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60" r:id="rId4"/>
    <p:sldId id="257" r:id="rId5"/>
    <p:sldId id="263" r:id="rId6"/>
    <p:sldId id="262" r:id="rId7"/>
    <p:sldId id="274" r:id="rId8"/>
    <p:sldId id="264" r:id="rId9"/>
    <p:sldId id="265" r:id="rId10"/>
    <p:sldId id="276" r:id="rId11"/>
    <p:sldId id="261" r:id="rId12"/>
    <p:sldId id="259" r:id="rId13"/>
    <p:sldId id="325" r:id="rId14"/>
    <p:sldId id="32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7" r:id="rId25"/>
    <p:sldId id="278" r:id="rId26"/>
    <p:sldId id="280" r:id="rId27"/>
    <p:sldId id="279" r:id="rId28"/>
    <p:sldId id="281" r:id="rId29"/>
    <p:sldId id="284" r:id="rId30"/>
    <p:sldId id="282" r:id="rId31"/>
    <p:sldId id="294" r:id="rId32"/>
    <p:sldId id="288" r:id="rId33"/>
    <p:sldId id="289" r:id="rId34"/>
    <p:sldId id="283" r:id="rId35"/>
    <p:sldId id="285" r:id="rId36"/>
    <p:sldId id="290" r:id="rId37"/>
    <p:sldId id="286" r:id="rId38"/>
    <p:sldId id="287" r:id="rId39"/>
    <p:sldId id="327" r:id="rId40"/>
    <p:sldId id="291" r:id="rId41"/>
    <p:sldId id="292" r:id="rId42"/>
    <p:sldId id="296" r:id="rId43"/>
    <p:sldId id="293" r:id="rId44"/>
    <p:sldId id="295" r:id="rId45"/>
    <p:sldId id="297" r:id="rId46"/>
    <p:sldId id="298" r:id="rId47"/>
    <p:sldId id="314" r:id="rId48"/>
    <p:sldId id="313" r:id="rId49"/>
    <p:sldId id="316" r:id="rId50"/>
    <p:sldId id="319" r:id="rId51"/>
    <p:sldId id="317" r:id="rId52"/>
    <p:sldId id="320" r:id="rId53"/>
    <p:sldId id="318" r:id="rId54"/>
    <p:sldId id="321" r:id="rId55"/>
    <p:sldId id="322" r:id="rId56"/>
    <p:sldId id="323" r:id="rId57"/>
    <p:sldId id="324" r:id="rId58"/>
    <p:sldId id="315" r:id="rId59"/>
    <p:sldId id="299" r:id="rId60"/>
    <p:sldId id="328" r:id="rId61"/>
    <p:sldId id="300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9" r:id="rId70"/>
    <p:sldId id="310" r:id="rId71"/>
    <p:sldId id="311" r:id="rId72"/>
    <p:sldId id="308" r:id="rId73"/>
    <p:sldId id="329" r:id="rId74"/>
    <p:sldId id="330" r:id="rId75"/>
    <p:sldId id="31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A109-2B59-4064-9AA0-D38D3E0337E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35B2-8B7B-435C-A429-310FD9460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0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1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8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8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1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6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2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1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3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1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5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0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0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92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5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4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9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8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6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1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34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80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0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6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5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35B2-8B7B-435C-A429-310FD9460B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CS5250 - 2020/2021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08F2-9E75-4838-8AAE-348A4DB1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sdev.org/A20_Lin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too.org/Boot_imag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x86/boot.tx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0pointer.de/blog/projects/systemd-for-admins-1.html" TargetMode="External"/><Relationship Id="rId2" Type="http://schemas.openxmlformats.org/officeDocument/2006/relationships/hyperlink" Target="https://www.tecmint.com/systemd-replaces-init-in-linux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boot.org/" TargetMode="External"/><Relationship Id="rId2" Type="http://schemas.openxmlformats.org/officeDocument/2006/relationships/hyperlink" Target="https://openbios.info/Welcome_to_OpenBI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reboot.org/Welcome_to_coreboot" TargetMode="External"/><Relationship Id="rId4" Type="http://schemas.openxmlformats.org/officeDocument/2006/relationships/hyperlink" Target="https://github.com/openbio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6" y="67134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Boot Process</a:t>
            </a:r>
          </a:p>
        </p:txBody>
      </p:sp>
    </p:spTree>
    <p:extLst>
      <p:ext uri="{BB962C8B-B14F-4D97-AF65-F5344CB8AC3E}">
        <p14:creationId xmlns:p14="http://schemas.microsoft.com/office/powerpoint/2010/main" val="32224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Power-on Self-test (POST)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Executed very early in the BIOS code</a:t>
            </a:r>
          </a:p>
          <a:p>
            <a:r>
              <a:rPr lang="en-US" dirty="0"/>
              <a:t>Typical steps:</a:t>
            </a:r>
          </a:p>
          <a:p>
            <a:pPr lvl="1"/>
            <a:r>
              <a:rPr lang="en-US" dirty="0"/>
              <a:t>verify CPU registers</a:t>
            </a:r>
          </a:p>
          <a:p>
            <a:pPr lvl="1"/>
            <a:r>
              <a:rPr lang="en-US" dirty="0"/>
              <a:t>verify the integrity of the BIOS code itself</a:t>
            </a:r>
          </a:p>
          <a:p>
            <a:pPr lvl="1"/>
            <a:r>
              <a:rPr lang="en-US" dirty="0"/>
              <a:t>verify some basic components like DMA, timer, interrupt controller</a:t>
            </a:r>
          </a:p>
          <a:p>
            <a:pPr lvl="1"/>
            <a:r>
              <a:rPr lang="en-US" dirty="0"/>
              <a:t>find, size, and verify system main memory</a:t>
            </a:r>
          </a:p>
          <a:p>
            <a:pPr lvl="1"/>
            <a:r>
              <a:rPr lang="en-US" dirty="0"/>
              <a:t>initialize BIOS</a:t>
            </a:r>
          </a:p>
          <a:p>
            <a:pPr lvl="1"/>
            <a:r>
              <a:rPr lang="en-US" dirty="0"/>
              <a:t>pass control to other specialized extension </a:t>
            </a:r>
            <a:r>
              <a:rPr lang="en-US" dirty="0" err="1"/>
              <a:t>BIOSes</a:t>
            </a:r>
            <a:r>
              <a:rPr lang="en-US" dirty="0"/>
              <a:t> (if installed)</a:t>
            </a:r>
          </a:p>
          <a:p>
            <a:pPr lvl="1"/>
            <a:r>
              <a:rPr lang="en-US" dirty="0"/>
              <a:t>identify, organize, and select which devices are available for booting, organize, and select which devices are available for booting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mode, memory is limited to 1MB</a:t>
            </a:r>
          </a:p>
          <a:p>
            <a:r>
              <a:rPr lang="en-US" dirty="0"/>
              <a:t>Upon power up, top 12 address lines asserted high, forcing address to 0xFFFxxxxx</a:t>
            </a:r>
          </a:p>
          <a:p>
            <a:r>
              <a:rPr lang="en-US" dirty="0"/>
              <a:t>If no mode transition after first long jump, enters real mode</a:t>
            </a:r>
          </a:p>
          <a:p>
            <a:pPr lvl="1"/>
            <a:r>
              <a:rPr lang="en-US" dirty="0"/>
              <a:t>Memory limited to 1MB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X86 mode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81" y="1485249"/>
            <a:ext cx="7216603" cy="4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BFF1-7FAD-4651-A9B4-D529DCA4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DOS memory management (Real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6C75-E2BA-4934-BC72-503DA3CF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857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Upper memory area</a:t>
            </a:r>
            <a:r>
              <a:rPr lang="en-US" dirty="0"/>
              <a:t> (UMA) refers to the address space between 640 KB and 1024 KB (0xA0000–0xFFFFF). </a:t>
            </a:r>
          </a:p>
          <a:p>
            <a:r>
              <a:rPr lang="en-US" dirty="0"/>
              <a:t>Three 128 KB regions were defined in this area.</a:t>
            </a:r>
          </a:p>
          <a:p>
            <a:pPr lvl="1"/>
            <a:r>
              <a:rPr lang="en-US" dirty="0"/>
              <a:t>The 128 KB region between 0xA0000 and 0xBFFFF was reserved for video adapter screen memory. </a:t>
            </a:r>
          </a:p>
          <a:p>
            <a:pPr lvl="1"/>
            <a:r>
              <a:rPr lang="en-US" dirty="0"/>
              <a:t>The 32 KiB region between 0xC0000 and 0xC7FFF was reserved for video adapter Video BIOS memory. </a:t>
            </a:r>
          </a:p>
          <a:p>
            <a:pPr lvl="1"/>
            <a:r>
              <a:rPr lang="en-US" dirty="0"/>
              <a:t>The 160 KiB region between 0xC8000 and 0xEFFFF was reserved for device Option ROMs, and special RAM usually shared with physical devices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48CB-E5DB-437A-AC31-DAAF7556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9BFCC-4346-4F57-A0BF-21B9FBC6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39255-085A-445D-BC53-3A50A76B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98" y="1616529"/>
            <a:ext cx="2892577" cy="4486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A41D3-4C76-4063-B3B1-8366455E8029}"/>
              </a:ext>
            </a:extLst>
          </p:cNvPr>
          <p:cNvSpPr txBox="1"/>
          <p:nvPr/>
        </p:nvSpPr>
        <p:spPr>
          <a:xfrm>
            <a:off x="6743701" y="591813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424525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E47C-976C-4124-BAED-EE8E5603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Digression – a pain from the past: A20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D5A7-6DEE-4EB6-BBDF-AEAC8FD9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original 8086 supports 1MB of memory. </a:t>
            </a:r>
          </a:p>
          <a:p>
            <a:r>
              <a:rPr lang="en-SG" dirty="0"/>
              <a:t>But with real-address mode segmentation, one can have a segment register with value 0xFFFF and an offset of 0xFFFF</a:t>
            </a:r>
          </a:p>
          <a:p>
            <a:pPr lvl="1"/>
            <a:r>
              <a:rPr lang="en-SG" dirty="0"/>
              <a:t>Written as ‘FFFF:FFFF’</a:t>
            </a:r>
          </a:p>
          <a:p>
            <a:r>
              <a:rPr lang="en-SG" dirty="0"/>
              <a:t>FFFF:FFFF gives an effective address of 0x10FFEF (which is 21 bits!)</a:t>
            </a:r>
          </a:p>
          <a:p>
            <a:pPr lvl="1"/>
            <a:r>
              <a:rPr lang="en-SG" dirty="0"/>
              <a:t>On 8086, it is ‘wrapped around’ to yield the address 0x0FFEF</a:t>
            </a:r>
          </a:p>
          <a:p>
            <a:r>
              <a:rPr lang="en-SG" dirty="0"/>
              <a:t>80286 onwards gives an additional A20 (the 21</a:t>
            </a:r>
            <a:r>
              <a:rPr lang="en-SG" baseline="30000" dirty="0"/>
              <a:t>st</a:t>
            </a:r>
            <a:r>
              <a:rPr lang="en-SG" dirty="0"/>
              <a:t>) address line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AND THE OPTION TO TURN IT ON OR OFF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VIA PROGRAMMING THE KEYBOARD!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7320-E371-49EE-91D6-85D3FA90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BD9B-5176-46A7-8492-29854996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FAB87-FFE4-4BF0-A851-D2989FE7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384" y="4502602"/>
            <a:ext cx="1286956" cy="1347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EE45A-03E8-48E7-9532-376A50D50976}"/>
              </a:ext>
            </a:extLst>
          </p:cNvPr>
          <p:cNvSpPr txBox="1"/>
          <p:nvPr/>
        </p:nvSpPr>
        <p:spPr>
          <a:xfrm>
            <a:off x="7629525" y="5600700"/>
            <a:ext cx="2572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hlinkClick r:id="rId3"/>
              </a:rPr>
              <a:t>https://wiki.osdev.org/A20_Line</a:t>
            </a:r>
            <a:r>
              <a:rPr lang="en-SG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362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“Unreal” Mode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small digression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5F057-4A8F-43ED-AFB2-92F75BF1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384" y="4502602"/>
            <a:ext cx="1286956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3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“Unreal”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mode 1MB memory constraint is too restrictive</a:t>
            </a:r>
          </a:p>
          <a:p>
            <a:r>
              <a:rPr lang="en-US" dirty="0"/>
              <a:t>A clever exploit of the Intel ISA allows for real mode addressing to go beyond 1MB</a:t>
            </a:r>
          </a:p>
          <a:p>
            <a:r>
              <a:rPr lang="en-US" dirty="0"/>
              <a:t>The main hurdle is the limit of using only 20 bit addresses</a:t>
            </a:r>
          </a:p>
          <a:p>
            <a:r>
              <a:rPr lang="en-US" dirty="0"/>
              <a:t>To get into “unreal” mode, need to do a real mode to protected mode switch and then back to real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Segment Descriptor Cache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speed up protected mode segment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24" y="2640662"/>
            <a:ext cx="4649230" cy="3659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2649" y="2848233"/>
            <a:ext cx="27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Protected mode addressing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20330" y="4188940"/>
            <a:ext cx="3781167" cy="790833"/>
            <a:chOff x="2020330" y="4188940"/>
            <a:chExt cx="3781167" cy="790833"/>
          </a:xfrm>
        </p:grpSpPr>
        <p:sp>
          <p:nvSpPr>
            <p:cNvPr id="8" name="Rounded Rectangle 7"/>
            <p:cNvSpPr/>
            <p:nvPr/>
          </p:nvSpPr>
          <p:spPr>
            <a:xfrm>
              <a:off x="4349578" y="4547286"/>
              <a:ext cx="1451919" cy="4324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0330" y="4188940"/>
              <a:ext cx="133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no change</a:t>
              </a:r>
            </a:p>
          </p:txBody>
        </p:sp>
        <p:cxnSp>
          <p:nvCxnSpPr>
            <p:cNvPr id="15" name="Straight Arrow Connector 14"/>
            <p:cNvCxnSpPr>
              <a:stCxn id="12" idx="3"/>
            </p:cNvCxnSpPr>
            <p:nvPr/>
          </p:nvCxnSpPr>
          <p:spPr>
            <a:xfrm>
              <a:off x="3357234" y="4373606"/>
              <a:ext cx="998523" cy="247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02924" y="2710248"/>
            <a:ext cx="3387811" cy="1781433"/>
            <a:chOff x="2802924" y="2710248"/>
            <a:chExt cx="3387811" cy="1781433"/>
          </a:xfrm>
        </p:grpSpPr>
        <p:sp>
          <p:nvSpPr>
            <p:cNvPr id="10" name="Rounded Rectangle 9"/>
            <p:cNvSpPr/>
            <p:nvPr/>
          </p:nvSpPr>
          <p:spPr>
            <a:xfrm>
              <a:off x="4547286" y="3861486"/>
              <a:ext cx="574590" cy="63019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6886" y="3348681"/>
              <a:ext cx="1033849" cy="16681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02924" y="2710248"/>
              <a:ext cx="1596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then no change in these either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941805" y="3163330"/>
              <a:ext cx="1192427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947984" y="3163330"/>
              <a:ext cx="617838" cy="7105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4016" y="2693773"/>
            <a:ext cx="2038865" cy="1488990"/>
            <a:chOff x="624016" y="2693773"/>
            <a:chExt cx="2038865" cy="1488990"/>
          </a:xfrm>
        </p:grpSpPr>
        <p:sp>
          <p:nvSpPr>
            <p:cNvPr id="20" name="Explosion 2 19"/>
            <p:cNvSpPr/>
            <p:nvPr/>
          </p:nvSpPr>
          <p:spPr>
            <a:xfrm>
              <a:off x="624016" y="2693773"/>
              <a:ext cx="2038865" cy="148899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20350553">
              <a:off x="1062681" y="326218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Cache 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Segment Descriptor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00" y="1534168"/>
            <a:ext cx="5134877" cy="4313297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8248135" y="2792627"/>
            <a:ext cx="284206" cy="300887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96865" y="3774989"/>
            <a:ext cx="232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Format varies but…</a:t>
            </a:r>
          </a:p>
          <a:p>
            <a:r>
              <a:rPr lang="en-US" dirty="0">
                <a:solidFill>
                  <a:srgbClr val="0070C0"/>
                </a:solidFill>
              </a:rPr>
              <a:t>after 80386 all segment limits</a:t>
            </a:r>
          </a:p>
          <a:p>
            <a:r>
              <a:rPr lang="en-US" dirty="0">
                <a:solidFill>
                  <a:srgbClr val="0070C0"/>
                </a:solidFill>
              </a:rPr>
              <a:t>are 32 bits</a:t>
            </a:r>
          </a:p>
        </p:txBody>
      </p:sp>
    </p:spTree>
    <p:extLst>
      <p:ext uri="{BB962C8B-B14F-4D97-AF65-F5344CB8AC3E}">
        <p14:creationId xmlns:p14="http://schemas.microsoft.com/office/powerpoint/2010/main" val="2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Using “Unreal” Mode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952" y="1627917"/>
            <a:ext cx="10515600" cy="4351338"/>
          </a:xfrm>
        </p:spPr>
        <p:txBody>
          <a:bodyPr/>
          <a:lstStyle/>
          <a:p>
            <a:r>
              <a:rPr lang="en-US" dirty="0"/>
              <a:t>Start in real mode. Do a switch to protected mode.</a:t>
            </a:r>
          </a:p>
          <a:p>
            <a:r>
              <a:rPr lang="en-US" dirty="0"/>
              <a:t>Set up the descriptors, selectors and GDT. Most important, set limit to 4GB. Make sure privilege level set appropriately.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09719" y="3194222"/>
            <a:ext cx="3966519" cy="2706130"/>
            <a:chOff x="6709719" y="3194222"/>
            <a:chExt cx="3966519" cy="2706130"/>
          </a:xfrm>
        </p:grpSpPr>
        <p:sp>
          <p:nvSpPr>
            <p:cNvPr id="7" name="Rounded Rectangle 6"/>
            <p:cNvSpPr/>
            <p:nvPr/>
          </p:nvSpPr>
          <p:spPr>
            <a:xfrm>
              <a:off x="6709719" y="3194222"/>
              <a:ext cx="3966519" cy="27061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1259" y="3346585"/>
              <a:ext cx="3625808" cy="236777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48833" y="5887995"/>
            <a:ext cx="20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Segment Descriptor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59690" y="3824418"/>
            <a:ext cx="2687594" cy="1402491"/>
            <a:chOff x="1872046" y="3898558"/>
            <a:chExt cx="2687594" cy="1402491"/>
          </a:xfrm>
        </p:grpSpPr>
        <p:sp>
          <p:nvSpPr>
            <p:cNvPr id="11" name="Rounded Rectangle 10"/>
            <p:cNvSpPr/>
            <p:nvPr/>
          </p:nvSpPr>
          <p:spPr>
            <a:xfrm>
              <a:off x="1872046" y="3898558"/>
              <a:ext cx="2687594" cy="140249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5449" y="4044650"/>
              <a:ext cx="2469164" cy="110378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240691" y="5231027"/>
            <a:ext cx="18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Segment Selector</a:t>
            </a:r>
          </a:p>
        </p:txBody>
      </p:sp>
    </p:spTree>
    <p:extLst>
      <p:ext uri="{BB962C8B-B14F-4D97-AF65-F5344CB8AC3E}">
        <p14:creationId xmlns:p14="http://schemas.microsoft.com/office/powerpoint/2010/main" val="25885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boot sequence</a:t>
            </a:r>
          </a:p>
          <a:p>
            <a:endParaRPr lang="en-US" dirty="0"/>
          </a:p>
          <a:p>
            <a:r>
              <a:rPr lang="en-US" dirty="0"/>
              <a:t>First baby step to being “DevOps”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51D5D-A5FA-41D7-B472-DAD39E40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3429000"/>
            <a:ext cx="4605338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Using “Unreal” Mode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real mode. Cache limit remains and takes precedence.</a:t>
            </a:r>
          </a:p>
          <a:p>
            <a:r>
              <a:rPr lang="en-US" dirty="0"/>
              <a:t>Use the “</a:t>
            </a:r>
            <a:r>
              <a:rPr lang="en-US" dirty="0">
                <a:solidFill>
                  <a:schemeClr val="accent2"/>
                </a:solidFill>
              </a:rPr>
              <a:t>operand size prefix</a:t>
            </a:r>
            <a:r>
              <a:rPr lang="en-US" dirty="0"/>
              <a:t>” (0x66) in instructions to enable the use of longer than 16 bit offset registers.</a:t>
            </a:r>
          </a:p>
          <a:p>
            <a:r>
              <a:rPr lang="en-US" dirty="0"/>
              <a:t>In (normal) real mode, address = </a:t>
            </a:r>
            <a:r>
              <a:rPr lang="en-US" dirty="0" err="1"/>
              <a:t>seg</a:t>
            </a:r>
            <a:r>
              <a:rPr lang="en-US" dirty="0"/>
              <a:t> * 16 + offset. If total sum exceeds 1MB, instruction fault.</a:t>
            </a:r>
          </a:p>
          <a:p>
            <a:r>
              <a:rPr lang="en-US" dirty="0"/>
              <a:t>In “unreal” mode, offset can now be full 32 bits (using the operand size prefix for some instructions) so while still address = </a:t>
            </a:r>
            <a:r>
              <a:rPr lang="en-US" dirty="0" err="1"/>
              <a:t>seg</a:t>
            </a:r>
            <a:r>
              <a:rPr lang="en-US" dirty="0"/>
              <a:t> * 16 + offset, since offset can be 32 bits, address can be 32 bits.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“Unreal” mode -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mode interrupt assumes 16 bits IP. Code segment above 64KB needs special attention.</a:t>
            </a:r>
          </a:p>
          <a:p>
            <a:r>
              <a:rPr lang="en-US" dirty="0"/>
              <a:t>Unreal mode can be used by boot routines or for writing/supporting backward compatible applications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DOSBox</a:t>
            </a:r>
            <a:endParaRPr lang="en-US" dirty="0"/>
          </a:p>
          <a:p>
            <a:r>
              <a:rPr lang="en-US" dirty="0"/>
              <a:t>Requires special compiler support to generate the prefix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Back to our boot story…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BIOS software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must load an Interrupt Descriptor Table (IDT), a Global Descriptor Table (GDT), a Task-State Segment (TSS), and, optionally, a Local Descriptor Table (LDT).</a:t>
            </a:r>
          </a:p>
          <a:p>
            <a:r>
              <a:rPr lang="en-US" dirty="0"/>
              <a:t>Must also initialize some critical control registers and the </a:t>
            </a:r>
            <a:r>
              <a:rPr lang="en-US" dirty="0">
                <a:solidFill>
                  <a:srgbClr val="FF0000"/>
                </a:solidFill>
              </a:rPr>
              <a:t>memory type range registers </a:t>
            </a:r>
            <a:r>
              <a:rPr lang="en-US" dirty="0"/>
              <a:t>(MTRR)</a:t>
            </a:r>
          </a:p>
          <a:p>
            <a:r>
              <a:rPr lang="en-US" dirty="0"/>
              <a:t>Once these set up, ready to boot the OS. </a:t>
            </a:r>
          </a:p>
          <a:p>
            <a:pPr lvl="1"/>
            <a:r>
              <a:rPr lang="en-US" dirty="0"/>
              <a:t>Note: still in real mode!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 Type Range Registers (MTRR)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MTRRs provide a mechanism for associating the memory types with physical-address ranges in system memory</a:t>
            </a:r>
          </a:p>
          <a:p>
            <a:r>
              <a:rPr lang="en-US" dirty="0"/>
              <a:t>Allows up to 96 memory ranges to be defined in physical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3250852"/>
            <a:ext cx="6908199" cy="27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32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“Pre-memory”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itself is a hardware resource and the memory controller itself must be set up</a:t>
            </a:r>
          </a:p>
          <a:p>
            <a:r>
              <a:rPr lang="en-US" dirty="0"/>
              <a:t>Prior to the set up (including testing), no DRAM is available</a:t>
            </a:r>
          </a:p>
          <a:p>
            <a:pPr lvl="1"/>
            <a:r>
              <a:rPr lang="en-US" dirty="0"/>
              <a:t>Thus far we are in </a:t>
            </a:r>
            <a:r>
              <a:rPr lang="en-US" i="1" dirty="0">
                <a:solidFill>
                  <a:srgbClr val="FF0000"/>
                </a:solidFill>
              </a:rPr>
              <a:t>read-only</a:t>
            </a:r>
            <a:r>
              <a:rPr lang="en-US" dirty="0"/>
              <a:t> ROM BIOS and register land</a:t>
            </a:r>
          </a:p>
          <a:p>
            <a:r>
              <a:rPr lang="en-US" dirty="0"/>
              <a:t>In particular, no stack – hence no procedure call</a:t>
            </a:r>
          </a:p>
          <a:p>
            <a:r>
              <a:rPr lang="en-US" dirty="0"/>
              <a:t>To circumvent this, one way is to use the cache as memory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No evict mode</a:t>
            </a:r>
            <a:r>
              <a:rPr lang="en-US" dirty="0"/>
              <a:t>” – no eviction on miss</a:t>
            </a:r>
          </a:p>
          <a:p>
            <a:pPr lvl="1"/>
            <a:r>
              <a:rPr lang="en-US" dirty="0"/>
              <a:t>By setting the appropriate MTRR</a:t>
            </a:r>
          </a:p>
          <a:p>
            <a:pPr lvl="1"/>
            <a:r>
              <a:rPr lang="en-US" dirty="0"/>
              <a:t>Must “undo” after memory is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“Post-memory”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memory up and available, BIOS is ready to load in OS</a:t>
            </a:r>
          </a:p>
          <a:p>
            <a:r>
              <a:rPr lang="en-US" dirty="0"/>
              <a:t>Initialize secondary storage devices, scan boot sequence to find the </a:t>
            </a:r>
            <a:r>
              <a:rPr lang="en-US" dirty="0">
                <a:solidFill>
                  <a:srgbClr val="FF0000"/>
                </a:solidFill>
              </a:rPr>
              <a:t>master boot record (MBR) </a:t>
            </a:r>
            <a:r>
              <a:rPr lang="en-US" dirty="0"/>
              <a:t>and verify its integrity</a:t>
            </a:r>
          </a:p>
          <a:p>
            <a:r>
              <a:rPr lang="en-US" dirty="0"/>
              <a:t>If all goes well, load the </a:t>
            </a:r>
            <a:r>
              <a:rPr lang="en-US" dirty="0">
                <a:solidFill>
                  <a:srgbClr val="FF0000"/>
                </a:solidFill>
              </a:rPr>
              <a:t>bootstrap loader </a:t>
            </a:r>
            <a:r>
              <a:rPr lang="en-US" dirty="0"/>
              <a:t>– the code section of the MBR</a:t>
            </a:r>
          </a:p>
          <a:p>
            <a:pPr lvl="1"/>
            <a:r>
              <a:rPr lang="en-US" dirty="0"/>
              <a:t>For Intel, physical address 0x7C00</a:t>
            </a:r>
          </a:p>
          <a:p>
            <a:r>
              <a:rPr lang="en-US" dirty="0"/>
              <a:t>Does a jump to the bootstrap loader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0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Intel Memory Map at Boot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976437"/>
            <a:ext cx="4495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Master Boot Record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86" y="2235801"/>
            <a:ext cx="529590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03" y="2307768"/>
            <a:ext cx="4899454" cy="2412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5492" y="4825314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Master Boot Record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0151" y="4767650"/>
            <a:ext cx="20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Partition Table Entry</a:t>
            </a:r>
          </a:p>
        </p:txBody>
      </p:sp>
    </p:spTree>
    <p:extLst>
      <p:ext uri="{BB962C8B-B14F-4D97-AF65-F5344CB8AC3E}">
        <p14:creationId xmlns:p14="http://schemas.microsoft.com/office/powerpoint/2010/main" val="4206072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Disk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partitioning is a way of organizing a physical disk.</a:t>
            </a:r>
          </a:p>
          <a:p>
            <a:r>
              <a:rPr lang="en-US" dirty="0"/>
              <a:t>A physical disk can contain multiple partitions, each a logical disk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Separate uses: OS, swap disk, user files</a:t>
            </a:r>
          </a:p>
          <a:p>
            <a:pPr lvl="1"/>
            <a:r>
              <a:rPr lang="en-US" dirty="0"/>
              <a:t>Some protection from misuse and corruption</a:t>
            </a:r>
          </a:p>
          <a:p>
            <a:pPr lvl="1"/>
            <a:r>
              <a:rPr lang="en-US" dirty="0"/>
              <a:t>“Short stroking”: reduce seek time as files are more localized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Increases fragmentation</a:t>
            </a:r>
          </a:p>
          <a:p>
            <a:pPr lvl="1"/>
            <a:r>
              <a:rPr lang="en-US" dirty="0"/>
              <a:t>Can restrict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Agents in the (Linux) Booting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0010" y="1958547"/>
            <a:ext cx="70198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2291" y="1958547"/>
            <a:ext cx="136473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Reset Vector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5912" y="1958547"/>
            <a:ext cx="62549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805" y="1958547"/>
            <a:ext cx="205402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Master Boot Record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842" y="3421793"/>
            <a:ext cx="2738314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GRUB</a:t>
            </a:r>
          </a:p>
          <a:p>
            <a:pPr algn="ctr"/>
            <a:r>
              <a:rPr lang="en-US" dirty="0"/>
              <a:t>(Grand Unified Bootloader)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3970" y="3560292"/>
            <a:ext cx="78643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646" y="3421793"/>
            <a:ext cx="105067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2359" y="5125996"/>
            <a:ext cx="1559466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Runlevel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</a:t>
            </a:r>
            <a:r>
              <a:rPr lang="en-US" dirty="0"/>
              <a:t>*.d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41997" y="2155570"/>
            <a:ext cx="97029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4987721" y="2143213"/>
            <a:ext cx="828191" cy="4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 flipV="1">
            <a:off x="6437581" y="2143213"/>
            <a:ext cx="933224" cy="20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279924" y="2143844"/>
            <a:ext cx="1614398" cy="1606432"/>
          </a:xfrm>
          <a:custGeom>
            <a:avLst/>
            <a:gdLst>
              <a:gd name="connsiteX0" fmla="*/ 135925 w 1614398"/>
              <a:gd name="connsiteY0" fmla="*/ 53 h 1606432"/>
              <a:gd name="connsiteX1" fmla="*/ 1309817 w 1614398"/>
              <a:gd name="connsiteY1" fmla="*/ 191583 h 1606432"/>
              <a:gd name="connsiteX2" fmla="*/ 1519881 w 1614398"/>
              <a:gd name="connsiteY2" fmla="*/ 1155410 h 1606432"/>
              <a:gd name="connsiteX3" fmla="*/ 0 w 1614398"/>
              <a:gd name="connsiteY3" fmla="*/ 1606432 h 160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398" h="1606432">
                <a:moveTo>
                  <a:pt x="135925" y="53"/>
                </a:moveTo>
                <a:cubicBezTo>
                  <a:pt x="607541" y="-462"/>
                  <a:pt x="1079158" y="-976"/>
                  <a:pt x="1309817" y="191583"/>
                </a:cubicBezTo>
                <a:cubicBezTo>
                  <a:pt x="1540476" y="384142"/>
                  <a:pt x="1738184" y="919602"/>
                  <a:pt x="1519881" y="1155410"/>
                </a:cubicBezTo>
                <a:cubicBezTo>
                  <a:pt x="1301578" y="1391218"/>
                  <a:pt x="650789" y="1498825"/>
                  <a:pt x="0" y="160643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1"/>
            <a:endCxn id="12" idx="3"/>
          </p:cNvCxnSpPr>
          <p:nvPr/>
        </p:nvCxnSpPr>
        <p:spPr>
          <a:xfrm flipH="1" flipV="1">
            <a:off x="5080404" y="3744958"/>
            <a:ext cx="1460438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13" idx="3"/>
          </p:cNvCxnSpPr>
          <p:nvPr/>
        </p:nvCxnSpPr>
        <p:spPr>
          <a:xfrm flipH="1">
            <a:off x="3151318" y="3744958"/>
            <a:ext cx="1142652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936197" y="3759588"/>
            <a:ext cx="3866148" cy="1698891"/>
          </a:xfrm>
          <a:custGeom>
            <a:avLst/>
            <a:gdLst>
              <a:gd name="connsiteX0" fmla="*/ 1157849 w 3866148"/>
              <a:gd name="connsiteY0" fmla="*/ 9694 h 1698891"/>
              <a:gd name="connsiteX1" fmla="*/ 355131 w 3866148"/>
              <a:gd name="connsiteY1" fmla="*/ 205139 h 1698891"/>
              <a:gd name="connsiteX2" fmla="*/ 271369 w 3866148"/>
              <a:gd name="connsiteY2" fmla="*/ 1398745 h 1698891"/>
              <a:gd name="connsiteX3" fmla="*/ 3866148 w 3866148"/>
              <a:gd name="connsiteY3" fmla="*/ 1698891 h 169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148" h="1698891">
                <a:moveTo>
                  <a:pt x="1157849" y="9694"/>
                </a:moveTo>
                <a:cubicBezTo>
                  <a:pt x="830363" y="-8338"/>
                  <a:pt x="502878" y="-26370"/>
                  <a:pt x="355131" y="205139"/>
                </a:cubicBezTo>
                <a:cubicBezTo>
                  <a:pt x="207384" y="436648"/>
                  <a:pt x="-313800" y="1149786"/>
                  <a:pt x="271369" y="1398745"/>
                </a:cubicBezTo>
                <a:cubicBezTo>
                  <a:pt x="856538" y="1647704"/>
                  <a:pt x="2361343" y="1673297"/>
                  <a:pt x="3866148" y="1698891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47756" y="5011750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0648" y="3398171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789" y="3397008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52487" y="2718770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5208" y="1789247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and</a:t>
            </a:r>
          </a:p>
          <a:p>
            <a:r>
              <a:rPr lang="en-US" dirty="0"/>
              <a:t>executes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8300" y="1828801"/>
            <a:ext cx="86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96626" y="1806698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jumps </a:t>
            </a:r>
          </a:p>
          <a:p>
            <a:pPr algn="ctr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2789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And in comes GRUB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Linux, MBR is the first stage of GRUB, </a:t>
            </a:r>
            <a:r>
              <a:rPr lang="en-US" dirty="0" err="1">
                <a:solidFill>
                  <a:srgbClr val="00B050"/>
                </a:solidFill>
              </a:rPr>
              <a:t>boot.img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(GRUB stage 1)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http://www.funtoo.org/Boot_image</a:t>
            </a:r>
            <a:r>
              <a:rPr lang="en-US" dirty="0"/>
              <a:t> for annotated GRUB MBR</a:t>
            </a:r>
          </a:p>
          <a:p>
            <a:r>
              <a:rPr lang="en-US" dirty="0"/>
              <a:t>Up to now, everything is in real mode (or possibly unreal mode)</a:t>
            </a:r>
          </a:p>
          <a:p>
            <a:r>
              <a:rPr lang="en-US" dirty="0" err="1">
                <a:solidFill>
                  <a:srgbClr val="00B050"/>
                </a:solidFill>
              </a:rPr>
              <a:t>Boot.img</a:t>
            </a:r>
            <a:r>
              <a:rPr lang="en-US" dirty="0"/>
              <a:t> locates and reads in </a:t>
            </a:r>
            <a:r>
              <a:rPr lang="en-US" dirty="0" err="1">
                <a:solidFill>
                  <a:srgbClr val="00B050"/>
                </a:solidFill>
              </a:rPr>
              <a:t>diskboot.img</a:t>
            </a:r>
            <a:r>
              <a:rPr lang="en-US" dirty="0"/>
              <a:t> and jumps to it (at location 0x2000)</a:t>
            </a:r>
          </a:p>
          <a:p>
            <a:r>
              <a:rPr lang="en-US" dirty="0" err="1">
                <a:solidFill>
                  <a:srgbClr val="00B050"/>
                </a:solidFill>
              </a:rPr>
              <a:t>Diskboot.img</a:t>
            </a:r>
            <a:r>
              <a:rPr lang="en-US" dirty="0"/>
              <a:t> loads in the rest of GRUB </a:t>
            </a:r>
            <a:r>
              <a:rPr lang="en-US" dirty="0">
                <a:solidFill>
                  <a:srgbClr val="7030A0"/>
                </a:solidFill>
              </a:rPr>
              <a:t>(GRUB Stage 1.5)</a:t>
            </a:r>
          </a:p>
          <a:p>
            <a:pPr lvl="1"/>
            <a:r>
              <a:rPr lang="en-US" dirty="0"/>
              <a:t>Including drivers for handling (key) file systems</a:t>
            </a:r>
          </a:p>
          <a:p>
            <a:r>
              <a:rPr lang="en-US" dirty="0"/>
              <a:t>Control is transferred to </a:t>
            </a:r>
            <a:r>
              <a:rPr lang="en-US" dirty="0" err="1">
                <a:solidFill>
                  <a:srgbClr val="00B050"/>
                </a:solidFill>
              </a:rPr>
              <a:t>grub_main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finally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Linux/x86 Boot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https://www.kernel.org/doc/Documentation/x86/boot.txt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Dictates the memory layout, structures and initial values expected by the Linux kernel before and during the boot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grub_main</a:t>
            </a:r>
            <a:r>
              <a:rPr lang="en-US" dirty="0">
                <a:solidFill>
                  <a:srgbClr val="0070C0"/>
                </a:solidFill>
              </a:rPr>
              <a:t>() – GRUB Stage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the console</a:t>
            </a:r>
          </a:p>
          <a:p>
            <a:r>
              <a:rPr lang="en-US" dirty="0"/>
              <a:t>Gets the base address for modules</a:t>
            </a:r>
          </a:p>
          <a:p>
            <a:r>
              <a:rPr lang="en-US" dirty="0"/>
              <a:t>Sets the root device</a:t>
            </a:r>
          </a:p>
          <a:p>
            <a:r>
              <a:rPr lang="en-US" dirty="0"/>
              <a:t>Loads/parses the grub configuration file</a:t>
            </a:r>
          </a:p>
          <a:p>
            <a:r>
              <a:rPr lang="en-US" dirty="0"/>
              <a:t>Loads modules</a:t>
            </a:r>
          </a:p>
          <a:p>
            <a:r>
              <a:rPr lang="en-US" dirty="0"/>
              <a:t>Fill in the Linux kernel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86" y="1274761"/>
            <a:ext cx="2885947" cy="4653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7119" y="951470"/>
            <a:ext cx="17063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The Linux Kernel Header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5978" y="5875638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arch/x86/boot/</a:t>
            </a:r>
            <a:r>
              <a:rPr lang="en-US" sz="1000" dirty="0" err="1">
                <a:solidFill>
                  <a:srgbClr val="7030A0"/>
                </a:solidFill>
              </a:rPr>
              <a:t>header.S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8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 map after kernel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70" y="1655805"/>
            <a:ext cx="4648212" cy="4502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19" y="1940011"/>
            <a:ext cx="478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GRUB loads in both the kernel and </a:t>
            </a:r>
            <a:r>
              <a:rPr lang="en-US" dirty="0" err="1"/>
              <a:t>RAMdisk</a:t>
            </a:r>
            <a:r>
              <a:rPr lang="en-US" dirty="0"/>
              <a:t>. It will exceed the 1MB boundary. So it will transit to protected mode then load.</a:t>
            </a:r>
          </a:p>
        </p:txBody>
      </p:sp>
    </p:spTree>
    <p:extLst>
      <p:ext uri="{BB962C8B-B14F-4D97-AF65-F5344CB8AC3E}">
        <p14:creationId xmlns:p14="http://schemas.microsoft.com/office/powerpoint/2010/main" val="54495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GRUB notation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4455" y="1572805"/>
            <a:ext cx="6819900" cy="3714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2108" y="2261286"/>
            <a:ext cx="10107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hd</a:t>
            </a:r>
            <a:r>
              <a:rPr lang="en-US" sz="2400" dirty="0"/>
              <a:t> stands for hard disk; alternatively, 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fd</a:t>
            </a:r>
            <a:r>
              <a:rPr lang="en-US" sz="2400" dirty="0"/>
              <a:t> stands for floppy disk, 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cd</a:t>
            </a:r>
            <a:r>
              <a:rPr lang="en-US" sz="2400" dirty="0"/>
              <a:t> stands for CD-ROM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first number refers to the physical hard drive number, starting from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second number refers to the partition number of the selected hard drive; again, starting from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624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GRUB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38" y="1484324"/>
            <a:ext cx="3463367" cy="46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8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vmlinux</a:t>
            </a:r>
            <a:r>
              <a:rPr lang="en-US" dirty="0"/>
              <a:t> - a statically linked executable file that contains the entire kernel</a:t>
            </a:r>
          </a:p>
          <a:p>
            <a:r>
              <a:rPr lang="en-US" dirty="0" err="1">
                <a:solidFill>
                  <a:srgbClr val="7030A0"/>
                </a:solidFill>
              </a:rPr>
              <a:t>vmlinuz</a:t>
            </a:r>
            <a:r>
              <a:rPr lang="en-US" dirty="0"/>
              <a:t> – compressed </a:t>
            </a:r>
            <a:r>
              <a:rPr lang="en-US" dirty="0" err="1"/>
              <a:t>vmlinux</a:t>
            </a:r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zImage</a:t>
            </a:r>
            <a:r>
              <a:rPr lang="en-US" dirty="0"/>
              <a:t> – old kernel below 512KB that is loaded into low memory</a:t>
            </a:r>
          </a:p>
          <a:p>
            <a:r>
              <a:rPr lang="en-US" dirty="0" err="1">
                <a:solidFill>
                  <a:srgbClr val="7030A0"/>
                </a:solidFill>
              </a:rPr>
              <a:t>bzImage</a:t>
            </a:r>
            <a:r>
              <a:rPr lang="en-US" dirty="0"/>
              <a:t> – larger kernel loaded at above 1MB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307" y="3762189"/>
            <a:ext cx="3510478" cy="2621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2448" y="5356654"/>
            <a:ext cx="33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days use </a:t>
            </a:r>
            <a:r>
              <a:rPr lang="en-US" dirty="0" err="1"/>
              <a:t>vmlinuz</a:t>
            </a:r>
            <a:r>
              <a:rPr lang="en-US" dirty="0"/>
              <a:t> directly.)</a:t>
            </a:r>
          </a:p>
        </p:txBody>
      </p:sp>
    </p:spTree>
    <p:extLst>
      <p:ext uri="{BB962C8B-B14F-4D97-AF65-F5344CB8AC3E}">
        <p14:creationId xmlns:p14="http://schemas.microsoft.com/office/powerpoint/2010/main" val="2488003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initrd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 </a:t>
            </a:r>
            <a:r>
              <a:rPr lang="en-US" dirty="0" err="1"/>
              <a:t>koan</a:t>
            </a:r>
            <a:r>
              <a:rPr lang="en-US" dirty="0"/>
              <a:t>: “Before you were born, what was your face?”</a:t>
            </a:r>
          </a:p>
          <a:p>
            <a:r>
              <a:rPr lang="en-US" dirty="0"/>
              <a:t>Before the OS gets booted, there is no drivers or file system, hence no files</a:t>
            </a:r>
          </a:p>
          <a:p>
            <a:r>
              <a:rPr lang="en-US" dirty="0"/>
              <a:t>But the boot process requires an environment to work in</a:t>
            </a:r>
          </a:p>
          <a:p>
            <a:r>
              <a:rPr lang="en-US" dirty="0"/>
              <a:t>Answer: a pre-laid out minimum file system that is so small that it can fit in RAM </a:t>
            </a:r>
          </a:p>
          <a:p>
            <a:pPr lvl="1"/>
            <a:r>
              <a:rPr lang="en-US" dirty="0"/>
              <a:t>Recall: BIOS brought DRAM on board, albeit in real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4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initrd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“Initial </a:t>
            </a:r>
            <a:r>
              <a:rPr lang="en-US" dirty="0" err="1"/>
              <a:t>RAMdisk</a:t>
            </a:r>
            <a:r>
              <a:rPr lang="en-US" dirty="0"/>
              <a:t>”: a temporary root file system in memory</a:t>
            </a:r>
          </a:p>
          <a:p>
            <a:pPr lvl="1"/>
            <a:r>
              <a:rPr lang="en-US" dirty="0"/>
              <a:t>Minimal set of directories and executables to support 2</a:t>
            </a:r>
            <a:r>
              <a:rPr lang="en-US" baseline="30000" dirty="0"/>
              <a:t>nd</a:t>
            </a:r>
            <a:r>
              <a:rPr lang="en-US" dirty="0"/>
              <a:t> stage booting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57" y="2876936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7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44B8-1D35-4DF0-88F5-0AAB8BF2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solidFill>
                  <a:srgbClr val="0070C0"/>
                </a:solidFill>
              </a:rPr>
              <a:t>initrd</a:t>
            </a:r>
            <a:r>
              <a:rPr lang="en-SG" dirty="0">
                <a:solidFill>
                  <a:srgbClr val="0070C0"/>
                </a:solidFill>
              </a:rPr>
              <a:t> vs </a:t>
            </a:r>
            <a:r>
              <a:rPr lang="en-SG" dirty="0" err="1">
                <a:solidFill>
                  <a:srgbClr val="0070C0"/>
                </a:solidFill>
              </a:rPr>
              <a:t>initramfs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E89F-7469-4FEF-8872-B7528358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>
                <a:solidFill>
                  <a:srgbClr val="FF0000"/>
                </a:solidFill>
              </a:rPr>
              <a:t>Initrd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A full file system image (may be compressed)</a:t>
            </a:r>
          </a:p>
          <a:p>
            <a:pPr lvl="1"/>
            <a:r>
              <a:rPr lang="en-US" dirty="0"/>
              <a:t>Driver for that file system (ext2, </a:t>
            </a:r>
            <a:r>
              <a:rPr lang="en-US" dirty="0" err="1"/>
              <a:t>cramfs</a:t>
            </a:r>
            <a:r>
              <a:rPr lang="en-US" dirty="0"/>
              <a:t>) must be compiled statically into the kernel</a:t>
            </a:r>
          </a:p>
          <a:p>
            <a:pPr lvl="1"/>
            <a:r>
              <a:rPr lang="en-US" dirty="0"/>
              <a:t>Can use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pivot_root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command to change it later</a:t>
            </a: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 err="1">
                <a:solidFill>
                  <a:srgbClr val="7030A0"/>
                </a:solidFill>
              </a:rPr>
              <a:t>Initramfs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A </a:t>
            </a:r>
            <a:r>
              <a:rPr lang="en-SG" dirty="0" err="1"/>
              <a:t>cpio</a:t>
            </a:r>
            <a:r>
              <a:rPr lang="en-SG" dirty="0"/>
              <a:t> file archive (like tar)</a:t>
            </a:r>
          </a:p>
          <a:p>
            <a:pPr lvl="1"/>
            <a:r>
              <a:rPr lang="en-SG" dirty="0"/>
              <a:t>Unpacked into a file system of OS’s choice (usually </a:t>
            </a:r>
            <a:r>
              <a:rPr lang="en-SG" dirty="0" err="1"/>
              <a:t>tmpfs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No need for special drivers compiled into kernel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D92F-E496-46F8-A6E3-6715B02D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A5AE9-0B5A-42EC-95E6-36FF41A3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happens with the x86 processor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sequencing</a:t>
            </a:r>
            <a:r>
              <a:rPr lang="en-US" dirty="0"/>
              <a:t>: hardware ensures various power sources are stable at their required voltages</a:t>
            </a:r>
          </a:p>
          <a:p>
            <a:endParaRPr lang="en-US" dirty="0"/>
          </a:p>
          <a:p>
            <a:r>
              <a:rPr lang="en-US" dirty="0"/>
              <a:t>A variety of hardware subsystems starts self-checks and initialization</a:t>
            </a:r>
          </a:p>
          <a:p>
            <a:endParaRPr lang="en-US" dirty="0"/>
          </a:p>
          <a:p>
            <a:r>
              <a:rPr lang="en-US" dirty="0"/>
              <a:t>Processor core’s PC will be set to the </a:t>
            </a:r>
            <a:r>
              <a:rPr lang="en-US" dirty="0">
                <a:solidFill>
                  <a:srgbClr val="FF0000"/>
                </a:solidFill>
              </a:rPr>
              <a:t>reset vector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boots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GRUB finally transfers control to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 </a:t>
            </a:r>
            <a:r>
              <a:rPr lang="en-US" dirty="0"/>
              <a:t>in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arch/x86/boot/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header.S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Still in real mode!</a:t>
            </a:r>
          </a:p>
          <a:p>
            <a:pPr lvl="1"/>
            <a:r>
              <a:rPr lang="en-US" dirty="0"/>
              <a:t>Even though GRUB has loaded kernel and </a:t>
            </a:r>
            <a:r>
              <a:rPr lang="en-US" dirty="0" err="1"/>
              <a:t>initrd</a:t>
            </a:r>
            <a:r>
              <a:rPr lang="en-US" dirty="0"/>
              <a:t> into the higher addresses</a:t>
            </a:r>
          </a:p>
          <a:p>
            <a:r>
              <a:rPr lang="en-US" dirty="0"/>
              <a:t>More initializations</a:t>
            </a:r>
          </a:p>
          <a:p>
            <a:pPr lvl="1"/>
            <a:r>
              <a:rPr lang="en-US" dirty="0"/>
              <a:t>Make sure that all segment register values are equal</a:t>
            </a:r>
          </a:p>
          <a:p>
            <a:pPr lvl="1"/>
            <a:r>
              <a:rPr lang="en-US" dirty="0"/>
              <a:t>Set up a correct stack, if needed</a:t>
            </a:r>
          </a:p>
          <a:p>
            <a:pPr lvl="1"/>
            <a:r>
              <a:rPr lang="en-US" dirty="0"/>
              <a:t>Set up </a:t>
            </a:r>
            <a:r>
              <a:rPr lang="en-US" dirty="0" err="1"/>
              <a:t>bss</a:t>
            </a:r>
            <a:endParaRPr lang="en-US" dirty="0"/>
          </a:p>
          <a:p>
            <a:r>
              <a:rPr lang="en-US" dirty="0"/>
              <a:t>Jump to the C code in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arch/x86/boot/</a:t>
            </a:r>
            <a:r>
              <a:rPr lang="en-US" dirty="0" err="1">
                <a:solidFill>
                  <a:srgbClr val="0070C0"/>
                </a:solidFill>
              </a:rPr>
              <a:t>main.c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54" y="1632191"/>
            <a:ext cx="4348935" cy="467271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278130" y="5418438"/>
            <a:ext cx="3275161" cy="586946"/>
            <a:chOff x="7278130" y="5418438"/>
            <a:chExt cx="3275161" cy="586946"/>
          </a:xfrm>
        </p:grpSpPr>
        <p:sp>
          <p:nvSpPr>
            <p:cNvPr id="7" name="TextBox 6"/>
            <p:cNvSpPr txBox="1"/>
            <p:nvPr/>
          </p:nvSpPr>
          <p:spPr>
            <a:xfrm>
              <a:off x="8136924" y="5418438"/>
              <a:ext cx="2416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Enters protected mode!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7278130" y="5622324"/>
              <a:ext cx="852616" cy="383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1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Switching to Protected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21" y="1863306"/>
            <a:ext cx="4620214" cy="2886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8143" y="4749470"/>
            <a:ext cx="20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arch/x86/boot/pm.c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31457" y="4295954"/>
            <a:ext cx="1216324" cy="27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698" y="2526362"/>
            <a:ext cx="4514491" cy="2790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2332" y="2179314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arch/x86/boot/pmjump.S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55522" y="4295954"/>
            <a:ext cx="1832555" cy="15527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4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Decompressing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whether the kernel is 32 bits or 64 bits, one of the following will be (eventually) called (in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arch/x86/boot/compressed/head_{32|64}.S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startup_32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startup_64</a:t>
            </a:r>
          </a:p>
          <a:p>
            <a:r>
              <a:rPr lang="en-US" dirty="0"/>
              <a:t>Build page tables</a:t>
            </a:r>
          </a:p>
          <a:p>
            <a:pPr lvl="1"/>
            <a:r>
              <a:rPr lang="en-US" dirty="0"/>
              <a:t>Linux uses 4-level paging</a:t>
            </a:r>
          </a:p>
          <a:p>
            <a:r>
              <a:rPr lang="en-US" dirty="0"/>
              <a:t>Decompress kernel via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__decompress()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4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We are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kernel decompression, control is transferred to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startup_{32|64} </a:t>
            </a:r>
            <a:r>
              <a:rPr lang="en-US" dirty="0"/>
              <a:t>of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arch/x86/kernel/head_{32|64}.S</a:t>
            </a:r>
          </a:p>
          <a:p>
            <a:pPr lvl="1"/>
            <a:r>
              <a:rPr lang="en-US" dirty="0"/>
              <a:t>Note that this is a different routine from the ones that triggered decompression</a:t>
            </a:r>
          </a:p>
          <a:p>
            <a:pPr lvl="1"/>
            <a:endParaRPr lang="en-US" dirty="0"/>
          </a:p>
          <a:p>
            <a:r>
              <a:rPr lang="en-US" dirty="0"/>
              <a:t>More initialization</a:t>
            </a:r>
          </a:p>
          <a:p>
            <a:r>
              <a:rPr lang="en-US" dirty="0"/>
              <a:t>Eventually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start_kernel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of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/>
              <a:t> is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1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initrd</a:t>
            </a:r>
            <a:r>
              <a:rPr lang="en-US" dirty="0">
                <a:solidFill>
                  <a:srgbClr val="0070C0"/>
                </a:solidFill>
              </a:rPr>
              <a:t> kicks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mounts </a:t>
            </a:r>
            <a:r>
              <a:rPr lang="en-US" dirty="0" err="1"/>
              <a:t>initrd</a:t>
            </a:r>
            <a:r>
              <a:rPr lang="en-US" dirty="0"/>
              <a:t> as root, i.e., “/”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initrd</a:t>
            </a:r>
            <a:r>
              <a:rPr lang="en-US" dirty="0"/>
              <a:t> is mounted successfully, the function 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run_init_process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” of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/>
              <a:t> is called. This will </a:t>
            </a:r>
            <a:r>
              <a:rPr lang="en-US" dirty="0" err="1"/>
              <a:t>execve</a:t>
            </a:r>
            <a:r>
              <a:rPr lang="en-US" dirty="0"/>
              <a:t> the first user level process – </a:t>
            </a:r>
            <a:r>
              <a:rPr lang="en-US" dirty="0" err="1">
                <a:solidFill>
                  <a:srgbClr val="7030A0"/>
                </a:solidFill>
              </a:rPr>
              <a:t>init</a:t>
            </a:r>
            <a:r>
              <a:rPr lang="en-US" dirty="0" err="1"/>
              <a:t>.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/bin/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7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Distro dependent</a:t>
            </a:r>
          </a:p>
          <a:p>
            <a:r>
              <a:rPr lang="en-US" dirty="0"/>
              <a:t>Switches from </a:t>
            </a:r>
            <a:r>
              <a:rPr lang="en-US" dirty="0" err="1"/>
              <a:t>initrd</a:t>
            </a:r>
            <a:r>
              <a:rPr lang="en-US" dirty="0"/>
              <a:t> over to a disk root file system</a:t>
            </a:r>
          </a:p>
          <a:p>
            <a:pPr lvl="1"/>
            <a:r>
              <a:rPr lang="en-US" dirty="0"/>
              <a:t>Need to first load all the necessary drivers </a:t>
            </a:r>
          </a:p>
          <a:p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 is the parent of all processes</a:t>
            </a:r>
          </a:p>
          <a:p>
            <a:r>
              <a:rPr lang="en-US" dirty="0"/>
              <a:t>Bulk of the boot messages originate from this point on</a:t>
            </a:r>
          </a:p>
          <a:p>
            <a:r>
              <a:rPr lang="en-US" dirty="0"/>
              <a:t>Culminates in the user selecting a </a:t>
            </a:r>
            <a:r>
              <a:rPr lang="en-US" dirty="0" err="1"/>
              <a:t>bootlevel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50" y="4844374"/>
            <a:ext cx="7500551" cy="13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systemd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4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systemd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Starts processes in parallel</a:t>
            </a:r>
          </a:p>
          <a:p>
            <a:r>
              <a:rPr lang="en-US" dirty="0"/>
              <a:t>Supports </a:t>
            </a:r>
            <a:r>
              <a:rPr lang="en-US"/>
              <a:t>interactive booting</a:t>
            </a:r>
          </a:p>
          <a:p>
            <a:r>
              <a:rPr lang="en-US"/>
              <a:t>Simpler API</a:t>
            </a:r>
            <a:endParaRPr lang="en-US" dirty="0"/>
          </a:p>
          <a:p>
            <a:r>
              <a:rPr lang="en-US" dirty="0"/>
              <a:t>x86 only (for now)</a:t>
            </a:r>
          </a:p>
          <a:p>
            <a:r>
              <a:rPr lang="en-US"/>
              <a:t>Still controversial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19937"/>
              </p:ext>
            </p:extLst>
          </p:nvPr>
        </p:nvGraphicFramePr>
        <p:xfrm>
          <a:off x="2027210" y="449347"/>
          <a:ext cx="8169215" cy="534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8591">
                  <a:extLst>
                    <a:ext uri="{9D8B030D-6E8A-4147-A177-3AD203B41FA5}">
                      <a16:colId xmlns:a16="http://schemas.microsoft.com/office/drawing/2014/main" val="2911634932"/>
                    </a:ext>
                  </a:extLst>
                </a:gridCol>
                <a:gridCol w="1521384">
                  <a:extLst>
                    <a:ext uri="{9D8B030D-6E8A-4147-A177-3AD203B41FA5}">
                      <a16:colId xmlns:a16="http://schemas.microsoft.com/office/drawing/2014/main" val="476028281"/>
                    </a:ext>
                  </a:extLst>
                </a:gridCol>
                <a:gridCol w="1449240">
                  <a:extLst>
                    <a:ext uri="{9D8B030D-6E8A-4147-A177-3AD203B41FA5}">
                      <a16:colId xmlns:a16="http://schemas.microsoft.com/office/drawing/2014/main" val="2613794876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Features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653677887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Quota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3998088265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Automatic Service Dependency Handling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1163954713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Kills users Process at logout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072361275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Swap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1836451352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SELinux integration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512723565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 for Encrypted HDD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4275856932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Static kernel module loading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373076723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1430674250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 all the child processes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3632463472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Interactive booting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165358743"/>
                  </a:ext>
                </a:extLst>
              </a:tr>
              <a:tr h="187074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Portable to non x86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030477498"/>
                  </a:ext>
                </a:extLst>
              </a:tr>
              <a:tr h="324603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Adopted 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Several Distro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Several Distro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3018248218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Parallel service startup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4111910347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Resource limit per service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3931928549"/>
                  </a:ext>
                </a:extLst>
              </a:tr>
              <a:tr h="187074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Easy extensible startup script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687779664"/>
                  </a:ext>
                </a:extLst>
              </a:tr>
              <a:tr h="187074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Separate Code and Configuration File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653033016"/>
                  </a:ext>
                </a:extLst>
              </a:tr>
              <a:tr h="126676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Automatic dependency calculation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4090995774"/>
                  </a:ext>
                </a:extLst>
              </a:tr>
              <a:tr h="307870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560 KB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4074751721"/>
                  </a:ext>
                </a:extLst>
              </a:tr>
              <a:tr h="368269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Files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 files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 files + glib + DBus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967531123"/>
                  </a:ext>
                </a:extLst>
              </a:tr>
              <a:tr h="428667">
                <a:tc>
                  <a:txBody>
                    <a:bodyPr/>
                    <a:lstStyle/>
                    <a:p>
                      <a:pPr marL="2743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Lines of code – LOC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≈15,000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≈224,000 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0" marR="2940" marT="2940" marB="2940" anchor="ctr"/>
                </a:tc>
                <a:extLst>
                  <a:ext uri="{0D108BD9-81ED-4DB2-BD59-A6C34878D82A}">
                    <a16:rowId xmlns:a16="http://schemas.microsoft.com/office/drawing/2014/main" val="230082813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29231" y="5937357"/>
            <a:ext cx="426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Source: https://www.tecmint.com/systemd-replaces-init-in-linux/</a:t>
            </a:r>
          </a:p>
        </p:txBody>
      </p:sp>
    </p:spTree>
    <p:extLst>
      <p:ext uri="{BB962C8B-B14F-4D97-AF65-F5344CB8AC3E}">
        <p14:creationId xmlns:p14="http://schemas.microsoft.com/office/powerpoint/2010/main" val="25753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Reset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value of the PC immediately after reset</a:t>
            </a:r>
          </a:p>
          <a:p>
            <a:pPr lvl="1"/>
            <a:r>
              <a:rPr lang="en-US" dirty="0"/>
              <a:t>After critical power and hardware checks</a:t>
            </a:r>
          </a:p>
          <a:p>
            <a:pPr lvl="1"/>
            <a:endParaRPr lang="en-US" dirty="0"/>
          </a:p>
          <a:p>
            <a:r>
              <a:rPr lang="en-US" dirty="0"/>
              <a:t>Hence it is the first instruction fetched</a:t>
            </a:r>
          </a:p>
          <a:p>
            <a:endParaRPr lang="en-US" dirty="0"/>
          </a:p>
          <a:p>
            <a:r>
              <a:rPr lang="en-US" dirty="0"/>
              <a:t>The chipset (the chips supporting the processor) must map this into the BIOS</a:t>
            </a:r>
          </a:p>
          <a:p>
            <a:endParaRPr lang="en-US" dirty="0"/>
          </a:p>
          <a:p>
            <a:r>
              <a:rPr lang="en-US" dirty="0"/>
              <a:t>First instruction is a long jump into the real entry of the BIOS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57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Configuration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/etc/systemd </a:t>
            </a:r>
            <a:r>
              <a:rPr lang="en-US"/>
              <a:t>– Local configuration information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/run/systemd </a:t>
            </a:r>
            <a:r>
              <a:rPr lang="en-US"/>
              <a:t>– Temporary files (testing, etc.)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/usr/lib/systemd </a:t>
            </a:r>
            <a:r>
              <a:rPr lang="en-US"/>
              <a:t>– Vendors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7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systemd, everything is a unit</a:t>
            </a:r>
          </a:p>
          <a:p>
            <a:r>
              <a:rPr lang="en-US"/>
              <a:t>Units have</a:t>
            </a:r>
          </a:p>
          <a:p>
            <a:pPr lvl="1"/>
            <a:r>
              <a:rPr lang="en-US"/>
              <a:t>A Type</a:t>
            </a:r>
          </a:p>
          <a:p>
            <a:pPr lvl="1"/>
            <a:r>
              <a:rPr lang="en-US"/>
              <a:t>A State</a:t>
            </a:r>
          </a:p>
          <a:p>
            <a:pPr lvl="1"/>
            <a:r>
              <a:rPr lang="en-US"/>
              <a:t>May have a Status</a:t>
            </a:r>
          </a:p>
          <a:p>
            <a:r>
              <a:rPr lang="en-US"/>
              <a:t>A unit has a (usually unique) base‐name</a:t>
            </a:r>
          </a:p>
          <a:p>
            <a:r>
              <a:rPr lang="en-US"/>
              <a:t>Base‐name + Type = complete unit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Unit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90775"/>
            <a:ext cx="9858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7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Dependencies and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systemd, </a:t>
            </a:r>
            <a:r>
              <a:rPr lang="en-US">
                <a:solidFill>
                  <a:srgbClr val="FF0000"/>
                </a:solidFill>
              </a:rPr>
              <a:t>dependencies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ordering</a:t>
            </a:r>
            <a:r>
              <a:rPr lang="en-US"/>
              <a:t> determines when to start and stop units</a:t>
            </a:r>
          </a:p>
          <a:p>
            <a:endParaRPr lang="en-US"/>
          </a:p>
          <a:p>
            <a:r>
              <a:rPr lang="en-US"/>
              <a:t>Dependencies:</a:t>
            </a:r>
          </a:p>
          <a:p>
            <a:pPr lvl="1"/>
            <a:r>
              <a:rPr lang="en-US"/>
              <a:t>“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Wants</a:t>
            </a:r>
            <a:r>
              <a:rPr lang="en-US"/>
              <a:t>” (soft)</a:t>
            </a:r>
          </a:p>
          <a:p>
            <a:pPr lvl="1"/>
            <a:r>
              <a:rPr lang="en-US"/>
              <a:t>“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Requires</a:t>
            </a:r>
            <a:r>
              <a:rPr lang="en-US"/>
              <a:t>” (hard)</a:t>
            </a:r>
          </a:p>
          <a:p>
            <a:pPr lvl="1"/>
            <a:endParaRPr lang="en-US"/>
          </a:p>
          <a:p>
            <a:r>
              <a:rPr lang="en-US"/>
              <a:t>Ordering:</a:t>
            </a:r>
          </a:p>
          <a:p>
            <a:pPr lvl="1"/>
            <a:r>
              <a:rPr lang="en-US"/>
              <a:t>“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After</a:t>
            </a:r>
            <a:r>
              <a:rPr lang="en-US"/>
              <a:t>”</a:t>
            </a:r>
          </a:p>
          <a:p>
            <a:pPr lvl="1"/>
            <a:r>
              <a:rPr lang="en-US"/>
              <a:t>“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Before</a:t>
            </a:r>
            <a:r>
              <a:rPr lang="en-US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7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The Daemons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systemd</a:t>
            </a:r>
            <a:r>
              <a:rPr lang="en-US"/>
              <a:t> ‐ The main systemd process. This is the replacement for “/etc/init”.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journald</a:t>
            </a:r>
            <a:r>
              <a:rPr lang="en-US"/>
              <a:t> ‐ Event logging.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networkd</a:t>
            </a:r>
            <a:r>
              <a:rPr lang="en-US"/>
              <a:t> ‐ Manages network configuration.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logind</a:t>
            </a:r>
            <a:r>
              <a:rPr lang="en-US"/>
              <a:t> ‐ Manages user logins.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udevd</a:t>
            </a:r>
            <a:r>
              <a:rPr lang="en-US"/>
              <a:t> ‐ Manages devices.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running as “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/>
              <a:t>” (PID = 1), the following configuration files are read and acted on accordingly: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/etc/systemd/system.conf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/etc/systemd/system.conf.d/*.conf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/run/systemd/system.conf.d/*.conf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/usr/lib/systemd/system.conf.d/*.conf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0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running as a user processor (PID ≠ 1), the following configuration files are used: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/etc/systemd/user.conf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/etc/systemd/user.conf.d/*.conf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/run/systemd/user.conf.d/*.conf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/usr/lib/systemd/user.conf.d/*.conf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5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</a:rPr>
              <a:t>Unit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unit has a file in one or more of the following directories: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/etc/systemd/system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/usr/lib/systemd/system</a:t>
            </a:r>
          </a:p>
          <a:p>
            <a:pPr lvl="1"/>
            <a:endParaRPr lang="en-US"/>
          </a:p>
          <a:p>
            <a:r>
              <a:rPr lang="en-US"/>
              <a:t>Some units have “drop in” files in: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/etc/systemd/system/&lt;unit&gt;.d/*.conf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/run/systemd/system/&lt;unit&gt;.d/*.conf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/usr/lib/systemd/system/&lt;unit&gt;.d/*.conf</a:t>
            </a:r>
          </a:p>
          <a:p>
            <a:pPr lvl="1"/>
            <a:endParaRPr lang="en-US"/>
          </a:p>
          <a:p>
            <a:r>
              <a:rPr lang="en-US"/>
              <a:t>See: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systemd.unit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04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Using systemd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Management tools (see their man pages):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systemctl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journalctl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</a:rPr>
              <a:t>systemd-cgls</a:t>
            </a:r>
          </a:p>
          <a:p>
            <a:pPr lvl="1"/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https://www.tecmint.com/systemd-replaces-init-in-linux</a:t>
            </a:r>
            <a:r>
              <a:rPr lang="en-US">
                <a:hlinkClick r:id="rId2"/>
              </a:rPr>
              <a:t>/</a:t>
            </a:r>
            <a:r>
              <a:rPr lang="en-US"/>
              <a:t> </a:t>
            </a:r>
          </a:p>
          <a:p>
            <a:endParaRPr lang="en-US">
              <a:hlinkClick r:id="rId3"/>
            </a:endParaRPr>
          </a:p>
          <a:p>
            <a:r>
              <a:rPr lang="en-US"/>
              <a:t>See: </a:t>
            </a:r>
            <a:r>
              <a:rPr lang="en-US">
                <a:hlinkClick r:id="rId3"/>
              </a:rPr>
              <a:t>http://0pointer.de/blog/projects/systemd-for-admins-1.html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7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UEFI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Reset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8086 - physical address 0xFFFF0 (16 bytes below 1 MB). CS = 0xFFFF, IP = 0x0000</a:t>
            </a:r>
          </a:p>
          <a:p>
            <a:endParaRPr lang="en-US" dirty="0"/>
          </a:p>
          <a:p>
            <a:r>
              <a:rPr lang="en-US" dirty="0"/>
              <a:t>80286 - physical address 0x000FFFF0 (16 bytes below 1 MB). CS = 0xF000,  IP = 0xFFF0</a:t>
            </a:r>
          </a:p>
          <a:p>
            <a:endParaRPr lang="en-US" dirty="0"/>
          </a:p>
          <a:p>
            <a:r>
              <a:rPr lang="en-US" dirty="0"/>
              <a:t>80386 and later x86 processors – 0xFFFFFFF0 (16 bytes below 4 GB).  CS selector =0xF000, CS base = 0xFFFF0000, IP = 0xFFF0h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9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10C4-1D06-4F77-B5D6-0346907D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Successors to 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EA1C-7555-4607-B820-E6237215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68" y="1572532"/>
            <a:ext cx="10515600" cy="4109811"/>
          </a:xfrm>
        </p:spPr>
        <p:txBody>
          <a:bodyPr>
            <a:normAutofit/>
          </a:bodyPr>
          <a:lstStyle/>
          <a:p>
            <a:r>
              <a:rPr lang="en-SG" sz="2400" b="0" i="0" dirty="0" err="1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OpenBIOS</a:t>
            </a:r>
            <a:r>
              <a:rPr lang="en-SG" sz="2400" dirty="0">
                <a:solidFill>
                  <a:srgbClr val="444444"/>
                </a:solidFill>
                <a:latin typeface="Poppins" panose="00000500000000000000" pitchFamily="2" charset="0"/>
              </a:rPr>
              <a:t>:</a:t>
            </a:r>
            <a:r>
              <a:rPr lang="en-SG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SG" sz="2400" b="0" i="0" u="none" strike="noStrike" dirty="0">
                <a:solidFill>
                  <a:srgbClr val="CF4D35"/>
                </a:solidFill>
                <a:effectLst/>
                <a:latin typeface="Poppins" panose="00000500000000000000" pitchFamily="2" charset="0"/>
                <a:hlinkClick r:id="rId2"/>
              </a:rPr>
              <a:t>https://openbios.info/Welcome_to_OpenBIOS</a:t>
            </a:r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r>
              <a:rPr lang="en-SG" sz="2400" b="0" i="0" dirty="0" err="1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Libreboot</a:t>
            </a:r>
            <a:r>
              <a:rPr lang="en-SG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: </a:t>
            </a:r>
            <a:r>
              <a:rPr lang="en-SG" sz="2400" b="0" i="0" u="none" strike="noStrike" dirty="0">
                <a:solidFill>
                  <a:srgbClr val="CF4D35"/>
                </a:solidFill>
                <a:effectLst/>
                <a:latin typeface="Poppins" panose="00000500000000000000" pitchFamily="2" charset="0"/>
                <a:hlinkClick r:id="rId3"/>
              </a:rPr>
              <a:t>https://libreboot.org/</a:t>
            </a:r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r>
              <a:rPr lang="en-SG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Open Firmware: </a:t>
            </a:r>
            <a:r>
              <a:rPr lang="en-SG" sz="2400" b="0" i="0" u="none" strike="noStrike" dirty="0">
                <a:solidFill>
                  <a:srgbClr val="CF4D35"/>
                </a:solidFill>
                <a:effectLst/>
                <a:latin typeface="Poppins" panose="00000500000000000000" pitchFamily="2" charset="0"/>
                <a:hlinkClick r:id="rId4"/>
              </a:rPr>
              <a:t>https://github.com/openbios</a:t>
            </a:r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endParaRPr lang="en-SG" sz="2400" b="0" i="0" u="none" strike="noStrike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r>
              <a:rPr lang="en-SG" sz="2400" b="0" i="0" dirty="0" err="1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Coreboot</a:t>
            </a:r>
            <a:r>
              <a:rPr lang="en-SG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: </a:t>
            </a:r>
            <a:r>
              <a:rPr lang="en-SG" sz="2400" b="0" i="0" u="sng" dirty="0">
                <a:solidFill>
                  <a:srgbClr val="CF4D35"/>
                </a:solidFill>
                <a:effectLst/>
                <a:latin typeface="Poppins" panose="00000500000000000000" pitchFamily="2" charset="0"/>
                <a:hlinkClick r:id="rId5"/>
              </a:rPr>
              <a:t>https://www.coreboot.org/Welcome_to_coreboot</a:t>
            </a:r>
            <a:endParaRPr lang="en-SG" sz="2400" b="0" i="0" u="sng" dirty="0">
              <a:solidFill>
                <a:srgbClr val="CF4D35"/>
              </a:solidFill>
              <a:effectLst/>
              <a:latin typeface="Poppins" panose="00000500000000000000" pitchFamily="2" charset="0"/>
            </a:endParaRPr>
          </a:p>
          <a:p>
            <a:endParaRPr lang="en-SG" sz="2400" u="sng" dirty="0">
              <a:solidFill>
                <a:srgbClr val="CF4D35"/>
              </a:solidFill>
              <a:latin typeface="Poppins" panose="00000500000000000000" pitchFamily="2" charset="0"/>
            </a:endParaRPr>
          </a:p>
          <a:p>
            <a:r>
              <a:rPr lang="en-SG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main stream one: UEFI</a:t>
            </a:r>
          </a:p>
          <a:p>
            <a:endParaRPr lang="en-SG" sz="2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endParaRPr lang="en-S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4299-8FE0-4618-B8AE-94AE1DA8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DED2-7DF8-4BEF-8032-96299345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5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Unified Extensible Firmware Interface (UEFI)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Successor of traditional BIOS</a:t>
            </a:r>
          </a:p>
          <a:p>
            <a:pPr lvl="1"/>
            <a:r>
              <a:rPr lang="en-US" dirty="0"/>
              <a:t>Legacy support usually provided in implementations</a:t>
            </a:r>
          </a:p>
          <a:p>
            <a:r>
              <a:rPr lang="en-US" dirty="0"/>
              <a:t>Able to boot from large disks (over 2TB)</a:t>
            </a:r>
          </a:p>
          <a:p>
            <a:r>
              <a:rPr lang="en-US" dirty="0"/>
              <a:t>CPU independence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Uses GUID Partition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42" y="2823520"/>
            <a:ext cx="3498614" cy="31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4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LBA vs CHS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disks are addressed using </a:t>
            </a:r>
            <a:r>
              <a:rPr lang="en-US" dirty="0">
                <a:solidFill>
                  <a:srgbClr val="7030A0"/>
                </a:solidFill>
              </a:rPr>
              <a:t>cylinder/head/sector (CHS) </a:t>
            </a:r>
            <a:r>
              <a:rPr lang="en-US" dirty="0"/>
              <a:t>tuples</a:t>
            </a:r>
          </a:p>
          <a:p>
            <a:pPr lvl="1"/>
            <a:r>
              <a:rPr lang="en-US" dirty="0"/>
              <a:t>Dependent on the physical device</a:t>
            </a:r>
          </a:p>
          <a:p>
            <a:r>
              <a:rPr lang="en-US" dirty="0">
                <a:solidFill>
                  <a:srgbClr val="7030A0"/>
                </a:solidFill>
              </a:rPr>
              <a:t>Logical Block Addressing (LBA)</a:t>
            </a:r>
            <a:r>
              <a:rPr lang="en-US" dirty="0"/>
              <a:t> introduced in the SCSI standard as an abstraction</a:t>
            </a:r>
          </a:p>
          <a:p>
            <a:r>
              <a:rPr lang="en-US" dirty="0"/>
              <a:t>Current standard is to use 48-bit LBA</a:t>
            </a:r>
          </a:p>
          <a:p>
            <a:pPr lvl="1"/>
            <a:r>
              <a:rPr lang="en-US" dirty="0"/>
              <a:t>Access to up to 128 </a:t>
            </a:r>
            <a:r>
              <a:rPr lang="en-US" dirty="0" err="1"/>
              <a:t>PiB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pebibyte</a:t>
            </a:r>
            <a:r>
              <a:rPr lang="en-US" dirty="0"/>
              <a:t> = 1024</a:t>
            </a:r>
            <a:r>
              <a:rPr lang="en-US" baseline="30000" dirty="0"/>
              <a:t>5</a:t>
            </a:r>
            <a:r>
              <a:rPr lang="en-US" dirty="0"/>
              <a:t> bytes)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LBA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 </a:t>
            </a:r>
            <a:r>
              <a:rPr lang="en-US" dirty="0">
                <a:solidFill>
                  <a:srgbClr val="0070C0"/>
                </a:solidFill>
              </a:rPr>
              <a:t>CHS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497" y="1720592"/>
            <a:ext cx="5822092" cy="565407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HPC + 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  +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0584" y="2366319"/>
            <a:ext cx="7963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</a:t>
            </a:r>
            <a:r>
              <a:rPr lang="en-US" dirty="0"/>
              <a:t>, </a:t>
            </a:r>
            <a:r>
              <a:rPr lang="en-US" i="1" dirty="0"/>
              <a:t>H</a:t>
            </a:r>
            <a:r>
              <a:rPr lang="en-US" dirty="0"/>
              <a:t> and </a:t>
            </a:r>
            <a:r>
              <a:rPr lang="en-US" i="1" dirty="0"/>
              <a:t>S</a:t>
            </a:r>
            <a:r>
              <a:rPr lang="en-US" dirty="0"/>
              <a:t> are the cylinder number, the head number, and the sector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LBA</a:t>
            </a:r>
            <a:r>
              <a:rPr lang="en-US" dirty="0"/>
              <a:t> is the logical block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HPC</a:t>
            </a:r>
            <a:r>
              <a:rPr lang="en-US" dirty="0"/>
              <a:t> is the maximum number of heads per cylinder (reported by disk drive)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SPT</a:t>
            </a:r>
            <a:r>
              <a:rPr lang="en-US" dirty="0"/>
              <a:t> is the maximum number of sectors per track (reported by disk drive)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6410" y="3861486"/>
            <a:ext cx="5822092" cy="20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LBA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HPC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 =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LBA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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HPC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=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LBA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SPT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5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GUID Partition Table (GPT)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en-US" dirty="0"/>
              <a:t>A new partition structure for UEFI</a:t>
            </a:r>
          </a:p>
          <a:p>
            <a:pPr lvl="1"/>
            <a:r>
              <a:rPr lang="en-US" dirty="0"/>
              <a:t>Traditional MBR uses 32 bits to store LBA and worse, partitions of up to 2 </a:t>
            </a:r>
            <a:r>
              <a:rPr lang="en-US" dirty="0" err="1"/>
              <a:t>TiB</a:t>
            </a:r>
            <a:r>
              <a:rPr lang="en-US" dirty="0"/>
              <a:t> size</a:t>
            </a:r>
          </a:p>
          <a:p>
            <a:r>
              <a:rPr lang="en-US" dirty="0"/>
              <a:t>Now supported by all OSes</a:t>
            </a:r>
          </a:p>
          <a:p>
            <a:r>
              <a:rPr lang="en-US" dirty="0"/>
              <a:t>For backward compatibility, LBA 0 is basically the same as MBR</a:t>
            </a:r>
          </a:p>
          <a:p>
            <a:pPr lvl="1"/>
            <a:r>
              <a:rPr lang="en-US" dirty="0"/>
              <a:t>Protective MBR – can only boot via EFI</a:t>
            </a:r>
          </a:p>
          <a:p>
            <a:pPr lvl="1"/>
            <a:r>
              <a:rPr lang="en-US" dirty="0"/>
              <a:t>Hybrid MBR – contains modified bootloader that knows how to handle GPT in BIOS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757" y="2187145"/>
            <a:ext cx="2887169" cy="39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44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Primary GPT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85" y="1591963"/>
            <a:ext cx="9572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0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GUID Partition Entry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2428875"/>
            <a:ext cx="4229100" cy="20002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707924" y="3527854"/>
            <a:ext cx="2842054" cy="3212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Global Unique Identifier (GUID)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100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z="1100" smtClean="0"/>
              <a:t>67</a:t>
            </a:fld>
            <a:endParaRPr lang="en-US" sz="1100"/>
          </a:p>
        </p:txBody>
      </p:sp>
      <p:grpSp>
        <p:nvGrpSpPr>
          <p:cNvPr id="10" name="Group 9"/>
          <p:cNvGrpSpPr/>
          <p:nvPr/>
        </p:nvGrpSpPr>
        <p:grpSpPr>
          <a:xfrm>
            <a:off x="2982355" y="1507524"/>
            <a:ext cx="6068817" cy="4670854"/>
            <a:chOff x="2673437" y="1464276"/>
            <a:chExt cx="6068817" cy="46708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1544" y="3002571"/>
              <a:ext cx="6034763" cy="11987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3437" y="4255564"/>
              <a:ext cx="6068817" cy="18795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61887" y="1464276"/>
              <a:ext cx="1418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Partition Type GUID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782" y="1771289"/>
              <a:ext cx="6059445" cy="122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41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UEFI Boot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40" y="1624629"/>
            <a:ext cx="5901865" cy="44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1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UEFI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</a:t>
            </a:r>
          </a:p>
          <a:p>
            <a:pPr lvl="1"/>
            <a:r>
              <a:rPr lang="en-US" dirty="0"/>
              <a:t>Target of reset vector</a:t>
            </a:r>
          </a:p>
          <a:p>
            <a:pPr lvl="1"/>
            <a:r>
              <a:rPr lang="en-US" dirty="0"/>
              <a:t>Verify integrity of the PEI code</a:t>
            </a:r>
          </a:p>
          <a:p>
            <a:pPr lvl="1"/>
            <a:r>
              <a:rPr lang="en-US" dirty="0"/>
              <a:t>Set up Cache-as-RAM</a:t>
            </a:r>
          </a:p>
          <a:p>
            <a:pPr lvl="1"/>
            <a:r>
              <a:rPr lang="en-US" dirty="0"/>
              <a:t>Runs the PEI</a:t>
            </a:r>
          </a:p>
          <a:p>
            <a:r>
              <a:rPr lang="en-US" dirty="0"/>
              <a:t>PEI</a:t>
            </a:r>
          </a:p>
          <a:p>
            <a:pPr lvl="1"/>
            <a:r>
              <a:rPr lang="en-US" dirty="0"/>
              <a:t>Initializes hardware </a:t>
            </a:r>
          </a:p>
          <a:p>
            <a:pPr lvl="1"/>
            <a:r>
              <a:rPr lang="en-US" dirty="0"/>
              <a:t>Loads and execute DXE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about multiprocessor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early reset stage, and at the end of the processors internal self-check, a hardware protocol is used to determine the </a:t>
            </a:r>
            <a:r>
              <a:rPr lang="en-US" dirty="0">
                <a:solidFill>
                  <a:srgbClr val="FF0000"/>
                </a:solidFill>
              </a:rPr>
              <a:t>bootstrap processor</a:t>
            </a:r>
            <a:r>
              <a:rPr lang="en-US" dirty="0"/>
              <a:t> (BSP)</a:t>
            </a:r>
          </a:p>
          <a:p>
            <a:pPr lvl="1"/>
            <a:r>
              <a:rPr lang="en-US" dirty="0"/>
              <a:t>The protocol differs from processor generation and implementation but basically involve a competition for some kind of semaphore</a:t>
            </a:r>
          </a:p>
          <a:p>
            <a:pPr lvl="1"/>
            <a:r>
              <a:rPr lang="en-US" dirty="0"/>
              <a:t>One and only one of the cores will be the bootstrap processor</a:t>
            </a:r>
          </a:p>
          <a:p>
            <a:r>
              <a:rPr lang="en-US" dirty="0"/>
              <a:t>Only the BSP executes the boot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9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DXE (Driver Execution Environment)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 mini-OS (complex)</a:t>
            </a:r>
          </a:p>
          <a:p>
            <a:pPr lvl="1"/>
            <a:r>
              <a:rPr lang="en-US" dirty="0"/>
              <a:t>When it is up, there is a file system with various bootloader executables</a:t>
            </a:r>
          </a:p>
          <a:p>
            <a:r>
              <a:rPr lang="en-US" dirty="0"/>
              <a:t>Goal: setup all the necessary drivers so that the actual OS’s bootloader has most of what it needs to work with</a:t>
            </a:r>
          </a:p>
          <a:p>
            <a:pPr lvl="1"/>
            <a:r>
              <a:rPr lang="en-US" dirty="0"/>
              <a:t>Architectural abstraction</a:t>
            </a:r>
          </a:p>
          <a:p>
            <a:r>
              <a:rPr lang="en-US" dirty="0"/>
              <a:t>Finds the EFI_SYSTEM_PARTITION, sets up and mount FAT32 file system</a:t>
            </a:r>
          </a:p>
          <a:p>
            <a:r>
              <a:rPr lang="en-US" dirty="0"/>
              <a:t>Depending on user preferences, execute the boot loader</a:t>
            </a:r>
          </a:p>
          <a:p>
            <a:pPr lvl="1"/>
            <a:r>
              <a:rPr lang="en-US" dirty="0"/>
              <a:t>For Linux, usually GRUB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2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UEFI and SMM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80" y="1289129"/>
            <a:ext cx="8178630" cy="50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6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BIOS vs UEFI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UEFI does not run the MBR bootstrap loader</a:t>
            </a:r>
          </a:p>
          <a:p>
            <a:pPr lvl="1"/>
            <a:r>
              <a:rPr lang="en-US" dirty="0"/>
              <a:t>No 446 byte limit</a:t>
            </a:r>
          </a:p>
          <a:p>
            <a:pPr lvl="1"/>
            <a:endParaRPr lang="en-US" dirty="0"/>
          </a:p>
          <a:p>
            <a:r>
              <a:rPr lang="en-US" dirty="0"/>
              <a:t>UEFI loads a FAT32 file system driver and sets up a FAT32 root file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5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47A-0E3E-4C9E-AFA2-5595C7CF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UEFI Secure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6AB3-BCA0-45EB-92C3-6F2E7AA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The danger</a:t>
            </a:r>
            <a:r>
              <a:rPr lang="en-SG" dirty="0"/>
              <a:t>: the BIOS will boot </a:t>
            </a:r>
            <a:r>
              <a:rPr lang="en-SG" i="1" dirty="0"/>
              <a:t>any</a:t>
            </a:r>
            <a:r>
              <a:rPr lang="en-SG" dirty="0"/>
              <a:t> software including malware</a:t>
            </a:r>
          </a:p>
          <a:p>
            <a:pPr lvl="1"/>
            <a:r>
              <a:rPr lang="en-SG" dirty="0" err="1">
                <a:solidFill>
                  <a:schemeClr val="accent6">
                    <a:lumMod val="75000"/>
                  </a:schemeClr>
                </a:solidFill>
              </a:rPr>
              <a:t>Bootkits</a:t>
            </a:r>
            <a:r>
              <a:rPr lang="en-SG" dirty="0"/>
              <a:t>: kernel mode rootkits (malicious software) that </a:t>
            </a:r>
            <a:r>
              <a:rPr lang="en-SG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infect </a:t>
            </a:r>
            <a:r>
              <a:rPr lang="en-SG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startup</a:t>
            </a:r>
            <a:r>
              <a:rPr lang="en-SG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code</a:t>
            </a:r>
          </a:p>
          <a:p>
            <a:pPr lvl="1"/>
            <a:endParaRPr lang="en-S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202122"/>
                </a:solidFill>
                <a:latin typeface="Arial" panose="020B0604020202020204" pitchFamily="34" charset="0"/>
              </a:rPr>
              <a:t>Solution: make sure only boot with certified boot code</a:t>
            </a:r>
          </a:p>
          <a:p>
            <a:pPr lvl="1"/>
            <a:r>
              <a:rPr lang="en-SG" dirty="0">
                <a:solidFill>
                  <a:srgbClr val="202122"/>
                </a:solidFill>
                <a:latin typeface="Arial" panose="020B0604020202020204" pitchFamily="34" charset="0"/>
              </a:rPr>
              <a:t>Use standard digital signatures of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cryptographic keys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1029-F7C7-451B-8884-787A4555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463CE-4B16-4D4E-8447-A7CC2D81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73</a:t>
            </a:fld>
            <a:endParaRPr lang="en-US"/>
          </a:p>
        </p:txBody>
      </p:sp>
      <p:pic>
        <p:nvPicPr>
          <p:cNvPr id="1026" name="Picture 2" descr="In your UEFI's &quot;Boot&quot; menu, look for &quot;Secure Boot&quot; and &quot;Enabled.&quot;">
            <a:extLst>
              <a:ext uri="{FF2B5EF4-FFF2-40B4-BE49-F238E27FC236}">
                <a16:creationId xmlns:a16="http://schemas.microsoft.com/office/drawing/2014/main" id="{BDCC28E9-D1D3-48B3-84C6-C25DD3260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88" y="4350888"/>
            <a:ext cx="4031228" cy="13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047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F502-30B8-4744-97C8-8BA1AA3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4938-4D7A-4200-87C8-D6221AF6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UEFI comes with a set of keys burnt into ROM</a:t>
            </a:r>
          </a:p>
          <a:p>
            <a:r>
              <a:rPr lang="en-SG" dirty="0"/>
              <a:t>Use keys to authenticate software to be loaded</a:t>
            </a:r>
          </a:p>
          <a:p>
            <a:pPr lvl="1"/>
            <a:r>
              <a:rPr lang="en-SG" dirty="0"/>
              <a:t>Using public key cryptography</a:t>
            </a:r>
          </a:p>
          <a:p>
            <a:r>
              <a:rPr lang="en-SG" dirty="0"/>
              <a:t>Initially, only for Windows (coz UEFI founded by </a:t>
            </a:r>
            <a:br>
              <a:rPr lang="en-SG" dirty="0"/>
            </a:br>
            <a:r>
              <a:rPr lang="en-SG" dirty="0"/>
              <a:t>Microsoft and Intel)</a:t>
            </a:r>
          </a:p>
          <a:p>
            <a:pPr lvl="1"/>
            <a:r>
              <a:rPr lang="en-SG" dirty="0"/>
              <a:t>Linux later let in by via “shim”</a:t>
            </a:r>
          </a:p>
          <a:p>
            <a:r>
              <a:rPr lang="en-SG" dirty="0"/>
              <a:t>Windows 11 will require both secure boot as</a:t>
            </a:r>
            <a:br>
              <a:rPr lang="en-SG" dirty="0"/>
            </a:br>
            <a:r>
              <a:rPr lang="en-SG" dirty="0"/>
              <a:t>well as TPM 2.0 (Trusted Platform Module – </a:t>
            </a:r>
            <a:br>
              <a:rPr lang="en-SG" dirty="0"/>
            </a:br>
            <a:r>
              <a:rPr lang="en-SG" dirty="0"/>
              <a:t>a hardware security chip)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086C-38BA-450B-88C7-B48ED72E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AC0A8-5AD9-41F0-AF1E-C090A127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74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476D1-7F83-4D05-8F6A-10425FE6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80" y="930302"/>
            <a:ext cx="3465323" cy="44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6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“Basic </a:t>
            </a:r>
            <a:r>
              <a:rPr lang="en-US" dirty="0" err="1"/>
              <a:t>Input/Output</a:t>
            </a:r>
            <a:r>
              <a:rPr lang="en-US" dirty="0"/>
              <a:t> System”</a:t>
            </a:r>
          </a:p>
          <a:p>
            <a:endParaRPr lang="en-US" dirty="0"/>
          </a:p>
          <a:p>
            <a:r>
              <a:rPr lang="en-US" dirty="0"/>
              <a:t>A firmware for hardware initialization and booting that resides in non-volatile memory</a:t>
            </a:r>
          </a:p>
          <a:p>
            <a:pPr lvl="1"/>
            <a:r>
              <a:rPr lang="en-US" dirty="0"/>
              <a:t>Updating by “flashing” the EEPROM</a:t>
            </a:r>
          </a:p>
          <a:p>
            <a:pPr lvl="1"/>
            <a:endParaRPr lang="en-US" dirty="0"/>
          </a:p>
          <a:p>
            <a:r>
              <a:rPr lang="en-US" dirty="0"/>
              <a:t>As of 2014, new PCs are shipped with its successor </a:t>
            </a:r>
            <a:r>
              <a:rPr lang="en-US" dirty="0">
                <a:solidFill>
                  <a:srgbClr val="FF0000"/>
                </a:solidFill>
              </a:rPr>
              <a:t>Universal Extensible Firmware Interface</a:t>
            </a:r>
            <a:r>
              <a:rPr lang="en-US" dirty="0"/>
              <a:t> (UEFI)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BIOS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CS5250 - 2020/2021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08F2-9E75-4838-8AAE-348A4DB1BD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49" y="1263789"/>
            <a:ext cx="3977233" cy="5250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4501" y="6219317"/>
            <a:ext cx="1310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7455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28275</TotalTime>
  <Words>3810</Words>
  <Application>Microsoft Office PowerPoint</Application>
  <PresentationFormat>Widescreen</PresentationFormat>
  <Paragraphs>676</Paragraphs>
  <Slides>75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Poppins</vt:lpstr>
      <vt:lpstr>Times New Roman</vt:lpstr>
      <vt:lpstr>Office Theme</vt:lpstr>
      <vt:lpstr>Lecture 3</vt:lpstr>
      <vt:lpstr>Learning Objectives</vt:lpstr>
      <vt:lpstr>The Agents in the (Linux) Booting Process</vt:lpstr>
      <vt:lpstr>What happens with the x86 processor boot?</vt:lpstr>
      <vt:lpstr>Reset vector</vt:lpstr>
      <vt:lpstr>Reset vector</vt:lpstr>
      <vt:lpstr>What about multiprocessor systems?</vt:lpstr>
      <vt:lpstr>BIOS</vt:lpstr>
      <vt:lpstr>BIOS Implementations</vt:lpstr>
      <vt:lpstr>Power-on Self-test (POST)</vt:lpstr>
      <vt:lpstr>Real mode</vt:lpstr>
      <vt:lpstr>X86 mode changes</vt:lpstr>
      <vt:lpstr>DOS memory management (Real mode)</vt:lpstr>
      <vt:lpstr>Digression – a pain from the past: A20</vt:lpstr>
      <vt:lpstr>The “Unreal” Mode</vt:lpstr>
      <vt:lpstr>“Unreal” Mode</vt:lpstr>
      <vt:lpstr>Segment Descriptor Cache Register</vt:lpstr>
      <vt:lpstr>Segment Descriptor Cache </vt:lpstr>
      <vt:lpstr>Using “Unreal” Mode - 1</vt:lpstr>
      <vt:lpstr>Using “Unreal” Mode - 2</vt:lpstr>
      <vt:lpstr>“Unreal” mode - caveat</vt:lpstr>
      <vt:lpstr>Back to our boot story…</vt:lpstr>
      <vt:lpstr>BIOS software setup</vt:lpstr>
      <vt:lpstr>Memory Type Range Registers (MTRR)</vt:lpstr>
      <vt:lpstr>“Pre-memory”</vt:lpstr>
      <vt:lpstr>“Post-memory”</vt:lpstr>
      <vt:lpstr>Intel Memory Map at Boot up</vt:lpstr>
      <vt:lpstr>Master Boot Record</vt:lpstr>
      <vt:lpstr>Disk partitions</vt:lpstr>
      <vt:lpstr>And in comes GRUB</vt:lpstr>
      <vt:lpstr>The Linux/x86 Boot Protocol</vt:lpstr>
      <vt:lpstr>grub_main() – GRUB Stage 2</vt:lpstr>
      <vt:lpstr>Memory map after kernel load</vt:lpstr>
      <vt:lpstr>GRUB notation</vt:lpstr>
      <vt:lpstr>GRUB Configuration</vt:lpstr>
      <vt:lpstr>The Linux kernel</vt:lpstr>
      <vt:lpstr>initrd</vt:lpstr>
      <vt:lpstr>initrd</vt:lpstr>
      <vt:lpstr>initrd vs initramfs</vt:lpstr>
      <vt:lpstr>Kernel boots</vt:lpstr>
      <vt:lpstr>arch/x86/boot/main.c</vt:lpstr>
      <vt:lpstr>Switching to Protected Mode</vt:lpstr>
      <vt:lpstr>Decompressing the kernel</vt:lpstr>
      <vt:lpstr>We are in!</vt:lpstr>
      <vt:lpstr>initrd kicks in</vt:lpstr>
      <vt:lpstr>The init process</vt:lpstr>
      <vt:lpstr>systemd</vt:lpstr>
      <vt:lpstr>systemd</vt:lpstr>
      <vt:lpstr>PowerPoint Presentation</vt:lpstr>
      <vt:lpstr>Configuration directories</vt:lpstr>
      <vt:lpstr>Units</vt:lpstr>
      <vt:lpstr>Unit types</vt:lpstr>
      <vt:lpstr>Dependencies and Ordering</vt:lpstr>
      <vt:lpstr>The Daemons</vt:lpstr>
      <vt:lpstr>Initialization</vt:lpstr>
      <vt:lpstr>Initialization</vt:lpstr>
      <vt:lpstr>Unit files</vt:lpstr>
      <vt:lpstr>Using systemd</vt:lpstr>
      <vt:lpstr>UEFI</vt:lpstr>
      <vt:lpstr>Successors to BIOS</vt:lpstr>
      <vt:lpstr>Unified Extensible Firmware Interface (UEFI) </vt:lpstr>
      <vt:lpstr>LBA vs CHS</vt:lpstr>
      <vt:lpstr>LBA  CHS</vt:lpstr>
      <vt:lpstr>GUID Partition Table (GPT) format</vt:lpstr>
      <vt:lpstr>Primary GPT Header</vt:lpstr>
      <vt:lpstr>GUID Partition Entry Format</vt:lpstr>
      <vt:lpstr>Global Unique Identifier (GUID)</vt:lpstr>
      <vt:lpstr>UEFI Boot Process</vt:lpstr>
      <vt:lpstr>UEFI Boot Process</vt:lpstr>
      <vt:lpstr>DXE (Driver Execution Environment)</vt:lpstr>
      <vt:lpstr>UEFI and SMM</vt:lpstr>
      <vt:lpstr>BIOS vs UEFI boot</vt:lpstr>
      <vt:lpstr>UEFI Secure Boot</vt:lpstr>
      <vt:lpstr>Basic idea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wongwf</dc:creator>
  <cp:lastModifiedBy>Weng-Fai Wong</cp:lastModifiedBy>
  <cp:revision>95</cp:revision>
  <dcterms:created xsi:type="dcterms:W3CDTF">2017-01-12T05:05:37Z</dcterms:created>
  <dcterms:modified xsi:type="dcterms:W3CDTF">2022-01-17T03:40:17Z</dcterms:modified>
</cp:coreProperties>
</file>