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311" r:id="rId34"/>
    <p:sldId id="319" r:id="rId35"/>
    <p:sldId id="317" r:id="rId36"/>
    <p:sldId id="318" r:id="rId37"/>
    <p:sldId id="320" r:id="rId38"/>
    <p:sldId id="337" r:id="rId39"/>
    <p:sldId id="321" r:id="rId40"/>
    <p:sldId id="325" r:id="rId41"/>
    <p:sldId id="326" r:id="rId42"/>
    <p:sldId id="322" r:id="rId43"/>
    <p:sldId id="323" r:id="rId44"/>
    <p:sldId id="324" r:id="rId45"/>
    <p:sldId id="327" r:id="rId46"/>
    <p:sldId id="289" r:id="rId47"/>
    <p:sldId id="290" r:id="rId48"/>
    <p:sldId id="291" r:id="rId49"/>
    <p:sldId id="312" r:id="rId50"/>
    <p:sldId id="292" r:id="rId51"/>
    <p:sldId id="293" r:id="rId52"/>
    <p:sldId id="294" r:id="rId53"/>
    <p:sldId id="295" r:id="rId54"/>
    <p:sldId id="298" r:id="rId55"/>
    <p:sldId id="299" r:id="rId56"/>
    <p:sldId id="300" r:id="rId57"/>
    <p:sldId id="301" r:id="rId58"/>
    <p:sldId id="302" r:id="rId59"/>
    <p:sldId id="304" r:id="rId60"/>
    <p:sldId id="308" r:id="rId61"/>
    <p:sldId id="310" r:id="rId62"/>
    <p:sldId id="313" r:id="rId63"/>
    <p:sldId id="314" r:id="rId64"/>
    <p:sldId id="315" r:id="rId65"/>
    <p:sldId id="316" r:id="rId66"/>
    <p:sldId id="328" r:id="rId67"/>
    <p:sldId id="329" r:id="rId68"/>
    <p:sldId id="330" r:id="rId69"/>
    <p:sldId id="331" r:id="rId70"/>
    <p:sldId id="332" r:id="rId71"/>
    <p:sldId id="336" r:id="rId72"/>
    <p:sldId id="338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50" r:id="rId82"/>
    <p:sldId id="351" r:id="rId83"/>
    <p:sldId id="352" r:id="rId84"/>
    <p:sldId id="353" r:id="rId85"/>
    <p:sldId id="354" r:id="rId86"/>
    <p:sldId id="355" r:id="rId87"/>
    <p:sldId id="349" r:id="rId88"/>
    <p:sldId id="348" r:id="rId89"/>
    <p:sldId id="356" r:id="rId90"/>
    <p:sldId id="357" r:id="rId91"/>
    <p:sldId id="358" r:id="rId92"/>
    <p:sldId id="333" r:id="rId93"/>
    <p:sldId id="334" r:id="rId94"/>
    <p:sldId id="335" r:id="rId95"/>
    <p:sldId id="339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E2C32-893C-474F-8C21-E0499079D8A6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42EE7-0D53-4A19-8ED2-712676CB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2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83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30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42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3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91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21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96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39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27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9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3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2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69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39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3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90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3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91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661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640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592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3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404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68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708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67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701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12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456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559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307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507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84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382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293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729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891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780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881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674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214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505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154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5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39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082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235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100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708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310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920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052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905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839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0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5366F-B426-4E5B-812A-BC2AFBF1153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30684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0253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427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808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549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6249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1139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637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721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076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00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5366F-B426-4E5B-812A-BC2AFBF1153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7678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135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8183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3668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8681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048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9746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7943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956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5409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22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5366F-B426-4E5B-812A-BC2AFBF11531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85085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7286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440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4836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3032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3999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2604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461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9724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5054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4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3265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9855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5677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59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9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9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7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7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2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9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0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6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5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4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E8D45-FD88-4F52-998E-296408C2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6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oracle.com/ali/entry/gnu_hash_elf_sections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Lecture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Linking and ELF</a:t>
            </a:r>
          </a:p>
          <a:p>
            <a:r>
              <a:rPr lang="en-US" dirty="0">
                <a:solidFill>
                  <a:srgbClr val="0070C0"/>
                </a:solidFill>
              </a:rPr>
              <a:t>(A small digression)</a:t>
            </a:r>
          </a:p>
        </p:txBody>
      </p:sp>
    </p:spTree>
    <p:extLst>
      <p:ext uri="{BB962C8B-B14F-4D97-AF65-F5344CB8AC3E}">
        <p14:creationId xmlns:p14="http://schemas.microsoft.com/office/powerpoint/2010/main" val="2488344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Executable and Linking File Format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(ELF)</a:t>
            </a:r>
          </a:p>
        </p:txBody>
      </p:sp>
    </p:spTree>
    <p:extLst>
      <p:ext uri="{BB962C8B-B14F-4D97-AF65-F5344CB8AC3E}">
        <p14:creationId xmlns:p14="http://schemas.microsoft.com/office/powerpoint/2010/main" val="3402423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ELF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Support for cross-compilation, dynamic linking, initializer/finalizer (e.g., the constructor and destructor in C++) and other advanced system features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ELF has been adopted by FreeBSD and Linux as the current standard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ELF32 for 32-bit binaries and ELF64 for 64-bit binaries</a:t>
            </a:r>
          </a:p>
          <a:p>
            <a:pPr lvl="1"/>
            <a:r>
              <a:rPr lang="en-US" altLang="zh-TW" dirty="0"/>
              <a:t>Almost identical except for length of data</a:t>
            </a:r>
          </a:p>
          <a:p>
            <a:pPr lvl="1">
              <a:lnSpc>
                <a:spcPct val="90000"/>
              </a:lnSpc>
            </a:pPr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33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ELF File Types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Relocatable (object files)</a:t>
            </a:r>
          </a:p>
          <a:p>
            <a:pPr lvl="1"/>
            <a:r>
              <a:rPr lang="en-US" altLang="zh-TW" dirty="0"/>
              <a:t>Created by compilers or assemblers. Need to be processed by the linker before running. Addresses assumed to start at zero.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Executable</a:t>
            </a:r>
          </a:p>
          <a:p>
            <a:pPr lvl="1"/>
            <a:r>
              <a:rPr lang="en-US" altLang="zh-TW" dirty="0"/>
              <a:t>All relocation done and all symbol resolved except for shared library symbols that must be resolved at run time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Shared object</a:t>
            </a:r>
          </a:p>
          <a:p>
            <a:pPr lvl="1"/>
            <a:r>
              <a:rPr lang="en-US" altLang="zh-TW" dirty="0"/>
              <a:t>Shared library containing both symbol information for the linker and directly runnable code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Core file</a:t>
            </a:r>
          </a:p>
          <a:p>
            <a:pPr lvl="1"/>
            <a:r>
              <a:rPr lang="en-US" altLang="zh-TW" dirty="0"/>
              <a:t>For core dumps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0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ELF Structure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Compilers, assemblers, and linkers treat the file as a set of logical </a:t>
            </a:r>
            <a:r>
              <a:rPr lang="en-US" altLang="zh-TW" dirty="0">
                <a:solidFill>
                  <a:srgbClr val="FF0000"/>
                </a:solidFill>
              </a:rPr>
              <a:t>sections</a:t>
            </a:r>
            <a:r>
              <a:rPr lang="en-US" altLang="zh-TW" dirty="0"/>
              <a:t> described by a section header table.</a:t>
            </a:r>
          </a:p>
          <a:p>
            <a:endParaRPr lang="en-US" altLang="zh-TW" dirty="0"/>
          </a:p>
          <a:p>
            <a:r>
              <a:rPr lang="en-US" altLang="zh-TW" dirty="0"/>
              <a:t>The system loader treats the file as a set of </a:t>
            </a:r>
            <a:r>
              <a:rPr lang="en-US" altLang="zh-TW" dirty="0">
                <a:solidFill>
                  <a:srgbClr val="FF0000"/>
                </a:solidFill>
              </a:rPr>
              <a:t>segments</a:t>
            </a:r>
            <a:r>
              <a:rPr lang="en-US" altLang="zh-TW" dirty="0"/>
              <a:t> described by a program header table.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92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73179" y="1089455"/>
            <a:ext cx="6629400" cy="4752975"/>
            <a:chOff x="2895600" y="1676401"/>
            <a:chExt cx="6629400" cy="4752975"/>
          </a:xfrm>
        </p:grpSpPr>
        <p:pic>
          <p:nvPicPr>
            <p:cNvPr id="7171" name="Picture 3" descr="C:\Documents and Settings\shieyuan\My Documents\My Pictures\p01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1676401"/>
              <a:ext cx="6629400" cy="4752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7924801" y="2590800"/>
              <a:ext cx="108504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segments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379573" y="6011562"/>
              <a:ext cx="3367216" cy="302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70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ELF Structure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A single </a:t>
            </a:r>
            <a:r>
              <a:rPr lang="en-US" altLang="zh-TW" dirty="0">
                <a:solidFill>
                  <a:srgbClr val="00B050"/>
                </a:solidFill>
              </a:rPr>
              <a:t>segment </a:t>
            </a:r>
            <a:r>
              <a:rPr lang="en-US" altLang="zh-TW" dirty="0"/>
              <a:t>usually consist of </a:t>
            </a:r>
            <a:r>
              <a:rPr lang="en-US" altLang="zh-TW" dirty="0">
                <a:solidFill>
                  <a:srgbClr val="00B050"/>
                </a:solidFill>
              </a:rPr>
              <a:t>several sections</a:t>
            </a:r>
            <a:r>
              <a:rPr lang="en-US" altLang="zh-TW" dirty="0"/>
              <a:t>. E.g., a loadable read-only segment could contain sections for executable code, read-only data, and symbols for the dynamic linker.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Relocatable files have section header tables. Executable files have program header tables. Shared object files have both.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Sections are intended for further processing by a linker, while the segments are intended to be mapped into memory.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See 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altLang="zh-TW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elf.h</a:t>
            </a:r>
            <a:endParaRPr lang="en-US" altLang="zh-TW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4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ELF Header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The ELF header is always at offset zero of the file.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rgbClr val="00B050"/>
                </a:solidFill>
              </a:rPr>
              <a:t>program header table </a:t>
            </a:r>
            <a:r>
              <a:rPr lang="en-US" altLang="zh-TW" dirty="0"/>
              <a:t>and the </a:t>
            </a:r>
            <a:r>
              <a:rPr lang="en-US" altLang="zh-TW" dirty="0">
                <a:solidFill>
                  <a:srgbClr val="00B050"/>
                </a:solidFill>
              </a:rPr>
              <a:t>section header table</a:t>
            </a:r>
            <a:r>
              <a:rPr lang="en-US" altLang="zh-TW" dirty="0"/>
              <a:t>’s offset in the file are defined in the ELF header.</a:t>
            </a:r>
          </a:p>
          <a:p>
            <a:pPr lvl="1"/>
            <a:r>
              <a:rPr lang="en-US" altLang="zh-TW" dirty="0"/>
              <a:t>Use </a:t>
            </a:r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fseek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TW" dirty="0"/>
              <a:t>to find.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The header is decodable even on machines with a different byte order from the file’s target architecture.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After reading class and </a:t>
            </a:r>
            <a:r>
              <a:rPr lang="en-US" altLang="zh-TW" dirty="0" err="1"/>
              <a:t>byteorder</a:t>
            </a:r>
            <a:r>
              <a:rPr lang="en-US" altLang="zh-TW" dirty="0"/>
              <a:t> fields, the rest fields in the ELF header can be decoded. 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ELF supports two different address sizes:</a:t>
            </a:r>
          </a:p>
          <a:p>
            <a:pPr lvl="2">
              <a:lnSpc>
                <a:spcPct val="90000"/>
              </a:lnSpc>
            </a:pPr>
            <a:r>
              <a:rPr lang="en-US" altLang="zh-TW" dirty="0"/>
              <a:t>32 bits</a:t>
            </a:r>
          </a:p>
          <a:p>
            <a:pPr lvl="2">
              <a:lnSpc>
                <a:spcPct val="90000"/>
              </a:lnSpc>
            </a:pPr>
            <a:r>
              <a:rPr lang="en-US" altLang="zh-TW" dirty="0"/>
              <a:t>64 bits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5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ELF Program Header (32 bits)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08654" y="1689701"/>
            <a:ext cx="7552038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unsigned char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e_ident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[EI_NIDENT];     /* Magic number and other info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Elf32_Half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/* Object file type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Elf32_Half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e_machine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/* Architecture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e_version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/* Object file version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Elf32_Addr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Entry point virtual address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Elf32_Off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e_phoff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Program header table file offset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Elf32_Off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e_shoff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Section header table file offset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e_flags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Processor-specific flags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Elf32_Half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e_ehsize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/* ELF header size in bytes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Elf32_Half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e_phentsize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/* Program header table entry size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Elf32_Half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e_phnum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Program header table entry count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Elf32_Half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e_shentsize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/* Section header table entry size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Elf32_Half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e_shnum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Section header table entry count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Elf32_Half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e_shstrndx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/* Section header string table index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Elf32_Ehdr;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1946" y="5813854"/>
            <a:ext cx="459053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4-byte magic number is “0x7F” followed by the string “ELF”.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2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Relocatable Files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A relocatable or shared object file is a collection of sections.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Each section contains a single type of information, such as program code, read-only </a:t>
            </a:r>
            <a:r>
              <a:rPr lang="en-US" altLang="zh-TW" dirty="0" err="1"/>
              <a:t>data,or</a:t>
            </a:r>
            <a:r>
              <a:rPr lang="en-US" altLang="zh-TW" dirty="0"/>
              <a:t> read/write data, relocation entries, or symbols.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Every symbol’s address is defined relative to a section.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Therefore, a procedure’s entry point is relative to the program code section that contains that procedure’s code.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6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Section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1280" y="1825625"/>
            <a:ext cx="10062519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Section name 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index)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sh_type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Section type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sh_flags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/* Section flags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Elf32_Addr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sh_addr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Section virtual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at execution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Elf32_Off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sh_offset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/* Section file offset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sh_size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Section size in bytes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sh_link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Link to another section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sh_info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Additional section information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sh_addralign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/* Section alignment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sh_entsize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/* Entry size if section holds table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Elf32_Shdr;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8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about the linking and loader process</a:t>
            </a:r>
          </a:p>
          <a:p>
            <a:pPr lvl="1"/>
            <a:r>
              <a:rPr lang="en-US" dirty="0"/>
              <a:t>What are they and why they are designed in that way</a:t>
            </a:r>
          </a:p>
          <a:p>
            <a:pPr lvl="1"/>
            <a:endParaRPr lang="en-US" dirty="0"/>
          </a:p>
          <a:p>
            <a:r>
              <a:rPr lang="en-US" dirty="0"/>
              <a:t>Learn the Executable and Linking Format (ELF)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802" y="3178495"/>
            <a:ext cx="2149432" cy="27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97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Types in Section Header 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sh_type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7030A0"/>
                </a:solidFill>
              </a:rPr>
              <a:t>PROGBITS</a:t>
            </a:r>
            <a:r>
              <a:rPr lang="en-US" altLang="zh-TW" sz="2600" dirty="0"/>
              <a:t>: This holds program contents including code, data, and debugger information.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7030A0"/>
                </a:solidFill>
              </a:rPr>
              <a:t>NOBITS</a:t>
            </a:r>
            <a:r>
              <a:rPr lang="en-US" altLang="zh-TW" sz="2600" dirty="0"/>
              <a:t>: Like PROGBITS. However, it occupies no space.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7030A0"/>
                </a:solidFill>
              </a:rPr>
              <a:t>SYMTAB</a:t>
            </a:r>
            <a:r>
              <a:rPr lang="en-US" altLang="zh-TW" sz="2600" dirty="0"/>
              <a:t> and </a:t>
            </a:r>
            <a:r>
              <a:rPr lang="en-US" altLang="zh-TW" sz="2600" dirty="0">
                <a:solidFill>
                  <a:srgbClr val="7030A0"/>
                </a:solidFill>
              </a:rPr>
              <a:t>DYNSYM</a:t>
            </a:r>
            <a:r>
              <a:rPr lang="en-US" altLang="zh-TW" sz="2600" dirty="0"/>
              <a:t>: These hold symbol table. 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7030A0"/>
                </a:solidFill>
              </a:rPr>
              <a:t>STRTAB</a:t>
            </a:r>
            <a:r>
              <a:rPr lang="en-US" altLang="zh-TW" sz="2600" dirty="0"/>
              <a:t>: This is a string table.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7030A0"/>
                </a:solidFill>
              </a:rPr>
              <a:t>REL</a:t>
            </a:r>
            <a:r>
              <a:rPr lang="en-US" altLang="zh-TW" sz="2600" dirty="0"/>
              <a:t> and </a:t>
            </a:r>
            <a:r>
              <a:rPr lang="en-US" altLang="zh-TW" sz="2600" dirty="0">
                <a:solidFill>
                  <a:srgbClr val="7030A0"/>
                </a:solidFill>
              </a:rPr>
              <a:t>RELA</a:t>
            </a:r>
            <a:r>
              <a:rPr lang="en-US" altLang="zh-TW" sz="2600" dirty="0"/>
              <a:t>:  These hold relocation information.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7030A0"/>
                </a:solidFill>
              </a:rPr>
              <a:t>DYNAMIC</a:t>
            </a:r>
            <a:r>
              <a:rPr lang="en-US" altLang="zh-TW" sz="2600" dirty="0"/>
              <a:t> and HASH: This holds information related to dynamic linking.</a:t>
            </a:r>
          </a:p>
          <a:p>
            <a:pPr>
              <a:lnSpc>
                <a:spcPct val="90000"/>
              </a:lnSpc>
            </a:pPr>
            <a:endParaRPr lang="en-US" altLang="zh-TW" sz="2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7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Flags in Section Header 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sh_flags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</a:rPr>
              <a:t>WRITE</a:t>
            </a:r>
            <a:r>
              <a:rPr lang="en-US" altLang="zh-TW" dirty="0"/>
              <a:t>: This section contains data that is writable during process execution.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ALLOC</a:t>
            </a:r>
            <a:r>
              <a:rPr lang="en-US" altLang="zh-TW" dirty="0"/>
              <a:t>: This section occupies memory during process execution.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EXECINSTR</a:t>
            </a:r>
            <a:r>
              <a:rPr lang="en-US" altLang="zh-TW" dirty="0"/>
              <a:t>: This section contains executable machine instructions.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22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Sections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  <a:r>
              <a:rPr lang="en-US" altLang="zh-TW" dirty="0"/>
              <a:t>: </a:t>
            </a:r>
          </a:p>
          <a:p>
            <a:pPr lvl="1"/>
            <a:r>
              <a:rPr lang="en-US" altLang="zh-TW" dirty="0"/>
              <a:t>This section holds executable instructions of a program.</a:t>
            </a:r>
          </a:p>
          <a:p>
            <a:pPr lvl="1"/>
            <a:r>
              <a:rPr lang="en-US" altLang="zh-TW" dirty="0"/>
              <a:t>Type: PROGBITS</a:t>
            </a:r>
          </a:p>
          <a:p>
            <a:pPr lvl="1"/>
            <a:r>
              <a:rPr lang="en-US" altLang="zh-TW" dirty="0"/>
              <a:t>Flags: ALLOC + EXECINSTR</a:t>
            </a:r>
          </a:p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This section holds initialized data that contributes to the program’s image.</a:t>
            </a:r>
          </a:p>
          <a:p>
            <a:pPr lvl="1"/>
            <a:r>
              <a:rPr lang="en-US" altLang="zh-TW" dirty="0"/>
              <a:t>Type: PROGBITS</a:t>
            </a:r>
          </a:p>
          <a:p>
            <a:pPr lvl="1"/>
            <a:r>
              <a:rPr lang="en-US" altLang="zh-TW" dirty="0"/>
              <a:t>Flags: ALLOC + WRITE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39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Sections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rodata</a:t>
            </a:r>
            <a:r>
              <a:rPr lang="en-US" altLang="zh-TW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This section holds read-only data.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Type: PROGBITS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Flags: ALLOC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bss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This section holds data with no initial values. The system will initialize the data to zero when the program begins to run.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Type: NOBITS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Flags: ALLOC + WRITE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9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Sections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rel.text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rel.data</a:t>
            </a:r>
            <a:r>
              <a:rPr lang="en-US" altLang="zh-TW" dirty="0"/>
              <a:t>, and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rel.rodata</a:t>
            </a:r>
            <a:r>
              <a:rPr lang="en-US" altLang="zh-TW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These contain the relocation information for the corresponding text or data sections.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Type: REL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Flags: ALLOC is turned on if the file has a loadable segment that includes relocation.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altLang="zh-TW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This section hold a symbol table.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strtab</a:t>
            </a:r>
            <a:r>
              <a:rPr lang="en-US" altLang="zh-TW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This section holds strings.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0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Sections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TW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This section holds executable instructions that contribute to the process initialization code.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Type: PROGBITS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Flags: ALLOC + EXECINSTR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</a:t>
            </a:r>
            <a:r>
              <a:rPr lang="en-US" altLang="zh-TW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This section hold executable instructions that contribute to the process termination code.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Type: PROGBITS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Flags: ALLOC + EXECINSTR</a:t>
            </a:r>
            <a:endParaRPr lang="en-US" altLang="zh-TW" dirty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dirty="0"/>
              <a:t>Programming language specific.</a:t>
            </a:r>
          </a:p>
          <a:p>
            <a:pPr lvl="1"/>
            <a:r>
              <a:rPr lang="en-US" altLang="zh-TW" dirty="0"/>
              <a:t>C does not need these two sections. However, C++ needs them.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34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Sections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interp</a:t>
            </a:r>
            <a:r>
              <a:rPr lang="en-US" altLang="zh-TW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This section holds the pathname of a program interpreter.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Type: ALLOC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Flags: PROGBITS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If this section is present, rather than running the program directly, the system runs the interpreter and passes it the ELF file as an argument.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This facility runs non-text programs.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In practice, this is used to run the run-time dynamic linker to load the program and to link in any required shared libraries.</a:t>
            </a:r>
          </a:p>
          <a:p>
            <a:pPr lvl="2"/>
            <a:r>
              <a:rPr lang="en-US" altLang="zh-TW" dirty="0"/>
              <a:t>Variants of “</a:t>
            </a:r>
            <a:r>
              <a:rPr lang="en-US" altLang="zh-TW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ld.so</a:t>
            </a:r>
            <a:r>
              <a:rPr lang="en-US" altLang="zh-TW" dirty="0"/>
              <a:t>” – the loader.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28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Sections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.debug</a:t>
            </a:r>
            <a:r>
              <a:rPr lang="en-US" altLang="zh-TW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This section holds symbolic debugging information.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Type: PROGBIT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.line</a:t>
            </a:r>
            <a:r>
              <a:rPr lang="en-US" altLang="zh-TW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This section holds line number information for symbolic debugging, which describes the correspondence between the program source and the machine code (ever used </a:t>
            </a:r>
            <a:r>
              <a:rPr lang="en-US" altLang="zh-TW" dirty="0" err="1"/>
              <a:t>gdb</a:t>
            </a:r>
            <a:r>
              <a:rPr lang="en-US" altLang="zh-TW" dirty="0"/>
              <a:t>?)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Type: PROGBIT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.comment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This section may store extra information.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14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Sections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.got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This section holds the </a:t>
            </a:r>
            <a:r>
              <a:rPr lang="en-US" altLang="zh-TW" dirty="0">
                <a:solidFill>
                  <a:srgbClr val="7030A0"/>
                </a:solidFill>
              </a:rPr>
              <a:t>global offset table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Crucial for shared library.</a:t>
            </a:r>
          </a:p>
          <a:p>
            <a:pPr lvl="1"/>
            <a:r>
              <a:rPr lang="en-US" altLang="zh-TW" dirty="0"/>
              <a:t>Type: PROGBIT</a:t>
            </a:r>
          </a:p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This section holds the </a:t>
            </a:r>
            <a:r>
              <a:rPr lang="en-US" altLang="zh-TW" dirty="0">
                <a:solidFill>
                  <a:srgbClr val="7030A0"/>
                </a:solidFill>
              </a:rPr>
              <a:t>procedure linkage table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Type: PROGBIT</a:t>
            </a:r>
          </a:p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.note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This section contains some extra information.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1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A typical relocatable file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18670" y="1334530"/>
            <a:ext cx="3480762" cy="5226908"/>
            <a:chOff x="5218670" y="1334530"/>
            <a:chExt cx="3480762" cy="5226908"/>
          </a:xfrm>
        </p:grpSpPr>
        <p:pic>
          <p:nvPicPr>
            <p:cNvPr id="19459" name="Picture 3" descr="C:\Documents and Settings\shieyuan\My Documents\My Pictures\p07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8670" y="1334530"/>
              <a:ext cx="3480762" cy="5226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251622" y="6091881"/>
              <a:ext cx="2780270" cy="389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7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compilation flow</a:t>
            </a:r>
          </a:p>
        </p:txBody>
      </p:sp>
      <p:sp>
        <p:nvSpPr>
          <p:cNvPr id="4" name="Flowchart: Multidocument 3"/>
          <p:cNvSpPr/>
          <p:nvPr/>
        </p:nvSpPr>
        <p:spPr>
          <a:xfrm>
            <a:off x="2749379" y="1668162"/>
            <a:ext cx="1353065" cy="1075038"/>
          </a:xfrm>
          <a:prstGeom prst="flowChartMultidocumen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 files (.h)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4545227" y="1604318"/>
            <a:ext cx="1353065" cy="1075038"/>
          </a:xfrm>
          <a:prstGeom prst="flowChartMultidocumen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Source files (.c, .cc)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3579341" y="3214815"/>
            <a:ext cx="1353065" cy="1075038"/>
          </a:xfrm>
          <a:prstGeom prst="flowChartMultidocumen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Object files (.o)</a:t>
            </a:r>
          </a:p>
        </p:txBody>
      </p:sp>
      <p:sp>
        <p:nvSpPr>
          <p:cNvPr id="7" name="Flowchart: Multidocument 6"/>
          <p:cNvSpPr/>
          <p:nvPr/>
        </p:nvSpPr>
        <p:spPr>
          <a:xfrm>
            <a:off x="5671751" y="3107723"/>
            <a:ext cx="1353065" cy="1075038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Static libraries (.a)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4454611" y="4905632"/>
            <a:ext cx="1328351" cy="92675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7405816" y="5410199"/>
            <a:ext cx="1328351" cy="926757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In-memory image</a:t>
            </a:r>
          </a:p>
        </p:txBody>
      </p:sp>
      <p:sp>
        <p:nvSpPr>
          <p:cNvPr id="10" name="Flowchart: Multidocument 9"/>
          <p:cNvSpPr/>
          <p:nvPr/>
        </p:nvSpPr>
        <p:spPr>
          <a:xfrm>
            <a:off x="8814487" y="3130378"/>
            <a:ext cx="1353065" cy="1075038"/>
          </a:xfrm>
          <a:prstGeom prst="flowChartMultidocumen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Dynamic libraries (.</a:t>
            </a:r>
            <a:r>
              <a:rPr lang="en-US" sz="1600" dirty="0" err="1">
                <a:solidFill>
                  <a:schemeClr val="tx1"/>
                </a:solidFill>
              </a:rPr>
              <a:t>dll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2" name="Straight Arrow Connector 11"/>
          <p:cNvCxnSpPr>
            <a:stCxn id="4" idx="2"/>
            <a:endCxn id="6" idx="0"/>
          </p:cNvCxnSpPr>
          <p:nvPr/>
        </p:nvCxnSpPr>
        <p:spPr>
          <a:xfrm>
            <a:off x="3331823" y="2702488"/>
            <a:ext cx="1017136" cy="512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 flipH="1">
            <a:off x="4348959" y="2638644"/>
            <a:ext cx="778712" cy="576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 flipH="1">
            <a:off x="5118787" y="4142049"/>
            <a:ext cx="1135408" cy="76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4161785" y="4249141"/>
            <a:ext cx="957002" cy="656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9" idx="0"/>
          </p:cNvCxnSpPr>
          <p:nvPr/>
        </p:nvCxnSpPr>
        <p:spPr>
          <a:xfrm flipH="1">
            <a:off x="8069992" y="4164704"/>
            <a:ext cx="1326939" cy="1245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>
            <a:off x="5782962" y="5369011"/>
            <a:ext cx="1622854" cy="504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00649" y="2743200"/>
            <a:ext cx="1596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Compiler</a:t>
            </a:r>
          </a:p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And Assembler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99686" y="4335163"/>
            <a:ext cx="74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Linker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61205" y="500654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Loader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17141" y="3583460"/>
            <a:ext cx="231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(Separate compilation)</a:t>
            </a:r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09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String Table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String table sections hold null-terminated character sequences, commonly called strings.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The object file uses these strings to represent symbol and section names.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We use an index into the string table section to reference a string.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Separating symbol names from symbol tables frees us from any length limitation.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49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Symbol Table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array that holds information needed to locate and relocate a program’s symbolic definition and references.</a:t>
            </a:r>
          </a:p>
          <a:p>
            <a:endParaRPr lang="en-US" altLang="zh-TW" dirty="0"/>
          </a:p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7030A0"/>
                </a:solidFill>
              </a:rPr>
              <a:t>symbol table index </a:t>
            </a:r>
            <a:r>
              <a:rPr lang="en-US" altLang="zh-TW" dirty="0"/>
              <a:t>is a subscript into this array.</a:t>
            </a:r>
          </a:p>
          <a:p>
            <a:pPr>
              <a:buFontTx/>
              <a:buNone/>
            </a:pPr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79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Symbol Table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Symbol name (string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index) */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Elf32_Addr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/* Symbol value */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Symbol size */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unsigned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st_info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Symbol type and binding */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unsigned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st_other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/* Symbol visibility */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Elf32_Section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st_shndx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/* Section index */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Elf32_Sym;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3048000" y="4541108"/>
            <a:ext cx="220362" cy="792892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2117726" y="5375275"/>
            <a:ext cx="40709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The section relative in which the symbol</a:t>
            </a:r>
          </a:p>
          <a:p>
            <a:r>
              <a:rPr lang="en-US" altLang="zh-TW" dirty="0"/>
              <a:t>is defined. (e.g., the function entry points</a:t>
            </a:r>
          </a:p>
          <a:p>
            <a:r>
              <a:rPr lang="en-US" altLang="zh-TW" dirty="0"/>
              <a:t>are defined relative to .text)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19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 example of a symbol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576" y="2496965"/>
            <a:ext cx="6305550" cy="18764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00449" y="2842054"/>
            <a:ext cx="4726459" cy="1433384"/>
            <a:chOff x="531341" y="2860589"/>
            <a:chExt cx="4726459" cy="1433384"/>
          </a:xfrm>
        </p:grpSpPr>
        <p:sp>
          <p:nvSpPr>
            <p:cNvPr id="9" name="Rectangle 8"/>
            <p:cNvSpPr/>
            <p:nvPr/>
          </p:nvSpPr>
          <p:spPr>
            <a:xfrm>
              <a:off x="531341" y="2860589"/>
              <a:ext cx="4726459" cy="1433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827" y="2956740"/>
              <a:ext cx="4562475" cy="1228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182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 err="1">
                <a:solidFill>
                  <a:srgbClr val="0070C0"/>
                </a:solidFill>
              </a:rPr>
              <a:t>symtab</a:t>
            </a:r>
            <a:r>
              <a:rPr lang="en-US" dirty="0">
                <a:solidFill>
                  <a:srgbClr val="0070C0"/>
                </a:solidFill>
              </a:rPr>
              <a:t> vs .</a:t>
            </a:r>
            <a:r>
              <a:rPr lang="en-US" dirty="0" err="1">
                <a:solidFill>
                  <a:srgbClr val="0070C0"/>
                </a:solidFill>
              </a:rPr>
              <a:t>dynsym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Sharable objects (libraries) and dynamic executables has two distinct symbol tables</a:t>
            </a:r>
          </a:p>
          <a:p>
            <a:pPr lvl="1"/>
            <a:r>
              <a:rPr lang="en-US" dirty="0"/>
              <a:t>.</a:t>
            </a:r>
            <a:r>
              <a:rPr lang="en-US" dirty="0" err="1">
                <a:solidFill>
                  <a:srgbClr val="FF0000"/>
                </a:solidFill>
              </a:rPr>
              <a:t>dynsym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 .</a:t>
            </a:r>
            <a:r>
              <a:rPr 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symtab</a:t>
            </a:r>
            <a:endParaRPr 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en-US" dirty="0">
                <a:solidFill>
                  <a:srgbClr val="7030A0"/>
                </a:solidFill>
                <a:sym typeface="Symbol" panose="05050102010706020507" pitchFamily="18" charset="2"/>
              </a:rPr>
              <a:t>.</a:t>
            </a:r>
            <a:r>
              <a:rPr lang="en-US" dirty="0" err="1">
                <a:solidFill>
                  <a:srgbClr val="7030A0"/>
                </a:solidFill>
                <a:sym typeface="Symbol" panose="05050102010706020507" pitchFamily="18" charset="2"/>
              </a:rPr>
              <a:t>symtab</a:t>
            </a:r>
            <a:r>
              <a:rPr lang="en-US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is the full symbol table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Needed at static link time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Not all info needed at runtime hence not allocated in process memory</a:t>
            </a:r>
          </a:p>
          <a:p>
            <a:r>
              <a:rPr lang="en-US" dirty="0">
                <a:solidFill>
                  <a:srgbClr val="7030A0"/>
                </a:solidFill>
                <a:sym typeface="Symbol" panose="05050102010706020507" pitchFamily="18" charset="2"/>
              </a:rPr>
              <a:t>.</a:t>
            </a:r>
            <a:r>
              <a:rPr lang="en-US" dirty="0" err="1">
                <a:solidFill>
                  <a:srgbClr val="7030A0"/>
                </a:solidFill>
                <a:sym typeface="Symbol" panose="05050102010706020507" pitchFamily="18" charset="2"/>
              </a:rPr>
              <a:t>dynsym</a:t>
            </a:r>
            <a:r>
              <a:rPr lang="en-US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is the subset of .</a:t>
            </a:r>
            <a:r>
              <a:rPr lang="en-US" dirty="0" err="1">
                <a:sym typeface="Symbol" panose="05050102010706020507" pitchFamily="18" charset="2"/>
              </a:rPr>
              <a:t>symtab</a:t>
            </a:r>
            <a:r>
              <a:rPr lang="en-US" dirty="0">
                <a:sym typeface="Symbol" panose="05050102010706020507" pitchFamily="18" charset="2"/>
              </a:rPr>
              <a:t> needed at runtime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For runtime linking, loading and debugging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18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Symbol 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lookup:</a:t>
            </a:r>
          </a:p>
          <a:p>
            <a:pPr lvl="1"/>
            <a:r>
              <a:rPr lang="en-US" dirty="0"/>
              <a:t>If you know the index, then use index the symbol table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only have a name, then you need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.hash</a:t>
            </a:r>
            <a:r>
              <a:rPr lang="en-US" dirty="0"/>
              <a:t> 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gnu.hash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sections</a:t>
            </a:r>
          </a:p>
          <a:p>
            <a:pPr lvl="2"/>
            <a:r>
              <a:rPr lang="en-US" dirty="0"/>
              <a:t>If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symbol_table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hash_table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[hash(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symbol_name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)]] ==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symbol_name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then a hit (ok, more complicated than this…)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70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four .</a:t>
            </a:r>
            <a:r>
              <a:rPr lang="en-US" dirty="0" err="1">
                <a:solidFill>
                  <a:srgbClr val="0070C0"/>
                </a:solidFill>
              </a:rPr>
              <a:t>gnu.hash</a:t>
            </a:r>
            <a:r>
              <a:rPr lang="en-US" dirty="0">
                <a:solidFill>
                  <a:srgbClr val="0070C0"/>
                </a:solidFill>
              </a:rPr>
              <a:t>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Header: four 32-bit words</a:t>
            </a:r>
          </a:p>
          <a:p>
            <a:pPr lvl="1"/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nbuckets</a:t>
            </a:r>
            <a:r>
              <a:rPr lang="en-US" dirty="0"/>
              <a:t>: number of hash buckets</a:t>
            </a:r>
          </a:p>
          <a:p>
            <a:pPr lvl="1"/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symndx</a:t>
            </a:r>
            <a:r>
              <a:rPr lang="en-US" dirty="0"/>
              <a:t>: number of symbols of the dynamic symbol table that has been hashed</a:t>
            </a:r>
          </a:p>
          <a:p>
            <a:pPr lvl="2"/>
            <a:r>
              <a:rPr lang="en-US" dirty="0"/>
              <a:t>.</a:t>
            </a:r>
            <a:r>
              <a:rPr lang="en-US" dirty="0" err="1"/>
              <a:t>dynsym</a:t>
            </a:r>
            <a:r>
              <a:rPr lang="en-US" dirty="0"/>
              <a:t> may still contain other symbols not hashed</a:t>
            </a:r>
          </a:p>
          <a:p>
            <a:pPr lvl="1"/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maskwords</a:t>
            </a:r>
            <a:r>
              <a:rPr lang="en-US" dirty="0"/>
              <a:t>: number of words in the Bloom filter section</a:t>
            </a:r>
          </a:p>
          <a:p>
            <a:pPr lvl="1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shift2</a:t>
            </a:r>
            <a:r>
              <a:rPr lang="en-US" dirty="0"/>
              <a:t> – a shift count used in the Bloom filter</a:t>
            </a:r>
          </a:p>
          <a:p>
            <a:r>
              <a:rPr lang="en-US" dirty="0"/>
              <a:t>Bloom Filter</a:t>
            </a:r>
          </a:p>
          <a:p>
            <a:r>
              <a:rPr lang="en-US" dirty="0"/>
              <a:t>Hash Buckets</a:t>
            </a:r>
          </a:p>
          <a:p>
            <a:r>
              <a:rPr lang="en-US" dirty="0"/>
              <a:t>Hash Values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97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Bloom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Bloom filter probabilistically tests whether an element is a member of a set.</a:t>
            </a:r>
          </a:p>
          <a:p>
            <a:r>
              <a:rPr lang="en-US" dirty="0"/>
              <a:t>False positive matches are possible, but false negatives are not. </a:t>
            </a:r>
          </a:p>
          <a:p>
            <a:pPr lvl="1"/>
            <a:r>
              <a:rPr lang="en-US" dirty="0"/>
              <a:t>A query returns either “possibly in set” or “definitely not in set”.</a:t>
            </a:r>
          </a:p>
          <a:p>
            <a:r>
              <a:rPr lang="en-US" dirty="0"/>
              <a:t>Elements can be added to the set, but not removed.</a:t>
            </a:r>
          </a:p>
          <a:p>
            <a:r>
              <a:rPr lang="en-US" dirty="0"/>
              <a:t>The more elements that are added to the set, the larger the probability of false positives.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06528" y="4865166"/>
            <a:ext cx="346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Wikipedia</a:t>
            </a:r>
          </a:p>
        </p:txBody>
      </p:sp>
    </p:spTree>
    <p:extLst>
      <p:ext uri="{BB962C8B-B14F-4D97-AF65-F5344CB8AC3E}">
        <p14:creationId xmlns:p14="http://schemas.microsoft.com/office/powerpoint/2010/main" val="3827688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Bloom Filter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303" y="1610889"/>
            <a:ext cx="6257925" cy="3943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06528" y="5556202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677653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GNU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k=2 Bloom filter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=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dl_new_hash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symbol_name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 = H1 &gt;&gt; shift2</a:t>
            </a:r>
          </a:p>
          <a:p>
            <a:pPr lvl="1"/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((H1 / C) % maskwords)</a:t>
            </a:r>
          </a:p>
          <a:p>
            <a:pPr lvl="1"/>
            <a:endParaRPr lang="pt-BR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BITMASK = (1 &lt;&lt; (H1 % C)) | (1 &lt;&lt; (H2 % C))</a:t>
            </a:r>
          </a:p>
          <a:p>
            <a:pPr lvl="1"/>
            <a:r>
              <a:rPr lang="pt-B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bloom[N] |= BITMASK</a:t>
            </a:r>
          </a:p>
          <a:p>
            <a:pPr lvl="1"/>
            <a:r>
              <a:rPr lang="pt-BR" dirty="0">
                <a:solidFill>
                  <a:srgbClr val="FF0000"/>
                </a:solidFill>
                <a:cs typeface="Courier New" panose="02070309020205020404" pitchFamily="49" charset="0"/>
              </a:rPr>
              <a:t>Test:</a:t>
            </a:r>
            <a:r>
              <a:rPr lang="pt-B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(bloom[N] &amp; BITMASK) == BITMASK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364061" y="1403010"/>
            <a:ext cx="3908885" cy="2184788"/>
            <a:chOff x="6763768" y="2575676"/>
            <a:chExt cx="3908885" cy="2184788"/>
          </a:xfrm>
        </p:grpSpPr>
        <p:sp>
          <p:nvSpPr>
            <p:cNvPr id="7" name="Rectangle 6"/>
            <p:cNvSpPr/>
            <p:nvPr/>
          </p:nvSpPr>
          <p:spPr>
            <a:xfrm>
              <a:off x="6763768" y="2575676"/>
              <a:ext cx="3908885" cy="2184788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3964" y="2761122"/>
              <a:ext cx="3705225" cy="183832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4823286" y="3545917"/>
            <a:ext cx="334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= size of one mask word in bits 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73986" y="3734382"/>
            <a:ext cx="879498" cy="21638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95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 level programming languages are good for human productivity</a:t>
            </a:r>
          </a:p>
          <a:p>
            <a:pPr lvl="1"/>
            <a:r>
              <a:rPr lang="en-US" dirty="0"/>
              <a:t>But they are not what the machine understands</a:t>
            </a:r>
          </a:p>
          <a:p>
            <a:r>
              <a:rPr lang="en-US" dirty="0">
                <a:solidFill>
                  <a:srgbClr val="FF0000"/>
                </a:solidFill>
              </a:rPr>
              <a:t>Compilers</a:t>
            </a:r>
            <a:r>
              <a:rPr lang="en-US" dirty="0"/>
              <a:t>: translate code written in high-level programming languages to assembly code of the target machine’s ISA</a:t>
            </a:r>
          </a:p>
          <a:p>
            <a:r>
              <a:rPr lang="en-US" dirty="0">
                <a:solidFill>
                  <a:srgbClr val="FF0000"/>
                </a:solidFill>
              </a:rPr>
              <a:t>Assemblers</a:t>
            </a:r>
            <a:r>
              <a:rPr lang="en-US" dirty="0"/>
              <a:t>: translate human readable assembly code to binary object files</a:t>
            </a:r>
          </a:p>
          <a:p>
            <a:r>
              <a:rPr lang="en-US" dirty="0">
                <a:solidFill>
                  <a:srgbClr val="FF0000"/>
                </a:solidFill>
              </a:rPr>
              <a:t>Linker</a:t>
            </a:r>
            <a:r>
              <a:rPr lang="en-US" dirty="0"/>
              <a:t>: combines multiple object files and library modules into a single executable</a:t>
            </a:r>
          </a:p>
          <a:p>
            <a:r>
              <a:rPr lang="en-US" dirty="0">
                <a:solidFill>
                  <a:srgbClr val="FF0000"/>
                </a:solidFill>
              </a:rPr>
              <a:t>Loader</a:t>
            </a:r>
            <a:r>
              <a:rPr lang="en-US" dirty="0"/>
              <a:t>: reads the executable and together with dynamic libraries, constructs a memory image of the application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19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Hash buckets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where each entry N is the lowest index into the dynamic symbol table for which: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dl_new_hash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symname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nbuckets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N</a:t>
            </a:r>
            <a:endParaRPr lang="en-US" dirty="0"/>
          </a:p>
          <a:p>
            <a:endParaRPr lang="en-US" dirty="0"/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dynsym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[buckets[N]]</a:t>
            </a:r>
            <a:r>
              <a:rPr lang="en-US" dirty="0"/>
              <a:t> is the first symbol in the hash chain that will contain the desired symbol if it exists.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60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Hash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of the 4 parts of .</a:t>
            </a:r>
            <a:r>
              <a:rPr lang="en-US" dirty="0" err="1"/>
              <a:t>gnu.hash</a:t>
            </a:r>
            <a:endParaRPr lang="en-US" dirty="0"/>
          </a:p>
          <a:p>
            <a:r>
              <a:rPr lang="en-US" dirty="0"/>
              <a:t>One entry for every (hashed) symbol of .</a:t>
            </a:r>
            <a:r>
              <a:rPr lang="en-US" dirty="0" err="1"/>
              <a:t>dynsym</a:t>
            </a:r>
            <a:r>
              <a:rPr lang="en-US" dirty="0"/>
              <a:t>.</a:t>
            </a:r>
          </a:p>
          <a:p>
            <a:r>
              <a:rPr lang="en-US" dirty="0"/>
              <a:t>The top 31 bits of each entry contains the top 31 bits of the corresponding symbol's hash value. </a:t>
            </a:r>
          </a:p>
          <a:p>
            <a:r>
              <a:rPr lang="en-US" dirty="0"/>
              <a:t>The least significant bit is used as a stopper bit. </a:t>
            </a:r>
          </a:p>
          <a:p>
            <a:pPr lvl="1"/>
            <a:r>
              <a:rPr lang="en-US" dirty="0"/>
              <a:t>It is set to 1 when a symbol is the last symbol in a given hash chain.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99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Code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09765"/>
            <a:ext cx="10515600" cy="46719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1400" dirty="0">
                <a:hlinkClick r:id="rId3"/>
              </a:rPr>
              <a:t>https://blogs.oracle.com/ali/entry/gnu_hash_elf_sections</a:t>
            </a:r>
            <a:r>
              <a:rPr lang="en-US" sz="1400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42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71414" y="2352311"/>
            <a:ext cx="5500360" cy="2142907"/>
            <a:chOff x="3371414" y="2352311"/>
            <a:chExt cx="5500360" cy="2142907"/>
          </a:xfrm>
        </p:grpSpPr>
        <p:sp>
          <p:nvSpPr>
            <p:cNvPr id="7" name="Rectangle 6"/>
            <p:cNvSpPr/>
            <p:nvPr/>
          </p:nvSpPr>
          <p:spPr>
            <a:xfrm>
              <a:off x="3371414" y="2352311"/>
              <a:ext cx="5500360" cy="21429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3762" y="2457450"/>
              <a:ext cx="5324475" cy="194310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301612" y="1989343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Assume…</a:t>
            </a:r>
          </a:p>
        </p:txBody>
      </p:sp>
    </p:spTree>
    <p:extLst>
      <p:ext uri="{BB962C8B-B14F-4D97-AF65-F5344CB8AC3E}">
        <p14:creationId xmlns:p14="http://schemas.microsoft.com/office/powerpoint/2010/main" val="3880274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Code walkthrough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08660" y="5374717"/>
            <a:ext cx="367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Bloom test fails, for sure not found.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658" y="1702539"/>
            <a:ext cx="4391025" cy="4067175"/>
          </a:xfrm>
          <a:prstGeom prst="rect">
            <a:avLst/>
          </a:prstGeom>
          <a:ln w="50800">
            <a:solidFill>
              <a:srgbClr val="7030A0"/>
            </a:solidFill>
          </a:ln>
        </p:spPr>
      </p:pic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6002931" y="5559383"/>
            <a:ext cx="2205729" cy="4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5334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Code walkthrough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887" y="783086"/>
            <a:ext cx="3335605" cy="5381443"/>
          </a:xfrm>
          <a:prstGeom prst="rect">
            <a:avLst/>
          </a:prstGeom>
          <a:ln w="508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401099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small digression: Name Mangling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in the symbol tables are often </a:t>
            </a:r>
            <a:r>
              <a:rPr lang="en-US" dirty="0">
                <a:solidFill>
                  <a:srgbClr val="FF0000"/>
                </a:solidFill>
              </a:rPr>
              <a:t>not </a:t>
            </a:r>
            <a:r>
              <a:rPr lang="en-US" dirty="0"/>
              <a:t>the same names used in the source code</a:t>
            </a:r>
          </a:p>
          <a:p>
            <a:r>
              <a:rPr lang="en-US" dirty="0"/>
              <a:t>Three reasons:</a:t>
            </a:r>
          </a:p>
          <a:p>
            <a:pPr lvl="1"/>
            <a:r>
              <a:rPr lang="en-US" dirty="0"/>
              <a:t>Avoid name collision</a:t>
            </a:r>
          </a:p>
          <a:p>
            <a:pPr lvl="1"/>
            <a:r>
              <a:rPr lang="en-US" dirty="0"/>
              <a:t>Name overloading</a:t>
            </a:r>
          </a:p>
          <a:p>
            <a:pPr lvl="1"/>
            <a:r>
              <a:rPr lang="en-US" dirty="0"/>
              <a:t>Type checking</a:t>
            </a:r>
          </a:p>
          <a:p>
            <a:r>
              <a:rPr lang="en-US" dirty="0"/>
              <a:t>Unfortunately, no standard – every compiler does its own thing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035" y="5053922"/>
            <a:ext cx="7724775" cy="533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15639" y="5612042"/>
            <a:ext cx="2057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GNU C++ example - Wikipedia</a:t>
            </a:r>
          </a:p>
        </p:txBody>
      </p:sp>
    </p:spTree>
    <p:extLst>
      <p:ext uri="{BB962C8B-B14F-4D97-AF65-F5344CB8AC3E}">
        <p14:creationId xmlns:p14="http://schemas.microsoft.com/office/powerpoint/2010/main" val="2318669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Relocation Table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Relocation is the process of connecting symbolic references with symbolic definitions.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Relocatable files must have information that describes how to modify their section contents.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A relocation table consists on many relocation structures.</a:t>
            </a:r>
          </a:p>
          <a:p>
            <a:r>
              <a:rPr lang="en-US" dirty="0"/>
              <a:t>Essentially “determine the value of X, and put that value into the binary at offset Y”</a:t>
            </a:r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19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Relocation Structure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r_offset</a:t>
            </a:r>
            <a:r>
              <a:rPr lang="en-US" altLang="zh-TW" dirty="0">
                <a:solidFill>
                  <a:schemeClr val="accent2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This field gives the location at which to apply the relocation. 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For a relocatable file, the value is the byte offset from the beginning of the section to the storage unit affect by the relocation.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For an executable file and shared object, the value is the virtual address of the storage unit affected by the relocation.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492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Relocation Structure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r_info</a:t>
            </a:r>
            <a:r>
              <a:rPr lang="en-US" altLang="zh-TW" dirty="0">
                <a:solidFill>
                  <a:schemeClr val="accent2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This field gives both the symbol table index with respect to which the relocation must be made and the type of relocation to apply.</a:t>
            </a:r>
          </a:p>
          <a:p>
            <a:pPr lvl="1">
              <a:lnSpc>
                <a:spcPct val="90000"/>
              </a:lnSpc>
            </a:pPr>
            <a:endParaRPr lang="en-US" altLang="zh-TW" dirty="0">
              <a:solidFill>
                <a:schemeClr val="accent2"/>
              </a:solidFill>
            </a:endParaRPr>
          </a:p>
          <a:p>
            <a:r>
              <a:rPr lang="en-US" altLang="zh-TW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r_addend</a:t>
            </a:r>
            <a:r>
              <a:rPr lang="en-US" altLang="zh-TW" dirty="0">
                <a:solidFill>
                  <a:schemeClr val="accent2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This field specifies a constant addend used to compute the value to be stored into the relocation field.</a:t>
            </a:r>
          </a:p>
          <a:p>
            <a:pPr>
              <a:lnSpc>
                <a:spcPct val="90000"/>
              </a:lnSpc>
            </a:pPr>
            <a:endParaRPr lang="en-US" altLang="zh-TW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37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55557" y="3157151"/>
            <a:ext cx="6184557" cy="195236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324" y="2009131"/>
            <a:ext cx="6858000" cy="714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3749" y="3305175"/>
            <a:ext cx="5857875" cy="161925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095368" y="3917092"/>
            <a:ext cx="271848" cy="1977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43199" y="5193235"/>
            <a:ext cx="6435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“In the final binary, patch the value at offset </a:t>
            </a:r>
            <a:r>
              <a:rPr lang="en-US" dirty="0">
                <a:solidFill>
                  <a:srgbClr val="FF0000"/>
                </a:solidFill>
              </a:rPr>
              <a:t>0x6</a:t>
            </a:r>
            <a:r>
              <a:rPr lang="en-US" dirty="0"/>
              <a:t> in this object file with the address of symbol </a:t>
            </a:r>
            <a:r>
              <a:rPr lang="en-US" dirty="0" err="1">
                <a:solidFill>
                  <a:srgbClr val="FF0000"/>
                </a:solidFill>
              </a:rPr>
              <a:t>example_of_a_global_var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235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Important 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  <a:p>
            <a:pPr lvl="1"/>
            <a:r>
              <a:rPr lang="en-US" dirty="0"/>
              <a:t>Allows for a better organization of the source code</a:t>
            </a:r>
          </a:p>
          <a:p>
            <a:pPr lvl="2"/>
            <a:r>
              <a:rPr lang="en-US" dirty="0"/>
              <a:t>Also facilitates sharing during code writing</a:t>
            </a:r>
          </a:p>
          <a:p>
            <a:pPr lvl="1"/>
            <a:r>
              <a:rPr lang="en-US" dirty="0"/>
              <a:t>Only need to recompile changed code</a:t>
            </a:r>
          </a:p>
          <a:p>
            <a:r>
              <a:rPr lang="en-US" dirty="0"/>
              <a:t>External linkages</a:t>
            </a:r>
          </a:p>
          <a:p>
            <a:pPr lvl="1"/>
            <a:r>
              <a:rPr lang="en-US" dirty="0"/>
              <a:t>Modern applications are built on layers of libraries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004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Executable Files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An executable file usually has only a few segments. E.g., 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A read-only one for the code.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A read-only one for read-only data.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A read/write one for read/write data.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All of the loadable sections are packed into the appropriate segments so that the system can map the file with just one or two operations.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E.g., If there is a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/>
              <a:t>and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/>
              <a:t>sections, those sections will be put into the read-only text segment.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14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Program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p_type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/* Segment type */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Elf32_Off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p_offset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/* Segment file offset */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Elf32_Addr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p_vaddr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Segment virtual address */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Elf32_Addr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p_paddr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Segment physical address */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p_filesz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/* Segment size in file */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p_memsz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Segment size in memory */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p_flags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Segment flags */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p_align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Segment alignment */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Elf32_Phdr;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82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The Types in Program Header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4">
                    <a:lumMod val="50000"/>
                  </a:schemeClr>
                </a:solidFill>
              </a:rPr>
              <a:t>PT_LOAD</a:t>
            </a:r>
            <a:r>
              <a:rPr lang="en-US" altLang="zh-TW" dirty="0"/>
              <a:t>: This segment is a loadable segment.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accent4">
                    <a:lumMod val="50000"/>
                  </a:schemeClr>
                </a:solidFill>
              </a:rPr>
              <a:t>PT_DYNAMIC</a:t>
            </a:r>
            <a:r>
              <a:rPr lang="en-US" altLang="zh-TW" dirty="0"/>
              <a:t>: This array element specifies dynamic linking information.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accent4">
                    <a:lumMod val="50000"/>
                  </a:schemeClr>
                </a:solidFill>
              </a:rPr>
              <a:t>PT_INTERP</a:t>
            </a:r>
            <a:r>
              <a:rPr lang="en-US" altLang="zh-TW" dirty="0"/>
              <a:t>: This element specified the location and size of a null-terminated path name to invoke as an interpreter.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949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Executable File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40" name="Picture 4" descr="C:\Documents and Settings\shieyuan\My Documents\My Pictures\p0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1"/>
            <a:ext cx="8001000" cy="373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286000" y="3200400"/>
            <a:ext cx="7620000" cy="1600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953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An Example C Program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54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10464" y="2353962"/>
            <a:ext cx="5294871" cy="1878227"/>
            <a:chOff x="2644346" y="2224216"/>
            <a:chExt cx="5294871" cy="1878227"/>
          </a:xfrm>
        </p:grpSpPr>
        <p:sp>
          <p:nvSpPr>
            <p:cNvPr id="5" name="Rectangle 4"/>
            <p:cNvSpPr/>
            <p:nvPr/>
          </p:nvSpPr>
          <p:spPr>
            <a:xfrm>
              <a:off x="2644346" y="2224216"/>
              <a:ext cx="5294871" cy="187822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4822" y="2548967"/>
              <a:ext cx="4562475" cy="1228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3804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ELF Header Information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799703" y="2570205"/>
            <a:ext cx="4059194" cy="1433384"/>
            <a:chOff x="3799703" y="2570205"/>
            <a:chExt cx="4059194" cy="1433384"/>
          </a:xfrm>
        </p:grpSpPr>
        <p:sp>
          <p:nvSpPr>
            <p:cNvPr id="6" name="Rectangle 5"/>
            <p:cNvSpPr/>
            <p:nvPr/>
          </p:nvSpPr>
          <p:spPr>
            <a:xfrm>
              <a:off x="3799703" y="2570205"/>
              <a:ext cx="4059194" cy="1433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6282" y="2852609"/>
              <a:ext cx="3600450" cy="819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10204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Program Header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56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31" y="1965882"/>
            <a:ext cx="74866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014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Dynamic Section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7140746" y="1622941"/>
            <a:ext cx="30564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3300"/>
                </a:solidFill>
              </a:rPr>
              <a:t>Need to link this shared library</a:t>
            </a:r>
          </a:p>
          <a:p>
            <a:r>
              <a:rPr lang="en-US" altLang="zh-TW" dirty="0">
                <a:solidFill>
                  <a:srgbClr val="FF3300"/>
                </a:solidFill>
              </a:rPr>
              <a:t>for </a:t>
            </a:r>
            <a:r>
              <a:rPr lang="en-US" altLang="zh-TW" dirty="0" err="1">
                <a:solidFill>
                  <a:srgbClr val="FF3300"/>
                </a:solidFill>
              </a:rPr>
              <a:t>printf</a:t>
            </a:r>
            <a:r>
              <a:rPr lang="en-US" altLang="zh-TW" dirty="0">
                <a:solidFill>
                  <a:srgbClr val="FF3300"/>
                </a:solidFill>
              </a:rPr>
              <a:t>()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57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157" y="1778987"/>
            <a:ext cx="3305175" cy="3571875"/>
          </a:xfrm>
          <a:prstGeom prst="rect">
            <a:avLst/>
          </a:prstGeom>
        </p:spPr>
      </p:pic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4994190" y="1841155"/>
            <a:ext cx="1215081" cy="292443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" name="Straight Arrow Connector 6"/>
          <p:cNvCxnSpPr>
            <a:stCxn id="38917" idx="1"/>
            <a:endCxn id="38916" idx="6"/>
          </p:cNvCxnSpPr>
          <p:nvPr/>
        </p:nvCxnSpPr>
        <p:spPr>
          <a:xfrm flipH="1">
            <a:off x="6209271" y="1946107"/>
            <a:ext cx="931475" cy="412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8710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Section Header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58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08" y="1351120"/>
            <a:ext cx="4501849" cy="486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69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Symbol Table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59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987494" y="1266932"/>
            <a:ext cx="4612810" cy="4875663"/>
            <a:chOff x="3987494" y="1266932"/>
            <a:chExt cx="4612810" cy="487566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7494" y="1266932"/>
              <a:ext cx="4612810" cy="487566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665573" y="1303638"/>
              <a:ext cx="1927654" cy="1729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038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Executable files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Information needs to be conveyed to the OS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OS expects executable files to have a specific format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Header info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Code locations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Data locations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Code &amp; data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Symbol Table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List of names of things defined in your program and where they are defined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List of names of things defined elsewhere that are used by your program, and where they are used.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54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Dynamic Symbol Table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60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696" y="2640612"/>
            <a:ext cx="64103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71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Dynamic Relocation Table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61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096" y="2631602"/>
            <a:ext cx="4581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489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Allocation in Linking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699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Need for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object file compiled differently with no idea about the others</a:t>
            </a:r>
          </a:p>
          <a:p>
            <a:endParaRPr lang="en-US" dirty="0"/>
          </a:p>
          <a:p>
            <a:r>
              <a:rPr lang="en-US" dirty="0"/>
              <a:t>All objects in a given object file assumed to start at address 0</a:t>
            </a:r>
          </a:p>
          <a:p>
            <a:endParaRPr lang="en-US" dirty="0"/>
          </a:p>
          <a:p>
            <a:r>
              <a:rPr lang="en-US" dirty="0"/>
              <a:t>Need to combine into a single executable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068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Combining ELF object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46357" cy="4351338"/>
          </a:xfrm>
        </p:spPr>
        <p:txBody>
          <a:bodyPr/>
          <a:lstStyle/>
          <a:p>
            <a:r>
              <a:rPr lang="en-US" dirty="0"/>
              <a:t>Multiple segments needs to be combined</a:t>
            </a:r>
          </a:p>
          <a:p>
            <a:endParaRPr lang="en-US" dirty="0"/>
          </a:p>
          <a:p>
            <a:r>
              <a:rPr lang="en-US" dirty="0"/>
              <a:t>Linker will collect the sections and place them into the segments of the final executable image plus write the program header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64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469658" y="1421027"/>
            <a:ext cx="741405" cy="1260389"/>
            <a:chOff x="7469658" y="1421027"/>
            <a:chExt cx="741405" cy="1260389"/>
          </a:xfrm>
        </p:grpSpPr>
        <p:sp>
          <p:nvSpPr>
            <p:cNvPr id="6" name="Rectangle 5"/>
            <p:cNvSpPr/>
            <p:nvPr/>
          </p:nvSpPr>
          <p:spPr>
            <a:xfrm>
              <a:off x="7469658" y="1421027"/>
              <a:ext cx="741405" cy="253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.text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69658" y="1672281"/>
              <a:ext cx="741405" cy="253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2">
                      <a:lumMod val="75000"/>
                    </a:schemeClr>
                  </a:solidFill>
                </a:rPr>
                <a:t>init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469658" y="1925595"/>
              <a:ext cx="741405" cy="253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2">
                      <a:lumMod val="75000"/>
                    </a:schemeClr>
                  </a:solidFill>
                </a:rPr>
                <a:t>fini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469658" y="2176849"/>
              <a:ext cx="741405" cy="253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.data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9658" y="2428103"/>
              <a:ext cx="741405" cy="253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.data1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10847" y="3074773"/>
            <a:ext cx="741405" cy="1260389"/>
            <a:chOff x="7492312" y="3377513"/>
            <a:chExt cx="741405" cy="1260389"/>
          </a:xfrm>
        </p:grpSpPr>
        <p:sp>
          <p:nvSpPr>
            <p:cNvPr id="11" name="Rectangle 10"/>
            <p:cNvSpPr/>
            <p:nvPr/>
          </p:nvSpPr>
          <p:spPr>
            <a:xfrm>
              <a:off x="7492312" y="3377513"/>
              <a:ext cx="741405" cy="253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.text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492312" y="3628767"/>
              <a:ext cx="741405" cy="253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2">
                      <a:lumMod val="75000"/>
                    </a:schemeClr>
                  </a:solidFill>
                </a:rPr>
                <a:t>init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92312" y="3882081"/>
              <a:ext cx="741405" cy="253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.data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92312" y="4133335"/>
              <a:ext cx="741405" cy="253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2">
                      <a:lumMod val="75000"/>
                    </a:schemeClr>
                  </a:solidFill>
                </a:rPr>
                <a:t>fini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2312" y="4384589"/>
              <a:ext cx="741405" cy="253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2">
                      <a:lumMod val="75000"/>
                    </a:schemeClr>
                  </a:solidFill>
                </a:rPr>
                <a:t>bss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515863" y="4592594"/>
            <a:ext cx="741405" cy="1009135"/>
            <a:chOff x="8614717" y="4716162"/>
            <a:chExt cx="741405" cy="1009135"/>
          </a:xfrm>
        </p:grpSpPr>
        <p:sp>
          <p:nvSpPr>
            <p:cNvPr id="17" name="Rectangle 16"/>
            <p:cNvSpPr/>
            <p:nvPr/>
          </p:nvSpPr>
          <p:spPr>
            <a:xfrm>
              <a:off x="8614717" y="4716162"/>
              <a:ext cx="741405" cy="253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.text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614717" y="4967416"/>
              <a:ext cx="741405" cy="253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.data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614717" y="5220730"/>
              <a:ext cx="741405" cy="253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.data1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614717" y="5471984"/>
              <a:ext cx="741405" cy="253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2">
                      <a:lumMod val="75000"/>
                    </a:schemeClr>
                  </a:solidFill>
                </a:rPr>
                <a:t>bss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202498" y="1155357"/>
            <a:ext cx="943233" cy="3416643"/>
            <a:chOff x="9790669" y="1155357"/>
            <a:chExt cx="943233" cy="3416643"/>
          </a:xfrm>
        </p:grpSpPr>
        <p:sp>
          <p:nvSpPr>
            <p:cNvPr id="24" name="Rectangle 23"/>
            <p:cNvSpPr/>
            <p:nvPr/>
          </p:nvSpPr>
          <p:spPr>
            <a:xfrm>
              <a:off x="9792729" y="1155357"/>
              <a:ext cx="939114" cy="15198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Text</a:t>
              </a:r>
            </a:p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Segment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90669" y="2667001"/>
              <a:ext cx="939114" cy="996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Segment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94788" y="3659659"/>
              <a:ext cx="939114" cy="9123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rgbClr val="00B050"/>
                  </a:solidFill>
                </a:rPr>
                <a:t>bss</a:t>
              </a:r>
              <a:endParaRPr lang="en-US" sz="1600" dirty="0">
                <a:solidFill>
                  <a:srgbClr val="00B05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Segment</a:t>
              </a:r>
            </a:p>
          </p:txBody>
        </p:sp>
      </p:grpSp>
      <p:cxnSp>
        <p:nvCxnSpPr>
          <p:cNvPr id="29" name="Straight Connector 28"/>
          <p:cNvCxnSpPr>
            <a:stCxn id="6" idx="3"/>
          </p:cNvCxnSpPr>
          <p:nvPr/>
        </p:nvCxnSpPr>
        <p:spPr>
          <a:xfrm>
            <a:off x="8211063" y="1547684"/>
            <a:ext cx="430366" cy="134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3"/>
          </p:cNvCxnSpPr>
          <p:nvPr/>
        </p:nvCxnSpPr>
        <p:spPr>
          <a:xfrm flipV="1">
            <a:off x="8211063" y="1689198"/>
            <a:ext cx="423386" cy="109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3"/>
          </p:cNvCxnSpPr>
          <p:nvPr/>
        </p:nvCxnSpPr>
        <p:spPr>
          <a:xfrm flipV="1">
            <a:off x="8211063" y="1696177"/>
            <a:ext cx="423386" cy="356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620489" y="1472812"/>
            <a:ext cx="1584494" cy="223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3"/>
          </p:cNvCxnSpPr>
          <p:nvPr/>
        </p:nvCxnSpPr>
        <p:spPr>
          <a:xfrm>
            <a:off x="8211063" y="2303506"/>
            <a:ext cx="416406" cy="97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" idx="3"/>
          </p:cNvCxnSpPr>
          <p:nvPr/>
        </p:nvCxnSpPr>
        <p:spPr>
          <a:xfrm flipV="1">
            <a:off x="8211063" y="2408153"/>
            <a:ext cx="395465" cy="146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606528" y="2401173"/>
            <a:ext cx="1598455" cy="488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3"/>
          </p:cNvCxnSpPr>
          <p:nvPr/>
        </p:nvCxnSpPr>
        <p:spPr>
          <a:xfrm flipV="1">
            <a:off x="8252252" y="3043347"/>
            <a:ext cx="1945751" cy="662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3"/>
          </p:cNvCxnSpPr>
          <p:nvPr/>
        </p:nvCxnSpPr>
        <p:spPr>
          <a:xfrm flipV="1">
            <a:off x="8252252" y="3783243"/>
            <a:ext cx="1959711" cy="425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7" idx="3"/>
          </p:cNvCxnSpPr>
          <p:nvPr/>
        </p:nvCxnSpPr>
        <p:spPr>
          <a:xfrm flipV="1">
            <a:off x="9257268" y="2163847"/>
            <a:ext cx="933755" cy="2555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1" idx="3"/>
          </p:cNvCxnSpPr>
          <p:nvPr/>
        </p:nvCxnSpPr>
        <p:spPr>
          <a:xfrm>
            <a:off x="8252252" y="3201430"/>
            <a:ext cx="438038" cy="30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3"/>
          </p:cNvCxnSpPr>
          <p:nvPr/>
        </p:nvCxnSpPr>
        <p:spPr>
          <a:xfrm flipV="1">
            <a:off x="8252252" y="3245771"/>
            <a:ext cx="431058" cy="20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4" idx="3"/>
          </p:cNvCxnSpPr>
          <p:nvPr/>
        </p:nvCxnSpPr>
        <p:spPr>
          <a:xfrm flipV="1">
            <a:off x="8252252" y="3245771"/>
            <a:ext cx="424078" cy="711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24" idx="1"/>
          </p:cNvCxnSpPr>
          <p:nvPr/>
        </p:nvCxnSpPr>
        <p:spPr>
          <a:xfrm flipV="1">
            <a:off x="8683310" y="1915298"/>
            <a:ext cx="1521248" cy="1344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0" idx="3"/>
            <a:endCxn id="26" idx="1"/>
          </p:cNvCxnSpPr>
          <p:nvPr/>
        </p:nvCxnSpPr>
        <p:spPr>
          <a:xfrm flipV="1">
            <a:off x="9257268" y="4115830"/>
            <a:ext cx="949349" cy="1359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8" idx="3"/>
          </p:cNvCxnSpPr>
          <p:nvPr/>
        </p:nvCxnSpPr>
        <p:spPr>
          <a:xfrm flipV="1">
            <a:off x="9257268" y="4921008"/>
            <a:ext cx="158958" cy="4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9" idx="3"/>
          </p:cNvCxnSpPr>
          <p:nvPr/>
        </p:nvCxnSpPr>
        <p:spPr>
          <a:xfrm flipV="1">
            <a:off x="9257268" y="4921008"/>
            <a:ext cx="165938" cy="302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9416226" y="3294632"/>
            <a:ext cx="774797" cy="164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8657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You can control 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2277"/>
          </a:xfrm>
        </p:spPr>
        <p:txBody>
          <a:bodyPr/>
          <a:lstStyle/>
          <a:p>
            <a:r>
              <a:rPr lang="en-US" dirty="0"/>
              <a:t>Linkers can be controlled via </a:t>
            </a:r>
            <a:r>
              <a:rPr lang="en-US" dirty="0">
                <a:solidFill>
                  <a:srgbClr val="FF0000"/>
                </a:solidFill>
              </a:rPr>
              <a:t>link scripts</a:t>
            </a:r>
          </a:p>
          <a:p>
            <a:r>
              <a:rPr lang="en-US" dirty="0"/>
              <a:t>In GNU </a:t>
            </a:r>
            <a:r>
              <a:rPr lang="en-US" dirty="0" err="1"/>
              <a:t>ld</a:t>
            </a:r>
            <a:r>
              <a:rPr lang="en-US" dirty="0"/>
              <a:t> linker, you can use the “-T” option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65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102" y="3780298"/>
            <a:ext cx="2819400" cy="1628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18730" y="5374717"/>
            <a:ext cx="228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 very simple 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80446" y="3203890"/>
            <a:ext cx="38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“Start .text at virtual address 0x10000”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33138" y="4542916"/>
            <a:ext cx="2709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“Start .data followed by .</a:t>
            </a:r>
            <a:r>
              <a:rPr lang="en-US" dirty="0" err="1">
                <a:solidFill>
                  <a:srgbClr val="7030A0"/>
                </a:solidFill>
              </a:rPr>
              <a:t>bss</a:t>
            </a:r>
            <a:r>
              <a:rPr lang="en-US" dirty="0">
                <a:solidFill>
                  <a:srgbClr val="7030A0"/>
                </a:solidFill>
              </a:rPr>
              <a:t> at virtual address 0x8000000”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065754" y="3504037"/>
            <a:ext cx="1591473" cy="81667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254217" y="4732544"/>
            <a:ext cx="2149887" cy="9772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8647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Dynamic Linking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669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Shared libraries</a:t>
            </a:r>
            <a:r>
              <a:rPr lang="en-US" dirty="0"/>
              <a:t>: only one copy of commonly used routines for all code in a system</a:t>
            </a:r>
          </a:p>
          <a:p>
            <a:pPr lvl="1"/>
            <a:r>
              <a:rPr lang="en-US" dirty="0"/>
              <a:t>Easy to maintain</a:t>
            </a:r>
          </a:p>
          <a:p>
            <a:pPr lvl="1"/>
            <a:r>
              <a:rPr lang="en-US" dirty="0"/>
              <a:t>Save space</a:t>
            </a:r>
          </a:p>
          <a:p>
            <a:r>
              <a:rPr lang="en-US" dirty="0"/>
              <a:t>External symbols referenced in user code and defined in a shared library are resolved by the loader at load time.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772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load time: shared library code may already be in memory</a:t>
            </a:r>
          </a:p>
          <a:p>
            <a:endParaRPr lang="en-US" dirty="0"/>
          </a:p>
          <a:p>
            <a:r>
              <a:rPr lang="en-US" dirty="0"/>
              <a:t>Better run-time performance: less likely to page out frequently used code</a:t>
            </a:r>
          </a:p>
          <a:p>
            <a:endParaRPr lang="en-US" dirty="0"/>
          </a:p>
          <a:p>
            <a:r>
              <a:rPr lang="en-US" dirty="0"/>
              <a:t>Easier for shared libraries to be updated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82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“glue code”</a:t>
            </a:r>
          </a:p>
          <a:p>
            <a:endParaRPr lang="en-US" dirty="0"/>
          </a:p>
          <a:p>
            <a:r>
              <a:rPr lang="en-US" dirty="0"/>
              <a:t>Reduced locality of references</a:t>
            </a:r>
          </a:p>
          <a:p>
            <a:endParaRPr lang="en-US" dirty="0"/>
          </a:p>
          <a:p>
            <a:r>
              <a:rPr lang="en-US" dirty="0"/>
              <a:t>May impact paging</a:t>
            </a:r>
          </a:p>
          <a:p>
            <a:endParaRPr lang="en-US" dirty="0"/>
          </a:p>
          <a:p>
            <a:r>
              <a:rPr lang="en-US" dirty="0"/>
              <a:t>Changes in libraries may break some 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3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Example – definition and use</a:t>
            </a:r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#include &lt;stdio.h&gt;</a:t>
            </a:r>
          </a:p>
          <a:p>
            <a:pPr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main () {</a:t>
            </a:r>
          </a:p>
          <a:p>
            <a:pPr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printf (“hello, world\n”)</a:t>
            </a:r>
          </a:p>
          <a:p>
            <a:pPr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dirty="0"/>
              <a:t>Symbol defined in your program and used elsewhere</a:t>
            </a:r>
          </a:p>
          <a:p>
            <a:pPr lvl="2"/>
            <a:r>
              <a:rPr lang="en-US" altLang="en-US" dirty="0">
                <a:latin typeface="Courier New" panose="02070309020205020404" pitchFamily="49" charset="0"/>
              </a:rPr>
              <a:t>main</a:t>
            </a:r>
          </a:p>
          <a:p>
            <a:endParaRPr lang="en-US" altLang="en-US" dirty="0"/>
          </a:p>
          <a:p>
            <a:r>
              <a:rPr lang="en-US" altLang="en-US" dirty="0"/>
              <a:t>Symbol defined elsewhere and used by your program</a:t>
            </a:r>
          </a:p>
          <a:p>
            <a:pPr lvl="2"/>
            <a:r>
              <a:rPr lang="en-US" altLang="en-US" dirty="0" err="1">
                <a:latin typeface="Courier New" panose="02070309020205020404" pitchFamily="49" charset="0"/>
              </a:rPr>
              <a:t>printf</a:t>
            </a:r>
            <a:r>
              <a:rPr lang="en-US" altLang="en-US" dirty="0"/>
              <a:t>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79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Linux Library Hierarchy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70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5435" y="3517996"/>
            <a:ext cx="1914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Linux libraries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84212" y="2316247"/>
            <a:ext cx="1659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Static</a:t>
            </a:r>
          </a:p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(lib*.a)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30070" y="4004282"/>
            <a:ext cx="1843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Shared</a:t>
            </a:r>
          </a:p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(lib*.so)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7446" y="3409805"/>
            <a:ext cx="2156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linking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13263" y="4748832"/>
            <a:ext cx="225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loading</a:t>
            </a:r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3519870" y="2731746"/>
            <a:ext cx="964342" cy="101708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8" idx="1"/>
          </p:cNvCxnSpPr>
          <p:nvPr/>
        </p:nvCxnSpPr>
        <p:spPr>
          <a:xfrm>
            <a:off x="3519870" y="3748829"/>
            <a:ext cx="910200" cy="670952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1"/>
          </p:cNvCxnSpPr>
          <p:nvPr/>
        </p:nvCxnSpPr>
        <p:spPr>
          <a:xfrm flipV="1">
            <a:off x="6273844" y="3640638"/>
            <a:ext cx="1833602" cy="77914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0" idx="1"/>
          </p:cNvCxnSpPr>
          <p:nvPr/>
        </p:nvCxnSpPr>
        <p:spPr>
          <a:xfrm>
            <a:off x="6273844" y="4419781"/>
            <a:ext cx="1839419" cy="559884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5931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Static Libraries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a concatenation of object files with simple headers</a:t>
            </a:r>
          </a:p>
          <a:p>
            <a:endParaRPr lang="en-US" dirty="0"/>
          </a:p>
          <a:p>
            <a:r>
              <a:rPr lang="en-US" dirty="0"/>
              <a:t>In Linux, it is created using the “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/>
              <a:t>” utility and has the file extension of 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.a</a:t>
            </a:r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961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4797" y="1731078"/>
            <a:ext cx="5130412" cy="2729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Linux static library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2108" cy="250207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Archive files start with the ARMAG identifying string.  Then follows 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`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ar_hdr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and as many bytes of member file data as its `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ar_size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member indicates, for each member file. 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ARMAG   "!&lt;arch&gt;\n"     /* String that begins an archive file. 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SARMAG  8               /* Size of that string. 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ARFMAG  "`\n"           /* String in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ar_fmag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at end of each header. 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ar_hdr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ar_name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[16];           /* Member file name, sometimes / terminated.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ar_date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[12];           /* File date, decimal seconds since Epoch. 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ar_uid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[6],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ar_gid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[6];  /* User and group IDs, in ASCII decimal. 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ar_mode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[8];            /* File mode, in ASCII octal. 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ar_size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[10];           /* File size, in ASCII decimal. 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ar_fmag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[2];            /* Always contains ARFMAG. 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72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64354" y="1235487"/>
            <a:ext cx="1800879" cy="279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ARMAG</a:t>
            </a:r>
          </a:p>
        </p:txBody>
      </p:sp>
      <p:sp>
        <p:nvSpPr>
          <p:cNvPr id="8" name="Rectangle 7"/>
          <p:cNvSpPr/>
          <p:nvPr/>
        </p:nvSpPr>
        <p:spPr>
          <a:xfrm>
            <a:off x="7963191" y="1513530"/>
            <a:ext cx="1800879" cy="279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SARMAG</a:t>
            </a:r>
          </a:p>
        </p:txBody>
      </p:sp>
      <p:sp>
        <p:nvSpPr>
          <p:cNvPr id="9" name="Rectangle 8"/>
          <p:cNvSpPr/>
          <p:nvPr/>
        </p:nvSpPr>
        <p:spPr>
          <a:xfrm>
            <a:off x="7962027" y="1791573"/>
            <a:ext cx="1800879" cy="279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ARFMAG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67844" y="2048675"/>
            <a:ext cx="1800879" cy="279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ar_hdr</a:t>
            </a:r>
            <a:r>
              <a:rPr lang="en-US" sz="1100" dirty="0">
                <a:solidFill>
                  <a:schemeClr val="tx1"/>
                </a:solidFill>
              </a:rPr>
              <a:t> - 1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66681" y="2333698"/>
            <a:ext cx="1800879" cy="12959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Object file - 1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66681" y="3638987"/>
            <a:ext cx="1800879" cy="279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ar_hdr</a:t>
            </a:r>
            <a:r>
              <a:rPr lang="en-US" sz="1100" dirty="0">
                <a:solidFill>
                  <a:schemeClr val="tx1"/>
                </a:solidFill>
              </a:rPr>
              <a:t> - 2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65518" y="3924010"/>
            <a:ext cx="1800879" cy="12959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Object file - 2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18211" y="5137393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31237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Basically…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libx.a</a:t>
            </a:r>
            <a:r>
              <a:rPr lang="en-US" dirty="0"/>
              <a:t> consists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obj1.o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obj2.o</a:t>
            </a:r>
            <a:r>
              <a:rPr lang="en-US" dirty="0"/>
              <a:t>, …,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objk.o</a:t>
            </a:r>
            <a:r>
              <a:rPr lang="en-US" dirty="0"/>
              <a:t> concatenated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libx.a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just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obj1.o obj2.o …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objk.o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35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Dynamic linking: issues to resolve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 and load the segments found in the shared libraries</a:t>
            </a:r>
          </a:p>
          <a:p>
            <a:endParaRPr lang="en-US" dirty="0"/>
          </a:p>
          <a:p>
            <a:r>
              <a:rPr lang="en-US" dirty="0"/>
              <a:t>Perform relocation</a:t>
            </a:r>
          </a:p>
          <a:p>
            <a:pPr lvl="1"/>
            <a:r>
              <a:rPr lang="en-US" dirty="0"/>
              <a:t>Recall: </a:t>
            </a:r>
            <a:r>
              <a:rPr lang="en-US" dirty="0">
                <a:solidFill>
                  <a:srgbClr val="FF0000"/>
                </a:solidFill>
              </a:rPr>
              <a:t>relocations</a:t>
            </a:r>
            <a:r>
              <a:rPr lang="en-US" dirty="0"/>
              <a:t> are entries in binaries that are left to be filled in later</a:t>
            </a:r>
          </a:p>
          <a:p>
            <a:pPr lvl="1"/>
            <a:endParaRPr lang="en-US" dirty="0"/>
          </a:p>
          <a:p>
            <a:r>
              <a:rPr lang="en-US" dirty="0"/>
              <a:t>Two solutions:</a:t>
            </a:r>
          </a:p>
          <a:p>
            <a:pPr lvl="1"/>
            <a:r>
              <a:rPr lang="en-US" dirty="0"/>
              <a:t>Load-time relocation</a:t>
            </a:r>
          </a:p>
          <a:p>
            <a:pPr lvl="1"/>
            <a:r>
              <a:rPr lang="en-US" dirty="0"/>
              <a:t>Position-independence code (PIC)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566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Key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Procedure Linkage Table (PLT)</a:t>
            </a:r>
          </a:p>
          <a:p>
            <a:pPr lvl="1"/>
            <a:r>
              <a:rPr lang="en-US" dirty="0"/>
              <a:t>One entry for each external function reference.</a:t>
            </a:r>
          </a:p>
          <a:p>
            <a:pPr lvl="1"/>
            <a:r>
              <a:rPr lang="en-US" dirty="0"/>
              <a:t>All calls to the corresponding external function routed through this entry.</a:t>
            </a:r>
          </a:p>
          <a:p>
            <a:pPr lvl="1"/>
            <a:r>
              <a:rPr lang="en-US" dirty="0"/>
              <a:t>Easier to patch with actual address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Global Offset Table (GOT)</a:t>
            </a:r>
          </a:p>
          <a:p>
            <a:pPr lvl="1"/>
            <a:r>
              <a:rPr lang="en-US" dirty="0"/>
              <a:t>All external global addresses.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032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special three entries of the GOT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GOT[0]</a:t>
            </a:r>
            <a:r>
              <a:rPr lang="en-US" dirty="0"/>
              <a:t>: address of the program’s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.dynamic </a:t>
            </a:r>
            <a:r>
              <a:rPr lang="en-US" dirty="0"/>
              <a:t>segment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GOT[1]</a:t>
            </a:r>
            <a:r>
              <a:rPr lang="en-US" dirty="0"/>
              <a:t>: pointer to a linked list of nodes corresponding to the symbol tables for each shared library linked with the program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GOT[2]</a:t>
            </a:r>
            <a:r>
              <a:rPr lang="en-US" dirty="0"/>
              <a:t>: address of the symbol resolution function within the dynamic linker</a:t>
            </a:r>
          </a:p>
          <a:p>
            <a:pPr lvl="1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/lib{64}/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ld-linux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{-x86-64}.so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346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it works (preparation - 1)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Compiler ensures every call to the same dynamically linked routine will go to the same PLT entry</a:t>
            </a:r>
          </a:p>
          <a:p>
            <a:pPr lvl="1"/>
            <a:r>
              <a:rPr lang="en-US" dirty="0"/>
              <a:t>PLT[0] is reserved</a:t>
            </a:r>
          </a:p>
          <a:p>
            <a:r>
              <a:rPr lang="en-US" dirty="0"/>
              <a:t>Each (64) bit PLT entry consists of:</a:t>
            </a:r>
          </a:p>
          <a:p>
            <a:pPr lvl="1"/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*GOT</a:t>
            </a:r>
            <a:r>
              <a:rPr lang="en-US" dirty="0"/>
              <a:t>[entry corresponding to the function]</a:t>
            </a:r>
          </a:p>
          <a:p>
            <a:pPr lvl="2"/>
            <a:r>
              <a:rPr lang="en-US" dirty="0"/>
              <a:t>Called a “trampoline”.</a:t>
            </a:r>
          </a:p>
          <a:p>
            <a:pPr lvl="1"/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&lt;GOT entry number of corresponding function&gt;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Starts from 0, i.e. GOT[3].</a:t>
            </a:r>
          </a:p>
          <a:p>
            <a:pPr lvl="1"/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/>
              <a:t> PLT[0]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/>
              <a:t>[entry corresponding to the function] = address of “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dirty="0"/>
              <a:t>” </a:t>
            </a:r>
            <a:r>
              <a:rPr lang="en-US" i="1" dirty="0"/>
              <a:t>initially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655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it works (preparation - 2)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rela.plt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section of executable containing the GOT has the relocation information to fix up the GOT at runtime</a:t>
            </a:r>
          </a:p>
          <a:p>
            <a:endParaRPr lang="en-US" dirty="0"/>
          </a:p>
          <a:p>
            <a:r>
              <a:rPr lang="en-US" dirty="0"/>
              <a:t>Address of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rela.plt</a:t>
            </a:r>
            <a:r>
              <a:rPr lang="en-US" dirty="0"/>
              <a:t> itself is found as an entry in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.dynamic</a:t>
            </a:r>
          </a:p>
          <a:p>
            <a:endParaRPr lang="en-US" dirty="0"/>
          </a:p>
          <a:p>
            <a:r>
              <a:rPr lang="en-US" dirty="0"/>
              <a:t>Two ways to do dynamic linking:</a:t>
            </a:r>
          </a:p>
          <a:p>
            <a:pPr lvl="1"/>
            <a:r>
              <a:rPr lang="en-US" dirty="0"/>
              <a:t>“BIND NOW”</a:t>
            </a:r>
          </a:p>
          <a:p>
            <a:pPr lvl="1"/>
            <a:r>
              <a:rPr lang="en-US" dirty="0"/>
              <a:t>Lazy binding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613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“BIND NOW”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and load in all dynamic libraries</a:t>
            </a:r>
          </a:p>
          <a:p>
            <a:r>
              <a:rPr lang="en-US" dirty="0"/>
              <a:t>Go through the main application’s GOT relocation entries and fix all entries</a:t>
            </a:r>
          </a:p>
          <a:p>
            <a:r>
              <a:rPr lang="en-US" dirty="0"/>
              <a:t>After fixing up,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/>
              <a:t>[entry corresponding to the function] = address of actual function in the process image</a:t>
            </a:r>
          </a:p>
          <a:p>
            <a:r>
              <a:rPr lang="en-US" dirty="0"/>
              <a:t>Therefore, trampoline jump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*GOT</a:t>
            </a:r>
            <a:r>
              <a:rPr lang="en-US" dirty="0"/>
              <a:t>[entry corresponding to the function] will jump directly to the function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dirty="0"/>
              <a:t> and the second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/>
              <a:t> never used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5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A two-step operation</a:t>
            </a:r>
            <a:endParaRPr lang="en-US" altLang="en-US" sz="2800" dirty="0">
              <a:solidFill>
                <a:srgbClr val="0070C0"/>
              </a:solidFill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altLang="en-US" dirty="0">
                <a:solidFill>
                  <a:srgbClr val="FF0000"/>
                </a:solidFill>
              </a:rPr>
              <a:t>Linking</a:t>
            </a:r>
            <a:r>
              <a:rPr lang="en-US" altLang="en-US" dirty="0"/>
              <a:t>: Combining a set of programs, including library routines, to create a </a:t>
            </a:r>
            <a:r>
              <a:rPr lang="en-US" altLang="en-US" i="1" dirty="0">
                <a:solidFill>
                  <a:srgbClr val="7030A0"/>
                </a:solidFill>
              </a:rPr>
              <a:t>loadable</a:t>
            </a:r>
            <a:r>
              <a:rPr lang="en-US" altLang="en-US" dirty="0"/>
              <a:t> image</a:t>
            </a:r>
          </a:p>
          <a:p>
            <a:pPr marL="914400" lvl="1" indent="-457200">
              <a:buFontTx/>
              <a:buAutoNum type="alphaLcParenR"/>
            </a:pPr>
            <a:r>
              <a:rPr lang="en-US" altLang="en-US" dirty="0"/>
              <a:t>Resolving symbols defined within the set</a:t>
            </a:r>
          </a:p>
          <a:p>
            <a:pPr marL="914400" lvl="1" indent="-457200">
              <a:buFontTx/>
              <a:buAutoNum type="alphaLcParenR"/>
            </a:pPr>
            <a:r>
              <a:rPr lang="en-US" altLang="en-US" dirty="0"/>
              <a:t>Listing symbols needing to be resolved by loader</a:t>
            </a:r>
          </a:p>
          <a:p>
            <a:pPr marL="533400" indent="-533400"/>
            <a:endParaRPr lang="en-US" altLang="en-US" dirty="0"/>
          </a:p>
          <a:p>
            <a:pPr marL="533400" indent="-533400"/>
            <a:r>
              <a:rPr lang="en-US" altLang="en-US" dirty="0">
                <a:solidFill>
                  <a:srgbClr val="FF0000"/>
                </a:solidFill>
              </a:rPr>
              <a:t>Loading</a:t>
            </a:r>
            <a:r>
              <a:rPr lang="en-US" altLang="en-US" dirty="0"/>
              <a:t>: Starting from the loadable file, copy in dynamic libraries and construct the memory image in a new process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025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“BIND NOW”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80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03341" y="1377778"/>
            <a:ext cx="2150075" cy="4701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097162" y="5263978"/>
            <a:ext cx="2156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01281" y="4909751"/>
            <a:ext cx="2156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99221" y="2868827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97162" y="3027405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03340" y="2218038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01281" y="2376616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95101" y="1635211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93042" y="1793789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99221" y="4215714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97162" y="4374292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03340" y="4955060"/>
            <a:ext cx="2176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Where </a:t>
            </a:r>
            <a:r>
              <a:rPr lang="en-US" sz="1200" dirty="0" err="1"/>
              <a:t>printf</a:t>
            </a:r>
            <a:r>
              <a:rPr lang="en-US" sz="1200" dirty="0"/>
              <a:t> was finally loaded.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70606" y="2162432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call </a:t>
            </a:r>
            <a:r>
              <a:rPr lang="en-US" sz="1100" dirty="0" err="1"/>
              <a:t>printf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5774725" y="2815281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call </a:t>
            </a:r>
            <a:r>
              <a:rPr lang="en-US" sz="1100" dirty="0" err="1"/>
              <a:t>printf</a:t>
            </a:r>
            <a:endParaRPr lang="en-US" sz="1100" dirty="0"/>
          </a:p>
        </p:txBody>
      </p:sp>
      <p:sp>
        <p:nvSpPr>
          <p:cNvPr id="22" name="Freeform 21"/>
          <p:cNvSpPr/>
          <p:nvPr/>
        </p:nvSpPr>
        <p:spPr>
          <a:xfrm>
            <a:off x="4788238" y="1748481"/>
            <a:ext cx="315103" cy="543697"/>
          </a:xfrm>
          <a:custGeom>
            <a:avLst/>
            <a:gdLst>
              <a:gd name="connsiteX0" fmla="*/ 308924 w 315103"/>
              <a:gd name="connsiteY0" fmla="*/ 543697 h 543697"/>
              <a:gd name="connsiteX1" fmla="*/ 5 w 315103"/>
              <a:gd name="connsiteY1" fmla="*/ 203887 h 543697"/>
              <a:gd name="connsiteX2" fmla="*/ 315103 w 315103"/>
              <a:gd name="connsiteY2" fmla="*/ 0 h 543697"/>
              <a:gd name="connsiteX3" fmla="*/ 315103 w 315103"/>
              <a:gd name="connsiteY3" fmla="*/ 0 h 54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103" h="543697">
                <a:moveTo>
                  <a:pt x="308924" y="543697"/>
                </a:moveTo>
                <a:cubicBezTo>
                  <a:pt x="153949" y="419100"/>
                  <a:pt x="-1025" y="294503"/>
                  <a:pt x="5" y="203887"/>
                </a:cubicBezTo>
                <a:cubicBezTo>
                  <a:pt x="1035" y="113271"/>
                  <a:pt x="315103" y="0"/>
                  <a:pt x="315103" y="0"/>
                </a:cubicBezTo>
                <a:lnTo>
                  <a:pt x="315103" y="0"/>
                </a:ln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174130" y="1738058"/>
            <a:ext cx="935341" cy="1214547"/>
          </a:xfrm>
          <a:custGeom>
            <a:avLst/>
            <a:gdLst>
              <a:gd name="connsiteX0" fmla="*/ 308924 w 315103"/>
              <a:gd name="connsiteY0" fmla="*/ 543697 h 543697"/>
              <a:gd name="connsiteX1" fmla="*/ 5 w 315103"/>
              <a:gd name="connsiteY1" fmla="*/ 203887 h 543697"/>
              <a:gd name="connsiteX2" fmla="*/ 315103 w 315103"/>
              <a:gd name="connsiteY2" fmla="*/ 0 h 543697"/>
              <a:gd name="connsiteX3" fmla="*/ 315103 w 315103"/>
              <a:gd name="connsiteY3" fmla="*/ 0 h 54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103" h="543697">
                <a:moveTo>
                  <a:pt x="308924" y="543697"/>
                </a:moveTo>
                <a:cubicBezTo>
                  <a:pt x="153949" y="419100"/>
                  <a:pt x="-1025" y="294503"/>
                  <a:pt x="5" y="203887"/>
                </a:cubicBezTo>
                <a:cubicBezTo>
                  <a:pt x="1035" y="113271"/>
                  <a:pt x="315103" y="0"/>
                  <a:pt x="315103" y="0"/>
                </a:cubicBezTo>
                <a:lnTo>
                  <a:pt x="315103" y="0"/>
                </a:ln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558040" y="4292794"/>
            <a:ext cx="537471" cy="649154"/>
          </a:xfrm>
          <a:custGeom>
            <a:avLst/>
            <a:gdLst>
              <a:gd name="connsiteX0" fmla="*/ 537471 w 537471"/>
              <a:gd name="connsiteY0" fmla="*/ 649154 h 649154"/>
              <a:gd name="connsiteX1" fmla="*/ 0 w 537471"/>
              <a:gd name="connsiteY1" fmla="*/ 335047 h 649154"/>
              <a:gd name="connsiteX2" fmla="*/ 537471 w 537471"/>
              <a:gd name="connsiteY2" fmla="*/ 0 h 649154"/>
              <a:gd name="connsiteX3" fmla="*/ 537471 w 537471"/>
              <a:gd name="connsiteY3" fmla="*/ 0 h 649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471" h="649154">
                <a:moveTo>
                  <a:pt x="537471" y="649154"/>
                </a:moveTo>
                <a:cubicBezTo>
                  <a:pt x="268735" y="546196"/>
                  <a:pt x="0" y="443239"/>
                  <a:pt x="0" y="335047"/>
                </a:cubicBezTo>
                <a:cubicBezTo>
                  <a:pt x="0" y="226855"/>
                  <a:pt x="537471" y="0"/>
                  <a:pt x="537471" y="0"/>
                </a:cubicBezTo>
                <a:lnTo>
                  <a:pt x="537471" y="0"/>
                </a:lnTo>
              </a:path>
            </a:pathLst>
          </a:custGeom>
          <a:noFill/>
          <a:ln>
            <a:solidFill>
              <a:schemeClr val="accent4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303451" y="4446357"/>
            <a:ext cx="2298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Fixed up during load time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58480" y="4160172"/>
            <a:ext cx="1414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GOT entry for </a:t>
            </a:r>
            <a:r>
              <a:rPr lang="en-US" sz="1200" dirty="0" err="1"/>
              <a:t>printf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847903" y="1863700"/>
            <a:ext cx="1455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Actual calls made</a:t>
            </a:r>
          </a:p>
          <a:p>
            <a:r>
              <a:rPr lang="en-US" sz="1400" dirty="0"/>
              <a:t>by application</a:t>
            </a:r>
          </a:p>
        </p:txBody>
      </p:sp>
      <p:sp>
        <p:nvSpPr>
          <p:cNvPr id="28" name="Freeform 27"/>
          <p:cNvSpPr/>
          <p:nvPr/>
        </p:nvSpPr>
        <p:spPr>
          <a:xfrm>
            <a:off x="7252379" y="1731078"/>
            <a:ext cx="732916" cy="2561716"/>
          </a:xfrm>
          <a:custGeom>
            <a:avLst/>
            <a:gdLst>
              <a:gd name="connsiteX0" fmla="*/ 0 w 732916"/>
              <a:gd name="connsiteY0" fmla="*/ 2561716 h 2561716"/>
              <a:gd name="connsiteX1" fmla="*/ 732916 w 732916"/>
              <a:gd name="connsiteY1" fmla="*/ 1430931 h 2561716"/>
              <a:gd name="connsiteX2" fmla="*/ 0 w 732916"/>
              <a:gd name="connsiteY2" fmla="*/ 0 h 256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2916" h="2561716">
                <a:moveTo>
                  <a:pt x="0" y="2561716"/>
                </a:moveTo>
                <a:cubicBezTo>
                  <a:pt x="366458" y="2209800"/>
                  <a:pt x="732916" y="1857884"/>
                  <a:pt x="732916" y="1430931"/>
                </a:cubicBezTo>
                <a:cubicBezTo>
                  <a:pt x="732916" y="1003978"/>
                  <a:pt x="366458" y="501989"/>
                  <a:pt x="0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514320" y="1577515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jumpq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*(GOT[…])</a:t>
            </a:r>
          </a:p>
        </p:txBody>
      </p:sp>
      <p:sp>
        <p:nvSpPr>
          <p:cNvPr id="30" name="Freeform 29"/>
          <p:cNvSpPr/>
          <p:nvPr/>
        </p:nvSpPr>
        <p:spPr>
          <a:xfrm>
            <a:off x="7245398" y="1731078"/>
            <a:ext cx="1493853" cy="3175969"/>
          </a:xfrm>
          <a:custGeom>
            <a:avLst/>
            <a:gdLst>
              <a:gd name="connsiteX0" fmla="*/ 27921 w 1493853"/>
              <a:gd name="connsiteY0" fmla="*/ 0 h 3175969"/>
              <a:gd name="connsiteX1" fmla="*/ 1256428 w 1493853"/>
              <a:gd name="connsiteY1" fmla="*/ 349007 h 3175969"/>
              <a:gd name="connsiteX2" fmla="*/ 1382071 w 1493853"/>
              <a:gd name="connsiteY2" fmla="*/ 1849740 h 3175969"/>
              <a:gd name="connsiteX3" fmla="*/ 0 w 1493853"/>
              <a:gd name="connsiteY3" fmla="*/ 3175969 h 317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3853" h="3175969">
                <a:moveTo>
                  <a:pt x="27921" y="0"/>
                </a:moveTo>
                <a:cubicBezTo>
                  <a:pt x="529328" y="20358"/>
                  <a:pt x="1030736" y="40717"/>
                  <a:pt x="1256428" y="349007"/>
                </a:cubicBezTo>
                <a:cubicBezTo>
                  <a:pt x="1482120" y="657297"/>
                  <a:pt x="1591476" y="1378580"/>
                  <a:pt x="1382071" y="1849740"/>
                </a:cubicBezTo>
                <a:cubicBezTo>
                  <a:pt x="1172666" y="2320900"/>
                  <a:pt x="586333" y="2748434"/>
                  <a:pt x="0" y="3175969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433863" y="291072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51949" y="2916541"/>
            <a:ext cx="102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jumps to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49887" y="425091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❶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93175" y="171595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❷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88402" y="280369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823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Lazy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“BIND NOW” can slow down program start up</a:t>
            </a:r>
          </a:p>
          <a:p>
            <a:pPr lvl="1"/>
            <a:r>
              <a:rPr lang="en-US" dirty="0"/>
              <a:t>Define the environment variable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LD_BIND_NOW</a:t>
            </a:r>
          </a:p>
          <a:p>
            <a:pPr lvl="1"/>
            <a:r>
              <a:rPr lang="en-US" dirty="0"/>
              <a:t>Many functions may not be used in a single execution anyway</a:t>
            </a:r>
          </a:p>
          <a:p>
            <a:pPr lvl="1"/>
            <a:endParaRPr lang="en-US" dirty="0"/>
          </a:p>
          <a:p>
            <a:r>
              <a:rPr lang="en-US" dirty="0"/>
              <a:t>Solution: resolve binding only when we need it</a:t>
            </a:r>
          </a:p>
          <a:p>
            <a:endParaRPr lang="en-US" dirty="0"/>
          </a:p>
          <a:p>
            <a:r>
              <a:rPr lang="en-US" dirty="0"/>
              <a:t>The reserved PLT[0] entry:</a:t>
            </a:r>
          </a:p>
          <a:p>
            <a:pPr lvl="1"/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GOT[1]</a:t>
            </a:r>
          </a:p>
          <a:p>
            <a:pPr lvl="1"/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jmpq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*(GOT[2])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095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GOT[2]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it is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dl_runtime_resolve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In turn will call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dl_fixup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r>
              <a:rPr lang="en-US" dirty="0"/>
              <a:t>If profiling enabled, then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dl_runtime_profile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/>
              <a:t>Assembly code in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/dl-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trampoline.S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712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Being lazy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/>
              <a:t>[entry corresponding to the function] = address of “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dirty="0"/>
              <a:t>” </a:t>
            </a:r>
            <a:r>
              <a:rPr lang="en-US" i="1" dirty="0"/>
              <a:t>initially</a:t>
            </a:r>
          </a:p>
          <a:p>
            <a:endParaRPr lang="en-US" i="1" dirty="0"/>
          </a:p>
          <a:p>
            <a:r>
              <a:rPr lang="en-US" dirty="0"/>
              <a:t>Lazy = not immediately change GOT entry at load time</a:t>
            </a:r>
          </a:p>
          <a:p>
            <a:endParaRPr lang="en-US" dirty="0"/>
          </a:p>
          <a:p>
            <a:r>
              <a:rPr lang="en-US" dirty="0"/>
              <a:t>First time the PLT function entry is called, it will do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jumpq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*(…) </a:t>
            </a:r>
            <a:r>
              <a:rPr lang="en-US" dirty="0"/>
              <a:t>– jumps right back to the second instruction of the PLT entry, i.e. do:</a:t>
            </a:r>
          </a:p>
          <a:p>
            <a:pPr lvl="1"/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&lt;GOT entry number of corresponding function&gt;</a:t>
            </a:r>
          </a:p>
          <a:p>
            <a:pPr lvl="1"/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/>
              <a:t> PLT[0]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566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Being lazy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PLT[0] will </a:t>
            </a:r>
            <a:r>
              <a:rPr lang="en-US" dirty="0" err="1"/>
              <a:t>jmp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dl_runtime_resolve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of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/lib{64}/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ld-linux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{-x86-64}.so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dl_runtime_resolve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will find final call site and using the relocation information patch the GOT entry</a:t>
            </a:r>
          </a:p>
          <a:p>
            <a:endParaRPr lang="en-US" dirty="0"/>
          </a:p>
          <a:p>
            <a:r>
              <a:rPr lang="en-US" dirty="0"/>
              <a:t>Jumps back to PLT entry of the procedure. This time and all subsequent time,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jumpq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*(…) </a:t>
            </a:r>
            <a:r>
              <a:rPr lang="en-US" dirty="0"/>
              <a:t>will jump using the patched GOT entry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049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Being Lazy - 3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85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03341" y="1377778"/>
            <a:ext cx="2150075" cy="4701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090182" y="5543184"/>
            <a:ext cx="2156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94301" y="5188957"/>
            <a:ext cx="2156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85260" y="3357437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83201" y="3516015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03339" y="2762489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87320" y="2593000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95100" y="2263424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93041" y="2422002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99221" y="4215714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97162" y="4374292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96360" y="5234266"/>
            <a:ext cx="2176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Where </a:t>
            </a:r>
            <a:r>
              <a:rPr lang="en-US" sz="1200" dirty="0" err="1"/>
              <a:t>printf</a:t>
            </a:r>
            <a:r>
              <a:rPr lang="en-US" sz="1200" dirty="0"/>
              <a:t> was finally loaded.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0764" y="3303891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call </a:t>
            </a:r>
            <a:r>
              <a:rPr lang="en-US" sz="1100" dirty="0" err="1"/>
              <a:t>printf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835408" y="4153192"/>
            <a:ext cx="856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GOT entry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14319" y="2205728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jumpq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*(GOT[…])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18740" y="325158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102176" y="1923708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086157" y="1754219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091878" y="1583221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75696" y="1554248"/>
            <a:ext cx="75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PLT[0]</a:t>
            </a:r>
          </a:p>
        </p:txBody>
      </p:sp>
      <p:sp>
        <p:nvSpPr>
          <p:cNvPr id="3" name="Right Brace 2"/>
          <p:cNvSpPr/>
          <p:nvPr/>
        </p:nvSpPr>
        <p:spPr>
          <a:xfrm>
            <a:off x="7259359" y="1577515"/>
            <a:ext cx="90742" cy="3490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5105038" y="4556578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102979" y="4715156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22270" y="4494056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2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dl_runtime_resolve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798" y="1541450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GOT[1]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18972" y="1714791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jumpq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*(GOT[2])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44615" y="2370925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71372" y="2551246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 PLT[0]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2778100" y="2289489"/>
            <a:ext cx="2324392" cy="1144747"/>
            <a:chOff x="2778100" y="2289489"/>
            <a:chExt cx="2324392" cy="1144747"/>
          </a:xfrm>
        </p:grpSpPr>
        <p:sp>
          <p:nvSpPr>
            <p:cNvPr id="23" name="Freeform 22"/>
            <p:cNvSpPr/>
            <p:nvPr/>
          </p:nvSpPr>
          <p:spPr>
            <a:xfrm>
              <a:off x="4174129" y="2352311"/>
              <a:ext cx="928363" cy="1081925"/>
            </a:xfrm>
            <a:custGeom>
              <a:avLst/>
              <a:gdLst>
                <a:gd name="connsiteX0" fmla="*/ 308924 w 315103"/>
                <a:gd name="connsiteY0" fmla="*/ 543697 h 543697"/>
                <a:gd name="connsiteX1" fmla="*/ 5 w 315103"/>
                <a:gd name="connsiteY1" fmla="*/ 203887 h 543697"/>
                <a:gd name="connsiteX2" fmla="*/ 315103 w 315103"/>
                <a:gd name="connsiteY2" fmla="*/ 0 h 543697"/>
                <a:gd name="connsiteX3" fmla="*/ 315103 w 315103"/>
                <a:gd name="connsiteY3" fmla="*/ 0 h 54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103" h="543697">
                  <a:moveTo>
                    <a:pt x="308924" y="543697"/>
                  </a:moveTo>
                  <a:cubicBezTo>
                    <a:pt x="153949" y="419100"/>
                    <a:pt x="-1025" y="294503"/>
                    <a:pt x="5" y="203887"/>
                  </a:cubicBezTo>
                  <a:cubicBezTo>
                    <a:pt x="1035" y="113271"/>
                    <a:pt x="315103" y="0"/>
                    <a:pt x="315103" y="0"/>
                  </a:cubicBezTo>
                  <a:lnTo>
                    <a:pt x="315103" y="0"/>
                  </a:ln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78100" y="2289489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❶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86342" y="2483770"/>
              <a:ext cx="12345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First call made</a:t>
              </a:r>
            </a:p>
            <a:p>
              <a:r>
                <a:rPr lang="en-US" sz="1400" dirty="0"/>
                <a:t>by application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102002" y="1668256"/>
            <a:ext cx="1133113" cy="1026083"/>
            <a:chOff x="4102002" y="1668256"/>
            <a:chExt cx="1133113" cy="1026083"/>
          </a:xfrm>
        </p:grpSpPr>
        <p:sp>
          <p:nvSpPr>
            <p:cNvPr id="35" name="TextBox 34"/>
            <p:cNvSpPr txBox="1"/>
            <p:nvPr/>
          </p:nvSpPr>
          <p:spPr>
            <a:xfrm>
              <a:off x="4102002" y="1728752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❸</a:t>
              </a:r>
              <a:endParaRPr lang="en-US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4387910" y="1668256"/>
              <a:ext cx="847205" cy="1026083"/>
            </a:xfrm>
            <a:custGeom>
              <a:avLst/>
              <a:gdLst>
                <a:gd name="connsiteX0" fmla="*/ 847205 w 847205"/>
                <a:gd name="connsiteY0" fmla="*/ 1026083 h 1026083"/>
                <a:gd name="connsiteX1" fmla="*/ 149189 w 847205"/>
                <a:gd name="connsiteY1" fmla="*/ 711976 h 1026083"/>
                <a:gd name="connsiteX2" fmla="*/ 44487 w 847205"/>
                <a:gd name="connsiteY2" fmla="*/ 237326 h 1026083"/>
                <a:gd name="connsiteX3" fmla="*/ 714582 w 847205"/>
                <a:gd name="connsiteY3" fmla="*/ 0 h 1026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205" h="1026083">
                  <a:moveTo>
                    <a:pt x="847205" y="1026083"/>
                  </a:moveTo>
                  <a:cubicBezTo>
                    <a:pt x="565090" y="934759"/>
                    <a:pt x="282975" y="843435"/>
                    <a:pt x="149189" y="711976"/>
                  </a:cubicBezTo>
                  <a:cubicBezTo>
                    <a:pt x="15403" y="580516"/>
                    <a:pt x="-49745" y="355989"/>
                    <a:pt x="44487" y="237326"/>
                  </a:cubicBezTo>
                  <a:cubicBezTo>
                    <a:pt x="138719" y="118663"/>
                    <a:pt x="426650" y="59331"/>
                    <a:pt x="714582" y="0"/>
                  </a:cubicBezTo>
                </a:path>
              </a:pathLst>
            </a:custGeom>
            <a:noFill/>
            <a:ln>
              <a:solidFill>
                <a:srgbClr val="7030A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951070" y="2044021"/>
            <a:ext cx="1034225" cy="2248772"/>
            <a:chOff x="6951070" y="2044021"/>
            <a:chExt cx="1034225" cy="2248772"/>
          </a:xfrm>
        </p:grpSpPr>
        <p:sp>
          <p:nvSpPr>
            <p:cNvPr id="34" name="TextBox 33"/>
            <p:cNvSpPr txBox="1"/>
            <p:nvPr/>
          </p:nvSpPr>
          <p:spPr>
            <a:xfrm>
              <a:off x="6951070" y="2044021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❷</a:t>
              </a:r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7245398" y="2338350"/>
              <a:ext cx="739897" cy="1954443"/>
            </a:xfrm>
            <a:custGeom>
              <a:avLst/>
              <a:gdLst>
                <a:gd name="connsiteX0" fmla="*/ 0 w 732916"/>
                <a:gd name="connsiteY0" fmla="*/ 2561716 h 2561716"/>
                <a:gd name="connsiteX1" fmla="*/ 732916 w 732916"/>
                <a:gd name="connsiteY1" fmla="*/ 1430931 h 2561716"/>
                <a:gd name="connsiteX2" fmla="*/ 0 w 732916"/>
                <a:gd name="connsiteY2" fmla="*/ 0 h 2561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2916" h="2561716">
                  <a:moveTo>
                    <a:pt x="0" y="2561716"/>
                  </a:moveTo>
                  <a:cubicBezTo>
                    <a:pt x="366458" y="2209800"/>
                    <a:pt x="732916" y="1857884"/>
                    <a:pt x="732916" y="1430931"/>
                  </a:cubicBezTo>
                  <a:cubicBezTo>
                    <a:pt x="732916" y="1003978"/>
                    <a:pt x="366458" y="501989"/>
                    <a:pt x="0" y="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 7"/>
          <p:cNvSpPr/>
          <p:nvPr/>
        </p:nvSpPr>
        <p:spPr>
          <a:xfrm>
            <a:off x="6973173" y="2345331"/>
            <a:ext cx="133290" cy="181484"/>
          </a:xfrm>
          <a:custGeom>
            <a:avLst/>
            <a:gdLst>
              <a:gd name="connsiteX0" fmla="*/ 0 w 133290"/>
              <a:gd name="connsiteY0" fmla="*/ 0 h 181484"/>
              <a:gd name="connsiteX1" fmla="*/ 132622 w 133290"/>
              <a:gd name="connsiteY1" fmla="*/ 90742 h 181484"/>
              <a:gd name="connsiteX2" fmla="*/ 41880 w 133290"/>
              <a:gd name="connsiteY2" fmla="*/ 181484 h 18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290" h="181484">
                <a:moveTo>
                  <a:pt x="0" y="0"/>
                </a:moveTo>
                <a:cubicBezTo>
                  <a:pt x="62821" y="30247"/>
                  <a:pt x="125642" y="60495"/>
                  <a:pt x="132622" y="90742"/>
                </a:cubicBezTo>
                <a:cubicBezTo>
                  <a:pt x="139602" y="120989"/>
                  <a:pt x="90741" y="151236"/>
                  <a:pt x="41880" y="181484"/>
                </a:cubicBezTo>
              </a:path>
            </a:pathLst>
          </a:custGeom>
          <a:noFill/>
          <a:ln>
            <a:solidFill>
              <a:srgbClr val="7030A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7084855" y="1842760"/>
            <a:ext cx="1973109" cy="2750180"/>
            <a:chOff x="7084855" y="1842760"/>
            <a:chExt cx="1973109" cy="2750180"/>
          </a:xfrm>
        </p:grpSpPr>
        <p:sp>
          <p:nvSpPr>
            <p:cNvPr id="27" name="TextBox 26"/>
            <p:cNvSpPr txBox="1"/>
            <p:nvPr/>
          </p:nvSpPr>
          <p:spPr>
            <a:xfrm>
              <a:off x="8634450" y="3127108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❹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7084855" y="1842760"/>
              <a:ext cx="1574465" cy="2750180"/>
            </a:xfrm>
            <a:custGeom>
              <a:avLst/>
              <a:gdLst>
                <a:gd name="connsiteX0" fmla="*/ 0 w 1574465"/>
                <a:gd name="connsiteY0" fmla="*/ 0 h 2750180"/>
                <a:gd name="connsiteX1" fmla="*/ 1291328 w 1574465"/>
                <a:gd name="connsiteY1" fmla="*/ 397869 h 2750180"/>
                <a:gd name="connsiteX2" fmla="*/ 1486772 w 1574465"/>
                <a:gd name="connsiteY2" fmla="*/ 1877661 h 2750180"/>
                <a:gd name="connsiteX3" fmla="*/ 167524 w 1574465"/>
                <a:gd name="connsiteY3" fmla="*/ 2750180 h 2750180"/>
                <a:gd name="connsiteX4" fmla="*/ 167524 w 1574465"/>
                <a:gd name="connsiteY4" fmla="*/ 2750180 h 275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4465" h="2750180">
                  <a:moveTo>
                    <a:pt x="0" y="0"/>
                  </a:moveTo>
                  <a:cubicBezTo>
                    <a:pt x="521766" y="42463"/>
                    <a:pt x="1043533" y="84926"/>
                    <a:pt x="1291328" y="397869"/>
                  </a:cubicBezTo>
                  <a:cubicBezTo>
                    <a:pt x="1539123" y="710812"/>
                    <a:pt x="1674073" y="1485609"/>
                    <a:pt x="1486772" y="1877661"/>
                  </a:cubicBezTo>
                  <a:cubicBezTo>
                    <a:pt x="1299471" y="2269713"/>
                    <a:pt x="167524" y="2750180"/>
                    <a:pt x="167524" y="2750180"/>
                  </a:cubicBezTo>
                  <a:lnTo>
                    <a:pt x="167524" y="2750180"/>
                  </a:lnTo>
                </a:path>
              </a:pathLst>
            </a:custGeom>
            <a:noFill/>
            <a:ln>
              <a:solidFill>
                <a:srgbClr val="7030A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818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Being Lazy - 4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86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03341" y="1377778"/>
            <a:ext cx="2150075" cy="4701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090182" y="5543184"/>
            <a:ext cx="2156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94301" y="5188957"/>
            <a:ext cx="2156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85260" y="3357437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83201" y="3516015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03339" y="2762489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87320" y="2593000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95100" y="2263424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93041" y="2422002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99221" y="4215714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97162" y="4374292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96360" y="5234266"/>
            <a:ext cx="2176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Where </a:t>
            </a:r>
            <a:r>
              <a:rPr lang="en-US" sz="1200" dirty="0" err="1"/>
              <a:t>printf</a:t>
            </a:r>
            <a:r>
              <a:rPr lang="en-US" sz="1200" dirty="0"/>
              <a:t> was finally loaded.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0764" y="3303891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call </a:t>
            </a:r>
            <a:r>
              <a:rPr lang="en-US" sz="1100" dirty="0" err="1"/>
              <a:t>printf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835408" y="4153192"/>
            <a:ext cx="891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GOT entry 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14319" y="2205728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jumpq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*(GOT[…])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102176" y="1923708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086157" y="1754219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091878" y="1583221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75696" y="1554248"/>
            <a:ext cx="75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PLT[0]</a:t>
            </a:r>
          </a:p>
        </p:txBody>
      </p:sp>
      <p:sp>
        <p:nvSpPr>
          <p:cNvPr id="3" name="Right Brace 2"/>
          <p:cNvSpPr/>
          <p:nvPr/>
        </p:nvSpPr>
        <p:spPr>
          <a:xfrm>
            <a:off x="7259359" y="1577515"/>
            <a:ext cx="90742" cy="3490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5105038" y="4556578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102979" y="4715156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22270" y="4494056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2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dl_runtime_resolve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798" y="1541450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GOT[1]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18972" y="1714791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jumpq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*(GOT[2])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44615" y="2370925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71372" y="2551246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 PLT[0]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951070" y="2044021"/>
            <a:ext cx="1069117" cy="2248772"/>
            <a:chOff x="6951070" y="2044021"/>
            <a:chExt cx="1069117" cy="2248772"/>
          </a:xfrm>
        </p:grpSpPr>
        <p:sp>
          <p:nvSpPr>
            <p:cNvPr id="32" name="TextBox 31"/>
            <p:cNvSpPr txBox="1"/>
            <p:nvPr/>
          </p:nvSpPr>
          <p:spPr>
            <a:xfrm>
              <a:off x="7418740" y="3251587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uses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951070" y="2044021"/>
              <a:ext cx="1034225" cy="2248772"/>
              <a:chOff x="6951070" y="2044021"/>
              <a:chExt cx="1034225" cy="2248772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6951070" y="2044021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❼</a:t>
                </a:r>
                <a:endParaRPr lang="en-US" dirty="0"/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7245398" y="2338350"/>
                <a:ext cx="739897" cy="1954443"/>
              </a:xfrm>
              <a:custGeom>
                <a:avLst/>
                <a:gdLst>
                  <a:gd name="connsiteX0" fmla="*/ 0 w 732916"/>
                  <a:gd name="connsiteY0" fmla="*/ 2561716 h 2561716"/>
                  <a:gd name="connsiteX1" fmla="*/ 732916 w 732916"/>
                  <a:gd name="connsiteY1" fmla="*/ 1430931 h 2561716"/>
                  <a:gd name="connsiteX2" fmla="*/ 0 w 732916"/>
                  <a:gd name="connsiteY2" fmla="*/ 0 h 2561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2916" h="2561716">
                    <a:moveTo>
                      <a:pt x="0" y="2561716"/>
                    </a:moveTo>
                    <a:cubicBezTo>
                      <a:pt x="366458" y="2209800"/>
                      <a:pt x="732916" y="1857884"/>
                      <a:pt x="732916" y="1430931"/>
                    </a:cubicBezTo>
                    <a:cubicBezTo>
                      <a:pt x="732916" y="1003978"/>
                      <a:pt x="366458" y="501989"/>
                      <a:pt x="0" y="0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  <a:prstDash val="sysDash"/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7091835" y="2359292"/>
            <a:ext cx="1966129" cy="2903743"/>
            <a:chOff x="7091835" y="2359292"/>
            <a:chExt cx="1966129" cy="2903743"/>
          </a:xfrm>
        </p:grpSpPr>
        <p:sp>
          <p:nvSpPr>
            <p:cNvPr id="27" name="TextBox 26"/>
            <p:cNvSpPr txBox="1"/>
            <p:nvPr/>
          </p:nvSpPr>
          <p:spPr>
            <a:xfrm>
              <a:off x="8634450" y="3127108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❽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7091835" y="2359292"/>
              <a:ext cx="1567485" cy="2903743"/>
            </a:xfrm>
            <a:custGeom>
              <a:avLst/>
              <a:gdLst>
                <a:gd name="connsiteX0" fmla="*/ 0 w 1574465"/>
                <a:gd name="connsiteY0" fmla="*/ 0 h 2750180"/>
                <a:gd name="connsiteX1" fmla="*/ 1291328 w 1574465"/>
                <a:gd name="connsiteY1" fmla="*/ 397869 h 2750180"/>
                <a:gd name="connsiteX2" fmla="*/ 1486772 w 1574465"/>
                <a:gd name="connsiteY2" fmla="*/ 1877661 h 2750180"/>
                <a:gd name="connsiteX3" fmla="*/ 167524 w 1574465"/>
                <a:gd name="connsiteY3" fmla="*/ 2750180 h 2750180"/>
                <a:gd name="connsiteX4" fmla="*/ 167524 w 1574465"/>
                <a:gd name="connsiteY4" fmla="*/ 2750180 h 275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4465" h="2750180">
                  <a:moveTo>
                    <a:pt x="0" y="0"/>
                  </a:moveTo>
                  <a:cubicBezTo>
                    <a:pt x="521766" y="42463"/>
                    <a:pt x="1043533" y="84926"/>
                    <a:pt x="1291328" y="397869"/>
                  </a:cubicBezTo>
                  <a:cubicBezTo>
                    <a:pt x="1539123" y="710812"/>
                    <a:pt x="1674073" y="1485609"/>
                    <a:pt x="1486772" y="1877661"/>
                  </a:cubicBezTo>
                  <a:cubicBezTo>
                    <a:pt x="1299471" y="2269713"/>
                    <a:pt x="167524" y="2750180"/>
                    <a:pt x="167524" y="2750180"/>
                  </a:cubicBezTo>
                  <a:lnTo>
                    <a:pt x="167524" y="2750180"/>
                  </a:lnTo>
                </a:path>
              </a:pathLst>
            </a:custGeom>
            <a:noFill/>
            <a:ln>
              <a:solidFill>
                <a:srgbClr val="7030A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36219" y="4118289"/>
            <a:ext cx="2366273" cy="1221528"/>
            <a:chOff x="2736219" y="4118289"/>
            <a:chExt cx="2366273" cy="1221528"/>
          </a:xfrm>
        </p:grpSpPr>
        <p:sp>
          <p:nvSpPr>
            <p:cNvPr id="33" name="TextBox 32"/>
            <p:cNvSpPr txBox="1"/>
            <p:nvPr/>
          </p:nvSpPr>
          <p:spPr>
            <a:xfrm>
              <a:off x="2736219" y="4118289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❺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58422" y="4375391"/>
              <a:ext cx="13685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Fixes GOT entry</a:t>
              </a:r>
            </a:p>
            <a:p>
              <a:r>
                <a:rPr lang="en-US" sz="1400" dirty="0"/>
                <a:t>using relocation</a:t>
              </a:r>
            </a:p>
            <a:p>
              <a:r>
                <a:rPr lang="en-US" sz="1400" dirty="0"/>
                <a:t>info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44079" y="4634821"/>
              <a:ext cx="558413" cy="704996"/>
            </a:xfrm>
            <a:custGeom>
              <a:avLst/>
              <a:gdLst>
                <a:gd name="connsiteX0" fmla="*/ 558413 w 558413"/>
                <a:gd name="connsiteY0" fmla="*/ 0 h 704996"/>
                <a:gd name="connsiteX1" fmla="*/ 0 w 558413"/>
                <a:gd name="connsiteY1" fmla="*/ 342028 h 704996"/>
                <a:gd name="connsiteX2" fmla="*/ 558413 w 558413"/>
                <a:gd name="connsiteY2" fmla="*/ 704996 h 704996"/>
                <a:gd name="connsiteX3" fmla="*/ 558413 w 558413"/>
                <a:gd name="connsiteY3" fmla="*/ 704996 h 704996"/>
                <a:gd name="connsiteX4" fmla="*/ 558413 w 558413"/>
                <a:gd name="connsiteY4" fmla="*/ 704996 h 70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413" h="704996">
                  <a:moveTo>
                    <a:pt x="558413" y="0"/>
                  </a:moveTo>
                  <a:cubicBezTo>
                    <a:pt x="279206" y="112264"/>
                    <a:pt x="0" y="224529"/>
                    <a:pt x="0" y="342028"/>
                  </a:cubicBezTo>
                  <a:cubicBezTo>
                    <a:pt x="0" y="459527"/>
                    <a:pt x="558413" y="704996"/>
                    <a:pt x="558413" y="704996"/>
                  </a:cubicBezTo>
                  <a:lnTo>
                    <a:pt x="558413" y="704996"/>
                  </a:lnTo>
                  <a:lnTo>
                    <a:pt x="558413" y="704996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263949" y="4313734"/>
              <a:ext cx="838543" cy="677075"/>
            </a:xfrm>
            <a:custGeom>
              <a:avLst/>
              <a:gdLst>
                <a:gd name="connsiteX0" fmla="*/ 259190 w 838543"/>
                <a:gd name="connsiteY0" fmla="*/ 677075 h 677075"/>
                <a:gd name="connsiteX1" fmla="*/ 28845 w 838543"/>
                <a:gd name="connsiteY1" fmla="*/ 293167 h 677075"/>
                <a:gd name="connsiteX2" fmla="*/ 838543 w 838543"/>
                <a:gd name="connsiteY2" fmla="*/ 0 h 67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543" h="677075">
                  <a:moveTo>
                    <a:pt x="259190" y="677075"/>
                  </a:moveTo>
                  <a:cubicBezTo>
                    <a:pt x="95738" y="541544"/>
                    <a:pt x="-67714" y="406013"/>
                    <a:pt x="28845" y="293167"/>
                  </a:cubicBezTo>
                  <a:cubicBezTo>
                    <a:pt x="125404" y="180321"/>
                    <a:pt x="481973" y="90160"/>
                    <a:pt x="838543" y="0"/>
                  </a:cubicBez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61813" y="2352311"/>
            <a:ext cx="2354639" cy="2366272"/>
            <a:chOff x="2761813" y="2352311"/>
            <a:chExt cx="2354639" cy="2366272"/>
          </a:xfrm>
        </p:grpSpPr>
        <p:sp>
          <p:nvSpPr>
            <p:cNvPr id="23" name="Freeform 22"/>
            <p:cNvSpPr/>
            <p:nvPr/>
          </p:nvSpPr>
          <p:spPr>
            <a:xfrm>
              <a:off x="4174129" y="2352311"/>
              <a:ext cx="942323" cy="2366272"/>
            </a:xfrm>
            <a:custGeom>
              <a:avLst/>
              <a:gdLst>
                <a:gd name="connsiteX0" fmla="*/ 308924 w 315103"/>
                <a:gd name="connsiteY0" fmla="*/ 543697 h 543697"/>
                <a:gd name="connsiteX1" fmla="*/ 5 w 315103"/>
                <a:gd name="connsiteY1" fmla="*/ 203887 h 543697"/>
                <a:gd name="connsiteX2" fmla="*/ 315103 w 315103"/>
                <a:gd name="connsiteY2" fmla="*/ 0 h 543697"/>
                <a:gd name="connsiteX3" fmla="*/ 315103 w 315103"/>
                <a:gd name="connsiteY3" fmla="*/ 0 h 54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103" h="543697">
                  <a:moveTo>
                    <a:pt x="308924" y="543697"/>
                  </a:moveTo>
                  <a:cubicBezTo>
                    <a:pt x="153949" y="419100"/>
                    <a:pt x="-1025" y="294503"/>
                    <a:pt x="5" y="203887"/>
                  </a:cubicBezTo>
                  <a:cubicBezTo>
                    <a:pt x="1035" y="113271"/>
                    <a:pt x="315103" y="0"/>
                    <a:pt x="315103" y="0"/>
                  </a:cubicBezTo>
                  <a:lnTo>
                    <a:pt x="315103" y="0"/>
                  </a:ln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61813" y="289443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❻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50279" y="3020078"/>
              <a:ext cx="1262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Jumps 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64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about the shared objects themselves?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shared library itself uses a function in another?</a:t>
            </a:r>
          </a:p>
          <a:p>
            <a:endParaRPr lang="en-US" dirty="0"/>
          </a:p>
          <a:p>
            <a:r>
              <a:rPr lang="en-US" dirty="0"/>
              <a:t>Shared libraries are also ELF</a:t>
            </a:r>
          </a:p>
          <a:p>
            <a:endParaRPr lang="en-US" dirty="0"/>
          </a:p>
          <a:p>
            <a:r>
              <a:rPr lang="en-US" dirty="0"/>
              <a:t>They have their own PLT, GOT and relocation information embedded in the dynamic segment</a:t>
            </a:r>
          </a:p>
          <a:p>
            <a:endParaRPr lang="en-US" dirty="0"/>
          </a:p>
          <a:p>
            <a:r>
              <a:rPr lang="en-US" dirty="0"/>
              <a:t>These too has to be resolved at runtime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012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Position Independent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hard to fix system-wide where a shared object should reside</a:t>
            </a:r>
          </a:p>
          <a:p>
            <a:pPr lvl="1"/>
            <a:r>
              <a:rPr lang="en-US" dirty="0"/>
              <a:t>Any one can create shared library.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Address Space Randomization </a:t>
            </a:r>
            <a:r>
              <a:rPr lang="en-US" dirty="0"/>
              <a:t>(ASR)</a:t>
            </a:r>
          </a:p>
          <a:p>
            <a:r>
              <a:rPr lang="en-US" dirty="0"/>
              <a:t>64-bit Linux solution: shared objects must be compiled with “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/>
              <a:t>”</a:t>
            </a:r>
          </a:p>
          <a:p>
            <a:r>
              <a:rPr lang="en-US" dirty="0"/>
              <a:t>PIC will work anywhere it is placed</a:t>
            </a:r>
          </a:p>
          <a:p>
            <a:pPr lvl="1"/>
            <a:r>
              <a:rPr lang="en-US" dirty="0"/>
              <a:t>All branching uses relative addressing</a:t>
            </a:r>
          </a:p>
          <a:p>
            <a:pPr lvl="1"/>
            <a:r>
              <a:rPr lang="en-US" dirty="0"/>
              <a:t>Local data no issue (relative to stack or base pointer)</a:t>
            </a:r>
          </a:p>
          <a:p>
            <a:pPr lvl="1"/>
            <a:r>
              <a:rPr lang="en-US" dirty="0"/>
              <a:t>Global data: use indirect loading via GOT</a:t>
            </a:r>
          </a:p>
          <a:p>
            <a:pPr lvl="1"/>
            <a:r>
              <a:rPr lang="en-US" dirty="0"/>
              <a:t>Global shared procedure: use PLT and GOT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239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(Just for fun) PIC example in 32 bit x86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89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50" y="1867401"/>
            <a:ext cx="2218072" cy="1342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9515" y="3264569"/>
            <a:ext cx="98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C source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677" y="1569445"/>
            <a:ext cx="3254244" cy="32806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754" y="2342146"/>
            <a:ext cx="2758339" cy="154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059682" y="3541295"/>
            <a:ext cx="2640403" cy="1396065"/>
            <a:chOff x="8059682" y="3541295"/>
            <a:chExt cx="2640403" cy="1396065"/>
          </a:xfrm>
        </p:grpSpPr>
        <p:sp>
          <p:nvSpPr>
            <p:cNvPr id="11" name="TextBox 10"/>
            <p:cNvSpPr txBox="1"/>
            <p:nvPr/>
          </p:nvSpPr>
          <p:spPr>
            <a:xfrm>
              <a:off x="8059682" y="4568028"/>
              <a:ext cx="2640403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/>
                <a:t>Linker/Loader to fill this in</a:t>
              </a:r>
            </a:p>
          </p:txBody>
        </p:sp>
        <p:cxnSp>
          <p:nvCxnSpPr>
            <p:cNvPr id="14" name="Straight Arrow Connector 13"/>
            <p:cNvCxnSpPr>
              <a:stCxn id="11" idx="0"/>
            </p:cNvCxnSpPr>
            <p:nvPr/>
          </p:nvCxnSpPr>
          <p:spPr>
            <a:xfrm flipH="1" flipV="1">
              <a:off x="9212179" y="3541295"/>
              <a:ext cx="167705" cy="102673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061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Key activities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Relocation</a:t>
            </a:r>
            <a:r>
              <a:rPr lang="en-US" dirty="0"/>
              <a:t>: assigning load addresses to various parts of a program and adjusting the code and data in the program to reflect such assignments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Symbol resolution</a:t>
            </a:r>
            <a:r>
              <a:rPr lang="en-US" dirty="0"/>
              <a:t>: maps symbols into the actual location in a memory image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Loading</a:t>
            </a:r>
            <a:r>
              <a:rPr lang="en-US" dirty="0"/>
              <a:t>: constructing a memory image in a OS process from the executable on secondary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0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(Just for fun) PIC example in 32 bit x86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90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-4" r="29935"/>
          <a:stretch/>
        </p:blipFill>
        <p:spPr>
          <a:xfrm>
            <a:off x="2046103" y="1491916"/>
            <a:ext cx="3383280" cy="4485524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546608" y="5462337"/>
            <a:ext cx="4960854" cy="515103"/>
            <a:chOff x="3546608" y="5462337"/>
            <a:chExt cx="4960854" cy="515103"/>
          </a:xfrm>
        </p:grpSpPr>
        <p:sp>
          <p:nvSpPr>
            <p:cNvPr id="13" name="TextBox 12"/>
            <p:cNvSpPr txBox="1"/>
            <p:nvPr/>
          </p:nvSpPr>
          <p:spPr>
            <a:xfrm>
              <a:off x="5530300" y="5608108"/>
              <a:ext cx="2977162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/>
                <a:t>Move return address to %ecx</a:t>
              </a: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 flipV="1">
              <a:off x="3546608" y="5462337"/>
              <a:ext cx="1983692" cy="33043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216" y="2491372"/>
            <a:ext cx="2927276" cy="2486611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4271211" y="1700965"/>
            <a:ext cx="3721670" cy="1872414"/>
            <a:chOff x="4271211" y="1700965"/>
            <a:chExt cx="3721670" cy="1872414"/>
          </a:xfrm>
        </p:grpSpPr>
        <p:cxnSp>
          <p:nvCxnSpPr>
            <p:cNvPr id="8" name="Straight Arrow Connector 7"/>
            <p:cNvCxnSpPr>
              <a:stCxn id="11" idx="1"/>
            </p:cNvCxnSpPr>
            <p:nvPr/>
          </p:nvCxnSpPr>
          <p:spPr>
            <a:xfrm flipH="1">
              <a:off x="4271211" y="1885631"/>
              <a:ext cx="1010479" cy="168774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281690" y="1700965"/>
              <a:ext cx="2711191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/>
                <a:t>%ecx contains EIP after call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21134" y="3734677"/>
            <a:ext cx="3985982" cy="590372"/>
            <a:chOff x="4821134" y="3734677"/>
            <a:chExt cx="3985982" cy="590372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986337" y="3734677"/>
              <a:ext cx="1820779" cy="27183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821134" y="3955717"/>
              <a:ext cx="2773452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/>
                <a:t>Linker/loader to fill these in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3306" y="3217053"/>
            <a:ext cx="1907073" cy="1477328"/>
            <a:chOff x="523306" y="3217053"/>
            <a:chExt cx="1907073" cy="1477328"/>
          </a:xfrm>
        </p:grpSpPr>
        <p:sp>
          <p:nvSpPr>
            <p:cNvPr id="25" name="TextBox 24"/>
            <p:cNvSpPr txBox="1"/>
            <p:nvPr/>
          </p:nvSpPr>
          <p:spPr>
            <a:xfrm>
              <a:off x="523306" y="3217053"/>
              <a:ext cx="1488640" cy="1477328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Use GOT to indirectly obtain variable’s address</a:t>
              </a:r>
            </a:p>
          </p:txBody>
        </p:sp>
        <p:cxnSp>
          <p:nvCxnSpPr>
            <p:cNvPr id="27" name="Straight Arrow Connector 26"/>
            <p:cNvCxnSpPr>
              <a:stCxn id="25" idx="3"/>
            </p:cNvCxnSpPr>
            <p:nvPr/>
          </p:nvCxnSpPr>
          <p:spPr>
            <a:xfrm flipV="1">
              <a:off x="2011946" y="3765884"/>
              <a:ext cx="418433" cy="18983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666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(Just for fun) PIC made easier in x86-64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91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258" y="1588169"/>
            <a:ext cx="2992283" cy="400601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014537" y="1979278"/>
            <a:ext cx="2514600" cy="2388185"/>
            <a:chOff x="4014537" y="1979278"/>
            <a:chExt cx="2514600" cy="2388185"/>
          </a:xfrm>
        </p:grpSpPr>
        <p:sp>
          <p:nvSpPr>
            <p:cNvPr id="7" name="Oval 6"/>
            <p:cNvSpPr/>
            <p:nvPr/>
          </p:nvSpPr>
          <p:spPr>
            <a:xfrm>
              <a:off x="4014537" y="4114800"/>
              <a:ext cx="409074" cy="2526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xplosion 2 7"/>
            <p:cNvSpPr/>
            <p:nvPr/>
          </p:nvSpPr>
          <p:spPr>
            <a:xfrm>
              <a:off x="4096967" y="1979278"/>
              <a:ext cx="2432170" cy="1967080"/>
            </a:xfrm>
            <a:prstGeom prst="irregularSeal2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New addressing mode in x86-64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259179" y="3633537"/>
              <a:ext cx="164432" cy="4812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672" y="2404645"/>
            <a:ext cx="3422233" cy="20397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82693" y="4916944"/>
            <a:ext cx="2640403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/>
              <a:t>Linker/Loader to fill this in</a:t>
            </a:r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8835190" y="3890211"/>
            <a:ext cx="167705" cy="10267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59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Dynamic Loading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331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Dynamic Loading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a shared library under the control of the application</a:t>
            </a:r>
          </a:p>
          <a:p>
            <a:endParaRPr lang="en-US" dirty="0"/>
          </a:p>
          <a:p>
            <a:r>
              <a:rPr lang="en-US" dirty="0"/>
              <a:t>Linux DL API</a:t>
            </a:r>
          </a:p>
          <a:p>
            <a:pPr lvl="1"/>
            <a:r>
              <a:rPr lang="en-US" dirty="0"/>
              <a:t>Must link with “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ldl</a:t>
            </a:r>
            <a:r>
              <a:rPr lang="en-US" dirty="0"/>
              <a:t>” option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93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579" y="4178494"/>
            <a:ext cx="48101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5808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94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870" y="1392649"/>
            <a:ext cx="5486400" cy="4714875"/>
          </a:xfrm>
          <a:prstGeom prst="rect">
            <a:avLst/>
          </a:prstGeom>
          <a:ln w="50800">
            <a:solidFill>
              <a:srgbClr val="7030A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232" y="3623389"/>
            <a:ext cx="2590800" cy="295275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006236" y="3301612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Compile with:</a:t>
            </a:r>
          </a:p>
        </p:txBody>
      </p:sp>
    </p:spTree>
    <p:extLst>
      <p:ext uri="{BB962C8B-B14F-4D97-AF65-F5344CB8AC3E}">
        <p14:creationId xmlns:p14="http://schemas.microsoft.com/office/powerpoint/2010/main" val="369471492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3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24770</TotalTime>
  <Words>5275</Words>
  <Application>Microsoft Office PowerPoint</Application>
  <PresentationFormat>Widescreen</PresentationFormat>
  <Paragraphs>919</Paragraphs>
  <Slides>95</Slides>
  <Notes>92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1" baseType="lpstr">
      <vt:lpstr>Arial Unicode MS</vt:lpstr>
      <vt:lpstr>Arial</vt:lpstr>
      <vt:lpstr>Calibri</vt:lpstr>
      <vt:lpstr>Calibri Light</vt:lpstr>
      <vt:lpstr>Courier New</vt:lpstr>
      <vt:lpstr>Office Theme</vt:lpstr>
      <vt:lpstr>Lecture 4</vt:lpstr>
      <vt:lpstr>Learning Objectives</vt:lpstr>
      <vt:lpstr>The compilation flow</vt:lpstr>
      <vt:lpstr>Main functions</vt:lpstr>
      <vt:lpstr>Important design considerations</vt:lpstr>
      <vt:lpstr>Executable files</vt:lpstr>
      <vt:lpstr>Example – definition and use</vt:lpstr>
      <vt:lpstr>A two-step operation</vt:lpstr>
      <vt:lpstr>Key activities involved</vt:lpstr>
      <vt:lpstr>Executable and Linking File Format</vt:lpstr>
      <vt:lpstr>ELF</vt:lpstr>
      <vt:lpstr>ELF File Types</vt:lpstr>
      <vt:lpstr>ELF Structure</vt:lpstr>
      <vt:lpstr>PowerPoint Presentation</vt:lpstr>
      <vt:lpstr>ELF Structure</vt:lpstr>
      <vt:lpstr>ELF Header</vt:lpstr>
      <vt:lpstr>ELF Program Header (32 bits)</vt:lpstr>
      <vt:lpstr>Relocatable Files</vt:lpstr>
      <vt:lpstr>Section Header</vt:lpstr>
      <vt:lpstr>Types in Section Header (sh_type)</vt:lpstr>
      <vt:lpstr>Flags in Section Header (sh_flags)</vt:lpstr>
      <vt:lpstr>Sections</vt:lpstr>
      <vt:lpstr>Sections</vt:lpstr>
      <vt:lpstr>Sections</vt:lpstr>
      <vt:lpstr>Sections</vt:lpstr>
      <vt:lpstr>Sections</vt:lpstr>
      <vt:lpstr>Sections</vt:lpstr>
      <vt:lpstr>Sections</vt:lpstr>
      <vt:lpstr>A typical relocatable file</vt:lpstr>
      <vt:lpstr>String Table</vt:lpstr>
      <vt:lpstr>Symbol Table</vt:lpstr>
      <vt:lpstr>Symbol Table</vt:lpstr>
      <vt:lpstr>An example of a symbol table</vt:lpstr>
      <vt:lpstr>.symtab vs .dynsym</vt:lpstr>
      <vt:lpstr>Symbol Lookup</vt:lpstr>
      <vt:lpstr>The four .gnu.hash sections</vt:lpstr>
      <vt:lpstr>Bloom Filters</vt:lpstr>
      <vt:lpstr>Bloom Filter Example</vt:lpstr>
      <vt:lpstr>GNU Hash</vt:lpstr>
      <vt:lpstr>Hash buckets</vt:lpstr>
      <vt:lpstr>Hash values</vt:lpstr>
      <vt:lpstr>Code walkthrough</vt:lpstr>
      <vt:lpstr>Code walkthrough</vt:lpstr>
      <vt:lpstr>Code walkthrough</vt:lpstr>
      <vt:lpstr>A small digression: Name Mangling</vt:lpstr>
      <vt:lpstr>Relocation Table</vt:lpstr>
      <vt:lpstr>Relocation Structure</vt:lpstr>
      <vt:lpstr>Relocation Structure</vt:lpstr>
      <vt:lpstr>Example</vt:lpstr>
      <vt:lpstr>Executable Files</vt:lpstr>
      <vt:lpstr>Program Header</vt:lpstr>
      <vt:lpstr>The Types in Program Header</vt:lpstr>
      <vt:lpstr>Executable File Example</vt:lpstr>
      <vt:lpstr>An Example C Program</vt:lpstr>
      <vt:lpstr>ELF Header Information</vt:lpstr>
      <vt:lpstr>Program Header</vt:lpstr>
      <vt:lpstr>Dynamic Section</vt:lpstr>
      <vt:lpstr>Section Header</vt:lpstr>
      <vt:lpstr>Symbol Table</vt:lpstr>
      <vt:lpstr>Dynamic Symbol Table</vt:lpstr>
      <vt:lpstr>Dynamic Relocation Table</vt:lpstr>
      <vt:lpstr>Allocation in Linking</vt:lpstr>
      <vt:lpstr>Need for allocation</vt:lpstr>
      <vt:lpstr>Combining ELF object files</vt:lpstr>
      <vt:lpstr>You can control it!</vt:lpstr>
      <vt:lpstr>Dynamic Linking</vt:lpstr>
      <vt:lpstr>Motivation</vt:lpstr>
      <vt:lpstr>Advantages</vt:lpstr>
      <vt:lpstr>Disadvantages</vt:lpstr>
      <vt:lpstr>The Linux Library Hierarchy</vt:lpstr>
      <vt:lpstr>Static Libraries</vt:lpstr>
      <vt:lpstr>Linux static library format</vt:lpstr>
      <vt:lpstr>Basically…</vt:lpstr>
      <vt:lpstr>Dynamic linking: issues to resolve</vt:lpstr>
      <vt:lpstr>Key Data Structures</vt:lpstr>
      <vt:lpstr>The special three entries of the GOT</vt:lpstr>
      <vt:lpstr>How it works (preparation - 1) </vt:lpstr>
      <vt:lpstr>How it works (preparation - 2) </vt:lpstr>
      <vt:lpstr>“BIND NOW”</vt:lpstr>
      <vt:lpstr>“BIND NOW”</vt:lpstr>
      <vt:lpstr>Lazy Binding</vt:lpstr>
      <vt:lpstr>GOT[2]</vt:lpstr>
      <vt:lpstr>Being lazy - 1</vt:lpstr>
      <vt:lpstr>Being lazy - 2</vt:lpstr>
      <vt:lpstr>Being Lazy - 3</vt:lpstr>
      <vt:lpstr>Being Lazy - 4</vt:lpstr>
      <vt:lpstr>What about the shared objects themselves?</vt:lpstr>
      <vt:lpstr>Position Independent Code</vt:lpstr>
      <vt:lpstr>(Just for fun) PIC example in 32 bit x86</vt:lpstr>
      <vt:lpstr>(Just for fun) PIC example in 32 bit x86</vt:lpstr>
      <vt:lpstr>(Just for fun) PIC made easier in x86-64</vt:lpstr>
      <vt:lpstr>Dynamic Loading</vt:lpstr>
      <vt:lpstr>Dynamic Loading API</vt:lpstr>
      <vt:lpstr>An example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wongwf</dc:creator>
  <cp:lastModifiedBy>Weng-Fai Wong</cp:lastModifiedBy>
  <cp:revision>84</cp:revision>
  <dcterms:created xsi:type="dcterms:W3CDTF">2017-01-24T04:02:50Z</dcterms:created>
  <dcterms:modified xsi:type="dcterms:W3CDTF">2022-01-19T03:21:39Z</dcterms:modified>
</cp:coreProperties>
</file>