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56" r:id="rId2"/>
    <p:sldId id="257" r:id="rId3"/>
    <p:sldId id="258" r:id="rId4"/>
    <p:sldId id="259" r:id="rId5"/>
    <p:sldId id="260" r:id="rId6"/>
    <p:sldId id="268" r:id="rId7"/>
    <p:sldId id="261" r:id="rId8"/>
    <p:sldId id="262" r:id="rId9"/>
    <p:sldId id="265" r:id="rId10"/>
    <p:sldId id="300" r:id="rId11"/>
    <p:sldId id="344" r:id="rId12"/>
    <p:sldId id="345" r:id="rId13"/>
    <p:sldId id="281" r:id="rId14"/>
    <p:sldId id="263" r:id="rId15"/>
    <p:sldId id="264" r:id="rId16"/>
    <p:sldId id="266" r:id="rId17"/>
    <p:sldId id="267" r:id="rId18"/>
    <p:sldId id="280" r:id="rId19"/>
    <p:sldId id="283" r:id="rId20"/>
    <p:sldId id="284" r:id="rId21"/>
    <p:sldId id="285" r:id="rId22"/>
    <p:sldId id="286" r:id="rId23"/>
    <p:sldId id="294" r:id="rId24"/>
    <p:sldId id="339" r:id="rId25"/>
    <p:sldId id="287" r:id="rId26"/>
    <p:sldId id="288" r:id="rId27"/>
    <p:sldId id="289" r:id="rId28"/>
    <p:sldId id="338" r:id="rId29"/>
    <p:sldId id="290" r:id="rId30"/>
    <p:sldId id="291" r:id="rId31"/>
    <p:sldId id="292" r:id="rId32"/>
    <p:sldId id="336" r:id="rId33"/>
    <p:sldId id="337" r:id="rId34"/>
    <p:sldId id="293" r:id="rId35"/>
    <p:sldId id="295" r:id="rId36"/>
    <p:sldId id="340" r:id="rId37"/>
    <p:sldId id="296" r:id="rId38"/>
    <p:sldId id="297" r:id="rId39"/>
    <p:sldId id="298" r:id="rId40"/>
    <p:sldId id="299" r:id="rId41"/>
    <p:sldId id="270" r:id="rId42"/>
    <p:sldId id="269" r:id="rId43"/>
    <p:sldId id="271" r:id="rId44"/>
    <p:sldId id="272" r:id="rId45"/>
    <p:sldId id="273" r:id="rId46"/>
    <p:sldId id="276" r:id="rId47"/>
    <p:sldId id="274" r:id="rId48"/>
    <p:sldId id="275" r:id="rId49"/>
    <p:sldId id="342" r:id="rId50"/>
    <p:sldId id="343" r:id="rId51"/>
    <p:sldId id="277" r:id="rId52"/>
    <p:sldId id="341" r:id="rId53"/>
    <p:sldId id="27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156" d="100"/>
          <a:sy n="156" d="100"/>
        </p:scale>
        <p:origin x="11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2682C-42B6-494F-AE51-13726A3F196F}"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37074-DFE7-4EDE-8202-0A835ED48BBB}" type="slidenum">
              <a:rPr lang="en-US" smtClean="0"/>
              <a:t>‹#›</a:t>
            </a:fld>
            <a:endParaRPr lang="en-US"/>
          </a:p>
        </p:txBody>
      </p:sp>
    </p:spTree>
    <p:extLst>
      <p:ext uri="{BB962C8B-B14F-4D97-AF65-F5344CB8AC3E}">
        <p14:creationId xmlns:p14="http://schemas.microsoft.com/office/powerpoint/2010/main" val="394900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a:t>
            </a:fld>
            <a:endParaRPr lang="en-US"/>
          </a:p>
        </p:txBody>
      </p:sp>
    </p:spTree>
    <p:extLst>
      <p:ext uri="{BB962C8B-B14F-4D97-AF65-F5344CB8AC3E}">
        <p14:creationId xmlns:p14="http://schemas.microsoft.com/office/powerpoint/2010/main" val="664589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14</a:t>
            </a:fld>
            <a:endParaRPr lang="en-US"/>
          </a:p>
        </p:txBody>
      </p:sp>
    </p:spTree>
    <p:extLst>
      <p:ext uri="{BB962C8B-B14F-4D97-AF65-F5344CB8AC3E}">
        <p14:creationId xmlns:p14="http://schemas.microsoft.com/office/powerpoint/2010/main" val="3978650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15</a:t>
            </a:fld>
            <a:endParaRPr lang="en-US"/>
          </a:p>
        </p:txBody>
      </p:sp>
    </p:spTree>
    <p:extLst>
      <p:ext uri="{BB962C8B-B14F-4D97-AF65-F5344CB8AC3E}">
        <p14:creationId xmlns:p14="http://schemas.microsoft.com/office/powerpoint/2010/main" val="2465740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16</a:t>
            </a:fld>
            <a:endParaRPr lang="en-US"/>
          </a:p>
        </p:txBody>
      </p:sp>
    </p:spTree>
    <p:extLst>
      <p:ext uri="{BB962C8B-B14F-4D97-AF65-F5344CB8AC3E}">
        <p14:creationId xmlns:p14="http://schemas.microsoft.com/office/powerpoint/2010/main" val="667826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17</a:t>
            </a:fld>
            <a:endParaRPr lang="en-US"/>
          </a:p>
        </p:txBody>
      </p:sp>
    </p:spTree>
    <p:extLst>
      <p:ext uri="{BB962C8B-B14F-4D97-AF65-F5344CB8AC3E}">
        <p14:creationId xmlns:p14="http://schemas.microsoft.com/office/powerpoint/2010/main" val="4093703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41</a:t>
            </a:fld>
            <a:endParaRPr lang="en-US"/>
          </a:p>
        </p:txBody>
      </p:sp>
    </p:spTree>
    <p:extLst>
      <p:ext uri="{BB962C8B-B14F-4D97-AF65-F5344CB8AC3E}">
        <p14:creationId xmlns:p14="http://schemas.microsoft.com/office/powerpoint/2010/main" val="3387607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42</a:t>
            </a:fld>
            <a:endParaRPr lang="en-US"/>
          </a:p>
        </p:txBody>
      </p:sp>
    </p:spTree>
    <p:extLst>
      <p:ext uri="{BB962C8B-B14F-4D97-AF65-F5344CB8AC3E}">
        <p14:creationId xmlns:p14="http://schemas.microsoft.com/office/powerpoint/2010/main" val="234677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43</a:t>
            </a:fld>
            <a:endParaRPr lang="en-US"/>
          </a:p>
        </p:txBody>
      </p:sp>
    </p:spTree>
    <p:extLst>
      <p:ext uri="{BB962C8B-B14F-4D97-AF65-F5344CB8AC3E}">
        <p14:creationId xmlns:p14="http://schemas.microsoft.com/office/powerpoint/2010/main" val="2497389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44</a:t>
            </a:fld>
            <a:endParaRPr lang="en-US"/>
          </a:p>
        </p:txBody>
      </p:sp>
    </p:spTree>
    <p:extLst>
      <p:ext uri="{BB962C8B-B14F-4D97-AF65-F5344CB8AC3E}">
        <p14:creationId xmlns:p14="http://schemas.microsoft.com/office/powerpoint/2010/main" val="3533352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45</a:t>
            </a:fld>
            <a:endParaRPr lang="en-US"/>
          </a:p>
        </p:txBody>
      </p:sp>
    </p:spTree>
    <p:extLst>
      <p:ext uri="{BB962C8B-B14F-4D97-AF65-F5344CB8AC3E}">
        <p14:creationId xmlns:p14="http://schemas.microsoft.com/office/powerpoint/2010/main" val="3698091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46</a:t>
            </a:fld>
            <a:endParaRPr lang="en-US"/>
          </a:p>
        </p:txBody>
      </p:sp>
    </p:spTree>
    <p:extLst>
      <p:ext uri="{BB962C8B-B14F-4D97-AF65-F5344CB8AC3E}">
        <p14:creationId xmlns:p14="http://schemas.microsoft.com/office/powerpoint/2010/main" val="169678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2</a:t>
            </a:fld>
            <a:endParaRPr lang="en-US"/>
          </a:p>
        </p:txBody>
      </p:sp>
    </p:spTree>
    <p:extLst>
      <p:ext uri="{BB962C8B-B14F-4D97-AF65-F5344CB8AC3E}">
        <p14:creationId xmlns:p14="http://schemas.microsoft.com/office/powerpoint/2010/main" val="886444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47</a:t>
            </a:fld>
            <a:endParaRPr lang="en-US"/>
          </a:p>
        </p:txBody>
      </p:sp>
    </p:spTree>
    <p:extLst>
      <p:ext uri="{BB962C8B-B14F-4D97-AF65-F5344CB8AC3E}">
        <p14:creationId xmlns:p14="http://schemas.microsoft.com/office/powerpoint/2010/main" val="4038837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48</a:t>
            </a:fld>
            <a:endParaRPr lang="en-US"/>
          </a:p>
        </p:txBody>
      </p:sp>
    </p:spTree>
    <p:extLst>
      <p:ext uri="{BB962C8B-B14F-4D97-AF65-F5344CB8AC3E}">
        <p14:creationId xmlns:p14="http://schemas.microsoft.com/office/powerpoint/2010/main" val="3823001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51</a:t>
            </a:fld>
            <a:endParaRPr lang="en-US"/>
          </a:p>
        </p:txBody>
      </p:sp>
    </p:spTree>
    <p:extLst>
      <p:ext uri="{BB962C8B-B14F-4D97-AF65-F5344CB8AC3E}">
        <p14:creationId xmlns:p14="http://schemas.microsoft.com/office/powerpoint/2010/main" val="169117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53</a:t>
            </a:fld>
            <a:endParaRPr lang="en-US"/>
          </a:p>
        </p:txBody>
      </p:sp>
    </p:spTree>
    <p:extLst>
      <p:ext uri="{BB962C8B-B14F-4D97-AF65-F5344CB8AC3E}">
        <p14:creationId xmlns:p14="http://schemas.microsoft.com/office/powerpoint/2010/main" val="323154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3</a:t>
            </a:fld>
            <a:endParaRPr lang="en-US"/>
          </a:p>
        </p:txBody>
      </p:sp>
    </p:spTree>
    <p:extLst>
      <p:ext uri="{BB962C8B-B14F-4D97-AF65-F5344CB8AC3E}">
        <p14:creationId xmlns:p14="http://schemas.microsoft.com/office/powerpoint/2010/main" val="135513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4</a:t>
            </a:fld>
            <a:endParaRPr lang="en-US"/>
          </a:p>
        </p:txBody>
      </p:sp>
    </p:spTree>
    <p:extLst>
      <p:ext uri="{BB962C8B-B14F-4D97-AF65-F5344CB8AC3E}">
        <p14:creationId xmlns:p14="http://schemas.microsoft.com/office/powerpoint/2010/main" val="3505180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5</a:t>
            </a:fld>
            <a:endParaRPr lang="en-US"/>
          </a:p>
        </p:txBody>
      </p:sp>
    </p:spTree>
    <p:extLst>
      <p:ext uri="{BB962C8B-B14F-4D97-AF65-F5344CB8AC3E}">
        <p14:creationId xmlns:p14="http://schemas.microsoft.com/office/powerpoint/2010/main" val="3924287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6</a:t>
            </a:fld>
            <a:endParaRPr lang="en-US"/>
          </a:p>
        </p:txBody>
      </p:sp>
    </p:spTree>
    <p:extLst>
      <p:ext uri="{BB962C8B-B14F-4D97-AF65-F5344CB8AC3E}">
        <p14:creationId xmlns:p14="http://schemas.microsoft.com/office/powerpoint/2010/main" val="30244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7</a:t>
            </a:fld>
            <a:endParaRPr lang="en-US"/>
          </a:p>
        </p:txBody>
      </p:sp>
    </p:spTree>
    <p:extLst>
      <p:ext uri="{BB962C8B-B14F-4D97-AF65-F5344CB8AC3E}">
        <p14:creationId xmlns:p14="http://schemas.microsoft.com/office/powerpoint/2010/main" val="2187154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8</a:t>
            </a:fld>
            <a:endParaRPr lang="en-US"/>
          </a:p>
        </p:txBody>
      </p:sp>
    </p:spTree>
    <p:extLst>
      <p:ext uri="{BB962C8B-B14F-4D97-AF65-F5344CB8AC3E}">
        <p14:creationId xmlns:p14="http://schemas.microsoft.com/office/powerpoint/2010/main" val="146616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37074-DFE7-4EDE-8202-0A835ED48BBB}" type="slidenum">
              <a:rPr lang="en-US" smtClean="0"/>
              <a:t>9</a:t>
            </a:fld>
            <a:endParaRPr lang="en-US"/>
          </a:p>
        </p:txBody>
      </p:sp>
    </p:spTree>
    <p:extLst>
      <p:ext uri="{BB962C8B-B14F-4D97-AF65-F5344CB8AC3E}">
        <p14:creationId xmlns:p14="http://schemas.microsoft.com/office/powerpoint/2010/main" val="266709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226500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266623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55132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43718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119262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152694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CS5250 - 2021/2022 Sem 2</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03726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CS5250 - 2021/2022 Sem 2</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425080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CS5250 - 2021/2022 Sem 2</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220086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40975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69A23-4000-4463-AA0C-FA51867431BA}" type="slidenum">
              <a:rPr lang="en-US" smtClean="0"/>
              <a:t>‹#›</a:t>
            </a:fld>
            <a:endParaRPr lang="en-US"/>
          </a:p>
        </p:txBody>
      </p:sp>
    </p:spTree>
    <p:extLst>
      <p:ext uri="{BB962C8B-B14F-4D97-AF65-F5344CB8AC3E}">
        <p14:creationId xmlns:p14="http://schemas.microsoft.com/office/powerpoint/2010/main" val="336850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CS5250 - 2021/2022 Sem 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69A23-4000-4463-AA0C-FA51867431BA}" type="slidenum">
              <a:rPr lang="en-US" smtClean="0"/>
              <a:t>‹#›</a:t>
            </a:fld>
            <a:endParaRPr lang="en-US"/>
          </a:p>
        </p:txBody>
      </p:sp>
    </p:spTree>
    <p:extLst>
      <p:ext uri="{BB962C8B-B14F-4D97-AF65-F5344CB8AC3E}">
        <p14:creationId xmlns:p14="http://schemas.microsoft.com/office/powerpoint/2010/main" val="226211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wn.net/Articles/604515/"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warfstd.org/"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Lecture 5</a:t>
            </a:r>
          </a:p>
        </p:txBody>
      </p:sp>
      <p:sp>
        <p:nvSpPr>
          <p:cNvPr id="3" name="Subtitle 2"/>
          <p:cNvSpPr>
            <a:spLocks noGrp="1"/>
          </p:cNvSpPr>
          <p:nvPr>
            <p:ph type="subTitle" idx="1"/>
          </p:nvPr>
        </p:nvSpPr>
        <p:spPr/>
        <p:txBody>
          <a:bodyPr/>
          <a:lstStyle/>
          <a:p>
            <a:r>
              <a:rPr lang="en-US" dirty="0">
                <a:solidFill>
                  <a:srgbClr val="0070C0"/>
                </a:solidFill>
              </a:rPr>
              <a:t>System Calls a.k.a.</a:t>
            </a:r>
          </a:p>
          <a:p>
            <a:r>
              <a:rPr lang="en-US" dirty="0">
                <a:solidFill>
                  <a:srgbClr val="0070C0"/>
                </a:solidFill>
              </a:rPr>
              <a:t>Crossing the OS boundary safely</a:t>
            </a:r>
          </a:p>
        </p:txBody>
      </p:sp>
    </p:spTree>
    <p:extLst>
      <p:ext uri="{BB962C8B-B14F-4D97-AF65-F5344CB8AC3E}">
        <p14:creationId xmlns:p14="http://schemas.microsoft.com/office/powerpoint/2010/main" val="337688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2CFA-5ED4-4AE7-BE76-B30291FBE127}"/>
              </a:ext>
            </a:extLst>
          </p:cNvPr>
          <p:cNvSpPr>
            <a:spLocks noGrp="1"/>
          </p:cNvSpPr>
          <p:nvPr>
            <p:ph type="title"/>
          </p:nvPr>
        </p:nvSpPr>
        <p:spPr/>
        <p:txBody>
          <a:bodyPr/>
          <a:lstStyle/>
          <a:p>
            <a:r>
              <a:rPr lang="en-SG" dirty="0">
                <a:solidFill>
                  <a:srgbClr val="0070C0"/>
                </a:solidFill>
              </a:rPr>
              <a:t>From the Intel Manual</a:t>
            </a:r>
          </a:p>
        </p:txBody>
      </p:sp>
      <p:sp>
        <p:nvSpPr>
          <p:cNvPr id="4" name="Date Placeholder 3">
            <a:extLst>
              <a:ext uri="{FF2B5EF4-FFF2-40B4-BE49-F238E27FC236}">
                <a16:creationId xmlns:a16="http://schemas.microsoft.com/office/drawing/2014/main" id="{92C15E14-A3A2-4823-9DF3-E4F3DBCAFBB1}"/>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E49C1490-0747-4F7B-88BA-BABB8C9C2ECF}"/>
              </a:ext>
            </a:extLst>
          </p:cNvPr>
          <p:cNvSpPr>
            <a:spLocks noGrp="1"/>
          </p:cNvSpPr>
          <p:nvPr>
            <p:ph type="sldNum" sz="quarter" idx="12"/>
          </p:nvPr>
        </p:nvSpPr>
        <p:spPr/>
        <p:txBody>
          <a:bodyPr/>
          <a:lstStyle/>
          <a:p>
            <a:fld id="{8C069A23-4000-4463-AA0C-FA51867431BA}" type="slidenum">
              <a:rPr lang="en-US" smtClean="0"/>
              <a:t>10</a:t>
            </a:fld>
            <a:endParaRPr lang="en-US"/>
          </a:p>
        </p:txBody>
      </p:sp>
      <p:pic>
        <p:nvPicPr>
          <p:cNvPr id="7" name="Picture 6">
            <a:extLst>
              <a:ext uri="{FF2B5EF4-FFF2-40B4-BE49-F238E27FC236}">
                <a16:creationId xmlns:a16="http://schemas.microsoft.com/office/drawing/2014/main" id="{4631A33F-CE64-429E-AF73-8E2B8D132316}"/>
              </a:ext>
            </a:extLst>
          </p:cNvPr>
          <p:cNvPicPr>
            <a:picLocks noChangeAspect="1"/>
          </p:cNvPicPr>
          <p:nvPr/>
        </p:nvPicPr>
        <p:blipFill>
          <a:blip r:embed="rId2"/>
          <a:stretch>
            <a:fillRect/>
          </a:stretch>
        </p:blipFill>
        <p:spPr>
          <a:xfrm>
            <a:off x="3497068" y="1444398"/>
            <a:ext cx="5197863" cy="5094514"/>
          </a:xfrm>
          <a:prstGeom prst="rect">
            <a:avLst/>
          </a:prstGeom>
        </p:spPr>
      </p:pic>
      <p:sp>
        <p:nvSpPr>
          <p:cNvPr id="8" name="Rectangle 7">
            <a:extLst>
              <a:ext uri="{FF2B5EF4-FFF2-40B4-BE49-F238E27FC236}">
                <a16:creationId xmlns:a16="http://schemas.microsoft.com/office/drawing/2014/main" id="{409CB75F-6A0A-439D-A633-A682930ABDE9}"/>
              </a:ext>
            </a:extLst>
          </p:cNvPr>
          <p:cNvSpPr/>
          <p:nvPr/>
        </p:nvSpPr>
        <p:spPr>
          <a:xfrm>
            <a:off x="3673929" y="2726871"/>
            <a:ext cx="4739367" cy="17553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4941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521F-791B-4FC4-9CB9-A4B345E5566C}"/>
              </a:ext>
            </a:extLst>
          </p:cNvPr>
          <p:cNvSpPr>
            <a:spLocks noGrp="1"/>
          </p:cNvSpPr>
          <p:nvPr>
            <p:ph type="title"/>
          </p:nvPr>
        </p:nvSpPr>
        <p:spPr/>
        <p:txBody>
          <a:bodyPr/>
          <a:lstStyle/>
          <a:p>
            <a:r>
              <a:rPr lang="en-SG" dirty="0">
                <a:solidFill>
                  <a:srgbClr val="0070C0"/>
                </a:solidFill>
              </a:rPr>
              <a:t>In Linux</a:t>
            </a:r>
          </a:p>
        </p:txBody>
      </p:sp>
      <p:sp>
        <p:nvSpPr>
          <p:cNvPr id="4" name="Date Placeholder 3">
            <a:extLst>
              <a:ext uri="{FF2B5EF4-FFF2-40B4-BE49-F238E27FC236}">
                <a16:creationId xmlns:a16="http://schemas.microsoft.com/office/drawing/2014/main" id="{B92950C6-76E2-41EA-8E1B-5F5CC8133D08}"/>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25E929FA-88F0-47B2-B3C1-60E9F63B0132}"/>
              </a:ext>
            </a:extLst>
          </p:cNvPr>
          <p:cNvSpPr>
            <a:spLocks noGrp="1"/>
          </p:cNvSpPr>
          <p:nvPr>
            <p:ph type="sldNum" sz="quarter" idx="12"/>
          </p:nvPr>
        </p:nvSpPr>
        <p:spPr/>
        <p:txBody>
          <a:bodyPr/>
          <a:lstStyle/>
          <a:p>
            <a:fld id="{8C069A23-4000-4463-AA0C-FA51867431BA}" type="slidenum">
              <a:rPr lang="en-US" smtClean="0"/>
              <a:t>11</a:t>
            </a:fld>
            <a:endParaRPr lang="en-US"/>
          </a:p>
        </p:txBody>
      </p:sp>
      <p:pic>
        <p:nvPicPr>
          <p:cNvPr id="7" name="Picture 6">
            <a:extLst>
              <a:ext uri="{FF2B5EF4-FFF2-40B4-BE49-F238E27FC236}">
                <a16:creationId xmlns:a16="http://schemas.microsoft.com/office/drawing/2014/main" id="{D3F4B5E4-5C3F-4D9C-878A-026A084F3553}"/>
              </a:ext>
            </a:extLst>
          </p:cNvPr>
          <p:cNvPicPr>
            <a:picLocks noChangeAspect="1"/>
          </p:cNvPicPr>
          <p:nvPr/>
        </p:nvPicPr>
        <p:blipFill>
          <a:blip r:embed="rId2"/>
          <a:stretch>
            <a:fillRect/>
          </a:stretch>
        </p:blipFill>
        <p:spPr>
          <a:xfrm>
            <a:off x="2053318" y="1306967"/>
            <a:ext cx="7836199" cy="4714193"/>
          </a:xfrm>
          <a:prstGeom prst="rect">
            <a:avLst/>
          </a:prstGeom>
        </p:spPr>
      </p:pic>
      <p:sp>
        <p:nvSpPr>
          <p:cNvPr id="8" name="TextBox 7">
            <a:extLst>
              <a:ext uri="{FF2B5EF4-FFF2-40B4-BE49-F238E27FC236}">
                <a16:creationId xmlns:a16="http://schemas.microsoft.com/office/drawing/2014/main" id="{166FFBB1-ECE3-4297-9D80-06A603FFE5AC}"/>
              </a:ext>
            </a:extLst>
          </p:cNvPr>
          <p:cNvSpPr txBox="1"/>
          <p:nvPr/>
        </p:nvSpPr>
        <p:spPr>
          <a:xfrm>
            <a:off x="8012225" y="5687542"/>
            <a:ext cx="2786404" cy="276999"/>
          </a:xfrm>
          <a:prstGeom prst="rect">
            <a:avLst/>
          </a:prstGeom>
          <a:noFill/>
        </p:spPr>
        <p:txBody>
          <a:bodyPr wrap="none" rtlCol="0">
            <a:spAutoFit/>
          </a:bodyPr>
          <a:lstStyle/>
          <a:p>
            <a:r>
              <a:rPr lang="en-SG" sz="1200" dirty="0"/>
              <a:t>Source: </a:t>
            </a:r>
            <a:r>
              <a:rPr lang="en-SG" sz="1200" dirty="0">
                <a:hlinkClick r:id="rId3"/>
              </a:rPr>
              <a:t>https://lwn.net/Articles/604515/</a:t>
            </a:r>
            <a:r>
              <a:rPr lang="en-SG" sz="1200" dirty="0"/>
              <a:t> </a:t>
            </a:r>
          </a:p>
        </p:txBody>
      </p:sp>
      <p:sp>
        <p:nvSpPr>
          <p:cNvPr id="9" name="TextBox 8">
            <a:extLst>
              <a:ext uri="{FF2B5EF4-FFF2-40B4-BE49-F238E27FC236}">
                <a16:creationId xmlns:a16="http://schemas.microsoft.com/office/drawing/2014/main" id="{459EF0D0-4332-49D4-A93F-CF923B2CD1AA}"/>
              </a:ext>
            </a:extLst>
          </p:cNvPr>
          <p:cNvSpPr txBox="1"/>
          <p:nvPr/>
        </p:nvSpPr>
        <p:spPr>
          <a:xfrm>
            <a:off x="1081766" y="4502603"/>
            <a:ext cx="3292735" cy="1323439"/>
          </a:xfrm>
          <a:prstGeom prst="rect">
            <a:avLst/>
          </a:prstGeom>
          <a:noFill/>
        </p:spPr>
        <p:txBody>
          <a:bodyPr wrap="square" rtlCol="0">
            <a:spAutoFit/>
          </a:bodyPr>
          <a:lstStyle/>
          <a:p>
            <a:r>
              <a:rPr lang="en-SG" sz="1600" dirty="0"/>
              <a:t>Note: In Linux 64-bit, you can run a 32-bit binary. Some compatibility processing is then needed to get the 32-bit binary to request for  service in a 64-bit kernel.</a:t>
            </a:r>
          </a:p>
        </p:txBody>
      </p:sp>
      <p:cxnSp>
        <p:nvCxnSpPr>
          <p:cNvPr id="11" name="Straight Arrow Connector 10">
            <a:extLst>
              <a:ext uri="{FF2B5EF4-FFF2-40B4-BE49-F238E27FC236}">
                <a16:creationId xmlns:a16="http://schemas.microsoft.com/office/drawing/2014/main" id="{B20F146F-4506-4177-866A-74C7AC620FCA}"/>
              </a:ext>
            </a:extLst>
          </p:cNvPr>
          <p:cNvCxnSpPr/>
          <p:nvPr/>
        </p:nvCxnSpPr>
        <p:spPr>
          <a:xfrm flipH="1">
            <a:off x="5621111" y="1485900"/>
            <a:ext cx="1257300" cy="4531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48A1D8ED-953F-48F6-ABA7-334C5FFA4BEC}"/>
              </a:ext>
            </a:extLst>
          </p:cNvPr>
          <p:cNvCxnSpPr>
            <a:cxnSpLocks/>
          </p:cNvCxnSpPr>
          <p:nvPr/>
        </p:nvCxnSpPr>
        <p:spPr>
          <a:xfrm>
            <a:off x="7045779" y="1485900"/>
            <a:ext cx="1808389" cy="4531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C5B1B298-E944-4210-9379-2CC49F83DED3}"/>
              </a:ext>
            </a:extLst>
          </p:cNvPr>
          <p:cNvSpPr txBox="1"/>
          <p:nvPr/>
        </p:nvSpPr>
        <p:spPr>
          <a:xfrm>
            <a:off x="6523841" y="1217598"/>
            <a:ext cx="1151277" cy="307777"/>
          </a:xfrm>
          <a:prstGeom prst="rect">
            <a:avLst/>
          </a:prstGeom>
          <a:noFill/>
        </p:spPr>
        <p:txBody>
          <a:bodyPr wrap="none" rtlCol="0">
            <a:spAutoFit/>
          </a:bodyPr>
          <a:lstStyle/>
          <a:p>
            <a:r>
              <a:rPr lang="en-SG" sz="1400" b="1" dirty="0">
                <a:solidFill>
                  <a:schemeClr val="accent4">
                    <a:lumMod val="50000"/>
                  </a:schemeClr>
                </a:solidFill>
                <a:latin typeface="Courier New" panose="02070309020205020404" pitchFamily="49" charset="0"/>
                <a:cs typeface="Courier New" panose="02070309020205020404" pitchFamily="49" charset="0"/>
              </a:rPr>
              <a:t>__</a:t>
            </a:r>
            <a:r>
              <a:rPr lang="en-SG" sz="1400" b="1" dirty="0" err="1">
                <a:solidFill>
                  <a:schemeClr val="accent4">
                    <a:lumMod val="50000"/>
                  </a:schemeClr>
                </a:solidFill>
                <a:latin typeface="Courier New" panose="02070309020205020404" pitchFamily="49" charset="0"/>
                <a:cs typeface="Courier New" panose="02070309020205020404" pitchFamily="49" charset="0"/>
              </a:rPr>
              <a:t>NR_read</a:t>
            </a:r>
            <a:endParaRPr lang="en-SG" sz="1400" b="1" dirty="0">
              <a:solidFill>
                <a:schemeClr val="accent4">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480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DCF7-4E5D-4648-9E8E-9F28AEDE4C19}"/>
              </a:ext>
            </a:extLst>
          </p:cNvPr>
          <p:cNvSpPr>
            <a:spLocks noGrp="1"/>
          </p:cNvSpPr>
          <p:nvPr>
            <p:ph type="title"/>
          </p:nvPr>
        </p:nvSpPr>
        <p:spPr/>
        <p:txBody>
          <a:bodyPr/>
          <a:lstStyle/>
          <a:p>
            <a:r>
              <a:rPr lang="en-SG" dirty="0">
                <a:solidFill>
                  <a:srgbClr val="0070C0"/>
                </a:solidFill>
              </a:rPr>
              <a:t>In Linux</a:t>
            </a:r>
          </a:p>
        </p:txBody>
      </p:sp>
      <p:sp>
        <p:nvSpPr>
          <p:cNvPr id="4" name="Date Placeholder 3">
            <a:extLst>
              <a:ext uri="{FF2B5EF4-FFF2-40B4-BE49-F238E27FC236}">
                <a16:creationId xmlns:a16="http://schemas.microsoft.com/office/drawing/2014/main" id="{0049714B-B649-4E31-8BB5-F4951A522230}"/>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5A47676F-999D-45CB-B773-25A0151B61B6}"/>
              </a:ext>
            </a:extLst>
          </p:cNvPr>
          <p:cNvSpPr>
            <a:spLocks noGrp="1"/>
          </p:cNvSpPr>
          <p:nvPr>
            <p:ph type="sldNum" sz="quarter" idx="12"/>
          </p:nvPr>
        </p:nvSpPr>
        <p:spPr/>
        <p:txBody>
          <a:bodyPr/>
          <a:lstStyle/>
          <a:p>
            <a:fld id="{8C069A23-4000-4463-AA0C-FA51867431BA}" type="slidenum">
              <a:rPr lang="en-US" smtClean="0"/>
              <a:t>12</a:t>
            </a:fld>
            <a:endParaRPr lang="en-US"/>
          </a:p>
        </p:txBody>
      </p:sp>
      <p:pic>
        <p:nvPicPr>
          <p:cNvPr id="7" name="Picture 6">
            <a:extLst>
              <a:ext uri="{FF2B5EF4-FFF2-40B4-BE49-F238E27FC236}">
                <a16:creationId xmlns:a16="http://schemas.microsoft.com/office/drawing/2014/main" id="{E361C639-3276-4F15-9360-A798E2A2A60E}"/>
              </a:ext>
            </a:extLst>
          </p:cNvPr>
          <p:cNvPicPr>
            <a:picLocks noChangeAspect="1"/>
          </p:cNvPicPr>
          <p:nvPr/>
        </p:nvPicPr>
        <p:blipFill>
          <a:blip r:embed="rId2"/>
          <a:stretch>
            <a:fillRect/>
          </a:stretch>
        </p:blipFill>
        <p:spPr>
          <a:xfrm>
            <a:off x="3114674" y="1690688"/>
            <a:ext cx="6460671" cy="3487777"/>
          </a:xfrm>
          <a:prstGeom prst="rect">
            <a:avLst/>
          </a:prstGeom>
        </p:spPr>
      </p:pic>
      <p:sp>
        <p:nvSpPr>
          <p:cNvPr id="8" name="TextBox 7">
            <a:extLst>
              <a:ext uri="{FF2B5EF4-FFF2-40B4-BE49-F238E27FC236}">
                <a16:creationId xmlns:a16="http://schemas.microsoft.com/office/drawing/2014/main" id="{CBE0B333-5705-439B-8477-B051BA51B3CF}"/>
              </a:ext>
            </a:extLst>
          </p:cNvPr>
          <p:cNvSpPr txBox="1"/>
          <p:nvPr/>
        </p:nvSpPr>
        <p:spPr>
          <a:xfrm>
            <a:off x="3914774" y="5265964"/>
            <a:ext cx="5007909" cy="369332"/>
          </a:xfrm>
          <a:prstGeom prst="rect">
            <a:avLst/>
          </a:prstGeom>
          <a:noFill/>
        </p:spPr>
        <p:txBody>
          <a:bodyPr wrap="none" rtlCol="0">
            <a:spAutoFit/>
          </a:bodyPr>
          <a:lstStyle/>
          <a:p>
            <a:r>
              <a:rPr lang="en-SG" dirty="0">
                <a:solidFill>
                  <a:schemeClr val="accent6">
                    <a:lumMod val="75000"/>
                  </a:schemeClr>
                </a:solidFill>
              </a:rPr>
              <a:t>glibc-2.29/</a:t>
            </a:r>
            <a:r>
              <a:rPr lang="en-SG" dirty="0" err="1">
                <a:solidFill>
                  <a:schemeClr val="accent6">
                    <a:lumMod val="75000"/>
                  </a:schemeClr>
                </a:solidFill>
              </a:rPr>
              <a:t>sysdeps</a:t>
            </a:r>
            <a:r>
              <a:rPr lang="en-SG" dirty="0">
                <a:solidFill>
                  <a:schemeClr val="accent6">
                    <a:lumMod val="75000"/>
                  </a:schemeClr>
                </a:solidFill>
              </a:rPr>
              <a:t>/</a:t>
            </a:r>
            <a:r>
              <a:rPr lang="en-SG" dirty="0" err="1">
                <a:solidFill>
                  <a:schemeClr val="accent6">
                    <a:lumMod val="75000"/>
                  </a:schemeClr>
                </a:solidFill>
              </a:rPr>
              <a:t>unix</a:t>
            </a:r>
            <a:r>
              <a:rPr lang="en-SG" dirty="0">
                <a:solidFill>
                  <a:schemeClr val="accent6">
                    <a:lumMod val="75000"/>
                  </a:schemeClr>
                </a:solidFill>
              </a:rPr>
              <a:t>/</a:t>
            </a:r>
            <a:r>
              <a:rPr lang="en-SG" dirty="0" err="1">
                <a:solidFill>
                  <a:schemeClr val="accent6">
                    <a:lumMod val="75000"/>
                  </a:schemeClr>
                </a:solidFill>
              </a:rPr>
              <a:t>sysv</a:t>
            </a:r>
            <a:r>
              <a:rPr lang="en-SG" dirty="0">
                <a:solidFill>
                  <a:schemeClr val="accent6">
                    <a:lumMod val="75000"/>
                  </a:schemeClr>
                </a:solidFill>
              </a:rPr>
              <a:t>/</a:t>
            </a:r>
            <a:r>
              <a:rPr lang="en-SG" dirty="0" err="1">
                <a:solidFill>
                  <a:schemeClr val="accent6">
                    <a:lumMod val="75000"/>
                  </a:schemeClr>
                </a:solidFill>
              </a:rPr>
              <a:t>linux</a:t>
            </a:r>
            <a:r>
              <a:rPr lang="en-SG" dirty="0">
                <a:solidFill>
                  <a:schemeClr val="accent6">
                    <a:lumMod val="75000"/>
                  </a:schemeClr>
                </a:solidFill>
              </a:rPr>
              <a:t>/x86_64/</a:t>
            </a:r>
            <a:r>
              <a:rPr lang="en-SG" dirty="0" err="1">
                <a:solidFill>
                  <a:schemeClr val="accent6">
                    <a:lumMod val="75000"/>
                  </a:schemeClr>
                </a:solidFill>
              </a:rPr>
              <a:t>syscall.S</a:t>
            </a:r>
            <a:endParaRPr lang="en-SG" dirty="0">
              <a:solidFill>
                <a:schemeClr val="accent6">
                  <a:lumMod val="75000"/>
                </a:schemeClr>
              </a:solidFill>
            </a:endParaRPr>
          </a:p>
        </p:txBody>
      </p:sp>
    </p:spTree>
    <p:extLst>
      <p:ext uri="{BB962C8B-B14F-4D97-AF65-F5344CB8AC3E}">
        <p14:creationId xmlns:p14="http://schemas.microsoft.com/office/powerpoint/2010/main" val="368604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E3B2-2B1B-4260-92CB-FD9DE3F5C288}"/>
              </a:ext>
            </a:extLst>
          </p:cNvPr>
          <p:cNvSpPr>
            <a:spLocks noGrp="1"/>
          </p:cNvSpPr>
          <p:nvPr>
            <p:ph type="title"/>
          </p:nvPr>
        </p:nvSpPr>
        <p:spPr/>
        <p:txBody>
          <a:bodyPr/>
          <a:lstStyle/>
          <a:p>
            <a:r>
              <a:rPr lang="en-SG" dirty="0">
                <a:solidFill>
                  <a:srgbClr val="0070C0"/>
                </a:solidFill>
              </a:rPr>
              <a:t>In Linux</a:t>
            </a:r>
          </a:p>
        </p:txBody>
      </p:sp>
      <p:sp>
        <p:nvSpPr>
          <p:cNvPr id="3" name="Content Placeholder 2">
            <a:extLst>
              <a:ext uri="{FF2B5EF4-FFF2-40B4-BE49-F238E27FC236}">
                <a16:creationId xmlns:a16="http://schemas.microsoft.com/office/drawing/2014/main" id="{D8B955E4-4D5C-4CB8-B5C8-43001CEB2C66}"/>
              </a:ext>
            </a:extLst>
          </p:cNvPr>
          <p:cNvSpPr>
            <a:spLocks noGrp="1"/>
          </p:cNvSpPr>
          <p:nvPr>
            <p:ph idx="1"/>
          </p:nvPr>
        </p:nvSpPr>
        <p:spPr/>
        <p:txBody>
          <a:bodyPr>
            <a:normAutofit/>
          </a:bodyPr>
          <a:lstStyle/>
          <a:p>
            <a:pPr marL="0" indent="0">
              <a:buNone/>
            </a:pPr>
            <a:r>
              <a:rPr lang="en-US" sz="1200" b="1" dirty="0">
                <a:latin typeface="Courier New" panose="02070309020205020404" pitchFamily="49" charset="0"/>
                <a:cs typeface="Courier New" panose="02070309020205020404" pitchFamily="49" charset="0"/>
              </a:rPr>
              <a:t>arch/x86/kernel/</a:t>
            </a:r>
            <a:r>
              <a:rPr lang="en-US" sz="1200" b="1" dirty="0" err="1">
                <a:latin typeface="Courier New" panose="02070309020205020404" pitchFamily="49" charset="0"/>
                <a:cs typeface="Courier New" panose="02070309020205020404" pitchFamily="49" charset="0"/>
              </a:rPr>
              <a:t>cpu</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common.c</a:t>
            </a:r>
            <a:endParaRPr lang="en-SG" sz="1200" b="1"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EB40F849-A47F-4633-BB95-67CF1C0BE9A9}"/>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EB7AD07D-DE6A-4014-85C7-A2AF9172D41A}"/>
              </a:ext>
            </a:extLst>
          </p:cNvPr>
          <p:cNvSpPr>
            <a:spLocks noGrp="1"/>
          </p:cNvSpPr>
          <p:nvPr>
            <p:ph type="sldNum" sz="quarter" idx="12"/>
          </p:nvPr>
        </p:nvSpPr>
        <p:spPr/>
        <p:txBody>
          <a:bodyPr/>
          <a:lstStyle/>
          <a:p>
            <a:fld id="{8C069A23-4000-4463-AA0C-FA51867431BA}" type="slidenum">
              <a:rPr lang="en-US" smtClean="0"/>
              <a:t>13</a:t>
            </a:fld>
            <a:endParaRPr lang="en-US"/>
          </a:p>
        </p:txBody>
      </p:sp>
      <p:grpSp>
        <p:nvGrpSpPr>
          <p:cNvPr id="14" name="Group 13">
            <a:extLst>
              <a:ext uri="{FF2B5EF4-FFF2-40B4-BE49-F238E27FC236}">
                <a16:creationId xmlns:a16="http://schemas.microsoft.com/office/drawing/2014/main" id="{1E17379E-D93B-4D2A-9679-761ED7F1810C}"/>
              </a:ext>
            </a:extLst>
          </p:cNvPr>
          <p:cNvGrpSpPr/>
          <p:nvPr/>
        </p:nvGrpSpPr>
        <p:grpSpPr>
          <a:xfrm>
            <a:off x="838200" y="2052112"/>
            <a:ext cx="5819966" cy="929894"/>
            <a:chOff x="671417" y="3179255"/>
            <a:chExt cx="5819966" cy="929894"/>
          </a:xfrm>
        </p:grpSpPr>
        <p:pic>
          <p:nvPicPr>
            <p:cNvPr id="7" name="Picture 6">
              <a:extLst>
                <a:ext uri="{FF2B5EF4-FFF2-40B4-BE49-F238E27FC236}">
                  <a16:creationId xmlns:a16="http://schemas.microsoft.com/office/drawing/2014/main" id="{212B588F-D3BB-4837-A147-BF7BA3D6C8D9}"/>
                </a:ext>
              </a:extLst>
            </p:cNvPr>
            <p:cNvPicPr>
              <a:picLocks noChangeAspect="1"/>
            </p:cNvPicPr>
            <p:nvPr/>
          </p:nvPicPr>
          <p:blipFill>
            <a:blip r:embed="rId2"/>
            <a:stretch>
              <a:fillRect/>
            </a:stretch>
          </p:blipFill>
          <p:spPr>
            <a:xfrm>
              <a:off x="671417" y="3179255"/>
              <a:ext cx="5819966" cy="929894"/>
            </a:xfrm>
            <a:prstGeom prst="rect">
              <a:avLst/>
            </a:prstGeom>
          </p:spPr>
        </p:pic>
        <p:cxnSp>
          <p:nvCxnSpPr>
            <p:cNvPr id="9" name="Straight Connector 8">
              <a:extLst>
                <a:ext uri="{FF2B5EF4-FFF2-40B4-BE49-F238E27FC236}">
                  <a16:creationId xmlns:a16="http://schemas.microsoft.com/office/drawing/2014/main" id="{CCCF20E9-0014-4891-98F1-3BDA1BDBC294}"/>
                </a:ext>
              </a:extLst>
            </p:cNvPr>
            <p:cNvCxnSpPr/>
            <p:nvPr/>
          </p:nvCxnSpPr>
          <p:spPr>
            <a:xfrm>
              <a:off x="4442024" y="3966047"/>
              <a:ext cx="143560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A6A1C429-1C84-466C-A4B4-9E075047C2A1}"/>
              </a:ext>
            </a:extLst>
          </p:cNvPr>
          <p:cNvPicPr>
            <a:picLocks noChangeAspect="1"/>
          </p:cNvPicPr>
          <p:nvPr/>
        </p:nvPicPr>
        <p:blipFill>
          <a:blip r:embed="rId3"/>
          <a:stretch>
            <a:fillRect/>
          </a:stretch>
        </p:blipFill>
        <p:spPr>
          <a:xfrm>
            <a:off x="6138181" y="4466653"/>
            <a:ext cx="5263243" cy="1587961"/>
          </a:xfrm>
          <a:prstGeom prst="rect">
            <a:avLst/>
          </a:prstGeom>
        </p:spPr>
      </p:pic>
      <p:pic>
        <p:nvPicPr>
          <p:cNvPr id="10" name="Picture 9">
            <a:extLst>
              <a:ext uri="{FF2B5EF4-FFF2-40B4-BE49-F238E27FC236}">
                <a16:creationId xmlns:a16="http://schemas.microsoft.com/office/drawing/2014/main" id="{BD3A3C69-B677-4205-96E8-B6CB4A8C57EC}"/>
              </a:ext>
            </a:extLst>
          </p:cNvPr>
          <p:cNvPicPr>
            <a:picLocks noChangeAspect="1"/>
          </p:cNvPicPr>
          <p:nvPr/>
        </p:nvPicPr>
        <p:blipFill>
          <a:blip r:embed="rId4"/>
          <a:stretch>
            <a:fillRect/>
          </a:stretch>
        </p:blipFill>
        <p:spPr>
          <a:xfrm>
            <a:off x="7466239" y="1499632"/>
            <a:ext cx="3850821" cy="2224697"/>
          </a:xfrm>
          <a:prstGeom prst="rect">
            <a:avLst/>
          </a:prstGeom>
        </p:spPr>
      </p:pic>
      <p:sp>
        <p:nvSpPr>
          <p:cNvPr id="11" name="Rectangle 10">
            <a:extLst>
              <a:ext uri="{FF2B5EF4-FFF2-40B4-BE49-F238E27FC236}">
                <a16:creationId xmlns:a16="http://schemas.microsoft.com/office/drawing/2014/main" id="{E97AB4D4-DB25-481B-A084-F01517235C5B}"/>
              </a:ext>
            </a:extLst>
          </p:cNvPr>
          <p:cNvSpPr/>
          <p:nvPr/>
        </p:nvSpPr>
        <p:spPr>
          <a:xfrm>
            <a:off x="9221561" y="3302454"/>
            <a:ext cx="408214" cy="126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0257B019-A65B-4577-875E-00DD8C09DA4C}"/>
              </a:ext>
            </a:extLst>
          </p:cNvPr>
          <p:cNvPicPr>
            <a:picLocks noChangeAspect="1"/>
          </p:cNvPicPr>
          <p:nvPr/>
        </p:nvPicPr>
        <p:blipFill>
          <a:blip r:embed="rId5"/>
          <a:stretch>
            <a:fillRect/>
          </a:stretch>
        </p:blipFill>
        <p:spPr>
          <a:xfrm>
            <a:off x="1272268" y="3546469"/>
            <a:ext cx="4201859" cy="2140404"/>
          </a:xfrm>
          <a:prstGeom prst="rect">
            <a:avLst/>
          </a:prstGeom>
        </p:spPr>
      </p:pic>
      <p:sp>
        <p:nvSpPr>
          <p:cNvPr id="15" name="TextBox 14">
            <a:extLst>
              <a:ext uri="{FF2B5EF4-FFF2-40B4-BE49-F238E27FC236}">
                <a16:creationId xmlns:a16="http://schemas.microsoft.com/office/drawing/2014/main" id="{9F421A46-86C3-4862-8D88-343CAC19F6EE}"/>
              </a:ext>
            </a:extLst>
          </p:cNvPr>
          <p:cNvSpPr txBox="1"/>
          <p:nvPr/>
        </p:nvSpPr>
        <p:spPr>
          <a:xfrm>
            <a:off x="1834793" y="5659117"/>
            <a:ext cx="3159839" cy="276999"/>
          </a:xfrm>
          <a:prstGeom prst="rect">
            <a:avLst/>
          </a:prstGeom>
          <a:noFill/>
        </p:spPr>
        <p:txBody>
          <a:bodyPr wrap="none" rtlCol="0">
            <a:spAutoFit/>
          </a:bodyPr>
          <a:lstStyle/>
          <a:p>
            <a:r>
              <a:rPr lang="en-SG" sz="1200" b="1" dirty="0">
                <a:latin typeface="Courier New" panose="02070309020205020404" pitchFamily="49" charset="0"/>
                <a:cs typeface="Courier New" panose="02070309020205020404" pitchFamily="49" charset="0"/>
              </a:rPr>
              <a:t>arch/x86/include/</a:t>
            </a:r>
            <a:r>
              <a:rPr lang="en-SG" sz="1200" b="1" dirty="0" err="1">
                <a:latin typeface="Courier New" panose="02070309020205020404" pitchFamily="49" charset="0"/>
                <a:cs typeface="Courier New" panose="02070309020205020404" pitchFamily="49" charset="0"/>
              </a:rPr>
              <a:t>asm</a:t>
            </a:r>
            <a:r>
              <a:rPr lang="en-SG" sz="1200" b="1" dirty="0">
                <a:latin typeface="Courier New" panose="02070309020205020404" pitchFamily="49" charset="0"/>
                <a:cs typeface="Courier New" panose="02070309020205020404" pitchFamily="49" charset="0"/>
              </a:rPr>
              <a:t>/</a:t>
            </a:r>
            <a:r>
              <a:rPr lang="en-SG" sz="1200" b="1" dirty="0" err="1">
                <a:latin typeface="Courier New" panose="02070309020205020404" pitchFamily="49" charset="0"/>
                <a:cs typeface="Courier New" panose="02070309020205020404" pitchFamily="49" charset="0"/>
              </a:rPr>
              <a:t>msr-index.h</a:t>
            </a:r>
            <a:endParaRPr lang="en-SG"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825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 small digression: x86 Model Specific Registers</a:t>
            </a:r>
          </a:p>
        </p:txBody>
      </p:sp>
      <p:sp>
        <p:nvSpPr>
          <p:cNvPr id="3" name="Content Placeholder 2"/>
          <p:cNvSpPr>
            <a:spLocks noGrp="1"/>
          </p:cNvSpPr>
          <p:nvPr>
            <p:ph idx="1"/>
          </p:nvPr>
        </p:nvSpPr>
        <p:spPr>
          <a:xfrm>
            <a:off x="838200" y="2038205"/>
            <a:ext cx="10515600" cy="4138758"/>
          </a:xfrm>
        </p:spPr>
        <p:txBody>
          <a:bodyPr/>
          <a:lstStyle/>
          <a:p>
            <a:r>
              <a:rPr lang="en-US" dirty="0"/>
              <a:t>Special control “registers” in the x86 instruction set used for debugging, execution tracing, computer performance monitoring, and operating certain CPU features</a:t>
            </a:r>
          </a:p>
          <a:p>
            <a:endParaRPr lang="en-US" dirty="0"/>
          </a:p>
          <a:p>
            <a:r>
              <a:rPr lang="en-US" dirty="0"/>
              <a:t>They may or may not be implemented in the processor you have at hand</a:t>
            </a:r>
          </a:p>
          <a:p>
            <a:pPr lvl="1"/>
            <a:r>
              <a:rPr lang="en-US" dirty="0"/>
              <a:t>Need to check the model</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14</a:t>
            </a:fld>
            <a:endParaRPr lang="en-US"/>
          </a:p>
        </p:txBody>
      </p:sp>
    </p:spTree>
    <p:extLst>
      <p:ext uri="{BB962C8B-B14F-4D97-AF65-F5344CB8AC3E}">
        <p14:creationId xmlns:p14="http://schemas.microsoft.com/office/powerpoint/2010/main" val="242844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Using the MSR</a:t>
            </a:r>
          </a:p>
        </p:txBody>
      </p:sp>
      <p:sp>
        <p:nvSpPr>
          <p:cNvPr id="3" name="Content Placeholder 2"/>
          <p:cNvSpPr>
            <a:spLocks noGrp="1"/>
          </p:cNvSpPr>
          <p:nvPr>
            <p:ph idx="1"/>
          </p:nvPr>
        </p:nvSpPr>
        <p:spPr/>
        <p:txBody>
          <a:bodyPr/>
          <a:lstStyle/>
          <a:p>
            <a:r>
              <a:rPr lang="en-US" dirty="0"/>
              <a:t>Use </a:t>
            </a:r>
            <a:r>
              <a:rPr lang="en-US" b="1" dirty="0" err="1">
                <a:solidFill>
                  <a:schemeClr val="accent4">
                    <a:lumMod val="50000"/>
                  </a:schemeClr>
                </a:solidFill>
                <a:latin typeface="Courier New" panose="02070309020205020404" pitchFamily="49" charset="0"/>
                <a:cs typeface="Courier New" panose="02070309020205020404" pitchFamily="49" charset="0"/>
              </a:rPr>
              <a:t>rdmsr</a:t>
            </a:r>
            <a:r>
              <a:rPr lang="en-US" dirty="0"/>
              <a:t> to read a MSR</a:t>
            </a:r>
          </a:p>
          <a:p>
            <a:pPr lvl="1"/>
            <a:r>
              <a:rPr lang="en-US" dirty="0"/>
              <a:t>EDX:EAX = MSR[ECX]</a:t>
            </a:r>
          </a:p>
          <a:p>
            <a:pPr marL="0" indent="0">
              <a:buNone/>
            </a:pPr>
            <a:endParaRPr lang="en-US" dirty="0"/>
          </a:p>
          <a:p>
            <a:r>
              <a:rPr lang="en-US" dirty="0"/>
              <a:t>Use </a:t>
            </a:r>
            <a:r>
              <a:rPr lang="en-US" b="1" dirty="0" err="1">
                <a:solidFill>
                  <a:schemeClr val="accent4">
                    <a:lumMod val="50000"/>
                  </a:schemeClr>
                </a:solidFill>
                <a:latin typeface="Courier New" panose="02070309020205020404" pitchFamily="49" charset="0"/>
                <a:cs typeface="Courier New" panose="02070309020205020404" pitchFamily="49" charset="0"/>
              </a:rPr>
              <a:t>wrmsr</a:t>
            </a:r>
            <a:r>
              <a:rPr lang="en-US" dirty="0"/>
              <a:t> to write a MSR</a:t>
            </a:r>
          </a:p>
          <a:p>
            <a:pPr lvl="1"/>
            <a:r>
              <a:rPr lang="en-US" dirty="0"/>
              <a:t>MSR[ECX] = EDX:EAX</a:t>
            </a:r>
          </a:p>
          <a:p>
            <a:pPr lvl="1"/>
            <a:endParaRPr lang="en-US" dirty="0"/>
          </a:p>
          <a:p>
            <a:r>
              <a:rPr lang="en-US" dirty="0"/>
              <a:t>Must first confirm a particular MSR’s existence using the (complicated) </a:t>
            </a:r>
            <a:r>
              <a:rPr lang="en-US" b="1" dirty="0" err="1">
                <a:solidFill>
                  <a:schemeClr val="accent4">
                    <a:lumMod val="50000"/>
                  </a:schemeClr>
                </a:solidFill>
                <a:latin typeface="Courier New" panose="02070309020205020404" pitchFamily="49" charset="0"/>
                <a:cs typeface="Courier New" panose="02070309020205020404" pitchFamily="49" charset="0"/>
              </a:rPr>
              <a:t>cpuid</a:t>
            </a:r>
            <a:r>
              <a:rPr lang="en-US" dirty="0"/>
              <a:t> instruction</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15</a:t>
            </a:fld>
            <a:endParaRPr lang="en-US"/>
          </a:p>
        </p:txBody>
      </p:sp>
    </p:spTree>
    <p:extLst>
      <p:ext uri="{BB962C8B-B14F-4D97-AF65-F5344CB8AC3E}">
        <p14:creationId xmlns:p14="http://schemas.microsoft.com/office/powerpoint/2010/main" val="35171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Digression of a digression: CPUID</a:t>
            </a:r>
          </a:p>
        </p:txBody>
      </p:sp>
      <p:sp>
        <p:nvSpPr>
          <p:cNvPr id="3" name="Content Placeholder 2"/>
          <p:cNvSpPr>
            <a:spLocks noGrp="1"/>
          </p:cNvSpPr>
          <p:nvPr>
            <p:ph idx="1"/>
          </p:nvPr>
        </p:nvSpPr>
        <p:spPr/>
        <p:txBody>
          <a:bodyPr/>
          <a:lstStyle/>
          <a:p>
            <a:r>
              <a:rPr lang="en-US" dirty="0"/>
              <a:t>Bit 21 (ID bit) of EFLAGS must be 1 to indicate support for CPUID</a:t>
            </a:r>
          </a:p>
          <a:p>
            <a:r>
              <a:rPr lang="en-US" dirty="0"/>
              <a:t>Put a value in EAX for a query code</a:t>
            </a:r>
          </a:p>
          <a:p>
            <a:r>
              <a:rPr lang="en-US" dirty="0"/>
              <a:t>Values returned in various registers (read the manual)</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16</a:t>
            </a:fld>
            <a:endParaRPr lang="en-US"/>
          </a:p>
        </p:txBody>
      </p:sp>
      <p:pic>
        <p:nvPicPr>
          <p:cNvPr id="6" name="Picture 5"/>
          <p:cNvPicPr>
            <a:picLocks noChangeAspect="1"/>
          </p:cNvPicPr>
          <p:nvPr/>
        </p:nvPicPr>
        <p:blipFill>
          <a:blip r:embed="rId3"/>
          <a:stretch>
            <a:fillRect/>
          </a:stretch>
        </p:blipFill>
        <p:spPr>
          <a:xfrm>
            <a:off x="3462810" y="3682579"/>
            <a:ext cx="4857532" cy="2115601"/>
          </a:xfrm>
          <a:prstGeom prst="rect">
            <a:avLst/>
          </a:prstGeom>
          <a:ln w="50800">
            <a:solidFill>
              <a:schemeClr val="accent6">
                <a:lumMod val="75000"/>
              </a:schemeClr>
            </a:solidFill>
          </a:ln>
        </p:spPr>
      </p:pic>
      <p:sp>
        <p:nvSpPr>
          <p:cNvPr id="7" name="TextBox 6"/>
          <p:cNvSpPr txBox="1"/>
          <p:nvPr/>
        </p:nvSpPr>
        <p:spPr>
          <a:xfrm>
            <a:off x="3322552" y="3378394"/>
            <a:ext cx="1019766" cy="276999"/>
          </a:xfrm>
          <a:prstGeom prst="rect">
            <a:avLst/>
          </a:prstGeom>
          <a:noFill/>
        </p:spPr>
        <p:txBody>
          <a:bodyPr wrap="none" rtlCol="0">
            <a:spAutoFit/>
          </a:bodyPr>
          <a:lstStyle/>
          <a:p>
            <a:r>
              <a:rPr lang="en-US" sz="1200" dirty="0"/>
              <a:t>Input EAX = 1</a:t>
            </a:r>
          </a:p>
        </p:txBody>
      </p:sp>
    </p:spTree>
    <p:extLst>
      <p:ext uri="{BB962C8B-B14F-4D97-AF65-F5344CB8AC3E}">
        <p14:creationId xmlns:p14="http://schemas.microsoft.com/office/powerpoint/2010/main" val="512255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Linux system calls</a:t>
            </a:r>
          </a:p>
        </p:txBody>
      </p:sp>
      <p:sp>
        <p:nvSpPr>
          <p:cNvPr id="3" name="Content Placeholder 2"/>
          <p:cNvSpPr>
            <a:spLocks noGrp="1"/>
          </p:cNvSpPr>
          <p:nvPr>
            <p:ph idx="1"/>
          </p:nvPr>
        </p:nvSpPr>
        <p:spPr/>
        <p:txBody>
          <a:bodyPr/>
          <a:lstStyle/>
          <a:p>
            <a:r>
              <a:rPr lang="en-US" dirty="0"/>
              <a:t>A table of system call service routines is maintained by the kernel</a:t>
            </a:r>
          </a:p>
          <a:p>
            <a:pPr lvl="1"/>
            <a:r>
              <a:rPr lang="en-US" b="1" dirty="0" err="1">
                <a:solidFill>
                  <a:schemeClr val="accent4">
                    <a:lumMod val="50000"/>
                  </a:schemeClr>
                </a:solidFill>
                <a:latin typeface="Courier New" panose="02070309020205020404" pitchFamily="49" charset="0"/>
                <a:cs typeface="Courier New" panose="02070309020205020404" pitchFamily="49" charset="0"/>
              </a:rPr>
              <a:t>sys_call_table</a:t>
            </a:r>
            <a:r>
              <a:rPr lang="en-US" b="1" dirty="0">
                <a:solidFill>
                  <a:schemeClr val="accent4">
                    <a:lumMod val="50000"/>
                  </a:schemeClr>
                </a:solidFill>
                <a:latin typeface="Courier New" panose="02070309020205020404" pitchFamily="49" charset="0"/>
                <a:cs typeface="Courier New" panose="02070309020205020404" pitchFamily="49" charset="0"/>
              </a:rPr>
              <a:t>[] </a:t>
            </a:r>
            <a:r>
              <a:rPr lang="en-US" dirty="0"/>
              <a:t>in arch/x86/entry</a:t>
            </a:r>
          </a:p>
          <a:p>
            <a:pPr lvl="2"/>
            <a:r>
              <a:rPr lang="en-US" dirty="0"/>
              <a:t>Note: it is </a:t>
            </a:r>
            <a:r>
              <a:rPr lang="en-US" dirty="0" err="1"/>
              <a:t>autogenerated</a:t>
            </a:r>
            <a:r>
              <a:rPr lang="en-US" dirty="0"/>
              <a:t> at kernel build time </a:t>
            </a:r>
            <a:r>
              <a:rPr lang="en-US"/>
              <a:t>from </a:t>
            </a:r>
            <a:r>
              <a:rPr lang="en-US" b="1">
                <a:solidFill>
                  <a:schemeClr val="accent4">
                    <a:lumMod val="50000"/>
                  </a:schemeClr>
                </a:solidFill>
                <a:latin typeface="Courier New" panose="02070309020205020404" pitchFamily="49" charset="0"/>
                <a:cs typeface="Courier New" panose="02070309020205020404" pitchFamily="49" charset="0"/>
              </a:rPr>
              <a:t>arch/x86/entry/syscalls/syscall_{</a:t>
            </a:r>
            <a:r>
              <a:rPr lang="en-US" b="1" dirty="0">
                <a:solidFill>
                  <a:schemeClr val="accent4">
                    <a:lumMod val="50000"/>
                  </a:schemeClr>
                </a:solidFill>
                <a:latin typeface="Courier New" panose="02070309020205020404" pitchFamily="49" charset="0"/>
                <a:cs typeface="Courier New" panose="02070309020205020404" pitchFamily="49" charset="0"/>
              </a:rPr>
              <a:t>32|64}.</a:t>
            </a:r>
            <a:r>
              <a:rPr lang="en-US" b="1" dirty="0" err="1">
                <a:solidFill>
                  <a:schemeClr val="accent4">
                    <a:lumMod val="50000"/>
                  </a:schemeClr>
                </a:solidFill>
                <a:latin typeface="Courier New" panose="02070309020205020404" pitchFamily="49" charset="0"/>
                <a:cs typeface="Courier New" panose="02070309020205020404" pitchFamily="49" charset="0"/>
              </a:rPr>
              <a:t>tbl</a:t>
            </a:r>
            <a:endParaRPr lang="en-US" b="1" dirty="0">
              <a:solidFill>
                <a:schemeClr val="accent4">
                  <a:lumMod val="50000"/>
                </a:schemeClr>
              </a:solidFill>
              <a:latin typeface="Courier New" panose="02070309020205020404" pitchFamily="49" charset="0"/>
              <a:cs typeface="Courier New" panose="02070309020205020404" pitchFamily="49" charset="0"/>
            </a:endParaRPr>
          </a:p>
          <a:p>
            <a:r>
              <a:rPr lang="en-US" dirty="0"/>
              <a:t>The index to the table is the assigned system call number</a:t>
            </a:r>
          </a:p>
          <a:p>
            <a:r>
              <a:rPr lang="en-US" b="1" dirty="0">
                <a:solidFill>
                  <a:schemeClr val="accent4">
                    <a:lumMod val="50000"/>
                  </a:schemeClr>
                </a:solidFill>
                <a:latin typeface="Courier New" panose="02070309020205020404" pitchFamily="49" charset="0"/>
                <a:cs typeface="Courier New" panose="02070309020205020404" pitchFamily="49" charset="0"/>
              </a:rPr>
              <a:t>arch/x86/entry/</a:t>
            </a:r>
            <a:r>
              <a:rPr lang="en-US" b="1" dirty="0" err="1">
                <a:solidFill>
                  <a:schemeClr val="accent4">
                    <a:lumMod val="50000"/>
                  </a:schemeClr>
                </a:solidFill>
                <a:latin typeface="Courier New" panose="02070309020205020404" pitchFamily="49" charset="0"/>
                <a:cs typeface="Courier New" panose="02070309020205020404" pitchFamily="49" charset="0"/>
              </a:rPr>
              <a:t>common.c</a:t>
            </a:r>
            <a:r>
              <a:rPr lang="en-US" b="1" dirty="0">
                <a:solidFill>
                  <a:schemeClr val="accent4">
                    <a:lumMod val="50000"/>
                  </a:schemeClr>
                </a:solidFill>
                <a:latin typeface="Courier New" panose="02070309020205020404" pitchFamily="49" charset="0"/>
                <a:cs typeface="Courier New" panose="02070309020205020404" pitchFamily="49" charset="0"/>
              </a:rPr>
              <a:t> </a:t>
            </a:r>
            <a:r>
              <a:rPr lang="en-US" dirty="0"/>
              <a:t>contains the dispatch code – after SYSENTER/SYSCALL</a:t>
            </a:r>
          </a:p>
          <a:p>
            <a:pPr lvl="1"/>
            <a:r>
              <a:rPr lang="en-US" dirty="0"/>
              <a:t>Wrapped in a bit of assembly code </a:t>
            </a:r>
            <a:r>
              <a:rPr lang="en-US"/>
              <a:t>in </a:t>
            </a:r>
            <a:r>
              <a:rPr lang="en-US" b="1">
                <a:solidFill>
                  <a:schemeClr val="accent4">
                    <a:lumMod val="50000"/>
                  </a:schemeClr>
                </a:solidFill>
                <a:latin typeface="Courier New" panose="02070309020205020404" pitchFamily="49" charset="0"/>
                <a:cs typeface="Courier New" panose="02070309020205020404" pitchFamily="49" charset="0"/>
              </a:rPr>
              <a:t>entry_{32|64}.S</a:t>
            </a:r>
            <a:endParaRPr lang="en-US" b="1" dirty="0">
              <a:solidFill>
                <a:schemeClr val="accent4">
                  <a:lumMod val="50000"/>
                </a:schemeClr>
              </a:solidFill>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17</a:t>
            </a:fld>
            <a:endParaRPr lang="en-US"/>
          </a:p>
        </p:txBody>
      </p:sp>
    </p:spTree>
    <p:extLst>
      <p:ext uri="{BB962C8B-B14F-4D97-AF65-F5344CB8AC3E}">
        <p14:creationId xmlns:p14="http://schemas.microsoft.com/office/powerpoint/2010/main" val="208601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729F-09F9-4E59-99A9-9781EAF5A237}"/>
              </a:ext>
            </a:extLst>
          </p:cNvPr>
          <p:cNvSpPr>
            <a:spLocks noGrp="1"/>
          </p:cNvSpPr>
          <p:nvPr>
            <p:ph type="title"/>
          </p:nvPr>
        </p:nvSpPr>
        <p:spPr/>
        <p:txBody>
          <a:bodyPr/>
          <a:lstStyle/>
          <a:p>
            <a:r>
              <a:rPr lang="en-SG" dirty="0">
                <a:solidFill>
                  <a:srgbClr val="0070C0"/>
                </a:solidFill>
              </a:rPr>
              <a:t>Summary</a:t>
            </a:r>
          </a:p>
        </p:txBody>
      </p:sp>
      <p:sp>
        <p:nvSpPr>
          <p:cNvPr id="3" name="Content Placeholder 2">
            <a:extLst>
              <a:ext uri="{FF2B5EF4-FFF2-40B4-BE49-F238E27FC236}">
                <a16:creationId xmlns:a16="http://schemas.microsoft.com/office/drawing/2014/main" id="{B5C0084D-47EF-433D-A7D6-6F69CE7CC19F}"/>
              </a:ext>
            </a:extLst>
          </p:cNvPr>
          <p:cNvSpPr>
            <a:spLocks noGrp="1"/>
          </p:cNvSpPr>
          <p:nvPr>
            <p:ph idx="1"/>
          </p:nvPr>
        </p:nvSpPr>
        <p:spPr/>
        <p:txBody>
          <a:bodyPr/>
          <a:lstStyle/>
          <a:p>
            <a:r>
              <a:rPr lang="en-SG" dirty="0"/>
              <a:t>There are only two ways to enter the kernel</a:t>
            </a:r>
          </a:p>
          <a:p>
            <a:pPr lvl="1"/>
            <a:r>
              <a:rPr lang="en-SG" dirty="0"/>
              <a:t>Via interrupt</a:t>
            </a:r>
          </a:p>
          <a:p>
            <a:pPr lvl="1"/>
            <a:r>
              <a:rPr lang="en-SG" dirty="0"/>
              <a:t>Using SYSCALL/SYSENTER</a:t>
            </a:r>
          </a:p>
          <a:p>
            <a:pPr lvl="1"/>
            <a:r>
              <a:rPr lang="en-SG" dirty="0">
                <a:solidFill>
                  <a:srgbClr val="FF0000"/>
                </a:solidFill>
              </a:rPr>
              <a:t>Important difference</a:t>
            </a:r>
            <a:r>
              <a:rPr lang="en-SG" dirty="0"/>
              <a:t>: </a:t>
            </a:r>
            <a:r>
              <a:rPr lang="en-US" dirty="0"/>
              <a:t>a system call always transits from user to kernel mode, while an interrupt/exception/trap can happen even inside Ring 0</a:t>
            </a:r>
          </a:p>
          <a:p>
            <a:pPr lvl="1"/>
            <a:endParaRPr lang="en-US" dirty="0"/>
          </a:p>
          <a:p>
            <a:r>
              <a:rPr lang="en-US" dirty="0"/>
              <a:t>In 64-bit, Linux expects user to enter the kernel only by the use SYSCALL instructions </a:t>
            </a:r>
          </a:p>
          <a:p>
            <a:pPr lvl="1"/>
            <a:r>
              <a:rPr lang="en-US" dirty="0"/>
              <a:t>SYSENTER is used only in 32-bit Linux</a:t>
            </a:r>
            <a:endParaRPr lang="en-SG" dirty="0"/>
          </a:p>
        </p:txBody>
      </p:sp>
      <p:sp>
        <p:nvSpPr>
          <p:cNvPr id="4" name="Date Placeholder 3">
            <a:extLst>
              <a:ext uri="{FF2B5EF4-FFF2-40B4-BE49-F238E27FC236}">
                <a16:creationId xmlns:a16="http://schemas.microsoft.com/office/drawing/2014/main" id="{9A26BD3D-0395-437A-84FE-327504BFA951}"/>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82DC4947-3714-43B0-A0E6-8534947C2A01}"/>
              </a:ext>
            </a:extLst>
          </p:cNvPr>
          <p:cNvSpPr>
            <a:spLocks noGrp="1"/>
          </p:cNvSpPr>
          <p:nvPr>
            <p:ph type="sldNum" sz="quarter" idx="12"/>
          </p:nvPr>
        </p:nvSpPr>
        <p:spPr/>
        <p:txBody>
          <a:bodyPr/>
          <a:lstStyle/>
          <a:p>
            <a:fld id="{8C069A23-4000-4463-AA0C-FA51867431BA}" type="slidenum">
              <a:rPr lang="en-US" smtClean="0"/>
              <a:t>18</a:t>
            </a:fld>
            <a:endParaRPr lang="en-US"/>
          </a:p>
        </p:txBody>
      </p:sp>
    </p:spTree>
    <p:extLst>
      <p:ext uri="{BB962C8B-B14F-4D97-AF65-F5344CB8AC3E}">
        <p14:creationId xmlns:p14="http://schemas.microsoft.com/office/powerpoint/2010/main" val="137561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FB2D-C54E-4171-8845-55872B20B666}"/>
              </a:ext>
            </a:extLst>
          </p:cNvPr>
          <p:cNvSpPr>
            <a:spLocks noGrp="1"/>
          </p:cNvSpPr>
          <p:nvPr>
            <p:ph type="title"/>
          </p:nvPr>
        </p:nvSpPr>
        <p:spPr/>
        <p:txBody>
          <a:bodyPr/>
          <a:lstStyle/>
          <a:p>
            <a:r>
              <a:rPr lang="en-SG" dirty="0">
                <a:solidFill>
                  <a:srgbClr val="FF0000"/>
                </a:solidFill>
              </a:rPr>
              <a:t>Important digressions</a:t>
            </a:r>
          </a:p>
        </p:txBody>
      </p:sp>
      <p:sp>
        <p:nvSpPr>
          <p:cNvPr id="4" name="Date Placeholder 3">
            <a:extLst>
              <a:ext uri="{FF2B5EF4-FFF2-40B4-BE49-F238E27FC236}">
                <a16:creationId xmlns:a16="http://schemas.microsoft.com/office/drawing/2014/main" id="{2700600C-3BEF-494E-B534-9A444952EA1C}"/>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88760CEA-85A0-4A28-81B7-6AEB94DEBD0E}"/>
              </a:ext>
            </a:extLst>
          </p:cNvPr>
          <p:cNvSpPr>
            <a:spLocks noGrp="1"/>
          </p:cNvSpPr>
          <p:nvPr>
            <p:ph type="sldNum" sz="quarter" idx="12"/>
          </p:nvPr>
        </p:nvSpPr>
        <p:spPr/>
        <p:txBody>
          <a:bodyPr/>
          <a:lstStyle/>
          <a:p>
            <a:fld id="{8C069A23-4000-4463-AA0C-FA51867431BA}" type="slidenum">
              <a:rPr lang="en-US" smtClean="0"/>
              <a:t>19</a:t>
            </a:fld>
            <a:endParaRPr lang="en-US"/>
          </a:p>
        </p:txBody>
      </p:sp>
      <p:sp>
        <p:nvSpPr>
          <p:cNvPr id="7" name="Text Placeholder 6">
            <a:extLst>
              <a:ext uri="{FF2B5EF4-FFF2-40B4-BE49-F238E27FC236}">
                <a16:creationId xmlns:a16="http://schemas.microsoft.com/office/drawing/2014/main" id="{90E83FD5-2AC8-4A4F-B8C4-81EB37EB1A0E}"/>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422908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Obtaining System Services</a:t>
            </a:r>
          </a:p>
        </p:txBody>
      </p:sp>
      <p:sp>
        <p:nvSpPr>
          <p:cNvPr id="3" name="Content Placeholder 2"/>
          <p:cNvSpPr>
            <a:spLocks noGrp="1"/>
          </p:cNvSpPr>
          <p:nvPr>
            <p:ph idx="1"/>
          </p:nvPr>
        </p:nvSpPr>
        <p:spPr/>
        <p:txBody>
          <a:bodyPr/>
          <a:lstStyle/>
          <a:p>
            <a:r>
              <a:rPr lang="en-US" dirty="0"/>
              <a:t>Any application requiring a resource under OS care must request for it using the proper API</a:t>
            </a:r>
          </a:p>
          <a:p>
            <a:endParaRPr lang="en-US" dirty="0"/>
          </a:p>
          <a:p>
            <a:r>
              <a:rPr lang="en-US" dirty="0"/>
              <a:t>Security an issue: how to ensure the OS boundary is crossed safely?</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2</a:t>
            </a:fld>
            <a:endParaRPr lang="en-US"/>
          </a:p>
        </p:txBody>
      </p:sp>
    </p:spTree>
    <p:extLst>
      <p:ext uri="{BB962C8B-B14F-4D97-AF65-F5344CB8AC3E}">
        <p14:creationId xmlns:p14="http://schemas.microsoft.com/office/powerpoint/2010/main" val="3320628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A4DAFB-27B9-4FD7-86E0-F1F28C3A845E}"/>
              </a:ext>
            </a:extLst>
          </p:cNvPr>
          <p:cNvSpPr>
            <a:spLocks noGrp="1"/>
          </p:cNvSpPr>
          <p:nvPr>
            <p:ph type="title"/>
          </p:nvPr>
        </p:nvSpPr>
        <p:spPr/>
        <p:txBody>
          <a:bodyPr/>
          <a:lstStyle/>
          <a:p>
            <a:r>
              <a:rPr lang="en-SG" dirty="0">
                <a:solidFill>
                  <a:srgbClr val="0070C0"/>
                </a:solidFill>
              </a:rPr>
              <a:t>Stacks everywhere</a:t>
            </a:r>
          </a:p>
        </p:txBody>
      </p:sp>
      <p:sp>
        <p:nvSpPr>
          <p:cNvPr id="7" name="Content Placeholder 6">
            <a:extLst>
              <a:ext uri="{FF2B5EF4-FFF2-40B4-BE49-F238E27FC236}">
                <a16:creationId xmlns:a16="http://schemas.microsoft.com/office/drawing/2014/main" id="{B344F09C-615C-4366-84A3-68B90D87A336}"/>
              </a:ext>
            </a:extLst>
          </p:cNvPr>
          <p:cNvSpPr>
            <a:spLocks noGrp="1"/>
          </p:cNvSpPr>
          <p:nvPr>
            <p:ph idx="1"/>
          </p:nvPr>
        </p:nvSpPr>
        <p:spPr/>
        <p:txBody>
          <a:bodyPr/>
          <a:lstStyle/>
          <a:p>
            <a:r>
              <a:rPr lang="en-SG" dirty="0"/>
              <a:t>The modern Linux kernel is multithreaded</a:t>
            </a:r>
          </a:p>
          <a:p>
            <a:pPr lvl="1"/>
            <a:r>
              <a:rPr lang="en-SG" dirty="0"/>
              <a:t>Need stacks to operate</a:t>
            </a:r>
          </a:p>
          <a:p>
            <a:pPr lvl="1"/>
            <a:r>
              <a:rPr lang="en-SG" dirty="0"/>
              <a:t>No stack, no procedure call</a:t>
            </a:r>
          </a:p>
          <a:p>
            <a:pPr lvl="1"/>
            <a:r>
              <a:rPr lang="en-SG" dirty="0"/>
              <a:t>If use user stack, security risk</a:t>
            </a:r>
          </a:p>
          <a:p>
            <a:pPr lvl="1"/>
            <a:endParaRPr lang="en-SG" dirty="0"/>
          </a:p>
          <a:p>
            <a:r>
              <a:rPr lang="en-SG" dirty="0"/>
              <a:t>Interrupts and stacks can happen any time</a:t>
            </a:r>
          </a:p>
        </p:txBody>
      </p:sp>
      <p:sp>
        <p:nvSpPr>
          <p:cNvPr id="4" name="Date Placeholder 3">
            <a:extLst>
              <a:ext uri="{FF2B5EF4-FFF2-40B4-BE49-F238E27FC236}">
                <a16:creationId xmlns:a16="http://schemas.microsoft.com/office/drawing/2014/main" id="{C310434C-BFEB-471D-9596-EB220F1FEAC0}"/>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83013CD-95AD-4665-AE4A-F10BE560F88E}"/>
              </a:ext>
            </a:extLst>
          </p:cNvPr>
          <p:cNvSpPr>
            <a:spLocks noGrp="1"/>
          </p:cNvSpPr>
          <p:nvPr>
            <p:ph type="sldNum" sz="quarter" idx="12"/>
          </p:nvPr>
        </p:nvSpPr>
        <p:spPr/>
        <p:txBody>
          <a:bodyPr/>
          <a:lstStyle/>
          <a:p>
            <a:fld id="{8C069A23-4000-4463-AA0C-FA51867431BA}" type="slidenum">
              <a:rPr lang="en-US" smtClean="0"/>
              <a:t>20</a:t>
            </a:fld>
            <a:endParaRPr lang="en-US"/>
          </a:p>
        </p:txBody>
      </p:sp>
    </p:spTree>
    <p:extLst>
      <p:ext uri="{BB962C8B-B14F-4D97-AF65-F5344CB8AC3E}">
        <p14:creationId xmlns:p14="http://schemas.microsoft.com/office/powerpoint/2010/main" val="30459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19DB-1ECB-40B9-83B0-18A0BDD121ED}"/>
              </a:ext>
            </a:extLst>
          </p:cNvPr>
          <p:cNvSpPr>
            <a:spLocks noGrp="1"/>
          </p:cNvSpPr>
          <p:nvPr>
            <p:ph type="title"/>
          </p:nvPr>
        </p:nvSpPr>
        <p:spPr/>
        <p:txBody>
          <a:bodyPr/>
          <a:lstStyle/>
          <a:p>
            <a:r>
              <a:rPr lang="en-SG" dirty="0">
                <a:solidFill>
                  <a:srgbClr val="0070C0"/>
                </a:solidFill>
              </a:rPr>
              <a:t>The stacks used by the kernel</a:t>
            </a:r>
          </a:p>
        </p:txBody>
      </p:sp>
      <p:sp>
        <p:nvSpPr>
          <p:cNvPr id="3" name="Content Placeholder 2">
            <a:extLst>
              <a:ext uri="{FF2B5EF4-FFF2-40B4-BE49-F238E27FC236}">
                <a16:creationId xmlns:a16="http://schemas.microsoft.com/office/drawing/2014/main" id="{B50FF917-6F1A-430C-938E-0D1D6E41B27D}"/>
              </a:ext>
            </a:extLst>
          </p:cNvPr>
          <p:cNvSpPr>
            <a:spLocks noGrp="1"/>
          </p:cNvSpPr>
          <p:nvPr>
            <p:ph idx="1"/>
          </p:nvPr>
        </p:nvSpPr>
        <p:spPr/>
        <p:txBody>
          <a:bodyPr/>
          <a:lstStyle/>
          <a:p>
            <a:r>
              <a:rPr lang="en-SG" dirty="0"/>
              <a:t>Per thread kernel stack</a:t>
            </a:r>
          </a:p>
          <a:p>
            <a:r>
              <a:rPr lang="en-SG" dirty="0"/>
              <a:t>Entry trampoline stack</a:t>
            </a:r>
          </a:p>
          <a:p>
            <a:r>
              <a:rPr lang="en-SG" dirty="0"/>
              <a:t>Interrupt Stack</a:t>
            </a:r>
          </a:p>
          <a:p>
            <a:r>
              <a:rPr lang="en-SG" dirty="0"/>
              <a:t>Hard IRQ Stack</a:t>
            </a:r>
          </a:p>
          <a:p>
            <a:r>
              <a:rPr lang="en-SG" dirty="0"/>
              <a:t>Soft IRQ Stack</a:t>
            </a:r>
          </a:p>
        </p:txBody>
      </p:sp>
      <p:sp>
        <p:nvSpPr>
          <p:cNvPr id="4" name="Date Placeholder 3">
            <a:extLst>
              <a:ext uri="{FF2B5EF4-FFF2-40B4-BE49-F238E27FC236}">
                <a16:creationId xmlns:a16="http://schemas.microsoft.com/office/drawing/2014/main" id="{7F33363F-0564-45CC-B3AC-2E237CC8015F}"/>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6689331C-8B6D-4BB0-90D8-6C7708C35DEC}"/>
              </a:ext>
            </a:extLst>
          </p:cNvPr>
          <p:cNvSpPr>
            <a:spLocks noGrp="1"/>
          </p:cNvSpPr>
          <p:nvPr>
            <p:ph type="sldNum" sz="quarter" idx="12"/>
          </p:nvPr>
        </p:nvSpPr>
        <p:spPr/>
        <p:txBody>
          <a:bodyPr/>
          <a:lstStyle/>
          <a:p>
            <a:fld id="{8C069A23-4000-4463-AA0C-FA51867431BA}" type="slidenum">
              <a:rPr lang="en-US" smtClean="0"/>
              <a:t>21</a:t>
            </a:fld>
            <a:endParaRPr lang="en-US"/>
          </a:p>
        </p:txBody>
      </p:sp>
    </p:spTree>
    <p:extLst>
      <p:ext uri="{BB962C8B-B14F-4D97-AF65-F5344CB8AC3E}">
        <p14:creationId xmlns:p14="http://schemas.microsoft.com/office/powerpoint/2010/main" val="1577001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AB93-3F68-4D43-A773-8191166AE139}"/>
              </a:ext>
            </a:extLst>
          </p:cNvPr>
          <p:cNvSpPr>
            <a:spLocks noGrp="1"/>
          </p:cNvSpPr>
          <p:nvPr>
            <p:ph type="title"/>
          </p:nvPr>
        </p:nvSpPr>
        <p:spPr/>
        <p:txBody>
          <a:bodyPr/>
          <a:lstStyle/>
          <a:p>
            <a:r>
              <a:rPr lang="en-SG" dirty="0">
                <a:solidFill>
                  <a:srgbClr val="0070C0"/>
                </a:solidFill>
              </a:rPr>
              <a:t>Per thread kernel stack</a:t>
            </a:r>
          </a:p>
        </p:txBody>
      </p:sp>
      <p:sp>
        <p:nvSpPr>
          <p:cNvPr id="3" name="Content Placeholder 2">
            <a:extLst>
              <a:ext uri="{FF2B5EF4-FFF2-40B4-BE49-F238E27FC236}">
                <a16:creationId xmlns:a16="http://schemas.microsoft.com/office/drawing/2014/main" id="{B7B99385-2283-435D-9586-FE3424ED1B40}"/>
              </a:ext>
            </a:extLst>
          </p:cNvPr>
          <p:cNvSpPr>
            <a:spLocks noGrp="1"/>
          </p:cNvSpPr>
          <p:nvPr>
            <p:ph idx="1"/>
          </p:nvPr>
        </p:nvSpPr>
        <p:spPr>
          <a:xfrm>
            <a:off x="838200" y="1825625"/>
            <a:ext cx="5325836" cy="4351338"/>
          </a:xfrm>
        </p:spPr>
        <p:txBody>
          <a:bodyPr/>
          <a:lstStyle/>
          <a:p>
            <a:r>
              <a:rPr lang="en-SG" dirty="0"/>
              <a:t>16KB</a:t>
            </a:r>
          </a:p>
          <a:p>
            <a:endParaRPr lang="en-SG" dirty="0"/>
          </a:p>
          <a:p>
            <a:r>
              <a:rPr lang="en-SG" dirty="0"/>
              <a:t>It is in the </a:t>
            </a:r>
            <a:r>
              <a:rPr lang="en-SG" b="1" dirty="0" err="1">
                <a:solidFill>
                  <a:schemeClr val="accent6">
                    <a:lumMod val="75000"/>
                  </a:schemeClr>
                </a:solidFill>
                <a:latin typeface="Courier New" panose="02070309020205020404" pitchFamily="49" charset="0"/>
                <a:cs typeface="Courier New" panose="02070309020205020404" pitchFamily="49" charset="0"/>
              </a:rPr>
              <a:t>task_struct</a:t>
            </a:r>
            <a:r>
              <a:rPr lang="en-SG" dirty="0"/>
              <a:t> of each process</a:t>
            </a:r>
          </a:p>
          <a:p>
            <a:endParaRPr lang="en-SG" dirty="0"/>
          </a:p>
          <a:p>
            <a:r>
              <a:rPr lang="en-SG" dirty="0"/>
              <a:t>Grows towards the </a:t>
            </a:r>
            <a:r>
              <a:rPr lang="en-SG" b="1" dirty="0" err="1">
                <a:solidFill>
                  <a:schemeClr val="accent6">
                    <a:lumMod val="75000"/>
                  </a:schemeClr>
                </a:solidFill>
                <a:latin typeface="Courier New" panose="02070309020205020404" pitchFamily="49" charset="0"/>
                <a:cs typeface="Courier New" panose="02070309020205020404" pitchFamily="49" charset="0"/>
              </a:rPr>
              <a:t>thread_info</a:t>
            </a:r>
            <a:r>
              <a:rPr lang="en-SG" dirty="0"/>
              <a:t> structure</a:t>
            </a:r>
          </a:p>
        </p:txBody>
      </p:sp>
      <p:sp>
        <p:nvSpPr>
          <p:cNvPr id="4" name="Date Placeholder 3">
            <a:extLst>
              <a:ext uri="{FF2B5EF4-FFF2-40B4-BE49-F238E27FC236}">
                <a16:creationId xmlns:a16="http://schemas.microsoft.com/office/drawing/2014/main" id="{4530D7FA-3BF5-4D14-9024-E3A3FEA0A04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6E14C786-8C51-4434-8063-901AC8741AD9}"/>
              </a:ext>
            </a:extLst>
          </p:cNvPr>
          <p:cNvSpPr>
            <a:spLocks noGrp="1"/>
          </p:cNvSpPr>
          <p:nvPr>
            <p:ph type="sldNum" sz="quarter" idx="12"/>
          </p:nvPr>
        </p:nvSpPr>
        <p:spPr/>
        <p:txBody>
          <a:bodyPr/>
          <a:lstStyle/>
          <a:p>
            <a:fld id="{8C069A23-4000-4463-AA0C-FA51867431BA}" type="slidenum">
              <a:rPr lang="en-US" smtClean="0"/>
              <a:t>22</a:t>
            </a:fld>
            <a:endParaRPr lang="en-US"/>
          </a:p>
        </p:txBody>
      </p:sp>
      <p:pic>
        <p:nvPicPr>
          <p:cNvPr id="6" name="Picture 5">
            <a:extLst>
              <a:ext uri="{FF2B5EF4-FFF2-40B4-BE49-F238E27FC236}">
                <a16:creationId xmlns:a16="http://schemas.microsoft.com/office/drawing/2014/main" id="{8B56AB8C-6E3C-4599-BCFE-14DCE9843040}"/>
              </a:ext>
            </a:extLst>
          </p:cNvPr>
          <p:cNvPicPr/>
          <p:nvPr/>
        </p:nvPicPr>
        <p:blipFill>
          <a:blip r:embed="rId2"/>
          <a:stretch>
            <a:fillRect/>
          </a:stretch>
        </p:blipFill>
        <p:spPr>
          <a:xfrm>
            <a:off x="7171508" y="2247526"/>
            <a:ext cx="4385038" cy="2713366"/>
          </a:xfrm>
          <a:prstGeom prst="rect">
            <a:avLst/>
          </a:prstGeom>
        </p:spPr>
      </p:pic>
    </p:spTree>
    <p:extLst>
      <p:ext uri="{BB962C8B-B14F-4D97-AF65-F5344CB8AC3E}">
        <p14:creationId xmlns:p14="http://schemas.microsoft.com/office/powerpoint/2010/main" val="973117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AA08-72F4-4AFF-9DE9-16859AFEF626}"/>
              </a:ext>
            </a:extLst>
          </p:cNvPr>
          <p:cNvSpPr>
            <a:spLocks noGrp="1"/>
          </p:cNvSpPr>
          <p:nvPr>
            <p:ph type="title"/>
          </p:nvPr>
        </p:nvSpPr>
        <p:spPr/>
        <p:txBody>
          <a:bodyPr/>
          <a:lstStyle/>
          <a:p>
            <a:r>
              <a:rPr lang="en-SG" dirty="0">
                <a:solidFill>
                  <a:srgbClr val="0070C0"/>
                </a:solidFill>
              </a:rPr>
              <a:t>Task State Segment</a:t>
            </a:r>
          </a:p>
        </p:txBody>
      </p:sp>
      <p:sp>
        <p:nvSpPr>
          <p:cNvPr id="3" name="Content Placeholder 2">
            <a:extLst>
              <a:ext uri="{FF2B5EF4-FFF2-40B4-BE49-F238E27FC236}">
                <a16:creationId xmlns:a16="http://schemas.microsoft.com/office/drawing/2014/main" id="{D396CB3F-8827-4789-B3E5-C28EC354B6D6}"/>
              </a:ext>
            </a:extLst>
          </p:cNvPr>
          <p:cNvSpPr>
            <a:spLocks noGrp="1"/>
          </p:cNvSpPr>
          <p:nvPr>
            <p:ph idx="1"/>
          </p:nvPr>
        </p:nvSpPr>
        <p:spPr>
          <a:xfrm>
            <a:off x="838199" y="1825625"/>
            <a:ext cx="7324726" cy="4351338"/>
          </a:xfrm>
        </p:spPr>
        <p:txBody>
          <a:bodyPr>
            <a:normAutofit/>
          </a:bodyPr>
          <a:lstStyle/>
          <a:p>
            <a:r>
              <a:rPr lang="en-SG" dirty="0"/>
              <a:t>Intel architecture provisions for OS tasks</a:t>
            </a:r>
          </a:p>
          <a:p>
            <a:pPr lvl="1"/>
            <a:r>
              <a:rPr lang="en-SG" dirty="0"/>
              <a:t>Hardware task switching not supported in 64 bit mode</a:t>
            </a:r>
          </a:p>
          <a:p>
            <a:pPr lvl="1"/>
            <a:endParaRPr lang="en-SG" dirty="0"/>
          </a:p>
          <a:p>
            <a:r>
              <a:rPr lang="en-SG" dirty="0"/>
              <a:t>Consists of pointers to stacks</a:t>
            </a:r>
          </a:p>
          <a:p>
            <a:pPr lvl="1"/>
            <a:r>
              <a:rPr lang="en-SG" dirty="0"/>
              <a:t>7 IST stacks for interrupt service routine usage</a:t>
            </a:r>
          </a:p>
          <a:p>
            <a:pPr lvl="1"/>
            <a:r>
              <a:rPr lang="en-SG" dirty="0"/>
              <a:t>One for each protection ring</a:t>
            </a:r>
          </a:p>
          <a:p>
            <a:pPr lvl="2"/>
            <a:r>
              <a:rPr lang="en-SG" dirty="0">
                <a:solidFill>
                  <a:schemeClr val="accent6">
                    <a:lumMod val="75000"/>
                  </a:schemeClr>
                </a:solidFill>
              </a:rPr>
              <a:t>RSP0</a:t>
            </a:r>
            <a:r>
              <a:rPr lang="en-SG" dirty="0"/>
              <a:t> – entry trampoline stack</a:t>
            </a:r>
          </a:p>
          <a:p>
            <a:pPr lvl="2"/>
            <a:r>
              <a:rPr lang="en-SG" dirty="0">
                <a:solidFill>
                  <a:schemeClr val="accent6">
                    <a:lumMod val="75000"/>
                  </a:schemeClr>
                </a:solidFill>
              </a:rPr>
              <a:t>RSP1</a:t>
            </a:r>
            <a:r>
              <a:rPr lang="en-SG" dirty="0"/>
              <a:t> – current top of kernel stack</a:t>
            </a:r>
          </a:p>
          <a:p>
            <a:pPr lvl="2"/>
            <a:r>
              <a:rPr lang="en-SG" dirty="0">
                <a:solidFill>
                  <a:schemeClr val="accent6">
                    <a:lumMod val="75000"/>
                  </a:schemeClr>
                </a:solidFill>
              </a:rPr>
              <a:t>RSP2</a:t>
            </a:r>
            <a:r>
              <a:rPr lang="en-SG" dirty="0"/>
              <a:t> – scratch to contain user stack pointer on SYSCALL</a:t>
            </a:r>
          </a:p>
        </p:txBody>
      </p:sp>
      <p:sp>
        <p:nvSpPr>
          <p:cNvPr id="4" name="Date Placeholder 3">
            <a:extLst>
              <a:ext uri="{FF2B5EF4-FFF2-40B4-BE49-F238E27FC236}">
                <a16:creationId xmlns:a16="http://schemas.microsoft.com/office/drawing/2014/main" id="{75EA08CF-5756-4EA4-88BA-20E99A7BF23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815EB8DE-C82B-4E83-A0E0-695E5AEF1612}"/>
              </a:ext>
            </a:extLst>
          </p:cNvPr>
          <p:cNvSpPr>
            <a:spLocks noGrp="1"/>
          </p:cNvSpPr>
          <p:nvPr>
            <p:ph type="sldNum" sz="quarter" idx="12"/>
          </p:nvPr>
        </p:nvSpPr>
        <p:spPr/>
        <p:txBody>
          <a:bodyPr/>
          <a:lstStyle/>
          <a:p>
            <a:fld id="{8C069A23-4000-4463-AA0C-FA51867431BA}" type="slidenum">
              <a:rPr lang="en-US" smtClean="0"/>
              <a:t>23</a:t>
            </a:fld>
            <a:endParaRPr lang="en-US"/>
          </a:p>
        </p:txBody>
      </p:sp>
      <p:pic>
        <p:nvPicPr>
          <p:cNvPr id="8" name="Picture 7">
            <a:extLst>
              <a:ext uri="{FF2B5EF4-FFF2-40B4-BE49-F238E27FC236}">
                <a16:creationId xmlns:a16="http://schemas.microsoft.com/office/drawing/2014/main" id="{8AE23400-63AE-4070-81AE-C1AB96C785F1}"/>
              </a:ext>
            </a:extLst>
          </p:cNvPr>
          <p:cNvPicPr>
            <a:picLocks noChangeAspect="1"/>
          </p:cNvPicPr>
          <p:nvPr/>
        </p:nvPicPr>
        <p:blipFill>
          <a:blip r:embed="rId2"/>
          <a:stretch>
            <a:fillRect/>
          </a:stretch>
        </p:blipFill>
        <p:spPr>
          <a:xfrm>
            <a:off x="7658699" y="1186002"/>
            <a:ext cx="4014188" cy="4413390"/>
          </a:xfrm>
          <a:prstGeom prst="rect">
            <a:avLst/>
          </a:prstGeom>
        </p:spPr>
      </p:pic>
    </p:spTree>
    <p:extLst>
      <p:ext uri="{BB962C8B-B14F-4D97-AF65-F5344CB8AC3E}">
        <p14:creationId xmlns:p14="http://schemas.microsoft.com/office/powerpoint/2010/main" val="4287754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DBC7-30A8-425F-B8F1-9F391588112C}"/>
              </a:ext>
            </a:extLst>
          </p:cNvPr>
          <p:cNvSpPr>
            <a:spLocks noGrp="1"/>
          </p:cNvSpPr>
          <p:nvPr>
            <p:ph type="title"/>
          </p:nvPr>
        </p:nvSpPr>
        <p:spPr/>
        <p:txBody>
          <a:bodyPr/>
          <a:lstStyle/>
          <a:p>
            <a:r>
              <a:rPr lang="en-SG" dirty="0">
                <a:solidFill>
                  <a:srgbClr val="0070C0"/>
                </a:solidFill>
              </a:rPr>
              <a:t>TSS in Linux</a:t>
            </a:r>
          </a:p>
        </p:txBody>
      </p:sp>
      <p:sp>
        <p:nvSpPr>
          <p:cNvPr id="3" name="Content Placeholder 2">
            <a:extLst>
              <a:ext uri="{FF2B5EF4-FFF2-40B4-BE49-F238E27FC236}">
                <a16:creationId xmlns:a16="http://schemas.microsoft.com/office/drawing/2014/main" id="{2870486B-FE8E-407B-924F-D87E4A7B5836}"/>
              </a:ext>
            </a:extLst>
          </p:cNvPr>
          <p:cNvSpPr>
            <a:spLocks noGrp="1"/>
          </p:cNvSpPr>
          <p:nvPr>
            <p:ph idx="1"/>
          </p:nvPr>
        </p:nvSpPr>
        <p:spPr>
          <a:xfrm>
            <a:off x="838200" y="1825625"/>
            <a:ext cx="10587718" cy="4351338"/>
          </a:xfrm>
        </p:spPr>
        <p:txBody>
          <a:bodyPr>
            <a:normAutofit/>
          </a:bodyPr>
          <a:lstStyle/>
          <a:p>
            <a:r>
              <a:rPr lang="en-SG" sz="3200" b="1" dirty="0">
                <a:solidFill>
                  <a:schemeClr val="accent4">
                    <a:lumMod val="50000"/>
                  </a:schemeClr>
                </a:solidFill>
                <a:latin typeface="Courier New" panose="02070309020205020404" pitchFamily="49" charset="0"/>
                <a:cs typeface="Courier New" panose="02070309020205020404" pitchFamily="49" charset="0"/>
              </a:rPr>
              <a:t>arch/x86/include/</a:t>
            </a:r>
            <a:r>
              <a:rPr lang="en-SG" sz="3200" b="1" dirty="0" err="1">
                <a:solidFill>
                  <a:schemeClr val="accent4">
                    <a:lumMod val="50000"/>
                  </a:schemeClr>
                </a:solidFill>
                <a:latin typeface="Courier New" panose="02070309020205020404" pitchFamily="49" charset="0"/>
                <a:cs typeface="Courier New" panose="02070309020205020404" pitchFamily="49" charset="0"/>
              </a:rPr>
              <a:t>asm</a:t>
            </a:r>
            <a:r>
              <a:rPr lang="en-SG" sz="3200" b="1" dirty="0">
                <a:solidFill>
                  <a:schemeClr val="accent4">
                    <a:lumMod val="50000"/>
                  </a:schemeClr>
                </a:solidFill>
                <a:latin typeface="Courier New" panose="02070309020205020404" pitchFamily="49" charset="0"/>
                <a:cs typeface="Courier New" panose="02070309020205020404" pitchFamily="49" charset="0"/>
              </a:rPr>
              <a:t>/</a:t>
            </a:r>
            <a:r>
              <a:rPr lang="en-SG" sz="3200" b="1" dirty="0" err="1">
                <a:solidFill>
                  <a:schemeClr val="accent4">
                    <a:lumMod val="50000"/>
                  </a:schemeClr>
                </a:solidFill>
                <a:latin typeface="Courier New" panose="02070309020205020404" pitchFamily="49" charset="0"/>
                <a:cs typeface="Courier New" panose="02070309020205020404" pitchFamily="49" charset="0"/>
              </a:rPr>
              <a:t>cpu_entry_area.h</a:t>
            </a:r>
            <a:endParaRPr lang="en-SG" sz="3200" b="1" dirty="0">
              <a:solidFill>
                <a:schemeClr val="accent4">
                  <a:lumMod val="50000"/>
                </a:schemeClr>
              </a:solidFill>
              <a:latin typeface="Courier New" panose="02070309020205020404" pitchFamily="49" charset="0"/>
              <a:cs typeface="Courier New" panose="02070309020205020404" pitchFamily="49" charset="0"/>
            </a:endParaRPr>
          </a:p>
          <a:p>
            <a:pPr lvl="1"/>
            <a:r>
              <a:rPr lang="en-SG" sz="2800" dirty="0"/>
              <a:t>Defines the (per) CPU entry area that includes the TSS</a:t>
            </a:r>
          </a:p>
          <a:p>
            <a:pPr lvl="1"/>
            <a:endParaRPr lang="en-SG" sz="2800" dirty="0"/>
          </a:p>
          <a:p>
            <a:r>
              <a:rPr lang="en-SG" sz="3200" b="1" dirty="0">
                <a:solidFill>
                  <a:schemeClr val="accent4">
                    <a:lumMod val="50000"/>
                  </a:schemeClr>
                </a:solidFill>
                <a:latin typeface="Courier New" panose="02070309020205020404" pitchFamily="49" charset="0"/>
                <a:cs typeface="Courier New" panose="02070309020205020404" pitchFamily="49" charset="0"/>
              </a:rPr>
              <a:t>arch/x86/include/</a:t>
            </a:r>
            <a:r>
              <a:rPr lang="en-SG" sz="3200" b="1" dirty="0" err="1">
                <a:solidFill>
                  <a:schemeClr val="accent4">
                    <a:lumMod val="50000"/>
                  </a:schemeClr>
                </a:solidFill>
                <a:latin typeface="Courier New" panose="02070309020205020404" pitchFamily="49" charset="0"/>
                <a:cs typeface="Courier New" panose="02070309020205020404" pitchFamily="49" charset="0"/>
              </a:rPr>
              <a:t>asm</a:t>
            </a:r>
            <a:r>
              <a:rPr lang="en-SG" sz="3200" b="1" dirty="0">
                <a:solidFill>
                  <a:schemeClr val="accent4">
                    <a:lumMod val="50000"/>
                  </a:schemeClr>
                </a:solidFill>
                <a:latin typeface="Courier New" panose="02070309020205020404" pitchFamily="49" charset="0"/>
                <a:cs typeface="Courier New" panose="02070309020205020404" pitchFamily="49" charset="0"/>
              </a:rPr>
              <a:t>/</a:t>
            </a:r>
            <a:r>
              <a:rPr lang="en-SG" sz="3200" b="1" dirty="0" err="1">
                <a:solidFill>
                  <a:schemeClr val="accent4">
                    <a:lumMod val="50000"/>
                  </a:schemeClr>
                </a:solidFill>
                <a:latin typeface="Courier New" panose="02070309020205020404" pitchFamily="49" charset="0"/>
                <a:cs typeface="Courier New" panose="02070309020205020404" pitchFamily="49" charset="0"/>
              </a:rPr>
              <a:t>processor.h</a:t>
            </a:r>
            <a:endParaRPr lang="en-SG" sz="3200" b="1" dirty="0">
              <a:solidFill>
                <a:schemeClr val="accent4">
                  <a:lumMod val="50000"/>
                </a:schemeClr>
              </a:solidFill>
              <a:latin typeface="Courier New" panose="02070309020205020404" pitchFamily="49" charset="0"/>
              <a:cs typeface="Courier New" panose="02070309020205020404" pitchFamily="49" charset="0"/>
            </a:endParaRPr>
          </a:p>
          <a:p>
            <a:pPr lvl="1"/>
            <a:r>
              <a:rPr lang="en-SG" sz="2800" dirty="0"/>
              <a:t>Actual definition of the TSS</a:t>
            </a:r>
          </a:p>
          <a:p>
            <a:pPr lvl="1"/>
            <a:endParaRPr lang="en-SG" sz="2800" dirty="0"/>
          </a:p>
          <a:p>
            <a:r>
              <a:rPr lang="en-US" sz="3600" dirty="0"/>
              <a:t>Linux only has one TSS for </a:t>
            </a:r>
            <a:r>
              <a:rPr lang="en-US" sz="3600" u="sng" dirty="0">
                <a:solidFill>
                  <a:srgbClr val="FF0000"/>
                </a:solidFill>
              </a:rPr>
              <a:t>each</a:t>
            </a:r>
            <a:r>
              <a:rPr lang="en-US" sz="3600" dirty="0"/>
              <a:t> CPU and uses them for </a:t>
            </a:r>
            <a:r>
              <a:rPr lang="en-US" sz="3600" u="sng" dirty="0">
                <a:solidFill>
                  <a:srgbClr val="FF0000"/>
                </a:solidFill>
              </a:rPr>
              <a:t>all</a:t>
            </a:r>
            <a:r>
              <a:rPr lang="en-US" sz="3600" dirty="0"/>
              <a:t> tasks</a:t>
            </a:r>
            <a:endParaRPr lang="en-SG" sz="3600" dirty="0"/>
          </a:p>
        </p:txBody>
      </p:sp>
      <p:sp>
        <p:nvSpPr>
          <p:cNvPr id="4" name="Date Placeholder 3">
            <a:extLst>
              <a:ext uri="{FF2B5EF4-FFF2-40B4-BE49-F238E27FC236}">
                <a16:creationId xmlns:a16="http://schemas.microsoft.com/office/drawing/2014/main" id="{84FC03B0-E946-44CB-A18F-5E3DC8FAB8A5}"/>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7EED0CFD-6639-496A-A71B-EB11BC212D66}"/>
              </a:ext>
            </a:extLst>
          </p:cNvPr>
          <p:cNvSpPr>
            <a:spLocks noGrp="1"/>
          </p:cNvSpPr>
          <p:nvPr>
            <p:ph type="sldNum" sz="quarter" idx="12"/>
          </p:nvPr>
        </p:nvSpPr>
        <p:spPr/>
        <p:txBody>
          <a:bodyPr/>
          <a:lstStyle/>
          <a:p>
            <a:fld id="{8C069A23-4000-4463-AA0C-FA51867431BA}" type="slidenum">
              <a:rPr lang="en-US" smtClean="0"/>
              <a:t>24</a:t>
            </a:fld>
            <a:endParaRPr lang="en-US"/>
          </a:p>
        </p:txBody>
      </p:sp>
    </p:spTree>
    <p:extLst>
      <p:ext uri="{BB962C8B-B14F-4D97-AF65-F5344CB8AC3E}">
        <p14:creationId xmlns:p14="http://schemas.microsoft.com/office/powerpoint/2010/main" val="178944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AC28-C316-4B5B-A08C-1A7F6BA82446}"/>
              </a:ext>
            </a:extLst>
          </p:cNvPr>
          <p:cNvSpPr>
            <a:spLocks noGrp="1"/>
          </p:cNvSpPr>
          <p:nvPr>
            <p:ph type="title"/>
          </p:nvPr>
        </p:nvSpPr>
        <p:spPr/>
        <p:txBody>
          <a:bodyPr/>
          <a:lstStyle/>
          <a:p>
            <a:r>
              <a:rPr lang="en-SG" dirty="0">
                <a:solidFill>
                  <a:srgbClr val="0070C0"/>
                </a:solidFill>
              </a:rPr>
              <a:t>Page Table Isolation</a:t>
            </a:r>
          </a:p>
        </p:txBody>
      </p:sp>
      <p:sp>
        <p:nvSpPr>
          <p:cNvPr id="3" name="Content Placeholder 2">
            <a:extLst>
              <a:ext uri="{FF2B5EF4-FFF2-40B4-BE49-F238E27FC236}">
                <a16:creationId xmlns:a16="http://schemas.microsoft.com/office/drawing/2014/main" id="{74616874-4358-41AE-A431-0C73713AA763}"/>
              </a:ext>
            </a:extLst>
          </p:cNvPr>
          <p:cNvSpPr>
            <a:spLocks noGrp="1"/>
          </p:cNvSpPr>
          <p:nvPr>
            <p:ph idx="1"/>
          </p:nvPr>
        </p:nvSpPr>
        <p:spPr/>
        <p:txBody>
          <a:bodyPr/>
          <a:lstStyle/>
          <a:p>
            <a:r>
              <a:rPr lang="en-SG" dirty="0"/>
              <a:t>Full set of kernel page tables use to coexist with user page tables</a:t>
            </a:r>
          </a:p>
          <a:p>
            <a:r>
              <a:rPr lang="en-SG" dirty="0"/>
              <a:t>Potential security loophole!</a:t>
            </a:r>
          </a:p>
          <a:p>
            <a:r>
              <a:rPr lang="en-SG" dirty="0"/>
              <a:t>Two separate sets (duplicates) of kernel page tables</a:t>
            </a:r>
          </a:p>
          <a:p>
            <a:pPr lvl="1"/>
            <a:r>
              <a:rPr lang="en-SG" dirty="0"/>
              <a:t>The full one</a:t>
            </a:r>
          </a:p>
          <a:p>
            <a:pPr lvl="1"/>
            <a:r>
              <a:rPr lang="en-SG" dirty="0"/>
              <a:t>A minimal one in the user space just sufficient to transit to the kernel</a:t>
            </a:r>
          </a:p>
          <a:p>
            <a:r>
              <a:rPr lang="en-SG" dirty="0"/>
              <a:t>Implemented on Linux 4.15 onwards</a:t>
            </a:r>
          </a:p>
        </p:txBody>
      </p:sp>
      <p:sp>
        <p:nvSpPr>
          <p:cNvPr id="4" name="Date Placeholder 3">
            <a:extLst>
              <a:ext uri="{FF2B5EF4-FFF2-40B4-BE49-F238E27FC236}">
                <a16:creationId xmlns:a16="http://schemas.microsoft.com/office/drawing/2014/main" id="{554E93F5-F746-4B45-B2C4-F361E6E0CA05}"/>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2BAE5075-164C-4A88-9959-169411C78070}"/>
              </a:ext>
            </a:extLst>
          </p:cNvPr>
          <p:cNvSpPr>
            <a:spLocks noGrp="1"/>
          </p:cNvSpPr>
          <p:nvPr>
            <p:ph type="sldNum" sz="quarter" idx="12"/>
          </p:nvPr>
        </p:nvSpPr>
        <p:spPr/>
        <p:txBody>
          <a:bodyPr/>
          <a:lstStyle/>
          <a:p>
            <a:fld id="{8C069A23-4000-4463-AA0C-FA51867431BA}" type="slidenum">
              <a:rPr lang="en-US" smtClean="0"/>
              <a:t>25</a:t>
            </a:fld>
            <a:endParaRPr lang="en-US"/>
          </a:p>
        </p:txBody>
      </p:sp>
    </p:spTree>
    <p:extLst>
      <p:ext uri="{BB962C8B-B14F-4D97-AF65-F5344CB8AC3E}">
        <p14:creationId xmlns:p14="http://schemas.microsoft.com/office/powerpoint/2010/main" val="2573319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D906-AB5A-49FD-864E-18383BE656E9}"/>
              </a:ext>
            </a:extLst>
          </p:cNvPr>
          <p:cNvSpPr>
            <a:spLocks noGrp="1"/>
          </p:cNvSpPr>
          <p:nvPr>
            <p:ph type="title"/>
          </p:nvPr>
        </p:nvSpPr>
        <p:spPr/>
        <p:txBody>
          <a:bodyPr/>
          <a:lstStyle/>
          <a:p>
            <a:r>
              <a:rPr lang="en-SG" dirty="0">
                <a:solidFill>
                  <a:srgbClr val="FF0000"/>
                </a:solidFill>
              </a:rPr>
              <a:t>Details of SYSCALL</a:t>
            </a:r>
          </a:p>
        </p:txBody>
      </p:sp>
      <p:sp>
        <p:nvSpPr>
          <p:cNvPr id="3" name="Text Placeholder 2">
            <a:extLst>
              <a:ext uri="{FF2B5EF4-FFF2-40B4-BE49-F238E27FC236}">
                <a16:creationId xmlns:a16="http://schemas.microsoft.com/office/drawing/2014/main" id="{A536CC76-2D15-421B-B4AB-E4F9485BF3A0}"/>
              </a:ext>
            </a:extLst>
          </p:cNvPr>
          <p:cNvSpPr>
            <a:spLocks noGrp="1"/>
          </p:cNvSpPr>
          <p:nvPr>
            <p:ph type="body" idx="1"/>
          </p:nvPr>
        </p:nvSpPr>
        <p:spPr/>
        <p:txBody>
          <a:bodyPr/>
          <a:lstStyle/>
          <a:p>
            <a:endParaRPr lang="en-SG"/>
          </a:p>
        </p:txBody>
      </p:sp>
      <p:sp>
        <p:nvSpPr>
          <p:cNvPr id="4" name="Date Placeholder 3">
            <a:extLst>
              <a:ext uri="{FF2B5EF4-FFF2-40B4-BE49-F238E27FC236}">
                <a16:creationId xmlns:a16="http://schemas.microsoft.com/office/drawing/2014/main" id="{7390F4B2-CA13-4D3C-B31E-7AA993C8FA15}"/>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93EA947-434D-4E00-AE69-C62CBDE6C0F5}"/>
              </a:ext>
            </a:extLst>
          </p:cNvPr>
          <p:cNvSpPr>
            <a:spLocks noGrp="1"/>
          </p:cNvSpPr>
          <p:nvPr>
            <p:ph type="sldNum" sz="quarter" idx="12"/>
          </p:nvPr>
        </p:nvSpPr>
        <p:spPr/>
        <p:txBody>
          <a:bodyPr/>
          <a:lstStyle/>
          <a:p>
            <a:fld id="{8C069A23-4000-4463-AA0C-FA51867431BA}" type="slidenum">
              <a:rPr lang="en-US" smtClean="0"/>
              <a:t>26</a:t>
            </a:fld>
            <a:endParaRPr lang="en-US"/>
          </a:p>
        </p:txBody>
      </p:sp>
    </p:spTree>
    <p:extLst>
      <p:ext uri="{BB962C8B-B14F-4D97-AF65-F5344CB8AC3E}">
        <p14:creationId xmlns:p14="http://schemas.microsoft.com/office/powerpoint/2010/main" val="1276210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39A8-1354-46FE-BA6C-21691993E56A}"/>
              </a:ext>
            </a:extLst>
          </p:cNvPr>
          <p:cNvSpPr>
            <a:spLocks noGrp="1"/>
          </p:cNvSpPr>
          <p:nvPr>
            <p:ph type="title"/>
          </p:nvPr>
        </p:nvSpPr>
        <p:spPr/>
        <p:txBody>
          <a:bodyPr/>
          <a:lstStyle/>
          <a:p>
            <a:r>
              <a:rPr lang="en-SG" dirty="0">
                <a:solidFill>
                  <a:srgbClr val="0070C0"/>
                </a:solidFill>
              </a:rPr>
              <a:t>Hardware execution</a:t>
            </a:r>
          </a:p>
        </p:txBody>
      </p:sp>
      <p:sp>
        <p:nvSpPr>
          <p:cNvPr id="4" name="Date Placeholder 3">
            <a:extLst>
              <a:ext uri="{FF2B5EF4-FFF2-40B4-BE49-F238E27FC236}">
                <a16:creationId xmlns:a16="http://schemas.microsoft.com/office/drawing/2014/main" id="{58B233E7-ABA6-4410-86BD-64B68034CD98}"/>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4A47EFA-1D65-4FD3-9E7E-755312DB2B76}"/>
              </a:ext>
            </a:extLst>
          </p:cNvPr>
          <p:cNvSpPr>
            <a:spLocks noGrp="1"/>
          </p:cNvSpPr>
          <p:nvPr>
            <p:ph type="sldNum" sz="quarter" idx="12"/>
          </p:nvPr>
        </p:nvSpPr>
        <p:spPr/>
        <p:txBody>
          <a:bodyPr/>
          <a:lstStyle/>
          <a:p>
            <a:fld id="{8C069A23-4000-4463-AA0C-FA51867431BA}" type="slidenum">
              <a:rPr lang="en-US" smtClean="0"/>
              <a:t>27</a:t>
            </a:fld>
            <a:endParaRPr lang="en-US"/>
          </a:p>
        </p:txBody>
      </p:sp>
      <p:pic>
        <p:nvPicPr>
          <p:cNvPr id="7" name="Picture 6">
            <a:extLst>
              <a:ext uri="{FF2B5EF4-FFF2-40B4-BE49-F238E27FC236}">
                <a16:creationId xmlns:a16="http://schemas.microsoft.com/office/drawing/2014/main" id="{756AE20D-2F7E-4D52-BCD5-247032F21555}"/>
              </a:ext>
            </a:extLst>
          </p:cNvPr>
          <p:cNvPicPr>
            <a:picLocks noChangeAspect="1"/>
          </p:cNvPicPr>
          <p:nvPr/>
        </p:nvPicPr>
        <p:blipFill>
          <a:blip r:embed="rId2"/>
          <a:stretch>
            <a:fillRect/>
          </a:stretch>
        </p:blipFill>
        <p:spPr>
          <a:xfrm>
            <a:off x="2522763" y="1825625"/>
            <a:ext cx="6056539" cy="2449356"/>
          </a:xfrm>
          <a:prstGeom prst="rect">
            <a:avLst/>
          </a:prstGeom>
        </p:spPr>
      </p:pic>
      <p:sp>
        <p:nvSpPr>
          <p:cNvPr id="8" name="TextBox 7">
            <a:extLst>
              <a:ext uri="{FF2B5EF4-FFF2-40B4-BE49-F238E27FC236}">
                <a16:creationId xmlns:a16="http://schemas.microsoft.com/office/drawing/2014/main" id="{4DD2897F-84B7-4636-876E-B68D156AFA2F}"/>
              </a:ext>
            </a:extLst>
          </p:cNvPr>
          <p:cNvSpPr txBox="1"/>
          <p:nvPr/>
        </p:nvSpPr>
        <p:spPr>
          <a:xfrm>
            <a:off x="1677761" y="1539649"/>
            <a:ext cx="2795637" cy="369332"/>
          </a:xfrm>
          <a:prstGeom prst="rect">
            <a:avLst/>
          </a:prstGeom>
          <a:noFill/>
        </p:spPr>
        <p:txBody>
          <a:bodyPr wrap="none" rtlCol="0">
            <a:spAutoFit/>
          </a:bodyPr>
          <a:lstStyle/>
          <a:p>
            <a:r>
              <a:rPr lang="en-SG" dirty="0">
                <a:solidFill>
                  <a:schemeClr val="accent6">
                    <a:lumMod val="75000"/>
                  </a:schemeClr>
                </a:solidFill>
              </a:rPr>
              <a:t>What the Intel manual says:</a:t>
            </a:r>
          </a:p>
        </p:txBody>
      </p:sp>
      <p:sp>
        <p:nvSpPr>
          <p:cNvPr id="11" name="TextBox 10">
            <a:extLst>
              <a:ext uri="{FF2B5EF4-FFF2-40B4-BE49-F238E27FC236}">
                <a16:creationId xmlns:a16="http://schemas.microsoft.com/office/drawing/2014/main" id="{97DFE0AF-5AD4-43C3-B5B3-DC6AD5E62367}"/>
              </a:ext>
            </a:extLst>
          </p:cNvPr>
          <p:cNvSpPr txBox="1"/>
          <p:nvPr/>
        </p:nvSpPr>
        <p:spPr>
          <a:xfrm>
            <a:off x="1677761" y="4514850"/>
            <a:ext cx="3728906" cy="307777"/>
          </a:xfrm>
          <a:prstGeom prst="rect">
            <a:avLst/>
          </a:prstGeom>
          <a:noFill/>
        </p:spPr>
        <p:txBody>
          <a:bodyPr wrap="none" rtlCol="0">
            <a:spAutoFit/>
          </a:bodyPr>
          <a:lstStyle/>
          <a:p>
            <a:r>
              <a:rPr lang="en-SG" sz="1400" b="1" dirty="0">
                <a:solidFill>
                  <a:schemeClr val="accent6">
                    <a:lumMod val="75000"/>
                  </a:schemeClr>
                </a:solidFill>
                <a:effectLst/>
                <a:latin typeface="Courier New" panose="02070309020205020404" pitchFamily="49" charset="0"/>
                <a:ea typeface="DengXian" panose="02010600030101010101" pitchFamily="2" charset="-122"/>
                <a:cs typeface="Times New Roman" panose="02020603050405020304" pitchFamily="18" charset="0"/>
              </a:rPr>
              <a:t>arch/x86/kernel/</a:t>
            </a:r>
            <a:r>
              <a:rPr lang="en-SG" sz="1400" b="1" dirty="0" err="1">
                <a:solidFill>
                  <a:schemeClr val="accent6">
                    <a:lumMod val="75000"/>
                  </a:schemeClr>
                </a:solidFill>
                <a:effectLst/>
                <a:latin typeface="Courier New" panose="02070309020205020404" pitchFamily="49" charset="0"/>
                <a:ea typeface="DengXian" panose="02010600030101010101" pitchFamily="2" charset="-122"/>
                <a:cs typeface="Times New Roman" panose="02020603050405020304" pitchFamily="18" charset="0"/>
              </a:rPr>
              <a:t>cpu</a:t>
            </a:r>
            <a:r>
              <a:rPr lang="en-SG" sz="1400" b="1" dirty="0">
                <a:solidFill>
                  <a:schemeClr val="accent6">
                    <a:lumMod val="75000"/>
                  </a:schemeClr>
                </a:solidFill>
                <a:effectLst/>
                <a:latin typeface="Courier New" panose="02070309020205020404" pitchFamily="49" charset="0"/>
                <a:ea typeface="DengXian" panose="02010600030101010101" pitchFamily="2" charset="-122"/>
                <a:cs typeface="Times New Roman" panose="02020603050405020304" pitchFamily="18" charset="0"/>
              </a:rPr>
              <a:t>/common.c:1752</a:t>
            </a:r>
            <a:endParaRPr lang="en-SG" sz="1400" dirty="0">
              <a:solidFill>
                <a:schemeClr val="accent6">
                  <a:lumMod val="75000"/>
                </a:schemeClr>
              </a:solidFill>
            </a:endParaRPr>
          </a:p>
        </p:txBody>
      </p:sp>
      <p:pic>
        <p:nvPicPr>
          <p:cNvPr id="9" name="Picture 8">
            <a:extLst>
              <a:ext uri="{FF2B5EF4-FFF2-40B4-BE49-F238E27FC236}">
                <a16:creationId xmlns:a16="http://schemas.microsoft.com/office/drawing/2014/main" id="{387D5422-76F3-4331-AFE3-8A5463B28852}"/>
              </a:ext>
            </a:extLst>
          </p:cNvPr>
          <p:cNvPicPr>
            <a:picLocks noChangeAspect="1"/>
          </p:cNvPicPr>
          <p:nvPr/>
        </p:nvPicPr>
        <p:blipFill>
          <a:blip r:embed="rId3"/>
          <a:stretch>
            <a:fillRect/>
          </a:stretch>
        </p:blipFill>
        <p:spPr>
          <a:xfrm>
            <a:off x="2408329" y="4822627"/>
            <a:ext cx="5819966" cy="929894"/>
          </a:xfrm>
          <a:prstGeom prst="rect">
            <a:avLst/>
          </a:prstGeom>
        </p:spPr>
      </p:pic>
      <p:cxnSp>
        <p:nvCxnSpPr>
          <p:cNvPr id="6" name="Straight Connector 5">
            <a:extLst>
              <a:ext uri="{FF2B5EF4-FFF2-40B4-BE49-F238E27FC236}">
                <a16:creationId xmlns:a16="http://schemas.microsoft.com/office/drawing/2014/main" id="{FB103D1E-BC0E-4177-B818-440D1D9A4F23}"/>
              </a:ext>
            </a:extLst>
          </p:cNvPr>
          <p:cNvCxnSpPr/>
          <p:nvPr/>
        </p:nvCxnSpPr>
        <p:spPr>
          <a:xfrm>
            <a:off x="6196693" y="5584371"/>
            <a:ext cx="1428750"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 name="Oval 11">
            <a:extLst>
              <a:ext uri="{FF2B5EF4-FFF2-40B4-BE49-F238E27FC236}">
                <a16:creationId xmlns:a16="http://schemas.microsoft.com/office/drawing/2014/main" id="{5AEFA81A-EBC1-44E4-94F9-72DC7395CA38}"/>
              </a:ext>
            </a:extLst>
          </p:cNvPr>
          <p:cNvSpPr/>
          <p:nvPr/>
        </p:nvSpPr>
        <p:spPr>
          <a:xfrm>
            <a:off x="5959723" y="3219820"/>
            <a:ext cx="919019" cy="332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2077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7322-48AF-4D45-8C19-F4F466D5A977}"/>
              </a:ext>
            </a:extLst>
          </p:cNvPr>
          <p:cNvSpPr>
            <a:spLocks noGrp="1"/>
          </p:cNvSpPr>
          <p:nvPr>
            <p:ph type="title"/>
          </p:nvPr>
        </p:nvSpPr>
        <p:spPr/>
        <p:txBody>
          <a:bodyPr/>
          <a:lstStyle/>
          <a:p>
            <a:r>
              <a:rPr lang="en-SG" dirty="0">
                <a:solidFill>
                  <a:srgbClr val="0070C0"/>
                </a:solidFill>
              </a:rPr>
              <a:t>Model Specific Registers (MSR)</a:t>
            </a:r>
          </a:p>
        </p:txBody>
      </p:sp>
      <p:sp>
        <p:nvSpPr>
          <p:cNvPr id="3" name="Content Placeholder 2">
            <a:extLst>
              <a:ext uri="{FF2B5EF4-FFF2-40B4-BE49-F238E27FC236}">
                <a16:creationId xmlns:a16="http://schemas.microsoft.com/office/drawing/2014/main" id="{61E23EB4-52BD-4B29-A6EE-39A3D1A745EF}"/>
              </a:ext>
            </a:extLst>
          </p:cNvPr>
          <p:cNvSpPr>
            <a:spLocks noGrp="1"/>
          </p:cNvSpPr>
          <p:nvPr>
            <p:ph idx="1"/>
          </p:nvPr>
        </p:nvSpPr>
        <p:spPr>
          <a:xfrm>
            <a:off x="838200" y="1825625"/>
            <a:ext cx="3937907" cy="4351338"/>
          </a:xfrm>
        </p:spPr>
        <p:txBody>
          <a:bodyPr>
            <a:normAutofit lnSpcReduction="10000"/>
          </a:bodyPr>
          <a:lstStyle/>
          <a:p>
            <a:r>
              <a:rPr lang="en-US" sz="2400" dirty="0"/>
              <a:t>MSRs are used to control and report on processor performance </a:t>
            </a:r>
          </a:p>
          <a:p>
            <a:r>
              <a:rPr lang="en-US" sz="2400" dirty="0"/>
              <a:t>Virtually all MSRs handle system related functions and are </a:t>
            </a:r>
            <a:r>
              <a:rPr lang="en-US" sz="2400" dirty="0">
                <a:solidFill>
                  <a:srgbClr val="FF0000"/>
                </a:solidFill>
              </a:rPr>
              <a:t>not</a:t>
            </a:r>
            <a:r>
              <a:rPr lang="en-US" sz="2400" dirty="0"/>
              <a:t> accessible to an application program</a:t>
            </a:r>
          </a:p>
          <a:p>
            <a:r>
              <a:rPr lang="en-US" sz="2400" dirty="0"/>
              <a:t>One exception to this rule is the time-stamp counter</a:t>
            </a:r>
          </a:p>
          <a:p>
            <a:r>
              <a:rPr lang="en-US" sz="2400" dirty="0"/>
              <a:t>Accessed using </a:t>
            </a:r>
            <a:r>
              <a:rPr lang="en-US" sz="2400" b="1" dirty="0">
                <a:solidFill>
                  <a:schemeClr val="accent4">
                    <a:lumMod val="50000"/>
                  </a:schemeClr>
                </a:solidFill>
                <a:latin typeface="Courier New" panose="02070309020205020404" pitchFamily="49" charset="0"/>
                <a:cs typeface="Courier New" panose="02070309020205020404" pitchFamily="49" charset="0"/>
              </a:rPr>
              <a:t>RDMSR</a:t>
            </a:r>
            <a:r>
              <a:rPr lang="en-US" sz="2400" dirty="0"/>
              <a:t> and </a:t>
            </a:r>
            <a:r>
              <a:rPr lang="en-US" sz="2400" b="1" dirty="0">
                <a:solidFill>
                  <a:schemeClr val="accent4">
                    <a:lumMod val="50000"/>
                  </a:schemeClr>
                </a:solidFill>
                <a:latin typeface="Courier New" panose="02070309020205020404" pitchFamily="49" charset="0"/>
                <a:cs typeface="Courier New" panose="02070309020205020404" pitchFamily="49" charset="0"/>
              </a:rPr>
              <a:t>WRMSR</a:t>
            </a:r>
            <a:r>
              <a:rPr lang="en-US" sz="2400" dirty="0"/>
              <a:t> privileged instructions</a:t>
            </a:r>
            <a:endParaRPr lang="en-SG" sz="2400" dirty="0"/>
          </a:p>
        </p:txBody>
      </p:sp>
      <p:sp>
        <p:nvSpPr>
          <p:cNvPr id="4" name="Date Placeholder 3">
            <a:extLst>
              <a:ext uri="{FF2B5EF4-FFF2-40B4-BE49-F238E27FC236}">
                <a16:creationId xmlns:a16="http://schemas.microsoft.com/office/drawing/2014/main" id="{2B7950B6-E1D1-4254-AEBA-A9ED83F4BFC2}"/>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9BEB74B-5913-4181-88A0-FEB64E6F1718}"/>
              </a:ext>
            </a:extLst>
          </p:cNvPr>
          <p:cNvSpPr>
            <a:spLocks noGrp="1"/>
          </p:cNvSpPr>
          <p:nvPr>
            <p:ph type="sldNum" sz="quarter" idx="12"/>
          </p:nvPr>
        </p:nvSpPr>
        <p:spPr/>
        <p:txBody>
          <a:bodyPr/>
          <a:lstStyle/>
          <a:p>
            <a:fld id="{8C069A23-4000-4463-AA0C-FA51867431BA}" type="slidenum">
              <a:rPr lang="en-US" smtClean="0"/>
              <a:t>28</a:t>
            </a:fld>
            <a:endParaRPr lang="en-US"/>
          </a:p>
        </p:txBody>
      </p:sp>
      <p:pic>
        <p:nvPicPr>
          <p:cNvPr id="7" name="Picture 6">
            <a:extLst>
              <a:ext uri="{FF2B5EF4-FFF2-40B4-BE49-F238E27FC236}">
                <a16:creationId xmlns:a16="http://schemas.microsoft.com/office/drawing/2014/main" id="{BF31FEE5-5B0D-48E2-AD6C-931C2260E4B9}"/>
              </a:ext>
            </a:extLst>
          </p:cNvPr>
          <p:cNvPicPr>
            <a:picLocks noChangeAspect="1"/>
          </p:cNvPicPr>
          <p:nvPr/>
        </p:nvPicPr>
        <p:blipFill>
          <a:blip r:embed="rId2"/>
          <a:stretch>
            <a:fillRect/>
          </a:stretch>
        </p:blipFill>
        <p:spPr>
          <a:xfrm>
            <a:off x="4898571" y="1463122"/>
            <a:ext cx="5925133" cy="4893228"/>
          </a:xfrm>
          <a:prstGeom prst="rect">
            <a:avLst/>
          </a:prstGeom>
        </p:spPr>
      </p:pic>
    </p:spTree>
    <p:extLst>
      <p:ext uri="{BB962C8B-B14F-4D97-AF65-F5344CB8AC3E}">
        <p14:creationId xmlns:p14="http://schemas.microsoft.com/office/powerpoint/2010/main" val="1279080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29</a:t>
            </a:fld>
            <a:endParaRPr lang="en-US"/>
          </a:p>
        </p:txBody>
      </p:sp>
      <p:pic>
        <p:nvPicPr>
          <p:cNvPr id="7" name="Picture 6">
            <a:extLst>
              <a:ext uri="{FF2B5EF4-FFF2-40B4-BE49-F238E27FC236}">
                <a16:creationId xmlns:a16="http://schemas.microsoft.com/office/drawing/2014/main" id="{04D67146-862A-4C4E-A5CE-6047D6832363}"/>
              </a:ext>
            </a:extLst>
          </p:cNvPr>
          <p:cNvPicPr>
            <a:picLocks noChangeAspect="1"/>
          </p:cNvPicPr>
          <p:nvPr/>
        </p:nvPicPr>
        <p:blipFill>
          <a:blip r:embed="rId2"/>
          <a:stretch>
            <a:fillRect/>
          </a:stretch>
        </p:blipFill>
        <p:spPr>
          <a:xfrm>
            <a:off x="3294288" y="1764001"/>
            <a:ext cx="4857835" cy="4265323"/>
          </a:xfrm>
          <a:prstGeom prst="rect">
            <a:avLst/>
          </a:prstGeom>
        </p:spPr>
      </p:pic>
      <p:grpSp>
        <p:nvGrpSpPr>
          <p:cNvPr id="14" name="Group 13">
            <a:extLst>
              <a:ext uri="{FF2B5EF4-FFF2-40B4-BE49-F238E27FC236}">
                <a16:creationId xmlns:a16="http://schemas.microsoft.com/office/drawing/2014/main" id="{5E5F67C5-0969-4564-96DB-E41FF5DBD13D}"/>
              </a:ext>
            </a:extLst>
          </p:cNvPr>
          <p:cNvGrpSpPr/>
          <p:nvPr/>
        </p:nvGrpSpPr>
        <p:grpSpPr>
          <a:xfrm>
            <a:off x="4714875" y="3363686"/>
            <a:ext cx="6787923" cy="2306410"/>
            <a:chOff x="4714875" y="3363686"/>
            <a:chExt cx="6787923" cy="2306410"/>
          </a:xfrm>
        </p:grpSpPr>
        <p:sp>
          <p:nvSpPr>
            <p:cNvPr id="8" name="Rectangle 7">
              <a:extLst>
                <a:ext uri="{FF2B5EF4-FFF2-40B4-BE49-F238E27FC236}">
                  <a16:creationId xmlns:a16="http://schemas.microsoft.com/office/drawing/2014/main" id="{C37080EE-1E4B-47B6-BC87-B7A488EF9C41}"/>
                </a:ext>
              </a:extLst>
            </p:cNvPr>
            <p:cNvSpPr/>
            <p:nvPr/>
          </p:nvSpPr>
          <p:spPr>
            <a:xfrm>
              <a:off x="4714875" y="5506811"/>
              <a:ext cx="473529" cy="16328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C40A099B-C8DD-4920-AE55-B77F348CCFED}"/>
                </a:ext>
              </a:extLst>
            </p:cNvPr>
            <p:cNvSpPr txBox="1"/>
            <p:nvPr/>
          </p:nvSpPr>
          <p:spPr>
            <a:xfrm>
              <a:off x="8461601" y="3363686"/>
              <a:ext cx="3041197" cy="1169551"/>
            </a:xfrm>
            <a:prstGeom prst="rect">
              <a:avLst/>
            </a:prstGeom>
            <a:noFill/>
          </p:spPr>
          <p:txBody>
            <a:bodyPr wrap="square" rtlCol="0">
              <a:spAutoFit/>
            </a:bodyPr>
            <a:lstStyle/>
            <a:p>
              <a:r>
                <a:rPr lang="en-SG" sz="1400" dirty="0" err="1"/>
                <a:t>Pt_regs</a:t>
              </a:r>
              <a:r>
                <a:rPr lang="en-SG" sz="1400" dirty="0"/>
                <a:t> is the structure for saving all registers.</a:t>
              </a:r>
            </a:p>
            <a:p>
              <a:r>
                <a:rPr lang="en-SG" sz="1400" dirty="0"/>
                <a:t>Defined in </a:t>
              </a:r>
              <a:r>
                <a:rPr lang="en-SG" sz="1400" b="1" dirty="0">
                  <a:effectLst/>
                  <a:latin typeface="Courier New" panose="02070309020205020404" pitchFamily="49" charset="0"/>
                  <a:ea typeface="DengXian" panose="02010600030101010101" pitchFamily="2" charset="-122"/>
                  <a:cs typeface="Times New Roman" panose="02020603050405020304" pitchFamily="18" charset="0"/>
                </a:rPr>
                <a:t>arch/x86/include/</a:t>
              </a:r>
              <a:r>
                <a:rPr lang="en-SG" sz="1400" b="1" dirty="0" err="1">
                  <a:effectLst/>
                  <a:latin typeface="Courier New" panose="02070309020205020404" pitchFamily="49" charset="0"/>
                  <a:ea typeface="DengXian" panose="02010600030101010101" pitchFamily="2" charset="-122"/>
                  <a:cs typeface="Times New Roman" panose="02020603050405020304" pitchFamily="18" charset="0"/>
                </a:rPr>
                <a:t>uapi</a:t>
              </a:r>
              <a:r>
                <a:rPr lang="en-SG" sz="1400" b="1" dirty="0">
                  <a:effectLst/>
                  <a:latin typeface="Courier New" panose="02070309020205020404" pitchFamily="49" charset="0"/>
                  <a:ea typeface="DengXian" panose="02010600030101010101" pitchFamily="2" charset="-122"/>
                  <a:cs typeface="Times New Roman" panose="02020603050405020304" pitchFamily="18" charset="0"/>
                </a:rPr>
                <a:t>/</a:t>
              </a:r>
              <a:r>
                <a:rPr lang="en-SG" sz="1400" b="1" dirty="0" err="1">
                  <a:effectLst/>
                  <a:latin typeface="Courier New" panose="02070309020205020404" pitchFamily="49" charset="0"/>
                  <a:ea typeface="DengXian" panose="02010600030101010101" pitchFamily="2" charset="-122"/>
                  <a:cs typeface="Times New Roman" panose="02020603050405020304" pitchFamily="18" charset="0"/>
                </a:rPr>
                <a:t>asm</a:t>
              </a:r>
              <a:r>
                <a:rPr lang="en-SG" sz="1400" b="1" dirty="0">
                  <a:effectLst/>
                  <a:latin typeface="Courier New" panose="02070309020205020404" pitchFamily="49" charset="0"/>
                  <a:ea typeface="DengXian" panose="02010600030101010101" pitchFamily="2" charset="-122"/>
                  <a:cs typeface="Times New Roman" panose="02020603050405020304" pitchFamily="18" charset="0"/>
                </a:rPr>
                <a:t>/</a:t>
              </a:r>
              <a:r>
                <a:rPr lang="en-SG" sz="1400" b="1" dirty="0" err="1">
                  <a:effectLst/>
                  <a:latin typeface="Courier New" panose="02070309020205020404" pitchFamily="49" charset="0"/>
                  <a:ea typeface="DengXian" panose="02010600030101010101" pitchFamily="2" charset="-122"/>
                  <a:cs typeface="Times New Roman" panose="02020603050405020304" pitchFamily="18" charset="0"/>
                </a:rPr>
                <a:t>ptrace.h</a:t>
              </a:r>
              <a:endParaRPr lang="en-SG" sz="1400" dirty="0"/>
            </a:p>
          </p:txBody>
        </p:sp>
        <p:cxnSp>
          <p:nvCxnSpPr>
            <p:cNvPr id="11" name="Straight Arrow Connector 10">
              <a:extLst>
                <a:ext uri="{FF2B5EF4-FFF2-40B4-BE49-F238E27FC236}">
                  <a16:creationId xmlns:a16="http://schemas.microsoft.com/office/drawing/2014/main" id="{56039554-F5B3-4716-BA34-95D73B137A1D}"/>
                </a:ext>
              </a:extLst>
            </p:cNvPr>
            <p:cNvCxnSpPr>
              <a:stCxn id="9" idx="1"/>
            </p:cNvCxnSpPr>
            <p:nvPr/>
          </p:nvCxnSpPr>
          <p:spPr>
            <a:xfrm flipH="1">
              <a:off x="5188404" y="3948462"/>
              <a:ext cx="3273197" cy="155834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18EDED3-BF7E-47D9-84A5-440A7A5B3128}"/>
                </a:ext>
              </a:extLst>
            </p:cNvPr>
            <p:cNvCxnSpPr>
              <a:stCxn id="9" idx="1"/>
            </p:cNvCxnSpPr>
            <p:nvPr/>
          </p:nvCxnSpPr>
          <p:spPr>
            <a:xfrm flipH="1">
              <a:off x="8152123" y="3948462"/>
              <a:ext cx="309478" cy="145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138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Typical OS services</a:t>
            </a:r>
          </a:p>
        </p:txBody>
      </p:sp>
      <p:sp>
        <p:nvSpPr>
          <p:cNvPr id="3" name="Content Placeholder 2"/>
          <p:cNvSpPr>
            <a:spLocks noGrp="1"/>
          </p:cNvSpPr>
          <p:nvPr>
            <p:ph idx="1"/>
          </p:nvPr>
        </p:nvSpPr>
        <p:spPr/>
        <p:txBody>
          <a:bodyPr/>
          <a:lstStyle/>
          <a:p>
            <a:r>
              <a:rPr lang="en-US" dirty="0"/>
              <a:t>File services: create, open, read, write, close</a:t>
            </a:r>
          </a:p>
          <a:p>
            <a:r>
              <a:rPr lang="en-US" dirty="0"/>
              <a:t>Terminal I/O</a:t>
            </a:r>
          </a:p>
          <a:p>
            <a:r>
              <a:rPr lang="en-US" dirty="0"/>
              <a:t>Network processing</a:t>
            </a:r>
          </a:p>
          <a:p>
            <a:r>
              <a:rPr lang="en-US" dirty="0"/>
              <a:t>Memory allocation, protection etc.</a:t>
            </a:r>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3</a:t>
            </a:fld>
            <a:endParaRPr lang="en-US"/>
          </a:p>
        </p:txBody>
      </p:sp>
    </p:spTree>
    <p:extLst>
      <p:ext uri="{BB962C8B-B14F-4D97-AF65-F5344CB8AC3E}">
        <p14:creationId xmlns:p14="http://schemas.microsoft.com/office/powerpoint/2010/main" val="3836094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30</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19" name="Group 18">
            <a:extLst>
              <a:ext uri="{FF2B5EF4-FFF2-40B4-BE49-F238E27FC236}">
                <a16:creationId xmlns:a16="http://schemas.microsoft.com/office/drawing/2014/main" id="{2E1D9396-F610-41BD-A298-28718AA20FAA}"/>
              </a:ext>
            </a:extLst>
          </p:cNvPr>
          <p:cNvGrpSpPr/>
          <p:nvPr/>
        </p:nvGrpSpPr>
        <p:grpSpPr>
          <a:xfrm>
            <a:off x="1473654" y="1832883"/>
            <a:ext cx="10017578" cy="3139321"/>
            <a:chOff x="1473654" y="1832883"/>
            <a:chExt cx="10017578" cy="3139321"/>
          </a:xfrm>
        </p:grpSpPr>
        <p:sp>
          <p:nvSpPr>
            <p:cNvPr id="10" name="Rectangle 9">
              <a:extLst>
                <a:ext uri="{FF2B5EF4-FFF2-40B4-BE49-F238E27FC236}">
                  <a16:creationId xmlns:a16="http://schemas.microsoft.com/office/drawing/2014/main" id="{BB50E77E-C603-41B8-95E2-1BB93F6FB82E}"/>
                </a:ext>
              </a:extLst>
            </p:cNvPr>
            <p:cNvSpPr/>
            <p:nvPr/>
          </p:nvSpPr>
          <p:spPr>
            <a:xfrm>
              <a:off x="1473654" y="1947182"/>
              <a:ext cx="1432832" cy="1755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13223" y="1832883"/>
              <a:ext cx="3678009" cy="3139321"/>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Code written in assembly can do funky things to the stack. This makes it hard for debugging tools to follow the stack frame properly as they don’t follow the proper calling convention. This is a macro that gives “hints” to such debuggers.</a:t>
              </a:r>
            </a:p>
            <a:p>
              <a:endParaRPr lang="en-SG" dirty="0"/>
            </a:p>
            <a:p>
              <a:r>
                <a:rPr lang="en-SG" dirty="0"/>
                <a:t>See: DWARF debugging file format standard specifications: </a:t>
              </a:r>
              <a:r>
                <a:rPr lang="en-SG" dirty="0">
                  <a:hlinkClick r:id="rId3"/>
                </a:rPr>
                <a:t>https://dwarfstd.org/</a:t>
              </a:r>
              <a:r>
                <a:rPr lang="en-SG" dirty="0"/>
                <a:t> </a:t>
              </a:r>
            </a:p>
          </p:txBody>
        </p:sp>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2906486" y="2022702"/>
              <a:ext cx="48944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F3104-4851-4CDB-8F06-81056FE1E7BF}"/>
                </a:ext>
              </a:extLst>
            </p:cNvPr>
            <p:cNvCxnSpPr/>
            <p:nvPr/>
          </p:nvCxnSpPr>
          <p:spPr>
            <a:xfrm flipH="1">
              <a:off x="7304587" y="2024743"/>
              <a:ext cx="508636"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2554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31</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19" name="Group 18">
            <a:extLst>
              <a:ext uri="{FF2B5EF4-FFF2-40B4-BE49-F238E27FC236}">
                <a16:creationId xmlns:a16="http://schemas.microsoft.com/office/drawing/2014/main" id="{2E1D9396-F610-41BD-A298-28718AA20FAA}"/>
              </a:ext>
            </a:extLst>
          </p:cNvPr>
          <p:cNvGrpSpPr/>
          <p:nvPr/>
        </p:nvGrpSpPr>
        <p:grpSpPr>
          <a:xfrm>
            <a:off x="1468889" y="2132921"/>
            <a:ext cx="10017578" cy="923330"/>
            <a:chOff x="1473654" y="1832883"/>
            <a:chExt cx="10017578" cy="923330"/>
          </a:xfrm>
        </p:grpSpPr>
        <p:sp>
          <p:nvSpPr>
            <p:cNvPr id="10" name="Rectangle 9">
              <a:extLst>
                <a:ext uri="{FF2B5EF4-FFF2-40B4-BE49-F238E27FC236}">
                  <a16:creationId xmlns:a16="http://schemas.microsoft.com/office/drawing/2014/main" id="{BB50E77E-C603-41B8-95E2-1BB93F6FB82E}"/>
                </a:ext>
              </a:extLst>
            </p:cNvPr>
            <p:cNvSpPr/>
            <p:nvPr/>
          </p:nvSpPr>
          <p:spPr>
            <a:xfrm>
              <a:off x="1473654" y="1947182"/>
              <a:ext cx="1432832" cy="1755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13223" y="1832883"/>
              <a:ext cx="3678009" cy="923330"/>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GS segment register is used for quick access to the per CPU region so as to get the per-CPU variables quickly .</a:t>
              </a:r>
              <a:endParaRPr lang="en-SG" dirty="0"/>
            </a:p>
          </p:txBody>
        </p:sp>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2906486" y="2022702"/>
              <a:ext cx="489448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F3104-4851-4CDB-8F06-81056FE1E7BF}"/>
                </a:ext>
              </a:extLst>
            </p:cNvPr>
            <p:cNvCxnSpPr/>
            <p:nvPr/>
          </p:nvCxnSpPr>
          <p:spPr>
            <a:xfrm flipH="1">
              <a:off x="7304587" y="2024743"/>
              <a:ext cx="508636"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5098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5473-3CE6-4AFF-AA67-72D1B74A6C58}"/>
              </a:ext>
            </a:extLst>
          </p:cNvPr>
          <p:cNvSpPr>
            <a:spLocks noGrp="1"/>
          </p:cNvSpPr>
          <p:nvPr>
            <p:ph type="title"/>
          </p:nvPr>
        </p:nvSpPr>
        <p:spPr/>
        <p:txBody>
          <a:bodyPr/>
          <a:lstStyle/>
          <a:p>
            <a:r>
              <a:rPr lang="en-SG" dirty="0">
                <a:solidFill>
                  <a:srgbClr val="0070C0"/>
                </a:solidFill>
                <a:cs typeface="Courier New" panose="02070309020205020404" pitchFamily="49" charset="0"/>
              </a:rPr>
              <a:t>FS and GS in Intel 64 bit mode</a:t>
            </a:r>
          </a:p>
        </p:txBody>
      </p:sp>
      <p:sp>
        <p:nvSpPr>
          <p:cNvPr id="3" name="Content Placeholder 2">
            <a:extLst>
              <a:ext uri="{FF2B5EF4-FFF2-40B4-BE49-F238E27FC236}">
                <a16:creationId xmlns:a16="http://schemas.microsoft.com/office/drawing/2014/main" id="{6103237E-F981-49A1-B8A0-B924A83D6804}"/>
              </a:ext>
            </a:extLst>
          </p:cNvPr>
          <p:cNvSpPr>
            <a:spLocks noGrp="1"/>
          </p:cNvSpPr>
          <p:nvPr>
            <p:ph idx="1"/>
          </p:nvPr>
        </p:nvSpPr>
        <p:spPr/>
        <p:txBody>
          <a:bodyPr/>
          <a:lstStyle/>
          <a:p>
            <a:r>
              <a:rPr lang="en-SG" dirty="0"/>
              <a:t>In 64-bit mode, FS and GS segment registers’ base address is 64 bits</a:t>
            </a:r>
          </a:p>
          <a:p>
            <a:pPr lvl="1"/>
            <a:r>
              <a:rPr lang="en-SG" dirty="0"/>
              <a:t>Full segmentation is not available but you can use FS and GS as 64 bit base registers</a:t>
            </a:r>
          </a:p>
          <a:p>
            <a:pPr lvl="1"/>
            <a:r>
              <a:rPr lang="en-SG" dirty="0"/>
              <a:t>Use in Linux:</a:t>
            </a:r>
          </a:p>
          <a:p>
            <a:pPr lvl="2"/>
            <a:r>
              <a:rPr lang="en-SG" dirty="0"/>
              <a:t>FS points to thread local storage</a:t>
            </a:r>
          </a:p>
          <a:p>
            <a:pPr lvl="2"/>
            <a:r>
              <a:rPr lang="en-SG" dirty="0"/>
              <a:t>GS points to per CPU data structure</a:t>
            </a:r>
          </a:p>
          <a:p>
            <a:pPr lvl="2"/>
            <a:endParaRPr lang="en-SG" dirty="0"/>
          </a:p>
          <a:p>
            <a:r>
              <a:rPr lang="en-SG" dirty="0"/>
              <a:t>New 64-bit instructions to write to FS and GS segment base</a:t>
            </a:r>
          </a:p>
          <a:p>
            <a:pPr lvl="1"/>
            <a:r>
              <a:rPr lang="en-SG" b="1" dirty="0" err="1">
                <a:latin typeface="Courier New" panose="02070309020205020404" pitchFamily="49" charset="0"/>
                <a:cs typeface="Courier New" panose="02070309020205020404" pitchFamily="49" charset="0"/>
              </a:rPr>
              <a:t>wrfsbase</a:t>
            </a:r>
            <a:r>
              <a:rPr lang="en-SG" dirty="0"/>
              <a:t>, </a:t>
            </a:r>
            <a:r>
              <a:rPr lang="en-SG" b="1" dirty="0" err="1">
                <a:latin typeface="Courier New" panose="02070309020205020404" pitchFamily="49" charset="0"/>
                <a:cs typeface="Courier New" panose="02070309020205020404" pitchFamily="49" charset="0"/>
              </a:rPr>
              <a:t>wrgsbase</a:t>
            </a:r>
            <a:endParaRPr lang="en-SG" b="1"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63C5F710-B742-41F7-945E-5834666F394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72DBB94-FD3A-43B4-BA3D-1C0CF6FA8909}"/>
              </a:ext>
            </a:extLst>
          </p:cNvPr>
          <p:cNvSpPr>
            <a:spLocks noGrp="1"/>
          </p:cNvSpPr>
          <p:nvPr>
            <p:ph type="sldNum" sz="quarter" idx="12"/>
          </p:nvPr>
        </p:nvSpPr>
        <p:spPr/>
        <p:txBody>
          <a:bodyPr/>
          <a:lstStyle/>
          <a:p>
            <a:fld id="{CD6E757B-E643-4D2D-A48A-24399F948717}" type="slidenum">
              <a:rPr lang="en-US" smtClean="0"/>
              <a:t>32</a:t>
            </a:fld>
            <a:endParaRPr lang="en-US"/>
          </a:p>
        </p:txBody>
      </p:sp>
    </p:spTree>
    <p:extLst>
      <p:ext uri="{BB962C8B-B14F-4D97-AF65-F5344CB8AC3E}">
        <p14:creationId xmlns:p14="http://schemas.microsoft.com/office/powerpoint/2010/main" val="63047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5473-3CE6-4AFF-AA67-72D1B74A6C58}"/>
              </a:ext>
            </a:extLst>
          </p:cNvPr>
          <p:cNvSpPr>
            <a:spLocks noGrp="1"/>
          </p:cNvSpPr>
          <p:nvPr>
            <p:ph type="title"/>
          </p:nvPr>
        </p:nvSpPr>
        <p:spPr/>
        <p:txBody>
          <a:bodyPr/>
          <a:lstStyle/>
          <a:p>
            <a:r>
              <a:rPr lang="en-SG" b="1" dirty="0" err="1">
                <a:solidFill>
                  <a:srgbClr val="0070C0"/>
                </a:solidFill>
                <a:latin typeface="Courier New" panose="02070309020205020404" pitchFamily="49" charset="0"/>
                <a:cs typeface="Courier New" panose="02070309020205020404" pitchFamily="49" charset="0"/>
              </a:rPr>
              <a:t>swapgs</a:t>
            </a:r>
            <a:endParaRPr lang="en-SG" b="1" dirty="0">
              <a:solidFill>
                <a:srgbClr val="0070C0"/>
              </a:solidFill>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103237E-F981-49A1-B8A0-B924A83D6804}"/>
              </a:ext>
            </a:extLst>
          </p:cNvPr>
          <p:cNvSpPr>
            <a:spLocks noGrp="1"/>
          </p:cNvSpPr>
          <p:nvPr>
            <p:ph idx="1"/>
          </p:nvPr>
        </p:nvSpPr>
        <p:spPr/>
        <p:txBody>
          <a:bodyPr/>
          <a:lstStyle/>
          <a:p>
            <a:r>
              <a:rPr lang="en-SG" dirty="0">
                <a:cs typeface="Courier New" panose="02070309020205020404" pitchFamily="49" charset="0"/>
              </a:rPr>
              <a:t>GS is associated with a special control register MSR at address 0xC0000102</a:t>
            </a:r>
          </a:p>
          <a:p>
            <a:pPr lvl="1"/>
            <a:r>
              <a:rPr lang="en-SG" dirty="0">
                <a:cs typeface="Courier New" panose="02070309020205020404" pitchFamily="49" charset="0"/>
              </a:rPr>
              <a:t>Intel manual calls this the IA32_KERNEL_GS_BASE MSR </a:t>
            </a:r>
          </a:p>
          <a:p>
            <a:pPr lvl="1"/>
            <a:r>
              <a:rPr lang="en-SG" dirty="0">
                <a:cs typeface="Courier New" panose="02070309020205020404" pitchFamily="49" charset="0"/>
              </a:rPr>
              <a:t>Only accessible in Ring 0</a:t>
            </a:r>
          </a:p>
          <a:p>
            <a:pPr lvl="1"/>
            <a:endParaRPr lang="en-SG" dirty="0">
              <a:cs typeface="Courier New" panose="02070309020205020404" pitchFamily="49" charset="0"/>
            </a:endParaRPr>
          </a:p>
          <a:p>
            <a:r>
              <a:rPr lang="en-SG" b="1" dirty="0" err="1">
                <a:latin typeface="Courier New" panose="02070309020205020404" pitchFamily="49" charset="0"/>
                <a:cs typeface="Courier New" panose="02070309020205020404" pitchFamily="49" charset="0"/>
              </a:rPr>
              <a:t>swapgs</a:t>
            </a:r>
            <a:r>
              <a:rPr lang="en-SG" dirty="0">
                <a:cs typeface="Courier New" panose="02070309020205020404" pitchFamily="49" charset="0"/>
              </a:rPr>
              <a:t> – a privileged instruction that will swap the current value of GS with IA32_KERNEL_GS_BASE MSR </a:t>
            </a:r>
          </a:p>
        </p:txBody>
      </p:sp>
      <p:sp>
        <p:nvSpPr>
          <p:cNvPr id="4" name="Date Placeholder 3">
            <a:extLst>
              <a:ext uri="{FF2B5EF4-FFF2-40B4-BE49-F238E27FC236}">
                <a16:creationId xmlns:a16="http://schemas.microsoft.com/office/drawing/2014/main" id="{63C5F710-B742-41F7-945E-5834666F394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72DBB94-FD3A-43B4-BA3D-1C0CF6FA8909}"/>
              </a:ext>
            </a:extLst>
          </p:cNvPr>
          <p:cNvSpPr>
            <a:spLocks noGrp="1"/>
          </p:cNvSpPr>
          <p:nvPr>
            <p:ph type="sldNum" sz="quarter" idx="12"/>
          </p:nvPr>
        </p:nvSpPr>
        <p:spPr/>
        <p:txBody>
          <a:bodyPr/>
          <a:lstStyle/>
          <a:p>
            <a:fld id="{CD6E757B-E643-4D2D-A48A-24399F948717}" type="slidenum">
              <a:rPr lang="en-US" smtClean="0"/>
              <a:t>33</a:t>
            </a:fld>
            <a:endParaRPr lang="en-US"/>
          </a:p>
        </p:txBody>
      </p:sp>
    </p:spTree>
    <p:extLst>
      <p:ext uri="{BB962C8B-B14F-4D97-AF65-F5344CB8AC3E}">
        <p14:creationId xmlns:p14="http://schemas.microsoft.com/office/powerpoint/2010/main" val="4023226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34</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7" name="Group 6">
            <a:extLst>
              <a:ext uri="{FF2B5EF4-FFF2-40B4-BE49-F238E27FC236}">
                <a16:creationId xmlns:a16="http://schemas.microsoft.com/office/drawing/2014/main" id="{7E8F4093-4052-49CA-97FF-CCD54842B780}"/>
              </a:ext>
            </a:extLst>
          </p:cNvPr>
          <p:cNvGrpSpPr/>
          <p:nvPr/>
        </p:nvGrpSpPr>
        <p:grpSpPr>
          <a:xfrm>
            <a:off x="1468888" y="2280554"/>
            <a:ext cx="10017579" cy="1200329"/>
            <a:chOff x="1468888" y="2280554"/>
            <a:chExt cx="10017579" cy="1200329"/>
          </a:xfrm>
        </p:grpSpPr>
        <p:sp>
          <p:nvSpPr>
            <p:cNvPr id="10" name="Rectangle 9">
              <a:extLst>
                <a:ext uri="{FF2B5EF4-FFF2-40B4-BE49-F238E27FC236}">
                  <a16:creationId xmlns:a16="http://schemas.microsoft.com/office/drawing/2014/main" id="{BB50E77E-C603-41B8-95E2-1BB93F6FB82E}"/>
                </a:ext>
              </a:extLst>
            </p:cNvPr>
            <p:cNvSpPr/>
            <p:nvPr/>
          </p:nvSpPr>
          <p:spPr>
            <a:xfrm>
              <a:off x="1468888" y="2394852"/>
              <a:ext cx="3865111" cy="32928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08458" y="2280554"/>
              <a:ext cx="3678009" cy="1200329"/>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saves the user mode stack pointer into a scratch location, namely the </a:t>
              </a:r>
              <a:r>
                <a:rPr lang="en-US" sz="1800" b="1" dirty="0">
                  <a:effectLst/>
                  <a:latin typeface="Courier New" panose="02070309020205020404" pitchFamily="49" charset="0"/>
                  <a:ea typeface="DengXian" panose="02010600030101010101" pitchFamily="2" charset="-122"/>
                  <a:cs typeface="Courier New" panose="02070309020205020404" pitchFamily="49" charset="0"/>
                </a:rPr>
                <a:t>sp2</a:t>
              </a:r>
              <a:r>
                <a:rPr lang="en-US" sz="1800" dirty="0">
                  <a:effectLst/>
                  <a:latin typeface="Calibri" panose="020F0502020204030204" pitchFamily="34" charset="0"/>
                  <a:ea typeface="DengXian" panose="02010600030101010101" pitchFamily="2" charset="-122"/>
                  <a:cs typeface="Times New Roman" panose="02020603050405020304" pitchFamily="18" charset="0"/>
                </a:rPr>
                <a:t> of the TSS which is also not used since Ring 2 is not used.</a:t>
              </a:r>
              <a:endParaRPr lang="en-SG" dirty="0"/>
            </a:p>
          </p:txBody>
        </p:sp>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5333999" y="2470373"/>
              <a:ext cx="2462212"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621F3104-4851-4CDB-8F06-81056FE1E7BF}"/>
              </a:ext>
            </a:extLst>
          </p:cNvPr>
          <p:cNvCxnSpPr/>
          <p:nvPr/>
        </p:nvCxnSpPr>
        <p:spPr>
          <a:xfrm flipH="1">
            <a:off x="7299822" y="2472414"/>
            <a:ext cx="5086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603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35</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8" name="Group 7">
            <a:extLst>
              <a:ext uri="{FF2B5EF4-FFF2-40B4-BE49-F238E27FC236}">
                <a16:creationId xmlns:a16="http://schemas.microsoft.com/office/drawing/2014/main" id="{6018F90D-AC0D-4EC0-BD19-09611D009AC0}"/>
              </a:ext>
            </a:extLst>
          </p:cNvPr>
          <p:cNvGrpSpPr/>
          <p:nvPr/>
        </p:nvGrpSpPr>
        <p:grpSpPr>
          <a:xfrm>
            <a:off x="1445075" y="2414876"/>
            <a:ext cx="10041392" cy="923330"/>
            <a:chOff x="1445075" y="2414876"/>
            <a:chExt cx="10041392" cy="923330"/>
          </a:xfrm>
        </p:grpSpPr>
        <p:sp>
          <p:nvSpPr>
            <p:cNvPr id="10" name="Rectangle 9">
              <a:extLst>
                <a:ext uri="{FF2B5EF4-FFF2-40B4-BE49-F238E27FC236}">
                  <a16:creationId xmlns:a16="http://schemas.microsoft.com/office/drawing/2014/main" id="{BB50E77E-C603-41B8-95E2-1BB93F6FB82E}"/>
                </a:ext>
              </a:extLst>
            </p:cNvPr>
            <p:cNvSpPr/>
            <p:nvPr/>
          </p:nvSpPr>
          <p:spPr>
            <a:xfrm>
              <a:off x="1445075" y="2707818"/>
              <a:ext cx="3865111" cy="1687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08458" y="2414876"/>
              <a:ext cx="3678009" cy="923330"/>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Restore the full kernel page table.</a:t>
              </a:r>
            </a:p>
            <a:p>
              <a:r>
                <a:rPr lang="en-SG" dirty="0">
                  <a:latin typeface="Calibri" panose="020F0502020204030204" pitchFamily="34" charset="0"/>
                  <a:ea typeface="DengXian" panose="02010600030101010101" pitchFamily="2" charset="-122"/>
                  <a:cs typeface="Times New Roman" panose="02020603050405020304" pitchFamily="18" charset="0"/>
                </a:rPr>
                <a:t>Use</a:t>
              </a:r>
              <a:r>
                <a:rPr lang="en-SG" dirty="0">
                  <a:latin typeface="Courier New" panose="02070309020205020404" pitchFamily="49" charset="0"/>
                  <a:ea typeface="DengXian" panose="02010600030101010101" pitchFamily="2" charset="-122"/>
                  <a:cs typeface="Courier New" panose="02070309020205020404" pitchFamily="49" charset="0"/>
                </a:rPr>
                <a:t> %</a:t>
              </a:r>
              <a:r>
                <a:rPr lang="en-SG" dirty="0" err="1">
                  <a:latin typeface="Courier New" panose="02070309020205020404" pitchFamily="49" charset="0"/>
                  <a:ea typeface="DengXian" panose="02010600030101010101" pitchFamily="2" charset="-122"/>
                  <a:cs typeface="Courier New" panose="02070309020205020404" pitchFamily="49" charset="0"/>
                </a:rPr>
                <a:t>rsp</a:t>
              </a:r>
              <a:r>
                <a:rPr lang="en-SG" dirty="0">
                  <a:latin typeface="Courier New" panose="02070309020205020404" pitchFamily="49" charset="0"/>
                  <a:ea typeface="DengXian" panose="02010600030101010101" pitchFamily="2" charset="-122"/>
                  <a:cs typeface="Courier New" panose="02070309020205020404" pitchFamily="49" charset="0"/>
                </a:rPr>
                <a:t> </a:t>
              </a:r>
              <a:r>
                <a:rPr lang="en-SG" dirty="0">
                  <a:latin typeface="Calibri" panose="020F0502020204030204" pitchFamily="34" charset="0"/>
                  <a:ea typeface="DengXian" panose="02010600030101010101" pitchFamily="2" charset="-122"/>
                  <a:cs typeface="Times New Roman" panose="02020603050405020304" pitchFamily="18" charset="0"/>
                </a:rPr>
                <a:t>as a scratch since it was already saved up.</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t>
              </a:r>
              <a:endParaRPr lang="en-SG" dirty="0"/>
            </a:p>
          </p:txBody>
        </p:sp>
        <p:grpSp>
          <p:nvGrpSpPr>
            <p:cNvPr id="3" name="Group 2">
              <a:extLst>
                <a:ext uri="{FF2B5EF4-FFF2-40B4-BE49-F238E27FC236}">
                  <a16:creationId xmlns:a16="http://schemas.microsoft.com/office/drawing/2014/main" id="{4BB1EC64-A5F7-455E-AED0-651EBCADBC70}"/>
                </a:ext>
              </a:extLst>
            </p:cNvPr>
            <p:cNvGrpSpPr/>
            <p:nvPr/>
          </p:nvGrpSpPr>
          <p:grpSpPr>
            <a:xfrm>
              <a:off x="5310186" y="2784707"/>
              <a:ext cx="2498272" cy="2043"/>
              <a:chOff x="5310186" y="2622773"/>
              <a:chExt cx="2498272" cy="2043"/>
            </a:xfrm>
          </p:grpSpPr>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5310186" y="2622773"/>
                <a:ext cx="2462212"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F3104-4851-4CDB-8F06-81056FE1E7BF}"/>
                  </a:ext>
                </a:extLst>
              </p:cNvPr>
              <p:cNvCxnSpPr/>
              <p:nvPr/>
            </p:nvCxnSpPr>
            <p:spPr>
              <a:xfrm flipH="1">
                <a:off x="7299822" y="2624816"/>
                <a:ext cx="508636" cy="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14417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8EDF-B394-496A-848D-91DD42AB7DCB}"/>
              </a:ext>
            </a:extLst>
          </p:cNvPr>
          <p:cNvSpPr>
            <a:spLocks noGrp="1"/>
          </p:cNvSpPr>
          <p:nvPr>
            <p:ph type="title"/>
          </p:nvPr>
        </p:nvSpPr>
        <p:spPr/>
        <p:txBody>
          <a:bodyPr/>
          <a:lstStyle/>
          <a:p>
            <a:r>
              <a:rPr lang="en-SG" dirty="0">
                <a:solidFill>
                  <a:srgbClr val="0070C0"/>
                </a:solidFill>
              </a:rPr>
              <a:t>Recall: Paging and CR3</a:t>
            </a:r>
          </a:p>
        </p:txBody>
      </p:sp>
      <p:sp>
        <p:nvSpPr>
          <p:cNvPr id="4" name="Date Placeholder 3">
            <a:extLst>
              <a:ext uri="{FF2B5EF4-FFF2-40B4-BE49-F238E27FC236}">
                <a16:creationId xmlns:a16="http://schemas.microsoft.com/office/drawing/2014/main" id="{79DC0D2A-F24F-40E0-8424-1F98AD60EF36}"/>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6B325E9-55ED-404B-8F4F-8083A7072545}"/>
              </a:ext>
            </a:extLst>
          </p:cNvPr>
          <p:cNvSpPr>
            <a:spLocks noGrp="1"/>
          </p:cNvSpPr>
          <p:nvPr>
            <p:ph type="sldNum" sz="quarter" idx="12"/>
          </p:nvPr>
        </p:nvSpPr>
        <p:spPr/>
        <p:txBody>
          <a:bodyPr/>
          <a:lstStyle/>
          <a:p>
            <a:fld id="{8C069A23-4000-4463-AA0C-FA51867431BA}" type="slidenum">
              <a:rPr lang="en-US" smtClean="0"/>
              <a:t>36</a:t>
            </a:fld>
            <a:endParaRPr lang="en-US"/>
          </a:p>
        </p:txBody>
      </p:sp>
      <p:pic>
        <p:nvPicPr>
          <p:cNvPr id="6" name="Picture 5">
            <a:extLst>
              <a:ext uri="{FF2B5EF4-FFF2-40B4-BE49-F238E27FC236}">
                <a16:creationId xmlns:a16="http://schemas.microsoft.com/office/drawing/2014/main" id="{E56D38A4-11C1-4478-B1F1-9529C6ED9E93}"/>
              </a:ext>
            </a:extLst>
          </p:cNvPr>
          <p:cNvPicPr>
            <a:picLocks noChangeAspect="1"/>
          </p:cNvPicPr>
          <p:nvPr/>
        </p:nvPicPr>
        <p:blipFill>
          <a:blip r:embed="rId2"/>
          <a:stretch>
            <a:fillRect/>
          </a:stretch>
        </p:blipFill>
        <p:spPr>
          <a:xfrm>
            <a:off x="2320310" y="2137957"/>
            <a:ext cx="7044845" cy="2719793"/>
          </a:xfrm>
          <a:prstGeom prst="rect">
            <a:avLst/>
          </a:prstGeom>
        </p:spPr>
      </p:pic>
      <p:sp>
        <p:nvSpPr>
          <p:cNvPr id="7" name="Rectangle 6">
            <a:extLst>
              <a:ext uri="{FF2B5EF4-FFF2-40B4-BE49-F238E27FC236}">
                <a16:creationId xmlns:a16="http://schemas.microsoft.com/office/drawing/2014/main" id="{1B83B579-EEDC-491A-9638-EABF0426FCA5}"/>
              </a:ext>
            </a:extLst>
          </p:cNvPr>
          <p:cNvSpPr/>
          <p:nvPr/>
        </p:nvSpPr>
        <p:spPr>
          <a:xfrm>
            <a:off x="3980089" y="4261757"/>
            <a:ext cx="612322" cy="2939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2217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37</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9" name="Group 8">
            <a:extLst>
              <a:ext uri="{FF2B5EF4-FFF2-40B4-BE49-F238E27FC236}">
                <a16:creationId xmlns:a16="http://schemas.microsoft.com/office/drawing/2014/main" id="{475002F3-E63B-4822-B8FC-3E2A52D6F151}"/>
              </a:ext>
            </a:extLst>
          </p:cNvPr>
          <p:cNvGrpSpPr/>
          <p:nvPr/>
        </p:nvGrpSpPr>
        <p:grpSpPr>
          <a:xfrm>
            <a:off x="1445075" y="2714058"/>
            <a:ext cx="10041392" cy="369332"/>
            <a:chOff x="1445075" y="2714058"/>
            <a:chExt cx="10041392" cy="369332"/>
          </a:xfrm>
        </p:grpSpPr>
        <p:sp>
          <p:nvSpPr>
            <p:cNvPr id="10" name="Rectangle 9">
              <a:extLst>
                <a:ext uri="{FF2B5EF4-FFF2-40B4-BE49-F238E27FC236}">
                  <a16:creationId xmlns:a16="http://schemas.microsoft.com/office/drawing/2014/main" id="{BB50E77E-C603-41B8-95E2-1BB93F6FB82E}"/>
                </a:ext>
              </a:extLst>
            </p:cNvPr>
            <p:cNvSpPr/>
            <p:nvPr/>
          </p:nvSpPr>
          <p:spPr>
            <a:xfrm>
              <a:off x="1445075" y="2864979"/>
              <a:ext cx="4250875" cy="17825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808458" y="2714058"/>
              <a:ext cx="3678009" cy="369332"/>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Switch to true kernel stack.</a:t>
              </a:r>
              <a:endParaRPr lang="en-SG" dirty="0"/>
            </a:p>
          </p:txBody>
        </p:sp>
        <p:grpSp>
          <p:nvGrpSpPr>
            <p:cNvPr id="3" name="Group 2">
              <a:extLst>
                <a:ext uri="{FF2B5EF4-FFF2-40B4-BE49-F238E27FC236}">
                  <a16:creationId xmlns:a16="http://schemas.microsoft.com/office/drawing/2014/main" id="{4BB1EC64-A5F7-455E-AED0-651EBCADBC70}"/>
                </a:ext>
              </a:extLst>
            </p:cNvPr>
            <p:cNvGrpSpPr/>
            <p:nvPr/>
          </p:nvGrpSpPr>
          <p:grpSpPr>
            <a:xfrm>
              <a:off x="5695950" y="2898724"/>
              <a:ext cx="2112508" cy="1947"/>
              <a:chOff x="5310186" y="2622686"/>
              <a:chExt cx="2498272" cy="87"/>
            </a:xfrm>
          </p:grpSpPr>
          <p:cxnSp>
            <p:nvCxnSpPr>
              <p:cNvPr id="16" name="Straight Arrow Connector 15">
                <a:extLst>
                  <a:ext uri="{FF2B5EF4-FFF2-40B4-BE49-F238E27FC236}">
                    <a16:creationId xmlns:a16="http://schemas.microsoft.com/office/drawing/2014/main" id="{FF29BCEF-58B0-4534-A372-C7C02F09CA81}"/>
                  </a:ext>
                </a:extLst>
              </p:cNvPr>
              <p:cNvCxnSpPr>
                <a:cxnSpLocks/>
              </p:cNvCxnSpPr>
              <p:nvPr/>
            </p:nvCxnSpPr>
            <p:spPr>
              <a:xfrm flipH="1">
                <a:off x="5310186" y="2622773"/>
                <a:ext cx="2462212"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1F3104-4851-4CDB-8F06-81056FE1E7BF}"/>
                  </a:ext>
                </a:extLst>
              </p:cNvPr>
              <p:cNvCxnSpPr>
                <a:cxnSpLocks/>
              </p:cNvCxnSpPr>
              <p:nvPr/>
            </p:nvCxnSpPr>
            <p:spPr>
              <a:xfrm flipH="1">
                <a:off x="7212575" y="2622686"/>
                <a:ext cx="595883" cy="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6832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38</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7" name="Group 6">
            <a:extLst>
              <a:ext uri="{FF2B5EF4-FFF2-40B4-BE49-F238E27FC236}">
                <a16:creationId xmlns:a16="http://schemas.microsoft.com/office/drawing/2014/main" id="{C8188CA6-4C98-46CB-8544-AD792F73E218}"/>
              </a:ext>
            </a:extLst>
          </p:cNvPr>
          <p:cNvGrpSpPr/>
          <p:nvPr/>
        </p:nvGrpSpPr>
        <p:grpSpPr>
          <a:xfrm>
            <a:off x="1464125" y="3620442"/>
            <a:ext cx="9737068" cy="1399225"/>
            <a:chOff x="1464125" y="3620442"/>
            <a:chExt cx="9737068" cy="1399225"/>
          </a:xfrm>
        </p:grpSpPr>
        <p:sp>
          <p:nvSpPr>
            <p:cNvPr id="10" name="Rectangle 9">
              <a:extLst>
                <a:ext uri="{FF2B5EF4-FFF2-40B4-BE49-F238E27FC236}">
                  <a16:creationId xmlns:a16="http://schemas.microsoft.com/office/drawing/2014/main" id="{BB50E77E-C603-41B8-95E2-1BB93F6FB82E}"/>
                </a:ext>
              </a:extLst>
            </p:cNvPr>
            <p:cNvSpPr/>
            <p:nvPr/>
          </p:nvSpPr>
          <p:spPr>
            <a:xfrm>
              <a:off x="1464125" y="3620442"/>
              <a:ext cx="5736775" cy="139922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523184" y="4093230"/>
              <a:ext cx="3678009" cy="369332"/>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Saves (some) registers to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pt_regs</a:t>
              </a:r>
              <a:r>
                <a:rPr lang="en-SG" sz="1800" dirty="0">
                  <a:effectLst/>
                  <a:latin typeface="Calibri" panose="020F0502020204030204" pitchFamily="34" charset="0"/>
                  <a:ea typeface="DengXian" panose="02010600030101010101" pitchFamily="2" charset="-122"/>
                  <a:cs typeface="Times New Roman" panose="02020603050405020304" pitchFamily="18" charset="0"/>
                </a:rPr>
                <a:t>.</a:t>
              </a:r>
              <a:endParaRPr lang="en-SG" dirty="0"/>
            </a:p>
          </p:txBody>
        </p:sp>
      </p:grpSp>
    </p:spTree>
    <p:extLst>
      <p:ext uri="{BB962C8B-B14F-4D97-AF65-F5344CB8AC3E}">
        <p14:creationId xmlns:p14="http://schemas.microsoft.com/office/powerpoint/2010/main" val="73895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arch/x86/entry/entry_64.S</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39</a:t>
            </a:fld>
            <a:endParaRPr lang="en-US"/>
          </a:p>
        </p:txBody>
      </p:sp>
      <p:pic>
        <p:nvPicPr>
          <p:cNvPr id="6" name="Picture 5">
            <a:extLst>
              <a:ext uri="{FF2B5EF4-FFF2-40B4-BE49-F238E27FC236}">
                <a16:creationId xmlns:a16="http://schemas.microsoft.com/office/drawing/2014/main" id="{00E325BF-DE19-473C-9020-C9DA69B9C62E}"/>
              </a:ext>
            </a:extLst>
          </p:cNvPr>
          <p:cNvPicPr>
            <a:picLocks noChangeAspect="1"/>
          </p:cNvPicPr>
          <p:nvPr/>
        </p:nvPicPr>
        <p:blipFill>
          <a:blip r:embed="rId2"/>
          <a:stretch>
            <a:fillRect/>
          </a:stretch>
        </p:blipFill>
        <p:spPr>
          <a:xfrm>
            <a:off x="838200" y="1775732"/>
            <a:ext cx="6466387" cy="4062413"/>
          </a:xfrm>
          <a:prstGeom prst="rect">
            <a:avLst/>
          </a:prstGeom>
        </p:spPr>
      </p:pic>
      <p:grpSp>
        <p:nvGrpSpPr>
          <p:cNvPr id="3" name="Group 2">
            <a:extLst>
              <a:ext uri="{FF2B5EF4-FFF2-40B4-BE49-F238E27FC236}">
                <a16:creationId xmlns:a16="http://schemas.microsoft.com/office/drawing/2014/main" id="{EE7FBE65-F9E9-437C-B338-0EB5B5D24E8C}"/>
              </a:ext>
            </a:extLst>
          </p:cNvPr>
          <p:cNvGrpSpPr/>
          <p:nvPr/>
        </p:nvGrpSpPr>
        <p:grpSpPr>
          <a:xfrm>
            <a:off x="1464126" y="5138738"/>
            <a:ext cx="9727542" cy="647706"/>
            <a:chOff x="1464126" y="5138738"/>
            <a:chExt cx="9727542" cy="647706"/>
          </a:xfrm>
        </p:grpSpPr>
        <p:sp>
          <p:nvSpPr>
            <p:cNvPr id="10" name="Rectangle 9">
              <a:extLst>
                <a:ext uri="{FF2B5EF4-FFF2-40B4-BE49-F238E27FC236}">
                  <a16:creationId xmlns:a16="http://schemas.microsoft.com/office/drawing/2014/main" id="{BB50E77E-C603-41B8-95E2-1BB93F6FB82E}"/>
                </a:ext>
              </a:extLst>
            </p:cNvPr>
            <p:cNvSpPr/>
            <p:nvPr/>
          </p:nvSpPr>
          <p:spPr>
            <a:xfrm>
              <a:off x="1464126" y="5138738"/>
              <a:ext cx="5265288" cy="64770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rgbClr val="FFFF00"/>
                  </a:solidFill>
                </a:ln>
                <a:noFill/>
              </a:endParaRPr>
            </a:p>
          </p:txBody>
        </p:sp>
        <p:sp>
          <p:nvSpPr>
            <p:cNvPr id="12" name="TextBox 11">
              <a:extLst>
                <a:ext uri="{FF2B5EF4-FFF2-40B4-BE49-F238E27FC236}">
                  <a16:creationId xmlns:a16="http://schemas.microsoft.com/office/drawing/2014/main" id="{27EC2170-715A-49E0-AD2B-9BB25D3D2155}"/>
                </a:ext>
              </a:extLst>
            </p:cNvPr>
            <p:cNvSpPr txBox="1"/>
            <p:nvPr/>
          </p:nvSpPr>
          <p:spPr>
            <a:xfrm>
              <a:off x="7513659" y="5277925"/>
              <a:ext cx="3678009" cy="369332"/>
            </a:xfrm>
            <a:prstGeom prst="rect">
              <a:avLst/>
            </a:prstGeom>
            <a:noFill/>
          </p:spPr>
          <p:txBody>
            <a:bodyPr wrap="square" rtlCol="0">
              <a:spAutoFit/>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Call the service dispatcher.</a:t>
              </a:r>
              <a:endParaRPr lang="en-SG" dirty="0"/>
            </a:p>
          </p:txBody>
        </p:sp>
      </p:grpSp>
    </p:spTree>
    <p:extLst>
      <p:ext uri="{BB962C8B-B14F-4D97-AF65-F5344CB8AC3E}">
        <p14:creationId xmlns:p14="http://schemas.microsoft.com/office/powerpoint/2010/main" val="420311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70C0"/>
                </a:solidFill>
                <a:latin typeface="Courier New" panose="02070309020205020404" pitchFamily="49" charset="0"/>
                <a:cs typeface="Courier New" panose="02070309020205020404" pitchFamily="49" charset="0"/>
              </a:rPr>
              <a:t>syscall</a:t>
            </a:r>
            <a:r>
              <a:rPr lang="en-US" b="1" dirty="0">
                <a:solidFill>
                  <a:srgbClr val="0070C0"/>
                </a:solidFill>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r>
              <a:rPr lang="en-US" dirty="0"/>
              <a:t>Typically, system calls wrapped in library API (such as file I/O)</a:t>
            </a:r>
          </a:p>
          <a:p>
            <a:endParaRPr lang="en-US" dirty="0"/>
          </a:p>
          <a:p>
            <a:r>
              <a:rPr lang="en-US" dirty="0"/>
              <a:t>To call directly, need to use </a:t>
            </a:r>
            <a:r>
              <a:rPr lang="en-US" b="1" dirty="0" err="1">
                <a:solidFill>
                  <a:srgbClr val="7030A0"/>
                </a:solidFill>
                <a:latin typeface="Courier New" panose="02070309020205020404" pitchFamily="49" charset="0"/>
                <a:cs typeface="Courier New" panose="02070309020205020404" pitchFamily="49" charset="0"/>
              </a:rPr>
              <a:t>syscall</a:t>
            </a:r>
            <a:r>
              <a:rPr lang="en-US" b="1" dirty="0">
                <a:solidFill>
                  <a:srgbClr val="7030A0"/>
                </a:solidFill>
                <a:latin typeface="Courier New" panose="02070309020205020404" pitchFamily="49" charset="0"/>
                <a:cs typeface="Courier New" panose="02070309020205020404" pitchFamily="49" charset="0"/>
              </a:rPr>
              <a:t>() </a:t>
            </a:r>
            <a:r>
              <a:rPr lang="en-US" dirty="0"/>
              <a:t>library function</a:t>
            </a:r>
          </a:p>
        </p:txBody>
      </p:sp>
      <p:pic>
        <p:nvPicPr>
          <p:cNvPr id="4" name="Picture 3"/>
          <p:cNvPicPr>
            <a:picLocks noChangeAspect="1"/>
          </p:cNvPicPr>
          <p:nvPr/>
        </p:nvPicPr>
        <p:blipFill>
          <a:blip r:embed="rId3"/>
          <a:stretch>
            <a:fillRect/>
          </a:stretch>
        </p:blipFill>
        <p:spPr>
          <a:xfrm>
            <a:off x="3457704" y="4113513"/>
            <a:ext cx="5610225" cy="1238250"/>
          </a:xfrm>
          <a:prstGeom prst="rect">
            <a:avLst/>
          </a:prstGeom>
          <a:ln w="50800">
            <a:solidFill>
              <a:schemeClr val="accent6">
                <a:lumMod val="75000"/>
              </a:schemeClr>
            </a:solidFill>
          </a:ln>
        </p:spPr>
      </p:pic>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8C069A23-4000-4463-AA0C-FA51867431BA}" type="slidenum">
              <a:rPr lang="en-US" smtClean="0"/>
              <a:t>4</a:t>
            </a:fld>
            <a:endParaRPr lang="en-US"/>
          </a:p>
        </p:txBody>
      </p:sp>
    </p:spTree>
    <p:extLst>
      <p:ext uri="{BB962C8B-B14F-4D97-AF65-F5344CB8AC3E}">
        <p14:creationId xmlns:p14="http://schemas.microsoft.com/office/powerpoint/2010/main" val="2958411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139B-982E-4366-959F-967847EB3082}"/>
              </a:ext>
            </a:extLst>
          </p:cNvPr>
          <p:cNvSpPr>
            <a:spLocks noGrp="1"/>
          </p:cNvSpPr>
          <p:nvPr>
            <p:ph type="title"/>
          </p:nvPr>
        </p:nvSpPr>
        <p:spPr/>
        <p:txBody>
          <a:bodyPr>
            <a:normAutofit/>
          </a:bodyPr>
          <a:lstStyle/>
          <a:p>
            <a:r>
              <a:rPr lang="en-SG" sz="4000" b="1" dirty="0">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arch/x86/entry/</a:t>
            </a:r>
            <a:r>
              <a:rPr lang="en-SG" sz="4000" b="1" dirty="0" err="1">
                <a:solidFill>
                  <a:srgbClr val="0070C0"/>
                </a:solidFill>
                <a:effectLst/>
                <a:latin typeface="Courier New" panose="02070309020205020404" pitchFamily="49" charset="0"/>
                <a:ea typeface="DengXian" panose="02010600030101010101" pitchFamily="2" charset="-122"/>
                <a:cs typeface="Times New Roman" panose="02020603050405020304" pitchFamily="18" charset="0"/>
              </a:rPr>
              <a:t>common.c</a:t>
            </a:r>
            <a:endParaRPr lang="en-SG" sz="8000" dirty="0">
              <a:solidFill>
                <a:srgbClr val="0070C0"/>
              </a:solidFill>
            </a:endParaRPr>
          </a:p>
        </p:txBody>
      </p:sp>
      <p:sp>
        <p:nvSpPr>
          <p:cNvPr id="4" name="Date Placeholder 3">
            <a:extLst>
              <a:ext uri="{FF2B5EF4-FFF2-40B4-BE49-F238E27FC236}">
                <a16:creationId xmlns:a16="http://schemas.microsoft.com/office/drawing/2014/main" id="{12A55D06-3409-4BD1-BECC-53B6CBD2ACAA}"/>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1A4988DF-3894-4404-807F-492361B3CA1F}"/>
              </a:ext>
            </a:extLst>
          </p:cNvPr>
          <p:cNvSpPr>
            <a:spLocks noGrp="1"/>
          </p:cNvSpPr>
          <p:nvPr>
            <p:ph type="sldNum" sz="quarter" idx="12"/>
          </p:nvPr>
        </p:nvSpPr>
        <p:spPr/>
        <p:txBody>
          <a:bodyPr/>
          <a:lstStyle/>
          <a:p>
            <a:fld id="{8C069A23-4000-4463-AA0C-FA51867431BA}" type="slidenum">
              <a:rPr lang="en-US" smtClean="0"/>
              <a:t>40</a:t>
            </a:fld>
            <a:endParaRPr lang="en-US"/>
          </a:p>
        </p:txBody>
      </p:sp>
      <p:pic>
        <p:nvPicPr>
          <p:cNvPr id="8" name="Picture 7">
            <a:extLst>
              <a:ext uri="{FF2B5EF4-FFF2-40B4-BE49-F238E27FC236}">
                <a16:creationId xmlns:a16="http://schemas.microsoft.com/office/drawing/2014/main" id="{2920C07A-1DF3-4E4C-98B7-D1C2D8F71770}"/>
              </a:ext>
            </a:extLst>
          </p:cNvPr>
          <p:cNvPicPr>
            <a:picLocks noChangeAspect="1"/>
          </p:cNvPicPr>
          <p:nvPr/>
        </p:nvPicPr>
        <p:blipFill>
          <a:blip r:embed="rId2"/>
          <a:stretch>
            <a:fillRect/>
          </a:stretch>
        </p:blipFill>
        <p:spPr>
          <a:xfrm>
            <a:off x="1671637" y="2694142"/>
            <a:ext cx="8782050" cy="1749270"/>
          </a:xfrm>
          <a:prstGeom prst="rect">
            <a:avLst/>
          </a:prstGeom>
        </p:spPr>
      </p:pic>
      <p:sp>
        <p:nvSpPr>
          <p:cNvPr id="9" name="Rectangle 8">
            <a:extLst>
              <a:ext uri="{FF2B5EF4-FFF2-40B4-BE49-F238E27FC236}">
                <a16:creationId xmlns:a16="http://schemas.microsoft.com/office/drawing/2014/main" id="{AB5EEB1B-F50D-421D-B91A-60DD91EAD464}"/>
              </a:ext>
            </a:extLst>
          </p:cNvPr>
          <p:cNvSpPr/>
          <p:nvPr/>
        </p:nvSpPr>
        <p:spPr>
          <a:xfrm>
            <a:off x="4262438" y="2703668"/>
            <a:ext cx="6115050" cy="24908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572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Speeding up system calls (1)</a:t>
            </a:r>
          </a:p>
        </p:txBody>
      </p:sp>
      <p:sp>
        <p:nvSpPr>
          <p:cNvPr id="3" name="Subtitle 2"/>
          <p:cNvSpPr>
            <a:spLocks noGrp="1"/>
          </p:cNvSpPr>
          <p:nvPr>
            <p:ph type="subTitle" idx="1"/>
          </p:nvPr>
        </p:nvSpPr>
        <p:spPr/>
        <p:txBody>
          <a:bodyPr/>
          <a:lstStyle/>
          <a:p>
            <a:r>
              <a:rPr lang="en-US" dirty="0" err="1">
                <a:solidFill>
                  <a:srgbClr val="0070C0"/>
                </a:solidFill>
              </a:rPr>
              <a:t>vsyscall</a:t>
            </a:r>
            <a:endParaRPr lang="en-US" dirty="0">
              <a:solidFill>
                <a:srgbClr val="0070C0"/>
              </a:solidFill>
            </a:endParaRPr>
          </a:p>
        </p:txBody>
      </p:sp>
    </p:spTree>
    <p:extLst>
      <p:ext uri="{BB962C8B-B14F-4D97-AF65-F5344CB8AC3E}">
        <p14:creationId xmlns:p14="http://schemas.microsoft.com/office/powerpoint/2010/main" val="3556316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vsyscall</a:t>
            </a:r>
            <a:endParaRPr lang="en-US" dirty="0">
              <a:solidFill>
                <a:srgbClr val="0070C0"/>
              </a:solidFill>
            </a:endParaRPr>
          </a:p>
        </p:txBody>
      </p:sp>
      <p:sp>
        <p:nvSpPr>
          <p:cNvPr id="3" name="Content Placeholder 2"/>
          <p:cNvSpPr>
            <a:spLocks noGrp="1"/>
          </p:cNvSpPr>
          <p:nvPr>
            <p:ph idx="1"/>
          </p:nvPr>
        </p:nvSpPr>
        <p:spPr/>
        <p:txBody>
          <a:bodyPr/>
          <a:lstStyle/>
          <a:p>
            <a:r>
              <a:rPr lang="en-US" dirty="0"/>
              <a:t>Certain system calls can get called very often</a:t>
            </a:r>
          </a:p>
          <a:p>
            <a:endParaRPr lang="en-US" dirty="0"/>
          </a:p>
          <a:p>
            <a:r>
              <a:rPr lang="en-US" dirty="0"/>
              <a:t>How to speed it up even faster?</a:t>
            </a:r>
          </a:p>
          <a:p>
            <a:pPr lvl="1"/>
            <a:r>
              <a:rPr lang="en-US" dirty="0"/>
              <a:t>Key: do not actually enter the kernel</a:t>
            </a:r>
          </a:p>
          <a:p>
            <a:pPr lvl="1"/>
            <a:endParaRPr lang="en-US" dirty="0"/>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42</a:t>
            </a:fld>
            <a:endParaRPr lang="en-US"/>
          </a:p>
        </p:txBody>
      </p:sp>
    </p:spTree>
    <p:extLst>
      <p:ext uri="{BB962C8B-B14F-4D97-AF65-F5344CB8AC3E}">
        <p14:creationId xmlns:p14="http://schemas.microsoft.com/office/powerpoint/2010/main" val="1989016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Executing system call in </a:t>
            </a:r>
            <a:r>
              <a:rPr lang="en-US" dirty="0" err="1">
                <a:solidFill>
                  <a:srgbClr val="0070C0"/>
                </a:solidFill>
              </a:rPr>
              <a:t>userspace</a:t>
            </a:r>
            <a:endParaRPr lang="en-US" dirty="0">
              <a:solidFill>
                <a:srgbClr val="0070C0"/>
              </a:solidFill>
            </a:endParaRPr>
          </a:p>
        </p:txBody>
      </p:sp>
      <p:sp>
        <p:nvSpPr>
          <p:cNvPr id="3" name="Content Placeholder 2"/>
          <p:cNvSpPr>
            <a:spLocks noGrp="1"/>
          </p:cNvSpPr>
          <p:nvPr>
            <p:ph idx="1"/>
          </p:nvPr>
        </p:nvSpPr>
        <p:spPr/>
        <p:txBody>
          <a:bodyPr/>
          <a:lstStyle/>
          <a:p>
            <a:r>
              <a:rPr lang="en-US" dirty="0"/>
              <a:t>Linux kernel maps a page containing some kernel variables and implementation of some system calls into the user space</a:t>
            </a:r>
          </a:p>
          <a:p>
            <a:pPr lvl="1"/>
            <a:r>
              <a:rPr lang="en-US" dirty="0">
                <a:solidFill>
                  <a:schemeClr val="tx1">
                    <a:lumMod val="95000"/>
                    <a:lumOff val="5000"/>
                  </a:schemeClr>
                </a:solidFill>
              </a:rPr>
              <a:t>Key</a:t>
            </a:r>
            <a:r>
              <a:rPr lang="en-US" dirty="0"/>
              <a:t>: </a:t>
            </a:r>
            <a:r>
              <a:rPr lang="en-US" b="1" dirty="0">
                <a:solidFill>
                  <a:srgbClr val="FF0000"/>
                </a:solidFill>
              </a:rPr>
              <a:t>read only</a:t>
            </a:r>
            <a:r>
              <a:rPr lang="en-US" dirty="0"/>
              <a:t>!</a:t>
            </a:r>
          </a:p>
          <a:p>
            <a:pPr lvl="1"/>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43</a:t>
            </a:fld>
            <a:endParaRPr lang="en-US"/>
          </a:p>
        </p:txBody>
      </p:sp>
      <p:pic>
        <p:nvPicPr>
          <p:cNvPr id="6" name="Picture 5"/>
          <p:cNvPicPr>
            <a:picLocks noChangeAspect="1"/>
          </p:cNvPicPr>
          <p:nvPr/>
        </p:nvPicPr>
        <p:blipFill>
          <a:blip r:embed="rId3"/>
          <a:stretch>
            <a:fillRect/>
          </a:stretch>
        </p:blipFill>
        <p:spPr>
          <a:xfrm>
            <a:off x="3000302" y="3469099"/>
            <a:ext cx="6400800" cy="561975"/>
          </a:xfrm>
          <a:prstGeom prst="rect">
            <a:avLst/>
          </a:prstGeom>
          <a:ln w="50800">
            <a:solidFill>
              <a:schemeClr val="accent6">
                <a:lumMod val="75000"/>
              </a:schemeClr>
            </a:solidFill>
          </a:ln>
        </p:spPr>
      </p:pic>
    </p:spTree>
    <p:extLst>
      <p:ext uri="{BB962C8B-B14F-4D97-AF65-F5344CB8AC3E}">
        <p14:creationId xmlns:p14="http://schemas.microsoft.com/office/powerpoint/2010/main" val="2613746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Nuts and bolts</a:t>
            </a:r>
          </a:p>
        </p:txBody>
      </p:sp>
      <p:sp>
        <p:nvSpPr>
          <p:cNvPr id="3" name="Content Placeholder 2"/>
          <p:cNvSpPr>
            <a:spLocks noGrp="1"/>
          </p:cNvSpPr>
          <p:nvPr>
            <p:ph idx="1"/>
          </p:nvPr>
        </p:nvSpPr>
        <p:spPr/>
        <p:txBody>
          <a:bodyPr/>
          <a:lstStyle/>
          <a:p>
            <a:r>
              <a:rPr lang="en-US" dirty="0"/>
              <a:t>Mapping of the </a:t>
            </a:r>
            <a:r>
              <a:rPr lang="en-US" b="1" dirty="0" err="1">
                <a:solidFill>
                  <a:schemeClr val="accent4">
                    <a:lumMod val="50000"/>
                  </a:schemeClr>
                </a:solidFill>
                <a:latin typeface="Courier New" panose="02070309020205020404" pitchFamily="49" charset="0"/>
                <a:cs typeface="Courier New" panose="02070309020205020404" pitchFamily="49" charset="0"/>
              </a:rPr>
              <a:t>vsyscall</a:t>
            </a:r>
            <a:r>
              <a:rPr lang="en-US" dirty="0"/>
              <a:t> page occurs in the </a:t>
            </a:r>
            <a:r>
              <a:rPr lang="en-US" b="1" dirty="0" err="1">
                <a:solidFill>
                  <a:schemeClr val="accent4">
                    <a:lumMod val="50000"/>
                  </a:schemeClr>
                </a:solidFill>
                <a:latin typeface="Courier New" panose="02070309020205020404" pitchFamily="49" charset="0"/>
                <a:cs typeface="Courier New" panose="02070309020205020404" pitchFamily="49" charset="0"/>
              </a:rPr>
              <a:t>map_vsyscall</a:t>
            </a:r>
            <a:r>
              <a:rPr lang="en-US" dirty="0"/>
              <a:t> function that is defined in the </a:t>
            </a:r>
            <a:r>
              <a:rPr lang="en-US" b="1" dirty="0">
                <a:solidFill>
                  <a:schemeClr val="accent4">
                    <a:lumMod val="50000"/>
                  </a:schemeClr>
                </a:solidFill>
                <a:latin typeface="Courier New" panose="02070309020205020404" pitchFamily="49" charset="0"/>
                <a:cs typeface="Courier New" panose="02070309020205020404" pitchFamily="49" charset="0"/>
              </a:rPr>
              <a:t>arch/x86/entry/</a:t>
            </a:r>
            <a:r>
              <a:rPr lang="en-US" b="1" dirty="0" err="1">
                <a:solidFill>
                  <a:schemeClr val="accent4">
                    <a:lumMod val="50000"/>
                  </a:schemeClr>
                </a:solidFill>
                <a:latin typeface="Courier New" panose="02070309020205020404" pitchFamily="49" charset="0"/>
                <a:cs typeface="Courier New" panose="02070309020205020404" pitchFamily="49" charset="0"/>
              </a:rPr>
              <a:t>vsyscall</a:t>
            </a:r>
            <a:r>
              <a:rPr lang="en-US" b="1" dirty="0">
                <a:solidFill>
                  <a:schemeClr val="accent4">
                    <a:lumMod val="50000"/>
                  </a:schemeClr>
                </a:solidFill>
                <a:latin typeface="Courier New" panose="02070309020205020404" pitchFamily="49" charset="0"/>
                <a:cs typeface="Courier New" panose="02070309020205020404" pitchFamily="49" charset="0"/>
              </a:rPr>
              <a:t>/vsyscall_64.c</a:t>
            </a:r>
            <a:r>
              <a:rPr lang="en-US" dirty="0"/>
              <a:t> </a:t>
            </a:r>
          </a:p>
          <a:p>
            <a:endParaRPr lang="en-US" dirty="0"/>
          </a:p>
          <a:p>
            <a:r>
              <a:rPr lang="en-US" dirty="0"/>
              <a:t>This is called during kernel initialization </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44</a:t>
            </a:fld>
            <a:endParaRPr lang="en-US"/>
          </a:p>
        </p:txBody>
      </p:sp>
    </p:spTree>
    <p:extLst>
      <p:ext uri="{BB962C8B-B14F-4D97-AF65-F5344CB8AC3E}">
        <p14:creationId xmlns:p14="http://schemas.microsoft.com/office/powerpoint/2010/main" val="896514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Read only</a:t>
            </a:r>
          </a:p>
        </p:txBody>
      </p:sp>
      <p:sp>
        <p:nvSpPr>
          <p:cNvPr id="3" name="Content Placeholder 2"/>
          <p:cNvSpPr>
            <a:spLocks noGrp="1"/>
          </p:cNvSpPr>
          <p:nvPr>
            <p:ph idx="1"/>
          </p:nvPr>
        </p:nvSpPr>
        <p:spPr/>
        <p:txBody>
          <a:bodyPr/>
          <a:lstStyle/>
          <a:p>
            <a:r>
              <a:rPr lang="en-US" dirty="0"/>
              <a:t>Used to be done for </a:t>
            </a:r>
            <a:r>
              <a:rPr lang="en-US" b="1" dirty="0" err="1">
                <a:solidFill>
                  <a:schemeClr val="accent4">
                    <a:lumMod val="50000"/>
                  </a:schemeClr>
                </a:solidFill>
                <a:latin typeface="Courier New" panose="02070309020205020404" pitchFamily="49" charset="0"/>
                <a:cs typeface="Courier New" panose="02070309020205020404" pitchFamily="49" charset="0"/>
              </a:rPr>
              <a:t>gettimeofday</a:t>
            </a:r>
            <a:r>
              <a:rPr lang="en-US" b="1" dirty="0">
                <a:solidFill>
                  <a:schemeClr val="accent4">
                    <a:lumMod val="50000"/>
                  </a:schemeClr>
                </a:solidFill>
                <a:latin typeface="Courier New" panose="02070309020205020404" pitchFamily="49" charset="0"/>
                <a:cs typeface="Courier New" panose="02070309020205020404" pitchFamily="49" charset="0"/>
              </a:rPr>
              <a:t>()</a:t>
            </a:r>
            <a:r>
              <a:rPr lang="en-US" dirty="0"/>
              <a:t>, </a:t>
            </a:r>
            <a:r>
              <a:rPr lang="en-US" b="1" dirty="0">
                <a:solidFill>
                  <a:schemeClr val="accent4">
                    <a:lumMod val="50000"/>
                  </a:schemeClr>
                </a:solidFill>
                <a:latin typeface="Courier New" panose="02070309020205020404" pitchFamily="49" charset="0"/>
                <a:cs typeface="Courier New" panose="02070309020205020404" pitchFamily="49" charset="0"/>
              </a:rPr>
              <a:t>time() </a:t>
            </a:r>
            <a:r>
              <a:rPr lang="en-US" dirty="0"/>
              <a:t>and </a:t>
            </a:r>
            <a:r>
              <a:rPr lang="en-US" b="1" dirty="0" err="1">
                <a:solidFill>
                  <a:schemeClr val="accent4">
                    <a:lumMod val="50000"/>
                  </a:schemeClr>
                </a:solidFill>
                <a:latin typeface="Courier New" panose="02070309020205020404" pitchFamily="49" charset="0"/>
                <a:cs typeface="Courier New" panose="02070309020205020404" pitchFamily="49" charset="0"/>
              </a:rPr>
              <a:t>getcpu</a:t>
            </a:r>
            <a:r>
              <a:rPr lang="en-US" b="1" dirty="0">
                <a:solidFill>
                  <a:schemeClr val="accent4">
                    <a:lumMod val="50000"/>
                  </a:schemeClr>
                </a:solidFill>
                <a:latin typeface="Courier New" panose="02070309020205020404" pitchFamily="49" charset="0"/>
                <a:cs typeface="Courier New" panose="02070309020205020404" pitchFamily="49" charset="0"/>
              </a:rPr>
              <a:t>()</a:t>
            </a:r>
          </a:p>
          <a:p>
            <a:pPr lvl="1"/>
            <a:r>
              <a:rPr lang="en-US" dirty="0"/>
              <a:t>All read only functions</a:t>
            </a:r>
          </a:p>
          <a:p>
            <a:pPr lvl="1"/>
            <a:endParaRPr lang="en-US" dirty="0"/>
          </a:p>
          <a:p>
            <a:r>
              <a:rPr lang="en-US" dirty="0"/>
              <a:t>The </a:t>
            </a:r>
            <a:r>
              <a:rPr lang="en-US" dirty="0" err="1"/>
              <a:t>vsyscall</a:t>
            </a:r>
            <a:r>
              <a:rPr lang="en-US" dirty="0"/>
              <a:t> page contains the variables involved and the small amount of (kernel) code to </a:t>
            </a:r>
            <a:r>
              <a:rPr lang="en-US" dirty="0">
                <a:solidFill>
                  <a:schemeClr val="accent6">
                    <a:lumMod val="50000"/>
                  </a:schemeClr>
                </a:solidFill>
              </a:rPr>
              <a:t>read</a:t>
            </a:r>
            <a:r>
              <a:rPr lang="en-US" dirty="0"/>
              <a:t> them</a:t>
            </a:r>
          </a:p>
          <a:p>
            <a:pPr lvl="1"/>
            <a:r>
              <a:rPr lang="en-US" dirty="0"/>
              <a:t>Page is readable, executable but </a:t>
            </a:r>
            <a:r>
              <a:rPr lang="en-US" dirty="0">
                <a:solidFill>
                  <a:srgbClr val="FF0000"/>
                </a:solidFill>
              </a:rPr>
              <a:t>not</a:t>
            </a:r>
            <a:r>
              <a:rPr lang="en-US" dirty="0"/>
              <a:t> writable</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45</a:t>
            </a:fld>
            <a:endParaRPr lang="en-US"/>
          </a:p>
        </p:txBody>
      </p:sp>
    </p:spTree>
    <p:extLst>
      <p:ext uri="{BB962C8B-B14F-4D97-AF65-F5344CB8AC3E}">
        <p14:creationId xmlns:p14="http://schemas.microsoft.com/office/powerpoint/2010/main" val="722952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Deprecated!</a:t>
            </a:r>
          </a:p>
        </p:txBody>
      </p:sp>
      <p:sp>
        <p:nvSpPr>
          <p:cNvPr id="3" name="Content Placeholder 2"/>
          <p:cNvSpPr>
            <a:spLocks noGrp="1"/>
          </p:cNvSpPr>
          <p:nvPr>
            <p:ph idx="1"/>
          </p:nvPr>
        </p:nvSpPr>
        <p:spPr/>
        <p:txBody>
          <a:bodyPr/>
          <a:lstStyle/>
          <a:p>
            <a:r>
              <a:rPr lang="en-US" dirty="0"/>
              <a:t>Now deemed too dangerous!</a:t>
            </a:r>
          </a:p>
          <a:p>
            <a:pPr lvl="1"/>
            <a:r>
              <a:rPr lang="en-US" dirty="0"/>
              <a:t>Exposing a kernel physical page to the all user processes at a </a:t>
            </a:r>
            <a:r>
              <a:rPr lang="en-US" dirty="0">
                <a:solidFill>
                  <a:srgbClr val="FF0000"/>
                </a:solidFill>
              </a:rPr>
              <a:t>fixed known </a:t>
            </a:r>
            <a:r>
              <a:rPr lang="en-US" dirty="0"/>
              <a:t>address</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46</a:t>
            </a:fld>
            <a:endParaRPr lang="en-US"/>
          </a:p>
        </p:txBody>
      </p:sp>
    </p:spTree>
    <p:extLst>
      <p:ext uri="{BB962C8B-B14F-4D97-AF65-F5344CB8AC3E}">
        <p14:creationId xmlns:p14="http://schemas.microsoft.com/office/powerpoint/2010/main" val="751216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Speeding up system calls (2)</a:t>
            </a:r>
          </a:p>
        </p:txBody>
      </p:sp>
      <p:sp>
        <p:nvSpPr>
          <p:cNvPr id="3" name="Subtitle 2"/>
          <p:cNvSpPr>
            <a:spLocks noGrp="1"/>
          </p:cNvSpPr>
          <p:nvPr>
            <p:ph type="subTitle" idx="1"/>
          </p:nvPr>
        </p:nvSpPr>
        <p:spPr/>
        <p:txBody>
          <a:bodyPr/>
          <a:lstStyle/>
          <a:p>
            <a:r>
              <a:rPr lang="en-US" dirty="0">
                <a:solidFill>
                  <a:srgbClr val="0070C0"/>
                </a:solidFill>
              </a:rPr>
              <a:t>Virtual Dynamic Shared Object</a:t>
            </a:r>
          </a:p>
        </p:txBody>
      </p:sp>
    </p:spTree>
    <p:extLst>
      <p:ext uri="{BB962C8B-B14F-4D97-AF65-F5344CB8AC3E}">
        <p14:creationId xmlns:p14="http://schemas.microsoft.com/office/powerpoint/2010/main" val="869567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vDSO</a:t>
            </a:r>
            <a:endParaRPr lang="en-US" dirty="0">
              <a:solidFill>
                <a:srgbClr val="0070C0"/>
              </a:solidFill>
            </a:endParaRPr>
          </a:p>
        </p:txBody>
      </p:sp>
      <p:sp>
        <p:nvSpPr>
          <p:cNvPr id="3" name="Content Placeholder 2"/>
          <p:cNvSpPr>
            <a:spLocks noGrp="1"/>
          </p:cNvSpPr>
          <p:nvPr>
            <p:ph idx="1"/>
          </p:nvPr>
        </p:nvSpPr>
        <p:spPr/>
        <p:txBody>
          <a:bodyPr/>
          <a:lstStyle/>
          <a:p>
            <a:r>
              <a:rPr lang="en-US" dirty="0"/>
              <a:t>Also same idea as </a:t>
            </a:r>
            <a:r>
              <a:rPr lang="en-US" dirty="0" err="1"/>
              <a:t>vsyscall</a:t>
            </a:r>
            <a:r>
              <a:rPr lang="en-US" dirty="0"/>
              <a:t> but allow linker to do </a:t>
            </a:r>
            <a:r>
              <a:rPr lang="en-US" dirty="0">
                <a:solidFill>
                  <a:srgbClr val="FF0000"/>
                </a:solidFill>
              </a:rPr>
              <a:t>address space randomization </a:t>
            </a:r>
            <a:r>
              <a:rPr lang="en-US" dirty="0"/>
              <a:t>(ASR) and place the page anywhere in the virtual space</a:t>
            </a:r>
          </a:p>
          <a:p>
            <a:endParaRPr lang="en-US" dirty="0"/>
          </a:p>
          <a:p>
            <a:r>
              <a:rPr lang="en-US" dirty="0"/>
              <a:t>Example from two different processes: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48</a:t>
            </a:fld>
            <a:endParaRPr lang="en-US"/>
          </a:p>
        </p:txBody>
      </p:sp>
      <p:pic>
        <p:nvPicPr>
          <p:cNvPr id="6" name="Picture 5"/>
          <p:cNvPicPr>
            <a:picLocks noChangeAspect="1"/>
          </p:cNvPicPr>
          <p:nvPr/>
        </p:nvPicPr>
        <p:blipFill>
          <a:blip r:embed="rId3"/>
          <a:stretch>
            <a:fillRect/>
          </a:stretch>
        </p:blipFill>
        <p:spPr>
          <a:xfrm>
            <a:off x="2797623" y="4058559"/>
            <a:ext cx="6219825" cy="695325"/>
          </a:xfrm>
          <a:prstGeom prst="rect">
            <a:avLst/>
          </a:prstGeom>
          <a:ln w="50800">
            <a:solidFill>
              <a:schemeClr val="accent6">
                <a:lumMod val="75000"/>
              </a:schemeClr>
            </a:solidFill>
          </a:ln>
        </p:spPr>
      </p:pic>
    </p:spTree>
    <p:extLst>
      <p:ext uri="{BB962C8B-B14F-4D97-AF65-F5344CB8AC3E}">
        <p14:creationId xmlns:p14="http://schemas.microsoft.com/office/powerpoint/2010/main" val="2044277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F399-C81A-4B53-8A80-AF533F611D4D}"/>
              </a:ext>
            </a:extLst>
          </p:cNvPr>
          <p:cNvSpPr>
            <a:spLocks noGrp="1"/>
          </p:cNvSpPr>
          <p:nvPr>
            <p:ph type="title"/>
          </p:nvPr>
        </p:nvSpPr>
        <p:spPr/>
        <p:txBody>
          <a:bodyPr/>
          <a:lstStyle/>
          <a:p>
            <a:r>
              <a:rPr lang="en-SG" dirty="0" err="1">
                <a:solidFill>
                  <a:srgbClr val="0070C0"/>
                </a:solidFill>
              </a:rPr>
              <a:t>vDSO</a:t>
            </a:r>
            <a:r>
              <a:rPr lang="en-SG" dirty="0">
                <a:solidFill>
                  <a:srgbClr val="0070C0"/>
                </a:solidFill>
              </a:rPr>
              <a:t> object</a:t>
            </a:r>
          </a:p>
        </p:txBody>
      </p:sp>
      <p:sp>
        <p:nvSpPr>
          <p:cNvPr id="4" name="Date Placeholder 3">
            <a:extLst>
              <a:ext uri="{FF2B5EF4-FFF2-40B4-BE49-F238E27FC236}">
                <a16:creationId xmlns:a16="http://schemas.microsoft.com/office/drawing/2014/main" id="{247FEDCB-A6C1-430B-835E-A801561824C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07475502-2D64-4B90-8E02-10E9914808F5}"/>
              </a:ext>
            </a:extLst>
          </p:cNvPr>
          <p:cNvSpPr>
            <a:spLocks noGrp="1"/>
          </p:cNvSpPr>
          <p:nvPr>
            <p:ph type="sldNum" sz="quarter" idx="12"/>
          </p:nvPr>
        </p:nvSpPr>
        <p:spPr/>
        <p:txBody>
          <a:bodyPr/>
          <a:lstStyle/>
          <a:p>
            <a:fld id="{8C069A23-4000-4463-AA0C-FA51867431BA}" type="slidenum">
              <a:rPr lang="en-US" smtClean="0"/>
              <a:t>49</a:t>
            </a:fld>
            <a:endParaRPr lang="en-US"/>
          </a:p>
        </p:txBody>
      </p:sp>
      <p:pic>
        <p:nvPicPr>
          <p:cNvPr id="7" name="Picture 6">
            <a:extLst>
              <a:ext uri="{FF2B5EF4-FFF2-40B4-BE49-F238E27FC236}">
                <a16:creationId xmlns:a16="http://schemas.microsoft.com/office/drawing/2014/main" id="{36ED02D2-E164-492B-B01A-8047083A0893}"/>
              </a:ext>
            </a:extLst>
          </p:cNvPr>
          <p:cNvPicPr>
            <a:picLocks noChangeAspect="1"/>
          </p:cNvPicPr>
          <p:nvPr/>
        </p:nvPicPr>
        <p:blipFill>
          <a:blip r:embed="rId2"/>
          <a:stretch>
            <a:fillRect/>
          </a:stretch>
        </p:blipFill>
        <p:spPr>
          <a:xfrm>
            <a:off x="2498436" y="1585541"/>
            <a:ext cx="6845477" cy="4528931"/>
          </a:xfrm>
          <a:prstGeom prst="rect">
            <a:avLst/>
          </a:prstGeom>
        </p:spPr>
      </p:pic>
      <p:grpSp>
        <p:nvGrpSpPr>
          <p:cNvPr id="15" name="Group 14">
            <a:extLst>
              <a:ext uri="{FF2B5EF4-FFF2-40B4-BE49-F238E27FC236}">
                <a16:creationId xmlns:a16="http://schemas.microsoft.com/office/drawing/2014/main" id="{BD4C1B81-236C-41D4-BB2D-C19AD74C8AFF}"/>
              </a:ext>
            </a:extLst>
          </p:cNvPr>
          <p:cNvGrpSpPr/>
          <p:nvPr/>
        </p:nvGrpSpPr>
        <p:grpSpPr>
          <a:xfrm>
            <a:off x="3459018" y="892355"/>
            <a:ext cx="5716808" cy="1153500"/>
            <a:chOff x="3459018" y="892355"/>
            <a:chExt cx="5716808" cy="1153500"/>
          </a:xfrm>
        </p:grpSpPr>
        <p:sp>
          <p:nvSpPr>
            <p:cNvPr id="8" name="Oval 7">
              <a:extLst>
                <a:ext uri="{FF2B5EF4-FFF2-40B4-BE49-F238E27FC236}">
                  <a16:creationId xmlns:a16="http://schemas.microsoft.com/office/drawing/2014/main" id="{220984C0-FECE-49B4-AC66-650A735D9CBE}"/>
                </a:ext>
              </a:extLst>
            </p:cNvPr>
            <p:cNvSpPr/>
            <p:nvPr/>
          </p:nvSpPr>
          <p:spPr>
            <a:xfrm>
              <a:off x="5504873" y="1754910"/>
              <a:ext cx="318655" cy="29094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a:extLst>
                <a:ext uri="{FF2B5EF4-FFF2-40B4-BE49-F238E27FC236}">
                  <a16:creationId xmlns:a16="http://schemas.microsoft.com/office/drawing/2014/main" id="{1CB72768-031A-489B-9B1E-CD8A81DE5886}"/>
                </a:ext>
              </a:extLst>
            </p:cNvPr>
            <p:cNvCxnSpPr/>
            <p:nvPr/>
          </p:nvCxnSpPr>
          <p:spPr>
            <a:xfrm>
              <a:off x="3459018" y="2032000"/>
              <a:ext cx="167178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973D18-DA53-4119-BFF7-639881625839}"/>
                </a:ext>
              </a:extLst>
            </p:cNvPr>
            <p:cNvCxnSpPr>
              <a:endCxn id="8" idx="7"/>
            </p:cNvCxnSpPr>
            <p:nvPr/>
          </p:nvCxnSpPr>
          <p:spPr>
            <a:xfrm flipH="1">
              <a:off x="5776862" y="1131455"/>
              <a:ext cx="928738" cy="6660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01E937-6390-4C36-BCFC-380C6B4F5F51}"/>
                </a:ext>
              </a:extLst>
            </p:cNvPr>
            <p:cNvSpPr txBox="1"/>
            <p:nvPr/>
          </p:nvSpPr>
          <p:spPr>
            <a:xfrm>
              <a:off x="6698673" y="892355"/>
              <a:ext cx="2477153" cy="369332"/>
            </a:xfrm>
            <a:prstGeom prst="rect">
              <a:avLst/>
            </a:prstGeom>
            <a:noFill/>
          </p:spPr>
          <p:txBody>
            <a:bodyPr wrap="none" rtlCol="0">
              <a:spAutoFit/>
            </a:bodyPr>
            <a:lstStyle/>
            <a:p>
              <a:r>
                <a:rPr lang="en-SG" dirty="0"/>
                <a:t>No associated file object</a:t>
              </a:r>
            </a:p>
          </p:txBody>
        </p:sp>
      </p:grpSp>
    </p:spTree>
    <p:extLst>
      <p:ext uri="{BB962C8B-B14F-4D97-AF65-F5344CB8AC3E}">
        <p14:creationId xmlns:p14="http://schemas.microsoft.com/office/powerpoint/2010/main" val="396769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syscall</a:t>
            </a:r>
            <a:r>
              <a:rPr lang="en-US" dirty="0">
                <a:solidFill>
                  <a:srgbClr val="0070C0"/>
                </a:solidFill>
              </a:rPr>
              <a:t>() example</a:t>
            </a:r>
          </a:p>
        </p:txBody>
      </p:sp>
      <p:pic>
        <p:nvPicPr>
          <p:cNvPr id="4" name="Picture 3"/>
          <p:cNvPicPr>
            <a:picLocks noChangeAspect="1"/>
          </p:cNvPicPr>
          <p:nvPr/>
        </p:nvPicPr>
        <p:blipFill>
          <a:blip r:embed="rId3"/>
          <a:stretch>
            <a:fillRect/>
          </a:stretch>
        </p:blipFill>
        <p:spPr>
          <a:xfrm>
            <a:off x="4852987" y="2619375"/>
            <a:ext cx="2486025" cy="1619250"/>
          </a:xfrm>
          <a:prstGeom prst="rect">
            <a:avLst/>
          </a:prstGeom>
          <a:ln w="50800">
            <a:solidFill>
              <a:schemeClr val="accent6">
                <a:lumMod val="75000"/>
              </a:schemeClr>
            </a:solidFill>
          </a:ln>
        </p:spPr>
      </p:pic>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8C069A23-4000-4463-AA0C-FA51867431BA}" type="slidenum">
              <a:rPr lang="en-US" smtClean="0"/>
              <a:t>5</a:t>
            </a:fld>
            <a:endParaRPr lang="en-US"/>
          </a:p>
        </p:txBody>
      </p:sp>
    </p:spTree>
    <p:extLst>
      <p:ext uri="{BB962C8B-B14F-4D97-AF65-F5344CB8AC3E}">
        <p14:creationId xmlns:p14="http://schemas.microsoft.com/office/powerpoint/2010/main" val="20159355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F399-C81A-4B53-8A80-AF533F611D4D}"/>
              </a:ext>
            </a:extLst>
          </p:cNvPr>
          <p:cNvSpPr>
            <a:spLocks noGrp="1"/>
          </p:cNvSpPr>
          <p:nvPr>
            <p:ph type="title"/>
          </p:nvPr>
        </p:nvSpPr>
        <p:spPr/>
        <p:txBody>
          <a:bodyPr/>
          <a:lstStyle/>
          <a:p>
            <a:r>
              <a:rPr lang="en-SG" dirty="0" err="1">
                <a:solidFill>
                  <a:srgbClr val="0070C0"/>
                </a:solidFill>
              </a:rPr>
              <a:t>vDSO</a:t>
            </a:r>
            <a:r>
              <a:rPr lang="en-SG" dirty="0">
                <a:solidFill>
                  <a:srgbClr val="0070C0"/>
                </a:solidFill>
              </a:rPr>
              <a:t> object</a:t>
            </a:r>
          </a:p>
        </p:txBody>
      </p:sp>
      <p:sp>
        <p:nvSpPr>
          <p:cNvPr id="4" name="Date Placeholder 3">
            <a:extLst>
              <a:ext uri="{FF2B5EF4-FFF2-40B4-BE49-F238E27FC236}">
                <a16:creationId xmlns:a16="http://schemas.microsoft.com/office/drawing/2014/main" id="{247FEDCB-A6C1-430B-835E-A801561824C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07475502-2D64-4B90-8E02-10E9914808F5}"/>
              </a:ext>
            </a:extLst>
          </p:cNvPr>
          <p:cNvSpPr>
            <a:spLocks noGrp="1"/>
          </p:cNvSpPr>
          <p:nvPr>
            <p:ph type="sldNum" sz="quarter" idx="12"/>
          </p:nvPr>
        </p:nvSpPr>
        <p:spPr/>
        <p:txBody>
          <a:bodyPr/>
          <a:lstStyle/>
          <a:p>
            <a:fld id="{8C069A23-4000-4463-AA0C-FA51867431BA}" type="slidenum">
              <a:rPr lang="en-US" smtClean="0"/>
              <a:t>50</a:t>
            </a:fld>
            <a:endParaRPr lang="en-US"/>
          </a:p>
        </p:txBody>
      </p:sp>
      <p:pic>
        <p:nvPicPr>
          <p:cNvPr id="7" name="Picture 6">
            <a:extLst>
              <a:ext uri="{FF2B5EF4-FFF2-40B4-BE49-F238E27FC236}">
                <a16:creationId xmlns:a16="http://schemas.microsoft.com/office/drawing/2014/main" id="{36ED02D2-E164-492B-B01A-8047083A0893}"/>
              </a:ext>
            </a:extLst>
          </p:cNvPr>
          <p:cNvPicPr>
            <a:picLocks noChangeAspect="1"/>
          </p:cNvPicPr>
          <p:nvPr/>
        </p:nvPicPr>
        <p:blipFill>
          <a:blip r:embed="rId2"/>
          <a:stretch>
            <a:fillRect/>
          </a:stretch>
        </p:blipFill>
        <p:spPr>
          <a:xfrm>
            <a:off x="2498436" y="1585541"/>
            <a:ext cx="6845477" cy="4528931"/>
          </a:xfrm>
          <a:prstGeom prst="rect">
            <a:avLst/>
          </a:prstGeom>
        </p:spPr>
      </p:pic>
      <p:grpSp>
        <p:nvGrpSpPr>
          <p:cNvPr id="21" name="Group 20">
            <a:extLst>
              <a:ext uri="{FF2B5EF4-FFF2-40B4-BE49-F238E27FC236}">
                <a16:creationId xmlns:a16="http://schemas.microsoft.com/office/drawing/2014/main" id="{A36C7A67-C5EB-4651-81F0-0A7D755DA302}"/>
              </a:ext>
            </a:extLst>
          </p:cNvPr>
          <p:cNvGrpSpPr/>
          <p:nvPr/>
        </p:nvGrpSpPr>
        <p:grpSpPr>
          <a:xfrm>
            <a:off x="8051800" y="1976120"/>
            <a:ext cx="3227230" cy="1742440"/>
            <a:chOff x="8051800" y="1976120"/>
            <a:chExt cx="3227230" cy="1742440"/>
          </a:xfrm>
        </p:grpSpPr>
        <p:cxnSp>
          <p:nvCxnSpPr>
            <p:cNvPr id="6" name="Straight Arrow Connector 5">
              <a:extLst>
                <a:ext uri="{FF2B5EF4-FFF2-40B4-BE49-F238E27FC236}">
                  <a16:creationId xmlns:a16="http://schemas.microsoft.com/office/drawing/2014/main" id="{9B620144-DB25-4B57-8AD9-B39A262CA52E}"/>
                </a:ext>
              </a:extLst>
            </p:cNvPr>
            <p:cNvCxnSpPr/>
            <p:nvPr/>
          </p:nvCxnSpPr>
          <p:spPr>
            <a:xfrm flipH="1" flipV="1">
              <a:off x="8107680" y="1976120"/>
              <a:ext cx="1859280" cy="68072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8DA213-495B-4131-96EC-0218A5CBA577}"/>
                </a:ext>
              </a:extLst>
            </p:cNvPr>
            <p:cNvCxnSpPr>
              <a:cxnSpLocks/>
            </p:cNvCxnSpPr>
            <p:nvPr/>
          </p:nvCxnSpPr>
          <p:spPr>
            <a:xfrm flipH="1">
              <a:off x="8107680" y="2656840"/>
              <a:ext cx="1823720" cy="18288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A5E484-BA49-46ED-9276-600CE0C1AFA5}"/>
                </a:ext>
              </a:extLst>
            </p:cNvPr>
            <p:cNvCxnSpPr>
              <a:cxnSpLocks/>
            </p:cNvCxnSpPr>
            <p:nvPr/>
          </p:nvCxnSpPr>
          <p:spPr>
            <a:xfrm flipH="1">
              <a:off x="8051800" y="2656840"/>
              <a:ext cx="1915160" cy="106172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B3C1DA-ACA1-458E-AC0E-EAD80A34810B}"/>
                </a:ext>
              </a:extLst>
            </p:cNvPr>
            <p:cNvSpPr txBox="1"/>
            <p:nvPr/>
          </p:nvSpPr>
          <p:spPr>
            <a:xfrm>
              <a:off x="9982200" y="2316480"/>
              <a:ext cx="1296830" cy="646331"/>
            </a:xfrm>
            <a:prstGeom prst="rect">
              <a:avLst/>
            </a:prstGeom>
            <a:noFill/>
          </p:spPr>
          <p:txBody>
            <a:bodyPr wrap="none" rtlCol="0">
              <a:spAutoFit/>
            </a:bodyPr>
            <a:lstStyle/>
            <a:p>
              <a:r>
                <a:rPr lang="en-SG" dirty="0"/>
                <a:t>Address</a:t>
              </a:r>
            </a:p>
            <a:p>
              <a:r>
                <a:rPr lang="en-SG" dirty="0"/>
                <a:t>randomized</a:t>
              </a:r>
            </a:p>
          </p:txBody>
        </p:sp>
      </p:grpSp>
    </p:spTree>
    <p:extLst>
      <p:ext uri="{BB962C8B-B14F-4D97-AF65-F5344CB8AC3E}">
        <p14:creationId xmlns:p14="http://schemas.microsoft.com/office/powerpoint/2010/main" val="323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Kernel-GLIBC</a:t>
            </a:r>
          </a:p>
        </p:txBody>
      </p:sp>
      <p:sp>
        <p:nvSpPr>
          <p:cNvPr id="3" name="Content Placeholder 2"/>
          <p:cNvSpPr>
            <a:spLocks noGrp="1"/>
          </p:cNvSpPr>
          <p:nvPr>
            <p:ph idx="1"/>
          </p:nvPr>
        </p:nvSpPr>
        <p:spPr/>
        <p:txBody>
          <a:bodyPr/>
          <a:lstStyle/>
          <a:p>
            <a:r>
              <a:rPr lang="en-US" dirty="0"/>
              <a:t>Kernel provide the dynamic shared object to the loader</a:t>
            </a:r>
          </a:p>
          <a:p>
            <a:pPr lvl="1"/>
            <a:r>
              <a:rPr lang="en-US" b="1" dirty="0" err="1">
                <a:solidFill>
                  <a:schemeClr val="accent4">
                    <a:lumMod val="50000"/>
                  </a:schemeClr>
                </a:solidFill>
                <a:latin typeface="Courier New" panose="02070309020205020404" pitchFamily="49" charset="0"/>
                <a:cs typeface="Courier New" panose="02070309020205020404" pitchFamily="49" charset="0"/>
              </a:rPr>
              <a:t>vdso</a:t>
            </a:r>
            <a:r>
              <a:rPr lang="en-US" b="1" dirty="0">
                <a:solidFill>
                  <a:schemeClr val="accent4">
                    <a:lumMod val="50000"/>
                  </a:schemeClr>
                </a:solidFill>
                <a:latin typeface="Courier New" panose="02070309020205020404" pitchFamily="49" charset="0"/>
                <a:cs typeface="Courier New" panose="02070309020205020404" pitchFamily="49" charset="0"/>
              </a:rPr>
              <a:t>{32|64}.so </a:t>
            </a:r>
            <a:r>
              <a:rPr lang="en-US" dirty="0"/>
              <a:t>in </a:t>
            </a:r>
            <a:r>
              <a:rPr lang="en-US" b="1" dirty="0">
                <a:solidFill>
                  <a:schemeClr val="accent4">
                    <a:lumMod val="50000"/>
                  </a:schemeClr>
                </a:solidFill>
                <a:latin typeface="Courier New" panose="02070309020205020404" pitchFamily="49" charset="0"/>
                <a:cs typeface="Courier New" panose="02070309020205020404" pitchFamily="49" charset="0"/>
              </a:rPr>
              <a:t>arch/x86/entry/</a:t>
            </a:r>
            <a:r>
              <a:rPr lang="en-US" b="1" dirty="0" err="1">
                <a:solidFill>
                  <a:schemeClr val="accent4">
                    <a:lumMod val="50000"/>
                  </a:schemeClr>
                </a:solidFill>
                <a:latin typeface="Courier New" panose="02070309020205020404" pitchFamily="49" charset="0"/>
                <a:cs typeface="Courier New" panose="02070309020205020404" pitchFamily="49" charset="0"/>
              </a:rPr>
              <a:t>vdso</a:t>
            </a:r>
            <a:endParaRPr lang="en-US" b="1" dirty="0">
              <a:solidFill>
                <a:schemeClr val="accent4">
                  <a:lumMod val="50000"/>
                </a:schemeClr>
              </a:solidFill>
              <a:latin typeface="Courier New" panose="02070309020205020404" pitchFamily="49" charset="0"/>
              <a:cs typeface="Courier New" panose="02070309020205020404" pitchFamily="49" charset="0"/>
            </a:endParaRPr>
          </a:p>
          <a:p>
            <a:pPr lvl="1"/>
            <a:endParaRPr lang="en-US" dirty="0"/>
          </a:p>
          <a:p>
            <a:r>
              <a:rPr lang="en-US" dirty="0"/>
              <a:t>Kernel detects loading of shared executable, will then provide the shared object in the process image</a:t>
            </a:r>
          </a:p>
          <a:p>
            <a:pPr lvl="1"/>
            <a:r>
              <a:rPr lang="en-US" dirty="0"/>
              <a:t>No file object</a:t>
            </a:r>
          </a:p>
          <a:p>
            <a:endParaRPr lang="en-US" dirty="0"/>
          </a:p>
          <a:p>
            <a:r>
              <a:rPr lang="en-US" dirty="0"/>
              <a:t>Final setup done by </a:t>
            </a:r>
            <a:r>
              <a:rPr lang="en-US" dirty="0" err="1"/>
              <a:t>glibc</a:t>
            </a:r>
            <a:r>
              <a:rPr lang="en-US" dirty="0"/>
              <a:t> ELF startup code</a:t>
            </a:r>
          </a:p>
          <a:p>
            <a:endParaRPr lang="en-US" dirty="0"/>
          </a:p>
          <a:p>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51</a:t>
            </a:fld>
            <a:endParaRPr lang="en-US"/>
          </a:p>
        </p:txBody>
      </p:sp>
    </p:spTree>
    <p:extLst>
      <p:ext uri="{BB962C8B-B14F-4D97-AF65-F5344CB8AC3E}">
        <p14:creationId xmlns:p14="http://schemas.microsoft.com/office/powerpoint/2010/main" val="1424079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6ADE-8BC2-4801-A705-A02428ED278A}"/>
              </a:ext>
            </a:extLst>
          </p:cNvPr>
          <p:cNvSpPr>
            <a:spLocks noGrp="1"/>
          </p:cNvSpPr>
          <p:nvPr>
            <p:ph type="title"/>
          </p:nvPr>
        </p:nvSpPr>
        <p:spPr/>
        <p:txBody>
          <a:bodyPr/>
          <a:lstStyle/>
          <a:p>
            <a:r>
              <a:rPr lang="en-SG" dirty="0">
                <a:solidFill>
                  <a:srgbClr val="0070C0"/>
                </a:solidFill>
              </a:rPr>
              <a:t>What’s inside </a:t>
            </a:r>
            <a:r>
              <a:rPr lang="en-SG" dirty="0" err="1">
                <a:solidFill>
                  <a:srgbClr val="0070C0"/>
                </a:solidFill>
              </a:rPr>
              <a:t>vDSO</a:t>
            </a:r>
            <a:r>
              <a:rPr lang="en-SG" dirty="0">
                <a:solidFill>
                  <a:srgbClr val="0070C0"/>
                </a:solidFill>
              </a:rPr>
              <a:t>?</a:t>
            </a:r>
          </a:p>
        </p:txBody>
      </p:sp>
      <p:sp>
        <p:nvSpPr>
          <p:cNvPr id="3" name="Content Placeholder 2">
            <a:extLst>
              <a:ext uri="{FF2B5EF4-FFF2-40B4-BE49-F238E27FC236}">
                <a16:creationId xmlns:a16="http://schemas.microsoft.com/office/drawing/2014/main" id="{9806940D-136D-49A2-85C5-486AB339003C}"/>
              </a:ext>
            </a:extLst>
          </p:cNvPr>
          <p:cNvSpPr>
            <a:spLocks noGrp="1"/>
          </p:cNvSpPr>
          <p:nvPr>
            <p:ph idx="1"/>
          </p:nvPr>
        </p:nvSpPr>
        <p:spPr/>
        <p:txBody>
          <a:bodyPr/>
          <a:lstStyle/>
          <a:p>
            <a:r>
              <a:rPr lang="en-SG" dirty="0"/>
              <a:t>Sources are in arch/x86/entry/</a:t>
            </a:r>
            <a:r>
              <a:rPr lang="en-SG" dirty="0" err="1"/>
              <a:t>vdso</a:t>
            </a:r>
            <a:endParaRPr lang="en-SG" dirty="0"/>
          </a:p>
          <a:p>
            <a:r>
              <a:rPr lang="en-SG" dirty="0"/>
              <a:t>Contains:</a:t>
            </a: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vdso_clock_gettime</a:t>
            </a:r>
            <a:endParaRPr lang="en-SG" b="1" dirty="0">
              <a:solidFill>
                <a:schemeClr val="accent4">
                  <a:lumMod val="50000"/>
                </a:schemeClr>
              </a:solidFill>
              <a:latin typeface="Courier New" panose="02070309020205020404" pitchFamily="49" charset="0"/>
              <a:cs typeface="Courier New" panose="02070309020205020404" pitchFamily="49" charset="0"/>
            </a:endParaRP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vdso_clock_getres</a:t>
            </a:r>
            <a:endParaRPr lang="en-SG" b="1" dirty="0">
              <a:solidFill>
                <a:schemeClr val="accent4">
                  <a:lumMod val="50000"/>
                </a:schemeClr>
              </a:solidFill>
              <a:latin typeface="Courier New" panose="02070309020205020404" pitchFamily="49" charset="0"/>
              <a:cs typeface="Courier New" panose="02070309020205020404" pitchFamily="49" charset="0"/>
            </a:endParaRP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vdso_getcpu</a:t>
            </a:r>
            <a:endParaRPr lang="en-SG" b="1" dirty="0">
              <a:solidFill>
                <a:schemeClr val="accent4">
                  <a:lumMod val="50000"/>
                </a:schemeClr>
              </a:solidFill>
              <a:latin typeface="Courier New" panose="02070309020205020404" pitchFamily="49" charset="0"/>
              <a:cs typeface="Courier New" panose="02070309020205020404" pitchFamily="49" charset="0"/>
            </a:endParaRP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vdso_gettimeofday</a:t>
            </a:r>
            <a:endParaRPr lang="en-SG" b="1" dirty="0">
              <a:solidFill>
                <a:schemeClr val="accent4">
                  <a:lumMod val="50000"/>
                </a:schemeClr>
              </a:solidFill>
              <a:latin typeface="Courier New" panose="02070309020205020404" pitchFamily="49" charset="0"/>
              <a:cs typeface="Courier New" panose="02070309020205020404" pitchFamily="49" charset="0"/>
            </a:endParaRPr>
          </a:p>
          <a:p>
            <a:pPr lvl="1"/>
            <a:r>
              <a:rPr lang="en-SG" b="1" dirty="0">
                <a:solidFill>
                  <a:schemeClr val="accent4">
                    <a:lumMod val="50000"/>
                  </a:schemeClr>
                </a:solidFill>
                <a:latin typeface="Courier New" panose="02070309020205020404" pitchFamily="49" charset="0"/>
                <a:cs typeface="Courier New" panose="02070309020205020404" pitchFamily="49" charset="0"/>
              </a:rPr>
              <a:t>__</a:t>
            </a:r>
            <a:r>
              <a:rPr lang="en-SG" b="1" dirty="0" err="1">
                <a:solidFill>
                  <a:schemeClr val="accent4">
                    <a:lumMod val="50000"/>
                  </a:schemeClr>
                </a:solidFill>
                <a:latin typeface="Courier New" panose="02070309020205020404" pitchFamily="49" charset="0"/>
                <a:cs typeface="Courier New" panose="02070309020205020404" pitchFamily="49" charset="0"/>
              </a:rPr>
              <a:t>vdso_time</a:t>
            </a:r>
            <a:endParaRPr lang="en-SG" b="1" dirty="0">
              <a:solidFill>
                <a:schemeClr val="accent4">
                  <a:lumMod val="50000"/>
                </a:schemeClr>
              </a:solidFill>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AB3333F7-EC64-4692-AC3F-CEFBBFF306E8}"/>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4810B677-3AFC-425D-A24B-A2BF53D4CF3B}"/>
              </a:ext>
            </a:extLst>
          </p:cNvPr>
          <p:cNvSpPr>
            <a:spLocks noGrp="1"/>
          </p:cNvSpPr>
          <p:nvPr>
            <p:ph type="sldNum" sz="quarter" idx="12"/>
          </p:nvPr>
        </p:nvSpPr>
        <p:spPr/>
        <p:txBody>
          <a:bodyPr/>
          <a:lstStyle/>
          <a:p>
            <a:fld id="{8C069A23-4000-4463-AA0C-FA51867431BA}" type="slidenum">
              <a:rPr lang="en-US" smtClean="0"/>
              <a:t>52</a:t>
            </a:fld>
            <a:endParaRPr lang="en-US"/>
          </a:p>
        </p:txBody>
      </p:sp>
    </p:spTree>
    <p:extLst>
      <p:ext uri="{BB962C8B-B14F-4D97-AF65-F5344CB8AC3E}">
        <p14:creationId xmlns:p14="http://schemas.microsoft.com/office/powerpoint/2010/main" val="1661781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END</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457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System calls in Linux</a:t>
            </a:r>
          </a:p>
        </p:txBody>
      </p:sp>
      <p:sp>
        <p:nvSpPr>
          <p:cNvPr id="3" name="Content Placeholder 2"/>
          <p:cNvSpPr>
            <a:spLocks noGrp="1"/>
          </p:cNvSpPr>
          <p:nvPr>
            <p:ph idx="1"/>
          </p:nvPr>
        </p:nvSpPr>
        <p:spPr/>
        <p:txBody>
          <a:bodyPr/>
          <a:lstStyle/>
          <a:p>
            <a:r>
              <a:rPr lang="en-US" dirty="0"/>
              <a:t>System calls in Linux is identified by its number</a:t>
            </a:r>
          </a:p>
          <a:p>
            <a:endParaRPr lang="en-US" dirty="0"/>
          </a:p>
          <a:p>
            <a:r>
              <a:rPr lang="en-US" dirty="0"/>
              <a:t>Example: To read from an opened file requires the read system call. It is </a:t>
            </a:r>
            <a:r>
              <a:rPr lang="en-US" b="1" dirty="0">
                <a:solidFill>
                  <a:schemeClr val="accent4">
                    <a:lumMod val="50000"/>
                  </a:schemeClr>
                </a:solidFill>
                <a:latin typeface="Courier New" panose="02070309020205020404" pitchFamily="49" charset="0"/>
                <a:cs typeface="Courier New" panose="02070309020205020404" pitchFamily="49" charset="0"/>
              </a:rPr>
              <a:t>__</a:t>
            </a:r>
            <a:r>
              <a:rPr lang="en-US" b="1" dirty="0" err="1">
                <a:solidFill>
                  <a:schemeClr val="accent4">
                    <a:lumMod val="50000"/>
                  </a:schemeClr>
                </a:solidFill>
                <a:latin typeface="Courier New" panose="02070309020205020404" pitchFamily="49" charset="0"/>
                <a:cs typeface="Courier New" panose="02070309020205020404" pitchFamily="49" charset="0"/>
              </a:rPr>
              <a:t>NR_read</a:t>
            </a:r>
            <a:r>
              <a:rPr lang="en-US" dirty="0"/>
              <a:t>  </a:t>
            </a:r>
          </a:p>
          <a:p>
            <a:pPr lvl="1"/>
            <a:r>
              <a:rPr lang="en-US" dirty="0"/>
              <a:t>3 in </a:t>
            </a:r>
            <a:r>
              <a:rPr lang="en-US" b="1" dirty="0">
                <a:solidFill>
                  <a:schemeClr val="accent4">
                    <a:lumMod val="50000"/>
                  </a:schemeClr>
                </a:solidFill>
                <a:latin typeface="Courier New" panose="02070309020205020404" pitchFamily="49" charset="0"/>
                <a:cs typeface="Courier New" panose="02070309020205020404" pitchFamily="49" charset="0"/>
              </a:rPr>
              <a:t>/</a:t>
            </a:r>
            <a:r>
              <a:rPr lang="en-US" b="1" dirty="0" err="1">
                <a:solidFill>
                  <a:schemeClr val="accent4">
                    <a:lumMod val="50000"/>
                  </a:schemeClr>
                </a:solidFill>
                <a:latin typeface="Courier New" panose="02070309020205020404" pitchFamily="49" charset="0"/>
                <a:cs typeface="Courier New" panose="02070309020205020404" pitchFamily="49" charset="0"/>
              </a:rPr>
              <a:t>usr</a:t>
            </a:r>
            <a:r>
              <a:rPr lang="en-US" b="1" dirty="0">
                <a:solidFill>
                  <a:schemeClr val="accent4">
                    <a:lumMod val="50000"/>
                  </a:schemeClr>
                </a:solidFill>
                <a:latin typeface="Courier New" panose="02070309020205020404" pitchFamily="49" charset="0"/>
                <a:cs typeface="Courier New" panose="02070309020205020404" pitchFamily="49" charset="0"/>
              </a:rPr>
              <a:t>/include/</a:t>
            </a:r>
            <a:r>
              <a:rPr lang="en-US" b="1" dirty="0" err="1">
                <a:solidFill>
                  <a:schemeClr val="accent4">
                    <a:lumMod val="50000"/>
                  </a:schemeClr>
                </a:solidFill>
                <a:latin typeface="Courier New" panose="02070309020205020404" pitchFamily="49" charset="0"/>
                <a:cs typeface="Courier New" panose="02070309020205020404" pitchFamily="49" charset="0"/>
              </a:rPr>
              <a:t>asm</a:t>
            </a:r>
            <a:r>
              <a:rPr lang="en-US" b="1" dirty="0">
                <a:solidFill>
                  <a:schemeClr val="accent4">
                    <a:lumMod val="50000"/>
                  </a:schemeClr>
                </a:solidFill>
                <a:latin typeface="Courier New" panose="02070309020205020404" pitchFamily="49" charset="0"/>
                <a:cs typeface="Courier New" panose="02070309020205020404" pitchFamily="49" charset="0"/>
              </a:rPr>
              <a:t>/unistd_32.h </a:t>
            </a:r>
            <a:r>
              <a:rPr lang="en-US" dirty="0"/>
              <a:t>(32 bit systems)</a:t>
            </a:r>
          </a:p>
          <a:p>
            <a:pPr lvl="1"/>
            <a:r>
              <a:rPr lang="en-US" dirty="0"/>
              <a:t>0 in </a:t>
            </a:r>
            <a:r>
              <a:rPr lang="en-US" b="1" dirty="0">
                <a:solidFill>
                  <a:schemeClr val="accent4">
                    <a:lumMod val="50000"/>
                  </a:schemeClr>
                </a:solidFill>
                <a:latin typeface="Courier New" panose="02070309020205020404" pitchFamily="49" charset="0"/>
                <a:cs typeface="Courier New" panose="02070309020205020404" pitchFamily="49" charset="0"/>
              </a:rPr>
              <a:t>/</a:t>
            </a:r>
            <a:r>
              <a:rPr lang="en-US" b="1" dirty="0" err="1">
                <a:solidFill>
                  <a:schemeClr val="accent4">
                    <a:lumMod val="50000"/>
                  </a:schemeClr>
                </a:solidFill>
                <a:latin typeface="Courier New" panose="02070309020205020404" pitchFamily="49" charset="0"/>
                <a:cs typeface="Courier New" panose="02070309020205020404" pitchFamily="49" charset="0"/>
              </a:rPr>
              <a:t>usr</a:t>
            </a:r>
            <a:r>
              <a:rPr lang="en-US" b="1" dirty="0">
                <a:solidFill>
                  <a:schemeClr val="accent4">
                    <a:lumMod val="50000"/>
                  </a:schemeClr>
                </a:solidFill>
                <a:latin typeface="Courier New" panose="02070309020205020404" pitchFamily="49" charset="0"/>
                <a:cs typeface="Courier New" panose="02070309020205020404" pitchFamily="49" charset="0"/>
              </a:rPr>
              <a:t>/include/</a:t>
            </a:r>
            <a:r>
              <a:rPr lang="en-US" b="1" dirty="0" err="1">
                <a:solidFill>
                  <a:schemeClr val="accent4">
                    <a:lumMod val="50000"/>
                  </a:schemeClr>
                </a:solidFill>
                <a:latin typeface="Courier New" panose="02070309020205020404" pitchFamily="49" charset="0"/>
                <a:cs typeface="Courier New" panose="02070309020205020404" pitchFamily="49" charset="0"/>
              </a:rPr>
              <a:t>asm</a:t>
            </a:r>
            <a:r>
              <a:rPr lang="en-US" b="1" dirty="0">
                <a:solidFill>
                  <a:schemeClr val="accent4">
                    <a:lumMod val="50000"/>
                  </a:schemeClr>
                </a:solidFill>
                <a:latin typeface="Courier New" panose="02070309020205020404" pitchFamily="49" charset="0"/>
                <a:cs typeface="Courier New" panose="02070309020205020404" pitchFamily="49" charset="0"/>
              </a:rPr>
              <a:t>/unistd_64.h </a:t>
            </a:r>
            <a:r>
              <a:rPr lang="en-US" dirty="0"/>
              <a:t>(64 bit systems)</a:t>
            </a:r>
          </a:p>
          <a:p>
            <a:pPr lvl="1"/>
            <a:endParaRPr 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6</a:t>
            </a:fld>
            <a:endParaRPr lang="en-US"/>
          </a:p>
        </p:txBody>
      </p:sp>
    </p:spTree>
    <p:extLst>
      <p:ext uri="{BB962C8B-B14F-4D97-AF65-F5344CB8AC3E}">
        <p14:creationId xmlns:p14="http://schemas.microsoft.com/office/powerpoint/2010/main" val="321473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x86 system calls – the old way</a:t>
            </a:r>
          </a:p>
        </p:txBody>
      </p:sp>
      <p:sp>
        <p:nvSpPr>
          <p:cNvPr id="3" name="Content Placeholder 2"/>
          <p:cNvSpPr>
            <a:spLocks noGrp="1"/>
          </p:cNvSpPr>
          <p:nvPr>
            <p:ph idx="1"/>
          </p:nvPr>
        </p:nvSpPr>
        <p:spPr/>
        <p:txBody>
          <a:bodyPr/>
          <a:lstStyle/>
          <a:p>
            <a:r>
              <a:rPr lang="en-US" dirty="0"/>
              <a:t>Uses a software interrupt</a:t>
            </a:r>
          </a:p>
          <a:p>
            <a:pPr lvl="1"/>
            <a:r>
              <a:rPr lang="en-US" b="1" dirty="0" err="1">
                <a:solidFill>
                  <a:srgbClr val="7030A0"/>
                </a:solidFill>
                <a:latin typeface="Courier New" panose="02070309020205020404" pitchFamily="49" charset="0"/>
                <a:cs typeface="Courier New" panose="02070309020205020404" pitchFamily="49" charset="0"/>
              </a:rPr>
              <a:t>int</a:t>
            </a:r>
            <a:r>
              <a:rPr lang="en-US" b="1" dirty="0">
                <a:solidFill>
                  <a:srgbClr val="7030A0"/>
                </a:solidFill>
                <a:latin typeface="Courier New" panose="02070309020205020404" pitchFamily="49" charset="0"/>
                <a:cs typeface="Courier New" panose="02070309020205020404" pitchFamily="49" charset="0"/>
              </a:rPr>
              <a:t> 0x80</a:t>
            </a:r>
          </a:p>
          <a:p>
            <a:endParaRPr lang="en-US" dirty="0"/>
          </a:p>
          <a:p>
            <a:r>
              <a:rPr lang="en-US" dirty="0"/>
              <a:t>Uses the interrupt servicing mechanism to elevate privileges to Ring 0</a:t>
            </a:r>
          </a:p>
          <a:p>
            <a:endParaRPr lang="en-US" dirty="0"/>
          </a:p>
          <a:p>
            <a:r>
              <a:rPr lang="en-US" dirty="0"/>
              <a:t>But found to be slow</a:t>
            </a:r>
          </a:p>
          <a:p>
            <a:pPr lvl="1"/>
            <a:r>
              <a:rPr lang="en-US" dirty="0"/>
              <a:t>There are more things that need to be done to service interrupts in general</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7</a:t>
            </a:fld>
            <a:endParaRPr lang="en-US"/>
          </a:p>
        </p:txBody>
      </p:sp>
    </p:spTree>
    <p:extLst>
      <p:ext uri="{BB962C8B-B14F-4D97-AF65-F5344CB8AC3E}">
        <p14:creationId xmlns:p14="http://schemas.microsoft.com/office/powerpoint/2010/main" val="261634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The new x86 way</a:t>
            </a:r>
          </a:p>
        </p:txBody>
      </p:sp>
      <p:sp>
        <p:nvSpPr>
          <p:cNvPr id="3" name="Content Placeholder 2"/>
          <p:cNvSpPr>
            <a:spLocks noGrp="1"/>
          </p:cNvSpPr>
          <p:nvPr>
            <p:ph idx="1"/>
          </p:nvPr>
        </p:nvSpPr>
        <p:spPr/>
        <p:txBody>
          <a:bodyPr/>
          <a:lstStyle/>
          <a:p>
            <a:r>
              <a:rPr lang="en-US" dirty="0"/>
              <a:t>Uses the </a:t>
            </a:r>
            <a:r>
              <a:rPr lang="en-US" b="1" dirty="0">
                <a:solidFill>
                  <a:schemeClr val="accent4">
                    <a:lumMod val="50000"/>
                  </a:schemeClr>
                </a:solidFill>
                <a:latin typeface="Courier New" panose="02070309020205020404" pitchFamily="49" charset="0"/>
                <a:cs typeface="Courier New" panose="02070309020205020404" pitchFamily="49" charset="0"/>
              </a:rPr>
              <a:t>SYSENTER</a:t>
            </a:r>
            <a:r>
              <a:rPr lang="en-US" dirty="0"/>
              <a:t>/</a:t>
            </a:r>
            <a:r>
              <a:rPr lang="en-US" b="1" dirty="0">
                <a:solidFill>
                  <a:schemeClr val="accent4">
                    <a:lumMod val="50000"/>
                  </a:schemeClr>
                </a:solidFill>
                <a:latin typeface="Courier New" panose="02070309020205020404" pitchFamily="49" charset="0"/>
                <a:cs typeface="Courier New" panose="02070309020205020404" pitchFamily="49" charset="0"/>
              </a:rPr>
              <a:t>SYSEXIT</a:t>
            </a:r>
            <a:r>
              <a:rPr lang="en-US" dirty="0"/>
              <a:t> instructions</a:t>
            </a:r>
          </a:p>
        </p:txBody>
      </p:sp>
      <p:pic>
        <p:nvPicPr>
          <p:cNvPr id="4" name="Picture 3"/>
          <p:cNvPicPr>
            <a:picLocks noChangeAspect="1"/>
          </p:cNvPicPr>
          <p:nvPr/>
        </p:nvPicPr>
        <p:blipFill>
          <a:blip r:embed="rId3"/>
          <a:stretch>
            <a:fillRect/>
          </a:stretch>
        </p:blipFill>
        <p:spPr>
          <a:xfrm>
            <a:off x="1847487" y="2567568"/>
            <a:ext cx="8165700" cy="3170117"/>
          </a:xfrm>
          <a:prstGeom prst="rect">
            <a:avLst/>
          </a:prstGeom>
          <a:ln w="50800">
            <a:solidFill>
              <a:schemeClr val="accent6">
                <a:lumMod val="75000"/>
              </a:schemeClr>
            </a:solidFill>
          </a:ln>
        </p:spPr>
      </p:pic>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8C069A23-4000-4463-AA0C-FA51867431BA}" type="slidenum">
              <a:rPr lang="en-US" smtClean="0"/>
              <a:t>8</a:t>
            </a:fld>
            <a:endParaRPr lang="en-US"/>
          </a:p>
        </p:txBody>
      </p:sp>
    </p:spTree>
    <p:extLst>
      <p:ext uri="{BB962C8B-B14F-4D97-AF65-F5344CB8AC3E}">
        <p14:creationId xmlns:p14="http://schemas.microsoft.com/office/powerpoint/2010/main" val="313728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In 64 bits: </a:t>
            </a:r>
            <a:r>
              <a:rPr lang="en-US" dirty="0">
                <a:solidFill>
                  <a:srgbClr val="0070C0"/>
                </a:solidFill>
              </a:rPr>
              <a:t>SYSCALL/SYSRET</a:t>
            </a:r>
          </a:p>
        </p:txBody>
      </p:sp>
      <p:sp>
        <p:nvSpPr>
          <p:cNvPr id="3" name="Content Placeholder 2"/>
          <p:cNvSpPr>
            <a:spLocks noGrp="1"/>
          </p:cNvSpPr>
          <p:nvPr>
            <p:ph idx="1"/>
          </p:nvPr>
        </p:nvSpPr>
        <p:spPr/>
        <p:txBody>
          <a:bodyPr/>
          <a:lstStyle/>
          <a:p>
            <a:r>
              <a:rPr lang="en-US" dirty="0"/>
              <a:t>Introduced by AMD but now also supported in Intel64</a:t>
            </a:r>
          </a:p>
          <a:p>
            <a:endParaRPr lang="en-US" dirty="0"/>
          </a:p>
          <a:p>
            <a:endParaRPr lang="en-US" dirty="0"/>
          </a:p>
          <a:p>
            <a:endParaRPr lang="en-US" dirty="0"/>
          </a:p>
          <a:p>
            <a:r>
              <a:rPr lang="en-US" dirty="0"/>
              <a:t>Both </a:t>
            </a:r>
            <a:r>
              <a:rPr lang="en-US" b="1" dirty="0">
                <a:solidFill>
                  <a:schemeClr val="accent4">
                    <a:lumMod val="50000"/>
                  </a:schemeClr>
                </a:solidFill>
                <a:latin typeface="Courier New" panose="02070309020205020404" pitchFamily="49" charset="0"/>
                <a:cs typeface="Courier New" panose="02070309020205020404" pitchFamily="49" charset="0"/>
              </a:rPr>
              <a:t>SYSENTER</a:t>
            </a:r>
            <a:r>
              <a:rPr lang="en-US" dirty="0"/>
              <a:t> and </a:t>
            </a:r>
            <a:r>
              <a:rPr lang="en-US" b="1" dirty="0">
                <a:solidFill>
                  <a:schemeClr val="accent4">
                    <a:lumMod val="50000"/>
                  </a:schemeClr>
                </a:solidFill>
                <a:latin typeface="Courier New" panose="02070309020205020404" pitchFamily="49" charset="0"/>
                <a:cs typeface="Courier New" panose="02070309020205020404" pitchFamily="49" charset="0"/>
              </a:rPr>
              <a:t>SYSCALL</a:t>
            </a:r>
            <a:r>
              <a:rPr lang="en-US" dirty="0"/>
              <a:t> allows for a disciplined transition from Ring 3 to Ring 0</a:t>
            </a:r>
          </a:p>
          <a:p>
            <a:pPr lvl="1"/>
            <a:r>
              <a:rPr lang="en-US" dirty="0"/>
              <a:t>Just how to set up the context is done differently</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8C069A23-4000-4463-AA0C-FA51867431BA}" type="slidenum">
              <a:rPr lang="en-US" smtClean="0"/>
              <a:t>9</a:t>
            </a:fld>
            <a:endParaRPr lang="en-US"/>
          </a:p>
        </p:txBody>
      </p:sp>
      <p:pic>
        <p:nvPicPr>
          <p:cNvPr id="6" name="Picture 5"/>
          <p:cNvPicPr>
            <a:picLocks noChangeAspect="1"/>
          </p:cNvPicPr>
          <p:nvPr/>
        </p:nvPicPr>
        <p:blipFill>
          <a:blip r:embed="rId3"/>
          <a:stretch>
            <a:fillRect/>
          </a:stretch>
        </p:blipFill>
        <p:spPr>
          <a:xfrm>
            <a:off x="1402720" y="2348930"/>
            <a:ext cx="9372600" cy="1057275"/>
          </a:xfrm>
          <a:prstGeom prst="rect">
            <a:avLst/>
          </a:prstGeom>
        </p:spPr>
      </p:pic>
    </p:spTree>
    <p:extLst>
      <p:ext uri="{BB962C8B-B14F-4D97-AF65-F5344CB8AC3E}">
        <p14:creationId xmlns:p14="http://schemas.microsoft.com/office/powerpoint/2010/main" val="3146163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10249</TotalTime>
  <Words>2023</Words>
  <Application>Microsoft Office PowerPoint</Application>
  <PresentationFormat>Widescreen</PresentationFormat>
  <Paragraphs>347</Paragraphs>
  <Slides>53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Courier New</vt:lpstr>
      <vt:lpstr>Office Theme</vt:lpstr>
      <vt:lpstr>Lecture 5</vt:lpstr>
      <vt:lpstr>Obtaining System Services</vt:lpstr>
      <vt:lpstr>Typical OS services</vt:lpstr>
      <vt:lpstr>syscall()</vt:lpstr>
      <vt:lpstr>syscall() example</vt:lpstr>
      <vt:lpstr>System calls in Linux</vt:lpstr>
      <vt:lpstr>x86 system calls – the old way</vt:lpstr>
      <vt:lpstr>The new x86 way</vt:lpstr>
      <vt:lpstr>In 64 bits: SYSCALL/SYSRET</vt:lpstr>
      <vt:lpstr>From the Intel Manual</vt:lpstr>
      <vt:lpstr>In Linux</vt:lpstr>
      <vt:lpstr>In Linux</vt:lpstr>
      <vt:lpstr>In Linux</vt:lpstr>
      <vt:lpstr>A small digression: x86 Model Specific Registers</vt:lpstr>
      <vt:lpstr>Using the MSR</vt:lpstr>
      <vt:lpstr>Digression of a digression: CPUID</vt:lpstr>
      <vt:lpstr>Linux system calls</vt:lpstr>
      <vt:lpstr>Summary</vt:lpstr>
      <vt:lpstr>Important digressions</vt:lpstr>
      <vt:lpstr>Stacks everywhere</vt:lpstr>
      <vt:lpstr>The stacks used by the kernel</vt:lpstr>
      <vt:lpstr>Per thread kernel stack</vt:lpstr>
      <vt:lpstr>Task State Segment</vt:lpstr>
      <vt:lpstr>TSS in Linux</vt:lpstr>
      <vt:lpstr>Page Table Isolation</vt:lpstr>
      <vt:lpstr>Details of SYSCALL</vt:lpstr>
      <vt:lpstr>Hardware execution</vt:lpstr>
      <vt:lpstr>Model Specific Registers (MSR)</vt:lpstr>
      <vt:lpstr>arch/x86/entry/entry_64.S</vt:lpstr>
      <vt:lpstr>arch/x86/entry/entry_64.S</vt:lpstr>
      <vt:lpstr>arch/x86/entry/entry_64.S</vt:lpstr>
      <vt:lpstr>FS and GS in Intel 64 bit mode</vt:lpstr>
      <vt:lpstr>swapgs</vt:lpstr>
      <vt:lpstr>arch/x86/entry/entry_64.S</vt:lpstr>
      <vt:lpstr>arch/x86/entry/entry_64.S</vt:lpstr>
      <vt:lpstr>Recall: Paging and CR3</vt:lpstr>
      <vt:lpstr>arch/x86/entry/entry_64.S</vt:lpstr>
      <vt:lpstr>arch/x86/entry/entry_64.S</vt:lpstr>
      <vt:lpstr>arch/x86/entry/entry_64.S</vt:lpstr>
      <vt:lpstr>arch/x86/entry/common.c</vt:lpstr>
      <vt:lpstr>Speeding up system calls (1)</vt:lpstr>
      <vt:lpstr>vsyscall</vt:lpstr>
      <vt:lpstr>Executing system call in userspace</vt:lpstr>
      <vt:lpstr>Nuts and bolts</vt:lpstr>
      <vt:lpstr>Read only</vt:lpstr>
      <vt:lpstr>Deprecated!</vt:lpstr>
      <vt:lpstr>Speeding up system calls (2)</vt:lpstr>
      <vt:lpstr>vDSO</vt:lpstr>
      <vt:lpstr>vDSO object</vt:lpstr>
      <vt:lpstr>vDSO object</vt:lpstr>
      <vt:lpstr>Kernel-GLIBC</vt:lpstr>
      <vt:lpstr>What’s inside vDSO?</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wongwf</dc:creator>
  <cp:lastModifiedBy>Weng-Fai Wong</cp:lastModifiedBy>
  <cp:revision>60</cp:revision>
  <dcterms:created xsi:type="dcterms:W3CDTF">2017-02-07T08:02:49Z</dcterms:created>
  <dcterms:modified xsi:type="dcterms:W3CDTF">2022-02-14T03:59:14Z</dcterms:modified>
</cp:coreProperties>
</file>