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7" r:id="rId22"/>
    <p:sldId id="278" r:id="rId23"/>
    <p:sldId id="279" r:id="rId24"/>
    <p:sldId id="280" r:id="rId25"/>
    <p:sldId id="276" r:id="rId26"/>
    <p:sldId id="286" r:id="rId27"/>
    <p:sldId id="287" r:id="rId28"/>
    <p:sldId id="281" r:id="rId29"/>
    <p:sldId id="282" r:id="rId30"/>
    <p:sldId id="283" r:id="rId31"/>
    <p:sldId id="284" r:id="rId32"/>
    <p:sldId id="285" r:id="rId33"/>
    <p:sldId id="331" r:id="rId34"/>
    <p:sldId id="332" r:id="rId35"/>
    <p:sldId id="330" r:id="rId36"/>
    <p:sldId id="292" r:id="rId37"/>
    <p:sldId id="329" r:id="rId38"/>
    <p:sldId id="333" r:id="rId39"/>
    <p:sldId id="335" r:id="rId40"/>
    <p:sldId id="347" r:id="rId41"/>
    <p:sldId id="348" r:id="rId42"/>
    <p:sldId id="346" r:id="rId43"/>
    <p:sldId id="289" r:id="rId44"/>
    <p:sldId id="334" r:id="rId45"/>
    <p:sldId id="290" r:id="rId46"/>
    <p:sldId id="291" r:id="rId47"/>
    <p:sldId id="293" r:id="rId48"/>
    <p:sldId id="296" r:id="rId49"/>
    <p:sldId id="297" r:id="rId50"/>
    <p:sldId id="294" r:id="rId51"/>
    <p:sldId id="295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305" r:id="rId60"/>
    <p:sldId id="306" r:id="rId61"/>
    <p:sldId id="307" r:id="rId62"/>
    <p:sldId id="310" r:id="rId63"/>
    <p:sldId id="312" r:id="rId64"/>
    <p:sldId id="311" r:id="rId65"/>
    <p:sldId id="313" r:id="rId66"/>
    <p:sldId id="314" r:id="rId67"/>
    <p:sldId id="315" r:id="rId68"/>
    <p:sldId id="316" r:id="rId69"/>
    <p:sldId id="317" r:id="rId70"/>
    <p:sldId id="318" r:id="rId71"/>
    <p:sldId id="319" r:id="rId72"/>
    <p:sldId id="326" r:id="rId73"/>
    <p:sldId id="320" r:id="rId74"/>
    <p:sldId id="321" r:id="rId75"/>
    <p:sldId id="322" r:id="rId76"/>
    <p:sldId id="323" r:id="rId77"/>
    <p:sldId id="324" r:id="rId78"/>
    <p:sldId id="325" r:id="rId79"/>
    <p:sldId id="327" r:id="rId80"/>
    <p:sldId id="328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09" r:id="rId9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16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1A3A4-A557-4EF6-90E9-60E08B276BEE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21B1A-A8E1-472C-8FD4-B47D92EB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5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974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D46ED-BC45-4ADB-A361-EFD07B9003CD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9864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D46ED-BC45-4ADB-A361-EFD07B9003CD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0752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213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713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310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902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254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968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D46ED-BC45-4ADB-A361-EFD07B9003CD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50869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59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485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143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723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8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933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178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204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D46ED-BC45-4ADB-A361-EFD07B9003CD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27695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D46ED-BC45-4ADB-A361-EFD07B9003CD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90843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411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17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946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601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278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883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250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285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058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910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742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442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59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223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7398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3847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599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6539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2607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7432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6504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674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7011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41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7881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7861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1615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2592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7207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3977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8187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728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2663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804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44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2265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4802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7525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2591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8985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7458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1208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1117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8064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6202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0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D46ED-BC45-4ADB-A361-EFD07B9003CD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294078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40526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87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D46ED-BC45-4ADB-A361-EFD07B9003CD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5581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7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867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79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75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7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64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67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7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64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91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35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64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CS5250 - 2021/2022 Sem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E757B-E643-4D2D-A48A-24399F94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97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alworldtech.com/forum/?threadid=200812&amp;curpostid=200822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md.com/system/files/TechDocs/57115.pdf" TargetMode="Externa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linuxreviews.org/images/c/ca/Intel-346446-flexible-return-and-event-delivery.pdf" TargetMode="Externa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Lecture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Interrupts</a:t>
            </a:r>
          </a:p>
        </p:txBody>
      </p:sp>
    </p:spTree>
    <p:extLst>
      <p:ext uri="{BB962C8B-B14F-4D97-AF65-F5344CB8AC3E}">
        <p14:creationId xmlns:p14="http://schemas.microsoft.com/office/powerpoint/2010/main" val="1666502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70C0"/>
                </a:solidFill>
              </a:rPr>
              <a:t>Traps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Example: A CPU might have been programmed to automatically switch control to a ‘debugger’ program at specific program point</a:t>
            </a:r>
          </a:p>
          <a:p>
            <a:pPr lvl="1"/>
            <a:r>
              <a:rPr lang="en-US" alt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3</a:t>
            </a:r>
            <a:r>
              <a:rPr lang="en-US" altLang="en-US" dirty="0"/>
              <a:t> (opcode 0xCC) used by debuggers on x86</a:t>
            </a:r>
          </a:p>
          <a:p>
            <a:pPr lvl="1"/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This is known as a ‘trap’</a:t>
            </a:r>
          </a:p>
          <a:p>
            <a:pPr lvl="1"/>
            <a:r>
              <a:rPr lang="en-US" altLang="en-US" dirty="0"/>
              <a:t>Coz it is deliberately set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62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70C0"/>
                </a:solidFill>
              </a:rPr>
              <a:t>Error Exceptions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600" dirty="0"/>
              <a:t>Most error exceptions are translate directly into signals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Divide by zero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Privileged instruction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Illegal memory referencing, etc.</a:t>
            </a:r>
            <a:endParaRPr lang="en-US" altLang="en-US" sz="2200" dirty="0"/>
          </a:p>
          <a:p>
            <a:pPr>
              <a:lnSpc>
                <a:spcPct val="80000"/>
              </a:lnSpc>
            </a:pPr>
            <a:r>
              <a:rPr lang="en-US" altLang="en-US" sz="2600" dirty="0"/>
              <a:t>The kernel’s job is fairly simple: send the appropriate signal to the current process</a:t>
            </a:r>
          </a:p>
          <a:p>
            <a:pPr lvl="1">
              <a:lnSpc>
                <a:spcPct val="80000"/>
              </a:lnSpc>
            </a:pPr>
            <a:r>
              <a:rPr lang="en-US" altLang="en-US" sz="22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force_sig</a:t>
            </a:r>
            <a:r>
              <a:rPr lang="en-US" altLang="en-US" sz="2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2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sig_number</a:t>
            </a:r>
            <a:r>
              <a:rPr lang="en-US" altLang="en-US" sz="2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current);</a:t>
            </a:r>
            <a:endParaRPr lang="en-US" altLang="en-US" sz="2200" b="1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600" dirty="0"/>
              <a:t>Most of the time, the process by default gets killed 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That’s not the concern of the exception handler</a:t>
            </a:r>
          </a:p>
          <a:p>
            <a:pPr>
              <a:lnSpc>
                <a:spcPct val="80000"/>
              </a:lnSpc>
            </a:pPr>
            <a:r>
              <a:rPr lang="en-US" altLang="en-US" sz="2600" dirty="0"/>
              <a:t>One important exception: </a:t>
            </a:r>
            <a:r>
              <a:rPr lang="en-US" altLang="en-US" sz="2600" dirty="0">
                <a:solidFill>
                  <a:srgbClr val="FF0000"/>
                </a:solidFill>
              </a:rPr>
              <a:t>page fault</a:t>
            </a:r>
          </a:p>
          <a:p>
            <a:pPr>
              <a:lnSpc>
                <a:spcPct val="80000"/>
              </a:lnSpc>
            </a:pPr>
            <a:r>
              <a:rPr lang="en-US" altLang="en-US" sz="2600" dirty="0"/>
              <a:t>An exception can (infrequently) happen in the kernel</a:t>
            </a:r>
          </a:p>
          <a:p>
            <a:pPr lvl="1">
              <a:lnSpc>
                <a:spcPct val="80000"/>
              </a:lnSpc>
            </a:pPr>
            <a:r>
              <a:rPr lang="en-US" altLang="en-US" sz="2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die(); // kernel oops</a:t>
            </a:r>
          </a:p>
          <a:p>
            <a:pPr lvl="1">
              <a:lnSpc>
                <a:spcPct val="80000"/>
              </a:lnSpc>
            </a:pPr>
            <a:endParaRPr lang="en-US" altLang="en-US" sz="2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71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Interrupt: The Hardware Story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95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 the good old days…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643551" y="2248929"/>
            <a:ext cx="1143000" cy="20574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800"/>
              <a:t> x86</a:t>
            </a:r>
          </a:p>
          <a:p>
            <a:pPr algn="ctr"/>
            <a:r>
              <a:rPr lang="en-US" altLang="en-US" sz="2800"/>
              <a:t>CPU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509951" y="2248929"/>
            <a:ext cx="990600" cy="2057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b="1"/>
              <a:t>Master</a:t>
            </a:r>
          </a:p>
          <a:p>
            <a:pPr algn="ctr"/>
            <a:r>
              <a:rPr lang="en-US" altLang="en-US" sz="2000" b="1"/>
              <a:t>PIC</a:t>
            </a:r>
          </a:p>
          <a:p>
            <a:pPr algn="ctr"/>
            <a:r>
              <a:rPr lang="en-US" altLang="en-US" sz="2000" b="1"/>
              <a:t>(8259)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376351" y="2248929"/>
            <a:ext cx="990600" cy="2057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b="1"/>
              <a:t>Slave</a:t>
            </a:r>
          </a:p>
          <a:p>
            <a:pPr algn="ctr"/>
            <a:r>
              <a:rPr lang="en-US" altLang="en-US" sz="2000" b="1"/>
              <a:t>PIC</a:t>
            </a:r>
          </a:p>
          <a:p>
            <a:pPr algn="ctr"/>
            <a:r>
              <a:rPr lang="en-US" altLang="en-US" sz="2000" b="1"/>
              <a:t>(8259)</a:t>
            </a: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3461951" y="2477529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3461951" y="2706129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3233351" y="2934729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3461951" y="3163329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3461951" y="3391929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3233351" y="3620529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3461951" y="3849129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3233351" y="4077729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5824151" y="2477529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5824151" y="2706129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5824151" y="2934729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5824151" y="3163329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5824151" y="3391929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5366951" y="3620529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5824151" y="3849129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6205151" y="407772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7500551" y="3620529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7729151" y="3253817"/>
            <a:ext cx="717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INTR</a:t>
            </a: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6128951" y="4458729"/>
            <a:ext cx="35052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Programmable Interval-Timer</a:t>
            </a:r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6205151" y="407772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080951" y="4458729"/>
            <a:ext cx="22860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Keyboard Controller</a:t>
            </a:r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>
            <a:off x="5824151" y="3849129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1709351" y="3925329"/>
            <a:ext cx="19050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Real-Time Clock</a:t>
            </a: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2817342" y="5259859"/>
            <a:ext cx="66602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solidFill>
                  <a:srgbClr val="CC3300"/>
                </a:solidFill>
              </a:rPr>
              <a:t>Legacy PC Design </a:t>
            </a:r>
            <a:endParaRPr lang="en-US" altLang="en-US" sz="1600" dirty="0"/>
          </a:p>
        </p:txBody>
      </p: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1785551" y="3391929"/>
            <a:ext cx="14478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SCSI Disk</a:t>
            </a:r>
          </a:p>
        </p:txBody>
      </p: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1785551" y="2706129"/>
            <a:ext cx="14478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Ethernet</a:t>
            </a:r>
          </a:p>
        </p:txBody>
      </p:sp>
      <p:sp>
        <p:nvSpPr>
          <p:cNvPr id="35" name="Line 34"/>
          <p:cNvSpPr>
            <a:spLocks noChangeShapeType="1"/>
          </p:cNvSpPr>
          <p:nvPr/>
        </p:nvSpPr>
        <p:spPr bwMode="auto">
          <a:xfrm flipH="1">
            <a:off x="5366951" y="4687329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5671751" y="2110817"/>
            <a:ext cx="704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IRQs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62681" y="2255108"/>
            <a:ext cx="237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Interrupt Request (IRQ)</a:t>
            </a:r>
          </a:p>
        </p:txBody>
      </p:sp>
    </p:spTree>
    <p:extLst>
      <p:ext uri="{BB962C8B-B14F-4D97-AF65-F5344CB8AC3E}">
        <p14:creationId xmlns:p14="http://schemas.microsoft.com/office/powerpoint/2010/main" val="4150266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Intel 8259 Programmable Interrupt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Expands on the original interrupt capability of the 8085 processor</a:t>
            </a:r>
          </a:p>
          <a:p>
            <a:endParaRPr lang="en-US" dirty="0"/>
          </a:p>
          <a:p>
            <a:r>
              <a:rPr lang="en-US" dirty="0"/>
              <a:t>Can accept 8 interrupt requests, allowing them one by one to the processor INTR pin</a:t>
            </a:r>
          </a:p>
          <a:p>
            <a:endParaRPr lang="en-US" dirty="0"/>
          </a:p>
          <a:p>
            <a:r>
              <a:rPr lang="en-US" dirty="0"/>
              <a:t>Programmable priorities of interrupts</a:t>
            </a:r>
          </a:p>
          <a:p>
            <a:endParaRPr lang="en-US" dirty="0"/>
          </a:p>
          <a:p>
            <a:r>
              <a:rPr lang="en-US" dirty="0"/>
              <a:t>Can be cascaded to allow up to 64 interrupts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6179" y="3626708"/>
            <a:ext cx="1943005" cy="240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22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How it worked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it has to be initialized</a:t>
            </a:r>
          </a:p>
          <a:p>
            <a:r>
              <a:rPr lang="en-US" dirty="0"/>
              <a:t>When ready, it receives interrupt through IR0 to IR7</a:t>
            </a:r>
          </a:p>
          <a:p>
            <a:r>
              <a:rPr lang="en-US" dirty="0"/>
              <a:t>Checks if an interrupt is masked or not, and what is its priority</a:t>
            </a:r>
          </a:p>
          <a:p>
            <a:r>
              <a:rPr lang="en-US" dirty="0"/>
              <a:t>If all ok (previous interrupt completed, current interrupt highest priority and not masked), send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signal to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INTR</a:t>
            </a:r>
            <a:r>
              <a:rPr lang="en-US" dirty="0"/>
              <a:t> pin of 8085</a:t>
            </a:r>
          </a:p>
          <a:p>
            <a:r>
              <a:rPr lang="en-US" dirty="0"/>
              <a:t>In response, processor sends </a:t>
            </a:r>
            <a:r>
              <a:rPr lang="en-US" i="1" dirty="0">
                <a:solidFill>
                  <a:srgbClr val="FF0000"/>
                </a:solidFill>
              </a:rPr>
              <a:t>three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INTA</a:t>
            </a:r>
            <a:r>
              <a:rPr lang="en-US" dirty="0"/>
              <a:t> signal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17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How it worked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806" y="1590846"/>
            <a:ext cx="10515600" cy="4351338"/>
          </a:xfrm>
        </p:spPr>
        <p:txBody>
          <a:bodyPr>
            <a:noAutofit/>
          </a:bodyPr>
          <a:lstStyle/>
          <a:p>
            <a:r>
              <a:rPr lang="en-US" sz="2000" dirty="0"/>
              <a:t>Processor sends </a:t>
            </a:r>
            <a:r>
              <a:rPr lang="en-US" sz="2000" dirty="0">
                <a:solidFill>
                  <a:srgbClr val="FF0000"/>
                </a:solidFill>
              </a:rPr>
              <a:t>first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INTA</a:t>
            </a:r>
            <a:r>
              <a:rPr lang="en-US" sz="2000" dirty="0"/>
              <a:t> signal</a:t>
            </a:r>
          </a:p>
          <a:p>
            <a:r>
              <a:rPr lang="en-US" sz="2000" dirty="0"/>
              <a:t>8259 responds with x86 CALL opcode</a:t>
            </a:r>
          </a:p>
          <a:p>
            <a:endParaRPr lang="en-US" sz="2000" dirty="0"/>
          </a:p>
          <a:p>
            <a:r>
              <a:rPr lang="en-US" sz="2000" dirty="0"/>
              <a:t>Processor sends </a:t>
            </a:r>
            <a:r>
              <a:rPr lang="en-US" sz="2000" dirty="0">
                <a:solidFill>
                  <a:srgbClr val="FF0000"/>
                </a:solidFill>
              </a:rPr>
              <a:t>second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INTA</a:t>
            </a:r>
            <a:r>
              <a:rPr lang="en-US" sz="2000" dirty="0"/>
              <a:t> signal</a:t>
            </a:r>
          </a:p>
          <a:p>
            <a:r>
              <a:rPr lang="en-US" sz="2000" dirty="0"/>
              <a:t>8259 responds with </a:t>
            </a:r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low</a:t>
            </a:r>
            <a:r>
              <a:rPr lang="en-US" sz="2000" dirty="0"/>
              <a:t> byte of call address</a:t>
            </a:r>
          </a:p>
          <a:p>
            <a:endParaRPr lang="en-US" sz="2000" dirty="0"/>
          </a:p>
          <a:p>
            <a:r>
              <a:rPr lang="en-US" sz="2000" dirty="0"/>
              <a:t>Processor sends </a:t>
            </a:r>
            <a:r>
              <a:rPr lang="en-US" sz="2000" dirty="0">
                <a:solidFill>
                  <a:srgbClr val="FF0000"/>
                </a:solidFill>
              </a:rPr>
              <a:t>third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INTA</a:t>
            </a:r>
            <a:r>
              <a:rPr lang="en-US" sz="2000" dirty="0"/>
              <a:t> signal</a:t>
            </a:r>
          </a:p>
          <a:p>
            <a:r>
              <a:rPr lang="en-US" sz="2000" dirty="0"/>
              <a:t>8259 responds with </a:t>
            </a:r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high</a:t>
            </a:r>
            <a:r>
              <a:rPr lang="en-US" sz="2000" dirty="0"/>
              <a:t> byte of call address</a:t>
            </a:r>
          </a:p>
          <a:p>
            <a:endParaRPr lang="en-US" sz="2000" dirty="0"/>
          </a:p>
          <a:p>
            <a:r>
              <a:rPr lang="en-US" sz="2000" dirty="0"/>
              <a:t>Processor saves current PC on stack, executed CALL instruction using the 16-bit address (the </a:t>
            </a:r>
            <a:r>
              <a:rPr lang="en-US" sz="2000" i="1" dirty="0">
                <a:solidFill>
                  <a:srgbClr val="FF0000"/>
                </a:solidFill>
              </a:rPr>
              <a:t>interrupt servicing routine</a:t>
            </a:r>
            <a:r>
              <a:rPr lang="en-US" sz="2000" dirty="0"/>
              <a:t>) the 8259 sent</a:t>
            </a:r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87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Advanced Programmable Interrupt Controller (APIC)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8259 cannot handle multiprocessor system</a:t>
            </a:r>
          </a:p>
          <a:p>
            <a:pPr lvl="1"/>
            <a:r>
              <a:rPr lang="en-US" dirty="0"/>
              <a:t>With more than one CPUs, send interrupt to who?</a:t>
            </a:r>
          </a:p>
          <a:p>
            <a:pPr lvl="1"/>
            <a:r>
              <a:rPr lang="en-US" dirty="0"/>
              <a:t>How to implement </a:t>
            </a:r>
            <a:r>
              <a:rPr lang="en-US" dirty="0">
                <a:solidFill>
                  <a:srgbClr val="FF0000"/>
                </a:solidFill>
              </a:rPr>
              <a:t>inter-processor interrupt</a:t>
            </a:r>
            <a:r>
              <a:rPr lang="en-US" dirty="0"/>
              <a:t> (IPI)?</a:t>
            </a:r>
          </a:p>
          <a:p>
            <a:pPr lvl="1"/>
            <a:endParaRPr lang="en-US" dirty="0"/>
          </a:p>
          <a:p>
            <a:r>
              <a:rPr lang="en-US" dirty="0"/>
              <a:t>PIC updated with the APIC – actually a system</a:t>
            </a:r>
          </a:p>
          <a:p>
            <a:endParaRPr lang="en-US" dirty="0"/>
          </a:p>
          <a:p>
            <a:r>
              <a:rPr lang="en-US" dirty="0"/>
              <a:t>In APIC, each CPU consists of a “core” and a “local APIC” (</a:t>
            </a:r>
            <a:r>
              <a:rPr lang="en-US" dirty="0">
                <a:solidFill>
                  <a:srgbClr val="FF0000"/>
                </a:solidFill>
              </a:rPr>
              <a:t>LAPIC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Contains a Local Vector Table</a:t>
            </a:r>
          </a:p>
          <a:p>
            <a:pPr lvl="1"/>
            <a:endParaRPr lang="en-US" dirty="0"/>
          </a:p>
          <a:p>
            <a:r>
              <a:rPr lang="en-US" dirty="0"/>
              <a:t>In addition, there is an separate </a:t>
            </a:r>
            <a:r>
              <a:rPr lang="en-US" dirty="0">
                <a:solidFill>
                  <a:srgbClr val="FF0000"/>
                </a:solidFill>
              </a:rPr>
              <a:t>I/O APIC</a:t>
            </a:r>
          </a:p>
          <a:p>
            <a:pPr lvl="1"/>
            <a:r>
              <a:rPr lang="en-US" dirty="0"/>
              <a:t>Part of the chipset</a:t>
            </a:r>
          </a:p>
          <a:p>
            <a:pPr lvl="1"/>
            <a:r>
              <a:rPr lang="en-US" dirty="0"/>
              <a:t>If system has multi I/O subsystem, then multiple I/O APIC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11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70C0"/>
                </a:solidFill>
              </a:rPr>
              <a:t>APIC, IO-APIC, LAPIC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600" dirty="0"/>
              <a:t>Advanced PIC (APIC) for multiprocessor systems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Used in all modern systems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Interrupts “routed” to CPU over system bus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Supports inter-processor interrupt (IPI)</a:t>
            </a:r>
          </a:p>
          <a:p>
            <a:pPr>
              <a:lnSpc>
                <a:spcPct val="90000"/>
              </a:lnSpc>
            </a:pPr>
            <a:r>
              <a:rPr lang="en-US" altLang="en-US" sz="2600" dirty="0"/>
              <a:t>Local APIC (LAPIC) versus “frontend” IO-APIC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Devices connect to front-end IO-APIC (cascading)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IO-APIC communicates (over bus) with Local APIC</a:t>
            </a:r>
          </a:p>
          <a:p>
            <a:pPr>
              <a:lnSpc>
                <a:spcPct val="90000"/>
              </a:lnSpc>
            </a:pPr>
            <a:r>
              <a:rPr lang="en-US" altLang="en-US" sz="2600" dirty="0"/>
              <a:t>Interrupt routing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Allows broadcast or selective routing of interrupts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Ability to distribute interrupt handling load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Routes to lowest priority process </a:t>
            </a:r>
          </a:p>
          <a:p>
            <a:pPr lvl="2">
              <a:lnSpc>
                <a:spcPct val="90000"/>
              </a:lnSpc>
            </a:pPr>
            <a:r>
              <a:rPr lang="en-US" altLang="en-US" sz="2100" dirty="0"/>
              <a:t>Special register: </a:t>
            </a:r>
            <a:r>
              <a:rPr lang="en-US" altLang="en-US" sz="2100" dirty="0">
                <a:solidFill>
                  <a:srgbClr val="FF0000"/>
                </a:solidFill>
              </a:rPr>
              <a:t>Task Priority Register </a:t>
            </a:r>
            <a:r>
              <a:rPr lang="en-US" altLang="en-US" sz="2100" dirty="0"/>
              <a:t>(TPR)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Arbitrates (round-robin) if equal priority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3618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APIC system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19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7251" y="1722450"/>
            <a:ext cx="6946943" cy="407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840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The Nuts and Bolts of Responding to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Handling interrupts require both hardware and software cooperation</a:t>
            </a:r>
          </a:p>
          <a:p>
            <a:endParaRPr lang="en-US" dirty="0"/>
          </a:p>
          <a:p>
            <a:r>
              <a:rPr lang="en-US" dirty="0"/>
              <a:t>Hardware Portion</a:t>
            </a:r>
          </a:p>
          <a:p>
            <a:pPr lvl="1"/>
            <a:r>
              <a:rPr lang="en-US" dirty="0"/>
              <a:t>How x86 handles hardware interrupts</a:t>
            </a:r>
          </a:p>
          <a:p>
            <a:pPr lvl="1"/>
            <a:endParaRPr lang="en-US" dirty="0"/>
          </a:p>
          <a:p>
            <a:r>
              <a:rPr lang="en-US" dirty="0"/>
              <a:t>Software Portion</a:t>
            </a:r>
          </a:p>
          <a:p>
            <a:pPr lvl="1"/>
            <a:r>
              <a:rPr lang="en-US" dirty="0"/>
              <a:t>How a kernel handles interrupts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27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Local APIC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851" y="667264"/>
            <a:ext cx="4350436" cy="546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003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Interrupts to Local APIC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Locally connected I/O devices — An I/O device that is connected directly to the processor’s local interrupt pins (LINT0 and LINT1</a:t>
            </a:r>
          </a:p>
          <a:p>
            <a:r>
              <a:rPr lang="en-US" sz="2400" dirty="0"/>
              <a:t>Externally connected I/O devices — Connected to the interrupt input pins of an I/O APIC</a:t>
            </a:r>
          </a:p>
          <a:p>
            <a:r>
              <a:rPr lang="en-US" sz="2400" dirty="0"/>
              <a:t>Inter-processor interrupts (IPIs) — For software self-interrupts, interrupt forwarding, or preemptive scheduling.</a:t>
            </a:r>
          </a:p>
          <a:p>
            <a:r>
              <a:rPr lang="en-US" sz="2400" dirty="0"/>
              <a:t>APIC timer generated interrupts </a:t>
            </a:r>
          </a:p>
          <a:p>
            <a:r>
              <a:rPr lang="en-US" sz="2400" dirty="0"/>
              <a:t>Performance monitoring counter interrupts</a:t>
            </a:r>
          </a:p>
          <a:p>
            <a:r>
              <a:rPr lang="en-US" sz="2400" dirty="0"/>
              <a:t>Thermal Sensor interrupts — When the internal thermal sensor has been tripped </a:t>
            </a:r>
          </a:p>
          <a:p>
            <a:r>
              <a:rPr lang="en-US" sz="2400" dirty="0"/>
              <a:t>APIC internal error interrupts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13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Local Vector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processor’s LINT0 and LINT1 pins, the APIC timer, the performance-monitoring counters, the thermal sensor, and the internal APIC error detector are referred to as </a:t>
            </a:r>
            <a:r>
              <a:rPr lang="en-US" dirty="0">
                <a:solidFill>
                  <a:srgbClr val="7030A0"/>
                </a:solidFill>
              </a:rPr>
              <a:t>local interrupt sources</a:t>
            </a:r>
            <a:endParaRPr lang="en-US" dirty="0"/>
          </a:p>
          <a:p>
            <a:endParaRPr lang="en-US" dirty="0"/>
          </a:p>
          <a:p>
            <a:r>
              <a:rPr lang="en-US" dirty="0"/>
              <a:t>A (programmable) </a:t>
            </a:r>
            <a:r>
              <a:rPr lang="en-US" dirty="0">
                <a:solidFill>
                  <a:srgbClr val="FF0000"/>
                </a:solidFill>
              </a:rPr>
              <a:t>local vector table</a:t>
            </a:r>
            <a:r>
              <a:rPr lang="en-US" dirty="0"/>
              <a:t> is looked up to translate these to system-wide interrupt vectors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26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I/O APIC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520" y="1005833"/>
            <a:ext cx="5755416" cy="49563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93276" y="5912708"/>
            <a:ext cx="2343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Intel 82093AA (IOAPIC)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24865" y="4281616"/>
            <a:ext cx="5982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PCI chip</a:t>
            </a:r>
          </a:p>
        </p:txBody>
      </p:sp>
    </p:spTree>
    <p:extLst>
      <p:ext uri="{BB962C8B-B14F-4D97-AF65-F5344CB8AC3E}">
        <p14:creationId xmlns:p14="http://schemas.microsoft.com/office/powerpoint/2010/main" val="2752283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I/O APIC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IRQ associated with a  64 bit register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10" y="2848262"/>
            <a:ext cx="11232935" cy="194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522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Intel Reserved Interrupts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25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755556" y="1751411"/>
            <a:ext cx="5735723" cy="4074800"/>
            <a:chOff x="395287" y="1895475"/>
            <a:chExt cx="11401425" cy="809985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287" y="1895475"/>
              <a:ext cx="11401425" cy="306705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1593" y="4831321"/>
              <a:ext cx="11385593" cy="5164010"/>
            </a:xfrm>
            <a:prstGeom prst="rect">
              <a:avLst/>
            </a:prstGeom>
          </p:spPr>
        </p:pic>
      </p:grpSp>
      <p:cxnSp>
        <p:nvCxnSpPr>
          <p:cNvPr id="10" name="Straight Connector 9"/>
          <p:cNvCxnSpPr/>
          <p:nvPr/>
        </p:nvCxnSpPr>
        <p:spPr>
          <a:xfrm>
            <a:off x="2576383" y="5609969"/>
            <a:ext cx="600538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Brace 10"/>
          <p:cNvSpPr/>
          <p:nvPr/>
        </p:nvSpPr>
        <p:spPr>
          <a:xfrm>
            <a:off x="8495270" y="1921476"/>
            <a:ext cx="370703" cy="367613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872151" y="3571102"/>
            <a:ext cx="1520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Intel Reserved</a:t>
            </a:r>
          </a:p>
        </p:txBody>
      </p:sp>
    </p:spTree>
    <p:extLst>
      <p:ext uri="{BB962C8B-B14F-4D97-AF65-F5344CB8AC3E}">
        <p14:creationId xmlns:p14="http://schemas.microsoft.com/office/powerpoint/2010/main" val="920406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70C0"/>
                </a:solidFill>
              </a:rPr>
              <a:t>Assigning IRQs to Devices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100" dirty="0"/>
              <a:t>IRQ assignment is hardware-dependent</a:t>
            </a:r>
          </a:p>
          <a:p>
            <a:pPr lvl="1"/>
            <a:r>
              <a:rPr lang="en-US" altLang="en-US" sz="1700" dirty="0"/>
              <a:t>Sometimes it’s hardwired, sometimes it’s set physically, sometimes it’s programmable</a:t>
            </a:r>
          </a:p>
          <a:p>
            <a:pPr>
              <a:lnSpc>
                <a:spcPct val="90000"/>
              </a:lnSpc>
            </a:pPr>
            <a:r>
              <a:rPr lang="en-US" altLang="en-US" sz="2100" dirty="0"/>
              <a:t>PCI bus usually assigns IRQs at boot</a:t>
            </a:r>
          </a:p>
          <a:p>
            <a:pPr>
              <a:lnSpc>
                <a:spcPct val="90000"/>
              </a:lnSpc>
            </a:pPr>
            <a:r>
              <a:rPr lang="en-US" altLang="en-US" sz="2100" dirty="0"/>
              <a:t>Some IRQs are fixed by the architecture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IRQ0: Interval timer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IRQ2: Cascade pin for 8259A</a:t>
            </a:r>
          </a:p>
          <a:p>
            <a:pPr>
              <a:lnSpc>
                <a:spcPct val="90000"/>
              </a:lnSpc>
            </a:pPr>
            <a:r>
              <a:rPr lang="en-US" altLang="en-US" sz="2100" dirty="0"/>
              <a:t>Linux device drivers request IRQs when the device is opened</a:t>
            </a:r>
          </a:p>
          <a:p>
            <a:pPr>
              <a:lnSpc>
                <a:spcPct val="90000"/>
              </a:lnSpc>
            </a:pPr>
            <a:r>
              <a:rPr lang="en-US" altLang="en-US" sz="2100" dirty="0"/>
              <a:t>Two devices that aren’t used at the same time can share an IRQ, even if the hardware doesn’t support simultaneous sharing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66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70C0"/>
                </a:solidFill>
              </a:rPr>
              <a:t>Assigning Vectors to IRQs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dirty="0"/>
              <a:t>The </a:t>
            </a:r>
            <a:r>
              <a:rPr lang="en-US" altLang="en-US" sz="2600" dirty="0">
                <a:solidFill>
                  <a:srgbClr val="FF0000"/>
                </a:solidFill>
              </a:rPr>
              <a:t>interrupt vector </a:t>
            </a:r>
            <a:r>
              <a:rPr lang="en-US" altLang="en-US" sz="2600" dirty="0"/>
              <a:t>is an index (0-255) into the </a:t>
            </a:r>
            <a:r>
              <a:rPr lang="en-US" altLang="en-US" sz="2600" dirty="0">
                <a:solidFill>
                  <a:srgbClr val="FF0000"/>
                </a:solidFill>
              </a:rPr>
              <a:t>interrupt descriptor table</a:t>
            </a:r>
          </a:p>
          <a:p>
            <a:r>
              <a:rPr lang="en-US" altLang="en-US" sz="2600" dirty="0"/>
              <a:t>Vectors usually IRQ# + 32</a:t>
            </a:r>
          </a:p>
          <a:p>
            <a:pPr lvl="1"/>
            <a:r>
              <a:rPr lang="en-US" altLang="en-US" sz="2200" dirty="0"/>
              <a:t>Below 32 reserved for non-</a:t>
            </a:r>
            <a:r>
              <a:rPr lang="en-US" altLang="en-US" sz="2200" dirty="0" err="1"/>
              <a:t>maskable</a:t>
            </a:r>
            <a:r>
              <a:rPr lang="en-US" altLang="en-US" sz="2200" dirty="0"/>
              <a:t> interrupt and exceptions</a:t>
            </a:r>
          </a:p>
          <a:p>
            <a:pPr lvl="1"/>
            <a:r>
              <a:rPr lang="en-US" altLang="en-US" sz="2200" dirty="0" err="1"/>
              <a:t>Maskable</a:t>
            </a:r>
            <a:r>
              <a:rPr lang="en-US" altLang="en-US" sz="2200" dirty="0"/>
              <a:t> interrupts can be assigned as needed</a:t>
            </a:r>
          </a:p>
          <a:p>
            <a:pPr lvl="1"/>
            <a:r>
              <a:rPr lang="en-US" altLang="en-US" sz="2200" dirty="0"/>
              <a:t>Vector 128 used for Linux </a:t>
            </a:r>
            <a:r>
              <a:rPr lang="en-US" altLang="en-US" sz="2200" dirty="0" err="1"/>
              <a:t>syscall</a:t>
            </a:r>
            <a:endParaRPr lang="en-US" altLang="en-US" sz="2200" dirty="0"/>
          </a:p>
          <a:p>
            <a:pPr lvl="1"/>
            <a:r>
              <a:rPr lang="en-US" altLang="en-US" sz="2200" dirty="0"/>
              <a:t>Vectors 251-255 used for IPI</a:t>
            </a:r>
          </a:p>
          <a:p>
            <a:endParaRPr lang="en-US" altLang="en-US" dirty="0"/>
          </a:p>
          <a:p>
            <a:endParaRPr lang="en-US" altLang="en-US" sz="2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9266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How x86 handles interrupts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177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Basic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Interrupt Descriptor Table Register </a:t>
            </a:r>
            <a:r>
              <a:rPr lang="en-US" dirty="0"/>
              <a:t>(IDTR) points to a table (IDT) consisting of either: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Task-gate descriptor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Interrupt-gate descriptor</a:t>
            </a:r>
          </a:p>
          <a:p>
            <a:pPr lvl="2"/>
            <a:r>
              <a:rPr lang="en-US" dirty="0"/>
              <a:t>Disables further interrupts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Trap-gate descriptor</a:t>
            </a:r>
          </a:p>
          <a:p>
            <a:pPr lvl="2"/>
            <a:r>
              <a:rPr lang="en-US" dirty="0"/>
              <a:t>Further interrupts still allowed</a:t>
            </a:r>
          </a:p>
          <a:p>
            <a:r>
              <a:rPr lang="en-US" dirty="0"/>
              <a:t>On an interrupt, the vector is used to </a:t>
            </a:r>
            <a:br>
              <a:rPr lang="en-US" dirty="0"/>
            </a:br>
            <a:r>
              <a:rPr lang="en-US" dirty="0"/>
              <a:t>look up the table and the corresponding </a:t>
            </a:r>
            <a:br>
              <a:rPr lang="en-US" dirty="0"/>
            </a:br>
            <a:r>
              <a:rPr lang="en-US" dirty="0"/>
              <a:t>actions are taken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961" y="2779729"/>
            <a:ext cx="4241071" cy="2923815"/>
          </a:xfrm>
          <a:prstGeom prst="rect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5034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The General Computing Environment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989173" y="1779373"/>
            <a:ext cx="1828800" cy="1219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/>
              <a:t>Central</a:t>
            </a:r>
          </a:p>
          <a:p>
            <a:pPr algn="ctr"/>
            <a:r>
              <a:rPr lang="en-US" altLang="en-US" sz="2400"/>
              <a:t>Processing</a:t>
            </a:r>
          </a:p>
          <a:p>
            <a:pPr algn="ctr"/>
            <a:r>
              <a:rPr lang="en-US" altLang="en-US" sz="2400"/>
              <a:t>Unit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427573" y="1779373"/>
            <a:ext cx="1828800" cy="1219200"/>
          </a:xfrm>
          <a:prstGeom prst="rect">
            <a:avLst/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/>
              <a:t>Main</a:t>
            </a:r>
          </a:p>
          <a:p>
            <a:pPr algn="ctr"/>
            <a:r>
              <a:rPr lang="en-US" altLang="en-US" sz="2400"/>
              <a:t>Memory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303373" y="5055973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I/O</a:t>
            </a:r>
          </a:p>
          <a:p>
            <a:pPr algn="ctr"/>
            <a:r>
              <a:rPr lang="en-US" altLang="en-US"/>
              <a:t>device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98773" y="5055973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I/O</a:t>
            </a:r>
          </a:p>
          <a:p>
            <a:pPr algn="ctr"/>
            <a:r>
              <a:rPr lang="en-US" altLang="en-US"/>
              <a:t>device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894173" y="5055973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I/O</a:t>
            </a:r>
          </a:p>
          <a:p>
            <a:pPr algn="ctr"/>
            <a:r>
              <a:rPr lang="en-US" altLang="en-US"/>
              <a:t>device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027773" y="5055973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I/O</a:t>
            </a:r>
          </a:p>
          <a:p>
            <a:pPr algn="ctr"/>
            <a:r>
              <a:rPr lang="en-US" altLang="en-US"/>
              <a:t>device</a:t>
            </a: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2160373" y="4065373"/>
            <a:ext cx="7772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449298" y="3720886"/>
            <a:ext cx="1339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system bus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4827373" y="2998573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7265773" y="2998573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3684373" y="4065373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5055973" y="4065373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6427573" y="4065373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8484973" y="4065373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59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(32 bit) Gate Descriptors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427" y="1365930"/>
            <a:ext cx="4356815" cy="4916098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6211172" y="1123805"/>
            <a:ext cx="4086312" cy="3768119"/>
            <a:chOff x="6211172" y="1123805"/>
            <a:chExt cx="4086312" cy="3768119"/>
          </a:xfrm>
        </p:grpSpPr>
        <p:sp>
          <p:nvSpPr>
            <p:cNvPr id="7" name="Oval 6"/>
            <p:cNvSpPr/>
            <p:nvPr/>
          </p:nvSpPr>
          <p:spPr>
            <a:xfrm>
              <a:off x="6219316" y="1591475"/>
              <a:ext cx="321087" cy="62123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211173" y="2916540"/>
              <a:ext cx="321087" cy="62123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211172" y="4270691"/>
              <a:ext cx="321087" cy="62123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6498522" y="1465832"/>
              <a:ext cx="2352312" cy="42578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18" idx="1"/>
              <a:endCxn id="8" idx="6"/>
            </p:cNvCxnSpPr>
            <p:nvPr/>
          </p:nvCxnSpPr>
          <p:spPr>
            <a:xfrm flipH="1">
              <a:off x="6532260" y="1446971"/>
              <a:ext cx="2290653" cy="178018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8" idx="1"/>
              <a:endCxn id="9" idx="7"/>
            </p:cNvCxnSpPr>
            <p:nvPr/>
          </p:nvCxnSpPr>
          <p:spPr>
            <a:xfrm flipH="1">
              <a:off x="6485237" y="1446971"/>
              <a:ext cx="2337676" cy="291469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8822913" y="1123805"/>
              <a:ext cx="14745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Privilege level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of handler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84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Interrupt Procedure Calls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904" y="1369005"/>
            <a:ext cx="4680047" cy="47543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7618" y="2680379"/>
            <a:ext cx="51373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handler procedure is going to be executed at a numerically lower privilege level (i.e., higher privilege), a stack switch occurs. The stack specified in the current process’ TSS is used.</a:t>
            </a:r>
          </a:p>
          <a:p>
            <a:endParaRPr lang="en-US" dirty="0"/>
          </a:p>
          <a:p>
            <a:r>
              <a:rPr lang="en-US" dirty="0"/>
              <a:t>Else, use current stack.</a:t>
            </a:r>
          </a:p>
        </p:txBody>
      </p:sp>
      <p:sp>
        <p:nvSpPr>
          <p:cNvPr id="8" name="Explosion 1 7"/>
          <p:cNvSpPr/>
          <p:nvPr/>
        </p:nvSpPr>
        <p:spPr>
          <a:xfrm>
            <a:off x="2247610" y="4222993"/>
            <a:ext cx="4236952" cy="2345332"/>
          </a:xfrm>
          <a:prstGeom prst="irregularSeal1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You see why we need a faster way to do </a:t>
            </a:r>
            <a:r>
              <a:rPr lang="en-US" sz="1400" dirty="0" err="1"/>
              <a:t>syscall</a:t>
            </a:r>
            <a:r>
              <a:rPr lang="en-US" sz="1400" dirty="0"/>
              <a:t> rather than through interrupts?</a:t>
            </a:r>
          </a:p>
        </p:txBody>
      </p:sp>
    </p:spTree>
    <p:extLst>
      <p:ext uri="{BB962C8B-B14F-4D97-AF65-F5344CB8AC3E}">
        <p14:creationId xmlns:p14="http://schemas.microsoft.com/office/powerpoint/2010/main" val="226651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 digression: Task State Segment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Originally meant for hardware task switching </a:t>
            </a:r>
            <a:r>
              <a:rPr lang="en-US"/>
              <a:t>in 32-bit</a:t>
            </a:r>
          </a:p>
          <a:p>
            <a:pPr lvl="1"/>
            <a:r>
              <a:rPr lang="en-US"/>
              <a:t>Never used by Linux for process switching</a:t>
            </a:r>
            <a:endParaRPr lang="en-US" dirty="0"/>
          </a:p>
          <a:p>
            <a:r>
              <a:rPr lang="en-US" dirty="0"/>
              <a:t>Still there in 64 bit but in 64 bit hardware task switching is not supported</a:t>
            </a:r>
          </a:p>
          <a:p>
            <a:r>
              <a:rPr lang="en-US" dirty="0"/>
              <a:t>Basically, a state context with the contents of all registers</a:t>
            </a:r>
          </a:p>
          <a:p>
            <a:r>
              <a:rPr lang="en-US" dirty="0"/>
              <a:t>Most important use: supply an </a:t>
            </a:r>
            <a:r>
              <a:rPr lang="en-US" dirty="0">
                <a:solidFill>
                  <a:srgbClr val="7030A0"/>
                </a:solidFill>
              </a:rPr>
              <a:t>alternative stack</a:t>
            </a:r>
            <a:r>
              <a:rPr lang="en-US" dirty="0"/>
              <a:t> (kernel stack) for calling more privileged procedures</a:t>
            </a:r>
          </a:p>
          <a:p>
            <a:pPr lvl="1"/>
            <a:r>
              <a:rPr lang="en-US" dirty="0"/>
              <a:t>Only use of it in Linux</a:t>
            </a:r>
          </a:p>
          <a:p>
            <a:pPr lvl="1"/>
            <a:r>
              <a:rPr lang="en-US" dirty="0"/>
              <a:t>Pointed to by the privileged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dirty="0"/>
              <a:t> register</a:t>
            </a:r>
          </a:p>
          <a:p>
            <a:r>
              <a:rPr lang="en-US" dirty="0"/>
              <a:t>IDT can contain task gates and in 32-bit system will trigger a hardware task switch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177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Task State Segment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328738"/>
            <a:ext cx="4659854" cy="5210174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547292" y="5517292"/>
            <a:ext cx="1019427" cy="327454"/>
            <a:chOff x="4547292" y="5517292"/>
            <a:chExt cx="1019427" cy="327454"/>
          </a:xfrm>
        </p:grpSpPr>
        <p:sp>
          <p:nvSpPr>
            <p:cNvPr id="8" name="Left Brace 7"/>
            <p:cNvSpPr/>
            <p:nvPr/>
          </p:nvSpPr>
          <p:spPr>
            <a:xfrm>
              <a:off x="5521000" y="5517292"/>
              <a:ext cx="45719" cy="327454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47292" y="5542004"/>
              <a:ext cx="92326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Ring 0 stack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45236" y="5187779"/>
            <a:ext cx="1019427" cy="327454"/>
            <a:chOff x="4547292" y="5517292"/>
            <a:chExt cx="1019427" cy="327454"/>
          </a:xfrm>
        </p:grpSpPr>
        <p:sp>
          <p:nvSpPr>
            <p:cNvPr id="12" name="Left Brace 11"/>
            <p:cNvSpPr/>
            <p:nvPr/>
          </p:nvSpPr>
          <p:spPr>
            <a:xfrm>
              <a:off x="5521000" y="5517292"/>
              <a:ext cx="45719" cy="327454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47292" y="5542004"/>
              <a:ext cx="92326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Ring 1 stack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43176" y="4852092"/>
            <a:ext cx="1019427" cy="327454"/>
            <a:chOff x="4547292" y="5517292"/>
            <a:chExt cx="1019427" cy="327454"/>
          </a:xfrm>
        </p:grpSpPr>
        <p:sp>
          <p:nvSpPr>
            <p:cNvPr id="16" name="Left Brace 15"/>
            <p:cNvSpPr/>
            <p:nvPr/>
          </p:nvSpPr>
          <p:spPr>
            <a:xfrm>
              <a:off x="5521000" y="5517292"/>
              <a:ext cx="45719" cy="327454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47292" y="5542004"/>
              <a:ext cx="92326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Ring 2 stack</a:t>
              </a:r>
            </a:p>
          </p:txBody>
        </p:sp>
      </p:grpSp>
      <p:sp>
        <p:nvSpPr>
          <p:cNvPr id="18" name="Left Brace 17"/>
          <p:cNvSpPr/>
          <p:nvPr/>
        </p:nvSpPr>
        <p:spPr>
          <a:xfrm>
            <a:off x="3768811" y="2211859"/>
            <a:ext cx="290384" cy="2286000"/>
          </a:xfrm>
          <a:prstGeom prst="lef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63261" y="2526815"/>
            <a:ext cx="2680379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Intended by Intel to be used for interrupt stacks. But Linux only use it for a few severe exceptions like double-fault.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8413" y="2901643"/>
            <a:ext cx="3929727" cy="2403503"/>
          </a:xfrm>
          <a:prstGeom prst="rect">
            <a:avLst/>
          </a:prstGeom>
        </p:spPr>
      </p:pic>
      <p:sp>
        <p:nvSpPr>
          <p:cNvPr id="21" name="Oval 20"/>
          <p:cNvSpPr/>
          <p:nvPr/>
        </p:nvSpPr>
        <p:spPr>
          <a:xfrm>
            <a:off x="11126363" y="3933825"/>
            <a:ext cx="160544" cy="2472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7259359" y="2959585"/>
            <a:ext cx="3839084" cy="11438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xplosion 1 26"/>
          <p:cNvSpPr/>
          <p:nvPr/>
        </p:nvSpPr>
        <p:spPr>
          <a:xfrm>
            <a:off x="1347426" y="3933826"/>
            <a:ext cx="2624537" cy="223996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Linux uses one TSS for each CPU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91927" y="3231642"/>
            <a:ext cx="10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If non-zero…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0F9A9A-64ED-492F-88AA-65E1E0FFA3F4}"/>
              </a:ext>
            </a:extLst>
          </p:cNvPr>
          <p:cNvCxnSpPr>
            <a:stCxn id="21" idx="4"/>
          </p:cNvCxnSpPr>
          <p:nvPr/>
        </p:nvCxnSpPr>
        <p:spPr>
          <a:xfrm flipH="1">
            <a:off x="7315200" y="4181111"/>
            <a:ext cx="3891435" cy="1452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2CD4582-7F83-4992-9D70-18E74A5BA724}"/>
              </a:ext>
            </a:extLst>
          </p:cNvPr>
          <p:cNvSpPr txBox="1"/>
          <p:nvPr/>
        </p:nvSpPr>
        <p:spPr>
          <a:xfrm>
            <a:off x="8146439" y="5204977"/>
            <a:ext cx="758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If zero…</a:t>
            </a:r>
          </a:p>
        </p:txBody>
      </p:sp>
    </p:spTree>
    <p:extLst>
      <p:ext uri="{BB962C8B-B14F-4D97-AF65-F5344CB8AC3E}">
        <p14:creationId xmlns:p14="http://schemas.microsoft.com/office/powerpoint/2010/main" val="333617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Interrupt Stack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ESTACK_DF</a:t>
            </a:r>
          </a:p>
          <a:p>
            <a:pPr lvl="1"/>
            <a:r>
              <a:rPr lang="fr-FR"/>
              <a:t>INT8 - Double Fault Exception </a:t>
            </a:r>
          </a:p>
          <a:p>
            <a:pPr lvl="1"/>
            <a:r>
              <a:rPr lang="fr-FR"/>
              <a:t>Invoked when an exception occurs while handling another exception</a:t>
            </a:r>
          </a:p>
          <a:p>
            <a:r>
              <a:rPr lang="en-US" b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ESTACK_NMI</a:t>
            </a:r>
          </a:p>
          <a:p>
            <a:pPr lvl="1"/>
            <a:r>
              <a:rPr lang="en-US"/>
              <a:t>INT2 - Non-maskable interrupt</a:t>
            </a:r>
          </a:p>
          <a:p>
            <a:r>
              <a:rPr lang="en-US" b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ESTACK_DB</a:t>
            </a:r>
          </a:p>
          <a:p>
            <a:pPr lvl="1"/>
            <a:r>
              <a:rPr lang="en-US"/>
              <a:t>Hardware debug interrupts (INT1) and for software debug interrupts (INT3)</a:t>
            </a:r>
          </a:p>
          <a:p>
            <a:r>
              <a:rPr lang="en-US" b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ESTACK_MCE</a:t>
            </a:r>
          </a:p>
          <a:p>
            <a:pPr lvl="1"/>
            <a:r>
              <a:rPr lang="en-US"/>
              <a:t>INT18 – Machine Check Exception</a:t>
            </a:r>
          </a:p>
          <a:p>
            <a:r>
              <a:rPr lang="en-US"/>
              <a:t>Each stack is of size 4K (1 page)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69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Stack Switching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31105"/>
            <a:ext cx="10515600" cy="1945858"/>
          </a:xfrm>
        </p:spPr>
        <p:txBody>
          <a:bodyPr>
            <a:normAutofit/>
          </a:bodyPr>
          <a:lstStyle/>
          <a:p>
            <a:r>
              <a:rPr lang="en-US" sz="2400" dirty="0"/>
              <a:t>In 32 bit, rely on hardware task switching to switch stack</a:t>
            </a:r>
          </a:p>
          <a:p>
            <a:endParaRPr lang="en-US" sz="2400" dirty="0"/>
          </a:p>
          <a:p>
            <a:r>
              <a:rPr lang="en-US" sz="2400" dirty="0"/>
              <a:t>In 64 bit, done in 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entry_SYSCALL_64</a:t>
            </a:r>
            <a:r>
              <a:rPr lang="en-US" sz="2400" dirty="0"/>
              <a:t> of 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arch/x86/entry/entry_64.S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057" y="1421982"/>
            <a:ext cx="5200901" cy="254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6136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Linux and IDT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BIOS will initialize and use the IDT</a:t>
            </a:r>
          </a:p>
          <a:p>
            <a:endParaRPr lang="en-US" dirty="0"/>
          </a:p>
          <a:p>
            <a:r>
              <a:rPr lang="en-US" dirty="0"/>
              <a:t>When Linux boots, it will overwrite introduce a new table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idt_table</a:t>
            </a:r>
            <a:endParaRPr lang="en-US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arch/x86/kernel/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traps.c:trap_init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meaningful values will be written in</a:t>
            </a:r>
          </a:p>
          <a:p>
            <a:endParaRPr lang="en-US" dirty="0"/>
          </a:p>
          <a:p>
            <a:r>
              <a:rPr lang="en-US" dirty="0"/>
              <a:t>Later on, drivers will request for IRQ from kernel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883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How Linux initialize the IDT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All Linux interrupt handlers are activated via interrupt gates, and all restricted to kernel mode; no user mode access</a:t>
            </a:r>
          </a:p>
          <a:p>
            <a:pPr lvl="1"/>
            <a:r>
              <a:rPr lang="en-US" dirty="0"/>
              <a:t>Linux calls these “</a:t>
            </a:r>
            <a:r>
              <a:rPr lang="en-US" dirty="0">
                <a:solidFill>
                  <a:schemeClr val="accent2"/>
                </a:solidFill>
              </a:rPr>
              <a:t>interrupt gates</a:t>
            </a:r>
            <a:r>
              <a:rPr lang="en-US" dirty="0"/>
              <a:t>”</a:t>
            </a:r>
          </a:p>
          <a:p>
            <a:r>
              <a:rPr lang="en-US" dirty="0"/>
              <a:t>Interrupt 4 (overflow), 5 (bounds check), and 128 (</a:t>
            </a:r>
            <a:r>
              <a:rPr lang="en-US" dirty="0" err="1"/>
              <a:t>int</a:t>
            </a:r>
            <a:r>
              <a:rPr lang="en-US" dirty="0"/>
              <a:t> 0x80) activates interrupt gates that are at Ring 3 (user mode)</a:t>
            </a:r>
          </a:p>
          <a:p>
            <a:pPr lvl="1"/>
            <a:r>
              <a:rPr lang="en-US" dirty="0"/>
              <a:t>Linux calls these “</a:t>
            </a:r>
            <a:r>
              <a:rPr lang="en-US" dirty="0">
                <a:solidFill>
                  <a:schemeClr val="accent2"/>
                </a:solidFill>
              </a:rPr>
              <a:t>system gates</a:t>
            </a:r>
            <a:r>
              <a:rPr lang="en-US" dirty="0"/>
              <a:t>”</a:t>
            </a:r>
          </a:p>
          <a:p>
            <a:r>
              <a:rPr lang="en-US" dirty="0"/>
              <a:t>Interrupt 3 (breakpoint) is implemented via an interrupt gate at user mode privilege</a:t>
            </a:r>
          </a:p>
          <a:p>
            <a:pPr lvl="1"/>
            <a:r>
              <a:rPr lang="en-US" dirty="0"/>
              <a:t>Linux calls this “</a:t>
            </a:r>
            <a:r>
              <a:rPr lang="en-US" dirty="0">
                <a:solidFill>
                  <a:schemeClr val="accent2"/>
                </a:solidFill>
              </a:rPr>
              <a:t>system interrupt gate</a:t>
            </a:r>
            <a:r>
              <a:rPr lang="en-US" dirty="0"/>
              <a:t>” </a:t>
            </a:r>
          </a:p>
          <a:p>
            <a:r>
              <a:rPr lang="en-US" dirty="0"/>
              <a:t>Most Linux trap handlers are activated via trap gates, all restricted to kernel mode</a:t>
            </a:r>
          </a:p>
          <a:p>
            <a:pPr lvl="1"/>
            <a:r>
              <a:rPr lang="en-US" dirty="0"/>
              <a:t>Linux calls these “</a:t>
            </a:r>
            <a:r>
              <a:rPr lang="en-US" dirty="0">
                <a:solidFill>
                  <a:schemeClr val="accent2"/>
                </a:solidFill>
              </a:rPr>
              <a:t>trap gates</a:t>
            </a:r>
            <a:r>
              <a:rPr lang="en-US" dirty="0"/>
              <a:t>”</a:t>
            </a:r>
          </a:p>
          <a:p>
            <a:r>
              <a:rPr lang="en-US" dirty="0"/>
              <a:t>The sole use of a task gate in Linux is for the “double fault” exception. It is in Ring 0.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112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AC6B1-88A2-4745-8DA6-DEAF15456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0070C0"/>
                </a:solidFill>
              </a:rPr>
              <a:t>Multiple IDTs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BEFD0-4D84-478A-AE0C-19EEADAC9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Immediately after kernel boots:</a:t>
            </a:r>
          </a:p>
          <a:p>
            <a:pPr lvl="1"/>
            <a:r>
              <a:rPr lang="en-SG" sz="1800" b="1" dirty="0" err="1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early_idts</a:t>
            </a:r>
            <a:r>
              <a:rPr lang="en-SG" sz="1800" b="1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[]</a:t>
            </a:r>
            <a:r>
              <a:rPr lang="en-SG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in </a:t>
            </a:r>
            <a:r>
              <a:rPr lang="en-SG" sz="1800" b="1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arch/x86/kernel/idt.c:57</a:t>
            </a:r>
          </a:p>
          <a:p>
            <a:pPr lvl="1"/>
            <a:endParaRPr lang="en-SG" dirty="0"/>
          </a:p>
          <a:p>
            <a:r>
              <a:rPr lang="en-SG" dirty="0"/>
              <a:t>Pre-IST stack version:</a:t>
            </a:r>
          </a:p>
          <a:p>
            <a:pPr lvl="1"/>
            <a:r>
              <a:rPr lang="en-SG" sz="1800" b="1" dirty="0" err="1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def_idts</a:t>
            </a:r>
            <a:r>
              <a:rPr lang="en-SG" sz="1800" b="1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[]</a:t>
            </a:r>
            <a:r>
              <a:rPr lang="en-SG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in </a:t>
            </a:r>
            <a:r>
              <a:rPr lang="en-SG" sz="1800" b="1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arch/x86/kernel/idt.c:76</a:t>
            </a:r>
          </a:p>
          <a:p>
            <a:pPr lvl="1"/>
            <a:endParaRPr lang="en-SG" dirty="0"/>
          </a:p>
          <a:p>
            <a:r>
              <a:rPr lang="en-SG" dirty="0"/>
              <a:t>Post-IST stack version:</a:t>
            </a:r>
          </a:p>
          <a:p>
            <a:pPr lvl="1"/>
            <a:r>
              <a:rPr lang="en-SG" sz="1800" b="1" dirty="0" err="1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ist_idts</a:t>
            </a:r>
            <a:r>
              <a:rPr lang="en-SG" sz="1800" b="1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[]</a:t>
            </a:r>
            <a:r>
              <a:rPr lang="en-SG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in </a:t>
            </a:r>
            <a:r>
              <a:rPr lang="en-SG" sz="1800" b="1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arch/x86/kernel/idt.c:228</a:t>
            </a: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7831A-C747-4539-91B3-F1CEB464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11ADD2-98F9-43A6-9E01-1560E2CD8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119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F6C4F-F5E0-4FF0-8B75-3BCBE972F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0070C0"/>
                </a:solidFill>
              </a:rPr>
              <a:t>Setting up interrupt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DCA4B-948B-4EF6-8447-9A8E77730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 number of varieties of IDT entries and their handlers, and macros are used to generate the “entry stubs” </a:t>
            </a:r>
          </a:p>
          <a:p>
            <a:r>
              <a:rPr lang="en-US" dirty="0"/>
              <a:t>From interrupt 32 (known by a constant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FIRST_EXTERNAL_VECTOR</a:t>
            </a:r>
            <a:r>
              <a:rPr lang="en-US" dirty="0"/>
              <a:t>) onwards, the interrupts are handled in the same way, with a small exception.</a:t>
            </a:r>
          </a:p>
          <a:p>
            <a:pPr lvl="1"/>
            <a:r>
              <a:rPr lang="en-US" dirty="0"/>
              <a:t>If local APIC is turned on, then all interrupts above number 236 are “spurious” and treated as error. </a:t>
            </a:r>
          </a:p>
          <a:p>
            <a:pPr lvl="1"/>
            <a:r>
              <a:rPr lang="en-US" dirty="0"/>
              <a:t>Otherwise, all handled the same way.</a:t>
            </a:r>
          </a:p>
          <a:p>
            <a:r>
              <a:rPr lang="en-US" dirty="0">
                <a:solidFill>
                  <a:srgbClr val="FF0000"/>
                </a:solidFill>
              </a:rPr>
              <a:t>All will use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sp0</a:t>
            </a:r>
            <a:r>
              <a:rPr lang="en-US" dirty="0">
                <a:solidFill>
                  <a:srgbClr val="FF0000"/>
                </a:solidFill>
              </a:rPr>
              <a:t> entry stack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353F8-3C50-4D56-ACF7-61F6841F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4201FA-9281-478A-A7A9-6C4953469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82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Why interrupts?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I/O an integral part of any computing system</a:t>
            </a:r>
          </a:p>
          <a:p>
            <a:pPr lvl="1"/>
            <a:r>
              <a:rPr lang="en-US" dirty="0"/>
              <a:t>Disk drives, keyboard or other human interface, etc.</a:t>
            </a:r>
          </a:p>
          <a:p>
            <a:r>
              <a:rPr lang="en-US" dirty="0"/>
              <a:t>Apps and users expect responsiveness</a:t>
            </a:r>
          </a:p>
          <a:p>
            <a:r>
              <a:rPr lang="en-US" dirty="0"/>
              <a:t>The unexpected can arise</a:t>
            </a:r>
          </a:p>
          <a:p>
            <a:pPr lvl="1"/>
            <a:r>
              <a:rPr lang="en-US" dirty="0"/>
              <a:t>Errors, faults, exceptions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926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0E473-6976-40D2-8755-4F190F082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0070C0"/>
                </a:solidFill>
              </a:rPr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F0CDA-F2B4-4CBF-995E-5CC510A33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 IDT vector that does not explicitly point somewhere else gets set to the corresponding value in interrupts </a:t>
            </a:r>
          </a:p>
          <a:p>
            <a:r>
              <a:rPr lang="en-SG" dirty="0"/>
              <a:t>Hardware will interrupt a CPU (according to how it is programmed)</a:t>
            </a:r>
          </a:p>
          <a:p>
            <a:r>
              <a:rPr lang="en-SG" dirty="0"/>
              <a:t>The IRQ will fire off the routine specified in the corresponding IDT entry</a:t>
            </a:r>
          </a:p>
          <a:p>
            <a:pPr lvl="1"/>
            <a:r>
              <a:rPr lang="en-SG" dirty="0"/>
              <a:t>IDT entries generated by assembly and macro voodoo</a:t>
            </a:r>
          </a:p>
          <a:p>
            <a:pPr lvl="1"/>
            <a:r>
              <a:rPr lang="en-SG" dirty="0"/>
              <a:t>Special exceptions have special handlers</a:t>
            </a:r>
          </a:p>
          <a:p>
            <a:pPr lvl="1"/>
            <a:r>
              <a:rPr lang="en-SG" dirty="0"/>
              <a:t>General interrupts eventually make their way to </a:t>
            </a:r>
            <a:r>
              <a:rPr lang="en-SG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common_interrupt</a:t>
            </a:r>
            <a:r>
              <a:rPr lang="en-SG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SG" dirty="0"/>
              <a:t>(used to be called </a:t>
            </a:r>
            <a:r>
              <a:rPr lang="en-SG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do_IRQ</a:t>
            </a:r>
            <a:r>
              <a:rPr lang="en-SG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F39C0-84D4-4E4D-A64C-85A030FDC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43815-BF26-4B69-83D3-2BFF1E329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826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97B0A-4113-4D01-9871-0A57887F6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/arch/x86/kernel/irq.c</a:t>
            </a:r>
            <a:endParaRPr lang="en-SG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C0686-BB2B-4FA7-A8AD-38A7787A5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075545" cy="4351338"/>
          </a:xfrm>
        </p:spPr>
        <p:txBody>
          <a:bodyPr>
            <a:normAutofit/>
          </a:bodyPr>
          <a:lstStyle/>
          <a:p>
            <a:r>
              <a:rPr lang="en-SG" sz="2400" dirty="0"/>
              <a:t>Generated assembly stub would have switch stack</a:t>
            </a:r>
          </a:p>
          <a:p>
            <a:pPr lvl="1"/>
            <a:r>
              <a:rPr lang="en-SG" sz="2000" dirty="0"/>
              <a:t>From entry sp0 to </a:t>
            </a:r>
            <a:r>
              <a:rPr lang="en-SG" sz="2000" dirty="0" err="1"/>
              <a:t>hardirq_stack</a:t>
            </a:r>
            <a:endParaRPr lang="en-SG" sz="2000" dirty="0"/>
          </a:p>
          <a:p>
            <a:pPr lvl="1"/>
            <a:endParaRPr lang="en-SG" sz="2000" dirty="0"/>
          </a:p>
          <a:p>
            <a:r>
              <a:rPr lang="en-SG" sz="2400" dirty="0"/>
              <a:t>Dispatch from a software table for further processing</a:t>
            </a:r>
          </a:p>
          <a:p>
            <a:pPr lvl="1"/>
            <a:r>
              <a:rPr lang="en-SG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request_threaded_irq</a:t>
            </a:r>
            <a:r>
              <a:rPr lang="en-SG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SG" sz="2000" dirty="0"/>
              <a:t> by device driver to install an interrupt service routine (ISR) which is a member of </a:t>
            </a:r>
            <a:r>
              <a:rPr lang="en-SG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SG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irq_desc</a:t>
            </a:r>
            <a:r>
              <a:rPr lang="en-SG" sz="1600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F5097-119A-4A2B-8976-54D5751F3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995A00-11AE-4675-947C-FA80519FB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41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B79F94-1C36-4F22-8941-01E2E7A23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781" y="1549357"/>
            <a:ext cx="6044365" cy="46276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4059E43-369C-486B-B918-7F8B1E66B016}"/>
              </a:ext>
            </a:extLst>
          </p:cNvPr>
          <p:cNvSpPr/>
          <p:nvPr/>
        </p:nvSpPr>
        <p:spPr>
          <a:xfrm>
            <a:off x="6354618" y="3629891"/>
            <a:ext cx="2540000" cy="4710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D2D5E6-B654-4B65-8C2E-6C966352C65E}"/>
              </a:ext>
            </a:extLst>
          </p:cNvPr>
          <p:cNvCxnSpPr>
            <a:endCxn id="8" idx="1"/>
          </p:cNvCxnSpPr>
          <p:nvPr/>
        </p:nvCxnSpPr>
        <p:spPr>
          <a:xfrm flipV="1">
            <a:off x="4507345" y="3865418"/>
            <a:ext cx="1847273" cy="4156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0525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FC981-65F7-4656-84EA-1DE01DDA8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/proc/interrupts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DE11B-8DD9-4BB9-88B6-21A4AAD31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33659-55BF-4B99-B6B4-E2F565A8F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42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F09C0A-DEC7-476F-95D8-C5B7F074D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728" y="1503086"/>
            <a:ext cx="8712654" cy="48099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B2B291-D9A3-41F7-83E4-0A2DFEFF59F8}"/>
              </a:ext>
            </a:extLst>
          </p:cNvPr>
          <p:cNvSpPr txBox="1"/>
          <p:nvPr/>
        </p:nvSpPr>
        <p:spPr>
          <a:xfrm>
            <a:off x="8531680" y="1027906"/>
            <a:ext cx="2122714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23232"/>
                </a:solidFill>
                <a:effectLst/>
                <a:latin typeface="IBM Plex Sans" panose="020B0604020202020204" pitchFamily="34" charset="0"/>
              </a:rPr>
              <a:t> i8042 chip is the keyboard and </a:t>
            </a:r>
          </a:p>
          <a:p>
            <a:r>
              <a:rPr lang="en-US" b="0" i="0" dirty="0">
                <a:solidFill>
                  <a:srgbClr val="323232"/>
                </a:solidFill>
                <a:effectLst/>
                <a:latin typeface="IBM Plex Sans" panose="020B0604020202020204" pitchFamily="34" charset="0"/>
              </a:rPr>
              <a:t>mouse controller</a:t>
            </a:r>
            <a:endParaRPr lang="en-SG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B35350-556B-4834-B377-C2BC0C167A71}"/>
              </a:ext>
            </a:extLst>
          </p:cNvPr>
          <p:cNvCxnSpPr>
            <a:stCxn id="8" idx="1"/>
          </p:cNvCxnSpPr>
          <p:nvPr/>
        </p:nvCxnSpPr>
        <p:spPr>
          <a:xfrm flipH="1">
            <a:off x="7253968" y="1489571"/>
            <a:ext cx="1277712" cy="482104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6F40929-9B9A-46F6-98BA-4DEF2A535E2C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7253968" y="1489571"/>
            <a:ext cx="1277712" cy="936845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9463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Nested interrupts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 second (or even more) interrupt may come while the one is being serviced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Linux used to support nested interrupts but this was removed to avoid complex solutions to interrupt stack overflows issues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However, it is still possible to have nesting between exceptions and interrupts but the rules are fairly restrictive: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an exception (e.g. page fault, system call) can not preempt an interrupt; if that occurs it is considered a bug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an interrupt can preempt an exception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an interrupt can not preempt another interrupt (it used to be possible)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822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CA55E-C3E8-4D36-8D3F-1231A946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0070C0"/>
                </a:solidFill>
              </a:rPr>
              <a:t>Nuts and bolts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0EE82-2A99-4BD9-AC00-9C077E204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On entry to an interrupt handling, check if there was a privilege change</a:t>
            </a:r>
          </a:p>
          <a:p>
            <a:pPr lvl="1"/>
            <a:r>
              <a:rPr lang="en-SG" dirty="0"/>
              <a:t>Done by check CS register</a:t>
            </a:r>
          </a:p>
          <a:p>
            <a:pPr lvl="2"/>
            <a:r>
              <a:rPr lang="en-SG" dirty="0"/>
              <a:t>Constant 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</a:rPr>
              <a:t>__USER_CS </a:t>
            </a:r>
            <a:r>
              <a:rPr lang="en-SG" dirty="0"/>
              <a:t>if in user mode</a:t>
            </a:r>
          </a:p>
          <a:p>
            <a:pPr lvl="2"/>
            <a:r>
              <a:rPr lang="en-SG" dirty="0"/>
              <a:t>Constant 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</a:rPr>
              <a:t>__KERNEL_CS </a:t>
            </a:r>
            <a:r>
              <a:rPr lang="en-SG" dirty="0"/>
              <a:t>if in kernel</a:t>
            </a:r>
          </a:p>
          <a:p>
            <a:r>
              <a:rPr lang="en-SG" dirty="0"/>
              <a:t>If a privilege level change, do the same entry steps as SYSCALL</a:t>
            </a:r>
          </a:p>
          <a:p>
            <a:pPr lvl="1"/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swapgs</a:t>
            </a:r>
            <a:r>
              <a:rPr lang="en-SG" dirty="0"/>
              <a:t> to bring in per CPU data structure</a:t>
            </a:r>
          </a:p>
          <a:p>
            <a:pPr lvl="1"/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SWITCH_TO_KERNEL_CR3</a:t>
            </a:r>
            <a:r>
              <a:rPr lang="en-SG" dirty="0"/>
              <a:t> to bring in full kernel page tables</a:t>
            </a:r>
          </a:p>
          <a:p>
            <a:pPr lvl="1"/>
            <a:r>
              <a:rPr lang="en-SG" dirty="0"/>
              <a:t>Change stack to per task kernel stack </a:t>
            </a:r>
          </a:p>
          <a:p>
            <a:r>
              <a:rPr lang="en-SG" dirty="0"/>
              <a:t>If </a:t>
            </a:r>
            <a:r>
              <a:rPr lang="en-SG" dirty="0">
                <a:solidFill>
                  <a:srgbClr val="FF0000"/>
                </a:solidFill>
              </a:rPr>
              <a:t>no</a:t>
            </a:r>
            <a:r>
              <a:rPr lang="en-SG" dirty="0"/>
              <a:t> privilege level change, do not do these!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E8831-84B0-4324-966E-B68DB44EF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A56C8E-54CA-4348-8A87-970AC4708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154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The OS aspect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The Linux Story</a:t>
            </a:r>
          </a:p>
        </p:txBody>
      </p:sp>
    </p:spTree>
    <p:extLst>
      <p:ext uri="{BB962C8B-B14F-4D97-AF65-F5344CB8AC3E}">
        <p14:creationId xmlns:p14="http://schemas.microsoft.com/office/powerpoint/2010/main" val="14031753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The overall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Divide interrupt handling into two parts</a:t>
            </a:r>
          </a:p>
          <a:p>
            <a:r>
              <a:rPr lang="en-US" dirty="0">
                <a:solidFill>
                  <a:srgbClr val="FF0000"/>
                </a:solidFill>
              </a:rPr>
              <a:t>Top half </a:t>
            </a:r>
            <a:r>
              <a:rPr lang="en-US" dirty="0"/>
              <a:t>– immediate handler</a:t>
            </a:r>
          </a:p>
          <a:p>
            <a:pPr lvl="1"/>
            <a:r>
              <a:rPr lang="en-US" dirty="0"/>
              <a:t>Do the absolute minimal to handle the interrupt and return as quickly as possible</a:t>
            </a:r>
          </a:p>
          <a:p>
            <a:pPr lvl="2"/>
            <a:r>
              <a:rPr lang="en-US" dirty="0"/>
              <a:t>IRQ disabled → acknowledge IRQ → execute device handler → IRET</a:t>
            </a:r>
          </a:p>
          <a:p>
            <a:pPr lvl="2"/>
            <a:r>
              <a:rPr lang="en-US" dirty="0"/>
              <a:t>Enables near immediate response to new interrupts</a:t>
            </a:r>
          </a:p>
          <a:p>
            <a:pPr lvl="2"/>
            <a:r>
              <a:rPr lang="en-US" dirty="0"/>
              <a:t>No clear process context</a:t>
            </a:r>
          </a:p>
          <a:p>
            <a:pPr lvl="1"/>
            <a:r>
              <a:rPr lang="en-US" dirty="0"/>
              <a:t>Push the bulk of the non-critical processing to Part 2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Bottom half </a:t>
            </a:r>
            <a:r>
              <a:rPr lang="en-US" dirty="0"/>
              <a:t>– deferrable functions</a:t>
            </a:r>
          </a:p>
          <a:p>
            <a:pPr lvl="1"/>
            <a:r>
              <a:rPr lang="en-US" dirty="0"/>
              <a:t>Not time critical work</a:t>
            </a:r>
          </a:p>
          <a:p>
            <a:pPr lvl="1"/>
            <a:r>
              <a:rPr lang="en-US" dirty="0"/>
              <a:t>IRQ enabled – can be interrupted</a:t>
            </a:r>
          </a:p>
          <a:p>
            <a:pPr lvl="1"/>
            <a:r>
              <a:rPr lang="en-US" dirty="0"/>
              <a:t>Mechanisms: </a:t>
            </a:r>
            <a:r>
              <a:rPr lang="en-US" dirty="0" err="1"/>
              <a:t>tasklet</a:t>
            </a:r>
            <a:r>
              <a:rPr lang="en-US" dirty="0"/>
              <a:t>, </a:t>
            </a:r>
            <a:r>
              <a:rPr lang="en-US" dirty="0" err="1"/>
              <a:t>softirq</a:t>
            </a:r>
            <a:r>
              <a:rPr lang="en-US" dirty="0"/>
              <a:t>, work queue, kernel thread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313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Top half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the bare minimum amount of work to safely</a:t>
            </a:r>
          </a:p>
          <a:p>
            <a:pPr lvl="1"/>
            <a:r>
              <a:rPr lang="en-US" dirty="0"/>
              <a:t>Save registers</a:t>
            </a:r>
          </a:p>
          <a:p>
            <a:pPr lvl="1"/>
            <a:r>
              <a:rPr lang="en-US" dirty="0"/>
              <a:t>Unmask all other interrupts</a:t>
            </a:r>
          </a:p>
          <a:p>
            <a:pPr lvl="1"/>
            <a:endParaRPr lang="en-US" dirty="0"/>
          </a:p>
          <a:p>
            <a:r>
              <a:rPr lang="en-US" dirty="0"/>
              <a:t>Exceptions are handled simply by sending a </a:t>
            </a:r>
            <a:r>
              <a:rPr lang="en-US" dirty="0">
                <a:solidFill>
                  <a:srgbClr val="FF0000"/>
                </a:solidFill>
              </a:rPr>
              <a:t>signal</a:t>
            </a:r>
            <a:r>
              <a:rPr lang="en-US" dirty="0"/>
              <a:t> to the process that caused the exception</a:t>
            </a:r>
          </a:p>
          <a:p>
            <a:endParaRPr lang="en-US" dirty="0"/>
          </a:p>
          <a:p>
            <a:r>
              <a:rPr lang="en-US" dirty="0"/>
              <a:t>I/O interrupt has to be handled using the current process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694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Limitations of an interrupt service routine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3200" dirty="0"/>
              <a:t>Cannot sleep </a:t>
            </a:r>
            <a:r>
              <a:rPr lang="en-US" altLang="en-US" dirty="0"/>
              <a:t>or call something that </a:t>
            </a:r>
            <a:r>
              <a:rPr lang="en-US" altLang="en-US" i="1" dirty="0"/>
              <a:t>might</a:t>
            </a:r>
            <a:r>
              <a:rPr lang="en-US" altLang="en-US" dirty="0"/>
              <a:t> sleep</a:t>
            </a:r>
          </a:p>
          <a:p>
            <a:pPr>
              <a:lnSpc>
                <a:spcPct val="80000"/>
              </a:lnSpc>
            </a:pPr>
            <a:r>
              <a:rPr lang="en-US" altLang="en-US" sz="3200" dirty="0"/>
              <a:t>Cannot refer to </a:t>
            </a:r>
            <a:r>
              <a:rPr lang="en-US" alt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en-US" altLang="en-US" sz="3200" dirty="0">
                <a:cs typeface="Courier New" panose="02070309020205020404" pitchFamily="49" charset="0"/>
              </a:rPr>
              <a:t> (pointer to the current process)</a:t>
            </a:r>
          </a:p>
          <a:p>
            <a:pPr>
              <a:lnSpc>
                <a:spcPct val="80000"/>
              </a:lnSpc>
            </a:pPr>
            <a:r>
              <a:rPr lang="en-US" altLang="en-US" sz="3200" dirty="0"/>
              <a:t>Cannot do </a:t>
            </a:r>
            <a:r>
              <a:rPr lang="en-US" altLang="en-US" sz="32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kmalloc</a:t>
            </a:r>
            <a:r>
              <a:rPr lang="en-US" altLang="en-US" sz="3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(…, GFP_KERNEL)</a:t>
            </a:r>
            <a:r>
              <a:rPr lang="en-US" altLang="en-US" sz="3200" dirty="0"/>
              <a:t> (which can sleep) 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/>
              <a:t>Must use </a:t>
            </a:r>
            <a:r>
              <a:rPr lang="en-US" altLang="en-US" sz="28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kmalloc</a:t>
            </a:r>
            <a:r>
              <a:rPr lang="en-US" altLang="en-US" sz="28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(…, GFP_ATOMIC) </a:t>
            </a:r>
            <a:r>
              <a:rPr lang="en-US" altLang="en-US" sz="2800" dirty="0"/>
              <a:t>(which can fail)</a:t>
            </a:r>
          </a:p>
          <a:p>
            <a:pPr>
              <a:lnSpc>
                <a:spcPct val="80000"/>
              </a:lnSpc>
            </a:pPr>
            <a:r>
              <a:rPr lang="en-US" altLang="en-US" sz="3200" dirty="0"/>
              <a:t>Cannot call </a:t>
            </a:r>
            <a:r>
              <a:rPr lang="en-US" altLang="en-US" sz="3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schedule()</a:t>
            </a:r>
          </a:p>
          <a:p>
            <a:pPr>
              <a:lnSpc>
                <a:spcPct val="80000"/>
              </a:lnSpc>
            </a:pPr>
            <a:r>
              <a:rPr lang="en-US" altLang="en-US" sz="3200" dirty="0"/>
              <a:t>Cannot do a </a:t>
            </a:r>
            <a:r>
              <a:rPr lang="en-US" altLang="en-US" sz="3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down()</a:t>
            </a:r>
            <a:r>
              <a:rPr lang="en-US" altLang="en-US" sz="3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en-US" sz="3200" dirty="0"/>
              <a:t>semaphore call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/>
              <a:t>But </a:t>
            </a:r>
            <a:r>
              <a:rPr lang="en-US" altLang="en-US" sz="2800" i="1" dirty="0">
                <a:solidFill>
                  <a:schemeClr val="accent6">
                    <a:lumMod val="75000"/>
                  </a:schemeClr>
                </a:solidFill>
              </a:rPr>
              <a:t>can</a:t>
            </a:r>
            <a:r>
              <a:rPr lang="en-US" altLang="en-US" sz="2800" dirty="0"/>
              <a:t> do an </a:t>
            </a:r>
            <a:r>
              <a:rPr lang="en-US" altLang="en-US" sz="28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up()</a:t>
            </a:r>
          </a:p>
          <a:p>
            <a:pPr>
              <a:lnSpc>
                <a:spcPct val="80000"/>
              </a:lnSpc>
            </a:pPr>
            <a:r>
              <a:rPr lang="en-US" altLang="en-US" sz="3200" dirty="0"/>
              <a:t>Cannot transfer data to/from user space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843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The Interrupt Stacks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Interrupt service routines mostly written in C – hence need stack</a:t>
            </a:r>
          </a:p>
          <a:p>
            <a:r>
              <a:rPr lang="en-US" dirty="0"/>
              <a:t>Exceptions use the kernel-level </a:t>
            </a:r>
            <a:r>
              <a:rPr lang="en-US" dirty="0">
                <a:solidFill>
                  <a:srgbClr val="FF0000"/>
                </a:solidFill>
              </a:rPr>
              <a:t>exception stack </a:t>
            </a:r>
            <a:r>
              <a:rPr lang="en-US" dirty="0"/>
              <a:t>of the </a:t>
            </a:r>
            <a:r>
              <a:rPr lang="en-US" i="1" dirty="0">
                <a:solidFill>
                  <a:schemeClr val="accent2"/>
                </a:solidFill>
              </a:rPr>
              <a:t>current</a:t>
            </a:r>
            <a:r>
              <a:rPr lang="en-US" dirty="0"/>
              <a:t> process</a:t>
            </a:r>
          </a:p>
          <a:p>
            <a:pPr lvl="1"/>
            <a:r>
              <a:rPr lang="en-US" dirty="0"/>
              <a:t>Kernel stack is the stack in the kernel space of the current process</a:t>
            </a:r>
          </a:p>
          <a:p>
            <a:pPr lvl="2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One per process </a:t>
            </a:r>
            <a:r>
              <a:rPr lang="en-US" dirty="0"/>
              <a:t>whose address is located in the process data structure</a:t>
            </a:r>
          </a:p>
          <a:p>
            <a:pPr lvl="1"/>
            <a:r>
              <a:rPr lang="en-US" dirty="0"/>
              <a:t>The reason why cannot switch user context or sleep</a:t>
            </a:r>
          </a:p>
          <a:p>
            <a:r>
              <a:rPr lang="en-US" dirty="0"/>
              <a:t>Interrupts uses a </a:t>
            </a:r>
            <a:r>
              <a:rPr lang="en-US" dirty="0">
                <a:solidFill>
                  <a:srgbClr val="FF0000"/>
                </a:solidFill>
              </a:rPr>
              <a:t>hard IRQ stack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One per processor, </a:t>
            </a:r>
            <a:r>
              <a:rPr lang="en-US" dirty="0"/>
              <a:t>only one page frame in size</a:t>
            </a:r>
          </a:p>
          <a:p>
            <a:r>
              <a:rPr lang="en-US" dirty="0" err="1"/>
              <a:t>SoftIRQ</a:t>
            </a:r>
            <a:r>
              <a:rPr lang="en-US" dirty="0"/>
              <a:t> uses soft IRQ stack</a:t>
            </a:r>
          </a:p>
          <a:p>
            <a:pPr lvl="1"/>
            <a:r>
              <a:rPr lang="en-US" dirty="0"/>
              <a:t>On 32 bit x86, a separate soft IRQ stack</a:t>
            </a:r>
          </a:p>
          <a:p>
            <a:pPr lvl="1"/>
            <a:r>
              <a:rPr lang="en-US" dirty="0"/>
              <a:t>On 64 bit x86, soft IRQ stack == hard IRQ stack, a.k.a. the “</a:t>
            </a:r>
            <a:r>
              <a:rPr lang="en-US" dirty="0">
                <a:solidFill>
                  <a:srgbClr val="FF0000"/>
                </a:solidFill>
              </a:rPr>
              <a:t>interrupt stack</a:t>
            </a:r>
            <a:r>
              <a:rPr lang="en-US" dirty="0"/>
              <a:t>”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/>
              <a:t>The latter two configured in the IDT and TSS at boot time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50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Instruction Processing Cycle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746156" y="1940918"/>
            <a:ext cx="3173628" cy="50778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Fetch instruction at IP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694669" y="4918565"/>
            <a:ext cx="3175687" cy="50811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Advance IP to next instruction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733801" y="2674085"/>
            <a:ext cx="3173627" cy="50778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Decode the fetched instruction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719384" y="3406920"/>
            <a:ext cx="3175688" cy="50811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Execute the decoded instruction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5323703" y="1480751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5323703" y="2448697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5342238" y="3175686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5348416" y="3908854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342239" y="4703805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4279557" y="4131864"/>
            <a:ext cx="2145956" cy="613130"/>
          </a:xfrm>
          <a:prstGeom prst="diamond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Interrupt?</a:t>
            </a: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5348417" y="5426675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H="1">
            <a:off x="3107723" y="5719119"/>
            <a:ext cx="224687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V="1">
            <a:off x="3113903" y="1480751"/>
            <a:ext cx="0" cy="424660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3113903" y="1480751"/>
            <a:ext cx="2209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5468466" y="4602334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no</a:t>
            </a: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8143103" y="2887362"/>
            <a:ext cx="1676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Save context</a:t>
            </a: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8143103" y="3573162"/>
            <a:ext cx="1676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Get INTR ID</a:t>
            </a: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8143103" y="4258962"/>
            <a:ext cx="1676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Lookup ISR</a:t>
            </a:r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8143103" y="4944762"/>
            <a:ext cx="1676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Execute ISR</a:t>
            </a: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6423454" y="4438134"/>
            <a:ext cx="134276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6458465" y="4034481"/>
            <a:ext cx="53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yes</a:t>
            </a:r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 flipV="1">
            <a:off x="7762103" y="2471351"/>
            <a:ext cx="0" cy="19832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8905103" y="2458995"/>
            <a:ext cx="0" cy="42836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8905103" y="3344562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>
            <a:off x="8905103" y="4030362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8905103" y="4716162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7762103" y="2471351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>
            <a:off x="6864178" y="5177481"/>
            <a:ext cx="126656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7282849" y="4916745"/>
            <a:ext cx="5889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i="1" dirty="0">
                <a:solidFill>
                  <a:srgbClr val="CC3300"/>
                </a:solidFill>
              </a:rPr>
              <a:t>IRET</a:t>
            </a:r>
          </a:p>
        </p:txBody>
      </p:sp>
    </p:spTree>
    <p:extLst>
      <p:ext uri="{BB962C8B-B14F-4D97-AF65-F5344CB8AC3E}">
        <p14:creationId xmlns:p14="http://schemas.microsoft.com/office/powerpoint/2010/main" val="1618787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Three types of interrupts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I/O interrupts – I/O device requires attention</a:t>
            </a:r>
          </a:p>
          <a:p>
            <a:pPr lvl="1"/>
            <a:r>
              <a:rPr lang="en-US" dirty="0"/>
              <a:t>Three possible types of actions: </a:t>
            </a:r>
            <a:r>
              <a:rPr lang="en-US" dirty="0">
                <a:solidFill>
                  <a:srgbClr val="7030A0"/>
                </a:solidFill>
              </a:rPr>
              <a:t>critical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non-critical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non-critical deferrable</a:t>
            </a:r>
          </a:p>
          <a:p>
            <a:endParaRPr lang="en-US" dirty="0"/>
          </a:p>
          <a:p>
            <a:r>
              <a:rPr lang="en-US" dirty="0"/>
              <a:t>Timer interrupts</a:t>
            </a:r>
          </a:p>
          <a:p>
            <a:endParaRPr lang="en-US" dirty="0"/>
          </a:p>
          <a:p>
            <a:r>
              <a:rPr lang="en-US" dirty="0" err="1"/>
              <a:t>Interprocessor</a:t>
            </a:r>
            <a:r>
              <a:rPr lang="en-US" dirty="0"/>
              <a:t> interrupts</a:t>
            </a:r>
          </a:p>
          <a:p>
            <a:endParaRPr lang="en-US" dirty="0"/>
          </a:p>
          <a:p>
            <a:r>
              <a:rPr lang="en-US" dirty="0"/>
              <a:t>See: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arch/x86/include/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idtentry.h</a:t>
            </a:r>
            <a:endParaRPr lang="en-US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79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I/O interrupts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9240"/>
            <a:ext cx="10515600" cy="4351338"/>
          </a:xfrm>
        </p:spPr>
        <p:txBody>
          <a:bodyPr/>
          <a:lstStyle/>
          <a:p>
            <a:r>
              <a:rPr lang="en-US" dirty="0"/>
              <a:t>IRQ are few and hence a precious resource</a:t>
            </a:r>
          </a:p>
          <a:p>
            <a:endParaRPr lang="en-US" dirty="0"/>
          </a:p>
          <a:p>
            <a:r>
              <a:rPr lang="en-US" dirty="0">
                <a:solidFill>
                  <a:srgbClr val="7030A0"/>
                </a:solidFill>
              </a:rPr>
              <a:t>IRQ sharing</a:t>
            </a:r>
          </a:p>
          <a:p>
            <a:pPr lvl="1"/>
            <a:r>
              <a:rPr lang="en-US" dirty="0"/>
              <a:t>More than one device may share the same IRQ</a:t>
            </a:r>
          </a:p>
          <a:p>
            <a:pPr lvl="1"/>
            <a:r>
              <a:rPr lang="en-US" dirty="0"/>
              <a:t>Every service routine registered for the same IRQ must be tried coz you don’t know which is the right one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7030A0"/>
                </a:solidFill>
              </a:rPr>
              <a:t>IRQ allocation</a:t>
            </a:r>
          </a:p>
          <a:p>
            <a:pPr lvl="1"/>
            <a:r>
              <a:rPr lang="en-US" dirty="0"/>
              <a:t>Device driver requests for IRQ assignment at the last possible moment just before use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2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 complication in SMP: lost IRQ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IRQ </a:t>
            </a:r>
            <a:r>
              <a:rPr lang="en-US" i="1" dirty="0">
                <a:latin typeface="Times New Roman" panose="02020603050405020304" pitchFamily="18" charset="0"/>
              </a:rPr>
              <a:t>a</a:t>
            </a:r>
            <a:r>
              <a:rPr lang="en-US" dirty="0"/>
              <a:t> comes, CPU </a:t>
            </a:r>
            <a:r>
              <a:rPr lang="en-US" i="1" dirty="0">
                <a:latin typeface="Times New Roman" panose="02020603050405020304" pitchFamily="18" charset="0"/>
              </a:rPr>
              <a:t>x</a:t>
            </a:r>
            <a:r>
              <a:rPr lang="en-US" dirty="0"/>
              <a:t> handles</a:t>
            </a:r>
          </a:p>
          <a:p>
            <a:r>
              <a:rPr lang="en-US" dirty="0"/>
              <a:t>IRQ </a:t>
            </a:r>
            <a:r>
              <a:rPr lang="en-US" i="1" dirty="0">
                <a:latin typeface="Times New Roman" panose="02020603050405020304" pitchFamily="18" charset="0"/>
              </a:rPr>
              <a:t>b</a:t>
            </a:r>
            <a:r>
              <a:rPr lang="en-US" dirty="0"/>
              <a:t> comes, CPU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/>
              <a:t> handles</a:t>
            </a:r>
          </a:p>
          <a:p>
            <a:r>
              <a:rPr lang="en-US" dirty="0"/>
              <a:t>Because of interrupt masking at beginning of process, before, say, CPU </a:t>
            </a:r>
            <a:r>
              <a:rPr lang="en-US" i="1" dirty="0">
                <a:latin typeface="Times New Roman" panose="02020603050405020304" pitchFamily="18" charset="0"/>
              </a:rPr>
              <a:t>x</a:t>
            </a:r>
            <a:r>
              <a:rPr lang="en-US" dirty="0"/>
              <a:t> can acknowledge, CPU </a:t>
            </a:r>
            <a:r>
              <a:rPr lang="en-US" i="1" dirty="0">
                <a:latin typeface="Times New Roman" panose="02020603050405020304" pitchFamily="18" charset="0"/>
              </a:rPr>
              <a:t>y</a:t>
            </a:r>
            <a:r>
              <a:rPr lang="en-US" dirty="0"/>
              <a:t> masks out all interrupts</a:t>
            </a:r>
          </a:p>
          <a:p>
            <a:r>
              <a:rPr lang="en-US" dirty="0"/>
              <a:t>CPU </a:t>
            </a:r>
            <a:r>
              <a:rPr lang="en-US" i="1" dirty="0">
                <a:latin typeface="Times New Roman" panose="02020603050405020304" pitchFamily="18" charset="0"/>
              </a:rPr>
              <a:t>x</a:t>
            </a:r>
            <a:r>
              <a:rPr lang="en-US" dirty="0"/>
              <a:t> mistakenly thinks IRQ </a:t>
            </a:r>
            <a:r>
              <a:rPr lang="en-US" i="1" dirty="0">
                <a:latin typeface="Times New Roman" panose="02020603050405020304" pitchFamily="18" charset="0"/>
              </a:rPr>
              <a:t>a</a:t>
            </a:r>
            <a:r>
              <a:rPr lang="en-US" dirty="0"/>
              <a:t> disabled, returns without processing</a:t>
            </a:r>
          </a:p>
          <a:p>
            <a:r>
              <a:rPr lang="en-US" dirty="0"/>
              <a:t>IRQ </a:t>
            </a:r>
            <a:r>
              <a:rPr lang="en-US" i="1" dirty="0">
                <a:latin typeface="Times New Roman" panose="02020603050405020304" pitchFamily="18" charset="0"/>
              </a:rPr>
              <a:t>a</a:t>
            </a:r>
            <a:r>
              <a:rPr lang="en-US" dirty="0"/>
              <a:t> is “lost” (unprocessed)</a:t>
            </a:r>
          </a:p>
          <a:p>
            <a:r>
              <a:rPr lang="en-US" dirty="0"/>
              <a:t>Needs additional checking for this case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938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Bottom Half – deferrable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SoftIRQ</a:t>
            </a:r>
            <a:r>
              <a:rPr lang="en-US" dirty="0"/>
              <a:t> – “software” IRQ</a:t>
            </a:r>
          </a:p>
          <a:p>
            <a:endParaRPr lang="en-US" dirty="0"/>
          </a:p>
          <a:p>
            <a:r>
              <a:rPr lang="en-US" dirty="0" err="1"/>
              <a:t>Tasklet</a:t>
            </a:r>
            <a:endParaRPr lang="en-US" dirty="0"/>
          </a:p>
          <a:p>
            <a:endParaRPr lang="en-US" dirty="0"/>
          </a:p>
          <a:p>
            <a:r>
              <a:rPr lang="en-US" dirty="0"/>
              <a:t>Work queue</a:t>
            </a:r>
          </a:p>
          <a:p>
            <a:endParaRPr lang="en-US" dirty="0"/>
          </a:p>
          <a:p>
            <a:r>
              <a:rPr lang="en-US" dirty="0"/>
              <a:t>Kernel thread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556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SoftIRQ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many ways, behaves like a hardware IRQ but done entirely in software</a:t>
            </a:r>
          </a:p>
          <a:p>
            <a:r>
              <a:rPr lang="en-US" dirty="0"/>
              <a:t>Re-entrant code</a:t>
            </a:r>
          </a:p>
          <a:p>
            <a:pPr lvl="1"/>
            <a:r>
              <a:rPr lang="en-US" dirty="0"/>
              <a:t>Different processors may execute the same </a:t>
            </a:r>
            <a:r>
              <a:rPr lang="en-US" dirty="0" err="1"/>
              <a:t>softIRQ</a:t>
            </a:r>
            <a:r>
              <a:rPr lang="en-US" dirty="0"/>
              <a:t> handlers at the same time</a:t>
            </a:r>
          </a:p>
          <a:p>
            <a:pPr lvl="1"/>
            <a:r>
              <a:rPr lang="en-US" dirty="0"/>
              <a:t>Must protect data structures using spinlocks</a:t>
            </a:r>
          </a:p>
          <a:p>
            <a:r>
              <a:rPr lang="en-US" dirty="0"/>
              <a:t>Can be interrupted</a:t>
            </a:r>
          </a:p>
          <a:p>
            <a:pPr lvl="1"/>
            <a:r>
              <a:rPr lang="en-US" dirty="0"/>
              <a:t>All hardware interrupts enabled</a:t>
            </a:r>
          </a:p>
          <a:p>
            <a:r>
              <a:rPr lang="en-US" dirty="0"/>
              <a:t>Data structure: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softirq_vec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/>
              <a:t> – an array of handlers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183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SoftIRQ</a:t>
            </a:r>
            <a:r>
              <a:rPr lang="en-US" dirty="0">
                <a:solidFill>
                  <a:srgbClr val="0070C0"/>
                </a:solidFill>
              </a:rPr>
              <a:t>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include/</a:t>
            </a:r>
            <a:r>
              <a:rPr lang="en-US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interrupt.h</a:t>
            </a:r>
            <a:endParaRPr lang="en-US" sz="1600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55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737" y="2643422"/>
            <a:ext cx="6181725" cy="2114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127069-AC90-45F0-8476-74C8567F3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6275" y="1171575"/>
            <a:ext cx="581025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7454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SoftIRQ</a:t>
            </a:r>
            <a:r>
              <a:rPr lang="en-US" dirty="0">
                <a:solidFill>
                  <a:srgbClr val="0070C0"/>
                </a:solidFill>
              </a:rPr>
              <a:t>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Initialization – done by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open_softirq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/>
          </a:p>
          <a:p>
            <a:r>
              <a:rPr lang="en-US" dirty="0"/>
              <a:t>Activation –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raise_softirq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/>
          </a:p>
          <a:p>
            <a:r>
              <a:rPr lang="en-US" dirty="0"/>
              <a:t>Masking</a:t>
            </a:r>
          </a:p>
          <a:p>
            <a:pPr lvl="1"/>
            <a:r>
              <a:rPr lang="en-US" dirty="0"/>
              <a:t>Needed when a processor wants to change the </a:t>
            </a:r>
            <a:r>
              <a:rPr lang="en-US" dirty="0" err="1"/>
              <a:t>softIRQ</a:t>
            </a:r>
            <a:r>
              <a:rPr lang="en-US" dirty="0"/>
              <a:t> data structure</a:t>
            </a:r>
          </a:p>
          <a:p>
            <a:endParaRPr lang="en-US" dirty="0"/>
          </a:p>
          <a:p>
            <a:r>
              <a:rPr lang="en-US" dirty="0"/>
              <a:t>Execution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453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Executing </a:t>
            </a:r>
            <a:r>
              <a:rPr lang="en-US" dirty="0" err="1">
                <a:solidFill>
                  <a:srgbClr val="0070C0"/>
                </a:solidFill>
              </a:rPr>
              <a:t>softIRQ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dirty="0"/>
              <a:t>Run at various points by the kernel:</a:t>
            </a:r>
          </a:p>
          <a:p>
            <a:pPr lvl="1"/>
            <a:r>
              <a:rPr lang="en-US" altLang="en-US" sz="2200" dirty="0"/>
              <a:t>After system calls</a:t>
            </a:r>
          </a:p>
          <a:p>
            <a:pPr lvl="1"/>
            <a:r>
              <a:rPr lang="en-US" altLang="en-US" sz="2200" dirty="0"/>
              <a:t>After exceptions</a:t>
            </a:r>
          </a:p>
          <a:p>
            <a:pPr lvl="1"/>
            <a:r>
              <a:rPr lang="en-US" altLang="en-US" sz="2200" dirty="0"/>
              <a:t>After interrupts (top halves/IRQs, including the timer </a:t>
            </a:r>
            <a:r>
              <a:rPr lang="en-US" altLang="en-US" sz="2200" dirty="0" err="1"/>
              <a:t>intr</a:t>
            </a:r>
            <a:r>
              <a:rPr lang="en-US" altLang="en-US" sz="2200" dirty="0"/>
              <a:t>)</a:t>
            </a:r>
          </a:p>
          <a:p>
            <a:pPr lvl="1"/>
            <a:r>
              <a:rPr lang="en-US" altLang="en-US" sz="2200" dirty="0"/>
              <a:t>When the scheduler runs </a:t>
            </a:r>
            <a:r>
              <a:rPr lang="en-US" altLang="en-US" sz="22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ksoftirqd</a:t>
            </a:r>
            <a:endParaRPr lang="en-US" altLang="en-US" sz="2200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en-US" sz="2200" dirty="0"/>
          </a:p>
          <a:p>
            <a:r>
              <a:rPr lang="en-US" altLang="en-US" sz="2600" dirty="0" err="1"/>
              <a:t>Softirq</a:t>
            </a:r>
            <a:r>
              <a:rPr lang="en-US" altLang="en-US" sz="2600" dirty="0"/>
              <a:t> routines can be executed simultaneously on multiple CPUs:</a:t>
            </a:r>
          </a:p>
          <a:p>
            <a:pPr lvl="1"/>
            <a:r>
              <a:rPr lang="en-US" altLang="en-US" sz="2200" dirty="0"/>
              <a:t>Code must be re-entrant</a:t>
            </a:r>
          </a:p>
          <a:p>
            <a:pPr lvl="1"/>
            <a:r>
              <a:rPr lang="en-US" altLang="en-US" sz="2200" dirty="0"/>
              <a:t>Code must do its own locking as needed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540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ksoftirqd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daemon per processor</a:t>
            </a:r>
          </a:p>
          <a:p>
            <a:r>
              <a:rPr lang="en-US" dirty="0"/>
              <a:t>Infinite loop check for and servicing </a:t>
            </a:r>
            <a:r>
              <a:rPr lang="en-US" dirty="0" err="1"/>
              <a:t>softIRQ</a:t>
            </a:r>
            <a:r>
              <a:rPr lang="en-US" dirty="0"/>
              <a:t> on that particular processor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58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174" y="3257913"/>
            <a:ext cx="4947473" cy="2458467"/>
          </a:xfrm>
          <a:prstGeom prst="rect">
            <a:avLst/>
          </a:prstGeom>
          <a:ln w="50800"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33523814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Tasklets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Implemented on top of </a:t>
            </a:r>
            <a:r>
              <a:rPr lang="en-US" dirty="0" err="1"/>
              <a:t>softIRQ</a:t>
            </a:r>
            <a:r>
              <a:rPr lang="en-US" dirty="0"/>
              <a:t> using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HI_SOFTIRQ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TASKLET_SOFTIRQ</a:t>
            </a:r>
          </a:p>
          <a:p>
            <a:endParaRPr lang="en-US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Only real difference: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HI_SOFTIRQ</a:t>
            </a:r>
            <a:r>
              <a:rPr lang="en-US" dirty="0"/>
              <a:t>-based </a:t>
            </a:r>
            <a:r>
              <a:rPr lang="en-US" dirty="0" err="1"/>
              <a:t>tasklets</a:t>
            </a:r>
            <a:r>
              <a:rPr lang="en-US" dirty="0"/>
              <a:t> run prior to the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TASKLET_SOFTIRQ</a:t>
            </a:r>
            <a:r>
              <a:rPr lang="en-US" dirty="0"/>
              <a:t> </a:t>
            </a:r>
            <a:r>
              <a:rPr lang="en-US" dirty="0" err="1"/>
              <a:t>tasklets</a:t>
            </a:r>
            <a:endParaRPr lang="en-US" dirty="0"/>
          </a:p>
          <a:p>
            <a:endParaRPr lang="en-US" dirty="0"/>
          </a:p>
          <a:p>
            <a:r>
              <a:rPr lang="en-US" dirty="0"/>
              <a:t>Invoked either the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tasklet_schedule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)</a:t>
            </a:r>
            <a:r>
              <a:rPr lang="en-US" dirty="0"/>
              <a:t> function or the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tasklet_hi_schedule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18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What is an interrupt?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forced change in the flow of control</a:t>
            </a:r>
          </a:p>
          <a:p>
            <a:r>
              <a:rPr lang="en-US" dirty="0"/>
              <a:t>Hardware performs simple context switching</a:t>
            </a:r>
          </a:p>
          <a:p>
            <a:r>
              <a:rPr lang="en-US" dirty="0"/>
              <a:t>Kernel entered at a specific predetermined point</a:t>
            </a:r>
          </a:p>
          <a:p>
            <a:r>
              <a:rPr lang="en-US" dirty="0"/>
              <a:t>Normal execution resumes with a special “</a:t>
            </a:r>
            <a:r>
              <a:rPr lang="en-US" dirty="0" err="1"/>
              <a:t>iret</a:t>
            </a:r>
            <a:r>
              <a:rPr lang="en-US" dirty="0"/>
              <a:t>” instruction that also restores the context</a:t>
            </a:r>
          </a:p>
          <a:p>
            <a:r>
              <a:rPr lang="en-US" dirty="0"/>
              <a:t>Many different types for different purposes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517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Tasklets</a:t>
            </a:r>
            <a:r>
              <a:rPr lang="en-US" dirty="0">
                <a:solidFill>
                  <a:srgbClr val="0070C0"/>
                </a:solidFill>
              </a:rPr>
              <a:t> vs </a:t>
            </a:r>
            <a:r>
              <a:rPr lang="en-US" dirty="0" err="1">
                <a:solidFill>
                  <a:srgbClr val="0070C0"/>
                </a:solidFill>
              </a:rPr>
              <a:t>softIRQ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Tasklets</a:t>
            </a:r>
            <a:r>
              <a:rPr lang="en-US" dirty="0"/>
              <a:t> can be statically or dynamically allocated</a:t>
            </a:r>
          </a:p>
          <a:p>
            <a:pPr lvl="1"/>
            <a:r>
              <a:rPr lang="en-US" dirty="0" err="1"/>
              <a:t>SoftIRQ</a:t>
            </a:r>
            <a:r>
              <a:rPr lang="en-US" dirty="0"/>
              <a:t> is fixed</a:t>
            </a:r>
          </a:p>
          <a:p>
            <a:pPr lvl="1"/>
            <a:endParaRPr lang="en-US" dirty="0"/>
          </a:p>
          <a:p>
            <a:r>
              <a:rPr lang="en-US" dirty="0" err="1"/>
              <a:t>Tasklets</a:t>
            </a:r>
            <a:r>
              <a:rPr lang="en-US" dirty="0"/>
              <a:t> are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re-entrant</a:t>
            </a:r>
          </a:p>
          <a:p>
            <a:pPr lvl="1"/>
            <a:r>
              <a:rPr lang="en-US" dirty="0" err="1"/>
              <a:t>Tasklets</a:t>
            </a:r>
            <a:r>
              <a:rPr lang="en-US" dirty="0"/>
              <a:t> of the same type runs serially in the entire system</a:t>
            </a:r>
          </a:p>
          <a:p>
            <a:pPr lvl="1"/>
            <a:r>
              <a:rPr lang="en-US" dirty="0"/>
              <a:t>Two </a:t>
            </a:r>
            <a:r>
              <a:rPr lang="en-US" dirty="0" err="1"/>
              <a:t>tasklets</a:t>
            </a:r>
            <a:r>
              <a:rPr lang="en-US" dirty="0"/>
              <a:t> of different types may run concurrently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952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Work 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SoftIRQ</a:t>
            </a:r>
            <a:r>
              <a:rPr lang="en-US" dirty="0"/>
              <a:t> and </a:t>
            </a:r>
            <a:r>
              <a:rPr lang="en-US" dirty="0" err="1"/>
              <a:t>tasklets</a:t>
            </a:r>
            <a:r>
              <a:rPr lang="en-US" dirty="0"/>
              <a:t> run in the interrupt context, work queue functions run in the process context</a:t>
            </a:r>
          </a:p>
          <a:p>
            <a:r>
              <a:rPr lang="en-US" dirty="0"/>
              <a:t>Work queue functions allowed to sleep</a:t>
            </a:r>
          </a:p>
          <a:p>
            <a:r>
              <a:rPr lang="en-US" dirty="0"/>
              <a:t>All cannot access user space</a:t>
            </a:r>
          </a:p>
          <a:p>
            <a:r>
              <a:rPr lang="en-US" dirty="0"/>
              <a:t>Work queues can be created dynamically</a:t>
            </a:r>
          </a:p>
          <a:p>
            <a:r>
              <a:rPr lang="en-US" dirty="0"/>
              <a:t>Or use the predefined (per CPU) “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events</a:t>
            </a:r>
            <a:r>
              <a:rPr lang="en-US" dirty="0"/>
              <a:t>” work queue</a:t>
            </a:r>
          </a:p>
          <a:p>
            <a:r>
              <a:rPr lang="en-US" dirty="0"/>
              <a:t>A worker thread waits for work in the work queue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9261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Kernel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Always operate in kernel mode</a:t>
            </a:r>
          </a:p>
          <a:p>
            <a:pPr lvl="1"/>
            <a:r>
              <a:rPr lang="en-US" altLang="en-US" dirty="0"/>
              <a:t>Again, no user context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2.6.30 introduced the notion of </a:t>
            </a:r>
            <a:r>
              <a:rPr lang="en-US" altLang="en-US" i="1" dirty="0"/>
              <a:t>threaded interrupt handlers</a:t>
            </a:r>
          </a:p>
          <a:p>
            <a:pPr lvl="1"/>
            <a:r>
              <a:rPr lang="en-US" altLang="en-US" dirty="0"/>
              <a:t>Imported from the </a:t>
            </a:r>
            <a:r>
              <a:rPr lang="en-US" altLang="en-US" dirty="0" err="1"/>
              <a:t>realtime</a:t>
            </a:r>
            <a:r>
              <a:rPr lang="en-US" altLang="en-US" dirty="0"/>
              <a:t> tree</a:t>
            </a:r>
          </a:p>
          <a:p>
            <a:pPr lvl="1"/>
            <a:r>
              <a:rPr lang="en-US" alt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request_threaded_irq</a:t>
            </a:r>
            <a:r>
              <a:rPr lang="en-US" alt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en-US" dirty="0"/>
              <a:t>Now each bottom half has its own context, unlike work queues</a:t>
            </a:r>
          </a:p>
          <a:p>
            <a:pPr lvl="1"/>
            <a:r>
              <a:rPr lang="en-US" altLang="en-US" dirty="0"/>
              <a:t>Idea is to eventually replace </a:t>
            </a:r>
            <a:r>
              <a:rPr lang="en-US" altLang="en-US" dirty="0" err="1"/>
              <a:t>tasklets</a:t>
            </a:r>
            <a:r>
              <a:rPr lang="en-US" altLang="en-US" dirty="0"/>
              <a:t> and work queues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043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request_threaded_irq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Supplies a IRQ number, a handler and a threaded function</a:t>
            </a:r>
          </a:p>
          <a:p>
            <a:r>
              <a:rPr lang="en-US" dirty="0"/>
              <a:t>Spawns a new kernel thread using the threaded function</a:t>
            </a:r>
          </a:p>
          <a:p>
            <a:r>
              <a:rPr lang="en-US" dirty="0"/>
              <a:t>Handler is the hard IRQ handler</a:t>
            </a:r>
          </a:p>
          <a:p>
            <a:pPr lvl="1"/>
            <a:r>
              <a:rPr lang="en-US" dirty="0"/>
              <a:t>Determine interrupt cause</a:t>
            </a:r>
          </a:p>
          <a:p>
            <a:pPr lvl="1"/>
            <a:r>
              <a:rPr lang="en-US" dirty="0"/>
              <a:t>Returns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IRQ_HANDLED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IRQ_WAKE_THREAD</a:t>
            </a:r>
          </a:p>
          <a:p>
            <a:r>
              <a:rPr lang="en-US" dirty="0"/>
              <a:t>If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IRQ_WAKE_THREAD</a:t>
            </a:r>
            <a:r>
              <a:rPr lang="en-US" dirty="0"/>
              <a:t>, schedule kernel thread created during setup for execution</a:t>
            </a:r>
          </a:p>
          <a:p>
            <a:r>
              <a:rPr lang="en-US" dirty="0"/>
              <a:t>As part of thread scheduling, threaded function will eventually be executed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821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 comparison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64</a:t>
            </a:fld>
            <a:endParaRPr lang="en-US"/>
          </a:p>
        </p:txBody>
      </p:sp>
      <p:graphicFrame>
        <p:nvGraphicFramePr>
          <p:cNvPr id="6" name="Group 18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7970612"/>
              </p:ext>
            </p:extLst>
          </p:nvPr>
        </p:nvGraphicFramePr>
        <p:xfrm>
          <a:off x="2397210" y="1552832"/>
          <a:ext cx="8077200" cy="4572000"/>
        </p:xfrm>
        <a:graphic>
          <a:graphicData uri="http://schemas.openxmlformats.org/drawingml/2006/table">
            <a:tbl>
              <a:tblPr/>
              <a:tblGrid>
                <a:gridCol w="373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SoftIRQ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Tasklet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WorkQueue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KThread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Will disable all interrupts?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Briefly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Will disable other instances of self?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Higher priority than regular scheduled tasks?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Will be run on same processor as ISR?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Maybe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More than one run can on same CPU?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Same one can run on multiple CPUs?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context switch?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 sleep? (Has own kernel stack)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 access user space?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Text Box 166"/>
          <p:cNvSpPr txBox="1">
            <a:spLocks noChangeArrowheads="1"/>
          </p:cNvSpPr>
          <p:nvPr/>
        </p:nvSpPr>
        <p:spPr bwMode="auto">
          <a:xfrm>
            <a:off x="7624977" y="6133070"/>
            <a:ext cx="3092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dirty="0"/>
              <a:t>*Within limits, can be run by </a:t>
            </a:r>
            <a:r>
              <a:rPr lang="en-US" altLang="en-US" sz="1400" dirty="0" err="1"/>
              <a:t>ksoftirqd</a:t>
            </a: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491885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Signals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6299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Unix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signal</a:t>
            </a:r>
            <a:r>
              <a:rPr lang="en-US" dirty="0"/>
              <a:t> is a notification of an event</a:t>
            </a:r>
          </a:p>
          <a:p>
            <a:r>
              <a:rPr lang="en-US" dirty="0"/>
              <a:t>User application is stopped immediately</a:t>
            </a:r>
          </a:p>
          <a:p>
            <a:r>
              <a:rPr lang="en-US" dirty="0"/>
              <a:t>A user-supplied signal handler will execute to completion</a:t>
            </a:r>
          </a:p>
          <a:p>
            <a:pPr lvl="1"/>
            <a:r>
              <a:rPr lang="en-US" dirty="0"/>
              <a:t>This handler is an </a:t>
            </a:r>
            <a:r>
              <a:rPr lang="en-US" dirty="0" err="1"/>
              <a:t>userspace</a:t>
            </a:r>
            <a:r>
              <a:rPr lang="en-US" dirty="0"/>
              <a:t> procedure</a:t>
            </a:r>
          </a:p>
          <a:p>
            <a:r>
              <a:rPr lang="en-US" dirty="0"/>
              <a:t>User application will resume where it left off</a:t>
            </a:r>
          </a:p>
          <a:p>
            <a:r>
              <a:rPr lang="en-US" dirty="0"/>
              <a:t>If no handler supplied, default action is taken</a:t>
            </a:r>
          </a:p>
          <a:p>
            <a:pPr lvl="1"/>
            <a:r>
              <a:rPr lang="en-US" dirty="0"/>
              <a:t>Usually a core dump followed by process termination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9373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POSIX.1-1990 Signals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67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094" y="1493730"/>
            <a:ext cx="5964452" cy="461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69468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POSIX.1-2001 Signals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68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871" y="2252272"/>
            <a:ext cx="6266420" cy="245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95360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Other signals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69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641" y="2215065"/>
            <a:ext cx="6422424" cy="246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302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70C0"/>
                </a:solidFill>
              </a:rPr>
              <a:t>Types of Interrupts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600" dirty="0">
                <a:solidFill>
                  <a:srgbClr val="FF0000"/>
                </a:solidFill>
              </a:rPr>
              <a:t>Asynchronous</a:t>
            </a:r>
          </a:p>
          <a:p>
            <a:pPr lvl="1"/>
            <a:r>
              <a:rPr lang="en-US" altLang="en-US" sz="2200" dirty="0"/>
              <a:t>Source is external such as I/O device</a:t>
            </a:r>
          </a:p>
          <a:p>
            <a:pPr lvl="1"/>
            <a:r>
              <a:rPr lang="en-US" altLang="en-US" sz="2200" dirty="0"/>
              <a:t>Not related to instruction currently being executed</a:t>
            </a:r>
          </a:p>
          <a:p>
            <a:r>
              <a:rPr lang="en-US" altLang="en-US" sz="2600" dirty="0">
                <a:solidFill>
                  <a:srgbClr val="FF0000"/>
                </a:solidFill>
              </a:rPr>
              <a:t>Synchronous</a:t>
            </a:r>
            <a:r>
              <a:rPr lang="en-US" altLang="en-US" sz="2600" dirty="0"/>
              <a:t> (also called </a:t>
            </a:r>
            <a:r>
              <a:rPr lang="en-US" altLang="en-US" sz="2600" i="1" dirty="0"/>
              <a:t>exceptions</a:t>
            </a:r>
            <a:r>
              <a:rPr lang="en-US" altLang="en-US" sz="2600" dirty="0"/>
              <a:t>)</a:t>
            </a:r>
          </a:p>
          <a:p>
            <a:pPr lvl="1"/>
            <a:r>
              <a:rPr lang="en-US" altLang="en-US" sz="2200" i="1" dirty="0"/>
              <a:t>Processor-detected</a:t>
            </a:r>
            <a:r>
              <a:rPr lang="en-US" altLang="en-US" sz="2200" dirty="0"/>
              <a:t> exceptions:</a:t>
            </a:r>
          </a:p>
          <a:p>
            <a:pPr lvl="2"/>
            <a:r>
              <a:rPr lang="en-US" altLang="en-US" sz="2100" i="1" dirty="0"/>
              <a:t>Faults </a:t>
            </a:r>
            <a:r>
              <a:rPr lang="en-US" altLang="en-US" sz="2100" dirty="0"/>
              <a:t>— offending instruction is </a:t>
            </a:r>
            <a:r>
              <a:rPr lang="en-US" altLang="en-US" sz="2100" i="1" dirty="0"/>
              <a:t>retried </a:t>
            </a:r>
            <a:r>
              <a:rPr lang="en-US" altLang="en-US" sz="2100" dirty="0"/>
              <a:t>(</a:t>
            </a:r>
            <a:r>
              <a:rPr lang="en-US" altLang="en-US" sz="2100" dirty="0" err="1"/>
              <a:t>eg</a:t>
            </a:r>
            <a:r>
              <a:rPr lang="en-US" altLang="en-US" sz="2100" dirty="0"/>
              <a:t>. page faults)</a:t>
            </a:r>
          </a:p>
          <a:p>
            <a:pPr lvl="2"/>
            <a:r>
              <a:rPr lang="en-US" altLang="en-US" sz="2100" i="1" dirty="0"/>
              <a:t>Traps </a:t>
            </a:r>
            <a:r>
              <a:rPr lang="en-US" altLang="en-US" sz="2100" dirty="0"/>
              <a:t>— instruction is </a:t>
            </a:r>
            <a:r>
              <a:rPr lang="en-US" altLang="en-US" sz="2100" i="1" dirty="0"/>
              <a:t>not</a:t>
            </a:r>
            <a:r>
              <a:rPr lang="en-US" altLang="en-US" sz="2100" dirty="0"/>
              <a:t> retried</a:t>
            </a:r>
          </a:p>
          <a:p>
            <a:pPr lvl="2"/>
            <a:r>
              <a:rPr lang="en-US" altLang="en-US" sz="2100" i="1" dirty="0"/>
              <a:t>Aborts </a:t>
            </a:r>
            <a:r>
              <a:rPr lang="en-US" altLang="en-US" sz="2100" dirty="0"/>
              <a:t>— major error (hardware failure)</a:t>
            </a:r>
          </a:p>
          <a:p>
            <a:pPr lvl="1"/>
            <a:r>
              <a:rPr lang="en-US" altLang="en-US" sz="2200" i="1" dirty="0"/>
              <a:t>Programmed</a:t>
            </a:r>
            <a:r>
              <a:rPr lang="en-US" altLang="en-US" sz="2200" dirty="0"/>
              <a:t> exceptions:</a:t>
            </a:r>
          </a:p>
          <a:p>
            <a:pPr lvl="2"/>
            <a:r>
              <a:rPr lang="en-US" altLang="en-US" sz="2100" dirty="0"/>
              <a:t>Requests for kernel intervention (</a:t>
            </a:r>
            <a:r>
              <a:rPr lang="en-US" altLang="en-US" sz="2100" dirty="0" err="1"/>
              <a:t>eg</a:t>
            </a:r>
            <a:r>
              <a:rPr lang="en-US" altLang="en-US" sz="2100" dirty="0"/>
              <a:t>. </a:t>
            </a:r>
            <a:r>
              <a:rPr lang="en-US" altLang="en-US" sz="2100" dirty="0" err="1"/>
              <a:t>syscalls</a:t>
            </a:r>
            <a:r>
              <a:rPr lang="en-US" altLang="en-US" sz="2100" dirty="0"/>
              <a:t>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0176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Examples from the keyboard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7567" y="1689701"/>
            <a:ext cx="8052486" cy="4351338"/>
          </a:xfrm>
        </p:spPr>
        <p:txBody>
          <a:bodyPr/>
          <a:lstStyle/>
          <a:p>
            <a:r>
              <a:rPr lang="en-US" altLang="en-US" sz="3200" dirty="0"/>
              <a:t>Ctrl-c </a:t>
            </a:r>
            <a:r>
              <a:rPr lang="en-US" altLang="en-US" sz="3200" dirty="0">
                <a:sym typeface="Wingdings" panose="05000000000000000000" pitchFamily="2" charset="2"/>
              </a:rPr>
              <a:t> 2/SIG</a:t>
            </a:r>
            <a:r>
              <a:rPr lang="en-US" altLang="en-US" sz="3200" dirty="0"/>
              <a:t>INT signal</a:t>
            </a:r>
          </a:p>
          <a:p>
            <a:pPr lvl="1"/>
            <a:r>
              <a:rPr lang="en-US" altLang="en-US" sz="3200" dirty="0"/>
              <a:t>Default handler exits process</a:t>
            </a:r>
          </a:p>
          <a:p>
            <a:pPr lvl="1"/>
            <a:endParaRPr lang="en-US" altLang="en-US" sz="3200" dirty="0"/>
          </a:p>
          <a:p>
            <a:r>
              <a:rPr lang="en-US" altLang="en-US" sz="3200" dirty="0"/>
              <a:t>Ctrl-z </a:t>
            </a:r>
            <a:r>
              <a:rPr lang="en-US" altLang="en-US" sz="3200" dirty="0">
                <a:sym typeface="Wingdings" panose="05000000000000000000" pitchFamily="2" charset="2"/>
              </a:rPr>
              <a:t> 20/SIG</a:t>
            </a:r>
            <a:r>
              <a:rPr lang="en-US" altLang="en-US" sz="3200" dirty="0"/>
              <a:t>TSTP signal</a:t>
            </a:r>
          </a:p>
          <a:p>
            <a:pPr lvl="1"/>
            <a:r>
              <a:rPr lang="en-US" altLang="en-US" sz="3200" dirty="0"/>
              <a:t>Default handler suspends process</a:t>
            </a:r>
          </a:p>
          <a:p>
            <a:pPr lvl="1"/>
            <a:endParaRPr lang="en-US" altLang="en-US" sz="3200" dirty="0"/>
          </a:p>
          <a:p>
            <a:r>
              <a:rPr lang="en-US" altLang="en-US" sz="3200" dirty="0"/>
              <a:t>Ctrl-\ </a:t>
            </a:r>
            <a:r>
              <a:rPr lang="en-US" altLang="en-US" sz="3200" dirty="0">
                <a:sym typeface="Wingdings" panose="05000000000000000000" pitchFamily="2" charset="2"/>
              </a:rPr>
              <a:t> 3/SIG</a:t>
            </a:r>
            <a:r>
              <a:rPr lang="en-US" altLang="en-US" sz="3200" dirty="0"/>
              <a:t>QUIT signal</a:t>
            </a:r>
          </a:p>
          <a:p>
            <a:pPr lvl="1"/>
            <a:r>
              <a:rPr lang="en-US" altLang="en-US" sz="3200" dirty="0"/>
              <a:t>Default handler exits process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5377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Sending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do it at command line using the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kill</a:t>
            </a:r>
            <a:r>
              <a:rPr lang="en-US" dirty="0"/>
              <a:t> command</a:t>
            </a:r>
          </a:p>
          <a:p>
            <a:pPr lvl="1">
              <a:lnSpc>
                <a:spcPct val="110000"/>
              </a:lnSpc>
            </a:pPr>
            <a:r>
              <a:rPr lang="en-US" alt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kill -</a:t>
            </a:r>
            <a:r>
              <a:rPr lang="en-US" altLang="en-US" b="1" i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signal</a:t>
            </a:r>
            <a:r>
              <a:rPr lang="en-US" alt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i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altLang="en-US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</a:p>
          <a:p>
            <a:pPr lvl="2">
              <a:lnSpc>
                <a:spcPct val="110000"/>
              </a:lnSpc>
            </a:pPr>
            <a:r>
              <a:rPr lang="en-US" altLang="en-US" dirty="0"/>
              <a:t>Send a signal of type </a:t>
            </a:r>
            <a:r>
              <a:rPr lang="en-US" alt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signal</a:t>
            </a:r>
            <a:r>
              <a:rPr lang="en-US" altLang="en-US" dirty="0"/>
              <a:t> to the process with id </a:t>
            </a:r>
            <a:r>
              <a:rPr lang="en-US" alt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endParaRPr lang="en-US" altLang="en-US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lnSpc>
                <a:spcPct val="110000"/>
              </a:lnSpc>
            </a:pPr>
            <a:r>
              <a:rPr lang="en-US" altLang="en-US" dirty="0"/>
              <a:t>Can specify either signal type name (-SIGINT) or number (-2)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If no signal type name or number specified, SIGTERM (15) will be sent</a:t>
            </a:r>
          </a:p>
          <a:p>
            <a:pPr lvl="2">
              <a:lnSpc>
                <a:spcPct val="110000"/>
              </a:lnSpc>
            </a:pPr>
            <a:r>
              <a:rPr lang="en-US" altLang="en-US" dirty="0"/>
              <a:t>Default SIGTERM handler exits process</a:t>
            </a:r>
          </a:p>
          <a:p>
            <a:r>
              <a:rPr lang="en-US" dirty="0"/>
              <a:t>Inside a program: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raise() </a:t>
            </a:r>
            <a:r>
              <a:rPr lang="en-US" dirty="0"/>
              <a:t>system call to send to self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kill() </a:t>
            </a:r>
            <a:r>
              <a:rPr lang="en-US" dirty="0"/>
              <a:t>system call to send to another process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2409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72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785" y="1841157"/>
            <a:ext cx="4468056" cy="4020451"/>
          </a:xfrm>
          <a:prstGeom prst="rect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1807494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Notes and caveats on signal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sigprocmask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(and a host of related functions) to check or manipulate the signal mask</a:t>
            </a:r>
          </a:p>
          <a:p>
            <a:pPr lvl="1"/>
            <a:r>
              <a:rPr lang="en-US" dirty="0"/>
              <a:t>Read the man pages for caveats</a:t>
            </a:r>
          </a:p>
          <a:p>
            <a:pPr lvl="1"/>
            <a:endParaRPr lang="en-US" dirty="0"/>
          </a:p>
          <a:p>
            <a:r>
              <a:rPr lang="en-US" dirty="0"/>
              <a:t>If you use the above, watch for race conditions</a:t>
            </a:r>
          </a:p>
          <a:p>
            <a:pPr lvl="1"/>
            <a:r>
              <a:rPr lang="en-US" dirty="0"/>
              <a:t>Normally, other signals are not raised in a handler as by default blocked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8330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Kernel handling of user-level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Kernel is involved in user-level signal handling because</a:t>
            </a:r>
          </a:p>
          <a:p>
            <a:pPr lvl="1"/>
            <a:r>
              <a:rPr lang="en-US" dirty="0"/>
              <a:t>Need to interrupt the user process and later resume it</a:t>
            </a:r>
          </a:p>
          <a:p>
            <a:pPr lvl="1"/>
            <a:r>
              <a:rPr lang="en-US" dirty="0"/>
              <a:t>Signal may arise from exceptions triggered from hardware</a:t>
            </a:r>
          </a:p>
          <a:p>
            <a:pPr lvl="1"/>
            <a:r>
              <a:rPr lang="en-US" dirty="0"/>
              <a:t>Signals may be sent from one process to another requiring OS checking and intervention</a:t>
            </a:r>
          </a:p>
          <a:p>
            <a:pPr lvl="1"/>
            <a:endParaRPr lang="en-US" dirty="0"/>
          </a:p>
          <a:p>
            <a:r>
              <a:rPr lang="en-US" dirty="0"/>
              <a:t>Each process has its own set of signal handlers</a:t>
            </a:r>
          </a:p>
          <a:p>
            <a:endParaRPr lang="en-US" dirty="0"/>
          </a:p>
          <a:p>
            <a:r>
              <a:rPr lang="en-US" dirty="0"/>
              <a:t>Each process can also have a list of pending signals</a:t>
            </a:r>
          </a:p>
          <a:p>
            <a:endParaRPr lang="en-US" dirty="0"/>
          </a:p>
          <a:p>
            <a:r>
              <a:rPr lang="en-US" dirty="0"/>
              <a:t>In multicore systems, possible race conditions</a:t>
            </a:r>
          </a:p>
          <a:p>
            <a:pPr lvl="1"/>
            <a:r>
              <a:rPr lang="en-US" dirty="0"/>
              <a:t>Need to guard data structures with locks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6276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Main data structure for signal handling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75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491" y="1782591"/>
            <a:ext cx="56673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71510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The two 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Signal generation</a:t>
            </a:r>
          </a:p>
          <a:p>
            <a:pPr lvl="1"/>
            <a:r>
              <a:rPr lang="en-US" dirty="0"/>
              <a:t>Kernel can send signal to user process</a:t>
            </a:r>
          </a:p>
          <a:p>
            <a:pPr lvl="1"/>
            <a:r>
              <a:rPr lang="en-US" dirty="0"/>
              <a:t>Another process may send signal to a user process</a:t>
            </a:r>
          </a:p>
          <a:p>
            <a:pPr lvl="1"/>
            <a:r>
              <a:rPr lang="en-US" dirty="0"/>
              <a:t>See functions in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kernel/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signal.c</a:t>
            </a:r>
            <a:endParaRPr lang="en-US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Update the relevant process(</a:t>
            </a:r>
            <a:r>
              <a:rPr lang="en-US" dirty="0" err="1"/>
              <a:t>es</a:t>
            </a:r>
            <a:r>
              <a:rPr lang="en-US" dirty="0"/>
              <a:t>) data structures	</a:t>
            </a:r>
          </a:p>
          <a:p>
            <a:pPr lvl="2"/>
            <a:r>
              <a:rPr lang="en-US" dirty="0"/>
              <a:t>Updates the pending signal list</a:t>
            </a:r>
          </a:p>
          <a:p>
            <a:pPr lvl="2"/>
            <a:r>
              <a:rPr lang="en-US" dirty="0"/>
              <a:t>If sending another process, and target is sleeping, “</a:t>
            </a:r>
            <a:r>
              <a:rPr lang="en-US" dirty="0">
                <a:solidFill>
                  <a:srgbClr val="FF0000"/>
                </a:solidFill>
              </a:rPr>
              <a:t>kick</a:t>
            </a:r>
            <a:r>
              <a:rPr lang="en-US" dirty="0"/>
              <a:t>” that process so that signal will be delivered</a:t>
            </a:r>
          </a:p>
          <a:p>
            <a:pPr lvl="2"/>
            <a:r>
              <a:rPr lang="en-US" dirty="0"/>
              <a:t>If sending another process, and target is not sleeping, do an </a:t>
            </a:r>
            <a:r>
              <a:rPr lang="en-US" dirty="0" err="1"/>
              <a:t>interprocessor</a:t>
            </a:r>
            <a:r>
              <a:rPr lang="en-US" dirty="0"/>
              <a:t> interrupt</a:t>
            </a:r>
          </a:p>
          <a:p>
            <a:pPr lvl="1"/>
            <a:endParaRPr lang="en-US" dirty="0"/>
          </a:p>
          <a:p>
            <a:r>
              <a:rPr lang="en-US" dirty="0"/>
              <a:t>Signal delivery</a:t>
            </a:r>
          </a:p>
          <a:p>
            <a:pPr lvl="1"/>
            <a:r>
              <a:rPr lang="en-US" dirty="0"/>
              <a:t>Set up invocation of the user level signal handler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6897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Signal delivery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Before an interrupt routine (in kernel mode) returns to user mode, pending signal is checked</a:t>
            </a:r>
          </a:p>
          <a:p>
            <a:r>
              <a:rPr lang="en-US" dirty="0"/>
              <a:t>If condition is right,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arch_do_signal_or_restart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is called which in turns call </a:t>
            </a:r>
          </a:p>
          <a:p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arch_do_signal_or_restart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is given the current process’ context and signal mask</a:t>
            </a:r>
          </a:p>
          <a:p>
            <a:r>
              <a:rPr lang="en-US" dirty="0"/>
              <a:t>If no handler,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arch_do_signal_or_restart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performs the default action; a core dump (usually)</a:t>
            </a:r>
          </a:p>
          <a:p>
            <a:r>
              <a:rPr lang="en-US" dirty="0"/>
              <a:t>If there is a handler,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arch_do_signal_or_restart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will call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handle_signal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0689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handle_signal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Copies process context from kernel stack into user space stack</a:t>
            </a:r>
          </a:p>
          <a:p>
            <a:r>
              <a:rPr lang="en-US" dirty="0"/>
              <a:t>Force EIP to point to first instruction of handler</a:t>
            </a:r>
          </a:p>
          <a:p>
            <a:r>
              <a:rPr lang="en-US" dirty="0"/>
              <a:t>Manipulate user stack such that the handler will return onto the stack which will make a system call to </a:t>
            </a:r>
            <a:r>
              <a:rPr lang="en-US" dirty="0" err="1"/>
              <a:t>sigreturn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Cannot just return simply coz handler may make other system calls – including ones using “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80h</a:t>
            </a:r>
            <a:r>
              <a:rPr lang="en-US" dirty="0"/>
              <a:t>” – an interrupt!</a:t>
            </a:r>
          </a:p>
          <a:p>
            <a:r>
              <a:rPr lang="en-US" dirty="0"/>
              <a:t>After all these setup, do a true return to user mode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0708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Linux signal delivery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79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978" y="2219506"/>
            <a:ext cx="4800600" cy="2809875"/>
          </a:xfrm>
          <a:prstGeom prst="rect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641C0D-1883-4373-8A49-5E903DF82D21}"/>
              </a:ext>
            </a:extLst>
          </p:cNvPr>
          <p:cNvSpPr txBox="1"/>
          <p:nvPr/>
        </p:nvSpPr>
        <p:spPr>
          <a:xfrm>
            <a:off x="5892800" y="2692833"/>
            <a:ext cx="226215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arch_do_signal_or_restart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SG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BF26F6-40BC-49BF-A6C2-C334FCD494B0}"/>
              </a:ext>
            </a:extLst>
          </p:cNvPr>
          <p:cNvSpPr txBox="1"/>
          <p:nvPr/>
        </p:nvSpPr>
        <p:spPr>
          <a:xfrm>
            <a:off x="6688662" y="3166160"/>
            <a:ext cx="1415772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Setup_rt_frame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SG" sz="1000" dirty="0"/>
          </a:p>
        </p:txBody>
      </p:sp>
    </p:spTree>
    <p:extLst>
      <p:ext uri="{BB962C8B-B14F-4D97-AF65-F5344CB8AC3E}">
        <p14:creationId xmlns:p14="http://schemas.microsoft.com/office/powerpoint/2010/main" val="48966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70C0"/>
                </a:solidFill>
              </a:rPr>
              <a:t>Faults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600" dirty="0"/>
              <a:t>Normal execution cannot continue</a:t>
            </a:r>
          </a:p>
          <a:p>
            <a:r>
              <a:rPr lang="en-US" altLang="en-US" sz="2600" dirty="0"/>
              <a:t>Examples:</a:t>
            </a:r>
          </a:p>
          <a:p>
            <a:pPr lvl="1"/>
            <a:r>
              <a:rPr lang="en-US" altLang="en-US" sz="2200" dirty="0"/>
              <a:t>Writing to a memory segment marked ‘read-only’</a:t>
            </a:r>
          </a:p>
          <a:p>
            <a:pPr lvl="1"/>
            <a:r>
              <a:rPr lang="en-US" altLang="en-US" sz="2200" dirty="0"/>
              <a:t>Reading from an unavailable memory segment (on disk)</a:t>
            </a:r>
          </a:p>
          <a:p>
            <a:pPr lvl="1"/>
            <a:r>
              <a:rPr lang="en-US" altLang="en-US" sz="2200" dirty="0"/>
              <a:t>Executing a ‘privileged’ instruction</a:t>
            </a:r>
          </a:p>
          <a:p>
            <a:r>
              <a:rPr lang="en-US" altLang="en-US" sz="2600" dirty="0"/>
              <a:t>The causes of ‘faults’ can often be ‘fixed’</a:t>
            </a:r>
          </a:p>
          <a:p>
            <a:r>
              <a:rPr lang="en-US" altLang="en-US" sz="2600" dirty="0"/>
              <a:t>If the issue can be resolved, then the CPU can just restart its execution-cycle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455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 Quick Word about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419321" cy="4351338"/>
          </a:xfrm>
        </p:spPr>
        <p:txBody>
          <a:bodyPr/>
          <a:lstStyle/>
          <a:p>
            <a:r>
              <a:rPr lang="en-US" dirty="0"/>
              <a:t>User-Mode Driver Framework (UMDF)</a:t>
            </a:r>
          </a:p>
          <a:p>
            <a:r>
              <a:rPr lang="en-US" dirty="0"/>
              <a:t>UMDF drivers can handle hardware interrupt via the framework</a:t>
            </a:r>
          </a:p>
          <a:p>
            <a:r>
              <a:rPr lang="en-US" dirty="0"/>
              <a:t>Interrupt objects are created and registered with the framework</a:t>
            </a:r>
          </a:p>
          <a:p>
            <a:r>
              <a:rPr lang="en-US" dirty="0"/>
              <a:t>Same two-half philosophy: </a:t>
            </a:r>
          </a:p>
          <a:p>
            <a:pPr lvl="1"/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OnInterruptIsr</a:t>
            </a:r>
            <a:r>
              <a:rPr lang="en-US" dirty="0"/>
              <a:t> – do bare minimum</a:t>
            </a:r>
          </a:p>
          <a:p>
            <a:pPr lvl="1"/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OnWorkItem</a:t>
            </a:r>
            <a:r>
              <a:rPr lang="en-US" dirty="0"/>
              <a:t> – deferred processing for non-critical part of interrupt processing 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80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5161" y="2073105"/>
            <a:ext cx="3542987" cy="338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30128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E922F-A61E-42B6-A120-E0D31AB8F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FF0000"/>
                </a:solidFill>
              </a:rPr>
              <a:t>The future is coming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F7B2A-2FD3-42B5-B07D-E05641CDA5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A5AD8-75D5-493E-A29C-7CEB6E5C2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2A7556-6090-403B-95F4-E1173603E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3100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D768574-AA6B-421C-AE82-3599279F8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000" dirty="0">
                <a:solidFill>
                  <a:srgbClr val="0070C0"/>
                </a:solidFill>
              </a:rPr>
              <a:t>Linus Torvalds’ Gripe about x86 interrupt handling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98F04C-9EDC-43EC-BD81-CCE922951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IDT itself is horrible, nasty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%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rsp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not being restored properly by return-to-user mode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delayed debug traps into supervisor mode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several bad exception nesting </a:t>
            </a:r>
            <a:r>
              <a:rPr lang="en-US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problems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various atomicity problems with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swapgs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and stack pointer switching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several different exception stack layouts, and literally hundreds of different entry points for exceptions, interrupts and system calls</a:t>
            </a:r>
            <a:endParaRPr lang="en-SG" dirty="0">
              <a:hlinkClick r:id="rId2"/>
            </a:endParaRPr>
          </a:p>
          <a:p>
            <a:pPr lvl="2"/>
            <a:r>
              <a:rPr lang="en-SG" dirty="0">
                <a:hlinkClick r:id="rId2"/>
              </a:rPr>
              <a:t>https://www.realworldtech.com/forum/?threadid=200812&amp;curpostid=200822</a:t>
            </a:r>
            <a:endParaRPr lang="en-SG" dirty="0"/>
          </a:p>
          <a:p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D8398-7DD8-44A9-A903-41022FDF4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F00B0-D0C8-44ED-86C9-68A741E53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2231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4E0D8-05E9-43EA-8AAA-47FCDA3E3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0070C0"/>
                </a:solidFill>
              </a:rPr>
              <a:t>AMD’s Supervisor Entry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4998E-10C9-4959-AE43-F1B2FAFE4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>
                <a:hlinkClick r:id="rId2"/>
              </a:rPr>
              <a:t>https://www.amd.com/system/files/TechDocs/57115.pdf</a:t>
            </a:r>
            <a:endParaRPr lang="en-SG" dirty="0"/>
          </a:p>
          <a:p>
            <a:pPr lvl="1"/>
            <a:r>
              <a:rPr lang="en-SG" dirty="0"/>
              <a:t>Not finalized</a:t>
            </a:r>
          </a:p>
          <a:p>
            <a:pPr lvl="1"/>
            <a:endParaRPr lang="en-SG" dirty="0"/>
          </a:p>
          <a:p>
            <a:r>
              <a:rPr lang="en-SG" dirty="0"/>
              <a:t>Better SYSCALL/SYSRET actions</a:t>
            </a:r>
          </a:p>
          <a:p>
            <a:pPr lvl="1"/>
            <a:r>
              <a:rPr lang="en-SG" dirty="0"/>
              <a:t>Kernel must do certain standard things with potential of non-atomicity</a:t>
            </a:r>
          </a:p>
          <a:p>
            <a:endParaRPr lang="en-SG" dirty="0"/>
          </a:p>
          <a:p>
            <a:r>
              <a:rPr lang="en-SG" dirty="0"/>
              <a:t>Re-entrant Exceptions</a:t>
            </a:r>
          </a:p>
          <a:p>
            <a:pPr lvl="1"/>
            <a:r>
              <a:rPr lang="en-SG" dirty="0"/>
              <a:t>The same exception occurring during the servicing of that exception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1DFAD-2DB4-4E0B-B02E-CF04B7913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5D5B98-4904-4F29-8335-9E16E13D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9558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4E67A-9446-49BB-B178-086A829E7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0070C0"/>
                </a:solidFill>
              </a:rPr>
              <a:t>AMD: Enhanced SYSCALL/SYSRET (ESC)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71C1F-8BEC-439F-89CE-8DC88E3A3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 new MSR introduced that holds the kernel </a:t>
            </a:r>
            <a:r>
              <a:rPr lang="en-SG"/>
              <a:t>%rsp</a:t>
            </a:r>
          </a:p>
          <a:p>
            <a:pPr lvl="1"/>
            <a:r>
              <a:rPr lang="en-SG"/>
              <a:t>For SYSCALL/SYSRET</a:t>
            </a:r>
          </a:p>
          <a:p>
            <a:pPr lvl="1"/>
            <a:endParaRPr lang="en-SG"/>
          </a:p>
          <a:p>
            <a:r>
              <a:rPr lang="en-SG"/>
              <a:t>At a Enhanced SYSCALL:</a:t>
            </a:r>
          </a:p>
          <a:p>
            <a:pPr lvl="1"/>
            <a:r>
              <a:rPr lang="en-SG"/>
              <a:t>Enter Ring 0</a:t>
            </a:r>
          </a:p>
          <a:p>
            <a:pPr lvl="1"/>
            <a:r>
              <a:rPr lang="en-SG"/>
              <a:t>Do a </a:t>
            </a:r>
            <a:r>
              <a:rPr lang="en-SG">
                <a:solidFill>
                  <a:srgbClr val="C00000"/>
                </a:solidFill>
              </a:rPr>
              <a:t>SWAPGS</a:t>
            </a:r>
          </a:p>
          <a:p>
            <a:pPr lvl="1"/>
            <a:r>
              <a:rPr lang="en-SG"/>
              <a:t>Swap </a:t>
            </a:r>
            <a:r>
              <a:rPr lang="en-SG" b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%rsp </a:t>
            </a:r>
            <a:r>
              <a:rPr lang="en-SG"/>
              <a:t>with the value in the new MSR</a:t>
            </a:r>
          </a:p>
          <a:p>
            <a:pPr lvl="1"/>
            <a:r>
              <a:rPr lang="en-US"/>
              <a:t>Create a standard exception frame is on the new stack that contains the next-RIP, CS, RFLAGS, RSP, and SS at the time that SYSCALL was executed</a:t>
            </a:r>
          </a:p>
          <a:p>
            <a:pPr lvl="1"/>
            <a:r>
              <a:rPr lang="en-SG"/>
              <a:t>Load new </a:t>
            </a:r>
            <a:r>
              <a:rPr lang="en-SG" b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%rip </a:t>
            </a:r>
            <a:r>
              <a:rPr lang="en-SG"/>
              <a:t>from the SYSCALL MSR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317CE-AEF1-4930-9A79-A5C2E53F9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7A768B-53D8-4DE4-870D-2151C9B96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2736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AMD: Reentrant Interrupts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new MSR that contains a bit vector corresponding to x86 exception vectors 0-31. Out of reset, this MSR is set to 0. If bit </a:t>
            </a:r>
            <a:r>
              <a:rPr lang="en-US" i="1"/>
              <a:t>N</a:t>
            </a:r>
            <a:r>
              <a:rPr lang="en-US"/>
              <a:t> is set in this MSR, it means that exception </a:t>
            </a:r>
            <a:r>
              <a:rPr lang="en-US" i="1"/>
              <a:t>N</a:t>
            </a:r>
            <a:r>
              <a:rPr lang="en-US"/>
              <a:t> is in some stage of being handled by software</a:t>
            </a:r>
          </a:p>
          <a:p>
            <a:endParaRPr lang="en-US"/>
          </a:p>
          <a:p>
            <a:r>
              <a:rPr lang="en-US"/>
              <a:t>New Re-entrant Protect (RP) bit in IDT to specify if protection is to be enabled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1212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AMD: Addition to Interrupt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 before except if RP bit is set, then two additional actions: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Check the corresponding bit in the new MSR:</a:t>
            </a:r>
          </a:p>
          <a:p>
            <a:pPr lvl="2"/>
            <a:r>
              <a:rPr lang="en-US"/>
              <a:t>If that bit is 1, generate a double fault. If already in double fault, BSOD!</a:t>
            </a:r>
          </a:p>
          <a:p>
            <a:pPr lvl="2"/>
            <a:r>
              <a:rPr lang="en-US"/>
              <a:t>If that bit is 0, set that bit and push on as normal</a:t>
            </a:r>
          </a:p>
          <a:p>
            <a:pPr marL="914400" lvl="2" indent="0">
              <a:buNone/>
            </a:pPr>
            <a:endParaRPr lang="en-US"/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A 1 byte exception record is written to a new field in the exception frame</a:t>
            </a:r>
          </a:p>
          <a:p>
            <a:pPr lvl="2"/>
            <a:r>
              <a:rPr lang="en-US"/>
              <a:t>After finishing the current exception processing, then software can decide what to do about this second exception of the same nature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5286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Intel’s proposal: FRED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Flexible Return and Event Delivery (FRED)</a:t>
            </a:r>
          </a:p>
          <a:p>
            <a:pPr lvl="1"/>
            <a:r>
              <a:rPr lang="en-US">
                <a:hlinkClick r:id="rId2"/>
              </a:rPr>
              <a:t>https://linuxreviews.org/images/c/ca/Intel-346446-flexible-return-and-event-delivery.pdf</a:t>
            </a:r>
            <a:r>
              <a:rPr lang="en-US"/>
              <a:t> </a:t>
            </a:r>
          </a:p>
          <a:p>
            <a:r>
              <a:rPr lang="en-US"/>
              <a:t>Bypass IDT using a new context and a new MSR (IA32_FRED_CONFIG)</a:t>
            </a:r>
          </a:p>
          <a:p>
            <a:r>
              <a:rPr lang="en-US"/>
              <a:t>Two new return instructions:</a:t>
            </a:r>
          </a:p>
          <a:p>
            <a:pPr lvl="1"/>
            <a:r>
              <a:rPr lang="en-US"/>
              <a:t>ERETU: returns from Ring 0 to Ring 3</a:t>
            </a:r>
          </a:p>
          <a:p>
            <a:pPr lvl="1"/>
            <a:r>
              <a:rPr lang="en-US"/>
              <a:t>ERETS: returns from Ring 0 to Ring 0 (no transition)</a:t>
            </a:r>
          </a:p>
          <a:p>
            <a:r>
              <a:rPr lang="en-US"/>
              <a:t>Automatic SWAPGS operation</a:t>
            </a:r>
          </a:p>
          <a:p>
            <a:r>
              <a:rPr lang="en-US"/>
              <a:t>Introduces stack levels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Current Stack Level </a:t>
            </a:r>
            <a:r>
              <a:rPr lang="en-US"/>
              <a:t>(CSL): a value from 0-3</a:t>
            </a:r>
          </a:p>
          <a:p>
            <a:pPr lvl="1"/>
            <a:r>
              <a:rPr lang="en-US"/>
              <a:t>Four new FRED RSP MSRs used to load </a:t>
            </a:r>
            <a:r>
              <a:rPr lang="en-US" b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%rip </a:t>
            </a:r>
            <a:r>
              <a:rPr lang="en-US"/>
              <a:t>depending on CSL changes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4467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FRED Event Delivery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Save up context in temporaries </a:t>
            </a:r>
          </a:p>
          <a:p>
            <a:r>
              <a:rPr lang="en-US"/>
              <a:t>Determine new </a:t>
            </a:r>
            <a:r>
              <a:rPr lang="en-US" b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%rip</a:t>
            </a:r>
          </a:p>
          <a:p>
            <a:pPr lvl="1"/>
            <a:r>
              <a:rPr lang="en-US"/>
              <a:t>If oldCPL = 3, </a:t>
            </a:r>
            <a:r>
              <a:rPr lang="en-US" b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%rip</a:t>
            </a:r>
            <a:r>
              <a:rPr lang="en-US"/>
              <a:t> = IA32_FRED_CONFIG &amp; ~FFFH</a:t>
            </a:r>
          </a:p>
          <a:p>
            <a:pPr lvl="1"/>
            <a:r>
              <a:rPr lang="en-US"/>
              <a:t>If oldCPL = 0, </a:t>
            </a:r>
            <a:r>
              <a:rPr lang="en-US" b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%rip</a:t>
            </a:r>
            <a:r>
              <a:rPr lang="en-US"/>
              <a:t> = IA32_FRED_CONFIG &amp; ~FFFH + 64</a:t>
            </a:r>
          </a:p>
          <a:p>
            <a:r>
              <a:rPr lang="en-US"/>
              <a:t>Determine new </a:t>
            </a:r>
            <a:r>
              <a:rPr lang="en-US" b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%rsp </a:t>
            </a:r>
            <a:r>
              <a:rPr lang="en-US"/>
              <a:t>from oldCPL</a:t>
            </a:r>
          </a:p>
          <a:p>
            <a:pPr lvl="1"/>
            <a:r>
              <a:rPr lang="en-US"/>
              <a:t>If already at Ring 0, use same stack (with an option to decrement </a:t>
            </a:r>
            <a:r>
              <a:rPr lang="en-US" b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%rsp</a:t>
            </a:r>
            <a:r>
              <a:rPr lang="en-US"/>
              <a:t>)</a:t>
            </a:r>
          </a:p>
          <a:p>
            <a:r>
              <a:rPr lang="en-US"/>
              <a:t>Push context into new stack</a:t>
            </a:r>
          </a:p>
          <a:p>
            <a:r>
              <a:rPr lang="en-US"/>
              <a:t>Push additional info about the event onto the new stack (event dependent)</a:t>
            </a:r>
          </a:p>
          <a:p>
            <a:r>
              <a:rPr lang="en-US"/>
              <a:t>Change CS, SS, and GS if oldCPL = 3</a:t>
            </a:r>
          </a:p>
          <a:p>
            <a:r>
              <a:rPr lang="en-US"/>
              <a:t>CPL ← 0</a:t>
            </a:r>
          </a:p>
          <a:p>
            <a:endParaRPr lang="en-US"/>
          </a:p>
          <a:p>
            <a:pPr lvl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5638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Addition things to note about FRED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SYSCALL/SYSENTER use FRED event delivery as all other interrupts and exceptions</a:t>
            </a:r>
          </a:p>
          <a:p>
            <a:endParaRPr lang="en-US"/>
          </a:p>
          <a:p>
            <a:r>
              <a:rPr lang="en-US"/>
              <a:t>No SYSRET/SYSEXIT</a:t>
            </a:r>
          </a:p>
          <a:p>
            <a:pPr lvl="1"/>
            <a:r>
              <a:rPr lang="en-US"/>
              <a:t>Use ERETS or ERETU</a:t>
            </a:r>
          </a:p>
          <a:p>
            <a:pPr lvl="1"/>
            <a:endParaRPr lang="en-US"/>
          </a:p>
          <a:p>
            <a:r>
              <a:rPr lang="en-US"/>
              <a:t>No word about reentrant exceptions</a:t>
            </a:r>
          </a:p>
          <a:p>
            <a:pPr lvl="1"/>
            <a:r>
              <a:rPr lang="en-US"/>
              <a:t>Must occur at Ring 0</a:t>
            </a:r>
          </a:p>
          <a:p>
            <a:pPr lvl="1"/>
            <a:r>
              <a:rPr lang="en-US"/>
              <a:t>Probably left to software to sort out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28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Related: instruction replay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 processors have deep pipeline and superscalar execution</a:t>
            </a:r>
          </a:p>
          <a:p>
            <a:endParaRPr lang="en-US" dirty="0"/>
          </a:p>
          <a:p>
            <a:r>
              <a:rPr lang="en-US" dirty="0"/>
              <a:t>Corollary: aggressive instruction issue means that an instruction may be issued before it is known to be safe to do so</a:t>
            </a:r>
          </a:p>
          <a:p>
            <a:pPr lvl="1"/>
            <a:r>
              <a:rPr lang="en-US" dirty="0"/>
              <a:t>Problem: deep into an instruction’s execution, dependency or exception arise</a:t>
            </a:r>
          </a:p>
          <a:p>
            <a:pPr lvl="1"/>
            <a:endParaRPr lang="en-US" dirty="0"/>
          </a:p>
          <a:p>
            <a:r>
              <a:rPr lang="en-US" dirty="0"/>
              <a:t>Since Pentium 4, Intel has implemented a hardware </a:t>
            </a:r>
            <a:r>
              <a:rPr lang="en-US" dirty="0">
                <a:solidFill>
                  <a:srgbClr val="FF0000"/>
                </a:solidFill>
              </a:rPr>
              <a:t>replay queue</a:t>
            </a:r>
          </a:p>
          <a:p>
            <a:pPr lvl="1"/>
            <a:r>
              <a:rPr lang="en-US" dirty="0"/>
              <a:t>Faulting instructions will be placed in a queue to be replayed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9556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Status as of beginning 2022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Whitepaper proposals subject to change</a:t>
            </a:r>
          </a:p>
          <a:p>
            <a:endParaRPr lang="en-US"/>
          </a:p>
          <a:p>
            <a:r>
              <a:rPr lang="en-US"/>
              <a:t>No actual implementation yet</a:t>
            </a:r>
          </a:p>
          <a:p>
            <a:endParaRPr lang="en-US"/>
          </a:p>
          <a:p>
            <a:r>
              <a:rPr lang="en-US"/>
              <a:t>Stay tuned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5697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End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50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19954</TotalTime>
  <Words>5266</Words>
  <Application>Microsoft Office PowerPoint</Application>
  <PresentationFormat>Widescreen</PresentationFormat>
  <Paragraphs>931</Paragraphs>
  <Slides>91</Slides>
  <Notes>71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9" baseType="lpstr">
      <vt:lpstr>Arial</vt:lpstr>
      <vt:lpstr>Calibri</vt:lpstr>
      <vt:lpstr>Calibri Light</vt:lpstr>
      <vt:lpstr>Courier New</vt:lpstr>
      <vt:lpstr>IBM Plex Sans</vt:lpstr>
      <vt:lpstr>Times New Roman</vt:lpstr>
      <vt:lpstr>Wingdings</vt:lpstr>
      <vt:lpstr>Office Theme</vt:lpstr>
      <vt:lpstr>Lecture 6</vt:lpstr>
      <vt:lpstr>The Nuts and Bolts of Responding to Events</vt:lpstr>
      <vt:lpstr>The General Computing Environment</vt:lpstr>
      <vt:lpstr>Why interrupts?</vt:lpstr>
      <vt:lpstr>Instruction Processing Cycle</vt:lpstr>
      <vt:lpstr>What is an interrupt?</vt:lpstr>
      <vt:lpstr>Types of Interrupts</vt:lpstr>
      <vt:lpstr>Faults</vt:lpstr>
      <vt:lpstr>Related: instruction replay</vt:lpstr>
      <vt:lpstr>Traps</vt:lpstr>
      <vt:lpstr>Error Exceptions</vt:lpstr>
      <vt:lpstr>Interrupt: The Hardware Story</vt:lpstr>
      <vt:lpstr>In the good old days…</vt:lpstr>
      <vt:lpstr>Intel 8259 Programmable Interrupt Controller</vt:lpstr>
      <vt:lpstr>How it worked - 1</vt:lpstr>
      <vt:lpstr>How it worked - 2</vt:lpstr>
      <vt:lpstr>Advanced Programmable Interrupt Controller (APIC)</vt:lpstr>
      <vt:lpstr>APIC, IO-APIC, LAPIC</vt:lpstr>
      <vt:lpstr>APIC system</vt:lpstr>
      <vt:lpstr>Local APIC</vt:lpstr>
      <vt:lpstr>Interrupts to Local APIC</vt:lpstr>
      <vt:lpstr>Local Vector Table</vt:lpstr>
      <vt:lpstr>I/O APIC</vt:lpstr>
      <vt:lpstr>I/O APIC</vt:lpstr>
      <vt:lpstr>Intel Reserved Interrupts</vt:lpstr>
      <vt:lpstr>Assigning IRQs to Devices</vt:lpstr>
      <vt:lpstr>Assigning Vectors to IRQs</vt:lpstr>
      <vt:lpstr>How x86 handles interrupts</vt:lpstr>
      <vt:lpstr>Basic flow</vt:lpstr>
      <vt:lpstr>(32 bit) Gate Descriptors</vt:lpstr>
      <vt:lpstr>Interrupt Procedure Calls</vt:lpstr>
      <vt:lpstr>A digression: Task State Segment </vt:lpstr>
      <vt:lpstr>Task State Segment</vt:lpstr>
      <vt:lpstr>Interrupt Stack Table</vt:lpstr>
      <vt:lpstr>Stack Switching</vt:lpstr>
      <vt:lpstr>Linux and IDT</vt:lpstr>
      <vt:lpstr>How Linux initialize the IDT</vt:lpstr>
      <vt:lpstr>Multiple IDTs</vt:lpstr>
      <vt:lpstr>Setting up interrupt handling</vt:lpstr>
      <vt:lpstr>Workflow</vt:lpstr>
      <vt:lpstr>/arch/x86/kernel/irq.c</vt:lpstr>
      <vt:lpstr>/proc/interrupts</vt:lpstr>
      <vt:lpstr>Nested interrupts</vt:lpstr>
      <vt:lpstr>Nuts and bolts</vt:lpstr>
      <vt:lpstr>The OS aspect</vt:lpstr>
      <vt:lpstr>The overall strategy</vt:lpstr>
      <vt:lpstr>Top half</vt:lpstr>
      <vt:lpstr>Limitations of an interrupt service routine</vt:lpstr>
      <vt:lpstr>The Interrupt Stacks</vt:lpstr>
      <vt:lpstr>Three types of interrupts</vt:lpstr>
      <vt:lpstr>I/O interrupts</vt:lpstr>
      <vt:lpstr>A complication in SMP: lost IRQ</vt:lpstr>
      <vt:lpstr>Bottom Half – deferrable functions</vt:lpstr>
      <vt:lpstr>SoftIRQ</vt:lpstr>
      <vt:lpstr>SoftIRQ vectors</vt:lpstr>
      <vt:lpstr>SoftIRQ processing</vt:lpstr>
      <vt:lpstr>Executing softIRQ</vt:lpstr>
      <vt:lpstr>ksoftirqd</vt:lpstr>
      <vt:lpstr>Tasklets</vt:lpstr>
      <vt:lpstr>Tasklets vs softIRQ</vt:lpstr>
      <vt:lpstr>Work Queues</vt:lpstr>
      <vt:lpstr>Kernel Threads</vt:lpstr>
      <vt:lpstr>request_threaded_irq()</vt:lpstr>
      <vt:lpstr>A comparison</vt:lpstr>
      <vt:lpstr>Signals</vt:lpstr>
      <vt:lpstr>Unix Signals</vt:lpstr>
      <vt:lpstr>POSIX.1-1990 Signals</vt:lpstr>
      <vt:lpstr>POSIX.1-2001 Signals</vt:lpstr>
      <vt:lpstr>Other signals</vt:lpstr>
      <vt:lpstr>Examples from the keyboard</vt:lpstr>
      <vt:lpstr>Sending signals</vt:lpstr>
      <vt:lpstr>Example</vt:lpstr>
      <vt:lpstr>Notes and caveats on signal</vt:lpstr>
      <vt:lpstr>Kernel handling of user-level signals</vt:lpstr>
      <vt:lpstr>Main data structure for signal handling</vt:lpstr>
      <vt:lpstr>The two phases</vt:lpstr>
      <vt:lpstr>Signal delivery</vt:lpstr>
      <vt:lpstr>handle_signal()</vt:lpstr>
      <vt:lpstr>Linux signal delivery</vt:lpstr>
      <vt:lpstr>A Quick Word about Windows</vt:lpstr>
      <vt:lpstr>The future is coming</vt:lpstr>
      <vt:lpstr>Linus Torvalds’ Gripe about x86 interrupt handling</vt:lpstr>
      <vt:lpstr>AMD’s Supervisor Entry Extensions</vt:lpstr>
      <vt:lpstr>AMD: Enhanced SYSCALL/SYSRET (ESC)</vt:lpstr>
      <vt:lpstr>AMD: Reentrant Interrupts</vt:lpstr>
      <vt:lpstr>AMD: Addition to Interrupt Processing</vt:lpstr>
      <vt:lpstr>Intel’s proposal: FRED</vt:lpstr>
      <vt:lpstr>FRED Event Delivery</vt:lpstr>
      <vt:lpstr>Addition things to note about FRED</vt:lpstr>
      <vt:lpstr>Status as of beginning 2022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6</dc:title>
  <dc:creator>wongwf</dc:creator>
  <cp:lastModifiedBy>Weng-Fai Wong</cp:lastModifiedBy>
  <cp:revision>107</cp:revision>
  <dcterms:created xsi:type="dcterms:W3CDTF">2017-02-13T03:20:03Z</dcterms:created>
  <dcterms:modified xsi:type="dcterms:W3CDTF">2022-02-28T08:02:35Z</dcterms:modified>
</cp:coreProperties>
</file>