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9" r:id="rId24"/>
    <p:sldId id="280" r:id="rId25"/>
    <p:sldId id="276" r:id="rId26"/>
    <p:sldId id="286" r:id="rId27"/>
    <p:sldId id="287" r:id="rId28"/>
    <p:sldId id="281" r:id="rId29"/>
    <p:sldId id="282" r:id="rId30"/>
    <p:sldId id="283" r:id="rId31"/>
    <p:sldId id="284" r:id="rId32"/>
    <p:sldId id="285" r:id="rId33"/>
    <p:sldId id="331" r:id="rId34"/>
    <p:sldId id="332" r:id="rId35"/>
    <p:sldId id="330" r:id="rId36"/>
    <p:sldId id="292" r:id="rId37"/>
    <p:sldId id="329" r:id="rId38"/>
    <p:sldId id="333" r:id="rId39"/>
    <p:sldId id="335" r:id="rId40"/>
    <p:sldId id="288" r:id="rId41"/>
    <p:sldId id="308" r:id="rId42"/>
    <p:sldId id="289" r:id="rId43"/>
    <p:sldId id="334" r:id="rId44"/>
    <p:sldId id="290" r:id="rId45"/>
    <p:sldId id="291" r:id="rId46"/>
    <p:sldId id="293" r:id="rId47"/>
    <p:sldId id="296" r:id="rId48"/>
    <p:sldId id="297" r:id="rId49"/>
    <p:sldId id="294" r:id="rId50"/>
    <p:sldId id="295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10" r:id="rId62"/>
    <p:sldId id="312" r:id="rId63"/>
    <p:sldId id="311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6" r:id="rId72"/>
    <p:sldId id="320" r:id="rId73"/>
    <p:sldId id="321" r:id="rId74"/>
    <p:sldId id="322" r:id="rId75"/>
    <p:sldId id="323" r:id="rId76"/>
    <p:sldId id="324" r:id="rId77"/>
    <p:sldId id="325" r:id="rId78"/>
    <p:sldId id="327" r:id="rId79"/>
    <p:sldId id="328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09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1A3A4-A557-4EF6-90E9-60E08B276BE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21B1A-A8E1-472C-8FD4-B47D92EB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7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86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75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1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0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5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086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8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4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3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0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769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084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1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4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0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7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883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5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8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2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8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5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1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7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2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44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9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39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84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9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53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60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4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50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8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701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12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8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61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59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20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97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818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2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2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26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0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42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80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52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59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98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45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20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111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407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620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2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52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7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D46ED-BC45-4ADB-A361-EFD07B9003C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58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1B1A-A8E1-472C-8FD4-B47D92EBB1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757B-E643-4D2D-A48A-24399F94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lworldtech.com/forum/?threadid=200812&amp;curpostid=200822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d.com/system/files/TechDocs/57115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reviews.org/images/c/ca/Intel-346446-flexible-return-and-event-delivery.pdf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166650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Traps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Example: A CPU might have been programmed to automatically switch control to a ‘debugger’ program at specific program point</a:t>
            </a:r>
          </a:p>
          <a:p>
            <a:pPr lvl="1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3</a:t>
            </a:r>
            <a:r>
              <a:rPr lang="en-US" altLang="en-US" dirty="0"/>
              <a:t> (opcode 0xCC) used by debuggers on x86</a:t>
            </a:r>
          </a:p>
          <a:p>
            <a:pPr lvl="1"/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is known as a ‘trap’</a:t>
            </a:r>
          </a:p>
          <a:p>
            <a:pPr lvl="1"/>
            <a:r>
              <a:rPr lang="en-US" altLang="en-US" dirty="0"/>
              <a:t>Coz it is deliberately set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Error Exceptions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Most error exceptions are translate directly into signals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Divide by zero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Privileged instruction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Illegal memory referencing, etc.</a:t>
            </a: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600" dirty="0"/>
              <a:t>The kernel’s job is fairly simple: send the appropriate signal to the current process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force_sig</a:t>
            </a:r>
            <a:r>
              <a:rPr lang="en-US" altLang="en-US" sz="2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sig_number</a:t>
            </a:r>
            <a:r>
              <a:rPr lang="en-US" altLang="en-US" sz="2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current);</a:t>
            </a:r>
            <a:endParaRPr lang="en-US" altLang="en-US" sz="22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600" dirty="0"/>
              <a:t>Most of the time, the process by default gets killed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That’s not the concern of the exception handler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One important exception: </a:t>
            </a:r>
            <a:r>
              <a:rPr lang="en-US" altLang="en-US" sz="2600" dirty="0">
                <a:solidFill>
                  <a:srgbClr val="FF0000"/>
                </a:solidFill>
              </a:rPr>
              <a:t>page fault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An exception can (infrequently) happen in the kernel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die(); // kernel oops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Interrupt: The Hardware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 the good old days…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43551" y="2248929"/>
            <a:ext cx="1143000" cy="2057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 x86</a:t>
            </a:r>
          </a:p>
          <a:p>
            <a:pPr algn="ctr"/>
            <a:r>
              <a:rPr lang="en-US" altLang="en-US" sz="2800"/>
              <a:t>CPU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09951" y="2248929"/>
            <a:ext cx="990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Master</a:t>
            </a:r>
          </a:p>
          <a:p>
            <a:pPr algn="ctr"/>
            <a:r>
              <a:rPr lang="en-US" altLang="en-US" sz="2000" b="1"/>
              <a:t>PIC</a:t>
            </a:r>
          </a:p>
          <a:p>
            <a:pPr algn="ctr"/>
            <a:r>
              <a:rPr lang="en-US" altLang="en-US" sz="2000" b="1"/>
              <a:t>(8259)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76351" y="2248929"/>
            <a:ext cx="990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Slave</a:t>
            </a:r>
          </a:p>
          <a:p>
            <a:pPr algn="ctr"/>
            <a:r>
              <a:rPr lang="en-US" altLang="en-US" sz="2000" b="1"/>
              <a:t>PIC</a:t>
            </a:r>
          </a:p>
          <a:p>
            <a:pPr algn="ctr"/>
            <a:r>
              <a:rPr lang="en-US" altLang="en-US" sz="2000" b="1"/>
              <a:t>(8259)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461951" y="24775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461951" y="27061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233351" y="29347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461951" y="31633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461951" y="33919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233351" y="36205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61951" y="384912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233351" y="40777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824151" y="24775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24151" y="27061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824151" y="29347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24151" y="31633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824151" y="33919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366951" y="36205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824151" y="38491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205151" y="407772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7500551" y="36205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7729151" y="3253817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INTR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128951" y="4458729"/>
            <a:ext cx="3505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Programmable Interval-Timer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205151" y="407772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080951" y="4458729"/>
            <a:ext cx="2286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Keyboard Controller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824151" y="38491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709351" y="3925329"/>
            <a:ext cx="1905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Real-Time Clock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817342" y="5259859"/>
            <a:ext cx="6660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rgbClr val="CC3300"/>
                </a:solidFill>
              </a:rPr>
              <a:t>Legacy PC Design </a:t>
            </a:r>
            <a:endParaRPr lang="en-US" altLang="en-US" sz="1600" dirty="0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785551" y="3391929"/>
            <a:ext cx="14478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SCSI Disk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785551" y="2706129"/>
            <a:ext cx="14478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Ethernet</a:t>
            </a: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5366951" y="468732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671751" y="2110817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IRQs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2681" y="2255108"/>
            <a:ext cx="237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Interrupt Request (IRQ)</a:t>
            </a:r>
          </a:p>
        </p:txBody>
      </p:sp>
    </p:spTree>
    <p:extLst>
      <p:ext uri="{BB962C8B-B14F-4D97-AF65-F5344CB8AC3E}">
        <p14:creationId xmlns:p14="http://schemas.microsoft.com/office/powerpoint/2010/main" val="415026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Intel 8259 Programmable Interrupt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Expands on the original interrupt capability of the 8085 processor</a:t>
            </a:r>
          </a:p>
          <a:p>
            <a:endParaRPr lang="en-US" dirty="0"/>
          </a:p>
          <a:p>
            <a:r>
              <a:rPr lang="en-US" dirty="0"/>
              <a:t>Can accept 8 interrupt requests, allowing them one by one to the processor INTR pin</a:t>
            </a:r>
          </a:p>
          <a:p>
            <a:endParaRPr lang="en-US" dirty="0"/>
          </a:p>
          <a:p>
            <a:r>
              <a:rPr lang="en-US" dirty="0"/>
              <a:t>Programmable priorities of interrupts</a:t>
            </a:r>
          </a:p>
          <a:p>
            <a:endParaRPr lang="en-US" dirty="0"/>
          </a:p>
          <a:p>
            <a:r>
              <a:rPr lang="en-US" dirty="0"/>
              <a:t>Can be cascaded to allow up to 64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179" y="3626708"/>
            <a:ext cx="1943005" cy="24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2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it worked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it has to be initialized</a:t>
            </a:r>
          </a:p>
          <a:p>
            <a:r>
              <a:rPr lang="en-US" dirty="0"/>
              <a:t>When ready, it receives interrupt through IR0 to IR7</a:t>
            </a:r>
          </a:p>
          <a:p>
            <a:r>
              <a:rPr lang="en-US" dirty="0"/>
              <a:t>Checks if an interrupt is masked or not, and what is its priority</a:t>
            </a:r>
          </a:p>
          <a:p>
            <a:r>
              <a:rPr lang="en-US" dirty="0"/>
              <a:t>If all ok (previous interrupt completed, current interrupt highest priority and not masked), send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signal to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</a:t>
            </a:r>
            <a:r>
              <a:rPr lang="en-US" dirty="0"/>
              <a:t> pin of 8085</a:t>
            </a:r>
          </a:p>
          <a:p>
            <a:r>
              <a:rPr lang="en-US" dirty="0"/>
              <a:t>In response, processor sends </a:t>
            </a:r>
            <a:r>
              <a:rPr lang="en-US" i="1" dirty="0">
                <a:solidFill>
                  <a:srgbClr val="FF0000"/>
                </a:solidFill>
              </a:rPr>
              <a:t>three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</a:t>
            </a:r>
            <a:r>
              <a:rPr lang="en-US" dirty="0"/>
              <a:t> signal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1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it worked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806" y="1590846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Processor sends </a:t>
            </a:r>
            <a:r>
              <a:rPr lang="en-US" sz="2000" dirty="0">
                <a:solidFill>
                  <a:srgbClr val="FF0000"/>
                </a:solidFill>
              </a:rPr>
              <a:t>first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</a:t>
            </a:r>
            <a:r>
              <a:rPr lang="en-US" sz="2000" dirty="0"/>
              <a:t> signal</a:t>
            </a:r>
          </a:p>
          <a:p>
            <a:r>
              <a:rPr lang="en-US" sz="2000" dirty="0"/>
              <a:t>8259 responds with x86 CALL opcode</a:t>
            </a:r>
          </a:p>
          <a:p>
            <a:endParaRPr lang="en-US" sz="2000" dirty="0"/>
          </a:p>
          <a:p>
            <a:r>
              <a:rPr lang="en-US" sz="2000" dirty="0"/>
              <a:t>Processor sends </a:t>
            </a:r>
            <a:r>
              <a:rPr lang="en-US" sz="2000" dirty="0">
                <a:solidFill>
                  <a:srgbClr val="FF0000"/>
                </a:solidFill>
              </a:rPr>
              <a:t>second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</a:t>
            </a:r>
            <a:r>
              <a:rPr lang="en-US" sz="2000" dirty="0"/>
              <a:t> signal</a:t>
            </a:r>
          </a:p>
          <a:p>
            <a:r>
              <a:rPr lang="en-US" sz="2000" dirty="0"/>
              <a:t>8259 responds with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low</a:t>
            </a:r>
            <a:r>
              <a:rPr lang="en-US" sz="2000" dirty="0"/>
              <a:t> byte of call address</a:t>
            </a:r>
          </a:p>
          <a:p>
            <a:endParaRPr lang="en-US" sz="2000" dirty="0"/>
          </a:p>
          <a:p>
            <a:r>
              <a:rPr lang="en-US" sz="2000" dirty="0"/>
              <a:t>Processor sends </a:t>
            </a:r>
            <a:r>
              <a:rPr lang="en-US" sz="2000" dirty="0">
                <a:solidFill>
                  <a:srgbClr val="FF0000"/>
                </a:solidFill>
              </a:rPr>
              <a:t>third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</a:t>
            </a:r>
            <a:r>
              <a:rPr lang="en-US" sz="2000" dirty="0"/>
              <a:t> signal</a:t>
            </a:r>
          </a:p>
          <a:p>
            <a:r>
              <a:rPr lang="en-US" sz="2000" dirty="0"/>
              <a:t>8259 responds with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high</a:t>
            </a:r>
            <a:r>
              <a:rPr lang="en-US" sz="2000" dirty="0"/>
              <a:t> byte of call address</a:t>
            </a:r>
          </a:p>
          <a:p>
            <a:endParaRPr lang="en-US" sz="2000" dirty="0"/>
          </a:p>
          <a:p>
            <a:r>
              <a:rPr lang="en-US" sz="2000" dirty="0"/>
              <a:t>Processor saves current PC on stack, executed CALL instruction using the 16-bit address (the </a:t>
            </a:r>
            <a:r>
              <a:rPr lang="en-US" sz="2000" i="1" dirty="0">
                <a:solidFill>
                  <a:srgbClr val="FF0000"/>
                </a:solidFill>
              </a:rPr>
              <a:t>interrupt servicing routine</a:t>
            </a:r>
            <a:r>
              <a:rPr lang="en-US" sz="2000" dirty="0"/>
              <a:t>) the 8259 sent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Advanced Programmable Interrupt Controller (APIC)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8259 cannot handle multiprocessor system</a:t>
            </a:r>
          </a:p>
          <a:p>
            <a:pPr lvl="1"/>
            <a:r>
              <a:rPr lang="en-US" dirty="0"/>
              <a:t>With more than one CPUs, send interrupt to who?</a:t>
            </a:r>
          </a:p>
          <a:p>
            <a:pPr lvl="1"/>
            <a:r>
              <a:rPr lang="en-US" dirty="0"/>
              <a:t>How to implement </a:t>
            </a:r>
            <a:r>
              <a:rPr lang="en-US" dirty="0">
                <a:solidFill>
                  <a:srgbClr val="FF0000"/>
                </a:solidFill>
              </a:rPr>
              <a:t>inter-processor interrupt</a:t>
            </a:r>
            <a:r>
              <a:rPr lang="en-US" dirty="0"/>
              <a:t> (IPI)?</a:t>
            </a:r>
          </a:p>
          <a:p>
            <a:pPr lvl="1"/>
            <a:endParaRPr lang="en-US" dirty="0"/>
          </a:p>
          <a:p>
            <a:r>
              <a:rPr lang="en-US" dirty="0"/>
              <a:t>PIC updated with the APIC – actually a system</a:t>
            </a:r>
          </a:p>
          <a:p>
            <a:endParaRPr lang="en-US" dirty="0"/>
          </a:p>
          <a:p>
            <a:r>
              <a:rPr lang="en-US" dirty="0"/>
              <a:t>In APIC, each CPU consists of a “core” and a “local APIC” (</a:t>
            </a:r>
            <a:r>
              <a:rPr lang="en-US" dirty="0">
                <a:solidFill>
                  <a:srgbClr val="FF0000"/>
                </a:solidFill>
              </a:rPr>
              <a:t>LAPIC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Contains a Local Vector Table</a:t>
            </a:r>
          </a:p>
          <a:p>
            <a:pPr lvl="1"/>
            <a:endParaRPr lang="en-US" dirty="0"/>
          </a:p>
          <a:p>
            <a:r>
              <a:rPr lang="en-US" dirty="0"/>
              <a:t>In addition, there is an separate </a:t>
            </a:r>
            <a:r>
              <a:rPr lang="en-US" dirty="0">
                <a:solidFill>
                  <a:srgbClr val="FF0000"/>
                </a:solidFill>
              </a:rPr>
              <a:t>I/O APIC</a:t>
            </a:r>
          </a:p>
          <a:p>
            <a:pPr lvl="1"/>
            <a:r>
              <a:rPr lang="en-US" dirty="0"/>
              <a:t>Part of the chipset</a:t>
            </a:r>
          </a:p>
          <a:p>
            <a:pPr lvl="1"/>
            <a:r>
              <a:rPr lang="en-US" dirty="0"/>
              <a:t>If system has multi I/O subsystem, then multiple I/O APIC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APIC, IO-APIC, LAPIC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Advanced PIC (APIC) for multiprocessor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Used in all modern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Interrupts “routed” to CPU over system bus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Supports inter-processor interrupt (IPI)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Local APIC (LAPIC) versus “frontend” IO-APIC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Devices connect to front-end IO-APIC (cascading)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IO-APIC communicates (over bus) with Local APIC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Interrupt routing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Allows broadcast or selective routing of interrupts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Ability to distribute interrupt handling load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Routes to lowest priority process 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/>
              <a:t>Special register: </a:t>
            </a:r>
            <a:r>
              <a:rPr lang="en-US" altLang="en-US" sz="2100" dirty="0">
                <a:solidFill>
                  <a:srgbClr val="FF0000"/>
                </a:solidFill>
              </a:rPr>
              <a:t>Task Priority Register </a:t>
            </a:r>
            <a:r>
              <a:rPr lang="en-US" altLang="en-US" sz="2100" dirty="0"/>
              <a:t>(TPR)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Arbitrates (round-robin) if equal priority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618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APIC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19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51" y="1722450"/>
            <a:ext cx="6946943" cy="40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Nuts and Bolts of Responding to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interrupts require both hardware and software cooperation</a:t>
            </a:r>
          </a:p>
          <a:p>
            <a:endParaRPr lang="en-US" dirty="0"/>
          </a:p>
          <a:p>
            <a:r>
              <a:rPr lang="en-US" dirty="0"/>
              <a:t>Hardware Portion</a:t>
            </a:r>
          </a:p>
          <a:p>
            <a:pPr lvl="1"/>
            <a:r>
              <a:rPr lang="en-US" dirty="0"/>
              <a:t>How x86 handles hardware interrupts</a:t>
            </a:r>
          </a:p>
          <a:p>
            <a:pPr lvl="1"/>
            <a:endParaRPr lang="en-US" dirty="0"/>
          </a:p>
          <a:p>
            <a:r>
              <a:rPr lang="en-US" dirty="0"/>
              <a:t>Software Portion</a:t>
            </a:r>
          </a:p>
          <a:p>
            <a:pPr lvl="1"/>
            <a:r>
              <a:rPr lang="en-US" dirty="0"/>
              <a:t>How a kernel handles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Local APIC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851" y="667264"/>
            <a:ext cx="4350436" cy="54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Interrupts to Local APIC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Locally connected I/O devices — An I/O device that is connected directly to the processor’s local interrupt pins (LINT0 and LINT1</a:t>
            </a:r>
          </a:p>
          <a:p>
            <a:r>
              <a:rPr lang="en-US" sz="2400" dirty="0"/>
              <a:t>Externally connected I/O devices — Connected to the interrupt input pins of an I/O APIC</a:t>
            </a:r>
          </a:p>
          <a:p>
            <a:r>
              <a:rPr lang="en-US" sz="2400" dirty="0"/>
              <a:t>Inter-processor interrupts (IPIs) — For software self-interrupts, interrupt forwarding, or preemptive scheduling.</a:t>
            </a:r>
          </a:p>
          <a:p>
            <a:r>
              <a:rPr lang="en-US" sz="2400" dirty="0"/>
              <a:t>APIC timer generated interrupts </a:t>
            </a:r>
          </a:p>
          <a:p>
            <a:r>
              <a:rPr lang="en-US" sz="2400" dirty="0"/>
              <a:t>Performance monitoring counter interrupts</a:t>
            </a:r>
          </a:p>
          <a:p>
            <a:r>
              <a:rPr lang="en-US" sz="2400" dirty="0"/>
              <a:t>Thermal Sensor interrupts — When the internal thermal sensor has been tripped </a:t>
            </a:r>
          </a:p>
          <a:p>
            <a:r>
              <a:rPr lang="en-US" sz="2400" dirty="0"/>
              <a:t>APIC internal error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Local Vector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processor’s LINT0 and LINT1 pins, the APIC timer, the performance-monitoring counters, the thermal sensor, and the internal APIC error detector are referred to as </a:t>
            </a:r>
            <a:r>
              <a:rPr lang="en-US" dirty="0">
                <a:solidFill>
                  <a:srgbClr val="7030A0"/>
                </a:solidFill>
              </a:rPr>
              <a:t>local interrupt sources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(programmable) </a:t>
            </a:r>
            <a:r>
              <a:rPr lang="en-US" dirty="0">
                <a:solidFill>
                  <a:srgbClr val="FF0000"/>
                </a:solidFill>
              </a:rPr>
              <a:t>local vector table</a:t>
            </a:r>
            <a:r>
              <a:rPr lang="en-US" dirty="0"/>
              <a:t> is looked up to translate these to system-wide interrupt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I/O APIC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20" y="1005833"/>
            <a:ext cx="5755416" cy="4956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93276" y="5912708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Intel 82093AA (IOAPIC)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4865" y="428161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PCI chip</a:t>
            </a:r>
          </a:p>
        </p:txBody>
      </p:sp>
    </p:spTree>
    <p:extLst>
      <p:ext uri="{BB962C8B-B14F-4D97-AF65-F5344CB8AC3E}">
        <p14:creationId xmlns:p14="http://schemas.microsoft.com/office/powerpoint/2010/main" val="275228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I/O APIC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IRQ associated with a  64 bit register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" y="2848262"/>
            <a:ext cx="11232935" cy="19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2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Intel Reserved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55556" y="1751411"/>
            <a:ext cx="5735723" cy="4074800"/>
            <a:chOff x="395287" y="1895475"/>
            <a:chExt cx="11401425" cy="80998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" y="1895475"/>
              <a:ext cx="11401425" cy="30670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93" y="4831321"/>
              <a:ext cx="11385593" cy="516401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2576383" y="5609969"/>
            <a:ext cx="6005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8495270" y="1921476"/>
            <a:ext cx="370703" cy="367613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72151" y="3571102"/>
            <a:ext cx="152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Intel Reserved</a:t>
            </a:r>
          </a:p>
        </p:txBody>
      </p:sp>
    </p:spTree>
    <p:extLst>
      <p:ext uri="{BB962C8B-B14F-4D97-AF65-F5344CB8AC3E}">
        <p14:creationId xmlns:p14="http://schemas.microsoft.com/office/powerpoint/2010/main" val="920406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Assigning IRQs to Devices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IRQ assignment is hardware-dependent</a:t>
            </a:r>
          </a:p>
          <a:p>
            <a:pPr lvl="1"/>
            <a:r>
              <a:rPr lang="en-US" altLang="en-US" sz="1700" dirty="0"/>
              <a:t>Sometimes it’s hardwired, sometimes it’s set physically, sometimes it’s programmable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PCI bus usually assigns IRQs at boot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Some IRQs are fixed by the architecture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IRQ0: Interval timer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IRQ2: Cascade pin for 8259A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Linux device drivers request IRQs when the device is opened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Two devices that aren’t used at the same time can share an IRQ, even if the hardware doesn’t support simultaneous sharing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Assigning Vectors to IRQs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The </a:t>
            </a:r>
            <a:r>
              <a:rPr lang="en-US" altLang="en-US" sz="2600" dirty="0">
                <a:solidFill>
                  <a:srgbClr val="FF0000"/>
                </a:solidFill>
              </a:rPr>
              <a:t>interrupt vector </a:t>
            </a:r>
            <a:r>
              <a:rPr lang="en-US" altLang="en-US" sz="2600" dirty="0"/>
              <a:t>is an index (0-255) into the </a:t>
            </a:r>
            <a:r>
              <a:rPr lang="en-US" altLang="en-US" sz="2600" dirty="0">
                <a:solidFill>
                  <a:srgbClr val="FF0000"/>
                </a:solidFill>
              </a:rPr>
              <a:t>interrupt descriptor table</a:t>
            </a:r>
          </a:p>
          <a:p>
            <a:r>
              <a:rPr lang="en-US" altLang="en-US" sz="2600" dirty="0"/>
              <a:t>Vectors usually IRQ# + 32</a:t>
            </a:r>
          </a:p>
          <a:p>
            <a:pPr lvl="1"/>
            <a:r>
              <a:rPr lang="en-US" altLang="en-US" sz="2200" dirty="0"/>
              <a:t>Below 32 reserved for non-</a:t>
            </a:r>
            <a:r>
              <a:rPr lang="en-US" altLang="en-US" sz="2200" dirty="0" err="1"/>
              <a:t>maskable</a:t>
            </a:r>
            <a:r>
              <a:rPr lang="en-US" altLang="en-US" sz="2200" dirty="0"/>
              <a:t> interrupt and exceptions</a:t>
            </a:r>
          </a:p>
          <a:p>
            <a:pPr lvl="1"/>
            <a:r>
              <a:rPr lang="en-US" altLang="en-US" sz="2200" dirty="0" err="1"/>
              <a:t>Maskable</a:t>
            </a:r>
            <a:r>
              <a:rPr lang="en-US" altLang="en-US" sz="2200" dirty="0"/>
              <a:t> interrupts can be assigned as needed</a:t>
            </a:r>
          </a:p>
          <a:p>
            <a:pPr lvl="1"/>
            <a:r>
              <a:rPr lang="en-US" altLang="en-US" sz="2200" dirty="0"/>
              <a:t>Vector 128 used for Linux </a:t>
            </a:r>
            <a:r>
              <a:rPr lang="en-US" altLang="en-US" sz="2200" dirty="0" err="1"/>
              <a:t>syscall</a:t>
            </a:r>
            <a:endParaRPr lang="en-US" altLang="en-US" sz="2200" dirty="0"/>
          </a:p>
          <a:p>
            <a:pPr lvl="1"/>
            <a:r>
              <a:rPr lang="en-US" altLang="en-US" sz="2200" dirty="0"/>
              <a:t>Vectors 251-255 used for IPI</a:t>
            </a:r>
          </a:p>
          <a:p>
            <a:endParaRPr lang="en-US" altLang="en-US" dirty="0"/>
          </a:p>
          <a:p>
            <a:endParaRPr lang="en-US" alt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26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x86 handles interrupts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Basic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Interrupt Descriptor Table Register </a:t>
            </a:r>
            <a:r>
              <a:rPr lang="en-US" dirty="0"/>
              <a:t>(IDTR) points to a table (IDT) consisting of either: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Task-gate descriptor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Interrupt-gate descriptor</a:t>
            </a:r>
          </a:p>
          <a:p>
            <a:pPr lvl="2"/>
            <a:r>
              <a:rPr lang="en-US" dirty="0"/>
              <a:t>Disables further interrupts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Trap-gate descriptor</a:t>
            </a:r>
          </a:p>
          <a:p>
            <a:pPr lvl="2"/>
            <a:r>
              <a:rPr lang="en-US" dirty="0"/>
              <a:t>Further interrupts still allowed</a:t>
            </a:r>
          </a:p>
          <a:p>
            <a:r>
              <a:rPr lang="en-US" dirty="0"/>
              <a:t>On an interrupt, the vector is used to </a:t>
            </a:r>
            <a:br>
              <a:rPr lang="en-US" dirty="0"/>
            </a:br>
            <a:r>
              <a:rPr lang="en-US" dirty="0"/>
              <a:t>look up the table and the corresponding </a:t>
            </a:r>
            <a:br>
              <a:rPr lang="en-US" dirty="0"/>
            </a:br>
            <a:r>
              <a:rPr lang="en-US" dirty="0"/>
              <a:t>actions are taken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61" y="2779729"/>
            <a:ext cx="4241071" cy="2923815"/>
          </a:xfrm>
          <a:prstGeom prst="rect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3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General Computing Environment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89173" y="1779373"/>
            <a:ext cx="18288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Central</a:t>
            </a:r>
          </a:p>
          <a:p>
            <a:pPr algn="ctr"/>
            <a:r>
              <a:rPr lang="en-US" altLang="en-US" sz="2400"/>
              <a:t>Processing</a:t>
            </a:r>
          </a:p>
          <a:p>
            <a:pPr algn="ctr"/>
            <a:r>
              <a:rPr lang="en-US" altLang="en-US" sz="2400"/>
              <a:t>Unit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7573" y="1779373"/>
            <a:ext cx="1828800" cy="1219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Main</a:t>
            </a:r>
          </a:p>
          <a:p>
            <a:pPr algn="ctr"/>
            <a:r>
              <a:rPr lang="en-US" altLang="en-US" sz="2400"/>
              <a:t>Memory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3373" y="5055973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device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98773" y="5055973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device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94173" y="5055973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device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27773" y="5055973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device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60373" y="4065373"/>
            <a:ext cx="777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49298" y="3720886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system bus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827373" y="299857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265773" y="299857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684373" y="406537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055973" y="406537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427573" y="406537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8484973" y="406537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5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(32 bit) Gate Descriptors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27" y="1365930"/>
            <a:ext cx="4356815" cy="491609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211172" y="1123805"/>
            <a:ext cx="4086312" cy="3768119"/>
            <a:chOff x="6211172" y="1123805"/>
            <a:chExt cx="4086312" cy="3768119"/>
          </a:xfrm>
        </p:grpSpPr>
        <p:sp>
          <p:nvSpPr>
            <p:cNvPr id="7" name="Oval 6"/>
            <p:cNvSpPr/>
            <p:nvPr/>
          </p:nvSpPr>
          <p:spPr>
            <a:xfrm>
              <a:off x="6219316" y="1591475"/>
              <a:ext cx="321087" cy="6212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211173" y="2916540"/>
              <a:ext cx="321087" cy="6212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11172" y="4270691"/>
              <a:ext cx="321087" cy="6212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498522" y="1465832"/>
              <a:ext cx="2352312" cy="4257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8" idx="1"/>
              <a:endCxn id="8" idx="6"/>
            </p:cNvCxnSpPr>
            <p:nvPr/>
          </p:nvCxnSpPr>
          <p:spPr>
            <a:xfrm flipH="1">
              <a:off x="6532260" y="1446971"/>
              <a:ext cx="2290653" cy="17801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8" idx="1"/>
              <a:endCxn id="9" idx="7"/>
            </p:cNvCxnSpPr>
            <p:nvPr/>
          </p:nvCxnSpPr>
          <p:spPr>
            <a:xfrm flipH="1">
              <a:off x="6485237" y="1446971"/>
              <a:ext cx="2337676" cy="29146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822913" y="1123805"/>
              <a:ext cx="14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Privilege level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of handler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4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Interrupt Procedure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904" y="1369005"/>
            <a:ext cx="4680047" cy="4754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618" y="2680379"/>
            <a:ext cx="5137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handler procedure is going to be executed at a numerically lower privilege level (i.e., higher privilege), a stack switch occurs. The stack specified in the current process’ TSS is used.</a:t>
            </a:r>
          </a:p>
          <a:p>
            <a:endParaRPr lang="en-US" dirty="0"/>
          </a:p>
          <a:p>
            <a:r>
              <a:rPr lang="en-US" dirty="0"/>
              <a:t>Else, use current stack.</a:t>
            </a:r>
          </a:p>
        </p:txBody>
      </p:sp>
      <p:sp>
        <p:nvSpPr>
          <p:cNvPr id="8" name="Explosion 1 7"/>
          <p:cNvSpPr/>
          <p:nvPr/>
        </p:nvSpPr>
        <p:spPr>
          <a:xfrm>
            <a:off x="2247610" y="4222993"/>
            <a:ext cx="4236952" cy="2345332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see why we need a faster way to do </a:t>
            </a:r>
            <a:r>
              <a:rPr lang="en-US" sz="1400" dirty="0" err="1"/>
              <a:t>syscall</a:t>
            </a:r>
            <a:r>
              <a:rPr lang="en-US" sz="1400" dirty="0"/>
              <a:t> rather than through interrupts?</a:t>
            </a:r>
          </a:p>
        </p:txBody>
      </p:sp>
    </p:spTree>
    <p:extLst>
      <p:ext uri="{BB962C8B-B14F-4D97-AF65-F5344CB8AC3E}">
        <p14:creationId xmlns:p14="http://schemas.microsoft.com/office/powerpoint/2010/main" val="226651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digression: Task State Segment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Originally meant for hardware task switching </a:t>
            </a:r>
            <a:r>
              <a:rPr lang="en-US"/>
              <a:t>in 32-bit</a:t>
            </a:r>
          </a:p>
          <a:p>
            <a:pPr lvl="1"/>
            <a:r>
              <a:rPr lang="en-US"/>
              <a:t>Never used by Linux for process switching</a:t>
            </a:r>
            <a:endParaRPr lang="en-US" dirty="0"/>
          </a:p>
          <a:p>
            <a:r>
              <a:rPr lang="en-US" dirty="0"/>
              <a:t>Still there in 64 bit but in 64 bit hardware task switching is not supported</a:t>
            </a:r>
          </a:p>
          <a:p>
            <a:r>
              <a:rPr lang="en-US" dirty="0"/>
              <a:t>Basically, a state context with the contents of all registers</a:t>
            </a:r>
          </a:p>
          <a:p>
            <a:r>
              <a:rPr lang="en-US" dirty="0"/>
              <a:t>Most important use: supply an </a:t>
            </a:r>
            <a:r>
              <a:rPr lang="en-US" dirty="0">
                <a:solidFill>
                  <a:srgbClr val="7030A0"/>
                </a:solidFill>
              </a:rPr>
              <a:t>alternative stack</a:t>
            </a:r>
            <a:r>
              <a:rPr lang="en-US" dirty="0"/>
              <a:t> (kernel stack) for calling more privileged procedures</a:t>
            </a:r>
          </a:p>
          <a:p>
            <a:pPr lvl="1"/>
            <a:r>
              <a:rPr lang="en-US" dirty="0"/>
              <a:t>Only use of it in Linux</a:t>
            </a:r>
          </a:p>
          <a:p>
            <a:pPr lvl="1"/>
            <a:r>
              <a:rPr lang="en-US" dirty="0"/>
              <a:t>Pointed to by the privileged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register</a:t>
            </a:r>
          </a:p>
          <a:p>
            <a:r>
              <a:rPr lang="en-US" dirty="0"/>
              <a:t>IDT can contain task gates and in 32-bit system will trigger a hardware task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7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Task State Segment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28738"/>
            <a:ext cx="4659854" cy="521017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47292" y="5517292"/>
            <a:ext cx="1019427" cy="327454"/>
            <a:chOff x="4547292" y="5517292"/>
            <a:chExt cx="1019427" cy="327454"/>
          </a:xfrm>
        </p:grpSpPr>
        <p:sp>
          <p:nvSpPr>
            <p:cNvPr id="8" name="Left Brace 7"/>
            <p:cNvSpPr/>
            <p:nvPr/>
          </p:nvSpPr>
          <p:spPr>
            <a:xfrm>
              <a:off x="5521000" y="5517292"/>
              <a:ext cx="45719" cy="32745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47292" y="5542004"/>
              <a:ext cx="9232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Ring 0 stack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45236" y="5187779"/>
            <a:ext cx="1019427" cy="327454"/>
            <a:chOff x="4547292" y="5517292"/>
            <a:chExt cx="1019427" cy="327454"/>
          </a:xfrm>
        </p:grpSpPr>
        <p:sp>
          <p:nvSpPr>
            <p:cNvPr id="12" name="Left Brace 11"/>
            <p:cNvSpPr/>
            <p:nvPr/>
          </p:nvSpPr>
          <p:spPr>
            <a:xfrm>
              <a:off x="5521000" y="5517292"/>
              <a:ext cx="45719" cy="32745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7292" y="5542004"/>
              <a:ext cx="9232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Ring 1 stack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3176" y="4852092"/>
            <a:ext cx="1019427" cy="327454"/>
            <a:chOff x="4547292" y="5517292"/>
            <a:chExt cx="1019427" cy="327454"/>
          </a:xfrm>
        </p:grpSpPr>
        <p:sp>
          <p:nvSpPr>
            <p:cNvPr id="16" name="Left Brace 15"/>
            <p:cNvSpPr/>
            <p:nvPr/>
          </p:nvSpPr>
          <p:spPr>
            <a:xfrm>
              <a:off x="5521000" y="5517292"/>
              <a:ext cx="45719" cy="327454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47292" y="5542004"/>
              <a:ext cx="92326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Ring 2 stack</a:t>
              </a:r>
            </a:p>
          </p:txBody>
        </p:sp>
      </p:grpSp>
      <p:sp>
        <p:nvSpPr>
          <p:cNvPr id="18" name="Left Brace 17"/>
          <p:cNvSpPr/>
          <p:nvPr/>
        </p:nvSpPr>
        <p:spPr>
          <a:xfrm>
            <a:off x="3768811" y="2211859"/>
            <a:ext cx="290384" cy="22860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261" y="2526815"/>
            <a:ext cx="268037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Intended by Intel to be used for interrupt stacks. But Linux only use it for a few severe exceptions like double-fault.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413" y="2901643"/>
            <a:ext cx="3929727" cy="2403503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1126363" y="3933825"/>
            <a:ext cx="160544" cy="247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259359" y="2959585"/>
            <a:ext cx="3839084" cy="1143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xplosion 1 26"/>
          <p:cNvSpPr/>
          <p:nvPr/>
        </p:nvSpPr>
        <p:spPr>
          <a:xfrm>
            <a:off x="1347426" y="3933826"/>
            <a:ext cx="2624537" cy="223996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Linux uses one TSS for each CPU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1927" y="3231642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If non-zero…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F9A9A-64ED-492F-88AA-65E1E0FFA3F4}"/>
              </a:ext>
            </a:extLst>
          </p:cNvPr>
          <p:cNvCxnSpPr>
            <a:stCxn id="21" idx="4"/>
          </p:cNvCxnSpPr>
          <p:nvPr/>
        </p:nvCxnSpPr>
        <p:spPr>
          <a:xfrm flipH="1">
            <a:off x="7315200" y="4181111"/>
            <a:ext cx="3891435" cy="145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CD4582-7F83-4992-9D70-18E74A5BA724}"/>
              </a:ext>
            </a:extLst>
          </p:cNvPr>
          <p:cNvSpPr txBox="1"/>
          <p:nvPr/>
        </p:nvSpPr>
        <p:spPr>
          <a:xfrm>
            <a:off x="8146439" y="5204977"/>
            <a:ext cx="75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If zero…</a:t>
            </a:r>
          </a:p>
        </p:txBody>
      </p:sp>
    </p:spTree>
    <p:extLst>
      <p:ext uri="{BB962C8B-B14F-4D97-AF65-F5344CB8AC3E}">
        <p14:creationId xmlns:p14="http://schemas.microsoft.com/office/powerpoint/2010/main" val="33361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Interrupt Stack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ESTACK_DF</a:t>
            </a:r>
          </a:p>
          <a:p>
            <a:pPr lvl="1"/>
            <a:r>
              <a:rPr lang="fr-FR"/>
              <a:t>INT8 - Double Fault Exception </a:t>
            </a:r>
          </a:p>
          <a:p>
            <a:pPr lvl="1"/>
            <a:r>
              <a:rPr lang="fr-FR"/>
              <a:t>Invoked when an exception occurs while handling another exception</a:t>
            </a:r>
          </a:p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ESTACK_NMI</a:t>
            </a:r>
          </a:p>
          <a:p>
            <a:pPr lvl="1"/>
            <a:r>
              <a:rPr lang="en-US"/>
              <a:t>INT2 - Non-maskable interrupt</a:t>
            </a:r>
          </a:p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ESTACK_DB</a:t>
            </a:r>
          </a:p>
          <a:p>
            <a:pPr lvl="1"/>
            <a:r>
              <a:rPr lang="en-US"/>
              <a:t>Hardware debug interrupts (INT1) and for software debug interrupts (INT3)</a:t>
            </a:r>
          </a:p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ESTACK_MCE</a:t>
            </a:r>
          </a:p>
          <a:p>
            <a:pPr lvl="1"/>
            <a:r>
              <a:rPr lang="en-US"/>
              <a:t>INT18 – Machine Check Exception</a:t>
            </a:r>
          </a:p>
          <a:p>
            <a:r>
              <a:rPr lang="en-US"/>
              <a:t>Each stack is of size 4K (1 page)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Stack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1105"/>
            <a:ext cx="10515600" cy="1945858"/>
          </a:xfrm>
        </p:spPr>
        <p:txBody>
          <a:bodyPr>
            <a:normAutofit/>
          </a:bodyPr>
          <a:lstStyle/>
          <a:p>
            <a:r>
              <a:rPr lang="en-US" sz="2400" dirty="0"/>
              <a:t>In 32 bit, rely on hardware task switching to switch stack</a:t>
            </a:r>
          </a:p>
          <a:p>
            <a:endParaRPr lang="en-US" sz="2400" dirty="0"/>
          </a:p>
          <a:p>
            <a:r>
              <a:rPr lang="en-US" sz="2400" dirty="0"/>
              <a:t>In 64 bit, done in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entry_SYSCALL_64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arch/x86/entry/entry_64.S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57" y="1421982"/>
            <a:ext cx="5200901" cy="25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Linux and IDT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BIOS will initialize and use the IDT</a:t>
            </a:r>
          </a:p>
          <a:p>
            <a:endParaRPr lang="en-US" dirty="0"/>
          </a:p>
          <a:p>
            <a:r>
              <a:rPr lang="en-US" dirty="0"/>
              <a:t>When Linux boots, it will overwrite introduce a new table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idt_table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arch/x86/kernel/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traps.c:trap_init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meaningful values will be written in</a:t>
            </a:r>
          </a:p>
          <a:p>
            <a:endParaRPr lang="en-US" dirty="0"/>
          </a:p>
          <a:p>
            <a:r>
              <a:rPr lang="en-US" dirty="0"/>
              <a:t>Later on, drivers will request for IRQ from kernel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8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How Linux initialize the IDT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Linux interrupt handlers are activated via interrupt gates, and all restricted to kernel mode; no user mode access</a:t>
            </a:r>
          </a:p>
          <a:p>
            <a:pPr lvl="1"/>
            <a:r>
              <a:rPr lang="en-US" dirty="0"/>
              <a:t>Linux calls these “</a:t>
            </a:r>
            <a:r>
              <a:rPr lang="en-US" dirty="0">
                <a:solidFill>
                  <a:schemeClr val="accent2"/>
                </a:solidFill>
              </a:rPr>
              <a:t>interrupt gates</a:t>
            </a:r>
            <a:r>
              <a:rPr lang="en-US" dirty="0"/>
              <a:t>”</a:t>
            </a:r>
          </a:p>
          <a:p>
            <a:r>
              <a:rPr lang="en-US" dirty="0"/>
              <a:t>Interrupt 4 (overflow), 5 (bounds check), and 128 (</a:t>
            </a:r>
            <a:r>
              <a:rPr lang="en-US" dirty="0" err="1"/>
              <a:t>int</a:t>
            </a:r>
            <a:r>
              <a:rPr lang="en-US" dirty="0"/>
              <a:t> 0x80) activates interrupt gates that are at Ring 3 (user mode)</a:t>
            </a:r>
          </a:p>
          <a:p>
            <a:pPr lvl="1"/>
            <a:r>
              <a:rPr lang="en-US" dirty="0"/>
              <a:t>Linux calls these “</a:t>
            </a:r>
            <a:r>
              <a:rPr lang="en-US" dirty="0">
                <a:solidFill>
                  <a:schemeClr val="accent2"/>
                </a:solidFill>
              </a:rPr>
              <a:t>system gates</a:t>
            </a:r>
            <a:r>
              <a:rPr lang="en-US" dirty="0"/>
              <a:t>”</a:t>
            </a:r>
          </a:p>
          <a:p>
            <a:r>
              <a:rPr lang="en-US" dirty="0"/>
              <a:t>Interrupt 3 (breakpoint) is implemented via an interrupt gate at user mode privilege</a:t>
            </a:r>
          </a:p>
          <a:p>
            <a:pPr lvl="1"/>
            <a:r>
              <a:rPr lang="en-US" dirty="0"/>
              <a:t>Linux calls this “</a:t>
            </a:r>
            <a:r>
              <a:rPr lang="en-US" dirty="0">
                <a:solidFill>
                  <a:schemeClr val="accent2"/>
                </a:solidFill>
              </a:rPr>
              <a:t>system interrupt gate</a:t>
            </a:r>
            <a:r>
              <a:rPr lang="en-US" dirty="0"/>
              <a:t>” </a:t>
            </a:r>
          </a:p>
          <a:p>
            <a:r>
              <a:rPr lang="en-US" dirty="0"/>
              <a:t>Most Linux trap handlers are activated via trap gates, all restricted to kernel mode</a:t>
            </a:r>
          </a:p>
          <a:p>
            <a:pPr lvl="1"/>
            <a:r>
              <a:rPr lang="en-US" dirty="0"/>
              <a:t>Linux calls these “</a:t>
            </a:r>
            <a:r>
              <a:rPr lang="en-US" dirty="0">
                <a:solidFill>
                  <a:schemeClr val="accent2"/>
                </a:solidFill>
              </a:rPr>
              <a:t>trap gates</a:t>
            </a:r>
            <a:r>
              <a:rPr lang="en-US" dirty="0"/>
              <a:t>”</a:t>
            </a:r>
          </a:p>
          <a:p>
            <a:r>
              <a:rPr lang="en-US" dirty="0"/>
              <a:t>The sole use of a task gate in Linux is for the “double fault” exception. It is in Ring 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1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C6B1-88A2-4745-8DA6-DEAF1545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Multiple IDTs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EFD0-4D84-478A-AE0C-19EEADAC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Immediately after kernel boots:</a:t>
            </a:r>
          </a:p>
          <a:p>
            <a:pPr lvl="1"/>
            <a:r>
              <a:rPr lang="en-SG" sz="1800" b="1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early_idts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arch/x86/kernel/idt.c:57</a:t>
            </a:r>
          </a:p>
          <a:p>
            <a:pPr lvl="1"/>
            <a:endParaRPr lang="en-SG" dirty="0"/>
          </a:p>
          <a:p>
            <a:r>
              <a:rPr lang="en-SG" dirty="0"/>
              <a:t>Pre-IST stack version:</a:t>
            </a:r>
          </a:p>
          <a:p>
            <a:pPr lvl="1"/>
            <a:r>
              <a:rPr lang="en-SG" sz="1800" b="1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def_idts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arch/x86/kernel/idt.c:76</a:t>
            </a:r>
          </a:p>
          <a:p>
            <a:pPr lvl="1"/>
            <a:endParaRPr lang="en-SG" dirty="0"/>
          </a:p>
          <a:p>
            <a:r>
              <a:rPr lang="en-SG" dirty="0"/>
              <a:t>Post-IST stack version:</a:t>
            </a:r>
          </a:p>
          <a:p>
            <a:pPr lvl="1"/>
            <a:r>
              <a:rPr lang="en-SG" sz="1800" b="1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ist_idts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en-SG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SG" sz="1800" b="1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arch/x86/kernel/idt.c:228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831A-C747-4539-91B3-F1CEB464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1ADD2-98F9-43A6-9E01-1560E2CD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11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6C4F-F5E0-4FF0-8B75-3BCBE972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Setting up interrupt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CA4B-948B-4EF6-8447-9A8E7773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varieties of IDT entries and their handlers, and macros are used to generate the “entry stubs” </a:t>
            </a:r>
          </a:p>
          <a:p>
            <a:r>
              <a:rPr lang="en-US" dirty="0"/>
              <a:t>From interrupt 32 (known by a constant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FIRST_EXTERNAL_VECTOR</a:t>
            </a:r>
            <a:r>
              <a:rPr lang="en-US" dirty="0"/>
              <a:t>) onwards, the interrupts are handled in the same way, with a small exception.</a:t>
            </a:r>
          </a:p>
          <a:p>
            <a:pPr lvl="1"/>
            <a:r>
              <a:rPr lang="en-US" dirty="0"/>
              <a:t>If local APIC is turned on, then all interrupts above number 236 are “spurious” and treated as error. </a:t>
            </a:r>
          </a:p>
          <a:p>
            <a:pPr lvl="1"/>
            <a:r>
              <a:rPr lang="en-US" dirty="0"/>
              <a:t>Otherwise, all handled the same way.</a:t>
            </a:r>
          </a:p>
          <a:p>
            <a:r>
              <a:rPr lang="en-US" dirty="0">
                <a:solidFill>
                  <a:srgbClr val="FF0000"/>
                </a:solidFill>
              </a:rPr>
              <a:t>All will use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sp0</a:t>
            </a:r>
            <a:r>
              <a:rPr lang="en-US" dirty="0">
                <a:solidFill>
                  <a:srgbClr val="FF0000"/>
                </a:solidFill>
              </a:rPr>
              <a:t> entry stack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53F8-3C50-4D56-ACF7-61F6841F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201FA-9281-478A-A7A9-6C495346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interrupts?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an integral part of any computing system</a:t>
            </a:r>
          </a:p>
          <a:p>
            <a:pPr lvl="1"/>
            <a:r>
              <a:rPr lang="en-US" dirty="0"/>
              <a:t>Disk drives, keyboard or other human interface, etc.</a:t>
            </a:r>
          </a:p>
          <a:p>
            <a:r>
              <a:rPr lang="en-US" dirty="0"/>
              <a:t>Apps and users expect responsiveness</a:t>
            </a:r>
          </a:p>
          <a:p>
            <a:r>
              <a:rPr lang="en-US" dirty="0"/>
              <a:t>The unexpected can arise</a:t>
            </a:r>
          </a:p>
          <a:p>
            <a:pPr lvl="1"/>
            <a:r>
              <a:rPr lang="en-US" dirty="0"/>
              <a:t>Errors, faults, exceptions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2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Nested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second (or even more) interrupt may come while the one is being serviced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kernel control path </a:t>
            </a:r>
            <a:r>
              <a:rPr lang="en-US" dirty="0"/>
              <a:t>is the sequence of instructions executed by a kernel to handle a system call, an interrupt or an exception.</a:t>
            </a:r>
          </a:p>
          <a:p>
            <a:pPr lvl="1"/>
            <a:r>
              <a:rPr lang="en-US" dirty="0"/>
              <a:t>The kernel control path may be nested – while executing in the kernel, you may get a </a:t>
            </a:r>
            <a:r>
              <a:rPr lang="en-US" dirty="0">
                <a:solidFill>
                  <a:srgbClr val="00B050"/>
                </a:solidFill>
              </a:rPr>
              <a:t>page fault</a:t>
            </a:r>
            <a:r>
              <a:rPr lang="en-US" dirty="0"/>
              <a:t>!</a:t>
            </a:r>
          </a:p>
          <a:p>
            <a:r>
              <a:rPr lang="en-US" dirty="0"/>
              <a:t>On strategy: mask out all interrupts during servicing</a:t>
            </a:r>
          </a:p>
          <a:p>
            <a:r>
              <a:rPr lang="en-US" dirty="0"/>
              <a:t>Bad idea coz:</a:t>
            </a:r>
          </a:p>
          <a:p>
            <a:pPr lvl="1"/>
            <a:r>
              <a:rPr lang="en-US" dirty="0"/>
              <a:t>You have many cores – you want parallelism</a:t>
            </a:r>
          </a:p>
          <a:p>
            <a:pPr lvl="1"/>
            <a:r>
              <a:rPr lang="en-US" dirty="0"/>
              <a:t>Very likely nested interrupts have nothing to do with each other</a:t>
            </a:r>
          </a:p>
          <a:p>
            <a:pPr lvl="1"/>
            <a:r>
              <a:rPr lang="en-US" dirty="0"/>
              <a:t>You want to keep I/O devices fully utilized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6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Nested kernel control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24" y="2569460"/>
            <a:ext cx="4933950" cy="1914525"/>
          </a:xfrm>
          <a:prstGeom prst="rect">
            <a:avLst/>
          </a:prstGeom>
          <a:ln w="793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531955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to handle nested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Unmask all interrupts (except the current IRQ) as soon as possible</a:t>
            </a:r>
          </a:p>
          <a:p>
            <a:endParaRPr lang="en-US" dirty="0"/>
          </a:p>
          <a:p>
            <a:r>
              <a:rPr lang="en-US" dirty="0"/>
              <a:t>Leave current IRQ masked coz most interrupt servicing routines are </a:t>
            </a:r>
            <a:r>
              <a:rPr lang="en-US" i="1" dirty="0">
                <a:solidFill>
                  <a:srgbClr val="FF0000"/>
                </a:solidFill>
              </a:rPr>
              <a:t>not</a:t>
            </a:r>
            <a:r>
              <a:rPr lang="en-US" dirty="0"/>
              <a:t> re-entrant</a:t>
            </a:r>
          </a:p>
          <a:p>
            <a:pPr lvl="1"/>
            <a:r>
              <a:rPr lang="en-US" dirty="0"/>
              <a:t>A piece of code is </a:t>
            </a:r>
            <a:r>
              <a:rPr lang="en-US" dirty="0">
                <a:solidFill>
                  <a:srgbClr val="FF0000"/>
                </a:solidFill>
              </a:rPr>
              <a:t>reentrant</a:t>
            </a:r>
            <a:r>
              <a:rPr lang="en-US" dirty="0"/>
              <a:t> if it can be interrupted in the middle of its execution, and then be safely called again ("re-entered") before its previous invocations complete execution.</a:t>
            </a:r>
          </a:p>
          <a:p>
            <a:pPr lvl="1"/>
            <a:r>
              <a:rPr lang="en-US" dirty="0"/>
              <a:t>Not re-entrant – coz use the same stack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2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A55E-C3E8-4D36-8D3F-1231A94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Nuts and bolts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EE82-2A99-4BD9-AC00-9C077E2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On entry to an interrupt handling, check if there was a privilege change</a:t>
            </a:r>
          </a:p>
          <a:p>
            <a:pPr lvl="1"/>
            <a:r>
              <a:rPr lang="en-SG" dirty="0"/>
              <a:t>Done by check CS register</a:t>
            </a:r>
          </a:p>
          <a:p>
            <a:pPr lvl="2"/>
            <a:r>
              <a:rPr lang="en-SG" dirty="0"/>
              <a:t>Constant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__USER_CS </a:t>
            </a:r>
            <a:r>
              <a:rPr lang="en-SG" dirty="0"/>
              <a:t>if in user mode</a:t>
            </a:r>
          </a:p>
          <a:p>
            <a:pPr lvl="2"/>
            <a:r>
              <a:rPr lang="en-SG" dirty="0"/>
              <a:t>Constant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__KERNEL_CS </a:t>
            </a:r>
            <a:r>
              <a:rPr lang="en-SG" dirty="0"/>
              <a:t>if in kernel</a:t>
            </a:r>
          </a:p>
          <a:p>
            <a:r>
              <a:rPr lang="en-SG" dirty="0"/>
              <a:t>If a privilege level change, do the same entry steps as SYSCALL</a:t>
            </a:r>
          </a:p>
          <a:p>
            <a:pPr lvl="1"/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swapgs</a:t>
            </a:r>
            <a:r>
              <a:rPr lang="en-SG" dirty="0"/>
              <a:t> to bring in per CPU data structure</a:t>
            </a:r>
          </a:p>
          <a:p>
            <a:pPr lvl="1"/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SWITCH_TO_KERNEL_CR3</a:t>
            </a:r>
            <a:r>
              <a:rPr lang="en-SG" dirty="0"/>
              <a:t> to bring in full kernel page tables</a:t>
            </a:r>
          </a:p>
          <a:p>
            <a:pPr lvl="1"/>
            <a:r>
              <a:rPr lang="en-SG" dirty="0"/>
              <a:t>Change stack to per task kernel stack </a:t>
            </a:r>
          </a:p>
          <a:p>
            <a:r>
              <a:rPr lang="en-SG" dirty="0"/>
              <a:t>If </a:t>
            </a:r>
            <a:r>
              <a:rPr lang="en-SG" dirty="0">
                <a:solidFill>
                  <a:srgbClr val="FF0000"/>
                </a:solidFill>
              </a:rPr>
              <a:t>no</a:t>
            </a:r>
            <a:r>
              <a:rPr lang="en-SG" dirty="0"/>
              <a:t> privilege level change, do not do these!</a:t>
            </a:r>
          </a:p>
          <a:p>
            <a:pPr lvl="1"/>
            <a:r>
              <a:rPr lang="en-SG" dirty="0"/>
              <a:t>In addition, check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irq_count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/>
              <a:t>to see if we are interrupted inside an interrupt servicing routine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8831-84B0-4324-966E-B68DB44E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56C8E-54CA-4348-8A87-970AC470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5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OS aspect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Linux Story</a:t>
            </a:r>
          </a:p>
        </p:txBody>
      </p:sp>
    </p:spTree>
    <p:extLst>
      <p:ext uri="{BB962C8B-B14F-4D97-AF65-F5344CB8AC3E}">
        <p14:creationId xmlns:p14="http://schemas.microsoft.com/office/powerpoint/2010/main" val="1403175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overall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interrupt handling into two parts</a:t>
            </a:r>
          </a:p>
          <a:p>
            <a:r>
              <a:rPr lang="en-US" dirty="0">
                <a:solidFill>
                  <a:srgbClr val="FF0000"/>
                </a:solidFill>
              </a:rPr>
              <a:t>Top half </a:t>
            </a:r>
            <a:r>
              <a:rPr lang="en-US" dirty="0"/>
              <a:t>– immediate handler</a:t>
            </a:r>
          </a:p>
          <a:p>
            <a:pPr lvl="1"/>
            <a:r>
              <a:rPr lang="en-US" dirty="0"/>
              <a:t>Do the absolute minimal to handle the interrupt and return as quickly as possible</a:t>
            </a:r>
          </a:p>
          <a:p>
            <a:pPr lvl="2"/>
            <a:r>
              <a:rPr lang="en-US" dirty="0"/>
              <a:t>Enables near immediate response to new interrupts</a:t>
            </a:r>
          </a:p>
          <a:p>
            <a:pPr lvl="1"/>
            <a:r>
              <a:rPr lang="en-US" dirty="0"/>
              <a:t>Push the bulk of the non-critical processing to Part 2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Bottom half </a:t>
            </a:r>
            <a:r>
              <a:rPr lang="en-US" dirty="0"/>
              <a:t>– deferrable functions</a:t>
            </a:r>
          </a:p>
          <a:p>
            <a:pPr lvl="1"/>
            <a:r>
              <a:rPr lang="en-US" dirty="0"/>
              <a:t>Not time critical work</a:t>
            </a:r>
          </a:p>
          <a:p>
            <a:pPr lvl="1"/>
            <a:r>
              <a:rPr lang="en-US" dirty="0"/>
              <a:t>Mechanisms: </a:t>
            </a:r>
            <a:r>
              <a:rPr lang="en-US" dirty="0" err="1"/>
              <a:t>tasklet</a:t>
            </a:r>
            <a:r>
              <a:rPr lang="en-US" dirty="0"/>
              <a:t>, </a:t>
            </a:r>
            <a:r>
              <a:rPr lang="en-US" dirty="0" err="1"/>
              <a:t>softirq</a:t>
            </a:r>
            <a:r>
              <a:rPr lang="en-US" dirty="0"/>
              <a:t>, work queue, kernel thread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1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Top half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bare minimum amount of work to safely</a:t>
            </a:r>
          </a:p>
          <a:p>
            <a:pPr lvl="1"/>
            <a:r>
              <a:rPr lang="en-US" dirty="0"/>
              <a:t>Save registers</a:t>
            </a:r>
          </a:p>
          <a:p>
            <a:pPr lvl="1"/>
            <a:r>
              <a:rPr lang="en-US" dirty="0"/>
              <a:t>Unmask all other interrupts</a:t>
            </a:r>
          </a:p>
          <a:p>
            <a:pPr lvl="1"/>
            <a:endParaRPr lang="en-US" dirty="0"/>
          </a:p>
          <a:p>
            <a:r>
              <a:rPr lang="en-US" dirty="0"/>
              <a:t>Exceptions are handled simply by sending a </a:t>
            </a:r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/>
              <a:t> to the process that caused the exception</a:t>
            </a:r>
          </a:p>
          <a:p>
            <a:endParaRPr lang="en-US" dirty="0"/>
          </a:p>
          <a:p>
            <a:r>
              <a:rPr lang="en-US" dirty="0"/>
              <a:t>I/O interrupt has to be handled using the current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9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Limitations of an interrupt service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Cannot sleep </a:t>
            </a:r>
            <a:r>
              <a:rPr lang="en-US" altLang="en-US" dirty="0"/>
              <a:t>or call something that </a:t>
            </a:r>
            <a:r>
              <a:rPr lang="en-US" altLang="en-US" i="1" dirty="0"/>
              <a:t>might</a:t>
            </a:r>
            <a:r>
              <a:rPr lang="en-US" altLang="en-US" dirty="0"/>
              <a:t> sleep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refer to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altLang="en-US" sz="3200" dirty="0">
                <a:cs typeface="Courier New" panose="02070309020205020404" pitchFamily="49" charset="0"/>
              </a:rPr>
              <a:t> (pointer to the current process)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do </a:t>
            </a:r>
            <a:r>
              <a:rPr lang="en-US" altLang="en-US" sz="3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altLang="en-US" sz="3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(…, GFP_KERNEL)</a:t>
            </a:r>
            <a:r>
              <a:rPr lang="en-US" altLang="en-US" sz="3200" dirty="0"/>
              <a:t> (which can sleep)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Must use </a:t>
            </a:r>
            <a:r>
              <a:rPr lang="en-US" altLang="en-US" sz="2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kmalloc</a:t>
            </a:r>
            <a:r>
              <a:rPr lang="en-US" altLang="en-US" sz="2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(…, GFP_ATOMIC) </a:t>
            </a:r>
            <a:r>
              <a:rPr lang="en-US" altLang="en-US" sz="2800" dirty="0"/>
              <a:t>(which can fail)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call </a:t>
            </a:r>
            <a:r>
              <a:rPr lang="en-US" altLang="en-US" sz="3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schedule()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do a </a:t>
            </a:r>
            <a:r>
              <a:rPr lang="en-US" altLang="en-US" sz="3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  <a:r>
              <a:rPr lang="en-US" altLang="en-US" sz="3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en-US" sz="3200" dirty="0"/>
              <a:t>semaphore call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But </a:t>
            </a:r>
            <a:r>
              <a:rPr lang="en-US" altLang="en-US" sz="2800" i="1" dirty="0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en-US" altLang="en-US" sz="2800" dirty="0"/>
              <a:t> do an </a:t>
            </a:r>
            <a:r>
              <a:rPr lang="en-US" altLang="en-US" sz="2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Cannot transfer data to/from user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84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Interrupt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service routines mostly written in C – hence need stack</a:t>
            </a:r>
          </a:p>
          <a:p>
            <a:r>
              <a:rPr lang="en-US" dirty="0"/>
              <a:t>Exceptions use the kernel-level </a:t>
            </a:r>
            <a:r>
              <a:rPr lang="en-US" dirty="0">
                <a:solidFill>
                  <a:srgbClr val="FF0000"/>
                </a:solidFill>
              </a:rPr>
              <a:t>exception stack </a:t>
            </a:r>
            <a:r>
              <a:rPr lang="en-US" dirty="0"/>
              <a:t>of the </a:t>
            </a:r>
            <a:r>
              <a:rPr lang="en-US" i="1" dirty="0">
                <a:solidFill>
                  <a:schemeClr val="accent2"/>
                </a:solidFill>
              </a:rPr>
              <a:t>current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Kernel stack is the stack in the kernel space of the current process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per process </a:t>
            </a:r>
            <a:r>
              <a:rPr lang="en-US" dirty="0"/>
              <a:t>whose address is located in the process data structure</a:t>
            </a:r>
          </a:p>
          <a:p>
            <a:pPr lvl="1"/>
            <a:r>
              <a:rPr lang="en-US" dirty="0"/>
              <a:t>The reason why cannot switch user context or sleep</a:t>
            </a:r>
          </a:p>
          <a:p>
            <a:r>
              <a:rPr lang="en-US" dirty="0"/>
              <a:t>Interrupts uses a </a:t>
            </a:r>
            <a:r>
              <a:rPr lang="en-US" dirty="0">
                <a:solidFill>
                  <a:srgbClr val="FF0000"/>
                </a:solidFill>
              </a:rPr>
              <a:t>hard IRQ stack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per processor, </a:t>
            </a:r>
            <a:r>
              <a:rPr lang="en-US" dirty="0"/>
              <a:t>only one page frame in size</a:t>
            </a:r>
          </a:p>
          <a:p>
            <a:r>
              <a:rPr lang="en-US" dirty="0" err="1"/>
              <a:t>SoftIRQ</a:t>
            </a:r>
            <a:r>
              <a:rPr lang="en-US" dirty="0"/>
              <a:t> uses soft IRQ stack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per processor, </a:t>
            </a:r>
            <a:r>
              <a:rPr lang="en-US" dirty="0"/>
              <a:t>only one page frame in size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The latter two configured in the IDT and TSS at boot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0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Three types of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interrupts – I/O device requires attention</a:t>
            </a:r>
          </a:p>
          <a:p>
            <a:pPr lvl="1"/>
            <a:r>
              <a:rPr lang="en-US" dirty="0"/>
              <a:t>Three possible types of actions: </a:t>
            </a:r>
            <a:r>
              <a:rPr lang="en-US" dirty="0">
                <a:solidFill>
                  <a:srgbClr val="7030A0"/>
                </a:solidFill>
              </a:rPr>
              <a:t>critical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non-critical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non-critical deferrable</a:t>
            </a:r>
          </a:p>
          <a:p>
            <a:endParaRPr lang="en-US" dirty="0"/>
          </a:p>
          <a:p>
            <a:r>
              <a:rPr lang="en-US" dirty="0"/>
              <a:t>Timer interrupts</a:t>
            </a:r>
          </a:p>
          <a:p>
            <a:endParaRPr lang="en-US" dirty="0"/>
          </a:p>
          <a:p>
            <a:r>
              <a:rPr lang="en-US" dirty="0" err="1"/>
              <a:t>Interprocessor</a:t>
            </a:r>
            <a:r>
              <a:rPr lang="en-US" dirty="0"/>
              <a:t> interrupts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Instruction Processing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46156" y="1940918"/>
            <a:ext cx="3173628" cy="5077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Fetch instruction at IP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94669" y="4918565"/>
            <a:ext cx="3175687" cy="508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Advance IP to next instruction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33801" y="2674085"/>
            <a:ext cx="3173627" cy="5077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Decode the fetched instruction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19384" y="3406920"/>
            <a:ext cx="3175688" cy="5081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Execute the decoded instruction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323703" y="1480751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323703" y="244869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342238" y="3175686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348416" y="390885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42239" y="470380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279557" y="4131864"/>
            <a:ext cx="2145956" cy="613130"/>
          </a:xfrm>
          <a:prstGeom prst="diamond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Interrupt?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348417" y="5426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107723" y="5719119"/>
            <a:ext cx="22468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113903" y="1480751"/>
            <a:ext cx="0" cy="42466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113903" y="1480751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68466" y="4602334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no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143103" y="2887362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Save context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8143103" y="3573162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Get INTR ID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8143103" y="4258962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Lookup ISR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8143103" y="4944762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Execute ISR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423454" y="4438134"/>
            <a:ext cx="13427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458465" y="403448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yes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7762103" y="2471351"/>
            <a:ext cx="0" cy="198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905103" y="2458995"/>
            <a:ext cx="0" cy="428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8905103" y="334456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8905103" y="403036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8905103" y="471616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7762103" y="2471351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6864178" y="5177481"/>
            <a:ext cx="12665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282849" y="4916745"/>
            <a:ext cx="588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 dirty="0">
                <a:solidFill>
                  <a:srgbClr val="CC3300"/>
                </a:solidFill>
              </a:rPr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161878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I/O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240"/>
            <a:ext cx="10515600" cy="4351338"/>
          </a:xfrm>
        </p:spPr>
        <p:txBody>
          <a:bodyPr/>
          <a:lstStyle/>
          <a:p>
            <a:r>
              <a:rPr lang="en-US" dirty="0"/>
              <a:t>IRQ are few and hence a precious resource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IRQ sharing</a:t>
            </a:r>
          </a:p>
          <a:p>
            <a:pPr lvl="1"/>
            <a:r>
              <a:rPr lang="en-US" dirty="0"/>
              <a:t>More than one device may share the same IRQ</a:t>
            </a:r>
          </a:p>
          <a:p>
            <a:pPr lvl="1"/>
            <a:r>
              <a:rPr lang="en-US" dirty="0"/>
              <a:t>Every service routine registered for the same IRQ must be tried coz you don’t know which is the right one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IRQ allocation</a:t>
            </a:r>
          </a:p>
          <a:p>
            <a:pPr lvl="1"/>
            <a:r>
              <a:rPr lang="en-US" dirty="0"/>
              <a:t>Device driver requests for IRQ assignment at the last possible moment just before use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146" y="717598"/>
            <a:ext cx="3789205" cy="2526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70228" y="134018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6150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complication in SMP: lost IRQ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IRQ 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/>
              <a:t> comes, CPU 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dirty="0"/>
              <a:t> handles</a:t>
            </a:r>
          </a:p>
          <a:p>
            <a:r>
              <a:rPr lang="en-US" dirty="0"/>
              <a:t>IRQ </a:t>
            </a:r>
            <a:r>
              <a:rPr lang="en-US" i="1" dirty="0">
                <a:latin typeface="Times New Roman" panose="02020603050405020304" pitchFamily="18" charset="0"/>
              </a:rPr>
              <a:t>b</a:t>
            </a:r>
            <a:r>
              <a:rPr lang="en-US" dirty="0"/>
              <a:t> comes, CPU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handles</a:t>
            </a:r>
          </a:p>
          <a:p>
            <a:r>
              <a:rPr lang="en-US" dirty="0"/>
              <a:t>Because of interrupt masking at beginning of process, before, say, CPU 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dirty="0"/>
              <a:t> can acknowledge, CPU </a:t>
            </a:r>
            <a:r>
              <a:rPr lang="en-US" i="1" dirty="0">
                <a:latin typeface="Times New Roman" panose="02020603050405020304" pitchFamily="18" charset="0"/>
              </a:rPr>
              <a:t>y</a:t>
            </a:r>
            <a:r>
              <a:rPr lang="en-US" dirty="0"/>
              <a:t> masks out all interrupts</a:t>
            </a:r>
          </a:p>
          <a:p>
            <a:r>
              <a:rPr lang="en-US" dirty="0"/>
              <a:t>CPU 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dirty="0"/>
              <a:t> mistakenly thinks IRQ 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/>
              <a:t> disabled, returns without processing</a:t>
            </a:r>
          </a:p>
          <a:p>
            <a:r>
              <a:rPr lang="en-US" dirty="0"/>
              <a:t>IRQ </a:t>
            </a:r>
            <a:r>
              <a:rPr lang="en-US" i="1" dirty="0">
                <a:latin typeface="Times New Roman" panose="02020603050405020304" pitchFamily="18" charset="0"/>
              </a:rPr>
              <a:t>a</a:t>
            </a:r>
            <a:r>
              <a:rPr lang="en-US" dirty="0"/>
              <a:t> is “lost” (unprocessed)</a:t>
            </a:r>
          </a:p>
          <a:p>
            <a:r>
              <a:rPr lang="en-US" dirty="0"/>
              <a:t>Needs additional checking for this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3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Bottom Half – deferrable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SoftIRQ</a:t>
            </a:r>
            <a:r>
              <a:rPr lang="en-US" dirty="0"/>
              <a:t> – “software” IRQ</a:t>
            </a:r>
          </a:p>
          <a:p>
            <a:endParaRPr lang="en-US" dirty="0"/>
          </a:p>
          <a:p>
            <a:r>
              <a:rPr lang="en-US" dirty="0" err="1"/>
              <a:t>Tasklet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 queue</a:t>
            </a:r>
          </a:p>
          <a:p>
            <a:endParaRPr lang="en-US" dirty="0"/>
          </a:p>
          <a:p>
            <a:r>
              <a:rPr lang="en-US" dirty="0"/>
              <a:t>Kernel thread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5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SoftIRQ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ways, behaves like a hardware IRQ but done entirely in software</a:t>
            </a:r>
          </a:p>
          <a:p>
            <a:r>
              <a:rPr lang="en-US" dirty="0"/>
              <a:t>Re-entrant code</a:t>
            </a:r>
          </a:p>
          <a:p>
            <a:pPr lvl="1"/>
            <a:r>
              <a:rPr lang="en-US" dirty="0"/>
              <a:t>Different processors may execute the same </a:t>
            </a:r>
            <a:r>
              <a:rPr lang="en-US" dirty="0" err="1"/>
              <a:t>softIRQ</a:t>
            </a:r>
            <a:r>
              <a:rPr lang="en-US" dirty="0"/>
              <a:t> handlers at the same time</a:t>
            </a:r>
          </a:p>
          <a:p>
            <a:pPr lvl="1"/>
            <a:r>
              <a:rPr lang="en-US" dirty="0"/>
              <a:t>Must protect data structures using spinlocks</a:t>
            </a:r>
          </a:p>
          <a:p>
            <a:r>
              <a:rPr lang="en-US" dirty="0"/>
              <a:t>Can be interrupted</a:t>
            </a:r>
          </a:p>
          <a:p>
            <a:pPr lvl="1"/>
            <a:r>
              <a:rPr lang="en-US" dirty="0"/>
              <a:t>All hardware interrupts enabled</a:t>
            </a:r>
          </a:p>
          <a:p>
            <a:r>
              <a:rPr lang="en-US" dirty="0"/>
              <a:t>Data structure: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softirq_vec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– an array of handlers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8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SoftIRQ</a:t>
            </a:r>
            <a:r>
              <a:rPr lang="en-US" dirty="0">
                <a:solidFill>
                  <a:srgbClr val="0070C0"/>
                </a:solidFill>
              </a:rPr>
              <a:t>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include/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interrupt.h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2574149"/>
            <a:ext cx="61817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5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SoftIRQ</a:t>
            </a:r>
            <a:r>
              <a:rPr lang="en-US" dirty="0">
                <a:solidFill>
                  <a:srgbClr val="0070C0"/>
                </a:solidFill>
              </a:rPr>
              <a:t>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– done by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open_softirq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Activation –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raise_softirq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Masking</a:t>
            </a:r>
          </a:p>
          <a:p>
            <a:pPr lvl="1"/>
            <a:r>
              <a:rPr lang="en-US" dirty="0"/>
              <a:t>Needed when a processor wants to change the </a:t>
            </a:r>
            <a:r>
              <a:rPr lang="en-US" dirty="0" err="1"/>
              <a:t>softIRQ</a:t>
            </a:r>
            <a:r>
              <a:rPr lang="en-US" dirty="0"/>
              <a:t> data structure</a:t>
            </a:r>
          </a:p>
          <a:p>
            <a:endParaRPr lang="en-US" dirty="0"/>
          </a:p>
          <a:p>
            <a:r>
              <a:rPr lang="en-US" dirty="0"/>
              <a:t>Execution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5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Executing </a:t>
            </a:r>
            <a:r>
              <a:rPr lang="en-US" dirty="0" err="1">
                <a:solidFill>
                  <a:srgbClr val="0070C0"/>
                </a:solidFill>
              </a:rPr>
              <a:t>softIRQ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Run at various points by the kernel:</a:t>
            </a:r>
          </a:p>
          <a:p>
            <a:pPr lvl="1"/>
            <a:r>
              <a:rPr lang="en-US" altLang="en-US" sz="2200" dirty="0"/>
              <a:t>After system calls</a:t>
            </a:r>
          </a:p>
          <a:p>
            <a:pPr lvl="1"/>
            <a:r>
              <a:rPr lang="en-US" altLang="en-US" sz="2200" dirty="0"/>
              <a:t>After exceptions</a:t>
            </a:r>
          </a:p>
          <a:p>
            <a:pPr lvl="1"/>
            <a:r>
              <a:rPr lang="en-US" altLang="en-US" sz="2200" dirty="0"/>
              <a:t>After interrupts (top halves/IRQs, including the timer </a:t>
            </a:r>
            <a:r>
              <a:rPr lang="en-US" altLang="en-US" sz="2200" dirty="0" err="1"/>
              <a:t>intr</a:t>
            </a:r>
            <a:r>
              <a:rPr lang="en-US" altLang="en-US" sz="2200" dirty="0"/>
              <a:t>)</a:t>
            </a:r>
          </a:p>
          <a:p>
            <a:pPr lvl="1"/>
            <a:r>
              <a:rPr lang="en-US" altLang="en-US" sz="2200" dirty="0"/>
              <a:t>When the scheduler runs </a:t>
            </a:r>
            <a:r>
              <a:rPr lang="en-US" altLang="en-US" sz="22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ksoftirqd</a:t>
            </a:r>
            <a:endParaRPr lang="en-US" altLang="en-US" sz="22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sz="2200" dirty="0"/>
          </a:p>
          <a:p>
            <a:r>
              <a:rPr lang="en-US" altLang="en-US" sz="2600" dirty="0" err="1"/>
              <a:t>Softirq</a:t>
            </a:r>
            <a:r>
              <a:rPr lang="en-US" altLang="en-US" sz="2600" dirty="0"/>
              <a:t> routines can be executed simultaneously on multiple CPUs:</a:t>
            </a:r>
          </a:p>
          <a:p>
            <a:pPr lvl="1"/>
            <a:r>
              <a:rPr lang="en-US" altLang="en-US" sz="2200" dirty="0"/>
              <a:t>Code must be re-entrant</a:t>
            </a:r>
          </a:p>
          <a:p>
            <a:pPr lvl="1"/>
            <a:r>
              <a:rPr lang="en-US" altLang="en-US" sz="2200" dirty="0"/>
              <a:t>Code must do its own locking as 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4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ksoftirqd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daemon per processor</a:t>
            </a:r>
          </a:p>
          <a:p>
            <a:r>
              <a:rPr lang="en-US" dirty="0"/>
              <a:t>Infinite loop check for and servicing </a:t>
            </a:r>
            <a:r>
              <a:rPr lang="en-US" dirty="0" err="1"/>
              <a:t>softIRQ</a:t>
            </a:r>
            <a:r>
              <a:rPr lang="en-US" dirty="0"/>
              <a:t> on that particular 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74" y="3257913"/>
            <a:ext cx="4947473" cy="2458467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352381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Tasklets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on top of </a:t>
            </a:r>
            <a:r>
              <a:rPr lang="en-US" dirty="0" err="1"/>
              <a:t>softIRQ</a:t>
            </a:r>
            <a:r>
              <a:rPr lang="en-US" dirty="0"/>
              <a:t> using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HI_SOFTIRQ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TASKLET_SOFTIRQ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Only real difference: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HI_SOFTIRQ</a:t>
            </a:r>
            <a:r>
              <a:rPr lang="en-US" dirty="0"/>
              <a:t>-based </a:t>
            </a:r>
            <a:r>
              <a:rPr lang="en-US" dirty="0" err="1"/>
              <a:t>tasklets</a:t>
            </a:r>
            <a:r>
              <a:rPr lang="en-US" dirty="0"/>
              <a:t> run prior to 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TASKLET_SOFTIRQ</a:t>
            </a:r>
            <a:r>
              <a:rPr lang="en-US" dirty="0"/>
              <a:t> </a:t>
            </a:r>
            <a:r>
              <a:rPr lang="en-US" dirty="0" err="1"/>
              <a:t>tasklets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Invoked either the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tasklet_schedule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/>
              <a:t> function or the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tasklet_hi_schedule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Tasklets</a:t>
            </a:r>
            <a:r>
              <a:rPr lang="en-US" dirty="0">
                <a:solidFill>
                  <a:srgbClr val="0070C0"/>
                </a:solidFill>
              </a:rPr>
              <a:t> vs </a:t>
            </a:r>
            <a:r>
              <a:rPr lang="en-US" dirty="0" err="1">
                <a:solidFill>
                  <a:srgbClr val="0070C0"/>
                </a:solidFill>
              </a:rPr>
              <a:t>softIRQ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Tasklets</a:t>
            </a:r>
            <a:r>
              <a:rPr lang="en-US" dirty="0"/>
              <a:t> can be statically or dynamically allocated</a:t>
            </a:r>
          </a:p>
          <a:p>
            <a:pPr lvl="1"/>
            <a:r>
              <a:rPr lang="en-US" dirty="0" err="1"/>
              <a:t>SoftIRQ</a:t>
            </a:r>
            <a:r>
              <a:rPr lang="en-US" dirty="0"/>
              <a:t> is fixed</a:t>
            </a:r>
          </a:p>
          <a:p>
            <a:pPr lvl="1"/>
            <a:endParaRPr lang="en-US" dirty="0"/>
          </a:p>
          <a:p>
            <a:r>
              <a:rPr lang="en-US" dirty="0" err="1"/>
              <a:t>Tasklets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re-entrant</a:t>
            </a:r>
          </a:p>
          <a:p>
            <a:pPr lvl="1"/>
            <a:r>
              <a:rPr lang="en-US" dirty="0" err="1"/>
              <a:t>Tasklets</a:t>
            </a:r>
            <a:r>
              <a:rPr lang="en-US" dirty="0"/>
              <a:t> of the same type runs serially in the entire system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tasklets</a:t>
            </a:r>
            <a:r>
              <a:rPr lang="en-US" dirty="0"/>
              <a:t> of different types may run concurrently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an interrupt?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forced change in the flow of control</a:t>
            </a:r>
          </a:p>
          <a:p>
            <a:r>
              <a:rPr lang="en-US" dirty="0"/>
              <a:t>Hardware performs simple context switching</a:t>
            </a:r>
          </a:p>
          <a:p>
            <a:r>
              <a:rPr lang="en-US" dirty="0"/>
              <a:t>Kernel entered at a specific predetermined point</a:t>
            </a:r>
          </a:p>
          <a:p>
            <a:r>
              <a:rPr lang="en-US" dirty="0"/>
              <a:t>Normal execution resumes with a special “</a:t>
            </a:r>
            <a:r>
              <a:rPr lang="en-US" dirty="0" err="1"/>
              <a:t>iret</a:t>
            </a:r>
            <a:r>
              <a:rPr lang="en-US" dirty="0"/>
              <a:t>” instruction that also restores the context</a:t>
            </a:r>
          </a:p>
          <a:p>
            <a:r>
              <a:rPr lang="en-US" dirty="0"/>
              <a:t>Many different types for different purposes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17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Work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SoftIRQ</a:t>
            </a:r>
            <a:r>
              <a:rPr lang="en-US" dirty="0"/>
              <a:t> and </a:t>
            </a:r>
            <a:r>
              <a:rPr lang="en-US" dirty="0" err="1"/>
              <a:t>tasklets</a:t>
            </a:r>
            <a:r>
              <a:rPr lang="en-US" dirty="0"/>
              <a:t> run in the interrupt context, work queue functions run in the process context</a:t>
            </a:r>
          </a:p>
          <a:p>
            <a:r>
              <a:rPr lang="en-US" dirty="0"/>
              <a:t>Work queue functions allowed to sleep</a:t>
            </a:r>
          </a:p>
          <a:p>
            <a:r>
              <a:rPr lang="en-US" dirty="0"/>
              <a:t>All cannot access user space</a:t>
            </a:r>
          </a:p>
          <a:p>
            <a:r>
              <a:rPr lang="en-US" dirty="0"/>
              <a:t>Work queues can be created dynamically</a:t>
            </a:r>
          </a:p>
          <a:p>
            <a:r>
              <a:rPr lang="en-US" dirty="0"/>
              <a:t>Or use the predefined (per CPU) “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” work queue</a:t>
            </a:r>
          </a:p>
          <a:p>
            <a:r>
              <a:rPr lang="en-US" dirty="0"/>
              <a:t>A worker thread waits for work in the work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2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Kernel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Always operate in kernel mode</a:t>
            </a:r>
          </a:p>
          <a:p>
            <a:pPr lvl="1"/>
            <a:r>
              <a:rPr lang="en-US" altLang="en-US" dirty="0"/>
              <a:t>Again, no user context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2.6.30 introduced the notion of </a:t>
            </a:r>
            <a:r>
              <a:rPr lang="en-US" altLang="en-US" i="1" dirty="0"/>
              <a:t>threaded interrupt handlers</a:t>
            </a:r>
          </a:p>
          <a:p>
            <a:pPr lvl="1"/>
            <a:r>
              <a:rPr lang="en-US" altLang="en-US" dirty="0"/>
              <a:t>Imported from the </a:t>
            </a:r>
            <a:r>
              <a:rPr lang="en-US" altLang="en-US" dirty="0" err="1"/>
              <a:t>realtime</a:t>
            </a:r>
            <a:r>
              <a:rPr lang="en-US" altLang="en-US" dirty="0"/>
              <a:t> tree</a:t>
            </a:r>
          </a:p>
          <a:p>
            <a:pPr lvl="1"/>
            <a:r>
              <a:rPr lang="en-US" alt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request_threaded_irq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/>
              <a:t>Now each bottom half has its own context, unlike work queues</a:t>
            </a:r>
          </a:p>
          <a:p>
            <a:pPr lvl="1"/>
            <a:r>
              <a:rPr lang="en-US" altLang="en-US" dirty="0"/>
              <a:t>Idea is to eventually replace </a:t>
            </a:r>
            <a:r>
              <a:rPr lang="en-US" altLang="en-US" dirty="0" err="1"/>
              <a:t>tasklets</a:t>
            </a:r>
            <a:r>
              <a:rPr lang="en-US" altLang="en-US" dirty="0"/>
              <a:t> and work queues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4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request_threaded_irq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Supplies a IRQ number, a handler and a threaded function</a:t>
            </a:r>
          </a:p>
          <a:p>
            <a:r>
              <a:rPr lang="en-US" dirty="0"/>
              <a:t>Spawns a new kernel thread using the threaded function</a:t>
            </a:r>
          </a:p>
          <a:p>
            <a:r>
              <a:rPr lang="en-US" dirty="0"/>
              <a:t>Handler is the hard IRQ handler</a:t>
            </a:r>
          </a:p>
          <a:p>
            <a:pPr lvl="1"/>
            <a:r>
              <a:rPr lang="en-US" dirty="0"/>
              <a:t>Determine interrupt cause</a:t>
            </a:r>
          </a:p>
          <a:p>
            <a:pPr lvl="1"/>
            <a:r>
              <a:rPr lang="en-US" dirty="0"/>
              <a:t>Returns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IRQ_HANDLED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IRQ_WAKE_THREAD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IRQ_WAKE_THREAD</a:t>
            </a:r>
            <a:r>
              <a:rPr lang="en-US" dirty="0"/>
              <a:t>, schedule kernel thread created during setup for execution</a:t>
            </a:r>
          </a:p>
          <a:p>
            <a:r>
              <a:rPr lang="en-US" dirty="0"/>
              <a:t>As part of thread scheduling, threaded function will eventually be executed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21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comparison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Group 18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970612"/>
              </p:ext>
            </p:extLst>
          </p:nvPr>
        </p:nvGraphicFramePr>
        <p:xfrm>
          <a:off x="2397210" y="1552832"/>
          <a:ext cx="8077200" cy="457200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SoftIRQ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Tasklet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WorkQueue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KThread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disable all interrupts?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disable other instances of self?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priority than regular scheduled tasks?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be run on same processor as ISR?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than one run can on same CPU?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one can run on multiple CPUs?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context switch?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sleep? (Has own kernel stack)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access user space?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 Box 166"/>
          <p:cNvSpPr txBox="1">
            <a:spLocks noChangeArrowheads="1"/>
          </p:cNvSpPr>
          <p:nvPr/>
        </p:nvSpPr>
        <p:spPr bwMode="auto">
          <a:xfrm>
            <a:off x="7624977" y="6133070"/>
            <a:ext cx="309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*Within limits, can be run by </a:t>
            </a:r>
            <a:r>
              <a:rPr lang="en-US" altLang="en-US" sz="1400" dirty="0" err="1"/>
              <a:t>ksoftirqd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9188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Signals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29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Unix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/>
              <a:t> is a notification of an event</a:t>
            </a:r>
          </a:p>
          <a:p>
            <a:r>
              <a:rPr lang="en-US" dirty="0"/>
              <a:t>User application is stopped immediately</a:t>
            </a:r>
          </a:p>
          <a:p>
            <a:r>
              <a:rPr lang="en-US" dirty="0"/>
              <a:t>A user-supplied signal handler will execute to completion</a:t>
            </a:r>
          </a:p>
          <a:p>
            <a:pPr lvl="1"/>
            <a:r>
              <a:rPr lang="en-US" dirty="0"/>
              <a:t>This handler is an </a:t>
            </a:r>
            <a:r>
              <a:rPr lang="en-US" dirty="0" err="1"/>
              <a:t>userspace</a:t>
            </a:r>
            <a:r>
              <a:rPr lang="en-US" dirty="0"/>
              <a:t> procedure</a:t>
            </a:r>
          </a:p>
          <a:p>
            <a:r>
              <a:rPr lang="en-US" dirty="0"/>
              <a:t>User application will resume where it left off</a:t>
            </a:r>
          </a:p>
          <a:p>
            <a:r>
              <a:rPr lang="en-US" dirty="0"/>
              <a:t>If no handler supplied, default action is taken</a:t>
            </a:r>
          </a:p>
          <a:p>
            <a:pPr lvl="1"/>
            <a:r>
              <a:rPr lang="en-US" dirty="0"/>
              <a:t>Usually a core dump followed by process termination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37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POSIX.1-1990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94" y="1493730"/>
            <a:ext cx="5964452" cy="46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4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POSIX.1-2001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71" y="2252272"/>
            <a:ext cx="6266420" cy="24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53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Other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41" y="2215065"/>
            <a:ext cx="6422424" cy="24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21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Examples from the 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567" y="1689701"/>
            <a:ext cx="8052486" cy="4351338"/>
          </a:xfrm>
        </p:spPr>
        <p:txBody>
          <a:bodyPr/>
          <a:lstStyle/>
          <a:p>
            <a:r>
              <a:rPr lang="en-US" altLang="en-US" sz="3200" dirty="0"/>
              <a:t>Ctrl-c </a:t>
            </a:r>
            <a:r>
              <a:rPr lang="en-US" altLang="en-US" sz="3200" dirty="0">
                <a:sym typeface="Wingdings" panose="05000000000000000000" pitchFamily="2" charset="2"/>
              </a:rPr>
              <a:t> 2/SIG</a:t>
            </a:r>
            <a:r>
              <a:rPr lang="en-US" altLang="en-US" sz="3200" dirty="0"/>
              <a:t>INT signal</a:t>
            </a:r>
          </a:p>
          <a:p>
            <a:pPr lvl="1"/>
            <a:r>
              <a:rPr lang="en-US" altLang="en-US" sz="3200" dirty="0"/>
              <a:t>Default handler exits process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Ctrl-z </a:t>
            </a:r>
            <a:r>
              <a:rPr lang="en-US" altLang="en-US" sz="3200" dirty="0">
                <a:sym typeface="Wingdings" panose="05000000000000000000" pitchFamily="2" charset="2"/>
              </a:rPr>
              <a:t> 20/SIG</a:t>
            </a:r>
            <a:r>
              <a:rPr lang="en-US" altLang="en-US" sz="3200" dirty="0"/>
              <a:t>TSTP signal</a:t>
            </a:r>
          </a:p>
          <a:p>
            <a:pPr lvl="1"/>
            <a:r>
              <a:rPr lang="en-US" altLang="en-US" sz="3200" dirty="0"/>
              <a:t>Default handler suspends process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Ctrl-\ </a:t>
            </a:r>
            <a:r>
              <a:rPr lang="en-US" altLang="en-US" sz="3200" dirty="0">
                <a:sym typeface="Wingdings" panose="05000000000000000000" pitchFamily="2" charset="2"/>
              </a:rPr>
              <a:t> 3/SIG</a:t>
            </a:r>
            <a:r>
              <a:rPr lang="en-US" altLang="en-US" sz="3200" dirty="0"/>
              <a:t>QUIT signal</a:t>
            </a:r>
          </a:p>
          <a:p>
            <a:pPr lvl="1"/>
            <a:r>
              <a:rPr lang="en-US" altLang="en-US" sz="3200" dirty="0"/>
              <a:t>Default handler exits process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Types of Interrupts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>
                <a:solidFill>
                  <a:srgbClr val="FF0000"/>
                </a:solidFill>
              </a:rPr>
              <a:t>Asynchronous</a:t>
            </a:r>
          </a:p>
          <a:p>
            <a:pPr lvl="1"/>
            <a:r>
              <a:rPr lang="en-US" altLang="en-US" sz="2200" dirty="0"/>
              <a:t>Source is external such as I/O device</a:t>
            </a:r>
          </a:p>
          <a:p>
            <a:pPr lvl="1"/>
            <a:r>
              <a:rPr lang="en-US" altLang="en-US" sz="2200" dirty="0"/>
              <a:t>Not related to instruction currently being executed</a:t>
            </a:r>
          </a:p>
          <a:p>
            <a:r>
              <a:rPr lang="en-US" altLang="en-US" sz="2600" dirty="0">
                <a:solidFill>
                  <a:srgbClr val="FF0000"/>
                </a:solidFill>
              </a:rPr>
              <a:t>Synchronous</a:t>
            </a:r>
            <a:r>
              <a:rPr lang="en-US" altLang="en-US" sz="2600" dirty="0"/>
              <a:t> (also called </a:t>
            </a:r>
            <a:r>
              <a:rPr lang="en-US" altLang="en-US" sz="2600" i="1" dirty="0"/>
              <a:t>exceptions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200" i="1" dirty="0"/>
              <a:t>Processor-detected</a:t>
            </a:r>
            <a:r>
              <a:rPr lang="en-US" altLang="en-US" sz="2200" dirty="0"/>
              <a:t> exceptions:</a:t>
            </a:r>
          </a:p>
          <a:p>
            <a:pPr lvl="2"/>
            <a:r>
              <a:rPr lang="en-US" altLang="en-US" sz="2100" i="1" dirty="0"/>
              <a:t>Faults </a:t>
            </a:r>
            <a:r>
              <a:rPr lang="en-US" altLang="en-US" sz="2100" dirty="0"/>
              <a:t>— offending instruction is </a:t>
            </a:r>
            <a:r>
              <a:rPr lang="en-US" altLang="en-US" sz="2100" i="1" dirty="0"/>
              <a:t>retried </a:t>
            </a:r>
            <a:r>
              <a:rPr lang="en-US" altLang="en-US" sz="2100" dirty="0"/>
              <a:t>(</a:t>
            </a:r>
            <a:r>
              <a:rPr lang="en-US" altLang="en-US" sz="2100" dirty="0" err="1"/>
              <a:t>eg</a:t>
            </a:r>
            <a:r>
              <a:rPr lang="en-US" altLang="en-US" sz="2100" dirty="0"/>
              <a:t>. page faults)</a:t>
            </a:r>
          </a:p>
          <a:p>
            <a:pPr lvl="2"/>
            <a:r>
              <a:rPr lang="en-US" altLang="en-US" sz="2100" i="1" dirty="0"/>
              <a:t>Traps </a:t>
            </a:r>
            <a:r>
              <a:rPr lang="en-US" altLang="en-US" sz="2100" dirty="0"/>
              <a:t>— instruction is </a:t>
            </a:r>
            <a:r>
              <a:rPr lang="en-US" altLang="en-US" sz="2100" i="1" dirty="0"/>
              <a:t>not</a:t>
            </a:r>
            <a:r>
              <a:rPr lang="en-US" altLang="en-US" sz="2100" dirty="0"/>
              <a:t> retried</a:t>
            </a:r>
          </a:p>
          <a:p>
            <a:pPr lvl="2"/>
            <a:r>
              <a:rPr lang="en-US" altLang="en-US" sz="2100" i="1" dirty="0"/>
              <a:t>Aborts </a:t>
            </a:r>
            <a:r>
              <a:rPr lang="en-US" altLang="en-US" sz="2100" dirty="0"/>
              <a:t>— major error (hardware failure)</a:t>
            </a:r>
          </a:p>
          <a:p>
            <a:pPr lvl="1"/>
            <a:r>
              <a:rPr lang="en-US" altLang="en-US" sz="2200" i="1" dirty="0"/>
              <a:t>Programmed</a:t>
            </a:r>
            <a:r>
              <a:rPr lang="en-US" altLang="en-US" sz="2200" dirty="0"/>
              <a:t> exceptions:</a:t>
            </a:r>
          </a:p>
          <a:p>
            <a:pPr lvl="2"/>
            <a:r>
              <a:rPr lang="en-US" altLang="en-US" sz="2100" dirty="0"/>
              <a:t>Requests for kernel intervention (</a:t>
            </a:r>
            <a:r>
              <a:rPr lang="en-US" altLang="en-US" sz="2100" dirty="0" err="1"/>
              <a:t>eg</a:t>
            </a:r>
            <a:r>
              <a:rPr lang="en-US" altLang="en-US" sz="2100" dirty="0"/>
              <a:t>. </a:t>
            </a:r>
            <a:r>
              <a:rPr lang="en-US" altLang="en-US" sz="2100" dirty="0" err="1"/>
              <a:t>syscalls</a:t>
            </a:r>
            <a:r>
              <a:rPr lang="en-US" altLang="en-US" sz="21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17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Sending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it at command line using 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dirty="0"/>
              <a:t> command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</a:t>
            </a:r>
            <a:r>
              <a:rPr lang="en-US" altLang="en-US" b="1" i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i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Send a signal of type 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altLang="en-US" dirty="0"/>
              <a:t> to the process with id </a:t>
            </a:r>
            <a:r>
              <a:rPr lang="en-US" alt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alt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dirty="0"/>
              <a:t>Can specify either signal type name (-SIGINT) or number (-2)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If no signal type name or number specified, SIGTERM (15) will be sent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Default SIGTERM handler exits process</a:t>
            </a:r>
          </a:p>
          <a:p>
            <a:r>
              <a:rPr lang="en-US" dirty="0"/>
              <a:t>Inside a program: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raise() </a:t>
            </a:r>
            <a:r>
              <a:rPr lang="en-US" dirty="0"/>
              <a:t>system call to send to self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kill() </a:t>
            </a:r>
            <a:r>
              <a:rPr lang="en-US" dirty="0"/>
              <a:t>system call to send to another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4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785" y="1841157"/>
            <a:ext cx="4468056" cy="4020451"/>
          </a:xfrm>
          <a:prstGeom prst="rect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807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Notes and caveats on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(and a host of related functions) to check or manipulate the signal mask</a:t>
            </a:r>
          </a:p>
          <a:p>
            <a:pPr lvl="1"/>
            <a:r>
              <a:rPr lang="en-US" dirty="0"/>
              <a:t>Read the man pages for caveats</a:t>
            </a:r>
          </a:p>
          <a:p>
            <a:pPr lvl="1"/>
            <a:endParaRPr lang="en-US" dirty="0"/>
          </a:p>
          <a:p>
            <a:r>
              <a:rPr lang="en-US" dirty="0"/>
              <a:t>If you use the above, watch for race conditions</a:t>
            </a:r>
          </a:p>
          <a:p>
            <a:pPr lvl="1"/>
            <a:r>
              <a:rPr lang="en-US" dirty="0"/>
              <a:t>Normally, other signals are not raised in a handler as by default blocked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3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Kernel handling of user-level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Kernel is involved in user-level signal handling because</a:t>
            </a:r>
          </a:p>
          <a:p>
            <a:pPr lvl="1"/>
            <a:r>
              <a:rPr lang="en-US" dirty="0"/>
              <a:t>Need to interrupt the user process and later resume it</a:t>
            </a:r>
          </a:p>
          <a:p>
            <a:pPr lvl="1"/>
            <a:r>
              <a:rPr lang="en-US" dirty="0"/>
              <a:t>Signal may arise from exceptions triggered from hardware</a:t>
            </a:r>
          </a:p>
          <a:p>
            <a:pPr lvl="1"/>
            <a:r>
              <a:rPr lang="en-US" dirty="0"/>
              <a:t>Signals may be sent from one process to another requiring OS checking and intervention</a:t>
            </a:r>
          </a:p>
          <a:p>
            <a:pPr lvl="1"/>
            <a:endParaRPr lang="en-US" dirty="0"/>
          </a:p>
          <a:p>
            <a:r>
              <a:rPr lang="en-US" dirty="0"/>
              <a:t>Each process has its own set of signal handlers</a:t>
            </a:r>
          </a:p>
          <a:p>
            <a:endParaRPr lang="en-US" dirty="0"/>
          </a:p>
          <a:p>
            <a:r>
              <a:rPr lang="en-US" dirty="0"/>
              <a:t>Each process can also have a list of pending signals</a:t>
            </a:r>
          </a:p>
          <a:p>
            <a:endParaRPr lang="en-US" dirty="0"/>
          </a:p>
          <a:p>
            <a:r>
              <a:rPr lang="en-US" dirty="0"/>
              <a:t>In multicore systems, possible race conditions</a:t>
            </a:r>
          </a:p>
          <a:p>
            <a:pPr lvl="1"/>
            <a:r>
              <a:rPr lang="en-US" dirty="0"/>
              <a:t>Need to guard data structures with 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27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Main data structure for signal handling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491" y="1782591"/>
            <a:ext cx="56673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51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two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Signal generation</a:t>
            </a:r>
          </a:p>
          <a:p>
            <a:pPr lvl="1"/>
            <a:r>
              <a:rPr lang="en-US" dirty="0"/>
              <a:t>Kernel can send signal to user process</a:t>
            </a:r>
          </a:p>
          <a:p>
            <a:pPr lvl="1"/>
            <a:r>
              <a:rPr lang="en-US" dirty="0"/>
              <a:t>Another process may send signal to a user process</a:t>
            </a:r>
          </a:p>
          <a:p>
            <a:pPr lvl="1"/>
            <a:r>
              <a:rPr lang="en-US" dirty="0"/>
              <a:t>See functions in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kernel/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signal.c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Update the relevant process(</a:t>
            </a:r>
            <a:r>
              <a:rPr lang="en-US" dirty="0" err="1"/>
              <a:t>es</a:t>
            </a:r>
            <a:r>
              <a:rPr lang="en-US" dirty="0"/>
              <a:t>) data structures	</a:t>
            </a:r>
          </a:p>
          <a:p>
            <a:pPr lvl="2"/>
            <a:r>
              <a:rPr lang="en-US" dirty="0"/>
              <a:t>Updates the pending signal list</a:t>
            </a:r>
          </a:p>
          <a:p>
            <a:pPr lvl="2"/>
            <a:r>
              <a:rPr lang="en-US" dirty="0"/>
              <a:t>If sending another process, and target is sleeping, “</a:t>
            </a:r>
            <a:r>
              <a:rPr lang="en-US" dirty="0">
                <a:solidFill>
                  <a:srgbClr val="FF0000"/>
                </a:solidFill>
              </a:rPr>
              <a:t>kick</a:t>
            </a:r>
            <a:r>
              <a:rPr lang="en-US" dirty="0"/>
              <a:t>” that process so that signal will be delivered</a:t>
            </a:r>
          </a:p>
          <a:p>
            <a:pPr lvl="2"/>
            <a:r>
              <a:rPr lang="en-US" dirty="0"/>
              <a:t>If sending another process, and target is not sleeping, do an </a:t>
            </a:r>
            <a:r>
              <a:rPr lang="en-US" dirty="0" err="1"/>
              <a:t>interprocessor</a:t>
            </a:r>
            <a:r>
              <a:rPr lang="en-US" dirty="0"/>
              <a:t> interrupt</a:t>
            </a:r>
          </a:p>
          <a:p>
            <a:pPr lvl="1"/>
            <a:endParaRPr lang="en-US" dirty="0"/>
          </a:p>
          <a:p>
            <a:r>
              <a:rPr lang="en-US" dirty="0"/>
              <a:t>Signal delivery</a:t>
            </a:r>
          </a:p>
          <a:p>
            <a:pPr lvl="1"/>
            <a:r>
              <a:rPr lang="en-US" dirty="0"/>
              <a:t>Set up invocation of the user level signal handler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89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Signal delivery –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do_signal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an interrupt routine (in kernel mode) returns to user mode, pending signal is checked</a:t>
            </a:r>
          </a:p>
          <a:p>
            <a:r>
              <a:rPr lang="en-US" dirty="0"/>
              <a:t>If condition is right,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do_signal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called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do_signal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given the current process’ context and signal mask</a:t>
            </a:r>
          </a:p>
          <a:p>
            <a:r>
              <a:rPr lang="en-US" dirty="0"/>
              <a:t>If not handler,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do_signal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performs the default action; a core dump (usually)</a:t>
            </a:r>
          </a:p>
          <a:p>
            <a:r>
              <a:rPr lang="en-US" dirty="0"/>
              <a:t>If there is a handler,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do_signal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will call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handle_signal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8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handle_signal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process context from kernel stack into user space stack</a:t>
            </a:r>
          </a:p>
          <a:p>
            <a:r>
              <a:rPr lang="en-US" dirty="0"/>
              <a:t>Force EIP to point to first instruction of handler</a:t>
            </a:r>
          </a:p>
          <a:p>
            <a:r>
              <a:rPr lang="en-US" dirty="0"/>
              <a:t>Manipulate user stack such that the handler will return onto the stack which will make a system call to </a:t>
            </a:r>
            <a:r>
              <a:rPr lang="en-US" dirty="0" err="1"/>
              <a:t>sigreturn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Cannot just return simply coz handler may make other system calls – including ones using “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80h</a:t>
            </a:r>
            <a:r>
              <a:rPr lang="en-US" dirty="0"/>
              <a:t>” – an interrupt!</a:t>
            </a:r>
          </a:p>
          <a:p>
            <a:r>
              <a:rPr lang="en-US" dirty="0"/>
              <a:t>After all these setup, do a true return to user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70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Linux signal delivery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78" y="2219506"/>
            <a:ext cx="4800600" cy="2809875"/>
          </a:xfrm>
          <a:prstGeom prst="rect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96606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Quick Word about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19321" cy="4351338"/>
          </a:xfrm>
        </p:spPr>
        <p:txBody>
          <a:bodyPr/>
          <a:lstStyle/>
          <a:p>
            <a:r>
              <a:rPr lang="en-US" dirty="0"/>
              <a:t>User-Mode Driver Framework (UMDF)</a:t>
            </a:r>
          </a:p>
          <a:p>
            <a:r>
              <a:rPr lang="en-US" dirty="0"/>
              <a:t>UMDF drivers can handle hardware interrupt via the framework</a:t>
            </a:r>
          </a:p>
          <a:p>
            <a:r>
              <a:rPr lang="en-US" dirty="0"/>
              <a:t>Interrupt objects are created and registered with the framework</a:t>
            </a:r>
          </a:p>
          <a:p>
            <a:r>
              <a:rPr lang="en-US" dirty="0"/>
              <a:t>Same two-half philosophy: 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OnInterruptIsr</a:t>
            </a:r>
            <a:r>
              <a:rPr lang="en-US" dirty="0"/>
              <a:t> – do bare minimum</a:t>
            </a:r>
          </a:p>
          <a:p>
            <a:pPr lvl="1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OnWorkItem</a:t>
            </a:r>
            <a:r>
              <a:rPr lang="en-US" dirty="0"/>
              <a:t> – deferred processing for non-critical part of interrupt processing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79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161" y="2073105"/>
            <a:ext cx="3542987" cy="33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0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Faults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Normal execution cannot continue</a:t>
            </a:r>
          </a:p>
          <a:p>
            <a:r>
              <a:rPr lang="en-US" altLang="en-US" sz="2600" dirty="0"/>
              <a:t>Examples:</a:t>
            </a:r>
          </a:p>
          <a:p>
            <a:pPr lvl="1"/>
            <a:r>
              <a:rPr lang="en-US" altLang="en-US" sz="2200" dirty="0"/>
              <a:t>Writing to a memory segment marked ‘read-only’</a:t>
            </a:r>
          </a:p>
          <a:p>
            <a:pPr lvl="1"/>
            <a:r>
              <a:rPr lang="en-US" altLang="en-US" sz="2200" dirty="0"/>
              <a:t>Reading from an unavailable memory segment (on disk)</a:t>
            </a:r>
          </a:p>
          <a:p>
            <a:pPr lvl="1"/>
            <a:r>
              <a:rPr lang="en-US" altLang="en-US" sz="2200" dirty="0"/>
              <a:t>Executing a ‘privileged’ instruction</a:t>
            </a:r>
          </a:p>
          <a:p>
            <a:r>
              <a:rPr lang="en-US" altLang="en-US" sz="2600" dirty="0"/>
              <a:t>The causes of ‘faults’ can often be ‘fixed’</a:t>
            </a:r>
          </a:p>
          <a:p>
            <a:r>
              <a:rPr lang="en-US" altLang="en-US" sz="2600" dirty="0"/>
              <a:t>If the issue can be resolved, then the CPU can just restart its execution-cycle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5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922F-A61E-42B6-A120-E0D31AB8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The future is coming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7B2A-2FD3-42B5-B07D-E05641CDA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5AD8-75D5-493E-A29C-7CEB6E5C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A7556-6090-403B-95F4-E1173603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10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768574-AA6B-421C-AE82-3599279F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solidFill>
                  <a:srgbClr val="0070C0"/>
                </a:solidFill>
              </a:rPr>
              <a:t>Linus Torvalds’ Gripe about x86 interrupt handling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8F04C-9EDC-43EC-BD81-CCE92295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IDT itself is horrible, nasty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rsp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not being restored properly by return-to-user mode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delayed debug traps into supervisor mode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several bad exception nesting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problems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various atomicity problems 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swapgs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stack pointer switching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several different exception stack layouts, and literally hundreds of different entry points for exceptions, interrupts and system calls</a:t>
            </a:r>
            <a:endParaRPr lang="en-SG" dirty="0">
              <a:hlinkClick r:id="rId2"/>
            </a:endParaRPr>
          </a:p>
          <a:p>
            <a:pPr lvl="2"/>
            <a:r>
              <a:rPr lang="en-SG" dirty="0">
                <a:hlinkClick r:id="rId2"/>
              </a:rPr>
              <a:t>https://www.realworldtech.com/forum/?threadid=200812&amp;curpostid=200822</a:t>
            </a:r>
            <a:endParaRPr lang="en-SG" dirty="0"/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8398-7DD8-44A9-A903-41022FDF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00B0-D0C8-44ED-86C9-68A741E5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23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E0D8-05E9-43EA-8AAA-47FCDA3E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AMD’s Supervisor Entry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998E-10C9-4959-AE43-F1B2FAFE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https://www.amd.com/system/files/TechDocs/57115.pdf</a:t>
            </a:r>
            <a:endParaRPr lang="en-SG" dirty="0"/>
          </a:p>
          <a:p>
            <a:pPr lvl="1"/>
            <a:r>
              <a:rPr lang="en-SG" dirty="0"/>
              <a:t>Not finalized</a:t>
            </a:r>
          </a:p>
          <a:p>
            <a:pPr lvl="1"/>
            <a:endParaRPr lang="en-SG" dirty="0"/>
          </a:p>
          <a:p>
            <a:r>
              <a:rPr lang="en-SG" dirty="0"/>
              <a:t>Better SYSCALL/SYSRET actions</a:t>
            </a:r>
          </a:p>
          <a:p>
            <a:pPr lvl="1"/>
            <a:r>
              <a:rPr lang="en-SG" dirty="0"/>
              <a:t>Kernel must do certain standard things with potential of non-atomicity</a:t>
            </a:r>
          </a:p>
          <a:p>
            <a:endParaRPr lang="en-SG" dirty="0"/>
          </a:p>
          <a:p>
            <a:r>
              <a:rPr lang="en-SG" dirty="0"/>
              <a:t>Re-entrant Exceptions</a:t>
            </a:r>
          </a:p>
          <a:p>
            <a:pPr lvl="1"/>
            <a:r>
              <a:rPr lang="en-SG" dirty="0"/>
              <a:t>The same exception occurring during the servicing of that 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DFAD-2DB4-4E0B-B02E-CF04B791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D5B98-4904-4F29-8335-9E16E13D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55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E67A-9446-49BB-B178-086A829E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AMD: Enhanced SYSCALL/SYSRET (ESC)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1C1F-8BEC-439F-89CE-8DC88E3A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new MSR introduced that holds the kernel </a:t>
            </a:r>
            <a:r>
              <a:rPr lang="en-SG"/>
              <a:t>%rsp</a:t>
            </a:r>
          </a:p>
          <a:p>
            <a:pPr lvl="1"/>
            <a:r>
              <a:rPr lang="en-SG"/>
              <a:t>For SYSCALL/SYSRET</a:t>
            </a:r>
          </a:p>
          <a:p>
            <a:pPr lvl="1"/>
            <a:endParaRPr lang="en-SG"/>
          </a:p>
          <a:p>
            <a:r>
              <a:rPr lang="en-SG"/>
              <a:t>At a Enhanced SYSCALL:</a:t>
            </a:r>
          </a:p>
          <a:p>
            <a:pPr lvl="1"/>
            <a:r>
              <a:rPr lang="en-SG"/>
              <a:t>Enter Ring 0</a:t>
            </a:r>
          </a:p>
          <a:p>
            <a:pPr lvl="1"/>
            <a:r>
              <a:rPr lang="en-SG"/>
              <a:t>Do a </a:t>
            </a:r>
            <a:r>
              <a:rPr lang="en-SG">
                <a:solidFill>
                  <a:srgbClr val="C00000"/>
                </a:solidFill>
              </a:rPr>
              <a:t>SWAPGS</a:t>
            </a:r>
          </a:p>
          <a:p>
            <a:pPr lvl="1"/>
            <a:r>
              <a:rPr lang="en-SG"/>
              <a:t>Swap </a:t>
            </a:r>
            <a:r>
              <a:rPr lang="en-SG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%rsp </a:t>
            </a:r>
            <a:r>
              <a:rPr lang="en-SG"/>
              <a:t>with the value in the new MSR</a:t>
            </a:r>
          </a:p>
          <a:p>
            <a:pPr lvl="1"/>
            <a:r>
              <a:rPr lang="en-US"/>
              <a:t>Create a standard exception frame is on the new stack that contains the next-RIP, CS, RFLAGS, RSP, and SS at the time that SYSCALL was executed</a:t>
            </a:r>
          </a:p>
          <a:p>
            <a:pPr lvl="1"/>
            <a:r>
              <a:rPr lang="en-SG"/>
              <a:t>Load new </a:t>
            </a:r>
            <a:r>
              <a:rPr lang="en-SG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 </a:t>
            </a:r>
            <a:r>
              <a:rPr lang="en-SG"/>
              <a:t>from the SYSCALL MSR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17CE-AEF1-4930-9A79-A5C2E53F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A768B-53D8-4DE4-870D-2151C9B9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73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AMD: Reentrant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new MSR that contains a bit vector corresponding to x86 exception vectors 0-31. Out of reset, this MSR is set to 0. If bit </a:t>
            </a:r>
            <a:r>
              <a:rPr lang="en-US" i="1"/>
              <a:t>N</a:t>
            </a:r>
            <a:r>
              <a:rPr lang="en-US"/>
              <a:t> is set in this MSR, it means that exception </a:t>
            </a:r>
            <a:r>
              <a:rPr lang="en-US" i="1"/>
              <a:t>N</a:t>
            </a:r>
            <a:r>
              <a:rPr lang="en-US"/>
              <a:t> is in some stage of being handled by software</a:t>
            </a:r>
          </a:p>
          <a:p>
            <a:endParaRPr lang="en-US"/>
          </a:p>
          <a:p>
            <a:r>
              <a:rPr lang="en-US"/>
              <a:t>New Re-entrant Protect (RP) bit in IDT to specify if protection is to be enabled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21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AMD: Addition to Interrupt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before except if RP bit is set, then two additional actions: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Check the corresponding bit in the new MSR:</a:t>
            </a:r>
          </a:p>
          <a:p>
            <a:pPr lvl="2"/>
            <a:r>
              <a:rPr lang="en-US"/>
              <a:t>If that bit is 1, generate a double fault. If already in double fault, BSOD!</a:t>
            </a:r>
          </a:p>
          <a:p>
            <a:pPr lvl="2"/>
            <a:r>
              <a:rPr lang="en-US"/>
              <a:t>If that bit is 0, set that bit and push on as normal</a:t>
            </a:r>
          </a:p>
          <a:p>
            <a:pPr marL="914400" lvl="2" indent="0">
              <a:buNone/>
            </a:pP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 1 byte exception record is written to a new field in the exception frame</a:t>
            </a:r>
          </a:p>
          <a:p>
            <a:pPr lvl="2"/>
            <a:r>
              <a:rPr lang="en-US"/>
              <a:t>After finishing the current exception processing, then software can decide what to do about this second exception of the same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8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Intel’s proposal: FRED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Flexible Return and Event Delivery (FRED)</a:t>
            </a:r>
          </a:p>
          <a:p>
            <a:pPr lvl="1"/>
            <a:r>
              <a:rPr lang="en-US">
                <a:hlinkClick r:id="rId2"/>
              </a:rPr>
              <a:t>https://linuxreviews.org/images/c/ca/Intel-346446-flexible-return-and-event-delivery.pdf</a:t>
            </a:r>
            <a:r>
              <a:rPr lang="en-US"/>
              <a:t> </a:t>
            </a:r>
          </a:p>
          <a:p>
            <a:r>
              <a:rPr lang="en-US"/>
              <a:t>Bypass IDT using a new context and a new MSR (IA32_FRED_CONFIG)</a:t>
            </a:r>
          </a:p>
          <a:p>
            <a:r>
              <a:rPr lang="en-US"/>
              <a:t>Two new return instructions:</a:t>
            </a:r>
          </a:p>
          <a:p>
            <a:pPr lvl="1"/>
            <a:r>
              <a:rPr lang="en-US"/>
              <a:t>ERETU: returns from Ring 0 to Ring 3</a:t>
            </a:r>
          </a:p>
          <a:p>
            <a:pPr lvl="1"/>
            <a:r>
              <a:rPr lang="en-US"/>
              <a:t>ERETS: returns from Ring 0 to Ring 0 (no transition)</a:t>
            </a:r>
          </a:p>
          <a:p>
            <a:r>
              <a:rPr lang="en-US"/>
              <a:t>Automatic SWAPGS operation</a:t>
            </a:r>
          </a:p>
          <a:p>
            <a:r>
              <a:rPr lang="en-US"/>
              <a:t>Introduces stack levels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Current Stack Level </a:t>
            </a:r>
            <a:r>
              <a:rPr lang="en-US"/>
              <a:t>(CSL): a value from 0-3</a:t>
            </a:r>
          </a:p>
          <a:p>
            <a:pPr lvl="1"/>
            <a:r>
              <a:rPr lang="en-US"/>
              <a:t>Four new FRED RSP MSRs used to load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 </a:t>
            </a:r>
            <a:r>
              <a:rPr lang="en-US"/>
              <a:t>depending on CSL 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446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FRED Event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Save up context in temporaries </a:t>
            </a:r>
          </a:p>
          <a:p>
            <a:r>
              <a:rPr lang="en-US"/>
              <a:t>Determine new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  <a:p>
            <a:pPr lvl="1"/>
            <a:r>
              <a:rPr lang="en-US"/>
              <a:t>If oldCPL = 3,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/>
              <a:t> = IA32_FRED_CONFIG &amp; ~FFFH</a:t>
            </a:r>
          </a:p>
          <a:p>
            <a:pPr lvl="1"/>
            <a:r>
              <a:rPr lang="en-US"/>
              <a:t>If oldCPL = 0,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/>
              <a:t> = IA32_FRED_CONFIG &amp; ~FFFH + 64</a:t>
            </a:r>
          </a:p>
          <a:p>
            <a:r>
              <a:rPr lang="en-US"/>
              <a:t>Determine new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%rsp </a:t>
            </a:r>
            <a:r>
              <a:rPr lang="en-US"/>
              <a:t>from oldCPL</a:t>
            </a:r>
          </a:p>
          <a:p>
            <a:pPr lvl="1"/>
            <a:r>
              <a:rPr lang="en-US"/>
              <a:t>If already at Ring 0, use same stack (with an option to decrement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%rsp</a:t>
            </a:r>
            <a:r>
              <a:rPr lang="en-US"/>
              <a:t>)</a:t>
            </a:r>
          </a:p>
          <a:p>
            <a:r>
              <a:rPr lang="en-US"/>
              <a:t>Push context into new stack</a:t>
            </a:r>
          </a:p>
          <a:p>
            <a:r>
              <a:rPr lang="en-US"/>
              <a:t>Push additional info about the event onto the new stack (event dependent)</a:t>
            </a:r>
          </a:p>
          <a:p>
            <a:r>
              <a:rPr lang="en-US"/>
              <a:t>Change CS, SS, and GS if oldCPL = 3</a:t>
            </a:r>
          </a:p>
          <a:p>
            <a:r>
              <a:rPr lang="en-US"/>
              <a:t>CPL ← 0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63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Addition things to note about FRED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SYSCALL/SYSENTER use FRED event delivery as all other interrupts and exceptions</a:t>
            </a:r>
          </a:p>
          <a:p>
            <a:endParaRPr lang="en-US"/>
          </a:p>
          <a:p>
            <a:r>
              <a:rPr lang="en-US"/>
              <a:t>No SYSRET/SYSEXIT</a:t>
            </a:r>
          </a:p>
          <a:p>
            <a:pPr lvl="1"/>
            <a:r>
              <a:rPr lang="en-US"/>
              <a:t>Use ERETS or ERETU</a:t>
            </a:r>
          </a:p>
          <a:p>
            <a:pPr lvl="1"/>
            <a:endParaRPr lang="en-US"/>
          </a:p>
          <a:p>
            <a:r>
              <a:rPr lang="en-US"/>
              <a:t>No word about reentrant exceptions</a:t>
            </a:r>
          </a:p>
          <a:p>
            <a:pPr lvl="1"/>
            <a:r>
              <a:rPr lang="en-US"/>
              <a:t>Must occur at Ring 0</a:t>
            </a:r>
          </a:p>
          <a:p>
            <a:pPr lvl="1"/>
            <a:r>
              <a:rPr lang="en-US"/>
              <a:t>Probably left to software to sort out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280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Status as of beginning 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Whitepaper proposals subject to change</a:t>
            </a:r>
          </a:p>
          <a:p>
            <a:endParaRPr lang="en-US"/>
          </a:p>
          <a:p>
            <a:r>
              <a:rPr lang="en-US"/>
              <a:t>No actual implementation yet</a:t>
            </a:r>
          </a:p>
          <a:p>
            <a:endParaRPr lang="en-US"/>
          </a:p>
          <a:p>
            <a:r>
              <a:rPr lang="en-US"/>
              <a:t>Stay tuned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5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Related: instruction replay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processors have deep pipeline and superscalar execution</a:t>
            </a:r>
          </a:p>
          <a:p>
            <a:endParaRPr lang="en-US" dirty="0"/>
          </a:p>
          <a:p>
            <a:r>
              <a:rPr lang="en-US" dirty="0"/>
              <a:t>Corollary: aggressive instruction issue means that an instruction may be issued before it is known to be safe to do so</a:t>
            </a:r>
          </a:p>
          <a:p>
            <a:pPr lvl="1"/>
            <a:r>
              <a:rPr lang="en-US" dirty="0"/>
              <a:t>Problem: deep into an instruction’s execution, dependency or exception arise</a:t>
            </a:r>
          </a:p>
          <a:p>
            <a:pPr lvl="1"/>
            <a:endParaRPr lang="en-US" dirty="0"/>
          </a:p>
          <a:p>
            <a:r>
              <a:rPr lang="en-US" dirty="0"/>
              <a:t>Since Pentium 4, Intel has implemented a hardware </a:t>
            </a:r>
            <a:r>
              <a:rPr lang="en-US" dirty="0">
                <a:solidFill>
                  <a:srgbClr val="FF0000"/>
                </a:solidFill>
              </a:rPr>
              <a:t>replay queue</a:t>
            </a:r>
          </a:p>
          <a:p>
            <a:pPr lvl="1"/>
            <a:r>
              <a:rPr lang="en-US" dirty="0"/>
              <a:t>Faulting instructions will be placed in a queue to be replayed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757B-E643-4D2D-A48A-24399F9487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55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19673</TotalTime>
  <Words>5116</Words>
  <Application>Microsoft Office PowerPoint</Application>
  <PresentationFormat>Widescreen</PresentationFormat>
  <Paragraphs>916</Paragraphs>
  <Slides>90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Lecture 6</vt:lpstr>
      <vt:lpstr>The Nuts and Bolts of Responding to Events</vt:lpstr>
      <vt:lpstr>The General Computing Environment</vt:lpstr>
      <vt:lpstr>Why interrupts?</vt:lpstr>
      <vt:lpstr>Instruction Processing Cycle</vt:lpstr>
      <vt:lpstr>What is an interrupt?</vt:lpstr>
      <vt:lpstr>Types of Interrupts</vt:lpstr>
      <vt:lpstr>Faults</vt:lpstr>
      <vt:lpstr>Related: instruction replay</vt:lpstr>
      <vt:lpstr>Traps</vt:lpstr>
      <vt:lpstr>Error Exceptions</vt:lpstr>
      <vt:lpstr>Interrupt: The Hardware Story</vt:lpstr>
      <vt:lpstr>In the good old days…</vt:lpstr>
      <vt:lpstr>Intel 8259 Programmable Interrupt Controller</vt:lpstr>
      <vt:lpstr>How it worked - 1</vt:lpstr>
      <vt:lpstr>How it worked - 2</vt:lpstr>
      <vt:lpstr>Advanced Programmable Interrupt Controller (APIC)</vt:lpstr>
      <vt:lpstr>APIC, IO-APIC, LAPIC</vt:lpstr>
      <vt:lpstr>APIC system</vt:lpstr>
      <vt:lpstr>Local APIC</vt:lpstr>
      <vt:lpstr>Interrupts to Local APIC</vt:lpstr>
      <vt:lpstr>Local Vector Table</vt:lpstr>
      <vt:lpstr>I/O APIC</vt:lpstr>
      <vt:lpstr>I/O APIC</vt:lpstr>
      <vt:lpstr>Intel Reserved Interrupts</vt:lpstr>
      <vt:lpstr>Assigning IRQs to Devices</vt:lpstr>
      <vt:lpstr>Assigning Vectors to IRQs</vt:lpstr>
      <vt:lpstr>How x86 handles interrupts</vt:lpstr>
      <vt:lpstr>Basic flow</vt:lpstr>
      <vt:lpstr>(32 bit) Gate Descriptors</vt:lpstr>
      <vt:lpstr>Interrupt Procedure Calls</vt:lpstr>
      <vt:lpstr>A digression: Task State Segment </vt:lpstr>
      <vt:lpstr>Task State Segment</vt:lpstr>
      <vt:lpstr>Interrupt Stack Table</vt:lpstr>
      <vt:lpstr>Stack Switching</vt:lpstr>
      <vt:lpstr>Linux and IDT</vt:lpstr>
      <vt:lpstr>How Linux initialize the IDT</vt:lpstr>
      <vt:lpstr>Multiple IDTs</vt:lpstr>
      <vt:lpstr>Setting up interrupt handling</vt:lpstr>
      <vt:lpstr>Nested Interrupts</vt:lpstr>
      <vt:lpstr>Nested kernel control path</vt:lpstr>
      <vt:lpstr>How to handle nested interrupts</vt:lpstr>
      <vt:lpstr>Nuts and bolts</vt:lpstr>
      <vt:lpstr>The OS aspect</vt:lpstr>
      <vt:lpstr>The overall strategy</vt:lpstr>
      <vt:lpstr>Top half</vt:lpstr>
      <vt:lpstr>Limitations of an interrupt service routine</vt:lpstr>
      <vt:lpstr>The Interrupt Stacks</vt:lpstr>
      <vt:lpstr>Three types of interrupts</vt:lpstr>
      <vt:lpstr>I/O interrupts</vt:lpstr>
      <vt:lpstr>A complication in SMP: lost IRQ</vt:lpstr>
      <vt:lpstr>Bottom Half – deferrable functions</vt:lpstr>
      <vt:lpstr>SoftIRQ</vt:lpstr>
      <vt:lpstr>SoftIRQ vectors</vt:lpstr>
      <vt:lpstr>SoftIRQ processing</vt:lpstr>
      <vt:lpstr>Executing softIRQ</vt:lpstr>
      <vt:lpstr>ksoftirqd</vt:lpstr>
      <vt:lpstr>Tasklets</vt:lpstr>
      <vt:lpstr>Tasklets vs softIRQ</vt:lpstr>
      <vt:lpstr>Work Queues</vt:lpstr>
      <vt:lpstr>Kernel Threads</vt:lpstr>
      <vt:lpstr>request_threaded_irq()</vt:lpstr>
      <vt:lpstr>A comparison</vt:lpstr>
      <vt:lpstr>Signals</vt:lpstr>
      <vt:lpstr>Unix Signals</vt:lpstr>
      <vt:lpstr>POSIX.1-1990 Signals</vt:lpstr>
      <vt:lpstr>POSIX.1-2001 Signals</vt:lpstr>
      <vt:lpstr>Other signals</vt:lpstr>
      <vt:lpstr>Examples from the keyboard</vt:lpstr>
      <vt:lpstr>Sending signals</vt:lpstr>
      <vt:lpstr>Example</vt:lpstr>
      <vt:lpstr>Notes and caveats on signal</vt:lpstr>
      <vt:lpstr>Kernel handling of user-level signals</vt:lpstr>
      <vt:lpstr>Main data structure for signal handling</vt:lpstr>
      <vt:lpstr>The two phases</vt:lpstr>
      <vt:lpstr>Signal delivery – do_signal()</vt:lpstr>
      <vt:lpstr>handle_signal()</vt:lpstr>
      <vt:lpstr>Linux signal delivery</vt:lpstr>
      <vt:lpstr>A Quick Word about Windows</vt:lpstr>
      <vt:lpstr>The future is coming</vt:lpstr>
      <vt:lpstr>Linus Torvalds’ Gripe about x86 interrupt handling</vt:lpstr>
      <vt:lpstr>AMD’s Supervisor Entry Extensions</vt:lpstr>
      <vt:lpstr>AMD: Enhanced SYSCALL/SYSRET (ESC)</vt:lpstr>
      <vt:lpstr>AMD: Reentrant Interrupts</vt:lpstr>
      <vt:lpstr>AMD: Addition to Interrupt Processing</vt:lpstr>
      <vt:lpstr>Intel’s proposal: FRED</vt:lpstr>
      <vt:lpstr>FRED Event Delivery</vt:lpstr>
      <vt:lpstr>Addition things to note about FRED</vt:lpstr>
      <vt:lpstr>Status as of beginning 2022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wongwf</dc:creator>
  <cp:lastModifiedBy>Weng-Fai Wong</cp:lastModifiedBy>
  <cp:revision>101</cp:revision>
  <dcterms:created xsi:type="dcterms:W3CDTF">2017-02-13T03:20:03Z</dcterms:created>
  <dcterms:modified xsi:type="dcterms:W3CDTF">2022-02-14T07:52:45Z</dcterms:modified>
</cp:coreProperties>
</file>