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5"/>
  </p:notesMasterIdLst>
  <p:sldIdLst>
    <p:sldId id="256" r:id="rId2"/>
    <p:sldId id="283" r:id="rId3"/>
    <p:sldId id="284" r:id="rId4"/>
    <p:sldId id="311" r:id="rId5"/>
    <p:sldId id="312" r:id="rId6"/>
    <p:sldId id="316" r:id="rId7"/>
    <p:sldId id="313" r:id="rId8"/>
    <p:sldId id="314" r:id="rId9"/>
    <p:sldId id="338" r:id="rId10"/>
    <p:sldId id="339" r:id="rId11"/>
    <p:sldId id="317" r:id="rId12"/>
    <p:sldId id="286" r:id="rId13"/>
    <p:sldId id="287" r:id="rId14"/>
    <p:sldId id="318" r:id="rId15"/>
    <p:sldId id="330" r:id="rId16"/>
    <p:sldId id="319" r:id="rId17"/>
    <p:sldId id="288" r:id="rId18"/>
    <p:sldId id="289" r:id="rId19"/>
    <p:sldId id="315" r:id="rId20"/>
    <p:sldId id="290" r:id="rId21"/>
    <p:sldId id="291" r:id="rId22"/>
    <p:sldId id="292" r:id="rId23"/>
    <p:sldId id="293" r:id="rId24"/>
    <p:sldId id="295" r:id="rId25"/>
    <p:sldId id="296" r:id="rId26"/>
    <p:sldId id="297" r:id="rId27"/>
    <p:sldId id="320" r:id="rId28"/>
    <p:sldId id="298" r:id="rId29"/>
    <p:sldId id="299" r:id="rId30"/>
    <p:sldId id="300" r:id="rId31"/>
    <p:sldId id="301" r:id="rId32"/>
    <p:sldId id="321" r:id="rId33"/>
    <p:sldId id="302" r:id="rId34"/>
    <p:sldId id="303" r:id="rId35"/>
    <p:sldId id="305" r:id="rId36"/>
    <p:sldId id="331" r:id="rId37"/>
    <p:sldId id="306" r:id="rId38"/>
    <p:sldId id="325" r:id="rId39"/>
    <p:sldId id="326" r:id="rId40"/>
    <p:sldId id="327" r:id="rId41"/>
    <p:sldId id="329" r:id="rId42"/>
    <p:sldId id="328" r:id="rId43"/>
    <p:sldId id="323" r:id="rId44"/>
    <p:sldId id="307" r:id="rId45"/>
    <p:sldId id="308" r:id="rId46"/>
    <p:sldId id="324" r:id="rId47"/>
    <p:sldId id="332" r:id="rId48"/>
    <p:sldId id="333" r:id="rId49"/>
    <p:sldId id="334" r:id="rId50"/>
    <p:sldId id="335" r:id="rId51"/>
    <p:sldId id="337" r:id="rId52"/>
    <p:sldId id="336" r:id="rId53"/>
    <p:sldId id="280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0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1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BC651-0339-4323-9804-9E20C16C3B25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71E42-3FDC-404A-955B-659A3E8D1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04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71E42-3FDC-404A-955B-659A3E8D16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381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600CE-E8BB-4F5E-9508-44B112B1B599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5114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600CE-E8BB-4F5E-9508-44B112B1B599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36901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71E42-3FDC-404A-955B-659A3E8D16C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985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71E42-3FDC-404A-955B-659A3E8D16C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071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71E42-3FDC-404A-955B-659A3E8D16C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469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600CE-E8BB-4F5E-9508-44B112B1B599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42771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600CE-E8BB-4F5E-9508-44B112B1B599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02397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71E42-3FDC-404A-955B-659A3E8D16C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992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600CE-E8BB-4F5E-9508-44B112B1B599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19817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600CE-E8BB-4F5E-9508-44B112B1B599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9637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600CE-E8BB-4F5E-9508-44B112B1B59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27295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600CE-E8BB-4F5E-9508-44B112B1B599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17780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600CE-E8BB-4F5E-9508-44B112B1B599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43073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600CE-E8BB-4F5E-9508-44B112B1B599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60784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600CE-E8BB-4F5E-9508-44B112B1B599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67551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600CE-E8BB-4F5E-9508-44B112B1B599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26082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71E42-3FDC-404A-955B-659A3E8D16C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313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600CE-E8BB-4F5E-9508-44B112B1B599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45910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600CE-E8BB-4F5E-9508-44B112B1B599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28056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600CE-E8BB-4F5E-9508-44B112B1B599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86421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600CE-E8BB-4F5E-9508-44B112B1B599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6223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600CE-E8BB-4F5E-9508-44B112B1B59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74209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71E42-3FDC-404A-955B-659A3E8D16C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071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600CE-E8BB-4F5E-9508-44B112B1B599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59753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600CE-E8BB-4F5E-9508-44B112B1B599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92456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600CE-E8BB-4F5E-9508-44B112B1B599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73979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600CE-E8BB-4F5E-9508-44B112B1B599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38384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600CE-E8BB-4F5E-9508-44B112B1B599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18923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71E42-3FDC-404A-955B-659A3E8D16C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325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71E42-3FDC-404A-955B-659A3E8D16C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782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71E42-3FDC-404A-955B-659A3E8D16C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197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71E42-3FDC-404A-955B-659A3E8D16C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5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71E42-3FDC-404A-955B-659A3E8D16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405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71E42-3FDC-404A-955B-659A3E8D16C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7523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71E42-3FDC-404A-955B-659A3E8D16C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039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600CE-E8BB-4F5E-9508-44B112B1B599}" type="slidenum">
              <a:rPr lang="en-US" altLang="en-US" smtClean="0"/>
              <a:pPr/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299080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600CE-E8BB-4F5E-9508-44B112B1B599}" type="slidenum">
              <a:rPr lang="en-US" altLang="en-US" smtClean="0"/>
              <a:pPr/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7790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71E42-3FDC-404A-955B-659A3E8D16C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9590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71E42-3FDC-404A-955B-659A3E8D16C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8951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71E42-3FDC-404A-955B-659A3E8D16C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7383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71E42-3FDC-404A-955B-659A3E8D16C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0747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71E42-3FDC-404A-955B-659A3E8D16C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4872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71E42-3FDC-404A-955B-659A3E8D16C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61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71E42-3FDC-404A-955B-659A3E8D16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6255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71E42-3FDC-404A-955B-659A3E8D16C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1435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71E42-3FDC-404A-955B-659A3E8D16CA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4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71E42-3FDC-404A-955B-659A3E8D16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68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71E42-3FDC-404A-955B-659A3E8D16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38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71E42-3FDC-404A-955B-659A3E8D16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21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71E42-3FDC-404A-955B-659A3E8D16C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967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7150-882A-43A0-A39E-9FBFE194E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12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7150-882A-43A0-A39E-9FBFE194E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4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7150-882A-43A0-A39E-9FBFE194E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36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7150-882A-43A0-A39E-9FBFE194E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28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7150-882A-43A0-A39E-9FBFE194E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0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7150-882A-43A0-A39E-9FBFE194E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71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7150-882A-43A0-A39E-9FBFE194E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66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7150-882A-43A0-A39E-9FBFE194E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24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7150-882A-43A0-A39E-9FBFE194E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92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7150-882A-43A0-A39E-9FBFE194E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53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7150-882A-43A0-A39E-9FBFE194E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53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CS5250 - 2021/2022 Sem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57150-882A-43A0-A39E-9FBFE194E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48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thinkiii.blogspot.com/2014/05/a-brief-introduction-to-per-cpu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Lecture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3615710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6CE19-8B5C-4CFA-9C3C-CC3DBE36E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0070C0"/>
                </a:solidFill>
              </a:rPr>
              <a:t>Per-CPU on x86-64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97B37-D5CB-41BB-9F83-28B94D30C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3716FB-97B6-41E9-AF90-3930B55E3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7150-882A-43A0-A39E-9FBFE194E63F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B83DEE-7A90-443E-96AA-8C291C4BE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499" y="1892758"/>
            <a:ext cx="5224192" cy="41432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908B21-91D9-40B4-8899-44B1EDE35912}"/>
              </a:ext>
            </a:extLst>
          </p:cNvPr>
          <p:cNvSpPr txBox="1"/>
          <p:nvPr/>
        </p:nvSpPr>
        <p:spPr>
          <a:xfrm>
            <a:off x="8180595" y="5996101"/>
            <a:ext cx="320472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700" dirty="0"/>
              <a:t>Source: </a:t>
            </a:r>
            <a:r>
              <a:rPr lang="en-SG" sz="700" dirty="0">
                <a:hlinkClick r:id="rId3"/>
              </a:rPr>
              <a:t>http://thinkiii.blogspot.com/2014/05/a-brief-introduction-to-per-cpu.html</a:t>
            </a:r>
            <a:r>
              <a:rPr lang="en-SG" sz="7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22B6F5-E20C-4EAE-99C3-4DDD171AC1A0}"/>
              </a:ext>
            </a:extLst>
          </p:cNvPr>
          <p:cNvSpPr txBox="1"/>
          <p:nvPr/>
        </p:nvSpPr>
        <p:spPr>
          <a:xfrm>
            <a:off x="923636" y="1585926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User mode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A8ACB5-B7D4-4A57-AE3E-EBB15153023C}"/>
              </a:ext>
            </a:extLst>
          </p:cNvPr>
          <p:cNvSpPr txBox="1"/>
          <p:nvPr/>
        </p:nvSpPr>
        <p:spPr>
          <a:xfrm>
            <a:off x="9462655" y="1586119"/>
            <a:ext cx="138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Kernel mode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C9C4E1-9DEA-4721-B310-9C318702E0AC}"/>
              </a:ext>
            </a:extLst>
          </p:cNvPr>
          <p:cNvSpPr txBox="1"/>
          <p:nvPr/>
        </p:nvSpPr>
        <p:spPr>
          <a:xfrm>
            <a:off x="898236" y="2466109"/>
            <a:ext cx="1316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GS register: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49BF98-134E-4F5A-9538-290B26F88B7B}"/>
              </a:ext>
            </a:extLst>
          </p:cNvPr>
          <p:cNvSpPr/>
          <p:nvPr/>
        </p:nvSpPr>
        <p:spPr>
          <a:xfrm>
            <a:off x="2276764" y="2466109"/>
            <a:ext cx="2456872" cy="365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71551D-F8EB-4AB0-A1AD-E0C699C45B14}"/>
              </a:ext>
            </a:extLst>
          </p:cNvPr>
          <p:cNvSpPr txBox="1"/>
          <p:nvPr/>
        </p:nvSpPr>
        <p:spPr>
          <a:xfrm>
            <a:off x="5460999" y="1527633"/>
            <a:ext cx="1316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GS register: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7C26B0-D044-43E0-992D-050875F744E5}"/>
              </a:ext>
            </a:extLst>
          </p:cNvPr>
          <p:cNvSpPr/>
          <p:nvPr/>
        </p:nvSpPr>
        <p:spPr>
          <a:xfrm>
            <a:off x="6839527" y="1527633"/>
            <a:ext cx="2456872" cy="365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8E6E0B1-02ED-489F-8624-393419F7EC67}"/>
              </a:ext>
            </a:extLst>
          </p:cNvPr>
          <p:cNvSpPr/>
          <p:nvPr/>
        </p:nvSpPr>
        <p:spPr>
          <a:xfrm>
            <a:off x="7998691" y="1708727"/>
            <a:ext cx="406400" cy="447964"/>
          </a:xfrm>
          <a:custGeom>
            <a:avLst/>
            <a:gdLst>
              <a:gd name="connsiteX0" fmla="*/ 406400 w 406400"/>
              <a:gd name="connsiteY0" fmla="*/ 447964 h 447964"/>
              <a:gd name="connsiteX1" fmla="*/ 378691 w 406400"/>
              <a:gd name="connsiteY1" fmla="*/ 290946 h 447964"/>
              <a:gd name="connsiteX2" fmla="*/ 304800 w 406400"/>
              <a:gd name="connsiteY2" fmla="*/ 180109 h 447964"/>
              <a:gd name="connsiteX3" fmla="*/ 0 w 406400"/>
              <a:gd name="connsiteY3" fmla="*/ 0 h 44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0" h="447964">
                <a:moveTo>
                  <a:pt x="406400" y="447964"/>
                </a:moveTo>
                <a:cubicBezTo>
                  <a:pt x="401012" y="391776"/>
                  <a:pt x="395624" y="335588"/>
                  <a:pt x="378691" y="290946"/>
                </a:cubicBezTo>
                <a:cubicBezTo>
                  <a:pt x="361758" y="246303"/>
                  <a:pt x="367915" y="228600"/>
                  <a:pt x="304800" y="180109"/>
                </a:cubicBezTo>
                <a:cubicBezTo>
                  <a:pt x="241685" y="131618"/>
                  <a:pt x="120842" y="65809"/>
                  <a:pt x="0" y="0"/>
                </a:cubicBezTo>
              </a:path>
            </a:pathLst>
          </a:custGeom>
          <a:noFill/>
          <a:ln w="6350">
            <a:solidFill>
              <a:schemeClr val="tx1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D16848-5C6B-4366-9A52-E6572E7BB528}"/>
              </a:ext>
            </a:extLst>
          </p:cNvPr>
          <p:cNvCxnSpPr>
            <a:cxnSpLocks/>
          </p:cNvCxnSpPr>
          <p:nvPr/>
        </p:nvCxnSpPr>
        <p:spPr>
          <a:xfrm flipV="1">
            <a:off x="4733636" y="1892758"/>
            <a:ext cx="2105891" cy="573351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C90E23D-2D6E-4A6C-9EDD-6A3C0C3DFA3A}"/>
              </a:ext>
            </a:extLst>
          </p:cNvPr>
          <p:cNvSpPr txBox="1"/>
          <p:nvPr/>
        </p:nvSpPr>
        <p:spPr>
          <a:xfrm>
            <a:off x="5250874" y="2005696"/>
            <a:ext cx="9868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accent2">
                    <a:lumMod val="75000"/>
                  </a:schemeClr>
                </a:solidFill>
              </a:rPr>
              <a:t>SWAPGS</a:t>
            </a:r>
          </a:p>
        </p:txBody>
      </p:sp>
    </p:spTree>
    <p:extLst>
      <p:ext uri="{BB962C8B-B14F-4D97-AF65-F5344CB8AC3E}">
        <p14:creationId xmlns:p14="http://schemas.microsoft.com/office/powerpoint/2010/main" val="1480251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Atomic Operations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0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70C0"/>
                </a:solidFill>
              </a:rPr>
              <a:t>Atomic operators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Simplest synchronization primitives</a:t>
            </a:r>
          </a:p>
          <a:p>
            <a:pPr lvl="1" eaLnBrk="1" hangingPunct="1"/>
            <a:r>
              <a:rPr lang="en-US" altLang="en-US"/>
              <a:t>Primitive operations that are indivisible</a:t>
            </a:r>
          </a:p>
          <a:p>
            <a:pPr lvl="4" eaLnBrk="1" hangingPunct="1">
              <a:buFontTx/>
              <a:buNone/>
            </a:pPr>
            <a:r>
              <a:rPr lang="en-US" altLang="en-US"/>
              <a:t>	</a:t>
            </a:r>
          </a:p>
          <a:p>
            <a:pPr eaLnBrk="1" hangingPunct="1"/>
            <a:r>
              <a:rPr lang="en-US" altLang="en-US"/>
              <a:t>Two types</a:t>
            </a:r>
          </a:p>
          <a:p>
            <a:pPr lvl="1" eaLnBrk="1" hangingPunct="1"/>
            <a:r>
              <a:rPr lang="en-US" altLang="en-US"/>
              <a:t>methods that operate on integers</a:t>
            </a:r>
          </a:p>
          <a:p>
            <a:pPr lvl="1" eaLnBrk="1" hangingPunct="1"/>
            <a:r>
              <a:rPr lang="en-US" altLang="en-US"/>
              <a:t>methods that operate on bits </a:t>
            </a:r>
          </a:p>
          <a:p>
            <a:pPr lvl="4" eaLnBrk="1" hangingPunct="1"/>
            <a:endParaRPr lang="en-US" altLang="en-US"/>
          </a:p>
          <a:p>
            <a:pPr eaLnBrk="1" hangingPunct="1"/>
            <a:r>
              <a:rPr lang="en-US" altLang="en-US"/>
              <a:t>Implementation</a:t>
            </a:r>
          </a:p>
          <a:p>
            <a:pPr lvl="1" eaLnBrk="1" hangingPunct="1"/>
            <a:r>
              <a:rPr lang="en-US" altLang="en-US"/>
              <a:t>Assembly language sequences that use the atomic read-modify-write instructions of the underlying CPU architecture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7150-882A-43A0-A39E-9FBFE194E63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58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70C0"/>
                </a:solidFill>
              </a:rPr>
              <a:t>Atomic integer operators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atomic_t</a:t>
            </a:r>
            <a:r>
              <a:rPr lang="en-US" altLang="en-US" sz="1600" b="1" dirty="0">
                <a:latin typeface="Courier New" panose="02070309020205020404" pitchFamily="49" charset="0"/>
              </a:rPr>
              <a:t> v;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atomic_set</a:t>
            </a:r>
            <a:r>
              <a:rPr lang="en-US" altLang="en-US" sz="1600" b="1" dirty="0">
                <a:latin typeface="Courier New" panose="02070309020205020404" pitchFamily="49" charset="0"/>
              </a:rPr>
              <a:t>(&amp;v, 5);		     /* v = 5 (atomically)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atomic_add</a:t>
            </a:r>
            <a:r>
              <a:rPr lang="en-US" altLang="en-US" sz="1600" b="1" dirty="0">
                <a:latin typeface="Courier New" panose="02070309020205020404" pitchFamily="49" charset="0"/>
              </a:rPr>
              <a:t>(3, &amp;v);		     /* v = v + 3 (atomically)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atomic_dec</a:t>
            </a:r>
            <a:r>
              <a:rPr lang="en-US" altLang="en-US" sz="1600" b="1" dirty="0">
                <a:latin typeface="Courier New" panose="02070309020205020404" pitchFamily="49" charset="0"/>
              </a:rPr>
              <a:t>(&amp;v);		     /* v = v - 1 (atomically)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printf</a:t>
            </a:r>
            <a:r>
              <a:rPr lang="en-US" altLang="en-US" sz="1600" b="1" dirty="0">
                <a:latin typeface="Courier New" panose="02070309020205020404" pitchFamily="49" charset="0"/>
              </a:rPr>
              <a:t>("This will print 7: %d\n",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atomic_read</a:t>
            </a:r>
            <a:r>
              <a:rPr lang="en-US" altLang="en-US" sz="1600" b="1" dirty="0">
                <a:latin typeface="Courier New" panose="02070309020205020404" pitchFamily="49" charset="0"/>
              </a:rPr>
              <a:t>(&amp;v));</a:t>
            </a:r>
            <a:r>
              <a:rPr lang="en-US" altLang="en-US" b="1" dirty="0"/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Beware: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Can only pass </a:t>
            </a:r>
            <a:r>
              <a:rPr lang="en-US" altLang="en-US" dirty="0" err="1"/>
              <a:t>atomic_t</a:t>
            </a:r>
            <a:r>
              <a:rPr lang="en-US" altLang="en-US" dirty="0"/>
              <a:t> to an atomic operator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err="1"/>
              <a:t>atomic_add</a:t>
            </a:r>
            <a:r>
              <a:rPr lang="en-US" altLang="en-US" dirty="0"/>
              <a:t>(3,&amp;v); and</a:t>
            </a:r>
            <a:br>
              <a:rPr lang="en-US" altLang="en-US" dirty="0"/>
            </a:br>
            <a:r>
              <a:rPr lang="en-US" altLang="en-US" dirty="0"/>
              <a:t>{</a:t>
            </a:r>
            <a:br>
              <a:rPr lang="en-US" altLang="en-US" dirty="0"/>
            </a:br>
            <a:r>
              <a:rPr lang="en-US" altLang="en-US" dirty="0" err="1"/>
              <a:t>atomic_add</a:t>
            </a:r>
            <a:r>
              <a:rPr lang="en-US" altLang="en-US" dirty="0"/>
              <a:t>(1,&amp;v);</a:t>
            </a:r>
            <a:br>
              <a:rPr lang="en-US" altLang="en-US" dirty="0"/>
            </a:br>
            <a:r>
              <a:rPr lang="en-US" altLang="en-US" dirty="0" err="1"/>
              <a:t>atomic_add</a:t>
            </a:r>
            <a:r>
              <a:rPr lang="en-US" altLang="en-US" dirty="0"/>
              <a:t>(2,&amp;v);</a:t>
            </a:r>
            <a:br>
              <a:rPr lang="en-US" altLang="en-US" dirty="0"/>
            </a:br>
            <a:r>
              <a:rPr lang="en-US" altLang="en-US" dirty="0"/>
              <a:t>}</a:t>
            </a:r>
            <a:br>
              <a:rPr lang="en-US" altLang="en-US" dirty="0"/>
            </a:br>
            <a:r>
              <a:rPr lang="en-US" altLang="en-US" dirty="0"/>
              <a:t>are not the same! … Why?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7150-882A-43A0-A39E-9FBFE194E63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021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Memory Barriers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5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Barriers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Compilers can reorder the sequence of instructions</a:t>
            </a:r>
          </a:p>
          <a:p>
            <a:r>
              <a:rPr lang="en-US" dirty="0"/>
              <a:t>Superscalar processors may reorder reads and writes</a:t>
            </a:r>
          </a:p>
          <a:p>
            <a:r>
              <a:rPr lang="en-US" dirty="0">
                <a:solidFill>
                  <a:srgbClr val="FF0000"/>
                </a:solidFill>
              </a:rPr>
              <a:t>Optimization barrier</a:t>
            </a:r>
          </a:p>
          <a:p>
            <a:pPr lvl="1"/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barrier()</a:t>
            </a:r>
          </a:p>
          <a:p>
            <a:pPr lvl="1"/>
            <a:r>
              <a:rPr lang="en-US" dirty="0"/>
              <a:t>Instruction to compiler: C statements before and after barrier are not to be mixed</a:t>
            </a:r>
          </a:p>
          <a:p>
            <a:r>
              <a:rPr lang="en-US" dirty="0">
                <a:solidFill>
                  <a:srgbClr val="FF0000"/>
                </a:solidFill>
              </a:rPr>
              <a:t>Memory barrier</a:t>
            </a:r>
          </a:p>
          <a:p>
            <a:pPr lvl="1"/>
            <a:r>
              <a:rPr lang="en-US" dirty="0"/>
              <a:t>Machine instructions issued to processor to</a:t>
            </a:r>
            <a:br>
              <a:rPr lang="en-US" dirty="0"/>
            </a:br>
            <a:r>
              <a:rPr lang="en-US" dirty="0"/>
              <a:t>explicitly prevent memory read-write</a:t>
            </a:r>
            <a:br>
              <a:rPr lang="en-US" dirty="0"/>
            </a:br>
            <a:r>
              <a:rPr lang="en-US" dirty="0"/>
              <a:t>reordering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7150-882A-43A0-A39E-9FBFE194E63F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8717" y="4148090"/>
            <a:ext cx="3650392" cy="204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90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Spin Locks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84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70C0"/>
                </a:solidFill>
              </a:rPr>
              <a:t>Spin locks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Mutual exclusion for larger (than one operator) critical sections requires additional support</a:t>
            </a:r>
          </a:p>
          <a:p>
            <a:pPr lvl="4" eaLnBrk="1" hangingPunct="1"/>
            <a:endParaRPr lang="en-US" altLang="en-US"/>
          </a:p>
          <a:p>
            <a:pPr eaLnBrk="1" hangingPunct="1"/>
            <a:r>
              <a:rPr lang="en-US" altLang="en-US"/>
              <a:t>Spin locks are one possibility</a:t>
            </a:r>
          </a:p>
          <a:p>
            <a:pPr lvl="1" eaLnBrk="1" hangingPunct="1"/>
            <a:r>
              <a:rPr lang="en-US" altLang="en-US"/>
              <a:t>Single holder locks</a:t>
            </a:r>
          </a:p>
          <a:p>
            <a:pPr lvl="1" eaLnBrk="1" hangingPunct="1"/>
            <a:r>
              <a:rPr lang="en-US" altLang="en-US"/>
              <a:t>When lock is unavailable, the acquiring process keeps trying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7150-882A-43A0-A39E-9FBFE194E63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93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70C0"/>
                </a:solidFill>
              </a:rPr>
              <a:t>Basic use of spin locks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spinlock_t mr_lock = SPIN_LOCK_UNLOCKED;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spin_lock(&amp;mr_lock);		/* critical section ... 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spin_unlock(&amp;mr_lock);</a:t>
            </a:r>
            <a:endParaRPr lang="en-US" altLang="en-US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spin_lock()</a:t>
            </a:r>
          </a:p>
          <a:p>
            <a:pPr lvl="1" eaLnBrk="1" hangingPunct="1"/>
            <a:r>
              <a:rPr lang="en-US" altLang="en-US"/>
              <a:t>Acquires the spinlock using atomic instructions required for SMP </a:t>
            </a:r>
          </a:p>
          <a:p>
            <a:pPr lvl="4" eaLnBrk="1" hangingPunct="1">
              <a:buFontTx/>
              <a:buNone/>
            </a:pPr>
            <a:r>
              <a:rPr lang="en-US" altLang="en-US"/>
              <a:t>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spin_unlock() </a:t>
            </a:r>
          </a:p>
          <a:p>
            <a:pPr lvl="1" eaLnBrk="1" hangingPunct="1"/>
            <a:r>
              <a:rPr lang="en-US" altLang="en-US"/>
              <a:t>Releases the spinlock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7150-882A-43A0-A39E-9FBFE194E63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36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Ticket 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Spin locks in Linux implemented by ticket locks</a:t>
            </a:r>
          </a:p>
          <a:p>
            <a:r>
              <a:rPr lang="en-US" dirty="0"/>
              <a:t>FIFO fairness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7150-882A-43A0-A39E-9FBFE194E63F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1009" y="1075038"/>
            <a:ext cx="2351644" cy="16461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2086" y="3099744"/>
            <a:ext cx="4438650" cy="264795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150709" y="3960341"/>
            <a:ext cx="5557253" cy="1499286"/>
            <a:chOff x="5150709" y="3960341"/>
            <a:chExt cx="5557253" cy="1499286"/>
          </a:xfrm>
        </p:grpSpPr>
        <p:sp>
          <p:nvSpPr>
            <p:cNvPr id="8" name="TextBox 7"/>
            <p:cNvSpPr txBox="1"/>
            <p:nvPr/>
          </p:nvSpPr>
          <p:spPr>
            <a:xfrm>
              <a:off x="8730048" y="3960341"/>
              <a:ext cx="1977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Atomic operations!</a:t>
              </a:r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>
              <a:off x="6845644" y="4145007"/>
              <a:ext cx="1884404" cy="27871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8" idx="1"/>
            </p:cNvCxnSpPr>
            <p:nvPr/>
          </p:nvCxnSpPr>
          <p:spPr>
            <a:xfrm flipH="1">
              <a:off x="5150709" y="4145007"/>
              <a:ext cx="3579339" cy="131462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392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70C0"/>
                </a:solidFill>
              </a:rPr>
              <a:t>Concurrency in the Kernel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On symmetric multiprocessing (</a:t>
            </a:r>
            <a:r>
              <a:rPr lang="en-US" altLang="en-US" dirty="0" err="1"/>
              <a:t>SMP</a:t>
            </a:r>
            <a:r>
              <a:rPr lang="en-US" altLang="en-US" dirty="0"/>
              <a:t>) OS kernels are pre-emptible</a:t>
            </a:r>
          </a:p>
          <a:p>
            <a:pPr lvl="4"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True concurrency</a:t>
            </a:r>
          </a:p>
          <a:p>
            <a:pPr lvl="1" eaLnBrk="1" hangingPunct="1"/>
            <a:r>
              <a:rPr lang="en-US" altLang="en-US" dirty="0"/>
              <a:t>Multiple processors execute instructions simultaneously</a:t>
            </a:r>
          </a:p>
          <a:p>
            <a:pPr lvl="4" eaLnBrk="1" hangingPunct="1">
              <a:buFontTx/>
              <a:buNone/>
            </a:pPr>
            <a:r>
              <a:rPr lang="en-US" altLang="en-US" dirty="0"/>
              <a:t>	</a:t>
            </a:r>
          </a:p>
          <a:p>
            <a:pPr eaLnBrk="1" hangingPunct="1"/>
            <a:r>
              <a:rPr lang="en-US" altLang="en-US" dirty="0"/>
              <a:t>Pseudo concurrency</a:t>
            </a:r>
          </a:p>
          <a:p>
            <a:pPr lvl="1" eaLnBrk="1" hangingPunct="1"/>
            <a:r>
              <a:rPr lang="en-US" altLang="en-US" dirty="0"/>
              <a:t>Instructions of multiple execution sequences are interleaved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7150-882A-43A0-A39E-9FBFE194E6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91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800" dirty="0">
                <a:solidFill>
                  <a:srgbClr val="0070C0"/>
                </a:solidFill>
              </a:rPr>
              <a:t>An Issue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Interrupting a spin lock holder may cause several problems:</a:t>
            </a:r>
          </a:p>
          <a:p>
            <a:pPr lvl="1" eaLnBrk="1" hangingPunct="1"/>
            <a:r>
              <a:rPr lang="en-US" altLang="en-US" dirty="0"/>
              <a:t>Spin lock holder is delayed, so is every thread spin waiting for the spin lock</a:t>
            </a:r>
          </a:p>
          <a:p>
            <a:pPr lvl="2" eaLnBrk="1" hangingPunct="1"/>
            <a:r>
              <a:rPr lang="en-US" altLang="en-US" sz="1800" dirty="0"/>
              <a:t>Not a big problem if interrupt handlers are short</a:t>
            </a:r>
          </a:p>
          <a:p>
            <a:pPr lvl="2" eaLnBrk="1" hangingPunct="1"/>
            <a:endParaRPr lang="en-US" altLang="en-US" sz="1800" dirty="0"/>
          </a:p>
          <a:p>
            <a:pPr lvl="1" eaLnBrk="1" hangingPunct="1"/>
            <a:r>
              <a:rPr lang="en-US" altLang="en-US" dirty="0"/>
              <a:t>Interrupt handler may access the data protected by the spin-lock</a:t>
            </a:r>
          </a:p>
          <a:p>
            <a:pPr lvl="2" eaLnBrk="1" hangingPunct="1"/>
            <a:r>
              <a:rPr lang="en-US" altLang="en-US" sz="1800" dirty="0"/>
              <a:t>Should the interrupt handler use the lock?</a:t>
            </a:r>
          </a:p>
          <a:p>
            <a:pPr lvl="2" eaLnBrk="1" hangingPunct="1"/>
            <a:r>
              <a:rPr lang="en-US" altLang="en-US" sz="1800" dirty="0"/>
              <a:t>Can it be delayed trying to acquire a spin lock?</a:t>
            </a:r>
          </a:p>
          <a:p>
            <a:pPr lvl="2" eaLnBrk="1" hangingPunct="1"/>
            <a:r>
              <a:rPr lang="en-US" altLang="en-US" sz="1800" dirty="0"/>
              <a:t>What if the lock is already held by the thread it interrupted?</a:t>
            </a:r>
          </a:p>
          <a:p>
            <a:pPr lvl="4" eaLnBrk="1" hangingPunct="1"/>
            <a:endParaRPr lang="en-US" altLang="en-US" sz="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7150-882A-43A0-A39E-9FBFE194E63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82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70C0"/>
                </a:solidFill>
              </a:rPr>
              <a:t>Solutions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If data is only accessed in interrupt context and is local to one specific CPU we can use interrupt disabling to synchronize</a:t>
            </a:r>
          </a:p>
          <a:p>
            <a:pPr eaLnBrk="1" hangingPunct="1">
              <a:lnSpc>
                <a:spcPct val="90000"/>
              </a:lnSpc>
            </a:pPr>
            <a:endParaRPr lang="en-US" altLang="en-US" sz="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If data is accessed from other CPUs we need additional synchronization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/>
              <a:t>Spin locks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/>
              <a:t>Spin locks can not be acquired in interrupt context because this might deadlock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6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Normal code (kernel context) must disable interrupts and acquire spin lock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/>
              <a:t>interrupt context code need not acquire spin lock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/>
              <a:t>assumes data is not accessed by interrupt handlers on different CPUs, i.e., interrupts are CPU-local and this is CPU-local data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7150-882A-43A0-A39E-9FBFE194E63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15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>
                <a:solidFill>
                  <a:srgbClr val="0070C0"/>
                </a:solidFill>
              </a:rPr>
              <a:t>Combining spin locks and interrupt disabling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Non-interrupt code acquires spin lock to synchronize with other non-interrupt code and disables interrupts to synchronize with local invocations of the interrupt handler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7150-882A-43A0-A39E-9FBFE194E63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62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>
                <a:solidFill>
                  <a:srgbClr val="0070C0"/>
                </a:solidFill>
              </a:rPr>
              <a:t>Combining spin locks and interrupt disabling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spinlock_t</a:t>
            </a:r>
            <a:r>
              <a:rPr lang="en-US" altLang="en-US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mr_lock</a:t>
            </a:r>
            <a:r>
              <a:rPr lang="en-US" altLang="en-US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SPIN_LOCK_UNLOCKED</a:t>
            </a:r>
            <a:r>
              <a:rPr lang="en-US" altLang="en-US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long flags;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spin_lock_irqsave</a:t>
            </a:r>
            <a:r>
              <a:rPr lang="en-US" altLang="en-US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en-US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mr_lock</a:t>
            </a:r>
            <a:r>
              <a:rPr lang="en-US" altLang="en-US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flags); 	/* critical section ... 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spin_unlock_irqrestore</a:t>
            </a:r>
            <a:r>
              <a:rPr lang="en-US" altLang="en-US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en-US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mr_lock</a:t>
            </a:r>
            <a:r>
              <a:rPr lang="en-US" altLang="en-US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flags);</a:t>
            </a:r>
            <a:r>
              <a:rPr lang="en-US" alt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spin_lock_irqsave</a:t>
            </a:r>
            <a:r>
              <a:rPr lang="en-US" alt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 eaLnBrk="1" hangingPunct="1"/>
            <a:r>
              <a:rPr lang="en-US" altLang="en-US" dirty="0"/>
              <a:t>disables interrupts locally</a:t>
            </a:r>
          </a:p>
          <a:p>
            <a:pPr lvl="1" eaLnBrk="1" hangingPunct="1"/>
            <a:r>
              <a:rPr lang="en-US" altLang="en-US" dirty="0"/>
              <a:t>acquires the spinlock using instructions required for </a:t>
            </a:r>
            <a:r>
              <a:rPr lang="en-US" altLang="en-US" dirty="0" err="1"/>
              <a:t>SMP</a:t>
            </a:r>
            <a:r>
              <a:rPr lang="en-US" altLang="en-US" dirty="0"/>
              <a:t> </a:t>
            </a:r>
          </a:p>
          <a:p>
            <a:pPr lvl="4" eaLnBrk="1" hangingPunct="1">
              <a:buFontTx/>
              <a:buNone/>
            </a:pPr>
            <a:r>
              <a:rPr lang="en-US" altLang="en-US" dirty="0"/>
              <a:t>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spin_unlock_irqrestore</a:t>
            </a:r>
            <a:r>
              <a:rPr lang="en-US" alt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lvl="1" eaLnBrk="1" hangingPunct="1"/>
            <a:r>
              <a:rPr lang="en-US" altLang="en-US" dirty="0"/>
              <a:t>Restores interrupts to the state they were in when the lock was acquired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7150-882A-43A0-A39E-9FBFE194E63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668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70C0"/>
                </a:solidFill>
              </a:rPr>
              <a:t>Bottom halves and </a:t>
            </a:r>
            <a:r>
              <a:rPr lang="en-US" altLang="en-US" dirty="0" err="1">
                <a:solidFill>
                  <a:srgbClr val="0070C0"/>
                </a:solidFill>
              </a:rPr>
              <a:t>softirqs</a:t>
            </a:r>
            <a:endParaRPr lang="en-US" altLang="en-US" dirty="0">
              <a:solidFill>
                <a:srgbClr val="0070C0"/>
              </a:solidFill>
            </a:endParaRPr>
          </a:p>
        </p:txBody>
      </p:sp>
      <p:sp>
        <p:nvSpPr>
          <p:cNvPr id="2867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800" dirty="0" err="1"/>
              <a:t>Softirqs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tasklets</a:t>
            </a:r>
            <a:r>
              <a:rPr lang="en-US" altLang="en-US" sz="1800" dirty="0"/>
              <a:t> and </a:t>
            </a:r>
            <a:r>
              <a:rPr lang="en-US" altLang="en-US" sz="1800" dirty="0" err="1"/>
              <a:t>BHs</a:t>
            </a:r>
            <a:r>
              <a:rPr lang="en-US" altLang="en-US" sz="1800" dirty="0"/>
              <a:t> are deferrable functions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/>
              <a:t>delayed interrupt handling work that is scheduled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/>
              <a:t>they can wait for a spin lock without holding up devices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/>
              <a:t>they can access non-CPU local data</a:t>
            </a:r>
          </a:p>
          <a:p>
            <a:pPr lvl="4" eaLnBrk="1" hangingPunct="1">
              <a:lnSpc>
                <a:spcPct val="80000"/>
              </a:lnSpc>
              <a:buFontTx/>
              <a:buNone/>
            </a:pPr>
            <a:r>
              <a:rPr lang="en-US" altLang="en-US" sz="800" dirty="0"/>
              <a:t>				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 err="1"/>
              <a:t>Softirqs</a:t>
            </a:r>
            <a:r>
              <a:rPr lang="en-US" altLang="en-US" sz="1800" dirty="0"/>
              <a:t> – the basic building block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/>
              <a:t>statically allocated and non-preemptively scheduled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/>
              <a:t>can not be interrupted by another </a:t>
            </a:r>
            <a:r>
              <a:rPr lang="en-US" altLang="en-US" sz="1600" dirty="0" err="1"/>
              <a:t>softirq</a:t>
            </a:r>
            <a:r>
              <a:rPr lang="en-US" altLang="en-US" sz="1600" dirty="0"/>
              <a:t> on the same CPU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/>
              <a:t>can run concurrently on different CPUs, and synchronize with each other using spin-locks</a:t>
            </a:r>
          </a:p>
          <a:p>
            <a:pPr lvl="4" eaLnBrk="1" hangingPunct="1">
              <a:lnSpc>
                <a:spcPct val="80000"/>
              </a:lnSpc>
              <a:buFontTx/>
              <a:buNone/>
            </a:pPr>
            <a:r>
              <a:rPr lang="en-US" altLang="en-US" sz="800" dirty="0"/>
              <a:t>					</a:t>
            </a:r>
          </a:p>
          <a:p>
            <a:pPr lvl="4" eaLnBrk="1" hangingPunct="1">
              <a:lnSpc>
                <a:spcPct val="80000"/>
              </a:lnSpc>
              <a:buFontTx/>
              <a:buNone/>
            </a:pPr>
            <a:r>
              <a:rPr lang="en-US" altLang="en-US" sz="800" dirty="0"/>
              <a:t>					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/>
              <a:t>Bottom Halves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/>
              <a:t>built on </a:t>
            </a:r>
            <a:r>
              <a:rPr lang="en-US" altLang="en-US" sz="1600" dirty="0" err="1"/>
              <a:t>softirqs</a:t>
            </a:r>
            <a:endParaRPr lang="en-US" altLang="en-US" sz="16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/>
              <a:t>can not run concurrently on different CPUs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497E18"/>
                </a:solidFill>
              </a:rPr>
              <a:t>            </a:t>
            </a:r>
            <a:fld id="{00D558DA-303B-40D5-AA46-B6C0F15CB774}" type="slidenum">
              <a:rPr lang="en-US" altLang="en-US" sz="1400">
                <a:solidFill>
                  <a:srgbClr val="497E18"/>
                </a:solidFill>
              </a:rPr>
              <a:pPr eaLnBrk="1" hangingPunct="1"/>
              <a:t>24</a:t>
            </a:fld>
            <a:endParaRPr lang="en-US" altLang="en-US" sz="1400">
              <a:solidFill>
                <a:srgbClr val="497E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062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497E18"/>
                </a:solidFill>
              </a:rPr>
              <a:t>            </a:t>
            </a:r>
            <a:fld id="{5AC85187-FCC9-4487-A6BA-1970DC11B249}" type="slidenum">
              <a:rPr lang="en-US" altLang="en-US" sz="1400">
                <a:solidFill>
                  <a:srgbClr val="497E18"/>
                </a:solidFill>
              </a:rPr>
              <a:pPr eaLnBrk="1" hangingPunct="1"/>
              <a:t>25</a:t>
            </a:fld>
            <a:endParaRPr lang="en-US" altLang="en-US" sz="1400">
              <a:solidFill>
                <a:srgbClr val="497E18"/>
              </a:solidFill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70C0"/>
                </a:solidFill>
              </a:rPr>
              <a:t>Spin locks and deferred functions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spin_lock_bh</a:t>
            </a:r>
            <a:r>
              <a:rPr lang="en-US" alt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 eaLnBrk="1" hangingPunct="1"/>
            <a:r>
              <a:rPr lang="en-US" altLang="en-US" dirty="0"/>
              <a:t>implements the standard spinlock</a:t>
            </a:r>
          </a:p>
          <a:p>
            <a:pPr lvl="1" eaLnBrk="1" hangingPunct="1"/>
            <a:r>
              <a:rPr lang="en-US" altLang="en-US" dirty="0"/>
              <a:t>disables </a:t>
            </a:r>
            <a:r>
              <a:rPr lang="en-US" altLang="en-US" dirty="0" err="1"/>
              <a:t>softirqs</a:t>
            </a:r>
            <a:r>
              <a:rPr lang="en-US" altLang="en-US" dirty="0"/>
              <a:t> </a:t>
            </a:r>
          </a:p>
          <a:p>
            <a:pPr lvl="1" eaLnBrk="1" hangingPunct="1"/>
            <a:r>
              <a:rPr lang="en-US" altLang="en-US" dirty="0"/>
              <a:t>needed for code outside a </a:t>
            </a:r>
            <a:r>
              <a:rPr lang="en-US" altLang="en-US" dirty="0" err="1"/>
              <a:t>softirq</a:t>
            </a:r>
            <a:r>
              <a:rPr lang="en-US" altLang="en-US" dirty="0"/>
              <a:t> that manipulates data also used inside a </a:t>
            </a:r>
            <a:r>
              <a:rPr lang="en-US" altLang="en-US" dirty="0" err="1"/>
              <a:t>softirq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Allows the </a:t>
            </a:r>
            <a:r>
              <a:rPr lang="en-US" altLang="en-US" dirty="0" err="1"/>
              <a:t>softirq</a:t>
            </a:r>
            <a:r>
              <a:rPr lang="en-US" altLang="en-US" dirty="0"/>
              <a:t> to use non-preemption only</a:t>
            </a:r>
          </a:p>
          <a:p>
            <a:pPr lvl="4" eaLnBrk="1" hangingPunct="1">
              <a:buFontTx/>
              <a:buNone/>
            </a:pPr>
            <a:endParaRPr lang="en-US" altLang="en-US" dirty="0"/>
          </a:p>
          <a:p>
            <a:pPr eaLnBrk="1" hangingPunct="1"/>
            <a:r>
              <a:rPr lang="en-US" alt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spin_unlock_bh</a:t>
            </a:r>
            <a:r>
              <a:rPr lang="en-US" alt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 eaLnBrk="1" hangingPunct="1"/>
            <a:r>
              <a:rPr lang="en-US" altLang="en-US" dirty="0"/>
              <a:t>Releases the spinlock</a:t>
            </a:r>
          </a:p>
          <a:p>
            <a:pPr lvl="1" eaLnBrk="1" hangingPunct="1"/>
            <a:r>
              <a:rPr lang="en-US" altLang="en-US" dirty="0"/>
              <a:t>Enables </a:t>
            </a:r>
            <a:r>
              <a:rPr lang="en-US" altLang="en-US" dirty="0" err="1"/>
              <a:t>softirqs</a:t>
            </a: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</p:spTree>
    <p:extLst>
      <p:ext uri="{BB962C8B-B14F-4D97-AF65-F5344CB8AC3E}">
        <p14:creationId xmlns:p14="http://schemas.microsoft.com/office/powerpoint/2010/main" val="3123107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70C0"/>
                </a:solidFill>
              </a:rPr>
              <a:t>Spin lock rules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/>
              <a:t>Do not try to re-acquire a spinlock you already hold!</a:t>
            </a:r>
          </a:p>
          <a:p>
            <a:pPr lvl="1" eaLnBrk="1" hangingPunct="1"/>
            <a:r>
              <a:rPr lang="en-US" altLang="en-US" dirty="0"/>
              <a:t> It leads to self deadlock!</a:t>
            </a:r>
          </a:p>
          <a:p>
            <a:pPr lvl="4" eaLnBrk="1" hangingPunct="1">
              <a:buFontTx/>
              <a:buNone/>
            </a:pPr>
            <a:r>
              <a:rPr lang="en-US" altLang="en-US" dirty="0"/>
              <a:t>	</a:t>
            </a:r>
          </a:p>
          <a:p>
            <a:pPr eaLnBrk="1" hangingPunct="1"/>
            <a:r>
              <a:rPr lang="en-US" altLang="en-US" dirty="0"/>
              <a:t>Spinlocks should not be held for a long time</a:t>
            </a:r>
          </a:p>
          <a:p>
            <a:pPr lvl="1" eaLnBrk="1" hangingPunct="1"/>
            <a:r>
              <a:rPr lang="en-US" altLang="en-US" dirty="0"/>
              <a:t>Excessive spinning wastes CPU cycles!</a:t>
            </a:r>
          </a:p>
          <a:p>
            <a:pPr lvl="1" eaLnBrk="1" hangingPunct="1"/>
            <a:r>
              <a:rPr lang="en-US" altLang="en-US" dirty="0"/>
              <a:t>What is “a long time”?</a:t>
            </a:r>
          </a:p>
          <a:p>
            <a:pPr lvl="4" eaLnBrk="1" hangingPunct="1">
              <a:buFontTx/>
              <a:buNone/>
            </a:pPr>
            <a:r>
              <a:rPr lang="en-US" altLang="en-US" dirty="0"/>
              <a:t>	</a:t>
            </a:r>
          </a:p>
          <a:p>
            <a:pPr eaLnBrk="1" hangingPunct="1"/>
            <a:r>
              <a:rPr lang="en-US" altLang="en-US" dirty="0"/>
              <a:t>Do not sleep while holding a spinlock!</a:t>
            </a:r>
          </a:p>
          <a:p>
            <a:pPr lvl="1" eaLnBrk="1" hangingPunct="1"/>
            <a:r>
              <a:rPr lang="en-US" altLang="en-US" dirty="0"/>
              <a:t>Someone spinning waiting for you will waste a lot of CPU</a:t>
            </a:r>
          </a:p>
          <a:p>
            <a:pPr lvl="1" eaLnBrk="1" hangingPunct="1"/>
            <a:r>
              <a:rPr lang="en-US" altLang="en-US" dirty="0"/>
              <a:t>never call any function that touches user memory, allocates memory, calls a semaphore function or any of the schedule functions while holding a spinlock! All these can block.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497E18"/>
                </a:solidFill>
              </a:rPr>
              <a:t>            </a:t>
            </a:r>
            <a:fld id="{7E789C85-2733-48CE-8265-83E82BAA8032}" type="slidenum">
              <a:rPr lang="en-US" altLang="en-US" sz="1400">
                <a:solidFill>
                  <a:srgbClr val="497E18"/>
                </a:solidFill>
              </a:rPr>
              <a:pPr eaLnBrk="1" hangingPunct="1"/>
              <a:t>26</a:t>
            </a:fld>
            <a:endParaRPr lang="en-US" altLang="en-US" sz="1400">
              <a:solidFill>
                <a:srgbClr val="497E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459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Semaphores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86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497E18"/>
                </a:solidFill>
              </a:rPr>
              <a:t>            </a:t>
            </a:r>
            <a:fld id="{25BFDACC-26A2-40AE-B929-08B491E7EC48}" type="slidenum">
              <a:rPr lang="en-US" altLang="en-US" sz="1400">
                <a:solidFill>
                  <a:srgbClr val="497E18"/>
                </a:solidFill>
              </a:rPr>
              <a:pPr eaLnBrk="1" hangingPunct="1"/>
              <a:t>28</a:t>
            </a:fld>
            <a:endParaRPr lang="en-US" altLang="en-US" sz="1400">
              <a:solidFill>
                <a:srgbClr val="497E18"/>
              </a:solidFill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70C0"/>
                </a:solidFill>
              </a:rPr>
              <a:t>Semaphores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Semaphores are locks that are safe to hold for longer periods of time</a:t>
            </a:r>
          </a:p>
          <a:p>
            <a:pPr lvl="1" eaLnBrk="1" hangingPunct="1"/>
            <a:r>
              <a:rPr lang="en-US" altLang="en-US" dirty="0"/>
              <a:t>Contention for semaphores causes </a:t>
            </a:r>
            <a:r>
              <a:rPr lang="en-US" altLang="en-US" dirty="0">
                <a:solidFill>
                  <a:srgbClr val="FF0000"/>
                </a:solidFill>
              </a:rPr>
              <a:t>blocking</a:t>
            </a:r>
            <a:r>
              <a:rPr lang="en-US" altLang="en-US" dirty="0"/>
              <a:t> not spinning</a:t>
            </a:r>
          </a:p>
          <a:p>
            <a:pPr lvl="1" eaLnBrk="1" hangingPunct="1"/>
            <a:r>
              <a:rPr lang="en-US" altLang="en-US" dirty="0"/>
              <a:t>Should not be used for short duration critical sections</a:t>
            </a:r>
            <a:endParaRPr lang="en-US" altLang="en-US" sz="1800" dirty="0"/>
          </a:p>
          <a:p>
            <a:pPr lvl="1" eaLnBrk="1" hangingPunct="1"/>
            <a:r>
              <a:rPr lang="en-US" altLang="en-US" dirty="0"/>
              <a:t>Semaphores are safe to sleep with!</a:t>
            </a:r>
          </a:p>
          <a:p>
            <a:pPr lvl="2" eaLnBrk="1" hangingPunct="1"/>
            <a:r>
              <a:rPr lang="en-US" altLang="en-US" sz="1800" dirty="0"/>
              <a:t>Can be used to synchronize with user contexts that might block or be preempted</a:t>
            </a:r>
          </a:p>
          <a:p>
            <a:pPr lvl="4" eaLnBrk="1" hangingPunct="1">
              <a:buFontTx/>
              <a:buNone/>
            </a:pPr>
            <a:r>
              <a:rPr lang="en-US" altLang="en-US" dirty="0"/>
              <a:t>	</a:t>
            </a:r>
          </a:p>
          <a:p>
            <a:pPr eaLnBrk="1" hangingPunct="1"/>
            <a:r>
              <a:rPr lang="en-US" altLang="en-US" dirty="0"/>
              <a:t>Semaphores can allow concurrency for more than one process at a time, if necessary</a:t>
            </a:r>
          </a:p>
          <a:p>
            <a:pPr lvl="1" eaLnBrk="1" hangingPunct="1"/>
            <a:r>
              <a:rPr lang="en-US" altLang="en-US" dirty="0"/>
              <a:t>i.e., initialize to a value greater than 1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</p:spTree>
    <p:extLst>
      <p:ext uri="{BB962C8B-B14F-4D97-AF65-F5344CB8AC3E}">
        <p14:creationId xmlns:p14="http://schemas.microsoft.com/office/powerpoint/2010/main" val="94163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497E18"/>
                </a:solidFill>
              </a:rPr>
              <a:t>            </a:t>
            </a:r>
            <a:fld id="{5248A3D8-05F4-42C3-8D81-940DDE8673B8}" type="slidenum">
              <a:rPr lang="en-US" altLang="en-US" sz="1400">
                <a:solidFill>
                  <a:srgbClr val="497E18"/>
                </a:solidFill>
              </a:rPr>
              <a:pPr eaLnBrk="1" hangingPunct="1"/>
              <a:t>29</a:t>
            </a:fld>
            <a:endParaRPr lang="en-US" altLang="en-US" sz="1400">
              <a:solidFill>
                <a:srgbClr val="497E18"/>
              </a:solidFill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70C0"/>
                </a:solidFill>
              </a:rPr>
              <a:t>Semaphore implementation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Implemented as a wait queue and a usage count</a:t>
            </a:r>
          </a:p>
          <a:p>
            <a:pPr lvl="1" eaLnBrk="1" hangingPunct="1"/>
            <a:r>
              <a:rPr lang="en-US" altLang="en-US" dirty="0"/>
              <a:t>Wait queue: list of processes blocking on the semaphore</a:t>
            </a:r>
          </a:p>
          <a:p>
            <a:pPr lvl="1" eaLnBrk="1" hangingPunct="1"/>
            <a:r>
              <a:rPr lang="en-US" altLang="en-US" dirty="0"/>
              <a:t>Usage count: number of concurrently allowed holders</a:t>
            </a:r>
          </a:p>
          <a:p>
            <a:pPr lvl="2" eaLnBrk="1" hangingPunct="1"/>
            <a:r>
              <a:rPr lang="en-US" altLang="en-US" sz="1800" dirty="0"/>
              <a:t>if negative, the semaphore is unavailable, and</a:t>
            </a:r>
          </a:p>
          <a:p>
            <a:pPr lvl="2" eaLnBrk="1" hangingPunct="1"/>
            <a:r>
              <a:rPr lang="en-US" altLang="en-US" sz="1800" dirty="0"/>
              <a:t>absolute value of usage count is the number of processes currently on the wait queue</a:t>
            </a:r>
          </a:p>
          <a:p>
            <a:pPr lvl="2" eaLnBrk="1" hangingPunct="1"/>
            <a:r>
              <a:rPr lang="en-US" altLang="en-US" sz="1800" dirty="0"/>
              <a:t>initialize to 1 to use the semaphore as a </a:t>
            </a:r>
            <a:r>
              <a:rPr lang="en-US" altLang="en-US" sz="1800" dirty="0" err="1"/>
              <a:t>mutex</a:t>
            </a:r>
            <a:r>
              <a:rPr lang="en-US" altLang="en-US" sz="1800" dirty="0"/>
              <a:t> lock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</p:spTree>
    <p:extLst>
      <p:ext uri="{BB962C8B-B14F-4D97-AF65-F5344CB8AC3E}">
        <p14:creationId xmlns:p14="http://schemas.microsoft.com/office/powerpoint/2010/main" val="2092912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70C0"/>
                </a:solidFill>
              </a:rPr>
              <a:t>Sources of pseudo concurrency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Software-based pre-emption</a:t>
            </a:r>
          </a:p>
          <a:p>
            <a:pPr lvl="1" eaLnBrk="1" hangingPunct="1"/>
            <a:r>
              <a:rPr lang="en-US" altLang="en-US" dirty="0"/>
              <a:t>Voluntary preemption (sleep/yield)</a:t>
            </a:r>
          </a:p>
          <a:p>
            <a:pPr lvl="1" eaLnBrk="1" hangingPunct="1"/>
            <a:r>
              <a:rPr lang="en-US" altLang="en-US" dirty="0"/>
              <a:t>Involuntary preemption (</a:t>
            </a:r>
            <a:r>
              <a:rPr lang="en-US" altLang="en-US" dirty="0" err="1"/>
              <a:t>preemptable</a:t>
            </a:r>
            <a:r>
              <a:rPr lang="en-US" altLang="en-US" dirty="0"/>
              <a:t> kernel)</a:t>
            </a:r>
          </a:p>
          <a:p>
            <a:pPr lvl="2" eaLnBrk="1" hangingPunct="1"/>
            <a:r>
              <a:rPr lang="en-US" altLang="en-US" sz="1800" dirty="0"/>
              <a:t>Scheduler switches threads regardless of whether they are running in user or kernel mode</a:t>
            </a:r>
          </a:p>
          <a:p>
            <a:pPr lvl="1" eaLnBrk="1" hangingPunct="1"/>
            <a:r>
              <a:rPr lang="en-US" altLang="en-US" dirty="0"/>
              <a:t>Solutions: don’t do the former, disable preemption to prevent the latter</a:t>
            </a:r>
          </a:p>
          <a:p>
            <a:pPr lvl="1"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Hardware pre-emption</a:t>
            </a:r>
          </a:p>
          <a:p>
            <a:pPr lvl="1" eaLnBrk="1" hangingPunct="1"/>
            <a:r>
              <a:rPr lang="en-US" altLang="en-US" dirty="0"/>
              <a:t>Interrupt/trap/fault/exception handlers can start executing at any time</a:t>
            </a:r>
          </a:p>
          <a:p>
            <a:pPr lvl="1" eaLnBrk="1" hangingPunct="1"/>
            <a:r>
              <a:rPr lang="en-US" altLang="en-US" dirty="0"/>
              <a:t>Solution: disable interrupts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7150-882A-43A0-A39E-9FBFE194E6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483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70C0"/>
                </a:solidFill>
              </a:rPr>
              <a:t>Semaphore operations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Down()</a:t>
            </a:r>
          </a:p>
          <a:p>
            <a:pPr lvl="1" eaLnBrk="1" hangingPunct="1"/>
            <a:r>
              <a:rPr lang="en-US" altLang="en-US"/>
              <a:t>attempts to acquire the semaphore by decrementing the usage count and testing if its negative</a:t>
            </a:r>
          </a:p>
          <a:p>
            <a:pPr lvl="2" eaLnBrk="1" hangingPunct="1"/>
            <a:r>
              <a:rPr lang="en-US" altLang="en-US" sz="1800"/>
              <a:t>blocks if usage count is negative</a:t>
            </a:r>
          </a:p>
          <a:p>
            <a:pPr eaLnBrk="1" hangingPunct="1"/>
            <a:r>
              <a:rPr lang="en-US" altLang="en-US"/>
              <a:t>Up()</a:t>
            </a:r>
          </a:p>
          <a:p>
            <a:pPr lvl="1" eaLnBrk="1" hangingPunct="1"/>
            <a:r>
              <a:rPr lang="en-US" altLang="en-US"/>
              <a:t>releases the semaphore by incrementing the usage count and waking up one or more tasks blocked on it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497E18"/>
                </a:solidFill>
              </a:rPr>
              <a:t>            </a:t>
            </a:r>
            <a:fld id="{80AC4661-6B74-4D7F-B8C9-45747D0FE0CA}" type="slidenum">
              <a:rPr lang="en-US" altLang="en-US" sz="1400">
                <a:solidFill>
                  <a:srgbClr val="497E18"/>
                </a:solidFill>
              </a:rPr>
              <a:pPr eaLnBrk="1" hangingPunct="1"/>
              <a:t>30</a:t>
            </a:fld>
            <a:endParaRPr lang="en-US" altLang="en-US" sz="1400">
              <a:solidFill>
                <a:srgbClr val="497E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2683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497E18"/>
                </a:solidFill>
              </a:rPr>
              <a:t>            </a:t>
            </a:r>
            <a:fld id="{20789298-3979-495C-8627-D16158F88B22}" type="slidenum">
              <a:rPr lang="en-US" altLang="en-US" sz="1400">
                <a:solidFill>
                  <a:srgbClr val="497E18"/>
                </a:solidFill>
              </a:rPr>
              <a:pPr eaLnBrk="1" hangingPunct="1"/>
              <a:t>31</a:t>
            </a:fld>
            <a:endParaRPr lang="en-US" altLang="en-US" sz="1400">
              <a:solidFill>
                <a:srgbClr val="497E18"/>
              </a:solidFill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70C0"/>
                </a:solidFill>
              </a:rPr>
              <a:t>Can you be interrupted when blocked?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down_interruptible() </a:t>
            </a:r>
          </a:p>
          <a:p>
            <a:pPr lvl="1" eaLnBrk="1" hangingPunct="1"/>
            <a:r>
              <a:rPr lang="en-US" altLang="en-US"/>
              <a:t>Returns –EINTR if signal received while blocked</a:t>
            </a:r>
          </a:p>
          <a:p>
            <a:pPr lvl="1" eaLnBrk="1" hangingPunct="1"/>
            <a:r>
              <a:rPr lang="en-US" altLang="en-US"/>
              <a:t>Returns 0 on success</a:t>
            </a:r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/>
              <a:t>down_trylock()</a:t>
            </a:r>
          </a:p>
          <a:p>
            <a:pPr lvl="1" eaLnBrk="1" hangingPunct="1"/>
            <a:r>
              <a:rPr lang="en-US" altLang="en-US"/>
              <a:t>attempts to acquire the semaphore</a:t>
            </a:r>
          </a:p>
          <a:p>
            <a:pPr lvl="1" eaLnBrk="1" hangingPunct="1"/>
            <a:r>
              <a:rPr lang="en-US" altLang="en-US"/>
              <a:t>on failure it returns nonzero instead of blocking</a:t>
            </a:r>
          </a:p>
          <a:p>
            <a:pPr lvl="1" eaLnBrk="1" hangingPunct="1"/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</p:spTree>
    <p:extLst>
      <p:ext uri="{BB962C8B-B14F-4D97-AF65-F5344CB8AC3E}">
        <p14:creationId xmlns:p14="http://schemas.microsoft.com/office/powerpoint/2010/main" val="28841065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Reader-writer Spinlocks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752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497E18"/>
                </a:solidFill>
              </a:rPr>
              <a:t>            </a:t>
            </a:r>
            <a:fld id="{20A2853D-7C15-4BB7-9455-22A3864EC9D0}" type="slidenum">
              <a:rPr lang="en-US" altLang="en-US" sz="1400">
                <a:solidFill>
                  <a:srgbClr val="497E18"/>
                </a:solidFill>
              </a:rPr>
              <a:pPr eaLnBrk="1" hangingPunct="1"/>
              <a:t>33</a:t>
            </a:fld>
            <a:endParaRPr lang="en-US" altLang="en-US" sz="1400">
              <a:solidFill>
                <a:srgbClr val="497E18"/>
              </a:solidFill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70C0"/>
                </a:solidFill>
              </a:rPr>
              <a:t>Reader/writer Locks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No need to synchronize concurrent readers unless a writer is present</a:t>
            </a:r>
          </a:p>
          <a:p>
            <a:pPr lvl="1" eaLnBrk="1" hangingPunct="1"/>
            <a:r>
              <a:rPr lang="en-US" altLang="en-US" dirty="0"/>
              <a:t>reader/writer locks allow multiple concurrent readers but only a single writer (with no concurrent readers)</a:t>
            </a:r>
          </a:p>
          <a:p>
            <a:pPr lvl="1"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Both spin locks and semaphores have reader/writer variants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</p:spTree>
    <p:extLst>
      <p:ext uri="{BB962C8B-B14F-4D97-AF65-F5344CB8AC3E}">
        <p14:creationId xmlns:p14="http://schemas.microsoft.com/office/powerpoint/2010/main" val="31483096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497E18"/>
                </a:solidFill>
              </a:rPr>
              <a:t>            </a:t>
            </a:r>
            <a:fld id="{D21B3F20-99E7-4BE6-8AB2-B762C942DB46}" type="slidenum">
              <a:rPr lang="en-US" altLang="en-US" sz="1400">
                <a:solidFill>
                  <a:srgbClr val="497E18"/>
                </a:solidFill>
              </a:rPr>
              <a:pPr eaLnBrk="1" hangingPunct="1"/>
              <a:t>34</a:t>
            </a:fld>
            <a:endParaRPr lang="en-US" altLang="en-US" sz="1400">
              <a:solidFill>
                <a:srgbClr val="497E18"/>
              </a:solidFill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70C0"/>
                </a:solidFill>
              </a:rPr>
              <a:t>Reader/writer spin locks (</a:t>
            </a:r>
            <a:r>
              <a:rPr lang="en-US" altLang="en-US" dirty="0" err="1">
                <a:solidFill>
                  <a:srgbClr val="0070C0"/>
                </a:solidFill>
              </a:rPr>
              <a:t>rwlock</a:t>
            </a:r>
            <a:r>
              <a:rPr lang="en-US" altLang="en-US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 sz="1400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400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rwlock_t</a:t>
            </a:r>
            <a:r>
              <a:rPr lang="en-US" altLang="en-US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mr_rwlock</a:t>
            </a:r>
            <a:r>
              <a:rPr lang="en-US" altLang="en-US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4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RW_LOCK_UNLOCKED</a:t>
            </a:r>
            <a:r>
              <a:rPr lang="en-US" altLang="en-US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400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read_lock</a:t>
            </a:r>
            <a:r>
              <a:rPr lang="en-US" altLang="en-US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(&amp;</a:t>
            </a:r>
            <a:r>
              <a:rPr lang="en-US" altLang="en-US" sz="14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mr_rwlock</a:t>
            </a:r>
            <a:r>
              <a:rPr lang="en-US" altLang="en-US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);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/* critical section (read only) ... 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read_unlock</a:t>
            </a:r>
            <a:r>
              <a:rPr lang="en-US" altLang="en-US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(&amp;</a:t>
            </a:r>
            <a:r>
              <a:rPr lang="en-US" altLang="en-US" sz="14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mr_rwlock</a:t>
            </a:r>
            <a:r>
              <a:rPr lang="en-US" altLang="en-US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400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write_lock</a:t>
            </a:r>
            <a:r>
              <a:rPr lang="en-US" altLang="en-US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(&amp;</a:t>
            </a:r>
            <a:r>
              <a:rPr lang="en-US" altLang="en-US" sz="14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mr_rwlock</a:t>
            </a:r>
            <a:r>
              <a:rPr lang="en-US" altLang="en-US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);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/* critical section (read and write) ... 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write_unlock</a:t>
            </a:r>
            <a:r>
              <a:rPr lang="en-US" altLang="en-US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(&amp;</a:t>
            </a:r>
            <a:r>
              <a:rPr lang="en-US" altLang="en-US" sz="14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mr_rwlock</a:t>
            </a:r>
            <a:r>
              <a:rPr lang="en-US" altLang="en-US" sz="1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);</a:t>
            </a:r>
            <a:r>
              <a:rPr lang="en-US" altLang="en-US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853" y="2841236"/>
            <a:ext cx="4737272" cy="158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0256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497E18"/>
                </a:solidFill>
              </a:rPr>
              <a:t>            </a:t>
            </a:r>
            <a:fld id="{2A8D6D14-B10E-4888-869D-6BA4112B3B4E}" type="slidenum">
              <a:rPr lang="en-US" altLang="en-US" sz="1400">
                <a:solidFill>
                  <a:srgbClr val="497E18"/>
                </a:solidFill>
              </a:rPr>
              <a:pPr eaLnBrk="1" hangingPunct="1"/>
              <a:t>35</a:t>
            </a:fld>
            <a:endParaRPr lang="en-US" altLang="en-US" sz="1400">
              <a:solidFill>
                <a:srgbClr val="497E18"/>
              </a:solidFill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70C0"/>
                </a:solidFill>
              </a:rPr>
              <a:t>Reader/writer lock warnings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Reader locks cannot be automatically upgraded to the writer variant</a:t>
            </a:r>
          </a:p>
          <a:p>
            <a:pPr lvl="1" eaLnBrk="1" hangingPunct="1"/>
            <a:r>
              <a:rPr lang="en-US" altLang="en-US" dirty="0"/>
              <a:t>Attempting to acquire exclusive access while holding reader access will deadlock!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r>
              <a:rPr lang="en-US" altLang="en-US" dirty="0"/>
              <a:t>If you know you will need to write eventually</a:t>
            </a:r>
          </a:p>
          <a:p>
            <a:pPr lvl="2" eaLnBrk="1" hangingPunct="1"/>
            <a:r>
              <a:rPr lang="en-US" altLang="en-US" sz="1800" dirty="0"/>
              <a:t>Obtain the writer variant of the lock from the beginning</a:t>
            </a:r>
          </a:p>
          <a:p>
            <a:pPr lvl="2" eaLnBrk="1" hangingPunct="1"/>
            <a:r>
              <a:rPr lang="en-US" altLang="en-US" sz="1800" dirty="0"/>
              <a:t>Or, release the reader lock and re-acquire the lock as a writer </a:t>
            </a:r>
          </a:p>
          <a:p>
            <a:pPr lvl="3" eaLnBrk="1" hangingPunct="1"/>
            <a:r>
              <a:rPr lang="en-US" altLang="en-US" sz="1600" dirty="0"/>
              <a:t>But bear in mind that memory may have changed when you get in!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</p:spTree>
    <p:extLst>
      <p:ext uri="{BB962C8B-B14F-4D97-AF65-F5344CB8AC3E}">
        <p14:creationId xmlns:p14="http://schemas.microsoft.com/office/powerpoint/2010/main" val="6779362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solidFill>
                  <a:srgbClr val="0070C0"/>
                </a:solidFill>
              </a:rPr>
              <a:t>Reader/writer semaphores (</a:t>
            </a:r>
            <a:r>
              <a:rPr lang="en-US" altLang="en-US" dirty="0" err="1">
                <a:solidFill>
                  <a:srgbClr val="0070C0"/>
                </a:solidFill>
              </a:rPr>
              <a:t>rw_semaphore</a:t>
            </a:r>
            <a:r>
              <a:rPr lang="en-US" altLang="en-US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 sz="1800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struct</a:t>
            </a:r>
            <a:r>
              <a:rPr lang="en-US" altLang="en-US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rw_semaphore</a:t>
            </a:r>
            <a:r>
              <a:rPr lang="en-US" altLang="en-US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mr_rwsem</a:t>
            </a:r>
            <a:r>
              <a:rPr lang="en-US" altLang="en-US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init_rwsem</a:t>
            </a:r>
            <a:r>
              <a:rPr lang="en-US" altLang="en-US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(&amp;</a:t>
            </a:r>
            <a:r>
              <a:rPr lang="en-US" altLang="en-US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mr_rwsem</a:t>
            </a:r>
            <a:r>
              <a:rPr lang="en-US" altLang="en-US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down_read</a:t>
            </a:r>
            <a:r>
              <a:rPr lang="en-US" altLang="en-US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(&amp;</a:t>
            </a:r>
            <a:r>
              <a:rPr lang="en-US" altLang="en-US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mr_rwsem</a:t>
            </a:r>
            <a:r>
              <a:rPr lang="en-US" altLang="en-US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);	/* critical region (read only) ... 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up_read</a:t>
            </a:r>
            <a:r>
              <a:rPr lang="en-US" altLang="en-US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(&amp;</a:t>
            </a:r>
            <a:r>
              <a:rPr lang="en-US" altLang="en-US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mr_rwsem</a:t>
            </a:r>
            <a:r>
              <a:rPr lang="en-US" altLang="en-US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down_write</a:t>
            </a:r>
            <a:r>
              <a:rPr lang="en-US" altLang="en-US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(&amp;</a:t>
            </a:r>
            <a:r>
              <a:rPr lang="en-US" altLang="en-US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mr_rwsem</a:t>
            </a:r>
            <a:r>
              <a:rPr lang="en-US" altLang="en-US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); /* critical region (read and write) ... 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up_write</a:t>
            </a:r>
            <a:r>
              <a:rPr lang="en-US" altLang="en-US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(&amp;</a:t>
            </a:r>
            <a:r>
              <a:rPr lang="en-US" altLang="en-US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mr_rwsem</a:t>
            </a:r>
            <a:r>
              <a:rPr lang="en-US" altLang="en-US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);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497E18"/>
                </a:solidFill>
              </a:rPr>
              <a:t>            </a:t>
            </a:r>
            <a:fld id="{C0AFBE09-9D68-4CEE-8C34-2F1E898235AF}" type="slidenum">
              <a:rPr lang="en-US" altLang="en-US" sz="1400">
                <a:solidFill>
                  <a:srgbClr val="497E18"/>
                </a:solidFill>
              </a:rPr>
              <a:pPr eaLnBrk="1" hangingPunct="1"/>
              <a:t>36</a:t>
            </a:fld>
            <a:endParaRPr lang="en-US" altLang="en-US" sz="1400">
              <a:solidFill>
                <a:srgbClr val="497E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3614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497E18"/>
                </a:solidFill>
              </a:rPr>
              <a:t>            </a:t>
            </a:r>
            <a:fld id="{E66DE017-5A51-4476-A509-0254910CD7E3}" type="slidenum">
              <a:rPr lang="en-US" altLang="en-US" sz="1400">
                <a:solidFill>
                  <a:srgbClr val="497E18"/>
                </a:solidFill>
              </a:rPr>
              <a:pPr eaLnBrk="1" hangingPunct="1"/>
              <a:t>37</a:t>
            </a:fld>
            <a:endParaRPr lang="en-US" altLang="en-US" sz="1400">
              <a:solidFill>
                <a:srgbClr val="497E18"/>
              </a:solidFill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70C0"/>
                </a:solidFill>
              </a:rPr>
              <a:t>Big reader locks (</a:t>
            </a:r>
            <a:r>
              <a:rPr lang="en-US" altLang="en-US" dirty="0" err="1">
                <a:solidFill>
                  <a:srgbClr val="0070C0"/>
                </a:solidFill>
              </a:rPr>
              <a:t>br_lock</a:t>
            </a:r>
            <a:r>
              <a:rPr lang="en-US" altLang="en-US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Specialized form of reader/writer lock</a:t>
            </a:r>
          </a:p>
          <a:p>
            <a:pPr lvl="1" eaLnBrk="1" hangingPunct="1"/>
            <a:r>
              <a:rPr lang="en-US" altLang="en-US" dirty="0"/>
              <a:t>Very fast to acquire for reading</a:t>
            </a:r>
          </a:p>
          <a:p>
            <a:pPr lvl="1" eaLnBrk="1" hangingPunct="1"/>
            <a:r>
              <a:rPr lang="en-US" altLang="en-US" dirty="0"/>
              <a:t>Very slow to acquire for writing</a:t>
            </a:r>
          </a:p>
          <a:p>
            <a:pPr lvl="1" eaLnBrk="1" hangingPunct="1"/>
            <a:r>
              <a:rPr lang="en-US" altLang="en-US" dirty="0"/>
              <a:t>Good for read-mostly scenarios</a:t>
            </a:r>
          </a:p>
          <a:p>
            <a:pPr lvl="4" eaLnBrk="1" hangingPunct="1">
              <a:buFontTx/>
              <a:buNone/>
            </a:pPr>
            <a:r>
              <a:rPr lang="en-US" altLang="en-US" dirty="0"/>
              <a:t>	</a:t>
            </a:r>
          </a:p>
          <a:p>
            <a:pPr eaLnBrk="1" hangingPunct="1"/>
            <a:r>
              <a:rPr lang="en-US" altLang="en-US" dirty="0"/>
              <a:t>Implemented using per-CPU locks</a:t>
            </a:r>
          </a:p>
          <a:p>
            <a:pPr lvl="1" eaLnBrk="1" hangingPunct="1"/>
            <a:r>
              <a:rPr lang="en-US" altLang="en-US" dirty="0"/>
              <a:t>Readers acquire their own CPU’s lock</a:t>
            </a:r>
          </a:p>
          <a:p>
            <a:pPr lvl="1" eaLnBrk="1" hangingPunct="1"/>
            <a:r>
              <a:rPr lang="en-US" altLang="en-US" dirty="0"/>
              <a:t>Writers must acquire all CPUs’ locks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</p:spTree>
    <p:extLst>
      <p:ext uri="{BB962C8B-B14F-4D97-AF65-F5344CB8AC3E}">
        <p14:creationId xmlns:p14="http://schemas.microsoft.com/office/powerpoint/2010/main" val="20146711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Seqlocks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034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Seqlock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Introduced in Linux 2.6</a:t>
            </a:r>
          </a:p>
          <a:p>
            <a:r>
              <a:rPr lang="en-US" dirty="0"/>
              <a:t>Similar to Read-Write Locks but writers get much higher priority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Writer almost never waits (unless more than one writer)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Readers have to retry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7150-882A-43A0-A39E-9FBFE194E63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86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Kernel Control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Interrupt handlers</a:t>
            </a:r>
          </a:p>
          <a:p>
            <a:r>
              <a:rPr lang="en-US" dirty="0"/>
              <a:t>Exception handlers</a:t>
            </a:r>
          </a:p>
          <a:p>
            <a:r>
              <a:rPr lang="en-US" dirty="0"/>
              <a:t>User-space threads in kernel(system calls)</a:t>
            </a:r>
          </a:p>
          <a:p>
            <a:r>
              <a:rPr lang="en-US" dirty="0"/>
              <a:t>Kernel threads(idle, work queue, </a:t>
            </a:r>
            <a:r>
              <a:rPr lang="en-US" dirty="0" err="1"/>
              <a:t>pdflush</a:t>
            </a:r>
            <a:r>
              <a:rPr lang="en-US" dirty="0"/>
              <a:t>…)</a:t>
            </a:r>
          </a:p>
          <a:p>
            <a:r>
              <a:rPr lang="en-US" dirty="0"/>
              <a:t>Bottom halves(soft </a:t>
            </a:r>
            <a:r>
              <a:rPr lang="en-US" dirty="0" err="1"/>
              <a:t>irq</a:t>
            </a:r>
            <a:r>
              <a:rPr lang="en-US" dirty="0"/>
              <a:t>, </a:t>
            </a:r>
            <a:r>
              <a:rPr lang="en-US" dirty="0" err="1"/>
              <a:t>tasklet,BH</a:t>
            </a:r>
            <a:r>
              <a:rPr lang="en-US" dirty="0"/>
              <a:t>...)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7150-882A-43A0-A39E-9FBFE194E63F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02692" y="5177481"/>
            <a:ext cx="6091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Something like the memory allocator is not a </a:t>
            </a:r>
            <a:r>
              <a:rPr lang="en-US" dirty="0" err="1"/>
              <a:t>KCP</a:t>
            </a:r>
            <a:r>
              <a:rPr lang="en-US" dirty="0"/>
              <a:t>. It is called in a </a:t>
            </a:r>
            <a:r>
              <a:rPr lang="en-US" dirty="0" err="1"/>
              <a:t>KCP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0595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Seqlock</a:t>
            </a:r>
            <a:r>
              <a:rPr lang="en-US" dirty="0">
                <a:solidFill>
                  <a:srgbClr val="0070C0"/>
                </a:solidFill>
              </a:rPr>
              <a:t>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fields:</a:t>
            </a:r>
          </a:p>
          <a:p>
            <a:pPr lvl="1"/>
            <a:r>
              <a:rPr lang="en-US" dirty="0"/>
              <a:t>A spin lock lock</a:t>
            </a:r>
          </a:p>
          <a:p>
            <a:pPr lvl="1"/>
            <a:r>
              <a:rPr lang="en-US" dirty="0"/>
              <a:t>An integer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r>
              <a:rPr lang="en-US" dirty="0"/>
              <a:t> field</a:t>
            </a:r>
          </a:p>
          <a:p>
            <a:r>
              <a:rPr lang="en-US" dirty="0"/>
              <a:t>Reader must read the sequence field twice (before and after reading the data)</a:t>
            </a:r>
          </a:p>
          <a:p>
            <a:pPr lvl="1"/>
            <a:r>
              <a:rPr lang="en-US" dirty="0"/>
              <a:t>Spinlock not used!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7150-882A-43A0-A39E-9FBFE194E63F}" type="slidenum">
              <a:rPr lang="en-US" smtClean="0"/>
              <a:t>40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43899" y="4572000"/>
            <a:ext cx="66640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do {</a:t>
            </a:r>
          </a:p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read_seqbegin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seqlock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...</a:t>
            </a:r>
          </a:p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 while (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read_seqretry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seqlock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6096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Seqlock</a:t>
            </a:r>
            <a:r>
              <a:rPr lang="en-US" dirty="0">
                <a:solidFill>
                  <a:srgbClr val="0070C0"/>
                </a:solidFill>
              </a:rPr>
              <a:t> writer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Writer must </a:t>
            </a:r>
          </a:p>
          <a:p>
            <a:pPr lvl="1"/>
            <a:r>
              <a:rPr lang="en-US" dirty="0"/>
              <a:t>Acquire spinlock and increase the sequence field (in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write_seqlock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Do its write</a:t>
            </a:r>
          </a:p>
          <a:p>
            <a:pPr lvl="1"/>
            <a:r>
              <a:rPr lang="en-US" dirty="0"/>
              <a:t>Increase the sequence field once more then release spinlock (in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write_sequnlock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Hence, before and after write, sequence field is even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7150-882A-43A0-A39E-9FBFE194E63F}" type="slidenum">
              <a:rPr lang="en-US" smtClean="0"/>
              <a:t>41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82563" y="4633783"/>
            <a:ext cx="66640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do {</a:t>
            </a:r>
          </a:p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read_seqbegin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seqlock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...</a:t>
            </a:r>
          </a:p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 while (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read_seqretry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seqlock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8550876" y="3935628"/>
            <a:ext cx="3183244" cy="1538415"/>
            <a:chOff x="8550876" y="3935628"/>
            <a:chExt cx="3183244" cy="1538415"/>
          </a:xfrm>
        </p:grpSpPr>
        <p:sp>
          <p:nvSpPr>
            <p:cNvPr id="7" name="TextBox 6"/>
            <p:cNvSpPr txBox="1"/>
            <p:nvPr/>
          </p:nvSpPr>
          <p:spPr>
            <a:xfrm>
              <a:off x="8550876" y="3935628"/>
              <a:ext cx="31832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True if sequence is odd </a:t>
              </a:r>
              <a:r>
                <a:rPr lang="en-US" u="sng" dirty="0">
                  <a:solidFill>
                    <a:srgbClr val="FF0000"/>
                  </a:solidFill>
                </a:rPr>
                <a:t>or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the two sequences don’t match</a:t>
              </a:r>
            </a:p>
          </p:txBody>
        </p:sp>
        <p:cxnSp>
          <p:nvCxnSpPr>
            <p:cNvPr id="9" name="Straight Arrow Connector 8"/>
            <p:cNvCxnSpPr>
              <a:stCxn id="7" idx="2"/>
            </p:cNvCxnSpPr>
            <p:nvPr/>
          </p:nvCxnSpPr>
          <p:spPr>
            <a:xfrm flipH="1">
              <a:off x="8674443" y="4581959"/>
              <a:ext cx="1468055" cy="89208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928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Conditions for using </a:t>
            </a:r>
            <a:r>
              <a:rPr lang="en-US" dirty="0" err="1">
                <a:solidFill>
                  <a:srgbClr val="0070C0"/>
                </a:solidFill>
              </a:rPr>
              <a:t>seqlocks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structure to be protected does not include pointers that are modified by the writers and dereferenced by the readers </a:t>
            </a:r>
          </a:p>
          <a:p>
            <a:pPr lvl="1"/>
            <a:r>
              <a:rPr lang="en-US" dirty="0"/>
              <a:t>Otherwise, a writer could change the pointer under the nose of the readers</a:t>
            </a:r>
          </a:p>
          <a:p>
            <a:pPr lvl="1"/>
            <a:r>
              <a:rPr lang="en-US" dirty="0"/>
              <a:t> </a:t>
            </a:r>
          </a:p>
          <a:p>
            <a:r>
              <a:rPr lang="en-US" dirty="0"/>
              <a:t>The code in the critical regions of the readers does not have side effects </a:t>
            </a:r>
          </a:p>
          <a:p>
            <a:pPr lvl="1"/>
            <a:r>
              <a:rPr lang="en-US" dirty="0"/>
              <a:t>Otherwise, multiple reads would have different effects from a single read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7150-882A-43A0-A39E-9FBFE194E63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417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Big Kernel Lock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(Not in use anymore)</a:t>
            </a:r>
          </a:p>
        </p:txBody>
      </p:sp>
    </p:spTree>
    <p:extLst>
      <p:ext uri="{BB962C8B-B14F-4D97-AF65-F5344CB8AC3E}">
        <p14:creationId xmlns:p14="http://schemas.microsoft.com/office/powerpoint/2010/main" val="30123284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497E18"/>
                </a:solidFill>
              </a:rPr>
              <a:t>            </a:t>
            </a:r>
            <a:fld id="{5A7F0C56-BE70-4C54-A5F8-0294F39C3086}" type="slidenum">
              <a:rPr lang="en-US" altLang="en-US" sz="1400">
                <a:solidFill>
                  <a:srgbClr val="497E18"/>
                </a:solidFill>
              </a:rPr>
              <a:pPr eaLnBrk="1" hangingPunct="1"/>
              <a:t>44</a:t>
            </a:fld>
            <a:endParaRPr lang="en-US" altLang="en-US" sz="1400">
              <a:solidFill>
                <a:srgbClr val="497E18"/>
              </a:solidFill>
            </a:endParaRP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70C0"/>
                </a:solidFill>
              </a:rPr>
              <a:t>Big kernel lock (</a:t>
            </a:r>
            <a:r>
              <a:rPr lang="en-US" altLang="en-US" dirty="0" err="1">
                <a:solidFill>
                  <a:srgbClr val="0070C0"/>
                </a:solidFill>
              </a:rPr>
              <a:t>BKL</a:t>
            </a:r>
            <a:r>
              <a:rPr lang="en-US" altLang="en-US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A global kernel lock - </a:t>
            </a:r>
            <a:r>
              <a:rPr lang="en-US" alt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kernel_flag</a:t>
            </a:r>
            <a:endParaRPr lang="en-US" altLang="en-US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en-US" altLang="en-US" dirty="0"/>
              <a:t>Used to be the only SMP lock</a:t>
            </a:r>
          </a:p>
          <a:p>
            <a:pPr lvl="1" eaLnBrk="1" hangingPunct="1"/>
            <a:r>
              <a:rPr lang="en-US" altLang="en-US" dirty="0"/>
              <a:t>Removed since 2.6.39</a:t>
            </a:r>
          </a:p>
          <a:p>
            <a:pPr lvl="1" eaLnBrk="1" hangingPunct="1"/>
            <a:r>
              <a:rPr lang="en-US" altLang="en-US" dirty="0"/>
              <a:t>Replaced with fine-grain localized locks</a:t>
            </a:r>
          </a:p>
          <a:p>
            <a:pPr lvl="4" eaLnBrk="1" hangingPunct="1">
              <a:buFontTx/>
              <a:buNone/>
            </a:pPr>
            <a:r>
              <a:rPr lang="en-US" altLang="en-US" dirty="0"/>
              <a:t>	</a:t>
            </a:r>
          </a:p>
          <a:p>
            <a:pPr eaLnBrk="1" hangingPunct="1"/>
            <a:r>
              <a:rPr lang="en-US" altLang="en-US" dirty="0"/>
              <a:t>Linux distributions at or above CentOS 7, Debian 7 (Wheezy) and Ubuntu 11.10 not longer use BKL.</a:t>
            </a:r>
            <a:endParaRPr lang="en-US" altLang="en-US" sz="1600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</p:spTree>
    <p:extLst>
      <p:ext uri="{BB962C8B-B14F-4D97-AF65-F5344CB8AC3E}">
        <p14:creationId xmlns:p14="http://schemas.microsoft.com/office/powerpoint/2010/main" val="3948862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497E18"/>
                </a:solidFill>
              </a:rPr>
              <a:t>            </a:t>
            </a:r>
            <a:fld id="{16F9C85B-9222-4DB8-BAC0-E2CB815765F2}" type="slidenum">
              <a:rPr lang="en-US" altLang="en-US" sz="1400">
                <a:solidFill>
                  <a:srgbClr val="497E18"/>
                </a:solidFill>
              </a:rPr>
              <a:pPr eaLnBrk="1" hangingPunct="1"/>
              <a:t>45</a:t>
            </a:fld>
            <a:endParaRPr lang="en-US" altLang="en-US" sz="1400">
              <a:solidFill>
                <a:srgbClr val="497E18"/>
              </a:solidFill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>
                <a:solidFill>
                  <a:srgbClr val="0070C0"/>
                </a:solidFill>
              </a:rPr>
              <a:t>Preemptible</a:t>
            </a:r>
            <a:r>
              <a:rPr lang="en-US" altLang="en-US" dirty="0">
                <a:solidFill>
                  <a:srgbClr val="0070C0"/>
                </a:solidFill>
              </a:rPr>
              <a:t> kernel issues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Have to be careful of legacy code that assumes per-CPU data is implicitly protected from preemption</a:t>
            </a:r>
          </a:p>
          <a:p>
            <a:pPr lvl="1" eaLnBrk="1" hangingPunct="1"/>
            <a:r>
              <a:rPr lang="en-US" altLang="en-US" dirty="0"/>
              <a:t>Legacy code assumes “non-preemption in kernel mode”</a:t>
            </a:r>
          </a:p>
          <a:p>
            <a:pPr lvl="1" eaLnBrk="1" hangingPunct="1"/>
            <a:r>
              <a:rPr lang="en-US" altLang="en-US" dirty="0"/>
              <a:t>May need to use new </a:t>
            </a:r>
            <a:r>
              <a:rPr lang="en-US" altLang="en-US" dirty="0" err="1"/>
              <a:t>preempt_disable</a:t>
            </a:r>
            <a:r>
              <a:rPr lang="en-US" altLang="en-US" dirty="0"/>
              <a:t>() and </a:t>
            </a:r>
            <a:r>
              <a:rPr lang="en-US" altLang="en-US" dirty="0" err="1"/>
              <a:t>preempt_enable</a:t>
            </a:r>
            <a:r>
              <a:rPr lang="en-US" altLang="en-US" dirty="0"/>
              <a:t>() calls</a:t>
            </a:r>
          </a:p>
          <a:p>
            <a:pPr lvl="1" eaLnBrk="1" hangingPunct="1"/>
            <a:r>
              <a:rPr lang="en-US" altLang="en-US" dirty="0"/>
              <a:t>Calls are </a:t>
            </a:r>
            <a:r>
              <a:rPr lang="en-US" altLang="en-US" dirty="0" err="1"/>
              <a:t>nestable</a:t>
            </a:r>
            <a:endParaRPr lang="en-US" altLang="en-US" dirty="0"/>
          </a:p>
          <a:p>
            <a:pPr lvl="2" eaLnBrk="1" hangingPunct="1"/>
            <a:r>
              <a:rPr lang="en-US" altLang="en-US" sz="1800" dirty="0"/>
              <a:t>for each n </a:t>
            </a:r>
            <a:r>
              <a:rPr lang="en-US" altLang="en-US" sz="1800" dirty="0" err="1"/>
              <a:t>preempt_disable</a:t>
            </a:r>
            <a:r>
              <a:rPr lang="en-US" altLang="en-US" sz="1800" dirty="0"/>
              <a:t>() calls, preemption will not be re-enabled until the nth </a:t>
            </a:r>
            <a:r>
              <a:rPr lang="en-US" altLang="en-US" sz="1800" dirty="0" err="1"/>
              <a:t>preempt_enable</a:t>
            </a:r>
            <a:r>
              <a:rPr lang="en-US" altLang="en-US" sz="1800" dirty="0"/>
              <a:t>() call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</p:spTree>
    <p:extLst>
      <p:ext uri="{BB962C8B-B14F-4D97-AF65-F5344CB8AC3E}">
        <p14:creationId xmlns:p14="http://schemas.microsoft.com/office/powerpoint/2010/main" val="37786499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Read-copy Update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898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Read-Copy Update (</a:t>
            </a:r>
            <a:r>
              <a:rPr lang="en-US" dirty="0" err="1">
                <a:solidFill>
                  <a:srgbClr val="0070C0"/>
                </a:solidFill>
              </a:rPr>
              <a:t>RCU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Designed for multi CPU operation</a:t>
            </a:r>
          </a:p>
          <a:p>
            <a:r>
              <a:rPr lang="en-US" dirty="0"/>
              <a:t>Allows many readers and many writers to proceed concurrently</a:t>
            </a:r>
          </a:p>
          <a:p>
            <a:r>
              <a:rPr lang="en-US" dirty="0" err="1"/>
              <a:t>RCU</a:t>
            </a:r>
            <a:r>
              <a:rPr lang="en-US" dirty="0"/>
              <a:t> is lock free</a:t>
            </a:r>
          </a:p>
          <a:p>
            <a:r>
              <a:rPr lang="en-US" dirty="0"/>
              <a:t>Only data structures that are dynamically allocated and referenced by means of pointers can be protected by </a:t>
            </a:r>
            <a:r>
              <a:rPr lang="en-US" dirty="0" err="1"/>
              <a:t>RCU</a:t>
            </a:r>
            <a:endParaRPr lang="en-US" dirty="0"/>
          </a:p>
          <a:p>
            <a:r>
              <a:rPr lang="en-US" dirty="0"/>
              <a:t>No kernel control path can sleep inside a critical region protected by </a:t>
            </a:r>
            <a:r>
              <a:rPr lang="en-US" dirty="0" err="1"/>
              <a:t>RCU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7150-882A-43A0-A39E-9FBFE194E63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013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RCU</a:t>
            </a:r>
            <a:r>
              <a:rPr lang="en-US" dirty="0">
                <a:solidFill>
                  <a:srgbClr val="0070C0"/>
                </a:solidFill>
              </a:rPr>
              <a:t> 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rcu_read_lock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is just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preempt_disable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Dereference a pointer and read</a:t>
            </a:r>
          </a:p>
          <a:p>
            <a:endParaRPr lang="en-US" dirty="0"/>
          </a:p>
          <a:p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rcu_write_lock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is just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preempt_enable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/>
          </a:p>
          <a:p>
            <a:r>
              <a:rPr lang="en-US" dirty="0"/>
              <a:t>Real work done by writers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7150-882A-43A0-A39E-9FBFE194E63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954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RCU</a:t>
            </a:r>
            <a:r>
              <a:rPr lang="en-US" dirty="0">
                <a:solidFill>
                  <a:srgbClr val="0070C0"/>
                </a:solidFill>
              </a:rPr>
              <a:t> Writes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Writer makes a copy of data structure by dereferencing the pointer</a:t>
            </a:r>
          </a:p>
          <a:p>
            <a:pPr lvl="1"/>
            <a:r>
              <a:rPr lang="en-US" dirty="0"/>
              <a:t>All changes made strictly to the copy, never to the source</a:t>
            </a:r>
          </a:p>
          <a:p>
            <a:r>
              <a:rPr lang="en-US" dirty="0"/>
              <a:t>Once finished, writer changes the pointer to the data structure </a:t>
            </a:r>
            <a:r>
              <a:rPr lang="en-US" dirty="0">
                <a:solidFill>
                  <a:srgbClr val="FF0000"/>
                </a:solidFill>
              </a:rPr>
              <a:t>atomically</a:t>
            </a:r>
          </a:p>
          <a:p>
            <a:r>
              <a:rPr lang="en-US" dirty="0"/>
              <a:t>So readers only see old or new copy of data structure but not both</a:t>
            </a:r>
          </a:p>
          <a:p>
            <a:r>
              <a:rPr lang="en-US" dirty="0"/>
              <a:t>We have a new problem: when can we free the old data structure?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7150-882A-43A0-A39E-9FBFE194E63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36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Synchronization techniques in Linux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7150-882A-43A0-A39E-9FBFE194E63F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886" y="1598327"/>
            <a:ext cx="7893908" cy="440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0958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Everyone must cooperate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kernel requires every potential reader to execute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rcu_read_unlock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before: </a:t>
            </a:r>
          </a:p>
          <a:p>
            <a:pPr lvl="1"/>
            <a:r>
              <a:rPr lang="en-US" dirty="0"/>
              <a:t>The CPU performs a process switch </a:t>
            </a:r>
          </a:p>
          <a:p>
            <a:pPr lvl="1"/>
            <a:r>
              <a:rPr lang="en-US" dirty="0"/>
              <a:t>The CPU starts executing in User Mode</a:t>
            </a:r>
          </a:p>
          <a:p>
            <a:pPr lvl="1"/>
            <a:r>
              <a:rPr lang="en-US" dirty="0"/>
              <a:t>The CPU executes the idle loop</a:t>
            </a:r>
          </a:p>
          <a:p>
            <a:endParaRPr lang="en-US" dirty="0"/>
          </a:p>
          <a:p>
            <a:r>
              <a:rPr lang="en-US" dirty="0" err="1"/>
              <a:t>RCU</a:t>
            </a:r>
            <a:r>
              <a:rPr lang="en-US" dirty="0"/>
              <a:t> introduced in Linux 2.6 and used in the networking layer and in the Virtual File System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7150-882A-43A0-A39E-9FBFE194E63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128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Introduced in Linux 2.6</a:t>
            </a:r>
          </a:p>
          <a:p>
            <a:r>
              <a:rPr lang="en-US" dirty="0"/>
              <a:t>Solves a problem with semaphores</a:t>
            </a:r>
          </a:p>
          <a:p>
            <a:pPr lvl="1"/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up()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down()</a:t>
            </a:r>
            <a:r>
              <a:rPr lang="en-US" dirty="0"/>
              <a:t> can be done in parallel</a:t>
            </a:r>
          </a:p>
          <a:p>
            <a:pPr lvl="1"/>
            <a:r>
              <a:rPr lang="en-US" dirty="0"/>
              <a:t>A process can destroy a semaphore while some other process (say in another CPU) is in the middle of an operation</a:t>
            </a:r>
          </a:p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complete() </a:t>
            </a:r>
            <a:r>
              <a:rPr lang="en-US" dirty="0"/>
              <a:t>replaces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up()</a:t>
            </a:r>
          </a:p>
          <a:p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wait_for_completion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replaces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down()</a:t>
            </a:r>
          </a:p>
          <a:p>
            <a:r>
              <a:rPr lang="en-US" dirty="0"/>
              <a:t>Spinlock is used to ensure that the two cannot be done concurrently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7150-882A-43A0-A39E-9FBFE194E63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87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Choice of Protection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7150-882A-43A0-A39E-9FBFE194E63F}" type="slidenum">
              <a:rPr lang="en-US" smtClean="0"/>
              <a:t>52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924" y="1786066"/>
            <a:ext cx="732472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7495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End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85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Per-CPU Variables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02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Per-CPU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variable per CPU</a:t>
            </a:r>
          </a:p>
          <a:p>
            <a:pPr lvl="1"/>
            <a:r>
              <a:rPr lang="en-US" dirty="0"/>
              <a:t>Reduce need to synchronize across CPUs</a:t>
            </a:r>
          </a:p>
          <a:p>
            <a:pPr lvl="1"/>
            <a:endParaRPr lang="en-US" dirty="0"/>
          </a:p>
          <a:p>
            <a:r>
              <a:rPr lang="en-US" dirty="0"/>
              <a:t>Additional protection may be needed</a:t>
            </a:r>
          </a:p>
          <a:p>
            <a:pPr lvl="1"/>
            <a:r>
              <a:rPr lang="en-US" dirty="0"/>
              <a:t>Example: a kernel control path gets the address of its local copy of a per-CPU variable, and then it is preempted and moved to another CPU: the address still refers to the element of the previous CPU.</a:t>
            </a:r>
          </a:p>
          <a:p>
            <a:pPr lvl="1"/>
            <a:r>
              <a:rPr lang="en-US" dirty="0"/>
              <a:t>Control preemption before performing read or write.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7150-882A-43A0-A39E-9FBFE194E63F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36CC33-B565-4868-82AF-FE5F20813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328" y="5060765"/>
            <a:ext cx="4543425" cy="12511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614FCD-3180-43E9-B191-C04E0E57E10D}"/>
              </a:ext>
            </a:extLst>
          </p:cNvPr>
          <p:cNvSpPr txBox="1"/>
          <p:nvPr/>
        </p:nvSpPr>
        <p:spPr>
          <a:xfrm>
            <a:off x="9274629" y="4893204"/>
            <a:ext cx="2262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include/</a:t>
            </a:r>
            <a:r>
              <a:rPr lang="en-SG" sz="10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SG" sz="10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SG" sz="10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percpu-defs.h</a:t>
            </a:r>
            <a:endParaRPr lang="en-SG" sz="1000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273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Linux per-CPU variables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7150-882A-43A0-A39E-9FBFE194E63F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110" y="1506687"/>
            <a:ext cx="8157648" cy="451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3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91BA5-36EE-4826-9763-19436748C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0070C0"/>
                </a:solidFill>
              </a:rPr>
              <a:t>Per-CPU variables implementation in x86-64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079F8-EF0B-4AB6-8333-C4F01C9B7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From the Intel manual: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9CA9A-E690-455C-ABD6-701C464DA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CS5250 - 2021/2022 Sem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955E3-3DB7-45DC-B858-D15FCEB6E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57150-882A-43A0-A39E-9FBFE194E63F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FECC03-980B-4E38-B832-909DD6F61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175" y="2434016"/>
            <a:ext cx="7527843" cy="950948"/>
          </a:xfrm>
          <a:prstGeom prst="rect">
            <a:avLst/>
          </a:prstGeom>
          <a:ln w="57150">
            <a:solidFill>
              <a:srgbClr val="FFC000"/>
            </a:solidFill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689BC3-8E78-401C-A358-E82838744B11}"/>
              </a:ext>
            </a:extLst>
          </p:cNvPr>
          <p:cNvCxnSpPr>
            <a:cxnSpLocks/>
          </p:cNvCxnSpPr>
          <p:nvPr/>
        </p:nvCxnSpPr>
        <p:spPr>
          <a:xfrm>
            <a:off x="3391065" y="2909490"/>
            <a:ext cx="99159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06C2F7-727B-4593-BA90-EF59567F2139}"/>
              </a:ext>
            </a:extLst>
          </p:cNvPr>
          <p:cNvCxnSpPr>
            <a:cxnSpLocks/>
          </p:cNvCxnSpPr>
          <p:nvPr/>
        </p:nvCxnSpPr>
        <p:spPr>
          <a:xfrm>
            <a:off x="7864764" y="3048000"/>
            <a:ext cx="69734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A9836E0C-F390-48E6-B341-4077163BB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857" y="3661985"/>
            <a:ext cx="6224477" cy="2541398"/>
          </a:xfrm>
          <a:prstGeom prst="rect">
            <a:avLst/>
          </a:prstGeom>
          <a:ln w="38100">
            <a:solidFill>
              <a:srgbClr val="7030A0"/>
            </a:solidFill>
          </a:ln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596AE5-23F4-4709-B6C9-737662F8D994}"/>
              </a:ext>
            </a:extLst>
          </p:cNvPr>
          <p:cNvCxnSpPr>
            <a:cxnSpLocks/>
          </p:cNvCxnSpPr>
          <p:nvPr/>
        </p:nvCxnSpPr>
        <p:spPr>
          <a:xfrm>
            <a:off x="6391563" y="4331855"/>
            <a:ext cx="28170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284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2098</TotalTime>
  <Words>2674</Words>
  <Application>Microsoft Office PowerPoint</Application>
  <PresentationFormat>Widescreen</PresentationFormat>
  <Paragraphs>467</Paragraphs>
  <Slides>53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Arial</vt:lpstr>
      <vt:lpstr>Calibri</vt:lpstr>
      <vt:lpstr>Calibri Light</vt:lpstr>
      <vt:lpstr>Comic Sans MS</vt:lpstr>
      <vt:lpstr>Courier New</vt:lpstr>
      <vt:lpstr>Wingdings</vt:lpstr>
      <vt:lpstr>Office Theme</vt:lpstr>
      <vt:lpstr>Lecture 9</vt:lpstr>
      <vt:lpstr>Concurrency in the Kernel</vt:lpstr>
      <vt:lpstr>Sources of pseudo concurrency</vt:lpstr>
      <vt:lpstr>Kernel Control Paths</vt:lpstr>
      <vt:lpstr>Synchronization techniques in Linux</vt:lpstr>
      <vt:lpstr>Per-CPU Variables</vt:lpstr>
      <vt:lpstr>Per-CPU variables</vt:lpstr>
      <vt:lpstr>Linux per-CPU variables</vt:lpstr>
      <vt:lpstr>Per-CPU variables implementation in x86-64</vt:lpstr>
      <vt:lpstr>Per-CPU on x86-64</vt:lpstr>
      <vt:lpstr>Atomic Operations</vt:lpstr>
      <vt:lpstr>Atomic operators</vt:lpstr>
      <vt:lpstr>Atomic integer operators</vt:lpstr>
      <vt:lpstr>Memory Barriers</vt:lpstr>
      <vt:lpstr>Barriers</vt:lpstr>
      <vt:lpstr>Spin Locks</vt:lpstr>
      <vt:lpstr>Spin locks</vt:lpstr>
      <vt:lpstr>Basic use of spin locks</vt:lpstr>
      <vt:lpstr>Ticket locks</vt:lpstr>
      <vt:lpstr>An Issue</vt:lpstr>
      <vt:lpstr>Solutions</vt:lpstr>
      <vt:lpstr>Combining spin locks and interrupt disabling</vt:lpstr>
      <vt:lpstr>Combining spin locks and interrupt disabling</vt:lpstr>
      <vt:lpstr>Bottom halves and softirqs</vt:lpstr>
      <vt:lpstr>Spin locks and deferred functions</vt:lpstr>
      <vt:lpstr>Spin lock rules</vt:lpstr>
      <vt:lpstr>Semaphores</vt:lpstr>
      <vt:lpstr>Semaphores</vt:lpstr>
      <vt:lpstr>Semaphore implementation</vt:lpstr>
      <vt:lpstr>Semaphore operations</vt:lpstr>
      <vt:lpstr>Can you be interrupted when blocked?</vt:lpstr>
      <vt:lpstr>Reader-writer Spinlocks</vt:lpstr>
      <vt:lpstr>Reader/writer Locks</vt:lpstr>
      <vt:lpstr>Reader/writer spin locks (rwlock)</vt:lpstr>
      <vt:lpstr>Reader/writer lock warnings</vt:lpstr>
      <vt:lpstr>Reader/writer semaphores (rw_semaphore)</vt:lpstr>
      <vt:lpstr>Big reader locks (br_lock)</vt:lpstr>
      <vt:lpstr>Seqlocks</vt:lpstr>
      <vt:lpstr>Seqlock</vt:lpstr>
      <vt:lpstr>Seqlock Data Structure</vt:lpstr>
      <vt:lpstr>Seqlock writer</vt:lpstr>
      <vt:lpstr>Conditions for using seqlocks</vt:lpstr>
      <vt:lpstr>Big Kernel Lock</vt:lpstr>
      <vt:lpstr>Big kernel lock (BKL)</vt:lpstr>
      <vt:lpstr>Preemptible kernel issues</vt:lpstr>
      <vt:lpstr>Read-copy Update</vt:lpstr>
      <vt:lpstr>Read-Copy Update (RCU)</vt:lpstr>
      <vt:lpstr>RCU Read</vt:lpstr>
      <vt:lpstr>RCU Writes</vt:lpstr>
      <vt:lpstr>Everyone must cooperate</vt:lpstr>
      <vt:lpstr>Completion</vt:lpstr>
      <vt:lpstr>Choice of Protection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9</dc:title>
  <dc:creator>wongwf</dc:creator>
  <cp:lastModifiedBy>Weng-Fai Wong</cp:lastModifiedBy>
  <cp:revision>29</cp:revision>
  <dcterms:created xsi:type="dcterms:W3CDTF">2017-03-22T11:24:27Z</dcterms:created>
  <dcterms:modified xsi:type="dcterms:W3CDTF">2022-03-16T09:05:30Z</dcterms:modified>
</cp:coreProperties>
</file>