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B62753-7950-4485-A9FF-4D723D58A90F}">
  <a:tblStyle styleId="{5EB62753-7950-4485-A9FF-4D723D58A9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d5b12535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d5b12535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d5b12535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d5b12535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Information overload exceeds the human capacity to aggregate and interpret the fragments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of knowledge published in millions of articles per year. Natural Language Processing (NLP)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techniques convert text to information could be effectively harnessed by computer systems,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raising information access to a higher level to better serve information needs. By and large,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information needs appear as questions. People ask a question and get the answer back,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is one of the most common ways to acquire new knowledge. </a:t>
            </a:r>
            <a:br>
              <a:rPr lang="en"/>
            </a:br>
            <a:br>
              <a:rPr lang="en"/>
            </a:br>
            <a:r>
              <a:rPr lang="en"/>
              <a:t>QA systems reply a question asked in natural language (For example: How many universities in the US?") with the precise answer (53,00) </a:t>
            </a:r>
            <a:br>
              <a:rPr lang="en"/>
            </a:br>
            <a:r>
              <a:rPr lang="en"/>
              <a:t>There are also other applications of QA systems such as: virtual assistants (e.g.: chatbot, virtual custom service)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d5b12535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d5b12535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d5b12535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d5b12535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▶️ I</a:t>
            </a:r>
            <a:r>
              <a:rPr b="1" lang="en">
                <a:solidFill>
                  <a:schemeClr val="dk1"/>
                </a:solidFill>
              </a:rPr>
              <a:t>nformation retrieval-based question answering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Given a user question: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1.  information retrieval is used to find relevant passages.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 user poses a query to a retrieval system, which then returns an ordered set of documents from document some collection.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 document refers to whatever unit of text the system indexes and retrieves (web pages, scientific papers, news articles, or even shorter passages like collection paragraphs).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basic IR architecture map queries and document to </a:t>
            </a:r>
            <a:r>
              <a:rPr b="1" lang="en">
                <a:solidFill>
                  <a:schemeClr val="dk1"/>
                </a:solidFill>
              </a:rPr>
              <a:t>vectors</a:t>
            </a:r>
            <a:r>
              <a:rPr lang="en">
                <a:solidFill>
                  <a:schemeClr val="dk1"/>
                </a:solidFill>
              </a:rPr>
              <a:t>, and use the cosine similarity between the vectors to rank candidate documents.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tf-idf, dense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a result, retrieve relevant passages from a text collection.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2. Then neural reading comprehension algorithms read these retrieved passages and draw an answer directly from spans of text.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For each token pi in the passage, compute two probabilities: pstart(i) that pi is the start of the answer span, and pend(i) that pi is the end of the answer span.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The answer can be chosen as the span with the highest probability.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▶️ Knowledge-based question answering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While an enormous amount of information is encoded in the vast amount of text on the web, information obviously also exists in more structured forms. For example, datasets consist of a set of facts in the form of </a:t>
            </a:r>
            <a:r>
              <a:rPr b="1" lang="en">
                <a:solidFill>
                  <a:schemeClr val="dk1"/>
                </a:solidFill>
              </a:rPr>
              <a:t>triples.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subject predicate object Ada Lovelace birth-year 1815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triple can be used to answer text questions like “When was Ada Lovelace born?” or “Who was born in 1815?”.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d5b12535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d5b12535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▶️ Knowledge-based question answering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While an enormous amount of information is encoded in the vast amount of text on the web, information obviously also exists in more structured forms. For example, datasets consist of a set of facts in the form of </a:t>
            </a:r>
            <a:r>
              <a:rPr b="1" lang="en">
                <a:solidFill>
                  <a:schemeClr val="dk1"/>
                </a:solidFill>
              </a:rPr>
              <a:t>triples.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subject predicate object Ada Lovelace birth-year 1815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This triple can be used to answer text questions like “When was Ada Lovelace born?” or “Who was born in 1815?”.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1.  Graph-based QA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knowledge base as a graph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entities as nodes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relations or propositions as edges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relation detection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relation linking: computing similarity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“When was Ada Lovelace born?” → birth-year (Ada Lovelace, ?x)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Ranking of answers: Most algorithms have a final stage which </a:t>
            </a:r>
            <a:r>
              <a:rPr i="1" lang="en">
                <a:solidFill>
                  <a:schemeClr val="dk1"/>
                </a:solidFill>
              </a:rPr>
              <a:t>takes the top j entities and the top k relations</a:t>
            </a:r>
            <a:r>
              <a:rPr lang="en">
                <a:solidFill>
                  <a:schemeClr val="dk1"/>
                </a:solidFill>
              </a:rPr>
              <a:t>, searches the knowledge base for triples containing those entities and relations, and then </a:t>
            </a:r>
            <a:r>
              <a:rPr b="1" lang="en">
                <a:solidFill>
                  <a:schemeClr val="dk1"/>
                </a:solidFill>
              </a:rPr>
              <a:t>ranks those triples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2. QA by semantic parsing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>
                <a:solidFill>
                  <a:srgbClr val="D9D9D9"/>
                </a:solidFill>
              </a:rPr>
              <a:t>Get a set of questions paired with their correct logical form, train a system that </a:t>
            </a:r>
            <a:r>
              <a:rPr lang="en">
                <a:solidFill>
                  <a:schemeClr val="dk1"/>
                </a:solidFill>
              </a:rPr>
              <a:t>maps from questions to their logical forms.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common baseline algorithm is a simple sequence-to-sequence model, for example using BERT to represent question tokens, passing them to a biLSTM encoder decoder.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d5b125359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d5b12535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Query a pretrained language model, forcing a model to answer a question solely from information stored in its parameters.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pretrained to fill in masked spans of task.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Language modeling is not yet a complete solution for question answering: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 in addition to not working quite as well,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 they suffer from poor interpretability, they currently can't give users more context by telling them what passage the answer came from.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d5b12535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d5b12535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NetworkX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 Python package for the 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graph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creation and computation</a:t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B7280"/>
                </a:solidFill>
                <a:latin typeface="Roboto"/>
                <a:ea typeface="Roboto"/>
                <a:cs typeface="Roboto"/>
                <a:sym typeface="Roboto"/>
              </a:rPr>
              <a:t>models directly from Hugging Face infrastructure and run large scale NLP models </a:t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d5b12535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d5b12535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d5b12535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d5b12535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5" Type="http://schemas.openxmlformats.org/officeDocument/2006/relationships/image" Target="../media/image14.png"/><Relationship Id="rId6" Type="http://schemas.openxmlformats.org/officeDocument/2006/relationships/image" Target="../media/image7.png"/><Relationship Id="rId7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gif"/><Relationship Id="rId5" Type="http://schemas.openxmlformats.org/officeDocument/2006/relationships/image" Target="../media/image5.gif"/><Relationship Id="rId6" Type="http://schemas.openxmlformats.org/officeDocument/2006/relationships/image" Target="../media/image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gif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11.png"/><Relationship Id="rId8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8825" y="266387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26650" y="1339325"/>
            <a:ext cx="6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177375" y="328925"/>
            <a:ext cx="622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Question Answering System</a:t>
            </a:r>
            <a:endParaRPr sz="1000"/>
          </a:p>
        </p:txBody>
      </p:sp>
      <p:sp>
        <p:nvSpPr>
          <p:cNvPr id="67" name="Google Shape;67;p14"/>
          <p:cNvSpPr txBox="1"/>
          <p:nvPr/>
        </p:nvSpPr>
        <p:spPr>
          <a:xfrm>
            <a:off x="7268300" y="455122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3C47D"/>
                </a:solidFill>
              </a:rPr>
              <a:t>Illustration by Freepik Storyset</a:t>
            </a:r>
            <a:endParaRPr sz="800">
              <a:solidFill>
                <a:srgbClr val="93C47D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9" y="1257100"/>
            <a:ext cx="6804600" cy="26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5647" y="1592047"/>
            <a:ext cx="4998049" cy="25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84450" y="2061125"/>
            <a:ext cx="4377741" cy="25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637500" y="1334375"/>
            <a:ext cx="8042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Information retrieval-based QA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37500" y="2217650"/>
            <a:ext cx="4034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Knowledge-based QA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37500" y="310092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Language Model-based QA</a:t>
            </a:r>
            <a:endParaRPr b="1" sz="1700">
              <a:solidFill>
                <a:schemeClr val="dk1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1550" y="1642525"/>
            <a:ext cx="2027100" cy="20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5">
            <a:alphaModFix/>
          </a:blip>
          <a:srcRect b="32459" l="0" r="0" t="0"/>
          <a:stretch/>
        </p:blipFill>
        <p:spPr>
          <a:xfrm>
            <a:off x="6008637" y="2796125"/>
            <a:ext cx="2691880" cy="18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3575" y="0"/>
            <a:ext cx="2301600" cy="23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455325" y="312500"/>
            <a:ext cx="58689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Question Answering System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7268300" y="455122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3C47D"/>
                </a:solidFill>
              </a:rPr>
              <a:t>Illustration by Freepik Storyset</a:t>
            </a:r>
            <a:endParaRPr sz="800">
              <a:solidFill>
                <a:srgbClr val="93C47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372300" y="1076275"/>
            <a:ext cx="2878800" cy="3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Given a user question:</a:t>
            </a:r>
            <a:br>
              <a:rPr lang="en" sz="1800">
                <a:solidFill>
                  <a:schemeClr val="dk1"/>
                </a:solidFill>
              </a:rPr>
            </a:b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1.  </a:t>
            </a:r>
            <a:r>
              <a:rPr b="1" lang="en" sz="1800">
                <a:solidFill>
                  <a:schemeClr val="dk1"/>
                </a:solidFill>
              </a:rPr>
              <a:t>Information retrieval</a:t>
            </a:r>
            <a:r>
              <a:rPr lang="en" sz="1800">
                <a:solidFill>
                  <a:schemeClr val="dk1"/>
                </a:solidFill>
              </a:rPr>
              <a:t> is used to find relevant passages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Map queries and document to </a:t>
            </a:r>
            <a:r>
              <a:rPr b="1" lang="en" sz="1800">
                <a:solidFill>
                  <a:schemeClr val="dk1"/>
                </a:solidFill>
              </a:rPr>
              <a:t>vectors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Use cosine similarity to rank candidate documents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3485700" y="1689675"/>
            <a:ext cx="38166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2. </a:t>
            </a:r>
            <a:r>
              <a:rPr b="1" lang="en" sz="1800">
                <a:solidFill>
                  <a:schemeClr val="dk1"/>
                </a:solidFill>
              </a:rPr>
              <a:t>Reading comprehension</a:t>
            </a:r>
            <a:r>
              <a:rPr lang="en" sz="1800">
                <a:solidFill>
                  <a:schemeClr val="dk1"/>
                </a:solidFill>
              </a:rPr>
              <a:t>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draw an answer from spans of text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For each token in the passage, compute two probabilities: P_start, P_end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answer can be chosen as the span with the highest probability.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789900" y="469775"/>
            <a:ext cx="804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Information retrieval-based QA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5250" y="67800"/>
            <a:ext cx="2108750" cy="21087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11700" y="50817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▶️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879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789900" y="469775"/>
            <a:ext cx="804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Knowledge-based QA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48500" y="2670200"/>
            <a:ext cx="3928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1.  Graph-based QA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</a:t>
            </a:r>
            <a:r>
              <a:rPr lang="en" sz="1800">
                <a:solidFill>
                  <a:schemeClr val="dk1"/>
                </a:solidFill>
              </a:rPr>
              <a:t>-</a:t>
            </a:r>
            <a:r>
              <a:rPr lang="en" sz="1800">
                <a:solidFill>
                  <a:schemeClr val="dk1"/>
                </a:solidFill>
              </a:rPr>
              <a:t> Knowledge base as a graph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 - Relation detection and mapping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 - Search and rank triples 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311700" y="50817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▶️</a:t>
            </a:r>
            <a:endParaRPr sz="2000"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2450" y="393575"/>
            <a:ext cx="2027100" cy="20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4036000" y="2670200"/>
            <a:ext cx="4946400" cy="18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2. QA by semantic parsing</a:t>
            </a:r>
            <a:r>
              <a:rPr lang="en" sz="1800">
                <a:solidFill>
                  <a:schemeClr val="dk1"/>
                </a:solidFill>
              </a:rPr>
              <a:t>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 - Map the question to logical form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 - Use a query language like SQL or SPARQL</a:t>
            </a:r>
            <a:endParaRPr/>
          </a:p>
        </p:txBody>
      </p:sp>
      <p:graphicFrame>
        <p:nvGraphicFramePr>
          <p:cNvPr id="110" name="Google Shape;110;p17"/>
          <p:cNvGraphicFramePr/>
          <p:nvPr/>
        </p:nvGraphicFramePr>
        <p:xfrm>
          <a:off x="9614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{5EB62753-7950-4485-A9FF-4D723D58A90F}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 subject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predicate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object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Ada Lovelace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birth-year 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1815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  ...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  ...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  ...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1" name="Google Shape;111;p17"/>
          <p:cNvSpPr txBox="1"/>
          <p:nvPr/>
        </p:nvSpPr>
        <p:spPr>
          <a:xfrm>
            <a:off x="4481175" y="3491000"/>
            <a:ext cx="310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the largest state? argmax(λx.state(x),λx.size(x))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879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789900" y="469775"/>
            <a:ext cx="804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Language Model-based QA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11700" y="50817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▶️</a:t>
            </a:r>
            <a:endParaRPr sz="2000"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4">
            <a:alphaModFix/>
          </a:blip>
          <a:srcRect b="32459" l="0" r="8332" t="0"/>
          <a:stretch/>
        </p:blipFill>
        <p:spPr>
          <a:xfrm>
            <a:off x="6676425" y="2793288"/>
            <a:ext cx="2467575" cy="18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350" y="975250"/>
            <a:ext cx="4422010" cy="181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050" y="2890164"/>
            <a:ext cx="4451501" cy="173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3549900" y="2290175"/>
            <a:ext cx="1465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91550" y="2158187"/>
            <a:ext cx="3650924" cy="8271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7646400" y="1867825"/>
            <a:ext cx="387000" cy="61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__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926850" y="1245300"/>
            <a:ext cx="1769700" cy="10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          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1279350" y="1753850"/>
            <a:ext cx="10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28775" y="1246213"/>
            <a:ext cx="965839" cy="10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2294625" y="4722475"/>
            <a:ext cx="786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i="1"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Bring power of transformer models to semantic search in Azure Cognitive Search, Alec Berntson</a:t>
            </a:r>
            <a:endParaRPr i="1"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902400" y="1198375"/>
            <a:ext cx="73392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Jupyter Notebooks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CoreNLP, </a:t>
            </a:r>
            <a:r>
              <a:rPr lang="en" sz="2100"/>
              <a:t>Spacy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NetworkX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Hugging Face</a:t>
            </a:r>
            <a:endParaRPr sz="21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100">
                <a:solidFill>
                  <a:schemeClr val="dk1"/>
                </a:solidFill>
              </a:rPr>
              <a:t>Pytorch-Lightning</a:t>
            </a:r>
            <a:br>
              <a:rPr lang="en" sz="2400"/>
            </a:br>
            <a:endParaRPr sz="2400"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8675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1040300" y="1326475"/>
            <a:ext cx="7339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22222"/>
                </a:solidFill>
                <a:highlight>
                  <a:srgbClr val="FFFFFF"/>
                </a:highlight>
              </a:rPr>
              <a:t>Jurafsky, Daniel, and James H. Martin. "Speech and Language Processing: An Introduction to Natural Language Processing, Computational Linguistics, and Speech Recognition."</a:t>
            </a:r>
            <a:br>
              <a:rPr lang="en" sz="2200">
                <a:solidFill>
                  <a:srgbClr val="222222"/>
                </a:solidFill>
                <a:highlight>
                  <a:srgbClr val="FFFFFF"/>
                </a:highlight>
              </a:rPr>
            </a:br>
            <a:br>
              <a:rPr lang="en" sz="2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2200">
                <a:solidFill>
                  <a:schemeClr val="dk1"/>
                </a:solidFill>
              </a:rPr>
              <a:t>Petroni, Fabio, et al. "Language models as knowledge bases?."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3355925" y="3712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References</a:t>
            </a:r>
            <a:endParaRPr b="1"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 rotWithShape="1">
          <a:blip r:embed="rId4">
            <a:alphaModFix/>
          </a:blip>
          <a:srcRect b="0" l="4450" r="-4449" t="0"/>
          <a:stretch/>
        </p:blipFill>
        <p:spPr>
          <a:xfrm>
            <a:off x="6198275" y="1152475"/>
            <a:ext cx="3032500" cy="30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2411675" y="1536375"/>
            <a:ext cx="7339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</a:t>
            </a:r>
            <a:r>
              <a:rPr lang="en" sz="4800"/>
              <a:t>hank You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