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41"/>
  </p:handoutMasterIdLst>
  <p:sldIdLst>
    <p:sldId id="256" r:id="rId2"/>
    <p:sldId id="261" r:id="rId3"/>
    <p:sldId id="263" r:id="rId4"/>
    <p:sldId id="262" r:id="rId5"/>
    <p:sldId id="266" r:id="rId6"/>
    <p:sldId id="300" r:id="rId7"/>
    <p:sldId id="265" r:id="rId8"/>
    <p:sldId id="258" r:id="rId9"/>
    <p:sldId id="269" r:id="rId10"/>
    <p:sldId id="268" r:id="rId11"/>
    <p:sldId id="270" r:id="rId12"/>
    <p:sldId id="271" r:id="rId13"/>
    <p:sldId id="272" r:id="rId14"/>
    <p:sldId id="273" r:id="rId15"/>
    <p:sldId id="267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301" r:id="rId24"/>
    <p:sldId id="281" r:id="rId25"/>
    <p:sldId id="283" r:id="rId26"/>
    <p:sldId id="284" r:id="rId27"/>
    <p:sldId id="285" r:id="rId28"/>
    <p:sldId id="286" r:id="rId29"/>
    <p:sldId id="287" r:id="rId30"/>
    <p:sldId id="288" r:id="rId31"/>
    <p:sldId id="291" r:id="rId32"/>
    <p:sldId id="292" r:id="rId33"/>
    <p:sldId id="293" r:id="rId34"/>
    <p:sldId id="294" r:id="rId35"/>
    <p:sldId id="295" r:id="rId36"/>
    <p:sldId id="296" r:id="rId37"/>
    <p:sldId id="297" r:id="rId38"/>
    <p:sldId id="298" r:id="rId39"/>
    <p:sldId id="299" r:id="rId40"/>
  </p:sldIdLst>
  <p:sldSz cx="9144000" cy="6858000" type="screen4x3"/>
  <p:notesSz cx="7102475" cy="10233025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8" d="100"/>
          <a:sy n="78" d="100"/>
        </p:scale>
        <p:origin x="-114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Relationship Id="rId4" Type="http://schemas.openxmlformats.org/officeDocument/2006/relationships/image" Target="../media/image37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57.wmf"/><Relationship Id="rId1" Type="http://schemas.openxmlformats.org/officeDocument/2006/relationships/image" Target="../media/image5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4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4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emf"/><Relationship Id="rId4" Type="http://schemas.openxmlformats.org/officeDocument/2006/relationships/image" Target="../media/image23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7" Type="http://schemas.openxmlformats.org/officeDocument/2006/relationships/image" Target="../media/image30.e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6" Type="http://schemas.openxmlformats.org/officeDocument/2006/relationships/image" Target="../media/image29.wmf"/><Relationship Id="rId5" Type="http://schemas.openxmlformats.org/officeDocument/2006/relationships/image" Target="../media/image28.wmf"/><Relationship Id="rId4" Type="http://schemas.openxmlformats.org/officeDocument/2006/relationships/image" Target="../media/image27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1651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092" y="0"/>
            <a:ext cx="3077739" cy="511651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r">
              <a:defRPr sz="1300"/>
            </a:lvl1pPr>
          </a:lstStyle>
          <a:p>
            <a:fld id="{3469D9A2-FC4A-403B-8724-3CD2BAC3FD4E}" type="datetimeFigureOut">
              <a:rPr lang="zh-CN" altLang="en-US" smtClean="0"/>
              <a:t>2015/6/10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19598"/>
            <a:ext cx="3077739" cy="511651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092" y="9719598"/>
            <a:ext cx="3077739" cy="511651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r">
              <a:defRPr sz="1300"/>
            </a:lvl1pPr>
          </a:lstStyle>
          <a:p>
            <a:fld id="{44BEF8D8-2E1D-49AF-B5DB-05CCB99273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4943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160A37-AAE0-466A-8ACA-8A0D32CEFC36}" type="datetimeFigureOut">
              <a:rPr lang="zh-CN" altLang="en-US"/>
              <a:pPr>
                <a:defRPr/>
              </a:pPr>
              <a:t>2015/6/10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673F24-9D30-482E-B6D8-95C672937D3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3510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5F6E66-B794-4B31-AA2B-C73208D50A25}" type="datetimeFigureOut">
              <a:rPr lang="zh-CN" altLang="en-US"/>
              <a:pPr>
                <a:defRPr/>
              </a:pPr>
              <a:t>2015/6/10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31621D-B895-4E62-BDEB-073AD693E19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4187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460B1E-4D06-42FE-9E62-A117BFD84414}" type="datetimeFigureOut">
              <a:rPr lang="zh-CN" altLang="en-US"/>
              <a:pPr>
                <a:defRPr/>
              </a:pPr>
              <a:t>2015/6/10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90205E-CFC5-44D6-8CC4-ECA59B4F81E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3339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FCCCDA-550A-4BF1-84D8-4B6D64C5F785}" type="datetimeFigureOut">
              <a:rPr lang="zh-CN" altLang="en-US"/>
              <a:pPr>
                <a:defRPr/>
              </a:pPr>
              <a:t>2015/6/10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C23BBE-92D7-4133-86FD-4EE1FD09CAB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3504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DDDD8B-BF24-45AC-9A37-506AAB8D26AD}" type="datetimeFigureOut">
              <a:rPr lang="zh-CN" altLang="en-US"/>
              <a:pPr>
                <a:defRPr/>
              </a:pPr>
              <a:t>2015/6/10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A8AB96-B40F-4386-AC27-591BC37CEDF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9517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1D7A28-169C-4A57-B66C-A4B49153A4ED}" type="datetimeFigureOut">
              <a:rPr lang="zh-CN" altLang="en-US"/>
              <a:pPr>
                <a:defRPr/>
              </a:pPr>
              <a:t>2015/6/10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87658C-FAB6-4AA7-8D8B-DED5D209C3D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2795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D89887-1D25-4CDF-AE7A-CAF4236F3A1A}" type="datetimeFigureOut">
              <a:rPr lang="zh-CN" altLang="en-US"/>
              <a:pPr>
                <a:defRPr/>
              </a:pPr>
              <a:t>2015/6/10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B93B6D-2811-4583-8B73-D0E0A03CF15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8083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58BCAC-D8CA-46D4-B869-3C3D8DD5E367}" type="datetimeFigureOut">
              <a:rPr lang="zh-CN" altLang="en-US"/>
              <a:pPr>
                <a:defRPr/>
              </a:pPr>
              <a:t>2015/6/10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891251-2150-4CCE-BA25-924748E0C08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3211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05176D-153A-40EA-B21F-C2DEC41647A0}" type="datetimeFigureOut">
              <a:rPr lang="zh-CN" altLang="en-US"/>
              <a:pPr>
                <a:defRPr/>
              </a:pPr>
              <a:t>2015/6/10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9BE42C-4D30-4266-9167-47671394FCB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8012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76499B-FC12-4096-AD1C-DCEBC3123BEA}" type="datetimeFigureOut">
              <a:rPr lang="zh-CN" altLang="en-US"/>
              <a:pPr>
                <a:defRPr/>
              </a:pPr>
              <a:t>2015/6/10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627610-E28D-4D32-BA61-1B9D68F73B2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9792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1BDD40-572E-4CA7-A715-EC4DA68E588A}" type="datetimeFigureOut">
              <a:rPr lang="zh-CN" altLang="en-US"/>
              <a:pPr>
                <a:defRPr/>
              </a:pPr>
              <a:t>2015/6/10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C69CB4-B457-4E7C-BF0C-772924FFD7F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10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6D80E2B-1168-4A6A-9DE8-569F4A8AA085}" type="datetimeFigureOut">
              <a:rPr lang="zh-CN" altLang="en-US"/>
              <a:pPr>
                <a:defRPr/>
              </a:pPr>
              <a:t>2015/6/10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97DB8E50-F743-442B-B4EA-0D4DD54AC2F3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3.bin"/><Relationship Id="rId10" Type="http://schemas.openxmlformats.org/officeDocument/2006/relationships/image" Target="../media/image9.w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5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7.bin"/><Relationship Id="rId10" Type="http://schemas.openxmlformats.org/officeDocument/2006/relationships/image" Target="../media/image13.wmf"/><Relationship Id="rId4" Type="http://schemas.openxmlformats.org/officeDocument/2006/relationships/image" Target="../media/image10.wmf"/><Relationship Id="rId9" Type="http://schemas.openxmlformats.org/officeDocument/2006/relationships/oleObject" Target="../embeddings/oleObject9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4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7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8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17.bin"/><Relationship Id="rId10" Type="http://schemas.openxmlformats.org/officeDocument/2006/relationships/image" Target="../media/image23.wmf"/><Relationship Id="rId4" Type="http://schemas.openxmlformats.org/officeDocument/2006/relationships/image" Target="../media/image20.emf"/><Relationship Id="rId9" Type="http://schemas.openxmlformats.org/officeDocument/2006/relationships/oleObject" Target="../embeddings/oleObject19.bin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13" Type="http://schemas.openxmlformats.org/officeDocument/2006/relationships/oleObject" Target="../embeddings/oleObject25.bin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12" Type="http://schemas.openxmlformats.org/officeDocument/2006/relationships/image" Target="../media/image28.w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30.e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25.wmf"/><Relationship Id="rId11" Type="http://schemas.openxmlformats.org/officeDocument/2006/relationships/oleObject" Target="../embeddings/oleObject24.bin"/><Relationship Id="rId5" Type="http://schemas.openxmlformats.org/officeDocument/2006/relationships/oleObject" Target="../embeddings/oleObject21.bin"/><Relationship Id="rId15" Type="http://schemas.openxmlformats.org/officeDocument/2006/relationships/oleObject" Target="../embeddings/oleObject26.bin"/><Relationship Id="rId10" Type="http://schemas.openxmlformats.org/officeDocument/2006/relationships/image" Target="../media/image27.wmf"/><Relationship Id="rId4" Type="http://schemas.openxmlformats.org/officeDocument/2006/relationships/image" Target="../media/image24.wmf"/><Relationship Id="rId9" Type="http://schemas.openxmlformats.org/officeDocument/2006/relationships/oleObject" Target="../embeddings/oleObject23.bin"/><Relationship Id="rId14" Type="http://schemas.openxmlformats.org/officeDocument/2006/relationships/image" Target="../media/image29.w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33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29.bin"/><Relationship Id="rId10" Type="http://schemas.openxmlformats.org/officeDocument/2006/relationships/image" Target="../media/image37.wmf"/><Relationship Id="rId4" Type="http://schemas.openxmlformats.org/officeDocument/2006/relationships/image" Target="../media/image34.wmf"/><Relationship Id="rId9" Type="http://schemas.openxmlformats.org/officeDocument/2006/relationships/oleObject" Target="../embeddings/oleObject31.bin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9.w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38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1.wmf"/><Relationship Id="rId5" Type="http://schemas.openxmlformats.org/officeDocument/2006/relationships/oleObject" Target="../embeddings/oleObject35.bin"/><Relationship Id="rId4" Type="http://schemas.openxmlformats.org/officeDocument/2006/relationships/image" Target="../media/image40.w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png"/><Relationship Id="rId5" Type="http://schemas.openxmlformats.org/officeDocument/2006/relationships/image" Target="../media/image47.jpeg"/><Relationship Id="rId4" Type="http://schemas.openxmlformats.org/officeDocument/2006/relationships/image" Target="../media/image4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51.png"/><Relationship Id="rId4" Type="http://schemas.openxmlformats.org/officeDocument/2006/relationships/image" Target="../media/image50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52.w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3" Type="http://schemas.openxmlformats.org/officeDocument/2006/relationships/oleObject" Target="../embeddings/oleObject38.bin"/><Relationship Id="rId7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54.wmf"/><Relationship Id="rId5" Type="http://schemas.openxmlformats.org/officeDocument/2006/relationships/oleObject" Target="../embeddings/oleObject39.bin"/><Relationship Id="rId4" Type="http://schemas.openxmlformats.org/officeDocument/2006/relationships/image" Target="../media/image53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57.wmf"/><Relationship Id="rId5" Type="http://schemas.openxmlformats.org/officeDocument/2006/relationships/oleObject" Target="../embeddings/oleObject42.bin"/><Relationship Id="rId4" Type="http://schemas.openxmlformats.org/officeDocument/2006/relationships/image" Target="../media/image56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重点</a:t>
            </a:r>
          </a:p>
        </p:txBody>
      </p:sp>
      <p:sp>
        <p:nvSpPr>
          <p:cNvPr id="2051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晶体结构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固体的结合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金属电子论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能带理论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固体的电特性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固体的磁特性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固体的热特性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金属电子论</a:t>
            </a:r>
            <a:endParaRPr lang="zh-CN" altLang="en-US" smtClean="0"/>
          </a:p>
        </p:txBody>
      </p:sp>
      <p:sp>
        <p:nvSpPr>
          <p:cNvPr id="13315" name="内容占位符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blipFill rotWithShape="1">
            <a:blip r:embed="rId2"/>
            <a:stretch>
              <a:fillRect l="-1630" t="-2426"/>
            </a:stretch>
          </a:blipFill>
          <a:extLst/>
        </p:spPr>
        <p:txBody>
          <a:bodyPr/>
          <a:lstStyle/>
          <a:p>
            <a:pPr>
              <a:buFont typeface="Arial" charset="0"/>
              <a:buChar char="•"/>
              <a:defRPr/>
            </a:pPr>
            <a:r>
              <a:rPr lang="zh-CN" altLang="en-US">
                <a:noFill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金属电子论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blipFill rotWithShape="1">
            <a:blip r:embed="rId3"/>
            <a:stretch>
              <a:fillRect l="-1630" t="-2426"/>
            </a:stretch>
          </a:blipFill>
          <a:extLst/>
        </p:spPr>
        <p:txBody>
          <a:bodyPr/>
          <a:lstStyle/>
          <a:p>
            <a:pPr>
              <a:buFont typeface="Arial" charset="0"/>
              <a:buChar char="•"/>
              <a:defRPr/>
            </a:pPr>
            <a:r>
              <a:rPr lang="zh-CN" altLang="en-US">
                <a:noFill/>
              </a:rPr>
              <a:t> </a:t>
            </a:r>
          </a:p>
        </p:txBody>
      </p:sp>
      <p:graphicFrame>
        <p:nvGraphicFramePr>
          <p:cNvPr id="12292" name="Object 10"/>
          <p:cNvGraphicFramePr>
            <a:graphicFrameLocks noChangeAspect="1"/>
          </p:cNvGraphicFramePr>
          <p:nvPr/>
        </p:nvGraphicFramePr>
        <p:xfrm>
          <a:off x="4427538" y="3644900"/>
          <a:ext cx="3168650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5" name="Equation" r:id="rId4" imgW="2057400" imgH="469900" progId="Equation.DSMT4">
                  <p:embed/>
                </p:oleObj>
              </mc:Choice>
              <mc:Fallback>
                <p:oleObj name="Equation" r:id="rId4" imgW="2057400" imgH="4699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538" y="3644900"/>
                        <a:ext cx="3168650" cy="719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金属电子论</a:t>
            </a:r>
            <a:endParaRPr lang="zh-CN" altLang="en-US" smtClean="0"/>
          </a:p>
        </p:txBody>
      </p:sp>
      <p:sp>
        <p:nvSpPr>
          <p:cNvPr id="13315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13350"/>
          </a:xfrm>
        </p:spPr>
        <p:txBody>
          <a:bodyPr/>
          <a:lstStyle/>
          <a:p>
            <a:r>
              <a:rPr lang="zh-CN" altLang="en-US" smtClean="0"/>
              <a:t>自由电子的填充</a:t>
            </a:r>
            <a:endParaRPr lang="en-US" altLang="zh-CN" smtClean="0"/>
          </a:p>
          <a:p>
            <a:pPr lvl="1"/>
            <a:r>
              <a:rPr lang="zh-CN" altLang="en-US" smtClean="0"/>
              <a:t>最终电子填充的状态取决于</a:t>
            </a:r>
            <a:endParaRPr lang="en-US" altLang="zh-CN" smtClean="0"/>
          </a:p>
          <a:p>
            <a:pPr lvl="2"/>
            <a:r>
              <a:rPr lang="zh-CN" altLang="en-US" smtClean="0"/>
              <a:t>能态密度（决定了有多少位置能够容纳电子）</a:t>
            </a:r>
            <a:endParaRPr lang="en-US" altLang="zh-CN" smtClean="0"/>
          </a:p>
          <a:p>
            <a:pPr lvl="2"/>
            <a:r>
              <a:rPr lang="zh-CN" altLang="en-US" smtClean="0"/>
              <a:t>费米分布（决定了电子占据这些位置的几率）</a:t>
            </a:r>
            <a:endParaRPr lang="en-US" altLang="zh-CN" smtClean="0"/>
          </a:p>
          <a:p>
            <a:pPr lvl="2"/>
            <a:r>
              <a:rPr lang="zh-CN" altLang="en-US" smtClean="0"/>
              <a:t>一共有多少电子</a:t>
            </a:r>
            <a:endParaRPr lang="en-US" altLang="zh-CN" smtClean="0"/>
          </a:p>
          <a:p>
            <a:pPr lvl="1"/>
            <a:r>
              <a:rPr lang="zh-CN" altLang="en-US" smtClean="0"/>
              <a:t>费米分布</a:t>
            </a:r>
            <a:endParaRPr lang="en-US" altLang="zh-CN" smtClean="0"/>
          </a:p>
          <a:p>
            <a:pPr lvl="1"/>
            <a:r>
              <a:rPr lang="zh-CN" altLang="en-US" smtClean="0"/>
              <a:t>基态填充（</a:t>
            </a:r>
            <a:r>
              <a:rPr lang="en-US" altLang="zh-CN" smtClean="0"/>
              <a:t>T=0 K</a:t>
            </a:r>
            <a:r>
              <a:rPr lang="zh-CN" altLang="en-US" smtClean="0"/>
              <a:t>）费米球：</a:t>
            </a:r>
            <a:endParaRPr lang="en-US" altLang="zh-CN" smtClean="0"/>
          </a:p>
          <a:p>
            <a:pPr lvl="2"/>
            <a:r>
              <a:rPr lang="en-US" altLang="zh-CN" smtClean="0"/>
              <a:t>K</a:t>
            </a:r>
            <a:r>
              <a:rPr lang="zh-CN" altLang="en-US" smtClean="0"/>
              <a:t>空间的一个半径为</a:t>
            </a:r>
            <a:r>
              <a:rPr lang="en-US" altLang="zh-CN" smtClean="0"/>
              <a:t>k</a:t>
            </a:r>
            <a:r>
              <a:rPr lang="en-US" altLang="zh-CN" baseline="-25000" smtClean="0"/>
              <a:t>F</a:t>
            </a:r>
            <a:r>
              <a:rPr lang="zh-CN" altLang="en-US" smtClean="0"/>
              <a:t>的球</a:t>
            </a:r>
            <a:endParaRPr lang="en-US" altLang="zh-CN" smtClean="0"/>
          </a:p>
          <a:p>
            <a:pPr lvl="2"/>
            <a:r>
              <a:rPr lang="zh-CN" altLang="en-US" smtClean="0"/>
              <a:t>费米球面为费米面，对应能量即</a:t>
            </a:r>
            <a:r>
              <a:rPr lang="en-US" altLang="zh-CN" smtClean="0"/>
              <a:t>0 K</a:t>
            </a:r>
            <a:r>
              <a:rPr lang="zh-CN" altLang="en-US" smtClean="0"/>
              <a:t>时的费米能级</a:t>
            </a:r>
            <a:endParaRPr lang="en-US" altLang="zh-CN" smtClean="0"/>
          </a:p>
          <a:p>
            <a:pPr lvl="2"/>
            <a:r>
              <a:rPr lang="zh-CN" altLang="en-US" smtClean="0"/>
              <a:t>费米动量、费米温度</a:t>
            </a:r>
            <a:endParaRPr lang="en-US" altLang="zh-CN" smtClean="0"/>
          </a:p>
        </p:txBody>
      </p:sp>
      <p:graphicFrame>
        <p:nvGraphicFramePr>
          <p:cNvPr id="13316" name="对象 3"/>
          <p:cNvGraphicFramePr>
            <a:graphicFrameLocks noChangeAspect="1"/>
          </p:cNvGraphicFramePr>
          <p:nvPr/>
        </p:nvGraphicFramePr>
        <p:xfrm>
          <a:off x="2716213" y="3916363"/>
          <a:ext cx="2236787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8" name="Equation" r:id="rId3" imgW="1358310" imgH="393529" progId="Equation.DSMT4">
                  <p:embed/>
                </p:oleObj>
              </mc:Choice>
              <mc:Fallback>
                <p:oleObj name="Equation" r:id="rId3" imgW="1358310" imgH="393529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6213" y="3916363"/>
                        <a:ext cx="2236787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7" name="对象 4"/>
          <p:cNvGraphicFramePr>
            <a:graphicFrameLocks noChangeAspect="1"/>
          </p:cNvGraphicFramePr>
          <p:nvPr/>
        </p:nvGraphicFramePr>
        <p:xfrm>
          <a:off x="5611813" y="2252663"/>
          <a:ext cx="1768475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9" name="Equation" r:id="rId5" imgW="1206500" imgH="342900" progId="Equation.DSMT4">
                  <p:embed/>
                </p:oleObj>
              </mc:Choice>
              <mc:Fallback>
                <p:oleObj name="Equation" r:id="rId5" imgW="1206500" imgH="34290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1813" y="2252663"/>
                        <a:ext cx="1768475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8" name="对象 5"/>
          <p:cNvGraphicFramePr>
            <a:graphicFrameLocks noChangeAspect="1"/>
          </p:cNvGraphicFramePr>
          <p:nvPr/>
        </p:nvGraphicFramePr>
        <p:xfrm>
          <a:off x="5219700" y="4941888"/>
          <a:ext cx="2909888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0" name="公式" r:id="rId7" imgW="2108200" imgH="469900" progId="Equation.3">
                  <p:embed/>
                </p:oleObj>
              </mc:Choice>
              <mc:Fallback>
                <p:oleObj name="公式" r:id="rId7" imgW="2108200" imgH="469900" progId="Equation.3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700" y="4941888"/>
                        <a:ext cx="2909888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9" name="对象 6"/>
          <p:cNvGraphicFramePr>
            <a:graphicFrameLocks noChangeAspect="1"/>
          </p:cNvGraphicFramePr>
          <p:nvPr/>
        </p:nvGraphicFramePr>
        <p:xfrm>
          <a:off x="6372225" y="5805488"/>
          <a:ext cx="2605088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1" name="Equation" r:id="rId9" imgW="1612900" imgH="419100" progId="Equation.DSMT4">
                  <p:embed/>
                </p:oleObj>
              </mc:Choice>
              <mc:Fallback>
                <p:oleObj name="Equation" r:id="rId9" imgW="1612900" imgH="419100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25" y="5805488"/>
                        <a:ext cx="2605088" cy="67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金属电子论</a:t>
            </a:r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电子浓度的求法</a:t>
            </a:r>
            <a:endParaRPr lang="en-US" altLang="zh-CN" smtClean="0"/>
          </a:p>
          <a:p>
            <a:pPr lvl="1"/>
            <a:r>
              <a:rPr lang="zh-CN" altLang="en-US" smtClean="0"/>
              <a:t>同之前原子体密度的求法：</a:t>
            </a:r>
            <a:r>
              <a:rPr lang="en-US" altLang="zh-CN" smtClean="0"/>
              <a:t>1</a:t>
            </a:r>
            <a:r>
              <a:rPr lang="zh-CN" altLang="en-US" smtClean="0"/>
              <a:t>由单胞边长和单胞内原子个数求；</a:t>
            </a:r>
            <a:r>
              <a:rPr lang="en-US" altLang="zh-CN" smtClean="0"/>
              <a:t>2</a:t>
            </a:r>
            <a:r>
              <a:rPr lang="zh-CN" altLang="en-US" smtClean="0"/>
              <a:t>由质量密度、原子量和阿佛加德罗常数求</a:t>
            </a:r>
            <a:endParaRPr lang="en-US" altLang="zh-CN" smtClean="0"/>
          </a:p>
          <a:p>
            <a:pPr lvl="1"/>
            <a:r>
              <a:rPr lang="zh-CN" altLang="en-US" smtClean="0"/>
              <a:t>一般情况一个原子贡献</a:t>
            </a:r>
            <a:r>
              <a:rPr lang="en-US" altLang="zh-CN" smtClean="0"/>
              <a:t>1</a:t>
            </a:r>
            <a:r>
              <a:rPr lang="zh-CN" altLang="en-US" smtClean="0"/>
              <a:t>个价电子</a:t>
            </a:r>
            <a:endParaRPr lang="en-US" altLang="zh-CN" smtClean="0"/>
          </a:p>
          <a:p>
            <a:r>
              <a:rPr lang="en-US" altLang="zh-CN" smtClean="0"/>
              <a:t>T&gt;0 K</a:t>
            </a:r>
            <a:r>
              <a:rPr lang="zh-CN" altLang="en-US" smtClean="0"/>
              <a:t>时，费米能级比</a:t>
            </a:r>
            <a:r>
              <a:rPr lang="en-US" altLang="zh-CN" smtClean="0"/>
              <a:t>0 K</a:t>
            </a:r>
            <a:r>
              <a:rPr lang="zh-CN" altLang="en-US" smtClean="0"/>
              <a:t>时略低，但变化不大</a:t>
            </a:r>
            <a:endParaRPr lang="en-US" altLang="zh-CN" smtClean="0"/>
          </a:p>
          <a:p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金属电子论</a:t>
            </a:r>
          </a:p>
        </p:txBody>
      </p:sp>
      <p:sp>
        <p:nvSpPr>
          <p:cNvPr id="1536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电子热容</a:t>
            </a:r>
            <a:endParaRPr lang="en-US" altLang="zh-CN" smtClean="0"/>
          </a:p>
          <a:p>
            <a:pPr lvl="1"/>
            <a:r>
              <a:rPr lang="en-US" altLang="zh-CN" smtClean="0"/>
              <a:t>T=0 K</a:t>
            </a:r>
            <a:r>
              <a:rPr lang="zh-CN" altLang="en-US" smtClean="0"/>
              <a:t>时，费米球内所有电子总能量             ，单个电子平均能量</a:t>
            </a:r>
          </a:p>
          <a:p>
            <a:pPr lvl="1"/>
            <a:r>
              <a:rPr lang="en-US" altLang="zh-CN" smtClean="0"/>
              <a:t>T&gt;0 K</a:t>
            </a:r>
            <a:r>
              <a:rPr lang="zh-CN" altLang="en-US" smtClean="0"/>
              <a:t>时，费米球内所有电子总能量                         ，总电子热容为</a:t>
            </a:r>
          </a:p>
        </p:txBody>
      </p:sp>
      <p:graphicFrame>
        <p:nvGraphicFramePr>
          <p:cNvPr id="15364" name="对象 3"/>
          <p:cNvGraphicFramePr>
            <a:graphicFrameLocks noChangeAspect="1"/>
          </p:cNvGraphicFramePr>
          <p:nvPr/>
        </p:nvGraphicFramePr>
        <p:xfrm>
          <a:off x="6732588" y="2133600"/>
          <a:ext cx="990600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6" name="Equation" r:id="rId3" imgW="685800" imgH="393700" progId="Equation.DSMT4">
                  <p:embed/>
                </p:oleObj>
              </mc:Choice>
              <mc:Fallback>
                <p:oleObj name="Equation" r:id="rId3" imgW="685800" imgH="39370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2588" y="2133600"/>
                        <a:ext cx="990600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5" name="对象 5"/>
          <p:cNvGraphicFramePr>
            <a:graphicFrameLocks noChangeAspect="1"/>
          </p:cNvGraphicFramePr>
          <p:nvPr/>
        </p:nvGraphicFramePr>
        <p:xfrm>
          <a:off x="3851275" y="2565400"/>
          <a:ext cx="1584325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7" name="Equation" r:id="rId5" imgW="1079032" imgH="393529" progId="Equation.DSMT4">
                  <p:embed/>
                </p:oleObj>
              </mc:Choice>
              <mc:Fallback>
                <p:oleObj name="Equation" r:id="rId5" imgW="1079032" imgH="393529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275" y="2565400"/>
                        <a:ext cx="1584325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6" name="对象 6"/>
          <p:cNvGraphicFramePr>
            <a:graphicFrameLocks noChangeAspect="1"/>
          </p:cNvGraphicFramePr>
          <p:nvPr/>
        </p:nvGraphicFramePr>
        <p:xfrm>
          <a:off x="6737350" y="3127375"/>
          <a:ext cx="2298700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8" name="Equation" r:id="rId7" imgW="1752600" imgH="431800" progId="Equation.DSMT4">
                  <p:embed/>
                </p:oleObj>
              </mc:Choice>
              <mc:Fallback>
                <p:oleObj name="Equation" r:id="rId7" imgW="1752600" imgH="431800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7350" y="3127375"/>
                        <a:ext cx="2298700" cy="566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7" name="对象 7"/>
          <p:cNvGraphicFramePr>
            <a:graphicFrameLocks noChangeAspect="1"/>
          </p:cNvGraphicFramePr>
          <p:nvPr/>
        </p:nvGraphicFramePr>
        <p:xfrm>
          <a:off x="3797300" y="3573463"/>
          <a:ext cx="2503488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9" name="Equation" r:id="rId9" imgW="2070100" imgH="457200" progId="Equation.DSMT4">
                  <p:embed/>
                </p:oleObj>
              </mc:Choice>
              <mc:Fallback>
                <p:oleObj name="Equation" r:id="rId9" imgW="2070100" imgH="457200" progId="Equation.DSMT4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7300" y="3573463"/>
                        <a:ext cx="2503488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能带理论</a:t>
            </a:r>
            <a:endParaRPr lang="zh-CN" altLang="en-US" smtClean="0"/>
          </a:p>
        </p:txBody>
      </p:sp>
      <p:sp>
        <p:nvSpPr>
          <p:cNvPr id="1638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能带理论</a:t>
            </a:r>
            <a:endParaRPr lang="en-US" altLang="zh-CN" smtClean="0"/>
          </a:p>
          <a:p>
            <a:pPr lvl="1"/>
            <a:r>
              <a:rPr lang="zh-CN" altLang="en-US" smtClean="0"/>
              <a:t>绝热近似，认为原子核（离子实）基本不动，主要考察电子的运动</a:t>
            </a:r>
            <a:endParaRPr lang="en-US" altLang="zh-CN" smtClean="0"/>
          </a:p>
          <a:p>
            <a:pPr lvl="1"/>
            <a:r>
              <a:rPr lang="zh-CN" altLang="en-US" smtClean="0"/>
              <a:t>考虑了周期性势场对电子运动的影响</a:t>
            </a:r>
            <a:endParaRPr lang="en-US" altLang="zh-CN" smtClean="0"/>
          </a:p>
          <a:p>
            <a:r>
              <a:rPr lang="zh-CN" altLang="en-US" smtClean="0"/>
              <a:t>布洛赫定理</a:t>
            </a:r>
            <a:endParaRPr lang="en-US" altLang="zh-CN" smtClean="0"/>
          </a:p>
          <a:p>
            <a:pPr lvl="1"/>
            <a:r>
              <a:rPr lang="zh-CN" altLang="en-US" smtClean="0"/>
              <a:t>给出了周期性势场下电子波函数应具有的普遍性的性质</a:t>
            </a:r>
            <a:endParaRPr lang="en-US" altLang="zh-CN" smtClean="0"/>
          </a:p>
          <a:p>
            <a:pPr lvl="1"/>
            <a:r>
              <a:rPr lang="zh-CN" altLang="en-US" smtClean="0"/>
              <a:t>可将布洛赫波函数写成                      ，其中</a:t>
            </a:r>
            <a:endParaRPr lang="en-US" altLang="zh-CN" smtClean="0"/>
          </a:p>
          <a:p>
            <a:pPr lvl="1"/>
            <a:r>
              <a:rPr lang="zh-CN" altLang="en-US" smtClean="0"/>
              <a:t>物理意义是具有周期性调幅因子的平面波</a:t>
            </a:r>
            <a:endParaRPr lang="en-US" altLang="zh-CN" smtClean="0"/>
          </a:p>
        </p:txBody>
      </p:sp>
      <p:graphicFrame>
        <p:nvGraphicFramePr>
          <p:cNvPr id="16388" name="对象 1"/>
          <p:cNvGraphicFramePr>
            <a:graphicFrameLocks noChangeAspect="1"/>
          </p:cNvGraphicFramePr>
          <p:nvPr/>
        </p:nvGraphicFramePr>
        <p:xfrm>
          <a:off x="2771775" y="4652963"/>
          <a:ext cx="2447925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7" name="公式" r:id="rId3" imgW="1371600" imgH="241300" progId="Equation.3">
                  <p:embed/>
                </p:oleObj>
              </mc:Choice>
              <mc:Fallback>
                <p:oleObj name="公式" r:id="rId3" imgW="1371600" imgH="241300" progId="Equation.3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4652963"/>
                        <a:ext cx="2447925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9" name="对象 2"/>
          <p:cNvGraphicFramePr>
            <a:graphicFrameLocks noChangeAspect="1"/>
          </p:cNvGraphicFramePr>
          <p:nvPr/>
        </p:nvGraphicFramePr>
        <p:xfrm>
          <a:off x="4932363" y="5157788"/>
          <a:ext cx="1655762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8" name="公式" r:id="rId5" imgW="952087" imgH="228501" progId="Equation.3">
                  <p:embed/>
                </p:oleObj>
              </mc:Choice>
              <mc:Fallback>
                <p:oleObj name="公式" r:id="rId5" imgW="952087" imgH="228501" progId="Equation.3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363" y="5157788"/>
                        <a:ext cx="1655762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0" name="Object 11"/>
          <p:cNvGraphicFramePr>
            <a:graphicFrameLocks noChangeAspect="1"/>
          </p:cNvGraphicFramePr>
          <p:nvPr/>
        </p:nvGraphicFramePr>
        <p:xfrm>
          <a:off x="7672388" y="5229225"/>
          <a:ext cx="144145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9" name="Equation" r:id="rId7" imgW="1016000" imgH="228600" progId="Equation.DSMT4">
                  <p:embed/>
                </p:oleObj>
              </mc:Choice>
              <mc:Fallback>
                <p:oleObj name="Equation" r:id="rId7" imgW="1016000" imgH="2286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2388" y="5229225"/>
                        <a:ext cx="144145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能带理论</a:t>
            </a:r>
            <a:endParaRPr lang="zh-CN" altLang="en-US" smtClean="0"/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*</a:t>
            </a:r>
            <a:r>
              <a:rPr lang="zh-CN" altLang="en-US" smtClean="0"/>
              <a:t>近自由电子近似的微扰处理方法</a:t>
            </a:r>
            <a:endParaRPr lang="en-US" altLang="zh-CN" smtClean="0"/>
          </a:p>
          <a:p>
            <a:pPr lvl="1"/>
            <a:r>
              <a:rPr lang="zh-CN" altLang="en-US" smtClean="0"/>
              <a:t>非简并（远离布里渊区边界）：以自由电子的波函数为零级近似，考虑周期性势场的波动引起的修正。能量取到二级近似，波函数取到一级近似</a:t>
            </a:r>
            <a:endParaRPr lang="en-US" altLang="zh-CN" smtClean="0"/>
          </a:p>
          <a:p>
            <a:pPr lvl="1"/>
            <a:r>
              <a:rPr lang="zh-CN" altLang="en-US" smtClean="0"/>
              <a:t>简并（靠近布里渊区边界）：原子轨道线性组合法；能级在布里渊区边界劈裂，</a:t>
            </a:r>
            <a:r>
              <a:rPr lang="en-US" altLang="zh-CN" smtClean="0"/>
              <a:t>E-k</a:t>
            </a:r>
            <a:r>
              <a:rPr lang="zh-CN" altLang="en-US" smtClean="0"/>
              <a:t>曲线以抛物线形式趋近</a:t>
            </a: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能带理论</a:t>
            </a:r>
            <a:endParaRPr lang="zh-CN" altLang="en-US" smtClean="0"/>
          </a:p>
        </p:txBody>
      </p:sp>
      <p:sp>
        <p:nvSpPr>
          <p:cNvPr id="18435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2988"/>
          </a:xfrm>
        </p:spPr>
        <p:txBody>
          <a:bodyPr/>
          <a:lstStyle/>
          <a:p>
            <a:r>
              <a:rPr lang="en-US" altLang="zh-CN" smtClean="0"/>
              <a:t>*</a:t>
            </a:r>
            <a:r>
              <a:rPr lang="zh-CN" altLang="en-US" smtClean="0"/>
              <a:t>简约波矢</a:t>
            </a:r>
            <a:endParaRPr lang="en-US" altLang="zh-CN" smtClean="0"/>
          </a:p>
          <a:p>
            <a:pPr lvl="1"/>
            <a:r>
              <a:rPr lang="zh-CN" altLang="en-US" smtClean="0"/>
              <a:t>根据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E(k)</a:t>
            </a:r>
            <a:r>
              <a:rPr lang="zh-CN" altLang="en-US" smtClean="0"/>
              <a:t>的周期性，以及周期性边界条件。</a:t>
            </a:r>
            <a:r>
              <a:rPr lang="en-US" altLang="zh-CN" smtClean="0"/>
              <a:t>k</a:t>
            </a:r>
            <a:r>
              <a:rPr lang="zh-CN" altLang="en-US" smtClean="0"/>
              <a:t>的取值只有第一布里渊区中的</a:t>
            </a:r>
            <a:r>
              <a:rPr lang="en-US" altLang="zh-CN" smtClean="0"/>
              <a:t>N</a:t>
            </a:r>
            <a:r>
              <a:rPr lang="zh-CN" altLang="en-US" smtClean="0"/>
              <a:t>个是独立的。</a:t>
            </a:r>
            <a:endParaRPr lang="en-US" altLang="zh-CN" smtClean="0"/>
          </a:p>
          <a:p>
            <a:pPr lvl="1"/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E-k</a:t>
            </a:r>
            <a:r>
              <a:rPr lang="zh-CN" altLang="en-US" smtClean="0"/>
              <a:t>关系只需画第一布里渊区（简约区）即可</a:t>
            </a:r>
            <a:endParaRPr lang="en-US" altLang="zh-CN" smtClean="0"/>
          </a:p>
          <a:p>
            <a:r>
              <a:rPr lang="zh-CN" altLang="en-US" smtClean="0"/>
              <a:t>能隙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2|V</a:t>
            </a:r>
            <a:r>
              <a:rPr lang="en-US" altLang="zh-CN" baseline="-25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</a:p>
          <a:p>
            <a:pPr lvl="1"/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aseline="-25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V(x)</a:t>
            </a:r>
            <a:r>
              <a:rPr lang="zh-CN" altLang="en-US" smtClean="0"/>
              <a:t>傅立叶展开级数的系数</a:t>
            </a:r>
            <a:endParaRPr lang="en-US" altLang="zh-CN" smtClean="0"/>
          </a:p>
          <a:p>
            <a:r>
              <a:rPr lang="zh-CN" altLang="en-US" smtClean="0"/>
              <a:t>晶体中电子的能量体现为多个能带，能带内是准连续的，能带之间是禁带</a:t>
            </a:r>
            <a:endParaRPr lang="en-US" altLang="zh-CN" smtClean="0"/>
          </a:p>
          <a:p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*E-k</a:t>
            </a:r>
            <a:r>
              <a:rPr lang="zh-CN" altLang="en-US" smtClean="0"/>
              <a:t>关系的画法：简约图；拓展图；周期图</a:t>
            </a:r>
            <a:endParaRPr lang="en-US" altLang="zh-CN" smtClean="0"/>
          </a:p>
        </p:txBody>
      </p:sp>
      <p:graphicFrame>
        <p:nvGraphicFramePr>
          <p:cNvPr id="18436" name="对象 3"/>
          <p:cNvGraphicFramePr>
            <a:graphicFrameLocks noChangeAspect="1"/>
          </p:cNvGraphicFramePr>
          <p:nvPr/>
        </p:nvGraphicFramePr>
        <p:xfrm>
          <a:off x="6227763" y="4076700"/>
          <a:ext cx="2808287" cy="827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9" name="Equation" r:id="rId3" imgW="1562100" imgH="457200" progId="Equation.DSMT4">
                  <p:embed/>
                </p:oleObj>
              </mc:Choice>
              <mc:Fallback>
                <p:oleObj name="Equation" r:id="rId3" imgW="1562100" imgH="45720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7763" y="4076700"/>
                        <a:ext cx="2808287" cy="827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>
          <a:xfrm>
            <a:off x="457200" y="115888"/>
            <a:ext cx="8229600" cy="1143000"/>
          </a:xfrm>
        </p:spPr>
        <p:txBody>
          <a:bodyPr/>
          <a:lstStyle/>
          <a:p>
            <a:r>
              <a:rPr lang="zh-CN" altLang="en-US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能带理论</a:t>
            </a:r>
            <a:endParaRPr lang="zh-CN" altLang="en-US" smtClean="0"/>
          </a:p>
        </p:txBody>
      </p:sp>
      <p:sp>
        <p:nvSpPr>
          <p:cNvPr id="19459" name="内容占位符 2"/>
          <p:cNvSpPr>
            <a:spLocks noGrp="1"/>
          </p:cNvSpPr>
          <p:nvPr>
            <p:ph idx="1"/>
          </p:nvPr>
        </p:nvSpPr>
        <p:spPr>
          <a:xfrm>
            <a:off x="457200" y="1341438"/>
            <a:ext cx="8229600" cy="5327650"/>
          </a:xfrm>
        </p:spPr>
        <p:txBody>
          <a:bodyPr/>
          <a:lstStyle/>
          <a:p>
            <a:r>
              <a:rPr lang="zh-CN" altLang="en-US" sz="2800" smtClean="0"/>
              <a:t>对金属而言，最上面的被电子部分占据的能带为导带；对半导体和绝缘体而言，最上面被全部占据的能带为价带，价带上方的空带为导带。导带和价带之间的能隙即禁带宽度。</a:t>
            </a:r>
            <a:endParaRPr lang="en-US" altLang="zh-CN" sz="2800" smtClean="0"/>
          </a:p>
          <a:p>
            <a:r>
              <a:rPr lang="zh-CN" altLang="en-US" sz="2800" smtClean="0"/>
              <a:t>电子运动平均速度</a:t>
            </a:r>
          </a:p>
          <a:p>
            <a:pPr lvl="1"/>
            <a:r>
              <a:rPr lang="zh-CN" altLang="en-US" sz="2400" smtClean="0"/>
              <a:t>假设一波包，则群速度即电子平均速度</a:t>
            </a:r>
            <a:endParaRPr lang="en-US" altLang="zh-CN" sz="2400" smtClean="0"/>
          </a:p>
          <a:p>
            <a:pPr lvl="1"/>
            <a:r>
              <a:rPr lang="zh-CN" altLang="en-US" sz="2400" smtClean="0"/>
              <a:t>能带底和能带顶，速度为零，是驻波</a:t>
            </a:r>
            <a:endParaRPr lang="en-US" altLang="zh-CN" sz="2400" smtClean="0"/>
          </a:p>
          <a:p>
            <a:r>
              <a:rPr lang="en-US" altLang="zh-CN" sz="2800" smtClean="0"/>
              <a:t>*</a:t>
            </a:r>
            <a:r>
              <a:rPr lang="zh-CN" altLang="en-US" sz="2800" smtClean="0"/>
              <a:t>有效质量</a:t>
            </a:r>
            <a:endParaRPr lang="en-US" altLang="zh-CN" sz="2800" smtClean="0"/>
          </a:p>
          <a:p>
            <a:pPr lvl="1"/>
            <a:r>
              <a:rPr lang="zh-CN" altLang="en-US" sz="2400" smtClean="0"/>
              <a:t>外力作用下晶体中电子的加速特性</a:t>
            </a:r>
            <a:endParaRPr lang="en-US" altLang="zh-CN" sz="2400" smtClean="0"/>
          </a:p>
          <a:p>
            <a:pPr lvl="1"/>
            <a:r>
              <a:rPr lang="en-US" altLang="zh-CN" sz="2400" smtClean="0"/>
              <a:t>k</a:t>
            </a:r>
            <a:r>
              <a:rPr lang="zh-CN" altLang="en-US" sz="2400" smtClean="0"/>
              <a:t>空间，</a:t>
            </a:r>
            <a:r>
              <a:rPr lang="en-US" altLang="zh-CN" sz="2400" smtClean="0"/>
              <a:t>k</a:t>
            </a:r>
            <a:r>
              <a:rPr lang="zh-CN" altLang="en-US" sz="2400" smtClean="0"/>
              <a:t>做匀速运动</a:t>
            </a:r>
            <a:endParaRPr lang="en-US" altLang="zh-CN" sz="2400" smtClean="0"/>
          </a:p>
          <a:p>
            <a:pPr lvl="1"/>
            <a:r>
              <a:rPr lang="zh-CN" altLang="en-US" sz="2400" smtClean="0"/>
              <a:t>电子有效质量：能带底</a:t>
            </a:r>
            <a:r>
              <a:rPr lang="en-US" altLang="zh-CN" sz="2400" smtClean="0"/>
              <a:t>&gt;0</a:t>
            </a:r>
            <a:r>
              <a:rPr lang="zh-CN" altLang="en-US" sz="2400" smtClean="0"/>
              <a:t>，能带顶</a:t>
            </a:r>
            <a:r>
              <a:rPr lang="en-US" altLang="zh-CN" sz="2400" smtClean="0"/>
              <a:t>&lt;0</a:t>
            </a:r>
          </a:p>
          <a:p>
            <a:pPr lvl="1"/>
            <a:r>
              <a:rPr lang="zh-CN" altLang="en-US" sz="2400" smtClean="0"/>
              <a:t>空穴有效质量：能带顶</a:t>
            </a:r>
            <a:r>
              <a:rPr lang="en-US" altLang="zh-CN" sz="2400" smtClean="0"/>
              <a:t>&gt;0</a:t>
            </a:r>
          </a:p>
          <a:p>
            <a:pPr lvl="1"/>
            <a:endParaRPr lang="zh-CN" altLang="en-US" sz="2400" smtClean="0"/>
          </a:p>
        </p:txBody>
      </p:sp>
      <p:graphicFrame>
        <p:nvGraphicFramePr>
          <p:cNvPr id="19460" name="对象 4"/>
          <p:cNvGraphicFramePr>
            <a:graphicFrameLocks noChangeAspect="1"/>
          </p:cNvGraphicFramePr>
          <p:nvPr/>
        </p:nvGraphicFramePr>
        <p:xfrm>
          <a:off x="3779838" y="3073400"/>
          <a:ext cx="1096962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6" name="Equation" r:id="rId3" imgW="609336" imgH="393529" progId="Equation.DSMT4">
                  <p:embed/>
                </p:oleObj>
              </mc:Choice>
              <mc:Fallback>
                <p:oleObj name="Equation" r:id="rId3" imgW="609336" imgH="393529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3073400"/>
                        <a:ext cx="1096962" cy="709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1" name="Object 3"/>
          <p:cNvGraphicFramePr>
            <a:graphicFrameLocks noChangeAspect="1"/>
          </p:cNvGraphicFramePr>
          <p:nvPr/>
        </p:nvGraphicFramePr>
        <p:xfrm>
          <a:off x="2411413" y="4437063"/>
          <a:ext cx="1368425" cy="655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7" name="公式" r:id="rId5" imgW="876300" imgH="419100" progId="Equation.3">
                  <p:embed/>
                </p:oleObj>
              </mc:Choice>
              <mc:Fallback>
                <p:oleObj name="公式" r:id="rId5" imgW="876300" imgH="4191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4437063"/>
                        <a:ext cx="1368425" cy="655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能带理论</a:t>
            </a:r>
          </a:p>
        </p:txBody>
      </p:sp>
      <p:sp>
        <p:nvSpPr>
          <p:cNvPr id="2048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恒定电场下电子的运动</a:t>
            </a:r>
            <a:endParaRPr lang="en-US" altLang="zh-CN" smtClean="0"/>
          </a:p>
          <a:p>
            <a:pPr lvl="1"/>
            <a:r>
              <a:rPr lang="zh-CN" altLang="en-US" smtClean="0"/>
              <a:t>满带电子不导电</a:t>
            </a:r>
            <a:endParaRPr lang="en-US" altLang="zh-CN" smtClean="0"/>
          </a:p>
          <a:p>
            <a:pPr lvl="1"/>
            <a:r>
              <a:rPr lang="zh-CN" altLang="en-US" smtClean="0"/>
              <a:t>部分填充的能带会产生电流。在外电场和晶体内部各种散射机制的作用下，电子的分布最终稳定在一种偏离对称分布的状态，从而产生净电流</a:t>
            </a:r>
            <a:endParaRPr lang="en-US" altLang="zh-CN" smtClean="0"/>
          </a:p>
          <a:p>
            <a:r>
              <a:rPr lang="en-US" altLang="zh-CN" smtClean="0"/>
              <a:t>*</a:t>
            </a:r>
            <a:r>
              <a:rPr lang="zh-CN" altLang="en-US" smtClean="0"/>
              <a:t>空穴</a:t>
            </a:r>
            <a:endParaRPr lang="en-US" altLang="zh-CN" smtClean="0"/>
          </a:p>
          <a:p>
            <a:pPr lvl="1"/>
            <a:r>
              <a:rPr lang="zh-CN" altLang="en-US" smtClean="0"/>
              <a:t>对近满带而言，假想的电荷为正的载流子。一般讨论价带时使用，有效质量</a:t>
            </a:r>
            <a:r>
              <a:rPr lang="en-US" altLang="zh-CN" smtClean="0"/>
              <a:t>&gt;0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晶体结构</a:t>
            </a:r>
          </a:p>
        </p:txBody>
      </p:sp>
      <p:sp>
        <p:nvSpPr>
          <p:cNvPr id="307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晶体的特征：原子排列具有三维周期性（平移对称性）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晶体、非晶体、准晶体区别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常见材料的晶体结构</a:t>
            </a:r>
            <a:endParaRPr lang="en-US" altLang="zh-CN" smtClean="0"/>
          </a:p>
          <a:p>
            <a:pPr lvl="1" eaLnBrk="1" hangingPunct="1"/>
            <a:r>
              <a:rPr lang="en-US" altLang="zh-CN" smtClean="0"/>
              <a:t>Si</a:t>
            </a:r>
            <a:r>
              <a:rPr lang="zh-CN" altLang="en-US" smtClean="0"/>
              <a:t>：金刚石结构</a:t>
            </a:r>
            <a:endParaRPr lang="en-US" altLang="zh-CN" smtClean="0"/>
          </a:p>
          <a:p>
            <a:pPr lvl="1" eaLnBrk="1" hangingPunct="1"/>
            <a:r>
              <a:rPr lang="en-US" altLang="zh-CN" smtClean="0"/>
              <a:t>GaAs/InP</a:t>
            </a:r>
            <a:r>
              <a:rPr lang="zh-CN" altLang="en-US" smtClean="0"/>
              <a:t>：闪锌矿结构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金属一般是密堆结构，六角密排和面心立方均为密堆结构</a:t>
            </a: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>
          <a:xfrm>
            <a:off x="457200" y="44450"/>
            <a:ext cx="8229600" cy="1143000"/>
          </a:xfrm>
        </p:spPr>
        <p:txBody>
          <a:bodyPr/>
          <a:lstStyle/>
          <a:p>
            <a:r>
              <a:rPr lang="zh-CN" altLang="en-US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能带理论</a:t>
            </a:r>
          </a:p>
        </p:txBody>
      </p:sp>
      <p:sp>
        <p:nvSpPr>
          <p:cNvPr id="21507" name="内容占位符 2"/>
          <p:cNvSpPr>
            <a:spLocks noGrp="1"/>
          </p:cNvSpPr>
          <p:nvPr>
            <p:ph idx="1"/>
          </p:nvPr>
        </p:nvSpPr>
        <p:spPr>
          <a:xfrm>
            <a:off x="457200" y="1125538"/>
            <a:ext cx="8229600" cy="1582737"/>
          </a:xfrm>
        </p:spPr>
        <p:txBody>
          <a:bodyPr/>
          <a:lstStyle/>
          <a:p>
            <a:r>
              <a:rPr lang="zh-CN" altLang="en-US" sz="2800" smtClean="0"/>
              <a:t>导体：一价金属、二价金属</a:t>
            </a:r>
            <a:endParaRPr lang="en-US" altLang="zh-CN" sz="2800" smtClean="0"/>
          </a:p>
          <a:p>
            <a:r>
              <a:rPr lang="zh-CN" altLang="en-US" sz="2800" smtClean="0"/>
              <a:t>半导体：共价晶体</a:t>
            </a:r>
            <a:endParaRPr lang="en-US" altLang="zh-CN" sz="2800" smtClean="0"/>
          </a:p>
          <a:p>
            <a:r>
              <a:rPr lang="zh-CN" altLang="en-US" sz="2800" smtClean="0"/>
              <a:t>绝缘体：共价晶体、离子晶体</a:t>
            </a:r>
            <a:endParaRPr lang="en-US" altLang="zh-CN" sz="2800" smtClean="0"/>
          </a:p>
          <a:p>
            <a:pPr lvl="1"/>
            <a:endParaRPr lang="zh-CN" altLang="en-US" smtClean="0"/>
          </a:p>
        </p:txBody>
      </p:sp>
      <p:sp>
        <p:nvSpPr>
          <p:cNvPr id="4" name="矩形 3"/>
          <p:cNvSpPr/>
          <p:nvPr/>
        </p:nvSpPr>
        <p:spPr>
          <a:xfrm>
            <a:off x="874713" y="2886075"/>
            <a:ext cx="865187" cy="647700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874713" y="3965575"/>
            <a:ext cx="865187" cy="360363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874713" y="4325938"/>
            <a:ext cx="865187" cy="3603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874713" y="5118100"/>
            <a:ext cx="865187" cy="647700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171700" y="5118100"/>
            <a:ext cx="863600" cy="647700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163763" y="4110038"/>
            <a:ext cx="863600" cy="576262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163763" y="3965575"/>
            <a:ext cx="863600" cy="144463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211388" y="2886075"/>
            <a:ext cx="863600" cy="136683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140200" y="5126038"/>
            <a:ext cx="863600" cy="647700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140200" y="3821113"/>
            <a:ext cx="863600" cy="865187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140200" y="2886075"/>
            <a:ext cx="863600" cy="647700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7164388" y="2886075"/>
            <a:ext cx="863600" cy="647700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7164388" y="4110038"/>
            <a:ext cx="863600" cy="576262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7164388" y="5118100"/>
            <a:ext cx="863600" cy="647700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1522" name="TextBox 17"/>
          <p:cNvSpPr txBox="1">
            <a:spLocks noChangeArrowheads="1"/>
          </p:cNvSpPr>
          <p:nvPr/>
        </p:nvSpPr>
        <p:spPr bwMode="auto">
          <a:xfrm>
            <a:off x="1450975" y="6434138"/>
            <a:ext cx="9366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导体</a:t>
            </a:r>
          </a:p>
        </p:txBody>
      </p:sp>
      <p:sp>
        <p:nvSpPr>
          <p:cNvPr id="21523" name="TextBox 18"/>
          <p:cNvSpPr txBox="1">
            <a:spLocks noChangeArrowheads="1"/>
          </p:cNvSpPr>
          <p:nvPr/>
        </p:nvSpPr>
        <p:spPr bwMode="auto">
          <a:xfrm>
            <a:off x="874713" y="5918200"/>
            <a:ext cx="8651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价金属</a:t>
            </a:r>
          </a:p>
        </p:txBody>
      </p:sp>
      <p:sp>
        <p:nvSpPr>
          <p:cNvPr id="21524" name="TextBox 19"/>
          <p:cNvSpPr txBox="1">
            <a:spLocks noChangeArrowheads="1"/>
          </p:cNvSpPr>
          <p:nvPr/>
        </p:nvSpPr>
        <p:spPr bwMode="auto">
          <a:xfrm>
            <a:off x="2171700" y="5918200"/>
            <a:ext cx="8636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价金属</a:t>
            </a:r>
          </a:p>
        </p:txBody>
      </p:sp>
      <p:sp>
        <p:nvSpPr>
          <p:cNvPr id="21525" name="TextBox 20"/>
          <p:cNvSpPr txBox="1">
            <a:spLocks noChangeArrowheads="1"/>
          </p:cNvSpPr>
          <p:nvPr/>
        </p:nvSpPr>
        <p:spPr bwMode="auto">
          <a:xfrm>
            <a:off x="4787900" y="6418263"/>
            <a:ext cx="9366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半导体</a:t>
            </a:r>
          </a:p>
        </p:txBody>
      </p:sp>
      <p:sp>
        <p:nvSpPr>
          <p:cNvPr id="21526" name="TextBox 21"/>
          <p:cNvSpPr txBox="1">
            <a:spLocks noChangeArrowheads="1"/>
          </p:cNvSpPr>
          <p:nvPr/>
        </p:nvSpPr>
        <p:spPr bwMode="auto">
          <a:xfrm>
            <a:off x="7164388" y="6445250"/>
            <a:ext cx="9366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绝缘体</a:t>
            </a:r>
          </a:p>
        </p:txBody>
      </p:sp>
      <p:cxnSp>
        <p:nvCxnSpPr>
          <p:cNvPr id="23" name="直接连接符 22"/>
          <p:cNvCxnSpPr/>
          <p:nvPr/>
        </p:nvCxnSpPr>
        <p:spPr>
          <a:xfrm>
            <a:off x="658813" y="4325938"/>
            <a:ext cx="1260475" cy="0"/>
          </a:xfrm>
          <a:prstGeom prst="line">
            <a:avLst/>
          </a:prstGeom>
          <a:ln w="2540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2027238" y="4110038"/>
            <a:ext cx="1260475" cy="0"/>
          </a:xfrm>
          <a:prstGeom prst="line">
            <a:avLst/>
          </a:prstGeom>
          <a:ln w="2540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9" name="TextBox 25"/>
          <p:cNvSpPr txBox="1">
            <a:spLocks noChangeArrowheads="1"/>
          </p:cNvSpPr>
          <p:nvPr/>
        </p:nvSpPr>
        <p:spPr bwMode="auto">
          <a:xfrm>
            <a:off x="311150" y="4149725"/>
            <a:ext cx="4206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i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i="1" baseline="-250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zh-CN" altLang="en-US" i="1" baseline="-2500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30" name="TextBox 26"/>
          <p:cNvSpPr txBox="1">
            <a:spLocks noChangeArrowheads="1"/>
          </p:cNvSpPr>
          <p:nvPr/>
        </p:nvSpPr>
        <p:spPr bwMode="auto">
          <a:xfrm>
            <a:off x="3287713" y="3917950"/>
            <a:ext cx="4206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i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i="1" baseline="-250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zh-CN" altLang="en-US" i="1" baseline="-2500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直接箭头连接符 26"/>
          <p:cNvCxnSpPr/>
          <p:nvPr/>
        </p:nvCxnSpPr>
        <p:spPr>
          <a:xfrm>
            <a:off x="4356100" y="3533775"/>
            <a:ext cx="0" cy="287338"/>
          </a:xfrm>
          <a:prstGeom prst="straightConnector1">
            <a:avLst/>
          </a:prstGeom>
          <a:ln w="12700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32" name="TextBox 29"/>
          <p:cNvSpPr txBox="1">
            <a:spLocks noChangeArrowheads="1"/>
          </p:cNvSpPr>
          <p:nvPr/>
        </p:nvSpPr>
        <p:spPr bwMode="auto">
          <a:xfrm>
            <a:off x="3851275" y="3444875"/>
            <a:ext cx="4032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i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i="1" baseline="-250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lang="zh-CN" altLang="en-US" i="1" baseline="-2500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33" name="TextBox 30"/>
          <p:cNvSpPr txBox="1">
            <a:spLocks noChangeArrowheads="1"/>
          </p:cNvSpPr>
          <p:nvPr/>
        </p:nvSpPr>
        <p:spPr bwMode="auto">
          <a:xfrm>
            <a:off x="8027988" y="3629025"/>
            <a:ext cx="4032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i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i="1" baseline="-250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lang="zh-CN" altLang="en-US" i="1" baseline="-2500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" name="直接箭头连接符 29"/>
          <p:cNvCxnSpPr/>
          <p:nvPr/>
        </p:nvCxnSpPr>
        <p:spPr>
          <a:xfrm>
            <a:off x="7812088" y="3548063"/>
            <a:ext cx="0" cy="561975"/>
          </a:xfrm>
          <a:prstGeom prst="straightConnector1">
            <a:avLst/>
          </a:prstGeom>
          <a:ln w="12700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5435600" y="5127625"/>
            <a:ext cx="865188" cy="647700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5435600" y="3894138"/>
            <a:ext cx="865188" cy="793750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5435600" y="2887663"/>
            <a:ext cx="865188" cy="566737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34" name="直接箭头连接符 33"/>
          <p:cNvCxnSpPr/>
          <p:nvPr/>
        </p:nvCxnSpPr>
        <p:spPr>
          <a:xfrm>
            <a:off x="5651500" y="3535363"/>
            <a:ext cx="0" cy="287337"/>
          </a:xfrm>
          <a:prstGeom prst="straightConnector1">
            <a:avLst/>
          </a:prstGeom>
          <a:ln w="12700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39" name="TextBox 38"/>
          <p:cNvSpPr txBox="1">
            <a:spLocks noChangeArrowheads="1"/>
          </p:cNvSpPr>
          <p:nvPr/>
        </p:nvSpPr>
        <p:spPr bwMode="auto">
          <a:xfrm>
            <a:off x="5148263" y="3446463"/>
            <a:ext cx="4032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i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i="1" baseline="-250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lang="zh-CN" altLang="en-US" i="1" baseline="-2500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5435600" y="3822700"/>
            <a:ext cx="865188" cy="71438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5435600" y="3454400"/>
            <a:ext cx="865188" cy="71438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1542" name="TextBox 41"/>
          <p:cNvSpPr txBox="1">
            <a:spLocks noChangeArrowheads="1"/>
          </p:cNvSpPr>
          <p:nvPr/>
        </p:nvSpPr>
        <p:spPr bwMode="auto">
          <a:xfrm>
            <a:off x="4140200" y="5929313"/>
            <a:ext cx="8636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4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T=0</a:t>
            </a:r>
            <a:endParaRPr lang="zh-CN" altLang="en-US" sz="140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543" name="TextBox 42"/>
          <p:cNvSpPr txBox="1">
            <a:spLocks noChangeArrowheads="1"/>
          </p:cNvSpPr>
          <p:nvPr/>
        </p:nvSpPr>
        <p:spPr bwMode="auto">
          <a:xfrm>
            <a:off x="5435600" y="5929313"/>
            <a:ext cx="8651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4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T&gt;0</a:t>
            </a:r>
            <a:endParaRPr lang="zh-CN" altLang="en-US" sz="140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>
          <a:xfrm>
            <a:off x="457200" y="-26988"/>
            <a:ext cx="8229600" cy="1143001"/>
          </a:xfrm>
        </p:spPr>
        <p:txBody>
          <a:bodyPr/>
          <a:lstStyle/>
          <a:p>
            <a:r>
              <a:rPr lang="zh-CN" altLang="en-US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固体的电特性</a:t>
            </a:r>
          </a:p>
        </p:txBody>
      </p:sp>
      <p:sp>
        <p:nvSpPr>
          <p:cNvPr id="22531" name="内容占位符 2"/>
          <p:cNvSpPr>
            <a:spLocks noGrp="1"/>
          </p:cNvSpPr>
          <p:nvPr>
            <p:ph idx="1"/>
          </p:nvPr>
        </p:nvSpPr>
        <p:spPr>
          <a:xfrm>
            <a:off x="457200" y="1125538"/>
            <a:ext cx="8229600" cy="5399087"/>
          </a:xfrm>
        </p:spPr>
        <p:txBody>
          <a:bodyPr/>
          <a:lstStyle/>
          <a:p>
            <a:r>
              <a:rPr lang="zh-CN" altLang="en-US" smtClean="0"/>
              <a:t>金属的导电性</a:t>
            </a:r>
            <a:endParaRPr lang="en-US" altLang="zh-CN" smtClean="0"/>
          </a:p>
          <a:p>
            <a:pPr lvl="1"/>
            <a:r>
              <a:rPr lang="en-US" altLang="zh-CN" smtClean="0"/>
              <a:t>*</a:t>
            </a:r>
            <a:r>
              <a:rPr lang="zh-CN" altLang="en-US" smtClean="0"/>
              <a:t>波尔兹曼方程</a:t>
            </a:r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r>
              <a:rPr lang="en-US" altLang="zh-CN" smtClean="0"/>
              <a:t>*</a:t>
            </a:r>
            <a:r>
              <a:rPr lang="zh-CN" altLang="en-US" smtClean="0"/>
              <a:t>两种主要的散射机制：晶格散射；杂质、缺陷散射</a:t>
            </a:r>
          </a:p>
        </p:txBody>
      </p:sp>
      <p:graphicFrame>
        <p:nvGraphicFramePr>
          <p:cNvPr id="22532" name="Object 4"/>
          <p:cNvGraphicFramePr>
            <a:graphicFrameLocks noChangeAspect="1"/>
          </p:cNvGraphicFramePr>
          <p:nvPr/>
        </p:nvGraphicFramePr>
        <p:xfrm>
          <a:off x="1116013" y="2347913"/>
          <a:ext cx="6624637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9" name="公式" r:id="rId3" imgW="2685932" imgH="247785" progId="Equation.3">
                  <p:embed/>
                </p:oleObj>
              </mc:Choice>
              <mc:Fallback>
                <p:oleObj name="公式" r:id="rId3" imgW="2685932" imgH="247785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2347913"/>
                        <a:ext cx="6624637" cy="873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3" name="Text Box 7"/>
          <p:cNvSpPr txBox="1">
            <a:spLocks noChangeArrowheads="1"/>
          </p:cNvSpPr>
          <p:nvPr/>
        </p:nvSpPr>
        <p:spPr bwMode="auto">
          <a:xfrm>
            <a:off x="1547813" y="3211513"/>
            <a:ext cx="30241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b="1" dirty="0" smtClean="0">
                <a:solidFill>
                  <a:schemeClr val="bg1">
                    <a:lumMod val="75000"/>
                  </a:schemeClr>
                </a:solidFill>
                <a:latin typeface="Arial" charset="0"/>
                <a:ea typeface="楷体_GB2312" pitchFamily="49" charset="-122"/>
              </a:rPr>
              <a:t>1. </a:t>
            </a:r>
            <a:r>
              <a:rPr lang="zh-CN" altLang="en-US" b="1" dirty="0" smtClean="0">
                <a:solidFill>
                  <a:schemeClr val="bg1">
                    <a:lumMod val="75000"/>
                  </a:schemeClr>
                </a:solidFill>
                <a:latin typeface="Arial" charset="0"/>
                <a:ea typeface="楷体_GB2312" pitchFamily="49" charset="-122"/>
              </a:rPr>
              <a:t>与位置有关的漂移或扩散</a:t>
            </a:r>
          </a:p>
        </p:txBody>
      </p:sp>
      <p:sp>
        <p:nvSpPr>
          <p:cNvPr id="22534" name="Text Box 8"/>
          <p:cNvSpPr txBox="1">
            <a:spLocks noChangeArrowheads="1"/>
          </p:cNvSpPr>
          <p:nvPr/>
        </p:nvSpPr>
        <p:spPr bwMode="auto">
          <a:xfrm>
            <a:off x="3995738" y="3787775"/>
            <a:ext cx="28082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b="1">
                <a:latin typeface="Arial" panose="020B0604020202020204" pitchFamily="34" charset="0"/>
                <a:ea typeface="楷体_GB2312" pitchFamily="49" charset="-122"/>
              </a:rPr>
              <a:t>2. </a:t>
            </a:r>
            <a:r>
              <a:rPr lang="zh-CN" altLang="en-US" b="1">
                <a:latin typeface="Arial" panose="020B0604020202020204" pitchFamily="34" charset="0"/>
                <a:ea typeface="楷体_GB2312" pitchFamily="49" charset="-122"/>
              </a:rPr>
              <a:t>与外场有关的漂移</a:t>
            </a:r>
          </a:p>
        </p:txBody>
      </p:sp>
      <p:sp>
        <p:nvSpPr>
          <p:cNvPr id="22535" name="Text Box 9"/>
          <p:cNvSpPr txBox="1">
            <a:spLocks noChangeArrowheads="1"/>
          </p:cNvSpPr>
          <p:nvPr/>
        </p:nvSpPr>
        <p:spPr bwMode="auto">
          <a:xfrm>
            <a:off x="6156325" y="3205163"/>
            <a:ext cx="28082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b="1">
                <a:latin typeface="Arial" panose="020B0604020202020204" pitchFamily="34" charset="0"/>
                <a:ea typeface="楷体_GB2312" pitchFamily="49" charset="-122"/>
              </a:rPr>
              <a:t>3. </a:t>
            </a:r>
            <a:r>
              <a:rPr lang="zh-CN" altLang="en-US" b="1">
                <a:latin typeface="Arial" panose="020B0604020202020204" pitchFamily="34" charset="0"/>
                <a:ea typeface="楷体_GB2312" pitchFamily="49" charset="-122"/>
              </a:rPr>
              <a:t>与散射有关的碰撞项</a:t>
            </a:r>
          </a:p>
        </p:txBody>
      </p:sp>
      <p:sp>
        <p:nvSpPr>
          <p:cNvPr id="22536" name="Rectangle 13"/>
          <p:cNvSpPr>
            <a:spLocks noChangeArrowheads="1"/>
          </p:cNvSpPr>
          <p:nvPr/>
        </p:nvSpPr>
        <p:spPr bwMode="auto">
          <a:xfrm>
            <a:off x="1908175" y="2282825"/>
            <a:ext cx="4824413" cy="935038"/>
          </a:xfrm>
          <a:prstGeom prst="rect">
            <a:avLst/>
          </a:prstGeom>
          <a:noFill/>
          <a:ln w="76200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537" name="Rectangle 6"/>
          <p:cNvSpPr>
            <a:spLocks noChangeArrowheads="1"/>
          </p:cNvSpPr>
          <p:nvPr/>
        </p:nvSpPr>
        <p:spPr bwMode="auto">
          <a:xfrm>
            <a:off x="6948488" y="2276475"/>
            <a:ext cx="863600" cy="928688"/>
          </a:xfrm>
          <a:prstGeom prst="rect">
            <a:avLst/>
          </a:prstGeom>
          <a:noFill/>
          <a:ln w="762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2538" name="对象 9"/>
          <p:cNvGraphicFramePr>
            <a:graphicFrameLocks noChangeAspect="1"/>
          </p:cNvGraphicFramePr>
          <p:nvPr/>
        </p:nvGraphicFramePr>
        <p:xfrm>
          <a:off x="1116013" y="4287838"/>
          <a:ext cx="4464050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0" name="公式" r:id="rId5" imgW="2146300" imgH="419100" progId="Equation.3">
                  <p:embed/>
                </p:oleObj>
              </mc:Choice>
              <mc:Fallback>
                <p:oleObj name="公式" r:id="rId5" imgW="2146300" imgH="419100" progId="Equation.3">
                  <p:embed/>
                  <p:pic>
                    <p:nvPicPr>
                      <p:cNvPr id="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4287838"/>
                        <a:ext cx="4464050" cy="86995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9" name="对象 10"/>
          <p:cNvGraphicFramePr>
            <a:graphicFrameLocks noChangeAspect="1"/>
          </p:cNvGraphicFramePr>
          <p:nvPr/>
        </p:nvGraphicFramePr>
        <p:xfrm>
          <a:off x="6300788" y="4292600"/>
          <a:ext cx="2016125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1" name="Equation" r:id="rId7" imgW="977900" imgH="228600" progId="Equation.DSMT4">
                  <p:embed/>
                </p:oleObj>
              </mc:Choice>
              <mc:Fallback>
                <p:oleObj name="Equation" r:id="rId7" imgW="977900" imgH="228600" progId="Equation.DSMT4">
                  <p:embed/>
                  <p:pic>
                    <p:nvPicPr>
                      <p:cNvPr id="0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0788" y="4292600"/>
                        <a:ext cx="2016125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0" name="对象 11"/>
          <p:cNvGraphicFramePr>
            <a:graphicFrameLocks noChangeAspect="1"/>
          </p:cNvGraphicFramePr>
          <p:nvPr/>
        </p:nvGraphicFramePr>
        <p:xfrm>
          <a:off x="6227763" y="4724400"/>
          <a:ext cx="1081087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2" name="Equation" r:id="rId9" imgW="545863" imgH="228501" progId="Equation.DSMT4">
                  <p:embed/>
                </p:oleObj>
              </mc:Choice>
              <mc:Fallback>
                <p:oleObj name="Equation" r:id="rId9" imgW="545863" imgH="228501" progId="Equation.DSMT4">
                  <p:embed/>
                  <p:pic>
                    <p:nvPicPr>
                      <p:cNvPr id="0" name="对象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7763" y="4724400"/>
                        <a:ext cx="1081087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固体的电特性</a:t>
            </a:r>
            <a:endParaRPr lang="zh-CN" altLang="en-US" smtClean="0"/>
          </a:p>
        </p:txBody>
      </p:sp>
      <p:sp>
        <p:nvSpPr>
          <p:cNvPr id="2355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半导体的能带</a:t>
            </a:r>
            <a:endParaRPr lang="en-US" altLang="zh-CN" smtClean="0"/>
          </a:p>
          <a:p>
            <a:pPr lvl="1"/>
            <a:r>
              <a:rPr lang="zh-CN" altLang="en-US" smtClean="0"/>
              <a:t>半导体带隙</a:t>
            </a:r>
            <a:endParaRPr lang="en-US" altLang="zh-CN" smtClean="0"/>
          </a:p>
          <a:p>
            <a:pPr lvl="1"/>
            <a:r>
              <a:rPr lang="zh-CN" altLang="en-US" smtClean="0"/>
              <a:t>直接带隙、间接带隙</a:t>
            </a:r>
            <a:endParaRPr lang="en-US" altLang="zh-CN" smtClean="0"/>
          </a:p>
          <a:p>
            <a:pPr lvl="1"/>
            <a:r>
              <a:rPr lang="zh-CN" altLang="en-US" smtClean="0"/>
              <a:t>带隙和温度的关系</a:t>
            </a:r>
            <a:endParaRPr lang="en-US" altLang="zh-CN" smtClean="0"/>
          </a:p>
          <a:p>
            <a:pPr lvl="1"/>
            <a:r>
              <a:rPr lang="zh-CN" altLang="en-US" smtClean="0"/>
              <a:t>导带底椭球等能面</a:t>
            </a:r>
            <a:endParaRPr lang="en-US" altLang="zh-CN" smtClean="0"/>
          </a:p>
          <a:p>
            <a:pPr lvl="1"/>
            <a:r>
              <a:rPr lang="zh-CN" altLang="en-US" smtClean="0"/>
              <a:t>价带顶近球形等能面</a:t>
            </a:r>
            <a:endParaRPr lang="en-US" altLang="zh-CN" smtClean="0"/>
          </a:p>
          <a:p>
            <a:pPr lvl="1"/>
            <a:r>
              <a:rPr lang="zh-CN" altLang="en-US" smtClean="0"/>
              <a:t>轻空穴带、重空穴带、自旋劈裂带</a:t>
            </a: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3"/>
          <p:cNvSpPr>
            <a:spLocks noGrp="1"/>
          </p:cNvSpPr>
          <p:nvPr>
            <p:ph type="title"/>
          </p:nvPr>
        </p:nvSpPr>
        <p:spPr>
          <a:xfrm>
            <a:off x="457200" y="44450"/>
            <a:ext cx="8229600" cy="863600"/>
          </a:xfrm>
        </p:spPr>
        <p:txBody>
          <a:bodyPr/>
          <a:lstStyle/>
          <a:p>
            <a:r>
              <a:rPr lang="en-US" altLang="zh-CN" sz="400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zh-CN" altLang="en-US" sz="400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平衡半导体中的杂质与载流子</a:t>
            </a:r>
            <a:endParaRPr lang="zh-CN" altLang="en-US" sz="4000" smtClean="0">
              <a:solidFill>
                <a:srgbClr val="7030A0"/>
              </a:solidFill>
            </a:endParaRPr>
          </a:p>
        </p:txBody>
      </p:sp>
      <p:sp>
        <p:nvSpPr>
          <p:cNvPr id="5132" name="TextBox 17"/>
          <p:cNvSpPr txBox="1">
            <a:spLocks noChangeArrowheads="1"/>
          </p:cNvSpPr>
          <p:nvPr/>
        </p:nvSpPr>
        <p:spPr bwMode="auto">
          <a:xfrm>
            <a:off x="250825" y="1373188"/>
            <a:ext cx="67230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载流子浓度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导带底（价带顶）有效态密度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×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玻尔兹曼分布</a:t>
            </a:r>
          </a:p>
        </p:txBody>
      </p:sp>
      <p:sp>
        <p:nvSpPr>
          <p:cNvPr id="5133" name="TextBox 18"/>
          <p:cNvSpPr txBox="1">
            <a:spLocks noChangeArrowheads="1"/>
          </p:cNvSpPr>
          <p:nvPr/>
        </p:nvSpPr>
        <p:spPr bwMode="auto">
          <a:xfrm>
            <a:off x="242888" y="908050"/>
            <a:ext cx="86487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非简并条件：载流子浓度不高；费米能级在禁带中，且远离导带底和价带顶</a:t>
            </a:r>
          </a:p>
        </p:txBody>
      </p: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850900" y="2430463"/>
            <a:ext cx="2263775" cy="2462212"/>
            <a:chOff x="850900" y="2430463"/>
            <a:chExt cx="2263775" cy="2462212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995363" y="3411538"/>
              <a:ext cx="1728787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995363" y="4708525"/>
              <a:ext cx="1728787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614" name="TextBox 13"/>
            <p:cNvSpPr txBox="1">
              <a:spLocks noChangeArrowheads="1"/>
            </p:cNvSpPr>
            <p:nvPr/>
          </p:nvSpPr>
          <p:spPr bwMode="auto">
            <a:xfrm>
              <a:off x="850900" y="2430463"/>
              <a:ext cx="2016125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</a:rPr>
                <a:t>本征半导体</a:t>
              </a:r>
            </a:p>
          </p:txBody>
        </p:sp>
        <p:cxnSp>
          <p:nvCxnSpPr>
            <p:cNvPr id="21" name="直接连接符 20"/>
            <p:cNvCxnSpPr/>
            <p:nvPr/>
          </p:nvCxnSpPr>
          <p:spPr>
            <a:xfrm>
              <a:off x="1011238" y="4068763"/>
              <a:ext cx="1728787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616" name="TextBox 21"/>
            <p:cNvSpPr txBox="1">
              <a:spLocks noChangeArrowheads="1"/>
            </p:cNvSpPr>
            <p:nvPr/>
          </p:nvSpPr>
          <p:spPr bwMode="auto">
            <a:xfrm>
              <a:off x="2651125" y="3227388"/>
              <a:ext cx="395288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r>
                <a:rPr lang="en-US" altLang="zh-CN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zh-CN" altLang="en-US" i="1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617" name="TextBox 22"/>
            <p:cNvSpPr txBox="1">
              <a:spLocks noChangeArrowheads="1"/>
            </p:cNvSpPr>
            <p:nvPr/>
          </p:nvSpPr>
          <p:spPr bwMode="auto">
            <a:xfrm>
              <a:off x="2651125" y="4524375"/>
              <a:ext cx="395288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r>
                <a:rPr lang="en-US" altLang="zh-CN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endParaRPr lang="zh-CN" altLang="en-US" i="1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618" name="TextBox 23"/>
            <p:cNvSpPr txBox="1">
              <a:spLocks noChangeArrowheads="1"/>
            </p:cNvSpPr>
            <p:nvPr/>
          </p:nvSpPr>
          <p:spPr bwMode="auto">
            <a:xfrm>
              <a:off x="2651125" y="3875088"/>
              <a:ext cx="46355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r>
                <a:rPr lang="en-US" altLang="zh-CN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Fi</a:t>
              </a:r>
              <a:endParaRPr lang="zh-CN" altLang="en-US" i="1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37" name="对象 36"/>
          <p:cNvGraphicFramePr>
            <a:graphicFrameLocks noChangeAspect="1"/>
          </p:cNvGraphicFramePr>
          <p:nvPr/>
        </p:nvGraphicFramePr>
        <p:xfrm>
          <a:off x="827088" y="5087938"/>
          <a:ext cx="2073275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33" name="Equation" r:id="rId3" imgW="1841500" imgH="254000" progId="Equation.DSMT4">
                  <p:embed/>
                </p:oleObj>
              </mc:Choice>
              <mc:Fallback>
                <p:oleObj name="Equation" r:id="rId3" imgW="1841500" imgH="254000" progId="Equation.DSMT4">
                  <p:embed/>
                  <p:pic>
                    <p:nvPicPr>
                      <p:cNvPr id="0" name="对象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5087938"/>
                        <a:ext cx="2073275" cy="285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对象 37"/>
          <p:cNvGraphicFramePr>
            <a:graphicFrameLocks noChangeAspect="1"/>
          </p:cNvGraphicFramePr>
          <p:nvPr/>
        </p:nvGraphicFramePr>
        <p:xfrm>
          <a:off x="5364163" y="1760538"/>
          <a:ext cx="1781175" cy="58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34" name="Equation" r:id="rId5" imgW="1459866" imgH="482391" progId="Equation.DSMT4">
                  <p:embed/>
                </p:oleObj>
              </mc:Choice>
              <mc:Fallback>
                <p:oleObj name="Equation" r:id="rId5" imgW="1459866" imgH="482391" progId="Equation.DSMT4">
                  <p:embed/>
                  <p:pic>
                    <p:nvPicPr>
                      <p:cNvPr id="0" name="对象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3" y="1760538"/>
                        <a:ext cx="1781175" cy="588962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48" name="对象 38"/>
          <p:cNvGraphicFramePr>
            <a:graphicFrameLocks noChangeAspect="1"/>
          </p:cNvGraphicFramePr>
          <p:nvPr/>
        </p:nvGraphicFramePr>
        <p:xfrm>
          <a:off x="720725" y="5422900"/>
          <a:ext cx="2587625" cy="1390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35" name="Equation" r:id="rId7" imgW="2247900" imgH="1206500" progId="Equation.DSMT4">
                  <p:embed/>
                </p:oleObj>
              </mc:Choice>
              <mc:Fallback>
                <p:oleObj name="Equation" r:id="rId7" imgW="2247900" imgH="1206500" progId="Equation.DSMT4">
                  <p:embed/>
                  <p:pic>
                    <p:nvPicPr>
                      <p:cNvPr id="0" name="对象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725" y="5422900"/>
                        <a:ext cx="2587625" cy="1390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49" name="TextBox 39"/>
          <p:cNvSpPr txBox="1">
            <a:spLocks noChangeArrowheads="1"/>
          </p:cNvSpPr>
          <p:nvPr/>
        </p:nvSpPr>
        <p:spPr bwMode="auto">
          <a:xfrm>
            <a:off x="5003800" y="2420938"/>
            <a:ext cx="25923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掺杂半导体</a:t>
            </a:r>
          </a:p>
        </p:txBody>
      </p:sp>
      <p:sp>
        <p:nvSpPr>
          <p:cNvPr id="5150" name="矩形 40"/>
          <p:cNvSpPr>
            <a:spLocks noChangeArrowheads="1"/>
          </p:cNvSpPr>
          <p:nvPr/>
        </p:nvSpPr>
        <p:spPr bwMode="auto">
          <a:xfrm>
            <a:off x="4211638" y="5003800"/>
            <a:ext cx="1755775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lvl="1" eaLnBrk="1" hangingPunct="1"/>
            <a:r>
              <a:rPr lang="en-US" altLang="zh-CN" sz="1600" i="1">
                <a:latin typeface="Times New Roman" panose="02020603050405020304" pitchFamily="18" charset="0"/>
              </a:rPr>
              <a:t>N</a:t>
            </a:r>
            <a:r>
              <a:rPr lang="en-US" altLang="zh-CN" sz="1600" i="1" baseline="-25000">
                <a:latin typeface="Times New Roman" panose="02020603050405020304" pitchFamily="18" charset="0"/>
              </a:rPr>
              <a:t>D</a:t>
            </a:r>
            <a:r>
              <a:rPr lang="en-US" altLang="zh-CN" sz="1600" i="1">
                <a:latin typeface="Times New Roman" panose="02020603050405020304" pitchFamily="18" charset="0"/>
              </a:rPr>
              <a:t>-N</a:t>
            </a:r>
            <a:r>
              <a:rPr lang="en-US" altLang="zh-CN" sz="1600" i="1" baseline="-25000">
                <a:latin typeface="Times New Roman" panose="02020603050405020304" pitchFamily="18" charset="0"/>
              </a:rPr>
              <a:t>A</a:t>
            </a:r>
            <a:r>
              <a:rPr lang="en-US" altLang="zh-CN" sz="1600" i="1">
                <a:latin typeface="Times New Roman" panose="02020603050405020304" pitchFamily="18" charset="0"/>
              </a:rPr>
              <a:t>&gt;&gt;n</a:t>
            </a:r>
            <a:r>
              <a:rPr lang="en-US" altLang="zh-CN" sz="1600" i="1" baseline="-25000">
                <a:latin typeface="Times New Roman" panose="02020603050405020304" pitchFamily="18" charset="0"/>
              </a:rPr>
              <a:t>i</a:t>
            </a:r>
          </a:p>
          <a:p>
            <a:pPr marL="0" lvl="1" eaLnBrk="1" hangingPunct="1"/>
            <a:endParaRPr lang="en-US" altLang="zh-CN" sz="1600" i="1">
              <a:latin typeface="Times New Roman" panose="02020603050405020304" pitchFamily="18" charset="0"/>
            </a:endParaRPr>
          </a:p>
          <a:p>
            <a:pPr marL="0" lvl="1" eaLnBrk="1" hangingPunct="1"/>
            <a:r>
              <a:rPr lang="en-US" altLang="zh-CN" sz="1600" i="1">
                <a:latin typeface="Times New Roman" panose="02020603050405020304" pitchFamily="18" charset="0"/>
              </a:rPr>
              <a:t>n</a:t>
            </a:r>
            <a:r>
              <a:rPr lang="en-US" altLang="zh-CN" sz="1600">
                <a:latin typeface="Times New Roman" panose="02020603050405020304" pitchFamily="18" charset="0"/>
              </a:rPr>
              <a:t>=</a:t>
            </a:r>
            <a:r>
              <a:rPr lang="en-US" altLang="zh-CN" sz="1600" i="1">
                <a:latin typeface="Times New Roman" panose="02020603050405020304" pitchFamily="18" charset="0"/>
              </a:rPr>
              <a:t> N</a:t>
            </a:r>
            <a:r>
              <a:rPr lang="en-US" altLang="zh-CN" sz="1600" i="1" baseline="-25000">
                <a:latin typeface="Times New Roman" panose="02020603050405020304" pitchFamily="18" charset="0"/>
              </a:rPr>
              <a:t>D</a:t>
            </a:r>
            <a:r>
              <a:rPr lang="en-US" altLang="zh-CN" sz="1600" i="1">
                <a:latin typeface="Times New Roman" panose="02020603050405020304" pitchFamily="18" charset="0"/>
              </a:rPr>
              <a:t>-N</a:t>
            </a:r>
            <a:r>
              <a:rPr lang="en-US" altLang="zh-CN" sz="1600" i="1" baseline="-25000">
                <a:latin typeface="Times New Roman" panose="02020603050405020304" pitchFamily="18" charset="0"/>
              </a:rPr>
              <a:t>A</a:t>
            </a:r>
            <a:endParaRPr lang="en-US" altLang="zh-CN" sz="1600">
              <a:latin typeface="Times New Roman" panose="02020603050405020304" pitchFamily="18" charset="0"/>
            </a:endParaRPr>
          </a:p>
          <a:p>
            <a:pPr marL="0" lvl="1" eaLnBrk="1" hangingPunct="1"/>
            <a:r>
              <a:rPr lang="en-US" altLang="zh-CN" sz="1600" i="1">
                <a:latin typeface="Times New Roman" panose="02020603050405020304" pitchFamily="18" charset="0"/>
              </a:rPr>
              <a:t>p</a:t>
            </a:r>
            <a:r>
              <a:rPr lang="en-US" altLang="zh-CN" sz="1600">
                <a:latin typeface="Times New Roman" panose="02020603050405020304" pitchFamily="18" charset="0"/>
              </a:rPr>
              <a:t>=</a:t>
            </a:r>
            <a:r>
              <a:rPr lang="en-US" altLang="zh-CN" sz="1600" i="1">
                <a:latin typeface="Times New Roman" panose="02020603050405020304" pitchFamily="18" charset="0"/>
              </a:rPr>
              <a:t>n</a:t>
            </a:r>
            <a:r>
              <a:rPr lang="en-US" altLang="zh-CN" sz="1600" i="1" baseline="-25000">
                <a:latin typeface="Times New Roman" panose="02020603050405020304" pitchFamily="18" charset="0"/>
              </a:rPr>
              <a:t>i</a:t>
            </a:r>
            <a:r>
              <a:rPr lang="en-US" altLang="zh-CN" sz="1600" i="1" baseline="30000">
                <a:latin typeface="Times New Roman" panose="02020603050405020304" pitchFamily="18" charset="0"/>
              </a:rPr>
              <a:t>2</a:t>
            </a:r>
            <a:r>
              <a:rPr lang="en-US" altLang="zh-CN" sz="1600" i="1">
                <a:latin typeface="Times New Roman" panose="02020603050405020304" pitchFamily="18" charset="0"/>
              </a:rPr>
              <a:t>/n</a:t>
            </a:r>
          </a:p>
        </p:txBody>
      </p:sp>
      <p:graphicFrame>
        <p:nvGraphicFramePr>
          <p:cNvPr id="42" name="对象 41"/>
          <p:cNvGraphicFramePr>
            <a:graphicFrameLocks noChangeAspect="1"/>
          </p:cNvGraphicFramePr>
          <p:nvPr/>
        </p:nvGraphicFramePr>
        <p:xfrm>
          <a:off x="4211638" y="6134100"/>
          <a:ext cx="1755775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36" name="Equation" r:id="rId9" imgW="1498600" imgH="457200" progId="Equation.DSMT4">
                  <p:embed/>
                </p:oleObj>
              </mc:Choice>
              <mc:Fallback>
                <p:oleObj name="Equation" r:id="rId9" imgW="1498600" imgH="457200" progId="Equation.DSMT4">
                  <p:embed/>
                  <p:pic>
                    <p:nvPicPr>
                      <p:cNvPr id="0" name="对象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638" y="6134100"/>
                        <a:ext cx="1755775" cy="534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3924300" y="2898775"/>
            <a:ext cx="2303463" cy="1993900"/>
            <a:chOff x="3924300" y="2898775"/>
            <a:chExt cx="2303463" cy="1993900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4124325" y="3411538"/>
              <a:ext cx="1728788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4124325" y="4708525"/>
              <a:ext cx="1728788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605" name="TextBox 14"/>
            <p:cNvSpPr txBox="1">
              <a:spLocks noChangeArrowheads="1"/>
            </p:cNvSpPr>
            <p:nvPr/>
          </p:nvSpPr>
          <p:spPr bwMode="auto">
            <a:xfrm>
              <a:off x="3924300" y="2898775"/>
              <a:ext cx="20161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r>
                <a:rPr lang="zh-CN" altLang="en-US" sz="200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型半导体</a:t>
              </a:r>
            </a:p>
          </p:txBody>
        </p:sp>
        <p:cxnSp>
          <p:nvCxnSpPr>
            <p:cNvPr id="25" name="直接连接符 24"/>
            <p:cNvCxnSpPr/>
            <p:nvPr/>
          </p:nvCxnSpPr>
          <p:spPr>
            <a:xfrm>
              <a:off x="4124325" y="4060825"/>
              <a:ext cx="1728788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607" name="TextBox 25"/>
            <p:cNvSpPr txBox="1">
              <a:spLocks noChangeArrowheads="1"/>
            </p:cNvSpPr>
            <p:nvPr/>
          </p:nvSpPr>
          <p:spPr bwMode="auto">
            <a:xfrm>
              <a:off x="5764213" y="3868738"/>
              <a:ext cx="46355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r>
                <a:rPr lang="en-US" altLang="zh-CN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Fi</a:t>
              </a:r>
              <a:endParaRPr lang="zh-CN" altLang="en-US" i="1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608" name="TextBox 30"/>
            <p:cNvSpPr txBox="1">
              <a:spLocks noChangeArrowheads="1"/>
            </p:cNvSpPr>
            <p:nvPr/>
          </p:nvSpPr>
          <p:spPr bwMode="auto">
            <a:xfrm>
              <a:off x="5780088" y="3225800"/>
              <a:ext cx="395287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r>
                <a:rPr lang="en-US" altLang="zh-CN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zh-CN" altLang="en-US" i="1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609" name="TextBox 31"/>
            <p:cNvSpPr txBox="1">
              <a:spLocks noChangeArrowheads="1"/>
            </p:cNvSpPr>
            <p:nvPr/>
          </p:nvSpPr>
          <p:spPr bwMode="auto">
            <a:xfrm>
              <a:off x="5780088" y="4522788"/>
              <a:ext cx="395287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r>
                <a:rPr lang="en-US" altLang="zh-CN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endParaRPr lang="zh-CN" altLang="en-US" i="1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3" name="直接连接符 42"/>
            <p:cNvCxnSpPr/>
            <p:nvPr/>
          </p:nvCxnSpPr>
          <p:spPr>
            <a:xfrm>
              <a:off x="4140200" y="3716338"/>
              <a:ext cx="1727200" cy="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611" name="TextBox 43"/>
            <p:cNvSpPr txBox="1">
              <a:spLocks noChangeArrowheads="1"/>
            </p:cNvSpPr>
            <p:nvPr/>
          </p:nvSpPr>
          <p:spPr bwMode="auto">
            <a:xfrm>
              <a:off x="5795963" y="3511550"/>
              <a:ext cx="420687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r>
                <a:rPr lang="en-US" altLang="zh-CN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endParaRPr lang="zh-CN" altLang="en-US" i="1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" name="组合 3"/>
          <p:cNvGrpSpPr>
            <a:grpSpLocks/>
          </p:cNvGrpSpPr>
          <p:nvPr/>
        </p:nvGrpSpPr>
        <p:grpSpPr bwMode="auto">
          <a:xfrm>
            <a:off x="6524625" y="2898775"/>
            <a:ext cx="2319338" cy="1987550"/>
            <a:chOff x="6524625" y="2898775"/>
            <a:chExt cx="2319338" cy="1987550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6740525" y="3411538"/>
              <a:ext cx="1728788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6740525" y="4708525"/>
              <a:ext cx="1728788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596" name="TextBox 15"/>
            <p:cNvSpPr txBox="1">
              <a:spLocks noChangeArrowheads="1"/>
            </p:cNvSpPr>
            <p:nvPr/>
          </p:nvSpPr>
          <p:spPr bwMode="auto">
            <a:xfrm>
              <a:off x="6524625" y="2898775"/>
              <a:ext cx="20161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P</a:t>
              </a:r>
              <a:r>
                <a:rPr lang="zh-CN" altLang="en-US" sz="200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型半导体</a:t>
              </a:r>
            </a:p>
          </p:txBody>
        </p:sp>
        <p:cxnSp>
          <p:nvCxnSpPr>
            <p:cNvPr id="27" name="直接连接符 26"/>
            <p:cNvCxnSpPr/>
            <p:nvPr/>
          </p:nvCxnSpPr>
          <p:spPr>
            <a:xfrm>
              <a:off x="6740525" y="4068763"/>
              <a:ext cx="1728788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598" name="TextBox 27"/>
            <p:cNvSpPr txBox="1">
              <a:spLocks noChangeArrowheads="1"/>
            </p:cNvSpPr>
            <p:nvPr/>
          </p:nvSpPr>
          <p:spPr bwMode="auto">
            <a:xfrm>
              <a:off x="8380413" y="3875088"/>
              <a:ext cx="46355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r>
                <a:rPr lang="en-US" altLang="zh-CN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Fi</a:t>
              </a:r>
              <a:endParaRPr lang="zh-CN" altLang="en-US" i="1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599" name="TextBox 32"/>
            <p:cNvSpPr txBox="1">
              <a:spLocks noChangeArrowheads="1"/>
            </p:cNvSpPr>
            <p:nvPr/>
          </p:nvSpPr>
          <p:spPr bwMode="auto">
            <a:xfrm>
              <a:off x="8396288" y="3219450"/>
              <a:ext cx="395287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r>
                <a:rPr lang="en-US" altLang="zh-CN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zh-CN" altLang="en-US" i="1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600" name="TextBox 33"/>
            <p:cNvSpPr txBox="1">
              <a:spLocks noChangeArrowheads="1"/>
            </p:cNvSpPr>
            <p:nvPr/>
          </p:nvSpPr>
          <p:spPr bwMode="auto">
            <a:xfrm>
              <a:off x="8396288" y="4516438"/>
              <a:ext cx="395287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r>
                <a:rPr lang="en-US" altLang="zh-CN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endParaRPr lang="zh-CN" altLang="en-US" i="1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5" name="直接连接符 44"/>
            <p:cNvCxnSpPr/>
            <p:nvPr/>
          </p:nvCxnSpPr>
          <p:spPr>
            <a:xfrm>
              <a:off x="6743700" y="4489450"/>
              <a:ext cx="1728788" cy="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602" name="TextBox 45"/>
            <p:cNvSpPr txBox="1">
              <a:spLocks noChangeArrowheads="1"/>
            </p:cNvSpPr>
            <p:nvPr/>
          </p:nvSpPr>
          <p:spPr bwMode="auto">
            <a:xfrm>
              <a:off x="8399463" y="4283075"/>
              <a:ext cx="420687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r>
                <a:rPr lang="en-US" altLang="zh-CN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endParaRPr lang="zh-CN" altLang="en-US" i="1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5156" name="对象 46"/>
          <p:cNvGraphicFramePr>
            <a:graphicFrameLocks noChangeAspect="1"/>
          </p:cNvGraphicFramePr>
          <p:nvPr/>
        </p:nvGraphicFramePr>
        <p:xfrm>
          <a:off x="6732588" y="6092825"/>
          <a:ext cx="1897062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37" name="Equation" r:id="rId11" imgW="1498600" imgH="457200" progId="Equation.DSMT4">
                  <p:embed/>
                </p:oleObj>
              </mc:Choice>
              <mc:Fallback>
                <p:oleObj name="Equation" r:id="rId11" imgW="1498600" imgH="457200" progId="Equation.DSMT4">
                  <p:embed/>
                  <p:pic>
                    <p:nvPicPr>
                      <p:cNvPr id="0" name="对象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2588" y="6092825"/>
                        <a:ext cx="1897062" cy="579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57" name="矩形 47"/>
          <p:cNvSpPr>
            <a:spLocks noChangeArrowheads="1"/>
          </p:cNvSpPr>
          <p:nvPr/>
        </p:nvSpPr>
        <p:spPr bwMode="auto">
          <a:xfrm>
            <a:off x="6678613" y="5008563"/>
            <a:ext cx="2286000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lvl="1" eaLnBrk="1" hangingPunct="1">
              <a:buClr>
                <a:srgbClr val="4F81BD"/>
              </a:buClr>
              <a:buSzPct val="75000"/>
            </a:pPr>
            <a:r>
              <a:rPr lang="en-US" altLang="zh-CN" sz="1600" i="1">
                <a:latin typeface="Times New Roman" panose="02020603050405020304" pitchFamily="18" charset="0"/>
              </a:rPr>
              <a:t>N</a:t>
            </a:r>
            <a:r>
              <a:rPr lang="en-US" altLang="zh-CN" sz="1600" i="1" baseline="-25000">
                <a:latin typeface="Times New Roman" panose="02020603050405020304" pitchFamily="18" charset="0"/>
              </a:rPr>
              <a:t>A</a:t>
            </a:r>
            <a:r>
              <a:rPr lang="en-US" altLang="zh-CN" sz="1600" i="1">
                <a:latin typeface="Times New Roman" panose="02020603050405020304" pitchFamily="18" charset="0"/>
              </a:rPr>
              <a:t>-N</a:t>
            </a:r>
            <a:r>
              <a:rPr lang="en-US" altLang="zh-CN" sz="1600" i="1" baseline="-25000">
                <a:latin typeface="Times New Roman" panose="02020603050405020304" pitchFamily="18" charset="0"/>
              </a:rPr>
              <a:t>D</a:t>
            </a:r>
            <a:r>
              <a:rPr lang="en-US" altLang="zh-CN" sz="1600" i="1">
                <a:latin typeface="Times New Roman" panose="02020603050405020304" pitchFamily="18" charset="0"/>
              </a:rPr>
              <a:t>&gt;&gt;n</a:t>
            </a:r>
            <a:r>
              <a:rPr lang="en-US" altLang="zh-CN" sz="1600" i="1" baseline="-25000">
                <a:latin typeface="Times New Roman" panose="02020603050405020304" pitchFamily="18" charset="0"/>
              </a:rPr>
              <a:t>i</a:t>
            </a:r>
          </a:p>
          <a:p>
            <a:pPr marL="0" lvl="1" eaLnBrk="1" hangingPunct="1">
              <a:buClr>
                <a:srgbClr val="4F81BD"/>
              </a:buClr>
              <a:buSzPct val="75000"/>
            </a:pPr>
            <a:endParaRPr lang="en-US" altLang="zh-CN" sz="1600" i="1">
              <a:latin typeface="Times New Roman" panose="02020603050405020304" pitchFamily="18" charset="0"/>
            </a:endParaRPr>
          </a:p>
          <a:p>
            <a:pPr marL="0" lvl="1" eaLnBrk="1" hangingPunct="1">
              <a:buClr>
                <a:srgbClr val="4F81BD"/>
              </a:buClr>
              <a:buSzPct val="75000"/>
            </a:pPr>
            <a:r>
              <a:rPr lang="en-US" altLang="zh-CN" sz="1600" i="1">
                <a:latin typeface="Times New Roman" panose="02020603050405020304" pitchFamily="18" charset="0"/>
              </a:rPr>
              <a:t>p= N</a:t>
            </a:r>
            <a:r>
              <a:rPr lang="en-US" altLang="zh-CN" sz="1600" i="1" baseline="-25000">
                <a:latin typeface="Times New Roman" panose="02020603050405020304" pitchFamily="18" charset="0"/>
              </a:rPr>
              <a:t>A</a:t>
            </a:r>
            <a:r>
              <a:rPr lang="en-US" altLang="zh-CN" sz="1600" i="1">
                <a:latin typeface="Times New Roman" panose="02020603050405020304" pitchFamily="18" charset="0"/>
              </a:rPr>
              <a:t>-N</a:t>
            </a:r>
            <a:r>
              <a:rPr lang="en-US" altLang="zh-CN" sz="1600" i="1" baseline="-25000">
                <a:latin typeface="Times New Roman" panose="02020603050405020304" pitchFamily="18" charset="0"/>
              </a:rPr>
              <a:t>D</a:t>
            </a:r>
            <a:endParaRPr lang="en-US" altLang="zh-CN" sz="1600">
              <a:latin typeface="Times New Roman" panose="02020603050405020304" pitchFamily="18" charset="0"/>
            </a:endParaRPr>
          </a:p>
          <a:p>
            <a:pPr marL="0" lvl="1" eaLnBrk="1" hangingPunct="1">
              <a:buClr>
                <a:srgbClr val="4F81BD"/>
              </a:buClr>
              <a:buSzPct val="75000"/>
            </a:pPr>
            <a:r>
              <a:rPr lang="en-US" altLang="zh-CN" sz="1600" i="1">
                <a:latin typeface="Times New Roman" panose="02020603050405020304" pitchFamily="18" charset="0"/>
              </a:rPr>
              <a:t>n=n</a:t>
            </a:r>
            <a:r>
              <a:rPr lang="en-US" altLang="zh-CN" sz="1600" i="1" baseline="-25000">
                <a:latin typeface="Times New Roman" panose="02020603050405020304" pitchFamily="18" charset="0"/>
              </a:rPr>
              <a:t>i</a:t>
            </a:r>
            <a:r>
              <a:rPr lang="en-US" altLang="zh-CN" sz="1600" i="1" baseline="30000">
                <a:latin typeface="Times New Roman" panose="02020603050405020304" pitchFamily="18" charset="0"/>
              </a:rPr>
              <a:t>2</a:t>
            </a:r>
            <a:r>
              <a:rPr lang="en-US" altLang="zh-CN" sz="1600" i="1">
                <a:latin typeface="Times New Roman" panose="02020603050405020304" pitchFamily="18" charset="0"/>
              </a:rPr>
              <a:t>/p</a:t>
            </a:r>
          </a:p>
        </p:txBody>
      </p:sp>
      <p:graphicFrame>
        <p:nvGraphicFramePr>
          <p:cNvPr id="5158" name="对象 48"/>
          <p:cNvGraphicFramePr>
            <a:graphicFrameLocks noChangeAspect="1"/>
          </p:cNvGraphicFramePr>
          <p:nvPr/>
        </p:nvGraphicFramePr>
        <p:xfrm>
          <a:off x="827088" y="1851025"/>
          <a:ext cx="195738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38" name="Equation" r:id="rId13" imgW="1091726" imgH="241195" progId="Equation.DSMT4">
                  <p:embed/>
                </p:oleObj>
              </mc:Choice>
              <mc:Fallback>
                <p:oleObj name="Equation" r:id="rId13" imgW="1091726" imgH="241195" progId="Equation.DSMT4">
                  <p:embed/>
                  <p:pic>
                    <p:nvPicPr>
                      <p:cNvPr id="0" name="对象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1851025"/>
                        <a:ext cx="1957387" cy="431800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59" name="对象 49"/>
          <p:cNvGraphicFramePr>
            <a:graphicFrameLocks noChangeAspect="1"/>
          </p:cNvGraphicFramePr>
          <p:nvPr/>
        </p:nvGraphicFramePr>
        <p:xfrm>
          <a:off x="3144838" y="1838325"/>
          <a:ext cx="1858962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39" name="公式" r:id="rId15" imgW="1209655" imgH="238057" progId="Equation.3">
                  <p:embed/>
                </p:oleObj>
              </mc:Choice>
              <mc:Fallback>
                <p:oleObj name="公式" r:id="rId15" imgW="1209655" imgH="238057" progId="Equation.3">
                  <p:embed/>
                  <p:pic>
                    <p:nvPicPr>
                      <p:cNvPr id="0" name="对象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4838" y="1838325"/>
                        <a:ext cx="1858962" cy="419100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2" grpId="0"/>
      <p:bldP spid="5133" grpId="0"/>
      <p:bldP spid="5149" grpId="0"/>
      <p:bldP spid="5150" grpId="0"/>
      <p:bldP spid="515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固体的电特性</a:t>
            </a:r>
            <a:endParaRPr lang="zh-CN" altLang="en-US" smtClean="0"/>
          </a:p>
        </p:txBody>
      </p:sp>
      <p:sp>
        <p:nvSpPr>
          <p:cNvPr id="25603" name="内容占位符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450"/>
          </a:xfrm>
        </p:spPr>
        <p:txBody>
          <a:bodyPr/>
          <a:lstStyle/>
          <a:p>
            <a:r>
              <a:rPr lang="en-US" altLang="zh-CN" smtClean="0"/>
              <a:t>*</a:t>
            </a:r>
            <a:r>
              <a:rPr lang="zh-CN" altLang="en-US" smtClean="0"/>
              <a:t>半导体的电导率</a:t>
            </a:r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*</a:t>
            </a:r>
            <a:r>
              <a:rPr lang="zh-CN" altLang="en-US" smtClean="0"/>
              <a:t>迁移率：单位电场下的漂移速度</a:t>
            </a:r>
            <a:endParaRPr lang="en-US" altLang="zh-CN" smtClean="0"/>
          </a:p>
          <a:p>
            <a:r>
              <a:rPr lang="en-US" altLang="zh-CN" smtClean="0"/>
              <a:t>*</a:t>
            </a:r>
            <a:r>
              <a:rPr lang="zh-CN" altLang="en-US" smtClean="0"/>
              <a:t>主要散射机制：</a:t>
            </a:r>
            <a:endParaRPr lang="en-US" altLang="zh-CN" smtClean="0"/>
          </a:p>
          <a:p>
            <a:pPr lvl="1"/>
            <a:r>
              <a:rPr lang="zh-CN" altLang="en-US" smtClean="0"/>
              <a:t>电离杂质散射：</a:t>
            </a:r>
            <a:r>
              <a:rPr lang="zh-CN" altLang="en-US" smtClean="0">
                <a:solidFill>
                  <a:srgbClr val="0000FF"/>
                </a:solidFill>
              </a:rPr>
              <a:t>总杂质浓度越高，散射越强</a:t>
            </a:r>
            <a:r>
              <a:rPr lang="zh-CN" altLang="en-US" smtClean="0"/>
              <a:t>；温度越高，散射越弱</a:t>
            </a:r>
            <a:endParaRPr lang="en-US" altLang="zh-CN" smtClean="0"/>
          </a:p>
          <a:p>
            <a:pPr lvl="1"/>
            <a:r>
              <a:rPr lang="zh-CN" altLang="en-US" smtClean="0"/>
              <a:t>晶格振动散射：温度越高，散射越强</a:t>
            </a:r>
            <a:endParaRPr lang="en-US" altLang="zh-CN" smtClean="0"/>
          </a:p>
          <a:p>
            <a:endParaRPr lang="en-US" altLang="zh-CN" smtClean="0"/>
          </a:p>
        </p:txBody>
      </p:sp>
      <p:pic>
        <p:nvPicPr>
          <p:cNvPr id="25604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00" y="2189163"/>
            <a:ext cx="7956550" cy="174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固体的电特性</a:t>
            </a:r>
            <a:endParaRPr lang="zh-CN" altLang="en-US" smtClean="0"/>
          </a:p>
        </p:txBody>
      </p:sp>
      <p:sp>
        <p:nvSpPr>
          <p:cNvPr id="26627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8525"/>
          </a:xfrm>
        </p:spPr>
        <p:txBody>
          <a:bodyPr/>
          <a:lstStyle/>
          <a:p>
            <a:r>
              <a:rPr lang="zh-CN" altLang="en-US" smtClean="0"/>
              <a:t>扩散运动</a:t>
            </a:r>
            <a:endParaRPr lang="en-US" altLang="zh-CN" smtClean="0"/>
          </a:p>
          <a:p>
            <a:pPr lvl="1"/>
            <a:r>
              <a:rPr lang="zh-CN" altLang="en-US" smtClean="0"/>
              <a:t>扩散流密度</a:t>
            </a:r>
            <a:r>
              <a:rPr lang="en-US" altLang="zh-CN" smtClean="0"/>
              <a:t>=-</a:t>
            </a:r>
            <a:r>
              <a:rPr lang="zh-CN" altLang="en-US" smtClean="0"/>
              <a:t>扩散系数</a:t>
            </a:r>
            <a:r>
              <a:rPr lang="en-US" altLang="zh-CN" smtClean="0"/>
              <a:t>×</a:t>
            </a:r>
            <a:r>
              <a:rPr lang="zh-CN" altLang="en-US" smtClean="0"/>
              <a:t>浓度梯度</a:t>
            </a:r>
            <a:endParaRPr lang="en-US" altLang="zh-CN" smtClean="0"/>
          </a:p>
          <a:p>
            <a:pPr lvl="1"/>
            <a:r>
              <a:rPr lang="zh-CN" altLang="en-US" smtClean="0"/>
              <a:t>扩散系数：浓度梯度下粒子运动的快慢</a:t>
            </a:r>
            <a:endParaRPr lang="en-US" altLang="zh-CN" smtClean="0"/>
          </a:p>
          <a:p>
            <a:pPr lvl="1"/>
            <a:r>
              <a:rPr lang="zh-CN" altLang="en-US" smtClean="0"/>
              <a:t>爱因斯坦关系：</a:t>
            </a:r>
            <a:endParaRPr lang="en-US" altLang="zh-CN" smtClean="0"/>
          </a:p>
          <a:p>
            <a:r>
              <a:rPr lang="zh-CN" altLang="en-US" smtClean="0"/>
              <a:t>霍尔效应</a:t>
            </a:r>
            <a:endParaRPr lang="en-US" altLang="zh-CN" smtClean="0"/>
          </a:p>
          <a:p>
            <a:pPr lvl="1"/>
            <a:r>
              <a:rPr lang="zh-CN" altLang="en-US" smtClean="0"/>
              <a:t>磁场力</a:t>
            </a:r>
            <a:r>
              <a:rPr lang="en-US" altLang="zh-CN" smtClean="0"/>
              <a:t>=</a:t>
            </a:r>
            <a:r>
              <a:rPr lang="zh-CN" altLang="en-US" smtClean="0"/>
              <a:t>电场力</a:t>
            </a:r>
            <a:endParaRPr lang="en-US" altLang="zh-CN" smtClean="0"/>
          </a:p>
          <a:p>
            <a:pPr lvl="1"/>
            <a:r>
              <a:rPr lang="zh-CN" altLang="en-US" smtClean="0"/>
              <a:t>用于测量多子的浓度和类型</a:t>
            </a:r>
            <a:endParaRPr lang="en-US" altLang="zh-CN" smtClean="0"/>
          </a:p>
          <a:p>
            <a:pPr lvl="1"/>
            <a:r>
              <a:rPr lang="zh-CN" altLang="en-US" smtClean="0"/>
              <a:t>霍尔电压、霍尔系数的为负则多子是电子，为正则多子是空穴</a:t>
            </a:r>
          </a:p>
        </p:txBody>
      </p:sp>
      <p:pic>
        <p:nvPicPr>
          <p:cNvPr id="2662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1725" y="3141663"/>
            <a:ext cx="2298700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>
          <a:xfrm>
            <a:off x="457200" y="115888"/>
            <a:ext cx="8229600" cy="1143000"/>
          </a:xfrm>
        </p:spPr>
        <p:txBody>
          <a:bodyPr/>
          <a:lstStyle/>
          <a:p>
            <a:r>
              <a:rPr lang="zh-CN" altLang="en-US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固体的电特性</a:t>
            </a:r>
            <a:endParaRPr lang="zh-CN" altLang="en-US" smtClean="0"/>
          </a:p>
        </p:txBody>
      </p:sp>
      <p:sp>
        <p:nvSpPr>
          <p:cNvPr id="27651" name="内容占位符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5256212"/>
          </a:xfrm>
        </p:spPr>
        <p:txBody>
          <a:bodyPr/>
          <a:lstStyle/>
          <a:p>
            <a:r>
              <a:rPr lang="zh-CN" altLang="en-US" smtClean="0"/>
              <a:t>非平衡载流子</a:t>
            </a:r>
            <a:endParaRPr lang="en-US" altLang="zh-CN" smtClean="0"/>
          </a:p>
          <a:p>
            <a:pPr lvl="1"/>
            <a:r>
              <a:rPr lang="zh-CN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n=</a:t>
            </a:r>
            <a:r>
              <a:rPr lang="zh-CN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p=p-p</a:t>
            </a:r>
            <a:r>
              <a:rPr lang="en-US" altLang="zh-CN" baseline="-25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=n-n</a:t>
            </a:r>
            <a:r>
              <a:rPr lang="en-US" altLang="zh-CN" baseline="-25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平衡状态</a:t>
            </a:r>
            <a:endParaRPr lang="en-US" altLang="zh-CN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np=n</a:t>
            </a:r>
            <a:r>
              <a:rPr lang="en-US" altLang="zh-CN" baseline="-25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baseline="30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altLang="zh-CN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产生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复合</a:t>
            </a:r>
            <a:endParaRPr lang="en-US" altLang="zh-CN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非平衡状态</a:t>
            </a:r>
            <a:endParaRPr lang="en-US" altLang="zh-CN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非平衡载流子寿命</a:t>
            </a:r>
            <a:r>
              <a:rPr lang="el-GR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endParaRPr lang="en-US" altLang="zh-CN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光生载流子，稳定时</a:t>
            </a:r>
            <a:r>
              <a:rPr lang="zh-CN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n=</a:t>
            </a:r>
            <a:r>
              <a:rPr lang="zh-CN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p=g</a:t>
            </a:r>
            <a:r>
              <a:rPr lang="el-GR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，电导率变小，电流变大</a:t>
            </a:r>
            <a:endParaRPr lang="en-US" altLang="zh-CN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mtClean="0"/>
              <a:t>准费米能级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/>
          </p:cNvSpPr>
          <p:nvPr>
            <p:ph type="title"/>
          </p:nvPr>
        </p:nvSpPr>
        <p:spPr>
          <a:xfrm>
            <a:off x="457200" y="44450"/>
            <a:ext cx="8229600" cy="1143000"/>
          </a:xfrm>
        </p:spPr>
        <p:txBody>
          <a:bodyPr/>
          <a:lstStyle/>
          <a:p>
            <a:r>
              <a:rPr lang="zh-CN" altLang="en-US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固体的电特性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5538"/>
            <a:ext cx="8229600" cy="5472112"/>
          </a:xfrm>
        </p:spPr>
        <p:txBody>
          <a:bodyPr/>
          <a:lstStyle/>
          <a:p>
            <a:pPr>
              <a:buFont typeface="Arial" charset="0"/>
              <a:buChar char="•"/>
              <a:defRPr/>
            </a:pPr>
            <a:r>
              <a:rPr lang="zh-CN" altLang="en-US" dirty="0" smtClean="0"/>
              <a:t>金属间接触</a:t>
            </a:r>
            <a:endParaRPr lang="en-US" altLang="zh-CN" dirty="0" smtClean="0"/>
          </a:p>
          <a:p>
            <a:pPr lvl="1">
              <a:buFont typeface="Arial" charset="0"/>
              <a:buChar char="–"/>
              <a:defRPr/>
            </a:pPr>
            <a:r>
              <a:rPr lang="en-US" altLang="zh-CN" dirty="0"/>
              <a:t>*</a:t>
            </a:r>
            <a:r>
              <a:rPr lang="zh-CN" altLang="en-US" dirty="0" smtClean="0"/>
              <a:t>功函数的概念：真空能级和费米能级</a:t>
            </a:r>
            <a:r>
              <a:rPr lang="zh-CN" altLang="en-US" dirty="0"/>
              <a:t>之</a:t>
            </a:r>
            <a:r>
              <a:rPr lang="zh-CN" altLang="en-US" dirty="0" smtClean="0"/>
              <a:t>差</a:t>
            </a:r>
            <a:endParaRPr lang="en-US" altLang="zh-CN" dirty="0" smtClean="0"/>
          </a:p>
          <a:p>
            <a:pPr lvl="1">
              <a:buFont typeface="Arial" charset="0"/>
              <a:buChar char="–"/>
              <a:defRPr/>
            </a:pPr>
            <a:r>
              <a:rPr lang="en-US" altLang="zh-CN" dirty="0" smtClean="0"/>
              <a:t>*</a:t>
            </a:r>
            <a:r>
              <a:rPr lang="zh-CN" altLang="en-US" dirty="0" smtClean="0"/>
              <a:t>电子亲和势概念：真空能级和导带底能级之差</a:t>
            </a:r>
            <a:endParaRPr lang="en-US" altLang="zh-CN" dirty="0" smtClean="0"/>
          </a:p>
          <a:p>
            <a:pPr lvl="1">
              <a:buFont typeface="Arial" charset="0"/>
              <a:buChar char="–"/>
              <a:defRPr/>
            </a:pPr>
            <a:r>
              <a:rPr lang="zh-CN" altLang="en-US" dirty="0" smtClean="0"/>
              <a:t>热电子发射电流</a:t>
            </a:r>
            <a:endParaRPr lang="en-US" altLang="zh-CN" dirty="0" smtClean="0"/>
          </a:p>
          <a:p>
            <a:pPr lvl="1">
              <a:buFont typeface="Arial" charset="0"/>
              <a:buChar char="–"/>
              <a:defRPr/>
            </a:pPr>
            <a:r>
              <a:rPr lang="zh-CN" altLang="en-US" dirty="0" smtClean="0"/>
              <a:t>接触后费米能级统一（拉平），产生接触电势差补偿原来的费米能级差</a:t>
            </a:r>
            <a:endParaRPr lang="en-US" altLang="zh-CN" dirty="0" smtClean="0"/>
          </a:p>
          <a:p>
            <a:pPr marL="514350" indent="-457200">
              <a:buFont typeface="Arial" charset="0"/>
              <a:buChar char="•"/>
              <a:defRPr/>
            </a:pPr>
            <a:r>
              <a:rPr lang="en-US" altLang="zh-CN" dirty="0" smtClean="0"/>
              <a:t>*</a:t>
            </a:r>
            <a:r>
              <a:rPr lang="zh-CN" altLang="en-US" dirty="0" smtClean="0"/>
              <a:t>半导体结</a:t>
            </a:r>
            <a:r>
              <a:rPr lang="en-US" altLang="zh-CN" dirty="0" smtClean="0"/>
              <a:t>-PN</a:t>
            </a:r>
            <a:r>
              <a:rPr lang="zh-CN" altLang="en-US" dirty="0" smtClean="0"/>
              <a:t>结</a:t>
            </a:r>
            <a:endParaRPr lang="en-US" altLang="zh-CN" dirty="0"/>
          </a:p>
          <a:p>
            <a:pPr lvl="1">
              <a:buFont typeface="Arial" charset="0"/>
              <a:buChar char="–"/>
              <a:defRPr/>
            </a:pPr>
            <a:r>
              <a:rPr lang="zh-CN" altLang="en-US" dirty="0" smtClean="0"/>
              <a:t>接触后费米能级统一（拉平），产生接触电势差补偿原来的费米能级差</a:t>
            </a:r>
            <a:endParaRPr lang="en-US" altLang="zh-CN" dirty="0" smtClean="0"/>
          </a:p>
          <a:p>
            <a:pPr lvl="1">
              <a:buFont typeface="Arial" charset="0"/>
              <a:buChar char="–"/>
              <a:defRPr/>
            </a:pPr>
            <a:r>
              <a:rPr lang="zh-CN" altLang="en-US" dirty="0" smtClean="0"/>
              <a:t>空间电荷区（只有电离杂质存在），能带弯曲，存在电场，界面处电场最强</a:t>
            </a:r>
            <a:endParaRPr lang="zh-CN" altLang="en-US" dirty="0"/>
          </a:p>
        </p:txBody>
      </p:sp>
      <p:graphicFrame>
        <p:nvGraphicFramePr>
          <p:cNvPr id="28676" name="对象 3"/>
          <p:cNvGraphicFramePr>
            <a:graphicFrameLocks noChangeAspect="1"/>
          </p:cNvGraphicFramePr>
          <p:nvPr/>
        </p:nvGraphicFramePr>
        <p:xfrm>
          <a:off x="3851275" y="2636838"/>
          <a:ext cx="1506538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9" name="Equation" r:id="rId3" imgW="825142" imgH="355446" progId="Equation.DSMT4">
                  <p:embed/>
                </p:oleObj>
              </mc:Choice>
              <mc:Fallback>
                <p:oleObj name="Equation" r:id="rId3" imgW="825142" imgH="355446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275" y="2636838"/>
                        <a:ext cx="1506538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>
          <a:xfrm>
            <a:off x="457200" y="-26988"/>
            <a:ext cx="8229600" cy="1143001"/>
          </a:xfrm>
        </p:spPr>
        <p:txBody>
          <a:bodyPr/>
          <a:lstStyle/>
          <a:p>
            <a:r>
              <a:rPr lang="en-US" altLang="zh-CN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zh-CN" altLang="en-US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固体的电特性</a:t>
            </a:r>
            <a:endParaRPr lang="zh-CN" altLang="en-US" smtClean="0"/>
          </a:p>
        </p:txBody>
      </p:sp>
      <p:sp>
        <p:nvSpPr>
          <p:cNvPr id="29699" name="内容占位符 2"/>
          <p:cNvSpPr>
            <a:spLocks noGrp="1"/>
          </p:cNvSpPr>
          <p:nvPr>
            <p:ph idx="1"/>
          </p:nvPr>
        </p:nvSpPr>
        <p:spPr>
          <a:xfrm>
            <a:off x="457200" y="1125538"/>
            <a:ext cx="8229600" cy="5472112"/>
          </a:xfrm>
        </p:spPr>
        <p:txBody>
          <a:bodyPr/>
          <a:lstStyle/>
          <a:p>
            <a:r>
              <a:rPr lang="en-US" altLang="zh-CN" sz="2800" smtClean="0"/>
              <a:t>PN</a:t>
            </a:r>
            <a:r>
              <a:rPr lang="zh-CN" altLang="en-US" sz="2800" smtClean="0"/>
              <a:t>结能带图画法</a:t>
            </a:r>
            <a:endParaRPr lang="en-US" altLang="zh-CN" sz="2800" smtClean="0"/>
          </a:p>
          <a:p>
            <a:r>
              <a:rPr lang="zh-CN" altLang="en-US" sz="2800" smtClean="0"/>
              <a:t>耗尽区宽度</a:t>
            </a:r>
            <a:endParaRPr lang="en-US" altLang="zh-CN" sz="2800" smtClean="0"/>
          </a:p>
          <a:p>
            <a:r>
              <a:rPr lang="zh-CN" altLang="en-US" sz="2800" smtClean="0"/>
              <a:t>电场强度最大值（界面处取得）</a:t>
            </a:r>
            <a:endParaRPr lang="en-US" altLang="zh-CN" sz="2800" smtClean="0"/>
          </a:p>
          <a:p>
            <a:r>
              <a:rPr lang="zh-CN" altLang="en-US" sz="2800" smtClean="0"/>
              <a:t>正偏耗尽区变窄，正向少子注入</a:t>
            </a:r>
            <a:endParaRPr lang="en-US" altLang="zh-CN" sz="2800" smtClean="0"/>
          </a:p>
          <a:p>
            <a:r>
              <a:rPr lang="zh-CN" altLang="en-US" sz="2800" smtClean="0"/>
              <a:t>反偏耗尽区变宽，反向少子抽取</a:t>
            </a:r>
            <a:endParaRPr lang="en-US" altLang="zh-CN" sz="2800" smtClean="0"/>
          </a:p>
          <a:p>
            <a:r>
              <a:rPr lang="zh-CN" altLang="en-US" sz="2800" smtClean="0"/>
              <a:t>电流</a:t>
            </a:r>
            <a:r>
              <a:rPr lang="en-US" altLang="zh-CN" sz="2800" smtClean="0"/>
              <a:t>-</a:t>
            </a:r>
            <a:r>
              <a:rPr lang="zh-CN" altLang="en-US" sz="2800" smtClean="0"/>
              <a:t>电压公式</a:t>
            </a:r>
            <a:endParaRPr lang="en-US" altLang="zh-CN" sz="2800" smtClean="0"/>
          </a:p>
          <a:p>
            <a:r>
              <a:rPr lang="zh-CN" altLang="en-US" sz="2800" smtClean="0"/>
              <a:t>理想反向饱和电流密度</a:t>
            </a:r>
            <a:endParaRPr lang="en-US" altLang="zh-CN" sz="2800" smtClean="0"/>
          </a:p>
          <a:p>
            <a:r>
              <a:rPr lang="zh-CN" altLang="en-US" sz="2800" smtClean="0"/>
              <a:t>注入比：电子电流和空穴电流之比</a:t>
            </a:r>
            <a:endParaRPr lang="en-US" altLang="zh-CN" sz="2800" smtClean="0"/>
          </a:p>
          <a:p>
            <a:r>
              <a:rPr lang="zh-CN" altLang="en-US" sz="2800" smtClean="0">
                <a:solidFill>
                  <a:srgbClr val="0000FF"/>
                </a:solidFill>
              </a:rPr>
              <a:t>注意：均使用少子的数据。根据掺杂浓度选择对应的少子迁移率</a:t>
            </a:r>
            <a:r>
              <a:rPr lang="en-US" altLang="zh-CN" sz="2800" smtClean="0">
                <a:solidFill>
                  <a:srgbClr val="0000FF"/>
                </a:solidFill>
              </a:rPr>
              <a:t>(</a:t>
            </a:r>
            <a:r>
              <a:rPr lang="zh-CN" altLang="en-US" sz="2800" smtClean="0">
                <a:solidFill>
                  <a:srgbClr val="0000FF"/>
                </a:solidFill>
              </a:rPr>
              <a:t>尤其注意补偿半导体</a:t>
            </a:r>
            <a:r>
              <a:rPr lang="en-US" altLang="zh-CN" sz="2800" smtClean="0">
                <a:solidFill>
                  <a:srgbClr val="0000FF"/>
                </a:solidFill>
              </a:rPr>
              <a:t>)</a:t>
            </a:r>
            <a:r>
              <a:rPr lang="zh-CN" altLang="en-US" sz="2800" smtClean="0">
                <a:solidFill>
                  <a:srgbClr val="0000FF"/>
                </a:solidFill>
              </a:rPr>
              <a:t>，根据爱因斯坦关系计算扩散系数</a:t>
            </a:r>
          </a:p>
        </p:txBody>
      </p:sp>
      <p:graphicFrame>
        <p:nvGraphicFramePr>
          <p:cNvPr id="29700" name="对象 4"/>
          <p:cNvGraphicFramePr>
            <a:graphicFrameLocks noChangeAspect="1"/>
          </p:cNvGraphicFramePr>
          <p:nvPr/>
        </p:nvGraphicFramePr>
        <p:xfrm>
          <a:off x="2703513" y="1412875"/>
          <a:ext cx="3736975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2" name="Equation" r:id="rId3" imgW="2197100" imgH="508000" progId="Equation.DSMT4">
                  <p:embed/>
                </p:oleObj>
              </mc:Choice>
              <mc:Fallback>
                <p:oleObj name="Equation" r:id="rId3" imgW="2197100" imgH="50800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3513" y="1412875"/>
                        <a:ext cx="3736975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1" name="对象 6"/>
          <p:cNvGraphicFramePr>
            <a:graphicFrameLocks noChangeAspect="1"/>
          </p:cNvGraphicFramePr>
          <p:nvPr/>
        </p:nvGraphicFramePr>
        <p:xfrm>
          <a:off x="5867400" y="2112963"/>
          <a:ext cx="1512888" cy="668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3" name="Equation" r:id="rId5" imgW="977900" imgH="431800" progId="Equation.DSMT4">
                  <p:embed/>
                </p:oleObj>
              </mc:Choice>
              <mc:Fallback>
                <p:oleObj name="Equation" r:id="rId5" imgW="977900" imgH="431800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2112963"/>
                        <a:ext cx="1512888" cy="668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2" name="对象 7"/>
          <p:cNvGraphicFramePr>
            <a:graphicFrameLocks noChangeAspect="1"/>
          </p:cNvGraphicFramePr>
          <p:nvPr/>
        </p:nvGraphicFramePr>
        <p:xfrm>
          <a:off x="3203575" y="3654425"/>
          <a:ext cx="3240088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4" name="公式" r:id="rId7" imgW="1663700" imgH="254000" progId="Equation.3">
                  <p:embed/>
                </p:oleObj>
              </mc:Choice>
              <mc:Fallback>
                <p:oleObj name="公式" r:id="rId7" imgW="1663700" imgH="254000" progId="Equation.3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3654425"/>
                        <a:ext cx="3240088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3" name="对象 8"/>
          <p:cNvGraphicFramePr>
            <a:graphicFrameLocks noChangeAspect="1"/>
          </p:cNvGraphicFramePr>
          <p:nvPr/>
        </p:nvGraphicFramePr>
        <p:xfrm>
          <a:off x="4500563" y="4081463"/>
          <a:ext cx="2303462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5" name="公式" r:id="rId9" imgW="1485900" imgH="508000" progId="Equation.3">
                  <p:embed/>
                </p:oleObj>
              </mc:Choice>
              <mc:Fallback>
                <p:oleObj name="公式" r:id="rId9" imgW="1485900" imgH="508000" progId="Equation.3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4081463"/>
                        <a:ext cx="2303462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固体的电特性</a:t>
            </a:r>
            <a:endParaRPr lang="zh-CN" altLang="en-US" smtClean="0"/>
          </a:p>
        </p:txBody>
      </p:sp>
      <p:sp>
        <p:nvSpPr>
          <p:cNvPr id="3072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晶体管工作原理</a:t>
            </a:r>
            <a:endParaRPr lang="en-US" altLang="zh-CN" smtClean="0"/>
          </a:p>
          <a:p>
            <a:pPr lvl="1"/>
            <a:r>
              <a:rPr lang="zh-CN" altLang="en-US" smtClean="0"/>
              <a:t>背靠背的</a:t>
            </a:r>
            <a:r>
              <a:rPr lang="en-US" altLang="zh-CN" smtClean="0"/>
              <a:t>PN</a:t>
            </a:r>
            <a:r>
              <a:rPr lang="zh-CN" altLang="en-US" smtClean="0"/>
              <a:t>结，一个正偏一个反偏，基极宽度须小于少子的扩散长度</a:t>
            </a:r>
            <a:endParaRPr lang="en-US" altLang="zh-CN" smtClean="0"/>
          </a:p>
          <a:p>
            <a:r>
              <a:rPr lang="zh-CN" altLang="en-US" smtClean="0"/>
              <a:t>异质结</a:t>
            </a:r>
            <a:endParaRPr lang="en-US" altLang="zh-CN" smtClean="0"/>
          </a:p>
          <a:p>
            <a:pPr lvl="1"/>
            <a:r>
              <a:rPr lang="en-US" altLang="zh-CN" smtClean="0">
                <a:solidFill>
                  <a:srgbClr val="0000FF"/>
                </a:solidFill>
              </a:rPr>
              <a:t>*</a:t>
            </a:r>
            <a:r>
              <a:rPr lang="zh-CN" altLang="en-US" smtClean="0">
                <a:solidFill>
                  <a:srgbClr val="0000FF"/>
                </a:solidFill>
              </a:rPr>
              <a:t>异质结的能带图画法：</a:t>
            </a:r>
            <a:r>
              <a:rPr lang="zh-CN" altLang="en-US" smtClean="0"/>
              <a:t>界面处有尖峰；费米能级拉平，空间电荷区的弯曲同</a:t>
            </a:r>
            <a:r>
              <a:rPr lang="en-US" altLang="zh-CN" smtClean="0"/>
              <a:t>PN</a:t>
            </a:r>
            <a:r>
              <a:rPr lang="zh-CN" altLang="en-US" smtClean="0"/>
              <a:t>结，界面处的</a:t>
            </a:r>
            <a:r>
              <a:rPr lang="el-GR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altLang="zh-CN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i="1" baseline="-25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l-GR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altLang="zh-CN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i="1" baseline="-25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不变</a:t>
            </a:r>
            <a:endParaRPr lang="en-US" altLang="zh-CN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mtClean="0"/>
              <a:t>注入比和禁带宽度差呈</a:t>
            </a:r>
            <a:r>
              <a:rPr lang="en-US" altLang="zh-CN" smtClean="0"/>
              <a:t>e</a:t>
            </a:r>
            <a:r>
              <a:rPr lang="zh-CN" altLang="en-US" smtClean="0"/>
              <a:t>指数关系</a:t>
            </a:r>
            <a:endParaRPr lang="en-US" altLang="zh-CN" sz="3200" smtClean="0">
              <a:solidFill>
                <a:srgbClr val="0000FF"/>
              </a:solidFill>
            </a:endParaRPr>
          </a:p>
          <a:p>
            <a:pPr lvl="1"/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晶体结构</a:t>
            </a:r>
            <a:endParaRPr lang="zh-CN" altLang="en-US" smtClean="0"/>
          </a:p>
        </p:txBody>
      </p:sp>
      <p:sp>
        <p:nvSpPr>
          <p:cNvPr id="409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原胞：最小的重复单元，只包括一个基元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惯用晶胞（单胞）：体现对称性，其边长即晶格常数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晶面指数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按原胞基矢取</a:t>
            </a:r>
            <a:endParaRPr lang="en-US" altLang="zh-CN" smtClean="0"/>
          </a:p>
          <a:p>
            <a:pPr eaLnBrk="1" hangingPunct="1"/>
            <a:r>
              <a:rPr lang="en-US" altLang="zh-CN" smtClean="0"/>
              <a:t>*</a:t>
            </a:r>
            <a:r>
              <a:rPr lang="zh-CN" altLang="en-US" smtClean="0"/>
              <a:t>密勒指数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按惯用晶胞（单胞）基矢取，且需化为互质整数。一般都用密勒指数表示晶面。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zh-CN" altLang="en-US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固体的电特性</a:t>
            </a:r>
            <a:endParaRPr lang="zh-CN" altLang="en-US" smtClean="0"/>
          </a:p>
        </p:txBody>
      </p:sp>
      <p:sp>
        <p:nvSpPr>
          <p:cNvPr id="31747" name="内容占位符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4525962"/>
          </a:xfrm>
        </p:spPr>
        <p:txBody>
          <a:bodyPr/>
          <a:lstStyle/>
          <a:p>
            <a:r>
              <a:rPr lang="zh-CN" altLang="en-US" smtClean="0"/>
              <a:t>金属</a:t>
            </a:r>
            <a:r>
              <a:rPr lang="en-US" altLang="zh-CN" smtClean="0"/>
              <a:t>-</a:t>
            </a:r>
            <a:r>
              <a:rPr lang="zh-CN" altLang="en-US" smtClean="0"/>
              <a:t>半导体接触</a:t>
            </a:r>
            <a:endParaRPr lang="en-US" altLang="zh-CN" smtClean="0"/>
          </a:p>
          <a:p>
            <a:pPr lvl="1"/>
            <a:r>
              <a:rPr lang="zh-CN" altLang="en-US" smtClean="0"/>
              <a:t>肖特基接触：</a:t>
            </a:r>
            <a:r>
              <a:rPr lang="en-US" altLang="zh-CN" smtClean="0"/>
              <a:t>n</a:t>
            </a:r>
            <a:r>
              <a:rPr lang="zh-CN" altLang="en-US" smtClean="0"/>
              <a:t>型半导体费米能级比金属费米能级高（金属功函数大）；</a:t>
            </a:r>
            <a:r>
              <a:rPr lang="en-US" altLang="zh-CN" smtClean="0"/>
              <a:t>p</a:t>
            </a:r>
            <a:r>
              <a:rPr lang="zh-CN" altLang="en-US" smtClean="0"/>
              <a:t>型半导体费米能级比金属费米能级低（金属功函数小）</a:t>
            </a:r>
            <a:endParaRPr lang="en-US" altLang="zh-CN" smtClean="0"/>
          </a:p>
          <a:p>
            <a:pPr lvl="1"/>
            <a:r>
              <a:rPr lang="zh-CN" altLang="en-US" smtClean="0"/>
              <a:t>肖特基结的电流</a:t>
            </a:r>
            <a:r>
              <a:rPr lang="en-US" altLang="zh-CN" smtClean="0"/>
              <a:t>-</a:t>
            </a:r>
            <a:r>
              <a:rPr lang="zh-CN" altLang="en-US" smtClean="0"/>
              <a:t>电压关系                                  ，反向饱和电流密度</a:t>
            </a:r>
            <a:endParaRPr lang="en-US" altLang="zh-CN" smtClean="0"/>
          </a:p>
          <a:p>
            <a:pPr lvl="1"/>
            <a:r>
              <a:rPr lang="zh-CN" altLang="en-US" smtClean="0"/>
              <a:t>欧姆接触：</a:t>
            </a:r>
            <a:r>
              <a:rPr lang="en-US" altLang="zh-CN" smtClean="0"/>
              <a:t>n</a:t>
            </a:r>
            <a:r>
              <a:rPr lang="zh-CN" altLang="en-US" smtClean="0"/>
              <a:t>型半导体费米能级比金属费米能级低（金属功函数小）；</a:t>
            </a:r>
            <a:r>
              <a:rPr lang="en-US" altLang="zh-CN" smtClean="0"/>
              <a:t>p</a:t>
            </a:r>
            <a:r>
              <a:rPr lang="zh-CN" altLang="en-US" smtClean="0"/>
              <a:t>型半导体费米能级比金属费米能级高（金属功函数大）</a:t>
            </a:r>
            <a:endParaRPr lang="en-US" altLang="zh-CN" smtClean="0"/>
          </a:p>
          <a:p>
            <a:pPr lvl="1"/>
            <a:r>
              <a:rPr lang="zh-CN" altLang="en-US" smtClean="0"/>
              <a:t>欧姆接触的电流</a:t>
            </a:r>
            <a:r>
              <a:rPr lang="en-US" altLang="zh-CN" smtClean="0"/>
              <a:t>-</a:t>
            </a:r>
            <a:r>
              <a:rPr lang="zh-CN" altLang="en-US" smtClean="0"/>
              <a:t>电压特性：电阻特性，</a:t>
            </a:r>
            <a:r>
              <a:rPr lang="en-US" altLang="zh-CN" smtClean="0"/>
              <a:t>I-V</a:t>
            </a:r>
            <a:r>
              <a:rPr lang="zh-CN" altLang="en-US" smtClean="0"/>
              <a:t>曲线为过原点的直线，斜率越大接触电阻越小</a:t>
            </a:r>
            <a:endParaRPr lang="en-US" altLang="zh-CN" smtClean="0"/>
          </a:p>
          <a:p>
            <a:pPr lvl="1"/>
            <a:endParaRPr lang="en-US" altLang="zh-CN" smtClean="0"/>
          </a:p>
        </p:txBody>
      </p:sp>
      <p:graphicFrame>
        <p:nvGraphicFramePr>
          <p:cNvPr id="31748" name="对象 3"/>
          <p:cNvGraphicFramePr>
            <a:graphicFrameLocks noChangeAspect="1"/>
          </p:cNvGraphicFramePr>
          <p:nvPr/>
        </p:nvGraphicFramePr>
        <p:xfrm>
          <a:off x="5435600" y="3213100"/>
          <a:ext cx="2520950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4" name="Equation" r:id="rId3" imgW="1193800" imgH="241300" progId="Equation.DSMT4">
                  <p:embed/>
                </p:oleObj>
              </mc:Choice>
              <mc:Fallback>
                <p:oleObj name="Equation" r:id="rId3" imgW="1193800" imgH="24130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5600" y="3213100"/>
                        <a:ext cx="2520950" cy="50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9" name="对象 4"/>
          <p:cNvGraphicFramePr>
            <a:graphicFrameLocks noChangeAspect="1"/>
          </p:cNvGraphicFramePr>
          <p:nvPr/>
        </p:nvGraphicFramePr>
        <p:xfrm>
          <a:off x="4140200" y="3500438"/>
          <a:ext cx="1800225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5" name="Equation" r:id="rId5" imgW="1028700" imgH="368300" progId="Equation.DSMT4">
                  <p:embed/>
                </p:oleObj>
              </mc:Choice>
              <mc:Fallback>
                <p:oleObj name="Equation" r:id="rId5" imgW="1028700" imgH="36830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0" y="3500438"/>
                        <a:ext cx="1800225" cy="64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固体的磁特性</a:t>
            </a:r>
          </a:p>
        </p:txBody>
      </p:sp>
      <p:sp>
        <p:nvSpPr>
          <p:cNvPr id="327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物质在磁场</a:t>
            </a:r>
            <a:r>
              <a:rPr lang="en-US" altLang="zh-CN" sz="2400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zh-CN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的作用下感生磁化强度</a:t>
            </a:r>
            <a:r>
              <a:rPr lang="en-US" altLang="zh-CN" sz="2400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与之响应</a:t>
            </a:r>
            <a:endParaRPr lang="en-US" altLang="zh-CN" sz="24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2400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定义为单位体积中物质的总磁矩，与</a:t>
            </a:r>
            <a:r>
              <a:rPr lang="en-US" altLang="zh-CN" sz="2400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zh-CN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同量纲（安培</a:t>
            </a: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米）</a:t>
            </a:r>
            <a:endParaRPr lang="en-US" altLang="zh-CN" sz="24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zh-CN" sz="24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磁化率             ，无量纲</a:t>
            </a:r>
            <a:endParaRPr lang="en-US" altLang="zh-CN" sz="24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磁化率表示物质磁化的难易程度，是描述磁性的重要物理量</a:t>
            </a:r>
            <a:endParaRPr lang="en-US" altLang="zh-CN" sz="24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磁化后，物体内总的磁感应强度为两部分之和</a:t>
            </a:r>
            <a:endParaRPr lang="en-US" altLang="zh-CN" sz="24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zh-CN" sz="24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l-GR" altLang="zh-CN" sz="24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altLang="zh-CN" sz="2400" baseline="-25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为真空磁导率，</a:t>
            </a:r>
            <a:r>
              <a:rPr lang="el-GR" altLang="zh-CN" sz="24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μ</a:t>
            </a:r>
            <a:r>
              <a:rPr lang="zh-CN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为磁导率，均有量纲（亨利</a:t>
            </a: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米）；</a:t>
            </a:r>
            <a:r>
              <a:rPr lang="el-GR" altLang="zh-CN" sz="24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μ</a:t>
            </a:r>
            <a:r>
              <a:rPr lang="en-US" altLang="zh-CN" sz="2400" i="1" baseline="-25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为相对磁导率，无量纲</a:t>
            </a:r>
          </a:p>
        </p:txBody>
      </p:sp>
      <p:graphicFrame>
        <p:nvGraphicFramePr>
          <p:cNvPr id="32772" name="对象 3"/>
          <p:cNvGraphicFramePr>
            <a:graphicFrameLocks noChangeAspect="1"/>
          </p:cNvGraphicFramePr>
          <p:nvPr/>
        </p:nvGraphicFramePr>
        <p:xfrm>
          <a:off x="1846263" y="2738438"/>
          <a:ext cx="938212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1" name="Equation" r:id="rId3" imgW="495085" imgH="393529" progId="Equation.DSMT4">
                  <p:embed/>
                </p:oleObj>
              </mc:Choice>
              <mc:Fallback>
                <p:oleObj name="Equation" r:id="rId3" imgW="495085" imgH="393529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6263" y="2738438"/>
                        <a:ext cx="938212" cy="74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3" name="对象 4"/>
          <p:cNvGraphicFramePr>
            <a:graphicFrameLocks noChangeAspect="1"/>
          </p:cNvGraphicFramePr>
          <p:nvPr/>
        </p:nvGraphicFramePr>
        <p:xfrm>
          <a:off x="1419225" y="4589463"/>
          <a:ext cx="629920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2" name="Equation" r:id="rId5" imgW="2857500" imgH="228600" progId="Equation.DSMT4">
                  <p:embed/>
                </p:oleObj>
              </mc:Choice>
              <mc:Fallback>
                <p:oleObj name="Equation" r:id="rId5" imgW="2857500" imgH="22860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9225" y="4589463"/>
                        <a:ext cx="6299200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固体物理基础（</a:t>
            </a:r>
            <a:r>
              <a:rPr lang="en-US" altLang="zh-CN"/>
              <a:t>2013</a:t>
            </a:r>
            <a:r>
              <a:rPr lang="zh-CN" altLang="en-US"/>
              <a:t>春）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清华大学电子工程系 汪莱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6BA54F1-C1F5-4398-9572-0A86AAED1C86}" type="slidenum">
              <a:rPr lang="zh-CN" altLang="en-US">
                <a:solidFill>
                  <a:srgbClr val="898989"/>
                </a:solidFill>
              </a:rPr>
              <a:pPr eaLnBrk="1" hangingPunct="1"/>
              <a:t>31</a:t>
            </a:fld>
            <a:endParaRPr lang="zh-CN" altLang="en-US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磁性的分类（按</a:t>
            </a:r>
            <a:r>
              <a:rPr lang="el-GR" altLang="zh-CN" i="1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χ</a:t>
            </a:r>
            <a:r>
              <a:rPr lang="zh-CN" altLang="en-US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分）</a:t>
            </a:r>
          </a:p>
        </p:txBody>
      </p:sp>
      <p:sp>
        <p:nvSpPr>
          <p:cNvPr id="337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抗磁性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l-GR" altLang="zh-CN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χ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&lt;0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-10</a:t>
            </a:r>
            <a:r>
              <a:rPr lang="en-US" altLang="zh-CN" baseline="30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-7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～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-10</a:t>
            </a:r>
            <a:r>
              <a:rPr lang="en-US" altLang="zh-CN" baseline="30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-6</a:t>
            </a:r>
          </a:p>
          <a:p>
            <a:pPr eaLnBrk="1" hangingPunct="1"/>
            <a:r>
              <a:rPr lang="zh-CN" altLang="en-US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顺磁性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l-GR" altLang="zh-CN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χ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&gt;0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zh-CN" baseline="30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-6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～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zh-CN" baseline="30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-5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，弱磁性</a:t>
            </a:r>
            <a:endParaRPr lang="en-US" altLang="zh-CN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铁磁性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l-GR" altLang="zh-CN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χ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&gt;0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zh-CN" baseline="30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～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zh-CN" baseline="30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，强磁性</a:t>
            </a:r>
            <a:endParaRPr lang="en-US" altLang="zh-CN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反铁磁性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l-GR" altLang="zh-CN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χ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&gt;0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zh-CN" baseline="30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-4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，弱磁性</a:t>
            </a:r>
            <a:endParaRPr lang="en-US" altLang="zh-CN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亚铁磁性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l-GR" altLang="zh-CN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χ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&gt;0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zh-CN" baseline="30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～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zh-CN" baseline="30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，强磁性</a:t>
            </a:r>
            <a:endParaRPr lang="en-US" altLang="zh-CN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铁磁性与亚铁磁性为强磁性，应用最广泛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固体物理基础（</a:t>
            </a:r>
            <a:r>
              <a:rPr lang="en-US" altLang="zh-CN"/>
              <a:t>2013</a:t>
            </a:r>
            <a:r>
              <a:rPr lang="zh-CN" altLang="en-US"/>
              <a:t>春）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清华大学电子工程系 汪莱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D550115-6C59-4317-8859-3F3F91366E4F}" type="slidenum">
              <a:rPr lang="zh-CN" altLang="en-US">
                <a:solidFill>
                  <a:srgbClr val="898989"/>
                </a:solidFill>
              </a:rPr>
              <a:pPr eaLnBrk="1" hangingPunct="1"/>
              <a:t>32</a:t>
            </a:fld>
            <a:endParaRPr lang="zh-CN" altLang="en-US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</a:t>
            </a:r>
            <a:r>
              <a:rPr lang="zh-CN" altLang="nb-NO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磁场</a:t>
            </a:r>
            <a:r>
              <a:rPr lang="zh-CN" altLang="en-US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中原子磁矩的三个来源</a:t>
            </a:r>
            <a:endParaRPr lang="zh-CN" altLang="en-US" smtClean="0"/>
          </a:p>
        </p:txBody>
      </p:sp>
      <p:pic>
        <p:nvPicPr>
          <p:cNvPr id="34819" name="Picture 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8263" y="2133600"/>
            <a:ext cx="1630362" cy="25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0" name="Picture 2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2133600"/>
            <a:ext cx="3097212" cy="2322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1" name="Text Box 23"/>
          <p:cNvSpPr txBox="1">
            <a:spLocks noChangeArrowheads="1"/>
          </p:cNvSpPr>
          <p:nvPr/>
        </p:nvSpPr>
        <p:spPr bwMode="auto">
          <a:xfrm>
            <a:off x="534988" y="5013325"/>
            <a:ext cx="21653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00" b="1">
                <a:solidFill>
                  <a:srgbClr val="A50021"/>
                </a:solidFill>
                <a:latin typeface="Arial" panose="020B0604020202020204" pitchFamily="34" charset="0"/>
                <a:ea typeface="楷体_GB2312" pitchFamily="49" charset="-122"/>
              </a:rPr>
              <a:t>电子轨道磁矩</a:t>
            </a:r>
          </a:p>
        </p:txBody>
      </p:sp>
      <p:sp>
        <p:nvSpPr>
          <p:cNvPr id="34822" name="Text Box 24"/>
          <p:cNvSpPr txBox="1">
            <a:spLocks noChangeArrowheads="1"/>
          </p:cNvSpPr>
          <p:nvPr/>
        </p:nvSpPr>
        <p:spPr bwMode="auto">
          <a:xfrm>
            <a:off x="3489325" y="5013325"/>
            <a:ext cx="21653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00" b="1">
                <a:solidFill>
                  <a:srgbClr val="A50021"/>
                </a:solidFill>
                <a:latin typeface="Arial" panose="020B0604020202020204" pitchFamily="34" charset="0"/>
                <a:ea typeface="楷体_GB2312" pitchFamily="49" charset="-122"/>
              </a:rPr>
              <a:t>电子自旋磁矩</a:t>
            </a:r>
          </a:p>
        </p:txBody>
      </p:sp>
      <p:sp>
        <p:nvSpPr>
          <p:cNvPr id="34823" name="Text Box 25"/>
          <p:cNvSpPr txBox="1">
            <a:spLocks noChangeArrowheads="1"/>
          </p:cNvSpPr>
          <p:nvPr/>
        </p:nvSpPr>
        <p:spPr bwMode="auto">
          <a:xfrm>
            <a:off x="6516688" y="5876925"/>
            <a:ext cx="15049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00" b="1">
                <a:solidFill>
                  <a:srgbClr val="A50021"/>
                </a:solidFill>
                <a:latin typeface="Arial" panose="020B0604020202020204" pitchFamily="34" charset="0"/>
                <a:ea typeface="楷体_GB2312" pitchFamily="49" charset="-122"/>
              </a:rPr>
              <a:t>感生磁矩</a:t>
            </a:r>
          </a:p>
        </p:txBody>
      </p:sp>
      <p:sp>
        <p:nvSpPr>
          <p:cNvPr id="34824" name="矩形 8"/>
          <p:cNvSpPr>
            <a:spLocks noChangeArrowheads="1"/>
          </p:cNvSpPr>
          <p:nvPr/>
        </p:nvSpPr>
        <p:spPr bwMode="auto">
          <a:xfrm>
            <a:off x="3548063" y="1341438"/>
            <a:ext cx="20431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忽略原子核的磁矩</a:t>
            </a:r>
            <a:endParaRPr lang="zh-CN" altLang="en-US"/>
          </a:p>
        </p:txBody>
      </p:sp>
      <p:grpSp>
        <p:nvGrpSpPr>
          <p:cNvPr id="34825" name="组合 9"/>
          <p:cNvGrpSpPr>
            <a:grpSpLocks/>
          </p:cNvGrpSpPr>
          <p:nvPr/>
        </p:nvGrpSpPr>
        <p:grpSpPr bwMode="auto">
          <a:xfrm>
            <a:off x="6227763" y="1557338"/>
            <a:ext cx="2232025" cy="3783012"/>
            <a:chOff x="323528" y="1556792"/>
            <a:chExt cx="2232025" cy="3783012"/>
          </a:xfrm>
        </p:grpSpPr>
        <p:cxnSp>
          <p:nvCxnSpPr>
            <p:cNvPr id="11" name="直接箭头连接符 10"/>
            <p:cNvCxnSpPr/>
            <p:nvPr/>
          </p:nvCxnSpPr>
          <p:spPr>
            <a:xfrm flipV="1">
              <a:off x="1436365" y="1658392"/>
              <a:ext cx="0" cy="3240087"/>
            </a:xfrm>
            <a:prstGeom prst="straightConnector1">
              <a:avLst/>
            </a:prstGeom>
            <a:ln w="25400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椭圆 11"/>
            <p:cNvSpPr/>
            <p:nvPr/>
          </p:nvSpPr>
          <p:spPr>
            <a:xfrm>
              <a:off x="323528" y="2114004"/>
              <a:ext cx="2232025" cy="57626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cxnSp>
          <p:nvCxnSpPr>
            <p:cNvPr id="13" name="直接连接符 12"/>
            <p:cNvCxnSpPr/>
            <p:nvPr/>
          </p:nvCxnSpPr>
          <p:spPr>
            <a:xfrm flipV="1">
              <a:off x="1436365" y="1721892"/>
              <a:ext cx="0" cy="6477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V="1">
              <a:off x="1436365" y="2666454"/>
              <a:ext cx="0" cy="172878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椭圆 14"/>
            <p:cNvSpPr/>
            <p:nvPr/>
          </p:nvSpPr>
          <p:spPr>
            <a:xfrm rot="889870">
              <a:off x="699765" y="4201567"/>
              <a:ext cx="1481138" cy="40957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cxnSp>
          <p:nvCxnSpPr>
            <p:cNvPr id="16" name="直接连接符 15"/>
            <p:cNvCxnSpPr/>
            <p:nvPr/>
          </p:nvCxnSpPr>
          <p:spPr>
            <a:xfrm flipV="1">
              <a:off x="1436365" y="4655592"/>
              <a:ext cx="0" cy="649287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/>
            <p:nvPr/>
          </p:nvCxnSpPr>
          <p:spPr>
            <a:xfrm flipV="1">
              <a:off x="1307778" y="2666454"/>
              <a:ext cx="576262" cy="2232025"/>
            </a:xfrm>
            <a:prstGeom prst="straightConnector1">
              <a:avLst/>
            </a:prstGeom>
            <a:ln w="25400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V="1">
              <a:off x="1428428" y="2737892"/>
              <a:ext cx="431800" cy="166846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/>
            <p:nvPr/>
          </p:nvCxnSpPr>
          <p:spPr>
            <a:xfrm flipH="1">
              <a:off x="1198240" y="4612729"/>
              <a:ext cx="179388" cy="684213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840" name="TextBox 30"/>
            <p:cNvSpPr txBox="1">
              <a:spLocks noChangeArrowheads="1"/>
            </p:cNvSpPr>
            <p:nvPr/>
          </p:nvSpPr>
          <p:spPr bwMode="auto">
            <a:xfrm>
              <a:off x="1723703" y="2996654"/>
              <a:ext cx="469900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l-GR" altLang="zh-CN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μ</a:t>
              </a:r>
              <a:r>
                <a:rPr lang="en-US" altLang="zh-CN" sz="2400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endParaRPr lang="zh-CN" altLang="en-US" sz="2400" i="1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841" name="TextBox 31"/>
            <p:cNvSpPr txBox="1">
              <a:spLocks noChangeArrowheads="1"/>
            </p:cNvSpPr>
            <p:nvPr/>
          </p:nvSpPr>
          <p:spPr bwMode="auto">
            <a:xfrm>
              <a:off x="1004565" y="4611142"/>
              <a:ext cx="371475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endParaRPr lang="zh-CN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1884040" y="4644479"/>
              <a:ext cx="71438" cy="7302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4843" name="TextBox 33"/>
            <p:cNvSpPr txBox="1">
              <a:spLocks noChangeArrowheads="1"/>
            </p:cNvSpPr>
            <p:nvPr/>
          </p:nvSpPr>
          <p:spPr bwMode="auto">
            <a:xfrm>
              <a:off x="1876103" y="4509542"/>
              <a:ext cx="423862" cy="460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-</a:t>
              </a:r>
              <a:r>
                <a:rPr lang="en-US" altLang="zh-CN" sz="24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endParaRPr lang="zh-CN" altLang="en-US" sz="2400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4" name="直接箭头连接符 23"/>
            <p:cNvCxnSpPr>
              <a:stCxn id="15" idx="5"/>
            </p:cNvCxnSpPr>
            <p:nvPr/>
          </p:nvCxnSpPr>
          <p:spPr>
            <a:xfrm flipH="1" flipV="1">
              <a:off x="1652265" y="4655592"/>
              <a:ext cx="257175" cy="2381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椭圆 24"/>
            <p:cNvSpPr/>
            <p:nvPr/>
          </p:nvSpPr>
          <p:spPr>
            <a:xfrm>
              <a:off x="1214115" y="5233442"/>
              <a:ext cx="446088" cy="106362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cxnSp>
          <p:nvCxnSpPr>
            <p:cNvPr id="26" name="直接箭头连接符 25"/>
            <p:cNvCxnSpPr/>
            <p:nvPr/>
          </p:nvCxnSpPr>
          <p:spPr>
            <a:xfrm flipV="1">
              <a:off x="1884040" y="2579142"/>
              <a:ext cx="671513" cy="9525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847" name="TextBox 48"/>
            <p:cNvSpPr txBox="1">
              <a:spLocks noChangeArrowheads="1"/>
            </p:cNvSpPr>
            <p:nvPr/>
          </p:nvSpPr>
          <p:spPr bwMode="auto">
            <a:xfrm>
              <a:off x="1436365" y="1556792"/>
              <a:ext cx="371475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CN" altLang="en-US" sz="2400" i="1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28" name="直接箭头连接符 27"/>
          <p:cNvCxnSpPr/>
          <p:nvPr/>
        </p:nvCxnSpPr>
        <p:spPr>
          <a:xfrm>
            <a:off x="7335838" y="5286375"/>
            <a:ext cx="0" cy="325438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27" name="TextBox 30"/>
          <p:cNvSpPr txBox="1">
            <a:spLocks noChangeArrowheads="1"/>
          </p:cNvSpPr>
          <p:nvPr/>
        </p:nvSpPr>
        <p:spPr bwMode="auto">
          <a:xfrm>
            <a:off x="179388" y="5540375"/>
            <a:ext cx="5413375" cy="1201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/>
              <a:t>原子中电子的轨道磁矩和自旋磁矩之和若不为零，则称原子具有固有磁矩。若全部抵消，则固有磁矩为零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固体物理基础（</a:t>
            </a:r>
            <a:r>
              <a:rPr lang="en-US" altLang="zh-CN"/>
              <a:t>2013</a:t>
            </a:r>
            <a:r>
              <a:rPr lang="zh-CN" altLang="en-US"/>
              <a:t>春）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清华大学电子工程系 汪莱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6C88EF5-92AF-4652-8577-7F74C9242E2A}" type="slidenum">
              <a:rPr lang="zh-CN" altLang="en-US">
                <a:solidFill>
                  <a:srgbClr val="898989"/>
                </a:solidFill>
              </a:rPr>
              <a:pPr eaLnBrk="1" hangingPunct="1"/>
              <a:t>33</a:t>
            </a:fld>
            <a:endParaRPr lang="zh-CN" altLang="en-US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611188" y="1484313"/>
            <a:ext cx="1174750" cy="4889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00" b="1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顺磁性</a:t>
            </a:r>
          </a:p>
        </p:txBody>
      </p:sp>
      <p:sp>
        <p:nvSpPr>
          <p:cNvPr id="35843" name="Rectangle 8"/>
          <p:cNvSpPr>
            <a:spLocks noChangeArrowheads="1"/>
          </p:cNvSpPr>
          <p:nvPr/>
        </p:nvSpPr>
        <p:spPr bwMode="auto">
          <a:xfrm>
            <a:off x="2182813" y="96838"/>
            <a:ext cx="4773612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440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固体的磁性</a:t>
            </a:r>
          </a:p>
        </p:txBody>
      </p:sp>
      <p:pic>
        <p:nvPicPr>
          <p:cNvPr id="35844" name="Picture 9" descr="ANd9GcT506TmWmiKhO0Kk2PKkEyJ-muj5xLmxxZ6-dXw5KlKMAm77gumq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1196975"/>
            <a:ext cx="2519362" cy="157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5845" name="Group 18"/>
          <p:cNvGrpSpPr>
            <a:grpSpLocks/>
          </p:cNvGrpSpPr>
          <p:nvPr/>
        </p:nvGrpSpPr>
        <p:grpSpPr bwMode="auto">
          <a:xfrm>
            <a:off x="5484813" y="333375"/>
            <a:ext cx="3659187" cy="2808288"/>
            <a:chOff x="3455" y="210"/>
            <a:chExt cx="2305" cy="1769"/>
          </a:xfrm>
        </p:grpSpPr>
        <p:sp>
          <p:nvSpPr>
            <p:cNvPr id="35863" name="Text Box 3"/>
            <p:cNvSpPr txBox="1">
              <a:spLocks noChangeArrowheads="1"/>
            </p:cNvSpPr>
            <p:nvPr/>
          </p:nvSpPr>
          <p:spPr bwMode="auto">
            <a:xfrm>
              <a:off x="3455" y="845"/>
              <a:ext cx="740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600" b="1">
                  <a:solidFill>
                    <a:srgbClr val="000000"/>
                  </a:solidFill>
                  <a:latin typeface="Arial" panose="020B0604020202020204" pitchFamily="34" charset="0"/>
                  <a:ea typeface="楷体_GB2312" pitchFamily="49" charset="-122"/>
                </a:rPr>
                <a:t>抗磁性</a:t>
              </a:r>
            </a:p>
          </p:txBody>
        </p:sp>
        <p:pic>
          <p:nvPicPr>
            <p:cNvPr id="35864" name="Picture 1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6" y="210"/>
              <a:ext cx="1364" cy="17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5846" name="Group 17"/>
          <p:cNvGrpSpPr>
            <a:grpSpLocks/>
          </p:cNvGrpSpPr>
          <p:nvPr/>
        </p:nvGrpSpPr>
        <p:grpSpPr bwMode="auto">
          <a:xfrm>
            <a:off x="611188" y="2852738"/>
            <a:ext cx="6121400" cy="2232025"/>
            <a:chOff x="385" y="1797"/>
            <a:chExt cx="3856" cy="1406"/>
          </a:xfrm>
        </p:grpSpPr>
        <p:sp>
          <p:nvSpPr>
            <p:cNvPr id="35859" name="Text Box 4"/>
            <p:cNvSpPr txBox="1">
              <a:spLocks noChangeArrowheads="1"/>
            </p:cNvSpPr>
            <p:nvPr/>
          </p:nvSpPr>
          <p:spPr bwMode="auto">
            <a:xfrm>
              <a:off x="385" y="1888"/>
              <a:ext cx="740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600" b="1">
                  <a:solidFill>
                    <a:srgbClr val="000000"/>
                  </a:solidFill>
                  <a:latin typeface="Arial" panose="020B0604020202020204" pitchFamily="34" charset="0"/>
                  <a:ea typeface="楷体_GB2312" pitchFamily="49" charset="-122"/>
                </a:rPr>
                <a:t>铁磁性</a:t>
              </a:r>
            </a:p>
          </p:txBody>
        </p:sp>
        <p:pic>
          <p:nvPicPr>
            <p:cNvPr id="35860" name="Picture 1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4" y="2115"/>
              <a:ext cx="1497" cy="7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861" name="Picture 12" descr="1430000082585212718387890041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2" y="1797"/>
              <a:ext cx="1406" cy="1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862" name="Text Box 13"/>
            <p:cNvSpPr txBox="1">
              <a:spLocks noChangeArrowheads="1"/>
            </p:cNvSpPr>
            <p:nvPr/>
          </p:nvSpPr>
          <p:spPr bwMode="auto">
            <a:xfrm>
              <a:off x="3346" y="1807"/>
              <a:ext cx="532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600" b="1">
                  <a:solidFill>
                    <a:srgbClr val="660066"/>
                  </a:solidFill>
                  <a:latin typeface="Arial" panose="020B0604020202020204" pitchFamily="34" charset="0"/>
                  <a:ea typeface="楷体_GB2312" pitchFamily="49" charset="-122"/>
                </a:rPr>
                <a:t>磁畴</a:t>
              </a:r>
            </a:p>
          </p:txBody>
        </p:sp>
      </p:grpSp>
      <p:grpSp>
        <p:nvGrpSpPr>
          <p:cNvPr id="35847" name="Group 19"/>
          <p:cNvGrpSpPr>
            <a:grpSpLocks/>
          </p:cNvGrpSpPr>
          <p:nvPr/>
        </p:nvGrpSpPr>
        <p:grpSpPr bwMode="auto">
          <a:xfrm>
            <a:off x="6765925" y="3860800"/>
            <a:ext cx="2054225" cy="849313"/>
            <a:chOff x="4262" y="2432"/>
            <a:chExt cx="1294" cy="535"/>
          </a:xfrm>
        </p:grpSpPr>
        <p:sp>
          <p:nvSpPr>
            <p:cNvPr id="35857" name="Text Box 7"/>
            <p:cNvSpPr txBox="1">
              <a:spLocks noChangeArrowheads="1"/>
            </p:cNvSpPr>
            <p:nvPr/>
          </p:nvSpPr>
          <p:spPr bwMode="auto">
            <a:xfrm>
              <a:off x="4262" y="2659"/>
              <a:ext cx="948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600" b="1">
                  <a:solidFill>
                    <a:srgbClr val="A50021"/>
                  </a:solidFill>
                  <a:latin typeface="Arial" panose="020B0604020202020204" pitchFamily="34" charset="0"/>
                  <a:ea typeface="楷体_GB2312" pitchFamily="49" charset="-122"/>
                </a:rPr>
                <a:t>软磁材料</a:t>
              </a:r>
            </a:p>
          </p:txBody>
        </p:sp>
        <p:sp>
          <p:nvSpPr>
            <p:cNvPr id="35858" name="Text Box 14"/>
            <p:cNvSpPr txBox="1">
              <a:spLocks noChangeArrowheads="1"/>
            </p:cNvSpPr>
            <p:nvPr/>
          </p:nvSpPr>
          <p:spPr bwMode="auto">
            <a:xfrm>
              <a:off x="4262" y="2432"/>
              <a:ext cx="1294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600" b="1">
                  <a:solidFill>
                    <a:srgbClr val="A50021"/>
                  </a:solidFill>
                  <a:latin typeface="Arial" panose="020B0604020202020204" pitchFamily="34" charset="0"/>
                  <a:ea typeface="楷体_GB2312" pitchFamily="49" charset="-122"/>
                </a:rPr>
                <a:t>永</a:t>
              </a:r>
              <a:r>
                <a:rPr lang="en-US" altLang="zh-CN" sz="2600" b="1">
                  <a:solidFill>
                    <a:srgbClr val="A50021"/>
                  </a:solidFill>
                  <a:latin typeface="Arial" panose="020B0604020202020204" pitchFamily="34" charset="0"/>
                  <a:ea typeface="楷体_GB2312" pitchFamily="49" charset="-122"/>
                </a:rPr>
                <a:t>(</a:t>
              </a:r>
              <a:r>
                <a:rPr lang="zh-CN" altLang="en-US" sz="2600" b="1">
                  <a:solidFill>
                    <a:srgbClr val="A50021"/>
                  </a:solidFill>
                  <a:latin typeface="Arial" panose="020B0604020202020204" pitchFamily="34" charset="0"/>
                  <a:ea typeface="楷体_GB2312" pitchFamily="49" charset="-122"/>
                </a:rPr>
                <a:t>硬</a:t>
              </a:r>
              <a:r>
                <a:rPr lang="en-US" altLang="zh-CN" sz="2600" b="1">
                  <a:solidFill>
                    <a:srgbClr val="A50021"/>
                  </a:solidFill>
                  <a:latin typeface="Arial" panose="020B0604020202020204" pitchFamily="34" charset="0"/>
                  <a:ea typeface="楷体_GB2312" pitchFamily="49" charset="-122"/>
                </a:rPr>
                <a:t>)</a:t>
              </a:r>
              <a:r>
                <a:rPr lang="zh-CN" altLang="en-US" sz="2600" b="1">
                  <a:solidFill>
                    <a:srgbClr val="A50021"/>
                  </a:solidFill>
                  <a:latin typeface="Arial" panose="020B0604020202020204" pitchFamily="34" charset="0"/>
                  <a:ea typeface="楷体_GB2312" pitchFamily="49" charset="-122"/>
                </a:rPr>
                <a:t>磁材料</a:t>
              </a:r>
            </a:p>
          </p:txBody>
        </p:sp>
      </p:grpSp>
      <p:grpSp>
        <p:nvGrpSpPr>
          <p:cNvPr id="35848" name="Group 21"/>
          <p:cNvGrpSpPr>
            <a:grpSpLocks/>
          </p:cNvGrpSpPr>
          <p:nvPr/>
        </p:nvGrpSpPr>
        <p:grpSpPr bwMode="auto">
          <a:xfrm>
            <a:off x="5508625" y="5084763"/>
            <a:ext cx="2925763" cy="1584325"/>
            <a:chOff x="3470" y="3203"/>
            <a:chExt cx="1843" cy="998"/>
          </a:xfrm>
        </p:grpSpPr>
        <p:sp>
          <p:nvSpPr>
            <p:cNvPr id="35855" name="Text Box 6"/>
            <p:cNvSpPr txBox="1">
              <a:spLocks noChangeArrowheads="1"/>
            </p:cNvSpPr>
            <p:nvPr/>
          </p:nvSpPr>
          <p:spPr bwMode="auto">
            <a:xfrm>
              <a:off x="3470" y="3475"/>
              <a:ext cx="948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600" b="1">
                  <a:solidFill>
                    <a:srgbClr val="000000"/>
                  </a:solidFill>
                  <a:latin typeface="Arial" panose="020B0604020202020204" pitchFamily="34" charset="0"/>
                  <a:ea typeface="楷体_GB2312" pitchFamily="49" charset="-122"/>
                </a:rPr>
                <a:t>亚铁磁性</a:t>
              </a:r>
            </a:p>
          </p:txBody>
        </p:sp>
        <p:pic>
          <p:nvPicPr>
            <p:cNvPr id="35856" name="Picture 1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22" y="3203"/>
              <a:ext cx="891" cy="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5849" name="Group 20"/>
          <p:cNvGrpSpPr>
            <a:grpSpLocks/>
          </p:cNvGrpSpPr>
          <p:nvPr/>
        </p:nvGrpSpPr>
        <p:grpSpPr bwMode="auto">
          <a:xfrm>
            <a:off x="684213" y="5189538"/>
            <a:ext cx="3384550" cy="1668462"/>
            <a:chOff x="431" y="3269"/>
            <a:chExt cx="2132" cy="1051"/>
          </a:xfrm>
        </p:grpSpPr>
        <p:sp>
          <p:nvSpPr>
            <p:cNvPr id="35853" name="Text Box 5"/>
            <p:cNvSpPr txBox="1">
              <a:spLocks noChangeArrowheads="1"/>
            </p:cNvSpPr>
            <p:nvPr/>
          </p:nvSpPr>
          <p:spPr bwMode="auto">
            <a:xfrm>
              <a:off x="431" y="3294"/>
              <a:ext cx="948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600" b="1">
                  <a:solidFill>
                    <a:srgbClr val="000000"/>
                  </a:solidFill>
                  <a:latin typeface="Arial" panose="020B0604020202020204" pitchFamily="34" charset="0"/>
                  <a:ea typeface="楷体_GB2312" pitchFamily="49" charset="-122"/>
                </a:rPr>
                <a:t>反铁磁性</a:t>
              </a:r>
            </a:p>
          </p:txBody>
        </p:sp>
        <p:pic>
          <p:nvPicPr>
            <p:cNvPr id="35854" name="Picture 16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9" y="3269"/>
              <a:ext cx="1134" cy="10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日期占位符 6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固体物理基础（</a:t>
            </a:r>
            <a:r>
              <a:rPr lang="en-US" altLang="zh-CN"/>
              <a:t>2013</a:t>
            </a:r>
            <a:r>
              <a:rPr lang="zh-CN" altLang="en-US"/>
              <a:t>春）</a:t>
            </a: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清华大学电子工程系 汪莱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34D1A7A-336E-4504-B778-D2DD01215442}" type="slidenum">
              <a:rPr lang="zh-CN" altLang="en-US">
                <a:solidFill>
                  <a:srgbClr val="898989"/>
                </a:solidFill>
              </a:rPr>
              <a:pPr eaLnBrk="1" hangingPunct="1"/>
              <a:t>34</a:t>
            </a:fld>
            <a:endParaRPr lang="zh-CN" altLang="en-US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固体的热特性</a:t>
            </a:r>
          </a:p>
        </p:txBody>
      </p:sp>
      <p:sp>
        <p:nvSpPr>
          <p:cNvPr id="36867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450"/>
          </a:xfrm>
        </p:spPr>
        <p:txBody>
          <a:bodyPr/>
          <a:lstStyle/>
          <a:p>
            <a:r>
              <a:rPr lang="en-US" altLang="zh-CN" smtClean="0"/>
              <a:t>*</a:t>
            </a:r>
            <a:r>
              <a:rPr lang="zh-CN" altLang="en-US" smtClean="0"/>
              <a:t>晶格振动、格波</a:t>
            </a:r>
            <a:endParaRPr lang="en-US" altLang="zh-CN" smtClean="0"/>
          </a:p>
          <a:p>
            <a:pPr lvl="1"/>
            <a:r>
              <a:rPr lang="zh-CN" altLang="en-US" smtClean="0"/>
              <a:t>简谐近似</a:t>
            </a:r>
            <a:endParaRPr lang="en-US" altLang="zh-CN" smtClean="0"/>
          </a:p>
          <a:p>
            <a:pPr lvl="1"/>
            <a:r>
              <a:rPr lang="zh-CN" altLang="en-US" smtClean="0"/>
              <a:t>一维单原子链</a:t>
            </a:r>
            <a:endParaRPr lang="en-US" altLang="zh-CN" smtClean="0"/>
          </a:p>
          <a:p>
            <a:pPr lvl="1"/>
            <a:r>
              <a:rPr lang="zh-CN" altLang="en-US" smtClean="0"/>
              <a:t>色散关系（</a:t>
            </a:r>
            <a:r>
              <a:rPr lang="el-GR" altLang="zh-CN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关系）</a:t>
            </a:r>
            <a:endParaRPr lang="en-US" altLang="zh-CN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长波极限（</a:t>
            </a:r>
            <a:r>
              <a:rPr lang="en-US" altLang="zh-CN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→0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），弹性波</a:t>
            </a:r>
            <a:endParaRPr lang="en-US" altLang="zh-CN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布里渊区边界，驻波</a:t>
            </a:r>
            <a:endParaRPr lang="en-US" altLang="zh-CN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的取值</a:t>
            </a:r>
            <a:endParaRPr lang="en-US" altLang="zh-CN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由周期性边界条件及色散关系是周期性函数，</a:t>
            </a:r>
            <a:r>
              <a:rPr lang="en-US" altLang="zh-CN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取第一布里渊区的</a:t>
            </a:r>
            <a:r>
              <a:rPr lang="en-US" altLang="zh-CN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个点即可。</a:t>
            </a:r>
            <a:endParaRPr lang="en-US" altLang="zh-CN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每一组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l-GR" altLang="zh-CN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对应一个格波，即一种振动模</a:t>
            </a:r>
            <a:endParaRPr lang="zh-CN" altLang="en-US" smtClean="0"/>
          </a:p>
        </p:txBody>
      </p:sp>
      <p:graphicFrame>
        <p:nvGraphicFramePr>
          <p:cNvPr id="36868" name="Object 4"/>
          <p:cNvGraphicFramePr>
            <a:graphicFrameLocks noChangeAspect="1"/>
          </p:cNvGraphicFramePr>
          <p:nvPr/>
        </p:nvGraphicFramePr>
        <p:xfrm>
          <a:off x="3492500" y="2565400"/>
          <a:ext cx="2660650" cy="69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2" name="公式" r:id="rId3" imgW="914400" imgH="241300" progId="Equation.3">
                  <p:embed/>
                </p:oleObj>
              </mc:Choice>
              <mc:Fallback>
                <p:oleObj name="公式" r:id="rId3" imgW="914400" imgH="241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2565400"/>
                        <a:ext cx="2660650" cy="690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6869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63" y="2924175"/>
            <a:ext cx="2774950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/>
          </p:cNvSpPr>
          <p:nvPr>
            <p:ph type="title"/>
          </p:nvPr>
        </p:nvSpPr>
        <p:spPr>
          <a:xfrm>
            <a:off x="457200" y="44450"/>
            <a:ext cx="8229600" cy="1143000"/>
          </a:xfrm>
        </p:spPr>
        <p:txBody>
          <a:bodyPr/>
          <a:lstStyle/>
          <a:p>
            <a:r>
              <a:rPr lang="zh-CN" altLang="en-US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固体的热特性</a:t>
            </a:r>
            <a:endParaRPr lang="zh-CN" altLang="en-US" smtClean="0"/>
          </a:p>
        </p:txBody>
      </p:sp>
      <p:sp>
        <p:nvSpPr>
          <p:cNvPr id="37891" name="内容占位符 2"/>
          <p:cNvSpPr>
            <a:spLocks noGrp="1"/>
          </p:cNvSpPr>
          <p:nvPr>
            <p:ph idx="1"/>
          </p:nvPr>
        </p:nvSpPr>
        <p:spPr>
          <a:xfrm>
            <a:off x="-36513" y="1773238"/>
            <a:ext cx="8229601" cy="4525962"/>
          </a:xfrm>
        </p:spPr>
        <p:txBody>
          <a:bodyPr/>
          <a:lstStyle/>
          <a:p>
            <a:r>
              <a:rPr lang="en-US" altLang="zh-CN" smtClean="0"/>
              <a:t>*</a:t>
            </a:r>
            <a:r>
              <a:rPr lang="zh-CN" altLang="en-US" smtClean="0"/>
              <a:t>一维双原子链</a:t>
            </a:r>
            <a:endParaRPr lang="en-US" altLang="zh-CN" smtClean="0"/>
          </a:p>
          <a:p>
            <a:pPr lvl="1"/>
            <a:r>
              <a:rPr lang="en-US" altLang="zh-CN" smtClean="0"/>
              <a:t>2N</a:t>
            </a:r>
            <a:r>
              <a:rPr lang="zh-CN" altLang="en-US" smtClean="0"/>
              <a:t>个格波</a:t>
            </a:r>
            <a:endParaRPr lang="en-US" altLang="zh-CN" smtClean="0"/>
          </a:p>
          <a:p>
            <a:pPr lvl="1"/>
            <a:r>
              <a:rPr lang="zh-CN" altLang="en-US" smtClean="0"/>
              <a:t>色散关系（</a:t>
            </a:r>
            <a:r>
              <a:rPr lang="el-GR" altLang="zh-CN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关系）分两支</a:t>
            </a:r>
            <a:endParaRPr lang="en-US" altLang="zh-CN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声学支：声学波反映原子整体的振动</a:t>
            </a:r>
            <a:endParaRPr lang="en-US" altLang="zh-CN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光学支：光学波反映原胞内不同原子的相对振动</a:t>
            </a:r>
            <a:endParaRPr lang="en-US" altLang="zh-CN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长波极限（</a:t>
            </a:r>
            <a:r>
              <a:rPr lang="en-US" altLang="zh-CN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→0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），声学波为弹性波，光学波为驻波（相对振动，质心不动）</a:t>
            </a:r>
            <a:endParaRPr lang="en-US" altLang="zh-CN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布里渊区边界，声学波光学波均为驻波，一种原子静止不动，另外一种原子振动形成驻波</a:t>
            </a:r>
            <a:endParaRPr lang="en-US" altLang="zh-CN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7892" name="组合 6"/>
          <p:cNvGrpSpPr>
            <a:grpSpLocks/>
          </p:cNvGrpSpPr>
          <p:nvPr/>
        </p:nvGrpSpPr>
        <p:grpSpPr bwMode="auto">
          <a:xfrm>
            <a:off x="5003800" y="511175"/>
            <a:ext cx="4373563" cy="3133725"/>
            <a:chOff x="1782763" y="2382838"/>
            <a:chExt cx="5430837" cy="4137025"/>
          </a:xfrm>
        </p:grpSpPr>
        <p:graphicFrame>
          <p:nvGraphicFramePr>
            <p:cNvPr id="37893" name="Object 2"/>
            <p:cNvGraphicFramePr>
              <a:graphicFrameLocks noChangeAspect="1"/>
            </p:cNvGraphicFramePr>
            <p:nvPr/>
          </p:nvGraphicFramePr>
          <p:xfrm>
            <a:off x="1782763" y="2382838"/>
            <a:ext cx="5430837" cy="4137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898" name="Graph" r:id="rId3" imgW="3840480" imgH="2926080" progId="Origin50.Graph">
                    <p:embed/>
                  </p:oleObj>
                </mc:Choice>
                <mc:Fallback>
                  <p:oleObj name="Graph" r:id="rId3" imgW="3840480" imgH="2926080" progId="Origin50.Graph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82763" y="2382838"/>
                          <a:ext cx="5430837" cy="41370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894" name="Text Box 4"/>
            <p:cNvSpPr txBox="1">
              <a:spLocks noChangeArrowheads="1"/>
            </p:cNvSpPr>
            <p:nvPr/>
          </p:nvSpPr>
          <p:spPr bwMode="auto">
            <a:xfrm>
              <a:off x="4620466" y="4406871"/>
              <a:ext cx="1801812" cy="4874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>
                  <a:solidFill>
                    <a:srgbClr val="660066"/>
                  </a:solidFill>
                  <a:latin typeface="Arial" panose="020B0604020202020204" pitchFamily="34" charset="0"/>
                  <a:ea typeface="楷体_GB2312" pitchFamily="49" charset="-122"/>
                </a:rPr>
                <a:t>声学波</a:t>
              </a:r>
            </a:p>
          </p:txBody>
        </p:sp>
        <p:sp>
          <p:nvSpPr>
            <p:cNvPr id="37895" name="Text Box 4"/>
            <p:cNvSpPr txBox="1">
              <a:spLocks noChangeArrowheads="1"/>
            </p:cNvSpPr>
            <p:nvPr/>
          </p:nvSpPr>
          <p:spPr bwMode="auto">
            <a:xfrm>
              <a:off x="4859338" y="2708276"/>
              <a:ext cx="1801812" cy="4874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>
                  <a:solidFill>
                    <a:srgbClr val="660066"/>
                  </a:solidFill>
                  <a:latin typeface="Arial" panose="020B0604020202020204" pitchFamily="34" charset="0"/>
                  <a:ea typeface="楷体_GB2312" pitchFamily="49" charset="-122"/>
                </a:rPr>
                <a:t>光学波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固体的热特性</a:t>
            </a:r>
            <a:endParaRPr lang="zh-CN" altLang="en-US" smtClean="0"/>
          </a:p>
        </p:txBody>
      </p:sp>
      <p:sp>
        <p:nvSpPr>
          <p:cNvPr id="3891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*</a:t>
            </a:r>
            <a:r>
              <a:rPr lang="zh-CN" altLang="en-US" smtClean="0"/>
              <a:t>三维复式晶格，原胞数</a:t>
            </a:r>
            <a:r>
              <a:rPr lang="en-US" altLang="zh-CN" smtClean="0"/>
              <a:t>N</a:t>
            </a:r>
            <a:r>
              <a:rPr lang="zh-CN" altLang="en-US" smtClean="0"/>
              <a:t>，一个原胞含</a:t>
            </a:r>
            <a:r>
              <a:rPr lang="en-US" altLang="zh-CN" smtClean="0"/>
              <a:t>n</a:t>
            </a:r>
            <a:r>
              <a:rPr lang="zh-CN" altLang="en-US" smtClean="0"/>
              <a:t>个原子</a:t>
            </a:r>
            <a:endParaRPr lang="en-US" altLang="zh-CN" smtClean="0"/>
          </a:p>
          <a:p>
            <a:pPr lvl="1"/>
            <a:r>
              <a:rPr lang="zh-CN" altLang="en-US" smtClean="0"/>
              <a:t>色散关系</a:t>
            </a:r>
            <a:r>
              <a:rPr lang="en-US" altLang="zh-CN" smtClean="0"/>
              <a:t>3n</a:t>
            </a:r>
            <a:r>
              <a:rPr lang="zh-CN" altLang="en-US" smtClean="0"/>
              <a:t>支：声学支</a:t>
            </a:r>
            <a:r>
              <a:rPr lang="en-US" altLang="zh-CN" smtClean="0"/>
              <a:t>3</a:t>
            </a:r>
            <a:r>
              <a:rPr lang="zh-CN" altLang="en-US" smtClean="0"/>
              <a:t>支；光学支</a:t>
            </a:r>
            <a:r>
              <a:rPr lang="en-US" altLang="zh-CN" smtClean="0"/>
              <a:t>3n-3</a:t>
            </a:r>
            <a:r>
              <a:rPr lang="zh-CN" altLang="en-US" smtClean="0"/>
              <a:t>支</a:t>
            </a:r>
            <a:endParaRPr lang="en-US" altLang="zh-CN" smtClean="0"/>
          </a:p>
          <a:p>
            <a:pPr lvl="1"/>
            <a:r>
              <a:rPr lang="en-US" altLang="zh-CN" smtClean="0"/>
              <a:t>q</a:t>
            </a:r>
            <a:r>
              <a:rPr lang="zh-CN" altLang="en-US" smtClean="0"/>
              <a:t>的取值：第一布里渊区</a:t>
            </a:r>
            <a:r>
              <a:rPr lang="en-US" altLang="zh-CN" smtClean="0"/>
              <a:t>N</a:t>
            </a:r>
            <a:r>
              <a:rPr lang="zh-CN" altLang="en-US" smtClean="0"/>
              <a:t>个取值</a:t>
            </a:r>
            <a:endParaRPr lang="en-US" altLang="zh-CN" smtClean="0"/>
          </a:p>
          <a:p>
            <a:pPr lvl="1"/>
            <a:r>
              <a:rPr lang="zh-CN" altLang="en-US" smtClean="0"/>
              <a:t>一共</a:t>
            </a:r>
            <a:r>
              <a:rPr lang="en-US" altLang="zh-CN" smtClean="0"/>
              <a:t>3nN</a:t>
            </a:r>
            <a:r>
              <a:rPr lang="zh-CN" altLang="en-US" smtClean="0"/>
              <a:t>个振动模，</a:t>
            </a:r>
            <a:r>
              <a:rPr lang="en-US" altLang="zh-CN" smtClean="0"/>
              <a:t>3nN</a:t>
            </a:r>
            <a:r>
              <a:rPr lang="zh-CN" altLang="en-US" smtClean="0"/>
              <a:t>组</a:t>
            </a:r>
            <a:r>
              <a:rPr lang="en-US" altLang="zh-CN" smtClean="0"/>
              <a:t>(</a:t>
            </a:r>
            <a:r>
              <a:rPr lang="el-GR" altLang="zh-CN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点，和整个晶体的自由度一样</a:t>
            </a:r>
            <a:endParaRPr lang="en-US" altLang="zh-CN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固体的热特性</a:t>
            </a:r>
            <a:endParaRPr lang="zh-CN" altLang="en-US" smtClean="0"/>
          </a:p>
        </p:txBody>
      </p:sp>
      <p:sp>
        <p:nvSpPr>
          <p:cNvPr id="399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*</a:t>
            </a:r>
            <a:r>
              <a:rPr lang="zh-CN" altLang="en-US" smtClean="0"/>
              <a:t>晶格振动的量子化</a:t>
            </a:r>
            <a:endParaRPr lang="en-US" altLang="zh-CN" smtClean="0"/>
          </a:p>
          <a:p>
            <a:pPr lvl="1"/>
            <a:r>
              <a:rPr lang="zh-CN" altLang="en-US" smtClean="0"/>
              <a:t>晶体的总能量按振动模求和</a:t>
            </a:r>
            <a:endParaRPr lang="en-US" altLang="zh-CN" smtClean="0"/>
          </a:p>
          <a:p>
            <a:pPr lvl="1"/>
            <a:r>
              <a:rPr lang="zh-CN" altLang="en-US" smtClean="0"/>
              <a:t>每一种振动模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l-GR" altLang="zh-CN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对应一种频率的</a:t>
            </a:r>
            <a:r>
              <a:rPr lang="zh-CN" altLang="en-US" smtClean="0"/>
              <a:t>声子</a:t>
            </a:r>
            <a:endParaRPr lang="en-US" altLang="zh-CN" smtClean="0"/>
          </a:p>
          <a:p>
            <a:pPr lvl="1"/>
            <a:r>
              <a:rPr lang="zh-CN" altLang="en-US" smtClean="0"/>
              <a:t>频率为</a:t>
            </a:r>
            <a:r>
              <a:rPr lang="el-GR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的平均声子数                         ，平均能量</a:t>
            </a:r>
            <a:endParaRPr lang="en-US" altLang="zh-CN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mtClean="0"/>
              <a:t>声子是玻色子，可与光子、电子相互碰撞，满足能量守恒和动量守恒</a:t>
            </a:r>
            <a:endParaRPr lang="en-US" altLang="zh-CN" smtClean="0"/>
          </a:p>
          <a:p>
            <a:pPr lvl="1"/>
            <a:endParaRPr lang="zh-CN" altLang="en-US" smtClean="0"/>
          </a:p>
        </p:txBody>
      </p:sp>
      <p:graphicFrame>
        <p:nvGraphicFramePr>
          <p:cNvPr id="39940" name="对象 3"/>
          <p:cNvGraphicFramePr>
            <a:graphicFrameLocks noChangeAspect="1"/>
          </p:cNvGraphicFramePr>
          <p:nvPr/>
        </p:nvGraphicFramePr>
        <p:xfrm>
          <a:off x="5580063" y="2133600"/>
          <a:ext cx="3455987" cy="64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9" name="公式" r:id="rId3" imgW="2374900" imgH="444500" progId="Equation.3">
                  <p:embed/>
                </p:oleObj>
              </mc:Choice>
              <mc:Fallback>
                <p:oleObj name="公式" r:id="rId3" imgW="2374900" imgH="444500" progId="Equation.3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063" y="2133600"/>
                        <a:ext cx="3455987" cy="646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1" name="对象 4"/>
          <p:cNvGraphicFramePr>
            <a:graphicFrameLocks noChangeAspect="1"/>
          </p:cNvGraphicFramePr>
          <p:nvPr/>
        </p:nvGraphicFramePr>
        <p:xfrm>
          <a:off x="4849813" y="3213100"/>
          <a:ext cx="2035175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0" name="Equation" r:id="rId5" imgW="1435100" imgH="622300" progId="Equation.DSMT4">
                  <p:embed/>
                </p:oleObj>
              </mc:Choice>
              <mc:Fallback>
                <p:oleObj name="Equation" r:id="rId5" imgW="1435100" imgH="62230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9813" y="3213100"/>
                        <a:ext cx="2035175" cy="87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2" name="对象 5"/>
          <p:cNvGraphicFramePr>
            <a:graphicFrameLocks noChangeAspect="1"/>
          </p:cNvGraphicFramePr>
          <p:nvPr/>
        </p:nvGraphicFramePr>
        <p:xfrm>
          <a:off x="1619250" y="3573463"/>
          <a:ext cx="1728788" cy="674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1" name="Equation" r:id="rId7" imgW="1002865" imgH="393529" progId="Equation.DSMT4">
                  <p:embed/>
                </p:oleObj>
              </mc:Choice>
              <mc:Fallback>
                <p:oleObj name="Equation" r:id="rId7" imgW="1002865" imgH="393529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3573463"/>
                        <a:ext cx="1728788" cy="674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标题 1"/>
          <p:cNvSpPr>
            <a:spLocks noGrp="1"/>
          </p:cNvSpPr>
          <p:nvPr>
            <p:ph type="title"/>
          </p:nvPr>
        </p:nvSpPr>
        <p:spPr>
          <a:xfrm>
            <a:off x="457200" y="188913"/>
            <a:ext cx="8229600" cy="1143000"/>
          </a:xfrm>
        </p:spPr>
        <p:txBody>
          <a:bodyPr/>
          <a:lstStyle/>
          <a:p>
            <a:r>
              <a:rPr lang="zh-CN" altLang="en-US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固体的热特性</a:t>
            </a:r>
            <a:endParaRPr lang="zh-CN" altLang="en-US" smtClean="0"/>
          </a:p>
        </p:txBody>
      </p:sp>
      <p:sp>
        <p:nvSpPr>
          <p:cNvPr id="40963" name="内容占位符 2"/>
          <p:cNvSpPr>
            <a:spLocks noGrp="1"/>
          </p:cNvSpPr>
          <p:nvPr>
            <p:ph idx="1"/>
          </p:nvPr>
        </p:nvSpPr>
        <p:spPr>
          <a:xfrm>
            <a:off x="312738" y="1268413"/>
            <a:ext cx="8507412" cy="5473700"/>
          </a:xfrm>
        </p:spPr>
        <p:txBody>
          <a:bodyPr/>
          <a:lstStyle/>
          <a:p>
            <a:r>
              <a:rPr lang="zh-CN" altLang="en-US" smtClean="0"/>
              <a:t>晶格热容</a:t>
            </a:r>
            <a:endParaRPr lang="en-US" altLang="zh-CN" smtClean="0"/>
          </a:p>
          <a:p>
            <a:pPr lvl="1"/>
            <a:r>
              <a:rPr lang="zh-CN" altLang="en-US" smtClean="0"/>
              <a:t>单个振动模的热容</a:t>
            </a:r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r>
              <a:rPr lang="zh-CN" altLang="en-US" smtClean="0"/>
              <a:t>晶体的总热容</a:t>
            </a:r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r>
              <a:rPr lang="zh-CN" altLang="en-US" smtClean="0"/>
              <a:t>爱因斯坦模型</a:t>
            </a:r>
            <a:endParaRPr lang="en-US" altLang="zh-CN" smtClean="0"/>
          </a:p>
          <a:p>
            <a:pPr lvl="2"/>
            <a:r>
              <a:rPr lang="zh-CN" altLang="en-US" smtClean="0"/>
              <a:t>假设所有格波的频率一样</a:t>
            </a:r>
            <a:endParaRPr lang="en-US" altLang="zh-CN" smtClean="0"/>
          </a:p>
          <a:p>
            <a:pPr lvl="2"/>
            <a:r>
              <a:rPr lang="zh-CN" altLang="en-US" smtClean="0"/>
              <a:t>高温下</a:t>
            </a:r>
            <a:r>
              <a:rPr lang="en-US" altLang="zh-CN" smtClean="0"/>
              <a:t>3Nk</a:t>
            </a:r>
            <a:r>
              <a:rPr lang="en-US" altLang="zh-CN" baseline="-25000" smtClean="0"/>
              <a:t>B</a:t>
            </a:r>
            <a:r>
              <a:rPr lang="zh-CN" altLang="en-US" smtClean="0"/>
              <a:t>，与实现相符；低温下与实验不完全相符</a:t>
            </a:r>
            <a:endParaRPr lang="en-US" altLang="zh-CN" smtClean="0"/>
          </a:p>
          <a:p>
            <a:pPr lvl="1"/>
            <a:r>
              <a:rPr lang="zh-CN" altLang="en-US" smtClean="0"/>
              <a:t>德拜模型</a:t>
            </a:r>
            <a:endParaRPr lang="en-US" altLang="zh-CN" smtClean="0"/>
          </a:p>
          <a:p>
            <a:pPr lvl="2"/>
            <a:r>
              <a:rPr lang="zh-CN" altLang="en-US" smtClean="0"/>
              <a:t>假设频率不同有分布，弹性介质近似</a:t>
            </a:r>
            <a:endParaRPr lang="en-US" altLang="zh-CN" smtClean="0"/>
          </a:p>
          <a:p>
            <a:pPr lvl="2"/>
            <a:r>
              <a:rPr lang="zh-CN" altLang="en-US" smtClean="0"/>
              <a:t>高温、低温下均与实验符合</a:t>
            </a:r>
          </a:p>
        </p:txBody>
      </p:sp>
      <p:graphicFrame>
        <p:nvGraphicFramePr>
          <p:cNvPr id="40964" name="对象 5"/>
          <p:cNvGraphicFramePr>
            <a:graphicFrameLocks noChangeAspect="1"/>
          </p:cNvGraphicFramePr>
          <p:nvPr/>
        </p:nvGraphicFramePr>
        <p:xfrm>
          <a:off x="4211638" y="1512888"/>
          <a:ext cx="2232025" cy="1052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0" name="Equation" r:id="rId3" imgW="1752600" imgH="825500" progId="Equation.DSMT4">
                  <p:embed/>
                </p:oleObj>
              </mc:Choice>
              <mc:Fallback>
                <p:oleObj name="Equation" r:id="rId3" imgW="1752600" imgH="82550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638" y="1512888"/>
                        <a:ext cx="2232025" cy="1052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5" name="对象 6"/>
          <p:cNvGraphicFramePr>
            <a:graphicFrameLocks noChangeAspect="1"/>
          </p:cNvGraphicFramePr>
          <p:nvPr/>
        </p:nvGraphicFramePr>
        <p:xfrm>
          <a:off x="3419475" y="2492375"/>
          <a:ext cx="2774950" cy="1081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1" name="Equation" r:id="rId5" imgW="2120900" imgH="825500" progId="Equation.DSMT4">
                  <p:embed/>
                </p:oleObj>
              </mc:Choice>
              <mc:Fallback>
                <p:oleObj name="Equation" r:id="rId5" imgW="2120900" imgH="825500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2492375"/>
                        <a:ext cx="2774950" cy="1081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晶体结构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457200" y="1600200"/>
            <a:ext cx="8229600" cy="4925144"/>
          </a:xfrm>
          <a:blipFill rotWithShape="1">
            <a:blip r:embed="rId2"/>
            <a:stretch>
              <a:fillRect l="-1630" t="-2107" r="-5185" b="-124"/>
            </a:stretch>
          </a:blipFill>
          <a:extLst/>
        </p:spPr>
        <p:txBody>
          <a:bodyPr/>
          <a:lstStyle/>
          <a:p>
            <a:pPr>
              <a:buFont typeface="Arial" charset="0"/>
              <a:buChar char="•"/>
              <a:defRPr/>
            </a:pPr>
            <a:r>
              <a:rPr lang="zh-CN" altLang="en-US">
                <a:noFill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晶体结构</a:t>
            </a:r>
            <a:endParaRPr lang="zh-CN" altLang="en-US" smtClean="0"/>
          </a:p>
        </p:txBody>
      </p:sp>
      <p:sp>
        <p:nvSpPr>
          <p:cNvPr id="614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单胞</a:t>
            </a:r>
            <a:r>
              <a:rPr lang="en-US" altLang="zh-CN" smtClean="0"/>
              <a:t>/</a:t>
            </a:r>
            <a:r>
              <a:rPr lang="zh-CN" altLang="en-US" smtClean="0"/>
              <a:t>原胞的体密度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由晶格常数</a:t>
            </a:r>
            <a:r>
              <a:rPr lang="en-US" altLang="zh-CN" smtClean="0"/>
              <a:t>/</a:t>
            </a:r>
            <a:r>
              <a:rPr lang="zh-CN" altLang="en-US" smtClean="0"/>
              <a:t>边长算体积，数出原子个数，个数</a:t>
            </a:r>
            <a:r>
              <a:rPr lang="en-US" altLang="zh-CN" smtClean="0"/>
              <a:t>/</a:t>
            </a:r>
            <a:r>
              <a:rPr lang="zh-CN" altLang="en-US" smtClean="0"/>
              <a:t>体积即体密度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知道质量密度、原子量，由阿佛加德罗常数求体密度</a:t>
            </a:r>
            <a:endParaRPr lang="en-US" altLang="zh-CN" smtClean="0"/>
          </a:p>
          <a:p>
            <a:pPr eaLnBrk="1" hangingPunct="1"/>
            <a:r>
              <a:rPr lang="en-US" altLang="zh-CN" smtClean="0"/>
              <a:t>*</a:t>
            </a:r>
            <a:r>
              <a:rPr lang="zh-CN" altLang="en-US" smtClean="0"/>
              <a:t>面密度</a:t>
            </a:r>
            <a:r>
              <a:rPr lang="en-US" altLang="zh-CN" smtClean="0"/>
              <a:t>=</a:t>
            </a:r>
            <a:r>
              <a:rPr lang="zh-CN" altLang="en-US" smtClean="0"/>
              <a:t>体密度</a:t>
            </a:r>
            <a:r>
              <a:rPr lang="en-US" altLang="zh-CN" smtClean="0"/>
              <a:t>×</a:t>
            </a:r>
            <a:r>
              <a:rPr lang="zh-CN" altLang="en-US" smtClean="0"/>
              <a:t>面间距</a:t>
            </a: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晶体结构</a:t>
            </a:r>
            <a:endParaRPr lang="zh-CN" altLang="en-US" smtClean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*</a:t>
            </a:r>
            <a:r>
              <a:rPr lang="zh-CN" altLang="en-US" smtClean="0"/>
              <a:t>倒格子</a:t>
            </a:r>
            <a:endParaRPr lang="en-US" altLang="zh-CN" smtClean="0"/>
          </a:p>
          <a:p>
            <a:pPr lvl="1"/>
            <a:r>
              <a:rPr lang="zh-CN" altLang="en-US" smtClean="0"/>
              <a:t>物理意义</a:t>
            </a:r>
            <a:endParaRPr lang="en-US" altLang="zh-CN" smtClean="0"/>
          </a:p>
          <a:p>
            <a:pPr lvl="1"/>
            <a:r>
              <a:rPr lang="zh-CN" altLang="en-US" smtClean="0"/>
              <a:t>倒格子基矢一定是按原胞基矢来取，</a:t>
            </a:r>
            <a:r>
              <a:rPr lang="en-US" altLang="zh-CN" smtClean="0"/>
              <a:t>a</a:t>
            </a:r>
            <a:r>
              <a:rPr lang="en-US" altLang="zh-CN" baseline="-25000" smtClean="0"/>
              <a:t>i</a:t>
            </a:r>
            <a:r>
              <a:rPr lang="en-US" altLang="zh-CN" smtClean="0"/>
              <a:t>·b</a:t>
            </a:r>
            <a:r>
              <a:rPr lang="en-US" altLang="zh-CN" baseline="-25000" smtClean="0"/>
              <a:t>j</a:t>
            </a:r>
            <a:r>
              <a:rPr lang="en-US" altLang="zh-CN" smtClean="0"/>
              <a:t>=2</a:t>
            </a:r>
            <a:r>
              <a:rPr lang="el-GR" altLang="zh-CN" smtClean="0"/>
              <a:t>πδ</a:t>
            </a:r>
            <a:r>
              <a:rPr lang="en-US" altLang="zh-CN" baseline="-25000" smtClean="0"/>
              <a:t>ij</a:t>
            </a:r>
          </a:p>
          <a:p>
            <a:pPr lvl="1"/>
            <a:r>
              <a:rPr lang="zh-CN" altLang="en-US" smtClean="0"/>
              <a:t>倒格子原胞的体积</a:t>
            </a:r>
            <a:r>
              <a:rPr lang="en-US" altLang="zh-CN" smtClean="0"/>
              <a:t>=(2</a:t>
            </a:r>
            <a:r>
              <a:rPr lang="el-GR" altLang="zh-CN" smtClean="0"/>
              <a:t>π</a:t>
            </a:r>
            <a:r>
              <a:rPr lang="en-US" altLang="zh-CN" smtClean="0"/>
              <a:t>)</a:t>
            </a:r>
            <a:r>
              <a:rPr lang="en-US" altLang="zh-CN" baseline="30000" smtClean="0"/>
              <a:t>3</a:t>
            </a:r>
            <a:r>
              <a:rPr lang="en-US" altLang="zh-CN" smtClean="0"/>
              <a:t>/V</a:t>
            </a:r>
          </a:p>
          <a:p>
            <a:pPr lvl="1"/>
            <a:r>
              <a:rPr lang="zh-CN" altLang="en-US" smtClean="0"/>
              <a:t>晶面指数</a:t>
            </a:r>
            <a:r>
              <a:rPr lang="en-US" altLang="zh-CN" smtClean="0"/>
              <a:t>(h</a:t>
            </a:r>
            <a:r>
              <a:rPr lang="en-US" altLang="zh-CN" baseline="-25000" smtClean="0"/>
              <a:t>1</a:t>
            </a:r>
            <a:r>
              <a:rPr lang="en-US" altLang="zh-CN" smtClean="0"/>
              <a:t>h</a:t>
            </a:r>
            <a:r>
              <a:rPr lang="en-US" altLang="zh-CN" baseline="-25000" smtClean="0"/>
              <a:t>2</a:t>
            </a:r>
            <a:r>
              <a:rPr lang="en-US" altLang="zh-CN" smtClean="0"/>
              <a:t>h</a:t>
            </a:r>
            <a:r>
              <a:rPr lang="en-US" altLang="zh-CN" baseline="-25000" smtClean="0"/>
              <a:t>3</a:t>
            </a:r>
            <a:r>
              <a:rPr lang="en-US" altLang="zh-CN" smtClean="0"/>
              <a:t>)</a:t>
            </a:r>
            <a:r>
              <a:rPr lang="zh-CN" altLang="en-US" smtClean="0"/>
              <a:t>（非密勒指数）的面间距</a:t>
            </a:r>
            <a:r>
              <a:rPr lang="en-US" altLang="zh-CN" smtClean="0"/>
              <a:t>=2</a:t>
            </a:r>
            <a:r>
              <a:rPr lang="el-GR" altLang="zh-CN" smtClean="0"/>
              <a:t>π</a:t>
            </a:r>
            <a:r>
              <a:rPr lang="en-US" altLang="zh-CN" smtClean="0"/>
              <a:t>/|G</a:t>
            </a:r>
            <a:r>
              <a:rPr lang="en-US" altLang="zh-CN" baseline="-25000" smtClean="0"/>
              <a:t>h</a:t>
            </a:r>
            <a:r>
              <a:rPr lang="en-US" altLang="zh-CN" smtClean="0"/>
              <a:t>|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晶体结构</a:t>
            </a:r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X</a:t>
            </a:r>
            <a:r>
              <a:rPr lang="zh-CN" altLang="en-US" smtClean="0"/>
              <a:t>射线衍射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布拉格公式</a:t>
            </a:r>
            <a:r>
              <a:rPr lang="en-US" altLang="zh-CN" smtClean="0"/>
              <a:t>2dsin</a:t>
            </a:r>
            <a:r>
              <a:rPr lang="el-GR" altLang="zh-CN" smtClean="0"/>
              <a:t>θ</a:t>
            </a:r>
            <a:r>
              <a:rPr lang="en-US" altLang="zh-CN" smtClean="0"/>
              <a:t>=n</a:t>
            </a:r>
            <a:r>
              <a:rPr lang="el-GR" altLang="zh-CN" smtClean="0"/>
              <a:t>λ</a:t>
            </a:r>
            <a:r>
              <a:rPr lang="zh-CN" altLang="en-US" smtClean="0"/>
              <a:t>，布拉格角</a:t>
            </a:r>
            <a:r>
              <a:rPr lang="el-GR" altLang="zh-CN" smtClean="0"/>
              <a:t>θ</a:t>
            </a:r>
            <a:r>
              <a:rPr lang="zh-CN" altLang="en-US" smtClean="0"/>
              <a:t>是衍射角</a:t>
            </a:r>
            <a:r>
              <a:rPr lang="en-US" altLang="zh-CN" smtClean="0"/>
              <a:t>2</a:t>
            </a:r>
            <a:r>
              <a:rPr lang="el-GR" altLang="zh-CN" smtClean="0"/>
              <a:t>θ</a:t>
            </a:r>
            <a:r>
              <a:rPr lang="zh-CN" altLang="en-US" smtClean="0"/>
              <a:t>的一半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当衍射角</a:t>
            </a:r>
            <a:r>
              <a:rPr lang="el-GR" altLang="zh-CN" smtClean="0"/>
              <a:t>θ</a:t>
            </a:r>
            <a:r>
              <a:rPr lang="zh-CN" altLang="en-US" smtClean="0"/>
              <a:t>最小时，对应</a:t>
            </a:r>
            <a:r>
              <a:rPr lang="en-US" altLang="zh-CN" smtClean="0"/>
              <a:t>d/n</a:t>
            </a:r>
            <a:r>
              <a:rPr lang="zh-CN" altLang="en-US" smtClean="0"/>
              <a:t>最大，因</a:t>
            </a:r>
            <a:r>
              <a:rPr lang="en-US" altLang="zh-CN" smtClean="0"/>
              <a:t>n</a:t>
            </a:r>
            <a:r>
              <a:rPr lang="zh-CN" altLang="en-US" smtClean="0"/>
              <a:t>最小取</a:t>
            </a:r>
            <a:r>
              <a:rPr lang="en-US" altLang="zh-CN" smtClean="0"/>
              <a:t>1</a:t>
            </a:r>
            <a:r>
              <a:rPr lang="zh-CN" altLang="en-US" smtClean="0"/>
              <a:t>，所以</a:t>
            </a:r>
            <a:r>
              <a:rPr lang="en-US" altLang="zh-CN" smtClean="0"/>
              <a:t>d</a:t>
            </a:r>
            <a:r>
              <a:rPr lang="zh-CN" altLang="en-US" smtClean="0"/>
              <a:t>即最大面间距（排列最密集晶面的间距）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晶体的缺陷类型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点缺陷：空位、杂质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线缺陷：刃位错、螺位错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面缺陷：堆垛层错、晶界</a:t>
            </a: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固体的结合</a:t>
            </a:r>
          </a:p>
        </p:txBody>
      </p:sp>
      <p:sp>
        <p:nvSpPr>
          <p:cNvPr id="10243" name="内容占位符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457200" y="1600200"/>
            <a:ext cx="8229600" cy="4997152"/>
          </a:xfrm>
          <a:blipFill rotWithShape="1">
            <a:blip r:embed="rId2"/>
            <a:stretch>
              <a:fillRect l="-1630" t="-2198"/>
            </a:stretch>
          </a:blipFill>
          <a:extLst/>
        </p:spPr>
        <p:txBody>
          <a:bodyPr/>
          <a:lstStyle/>
          <a:p>
            <a:pPr>
              <a:buFont typeface="Arial" charset="0"/>
              <a:buChar char="•"/>
              <a:defRPr/>
            </a:pPr>
            <a:r>
              <a:rPr lang="zh-CN" altLang="en-US">
                <a:noFill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固体的结合</a:t>
            </a:r>
            <a:endParaRPr lang="zh-CN" altLang="en-US" smtClean="0"/>
          </a:p>
        </p:txBody>
      </p:sp>
      <p:sp>
        <p:nvSpPr>
          <p:cNvPr id="1024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常见结合类型</a:t>
            </a:r>
            <a:endParaRPr lang="en-US" altLang="zh-CN" smtClean="0"/>
          </a:p>
          <a:p>
            <a:pPr lvl="1"/>
            <a:r>
              <a:rPr lang="zh-CN" altLang="en-US" smtClean="0"/>
              <a:t>离子键：电子从一个原子完全转移到另外一个原子上，形成正负离子</a:t>
            </a:r>
            <a:endParaRPr lang="en-US" altLang="zh-CN" smtClean="0"/>
          </a:p>
          <a:p>
            <a:pPr lvl="1"/>
            <a:r>
              <a:rPr lang="zh-CN" altLang="en-US" smtClean="0"/>
              <a:t>共价键：原子间共用电子对</a:t>
            </a:r>
            <a:endParaRPr lang="en-US" altLang="zh-CN" smtClean="0"/>
          </a:p>
          <a:p>
            <a:pPr lvl="1"/>
            <a:r>
              <a:rPr lang="zh-CN" altLang="en-US" smtClean="0"/>
              <a:t>金属键：电子在整个晶体内共有，不再束缚在原子周围，即电子海</a:t>
            </a:r>
            <a:endParaRPr lang="en-US" altLang="zh-CN" smtClean="0"/>
          </a:p>
          <a:p>
            <a:pPr lvl="1"/>
            <a:r>
              <a:rPr lang="zh-CN" altLang="en-US" smtClean="0"/>
              <a:t>范德华键：稳定原子或分子间瞬时电偶极矩的吸引</a:t>
            </a:r>
            <a:endParaRPr lang="en-US" altLang="zh-CN" smtClean="0"/>
          </a:p>
          <a:p>
            <a:pPr lvl="1"/>
            <a:r>
              <a:rPr lang="zh-CN" altLang="en-US" smtClean="0"/>
              <a:t>氢键</a:t>
            </a: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1096</TotalTime>
  <Words>3720</Words>
  <Application>Microsoft Office PowerPoint</Application>
  <PresentationFormat>On-screen Show (4:3)</PresentationFormat>
  <Paragraphs>324</Paragraphs>
  <Slides>39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39</vt:i4>
      </vt:variant>
    </vt:vector>
  </HeadingPairs>
  <TitlesOfParts>
    <vt:vector size="43" baseType="lpstr">
      <vt:lpstr>Office 主题​​</vt:lpstr>
      <vt:lpstr>Equation</vt:lpstr>
      <vt:lpstr>公式</vt:lpstr>
      <vt:lpstr>Graph</vt:lpstr>
      <vt:lpstr>重点</vt:lpstr>
      <vt:lpstr>晶体结构</vt:lpstr>
      <vt:lpstr>晶体结构</vt:lpstr>
      <vt:lpstr>晶体结构</vt:lpstr>
      <vt:lpstr>晶体结构</vt:lpstr>
      <vt:lpstr>晶体结构</vt:lpstr>
      <vt:lpstr>晶体结构</vt:lpstr>
      <vt:lpstr>固体的结合</vt:lpstr>
      <vt:lpstr>固体的结合</vt:lpstr>
      <vt:lpstr>金属电子论</vt:lpstr>
      <vt:lpstr>金属电子论</vt:lpstr>
      <vt:lpstr>金属电子论</vt:lpstr>
      <vt:lpstr>金属电子论</vt:lpstr>
      <vt:lpstr>金属电子论</vt:lpstr>
      <vt:lpstr>能带理论</vt:lpstr>
      <vt:lpstr>能带理论</vt:lpstr>
      <vt:lpstr>能带理论</vt:lpstr>
      <vt:lpstr>能带理论</vt:lpstr>
      <vt:lpstr>能带理论</vt:lpstr>
      <vt:lpstr>能带理论</vt:lpstr>
      <vt:lpstr>固体的电特性</vt:lpstr>
      <vt:lpstr>固体的电特性</vt:lpstr>
      <vt:lpstr>*平衡半导体中的杂质与载流子</vt:lpstr>
      <vt:lpstr>固体的电特性</vt:lpstr>
      <vt:lpstr>固体的电特性</vt:lpstr>
      <vt:lpstr>固体的电特性</vt:lpstr>
      <vt:lpstr>固体的电特性</vt:lpstr>
      <vt:lpstr>*固体的电特性</vt:lpstr>
      <vt:lpstr>固体的电特性</vt:lpstr>
      <vt:lpstr>*固体的电特性</vt:lpstr>
      <vt:lpstr>固体的磁特性</vt:lpstr>
      <vt:lpstr>磁性的分类（按χ分）</vt:lpstr>
      <vt:lpstr>外磁场中原子磁矩的三个来源</vt:lpstr>
      <vt:lpstr>PowerPoint Presentation</vt:lpstr>
      <vt:lpstr>固体的热特性</vt:lpstr>
      <vt:lpstr>固体的热特性</vt:lpstr>
      <vt:lpstr>固体的热特性</vt:lpstr>
      <vt:lpstr>固体的热特性</vt:lpstr>
      <vt:lpstr>固体的热特性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Lai</dc:creator>
  <cp:lastModifiedBy>Liu Ruiqi</cp:lastModifiedBy>
  <cp:revision>59</cp:revision>
  <cp:lastPrinted>2015-06-10T12:18:32Z</cp:lastPrinted>
  <dcterms:created xsi:type="dcterms:W3CDTF">2013-06-06T07:57:47Z</dcterms:created>
  <dcterms:modified xsi:type="dcterms:W3CDTF">2015-06-10T12:19:06Z</dcterms:modified>
</cp:coreProperties>
</file>