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89" r:id="rId3"/>
    <p:sldId id="290" r:id="rId4"/>
    <p:sldId id="291" r:id="rId5"/>
    <p:sldId id="292" r:id="rId6"/>
    <p:sldId id="293" r:id="rId7"/>
    <p:sldId id="299" r:id="rId8"/>
    <p:sldId id="300" r:id="rId9"/>
    <p:sldId id="294" r:id="rId10"/>
    <p:sldId id="295" r:id="rId11"/>
    <p:sldId id="296" r:id="rId12"/>
    <p:sldId id="298" r:id="rId13"/>
    <p:sldId id="259" r:id="rId14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2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2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2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2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228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7" autoAdjust="0"/>
    <p:restoredTop sz="94660"/>
  </p:normalViewPr>
  <p:slideViewPr>
    <p:cSldViewPr>
      <p:cViewPr varScale="1">
        <p:scale>
          <a:sx n="87" d="100"/>
          <a:sy n="87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ECFB5-8354-4AF7-80D5-C45C34F8CB1A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5BF24-0B65-479C-822C-E172ACE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7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960438"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960438"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960438"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960438"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673C8456-D6D0-45C0-B2A5-16ED56B4321D}" type="slidenum">
              <a:rPr lang="en-GB" altLang="zh-CN" sz="1300" b="0" smtClean="0">
                <a:solidFill>
                  <a:schemeClr val="tx1"/>
                </a:solidFill>
              </a:rPr>
              <a:pPr/>
              <a:t>3</a:t>
            </a:fld>
            <a:endParaRPr lang="en-GB" altLang="zh-CN" sz="13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3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580188"/>
            <a:ext cx="5894388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GB" altLang="de-DE" sz="900" b="0">
                <a:solidFill>
                  <a:srgbClr val="000000"/>
                </a:solidFill>
              </a:rPr>
              <a:t>Occasion / Author / Date      Slide </a:t>
            </a:r>
            <a:fld id="{1993D68B-CE12-4644-AEE0-E87AFBBE0071}" type="slidenum">
              <a:rPr lang="en-GB" altLang="de-DE" sz="900" b="0" smtClean="0">
                <a:solidFill>
                  <a:srgbClr val="000000"/>
                </a:solidFill>
              </a:rPr>
              <a:pPr eaLnBrk="1" hangingPunct="1">
                <a:spcBef>
                  <a:spcPts val="563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t>‹#›</a:t>
            </a:fld>
            <a:endParaRPr lang="en-GB" altLang="de-DE" sz="900" b="0">
              <a:solidFill>
                <a:srgbClr val="000000"/>
              </a:solidFill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1812588" y="547688"/>
            <a:ext cx="327025" cy="6307137"/>
            <a:chOff x="5581" y="342"/>
            <a:chExt cx="154" cy="3973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 rot="16200000">
              <a:off x="3672" y="2252"/>
              <a:ext cx="397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0"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449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449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449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449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  <a:buClr>
                  <a:srgbClr val="000000"/>
                </a:buClr>
                <a:buSzPct val="100000"/>
                <a:defRPr/>
              </a:pPr>
              <a:r>
                <a:rPr lang="de-DE" altLang="de-DE" sz="800" b="0" dirty="0"/>
                <a:t>         2017, </a:t>
              </a:r>
              <a:r>
                <a:rPr lang="de-DE" altLang="de-DE" sz="800" b="0" dirty="0">
                  <a:solidFill>
                    <a:srgbClr val="000000"/>
                  </a:solidFill>
                </a:rPr>
                <a:t>KOSTAL Industrie Elektrik GmbH</a:t>
              </a:r>
              <a:r>
                <a:rPr lang="de-DE" altLang="de-DE" sz="800" b="0" dirty="0"/>
                <a:t>. </a:t>
              </a:r>
              <a:r>
                <a:rPr lang="en-GB" altLang="de-DE" sz="800" b="0" dirty="0">
                  <a:solidFill>
                    <a:srgbClr val="000000"/>
                  </a:solidFill>
                </a:rPr>
                <a:t>Contents and presentation are protected world-wide. Any kind of using, </a:t>
              </a:r>
              <a:br>
                <a:rPr lang="en-GB" altLang="de-DE" sz="800" b="0" dirty="0">
                  <a:solidFill>
                    <a:srgbClr val="000000"/>
                  </a:solidFill>
                </a:rPr>
              </a:br>
              <a:r>
                <a:rPr lang="en-GB" altLang="de-DE" sz="800" b="0" dirty="0">
                  <a:solidFill>
                    <a:srgbClr val="000000"/>
                  </a:solidFill>
                </a:rPr>
                <a:t>                 copying etc. is prohibited without prior permission. All rights - incl. Industrial property rights - are reserved.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 rot="16200000">
              <a:off x="5539" y="3944"/>
              <a:ext cx="182" cy="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449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449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449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449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defRPr/>
              </a:pPr>
              <a:r>
                <a:rPr lang="en-GB" altLang="de-DE" sz="800" b="0" dirty="0">
                  <a:solidFill>
                    <a:srgbClr val="808080"/>
                  </a:solidFill>
                </a:rPr>
                <a:t>©</a:t>
              </a:r>
              <a:endParaRPr lang="de-DE" altLang="de-DE" dirty="0">
                <a:solidFill>
                  <a:schemeClr val="tx2"/>
                </a:solidFill>
              </a:endParaRP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286000"/>
            <a:ext cx="10363200" cy="1143000"/>
          </a:xfrm>
        </p:spPr>
        <p:txBody>
          <a:bodyPr lIns="90000" tIns="46800" bIns="46800"/>
          <a:lstStyle>
            <a:lvl1pPr algn="ctr">
              <a:defRPr sz="2000" b="0" baseline="0"/>
            </a:lvl1pPr>
          </a:lstStyle>
          <a:p>
            <a:pPr lvl="0"/>
            <a:r>
              <a:rPr lang="de-DE" altLang="de-DE" noProof="0" dirty="0"/>
              <a:t>Main title </a:t>
            </a:r>
            <a:r>
              <a:rPr lang="de-DE" altLang="de-DE" noProof="0" dirty="0" err="1"/>
              <a:t>here</a:t>
            </a:r>
            <a:endParaRPr lang="de-DE" altLang="de-DE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429000"/>
            <a:ext cx="8534400" cy="175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0" indent="0" algn="ctr">
              <a:buFont typeface="Wingdings" pitchFamily="2" charset="2"/>
              <a:buNone/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altLang="de-DE" noProof="0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9772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Add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Headline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0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940800" y="836712"/>
            <a:ext cx="3251200" cy="602128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Add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836712"/>
            <a:ext cx="8940800" cy="6021288"/>
          </a:xfrm>
        </p:spPr>
        <p:txBody>
          <a:bodyPr vert="eaVert"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Headline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82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357784" cy="83671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0" y="836712"/>
            <a:ext cx="12192000" cy="6021288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Headline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7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Add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977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358313" cy="83671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0" y="836712"/>
            <a:ext cx="5994400" cy="602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Headline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836712"/>
            <a:ext cx="5994400" cy="602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Headline Level 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195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836712"/>
            <a:ext cx="10972800" cy="58092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Add 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Headline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Add title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Headline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56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7681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9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1" y="836712"/>
            <a:ext cx="4011084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Add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66733" y="836712"/>
            <a:ext cx="6815667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Headline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398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Add title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389717" y="836711"/>
            <a:ext cx="73152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Add </a:t>
            </a:r>
            <a:r>
              <a:rPr lang="de-DE" noProof="0" dirty="0" err="1"/>
              <a:t>picture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45120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35831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72000" rIns="90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Edit title format of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5175"/>
            <a:ext cx="12192000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/>
              <a:t>Edit text format of master</a:t>
            </a:r>
          </a:p>
          <a:p>
            <a:pPr lvl="1"/>
            <a:r>
              <a:rPr lang="en-GB" altLang="de-DE" dirty="0"/>
              <a:t>Level two</a:t>
            </a:r>
          </a:p>
          <a:p>
            <a:pPr lvl="2"/>
            <a:r>
              <a:rPr lang="en-GB" altLang="de-DE" dirty="0"/>
              <a:t>Level three</a:t>
            </a:r>
          </a:p>
          <a:p>
            <a:pPr lvl="3"/>
            <a:r>
              <a:rPr lang="en-GB" altLang="de-DE" dirty="0"/>
              <a:t>Level four</a:t>
            </a:r>
          </a:p>
          <a:p>
            <a:pPr lvl="4"/>
            <a:r>
              <a:rPr lang="en-GB" altLang="de-DE" dirty="0"/>
              <a:t>Level five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6580188"/>
            <a:ext cx="5894388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GB" altLang="de-DE" sz="900" b="0">
                <a:solidFill>
                  <a:srgbClr val="000000"/>
                </a:solidFill>
              </a:rPr>
              <a:t>Occasion / Author / Date      Slide </a:t>
            </a:r>
            <a:fld id="{B098D50E-AF24-4AE6-A59E-B1128713E3BA}" type="slidenum">
              <a:rPr lang="en-GB" altLang="de-DE" sz="900" b="0" smtClean="0">
                <a:solidFill>
                  <a:srgbClr val="000000"/>
                </a:solidFill>
              </a:rPr>
              <a:pPr eaLnBrk="1" hangingPunct="1">
                <a:spcBef>
                  <a:spcPts val="563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t>‹#›</a:t>
            </a:fld>
            <a:endParaRPr lang="en-GB" altLang="de-DE" sz="900" b="0">
              <a:solidFill>
                <a:srgbClr val="000000"/>
              </a:solidFill>
            </a:endParaRPr>
          </a:p>
        </p:txBody>
      </p:sp>
      <p:grpSp>
        <p:nvGrpSpPr>
          <p:cNvPr id="1029" name="Group 6"/>
          <p:cNvGrpSpPr>
            <a:grpSpLocks/>
          </p:cNvGrpSpPr>
          <p:nvPr/>
        </p:nvGrpSpPr>
        <p:grpSpPr bwMode="auto">
          <a:xfrm>
            <a:off x="11812588" y="547688"/>
            <a:ext cx="327025" cy="6307137"/>
            <a:chOff x="5581" y="342"/>
            <a:chExt cx="154" cy="3973"/>
          </a:xfrm>
        </p:grpSpPr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 rot="16200000">
              <a:off x="3672" y="2252"/>
              <a:ext cx="397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0"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449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449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449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449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  <a:buClr>
                  <a:srgbClr val="000000"/>
                </a:buClr>
                <a:buSzPct val="100000"/>
                <a:defRPr/>
              </a:pPr>
              <a:r>
                <a:rPr lang="de-DE" altLang="de-DE" sz="800" b="0" dirty="0"/>
                <a:t>         2017, </a:t>
              </a:r>
              <a:r>
                <a:rPr lang="de-DE" altLang="de-DE" sz="800" b="0" dirty="0">
                  <a:solidFill>
                    <a:srgbClr val="000000"/>
                  </a:solidFill>
                </a:rPr>
                <a:t>KOSTAL Industrie Elektrik GmbH</a:t>
              </a:r>
              <a:r>
                <a:rPr lang="de-DE" altLang="de-DE" sz="800" b="0" dirty="0"/>
                <a:t>. </a:t>
              </a:r>
              <a:r>
                <a:rPr lang="en-GB" altLang="de-DE" sz="800" b="0" dirty="0">
                  <a:solidFill>
                    <a:srgbClr val="000000"/>
                  </a:solidFill>
                </a:rPr>
                <a:t>Contents and presentation are protected world-wide. Any kind of using, </a:t>
              </a:r>
              <a:br>
                <a:rPr lang="en-GB" altLang="de-DE" sz="800" b="0" dirty="0">
                  <a:solidFill>
                    <a:srgbClr val="000000"/>
                  </a:solidFill>
                </a:rPr>
              </a:br>
              <a:r>
                <a:rPr lang="en-GB" altLang="de-DE" sz="800" b="0" dirty="0">
                  <a:solidFill>
                    <a:srgbClr val="000000"/>
                  </a:solidFill>
                </a:rPr>
                <a:t>                 copying etc. is prohibited without prior permission. All rights - incl. Industrial property rights - are reserved.</a:t>
              </a: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 rot="16200000">
              <a:off x="5539" y="3944"/>
              <a:ext cx="182" cy="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449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449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449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449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defRPr/>
              </a:pPr>
              <a:r>
                <a:rPr lang="en-GB" altLang="de-DE" sz="800" b="0" dirty="0">
                  <a:solidFill>
                    <a:srgbClr val="808080"/>
                  </a:solidFill>
                </a:rPr>
                <a:t>©</a:t>
              </a:r>
              <a:endParaRPr lang="de-DE" altLang="de-DE" dirty="0">
                <a:solidFill>
                  <a:schemeClr val="tx2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charset="0"/>
          <a:ea typeface="Lucida Sans Unicode" pitchFamily="34" charset="0"/>
          <a:cs typeface="Lucida Sans Unicode" pitchFamily="34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charset="0"/>
          <a:ea typeface="Lucida Sans Unicode" pitchFamily="34" charset="0"/>
          <a:cs typeface="Lucida Sans Unicode" pitchFamily="34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charset="0"/>
          <a:ea typeface="Lucida Sans Unicode" pitchFamily="34" charset="0"/>
          <a:cs typeface="Lucida Sans Unicode" pitchFamily="34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charset="0"/>
        <a:defRPr b="1">
          <a:solidFill>
            <a:srgbClr val="1E467D"/>
          </a:solidFill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charset="0"/>
        <a:defRPr b="1">
          <a:solidFill>
            <a:srgbClr val="1E467D"/>
          </a:solidFill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charset="0"/>
        <a:defRPr b="1">
          <a:solidFill>
            <a:srgbClr val="1E467D"/>
          </a:solidFill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charset="0"/>
        <a:defRPr b="1">
          <a:solidFill>
            <a:srgbClr val="1E467D"/>
          </a:solidFill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1313" indent="-341313" algn="l" defTabSz="449263" rtl="0" eaLnBrk="1" fontAlgn="base" hangingPunct="1">
        <a:lnSpc>
          <a:spcPct val="93000"/>
        </a:lnSpc>
        <a:spcBef>
          <a:spcPts val="400"/>
        </a:spcBef>
        <a:spcAft>
          <a:spcPct val="0"/>
        </a:spcAft>
        <a:buClr>
          <a:srgbClr val="1E467D"/>
        </a:buClr>
        <a:buSzPct val="100000"/>
        <a:buFont typeface="Wingdings" pitchFamily="2" charset="2"/>
        <a:buChar char=""/>
        <a:defRPr sz="1600" b="1">
          <a:solidFill>
            <a:srgbClr val="1E467D"/>
          </a:solidFill>
          <a:latin typeface="+mn-lt"/>
          <a:ea typeface="+mn-ea"/>
          <a:cs typeface="+mn-cs"/>
        </a:defRPr>
      </a:lvl1pPr>
      <a:lvl2pPr marL="741363" indent="-284163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itchFamily="2" charset="2"/>
        <a:buChar char=""/>
        <a:defRPr sz="1600" b="1">
          <a:solidFill>
            <a:srgbClr val="1E467D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itchFamily="2" charset="2"/>
        <a:buChar char="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itchFamily="2" charset="2"/>
        <a:buChar char=""/>
        <a:defRPr sz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itchFamily="2" charset="2"/>
        <a:buChar char=""/>
        <a:defRPr sz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itchFamily="2" charset="2"/>
        <a:buChar char=""/>
        <a:defRPr sz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itchFamily="2" charset="2"/>
        <a:buChar char=""/>
        <a:defRPr sz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itchFamily="2" charset="2"/>
        <a:buChar char=""/>
        <a:defRPr sz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itchFamily="2" charset="2"/>
        <a:buChar char=""/>
        <a:defRPr sz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9934128" cy="1143000"/>
          </a:xfrm>
        </p:spPr>
        <p:txBody>
          <a:bodyPr/>
          <a:lstStyle/>
          <a:p>
            <a:r>
              <a:rPr lang="en-US" altLang="zh-CN" sz="36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</a:t>
            </a:r>
            <a:r>
              <a:rPr lang="zh-CN" altLang="en-US" sz="36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总控模块使用说明</a:t>
            </a:r>
            <a:endParaRPr lang="de-DE" altLang="de-DE" sz="36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7768" y="3861048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KOCHSH APB</a:t>
            </a:r>
          </a:p>
          <a:p>
            <a:pPr algn="ctr"/>
            <a:r>
              <a:rPr lang="zh-CN" altLang="en-US" dirty="0" smtClean="0"/>
              <a:t>陈昕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2019.06.04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源代码文件</a:t>
            </a:r>
            <a:r>
              <a:rPr lang="en-US" altLang="zh-CN" dirty="0" err="1"/>
              <a:t>UserDefine.vb</a:t>
            </a:r>
            <a:endParaRPr lang="zh-CN" alt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328" y="908720"/>
            <a:ext cx="56886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我们以</a:t>
            </a:r>
            <a:r>
              <a:rPr lang="en-US" altLang="zh-CN" dirty="0" err="1" smtClean="0">
                <a:latin typeface="+mn-lt"/>
                <a:ea typeface="+mn-ea"/>
                <a:cs typeface="+mn-cs"/>
              </a:rPr>
              <a:t>ScannerDefine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为例：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在这一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class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中包含多个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function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，在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function </a:t>
            </a:r>
            <a:r>
              <a:rPr lang="en-US" altLang="zh-CN" dirty="0" err="1" smtClean="0">
                <a:latin typeface="+mn-lt"/>
                <a:ea typeface="+mn-ea"/>
                <a:cs typeface="+mn-cs"/>
              </a:rPr>
              <a:t>CheckScanner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中，我们以</a:t>
            </a:r>
            <a:r>
              <a:rPr lang="zh-CN" altLang="en-US" dirty="0">
                <a:latin typeface="+mn-lt"/>
                <a:ea typeface="+mn-ea"/>
                <a:cs typeface="+mn-cs"/>
              </a:rPr>
              <a:t>多个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case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来区分不同的扫描仪。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注意：这里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case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的名字要与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Las.xml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中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substation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的名字相同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1196752"/>
            <a:ext cx="5688632" cy="44012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7" y="2924944"/>
            <a:ext cx="5650133" cy="18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/>
              <a:t>Scanner</a:t>
            </a:r>
            <a:r>
              <a:rPr lang="en-US" altLang="zh-CN" dirty="0" err="1" smtClean="0"/>
              <a:t>Define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815042"/>
            <a:ext cx="7560840" cy="5622817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328" y="908720"/>
            <a:ext cx="4104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如右图所示，是一个基恩士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 SR752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扫描仪的代码信息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75920" y="1493495"/>
            <a:ext cx="5760640" cy="6393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6" name="直接箭头连接符 20"/>
          <p:cNvCxnSpPr>
            <a:cxnSpLocks noChangeShapeType="1"/>
            <a:endCxn id="9" idx="3"/>
          </p:cNvCxnSpPr>
          <p:nvPr/>
        </p:nvCxnSpPr>
        <p:spPr bwMode="auto">
          <a:xfrm flipH="1">
            <a:off x="3647728" y="1813175"/>
            <a:ext cx="1728192" cy="18118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07568" y="1855857"/>
            <a:ext cx="144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检查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barcode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长度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75920" y="2314037"/>
            <a:ext cx="2952328" cy="3228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12" name="直接箭头连接符 20"/>
          <p:cNvCxnSpPr>
            <a:cxnSpLocks noChangeShapeType="1"/>
            <a:endCxn id="13" idx="3"/>
          </p:cNvCxnSpPr>
          <p:nvPr/>
        </p:nvCxnSpPr>
        <p:spPr bwMode="auto">
          <a:xfrm flipH="1">
            <a:off x="3576224" y="2496941"/>
            <a:ext cx="1763944" cy="18118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639616" y="2539623"/>
            <a:ext cx="936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截取信息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373840" y="2798284"/>
            <a:ext cx="5402679" cy="9907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16" name="直接箭头连接符 20"/>
          <p:cNvCxnSpPr>
            <a:cxnSpLocks noChangeShapeType="1"/>
            <a:stCxn id="15" idx="1"/>
            <a:endCxn id="19" idx="3"/>
          </p:cNvCxnSpPr>
          <p:nvPr/>
        </p:nvCxnSpPr>
        <p:spPr bwMode="auto">
          <a:xfrm flipH="1">
            <a:off x="3576224" y="3293662"/>
            <a:ext cx="1797616" cy="85694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919536" y="3240856"/>
            <a:ext cx="1656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比对变种信息配置表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340168" y="3950411"/>
            <a:ext cx="4681560" cy="178284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24" name="直接箭头连接符 20"/>
          <p:cNvCxnSpPr>
            <a:cxnSpLocks noChangeShapeType="1"/>
            <a:stCxn id="23" idx="1"/>
            <a:endCxn id="26" idx="3"/>
          </p:cNvCxnSpPr>
          <p:nvPr/>
        </p:nvCxnSpPr>
        <p:spPr bwMode="auto">
          <a:xfrm flipH="1">
            <a:off x="3719736" y="4841833"/>
            <a:ext cx="1620432" cy="199521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135560" y="4625855"/>
            <a:ext cx="1584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传递结果与信息给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PLC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，注意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ADS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变量要与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LAS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文件和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PLC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保持一致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58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8" y="3293662"/>
            <a:ext cx="5912711" cy="2875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1502926"/>
            <a:ext cx="5772431" cy="981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25" y="908720"/>
            <a:ext cx="5734947" cy="52606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PrinterDefine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328" y="908720"/>
            <a:ext cx="41044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如图所示，是一个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Zebra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打印机的代码信息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698" y="1528799"/>
            <a:ext cx="5760640" cy="10386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6" name="直接箭头连接符 20"/>
          <p:cNvCxnSpPr>
            <a:cxnSpLocks noChangeShapeType="1"/>
            <a:stCxn id="5" idx="2"/>
            <a:endCxn id="9" idx="0"/>
          </p:cNvCxnSpPr>
          <p:nvPr/>
        </p:nvCxnSpPr>
        <p:spPr bwMode="auto">
          <a:xfrm flipH="1">
            <a:off x="788778" y="2567452"/>
            <a:ext cx="2160240" cy="176861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8698" y="2744313"/>
            <a:ext cx="144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设置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barcode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分段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86704" y="880508"/>
            <a:ext cx="5798968" cy="53568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16" name="直接箭头连接符 20"/>
          <p:cNvCxnSpPr>
            <a:cxnSpLocks noChangeShapeType="1"/>
            <a:stCxn id="8" idx="0"/>
            <a:endCxn id="19" idx="2"/>
          </p:cNvCxnSpPr>
          <p:nvPr/>
        </p:nvCxnSpPr>
        <p:spPr bwMode="auto">
          <a:xfrm flipH="1" flipV="1">
            <a:off x="8112224" y="681828"/>
            <a:ext cx="732375" cy="22689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744072" y="220163"/>
            <a:ext cx="2736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标签显示信息与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barcode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存在差异时，在</a:t>
            </a:r>
            <a:r>
              <a:rPr lang="en-US" altLang="zh-CN" sz="120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printerdefine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中处理数据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7329" y="3194962"/>
            <a:ext cx="5856196" cy="30423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24" name="直接箭头连接符 20"/>
          <p:cNvCxnSpPr>
            <a:cxnSpLocks noChangeShapeType="1"/>
            <a:stCxn id="23" idx="0"/>
            <a:endCxn id="26" idx="2"/>
          </p:cNvCxnSpPr>
          <p:nvPr/>
        </p:nvCxnSpPr>
        <p:spPr bwMode="auto">
          <a:xfrm flipV="1">
            <a:off x="2975427" y="3007113"/>
            <a:ext cx="1703729" cy="187849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3779308" y="2730114"/>
            <a:ext cx="17996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根据标签要求分段打印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112223" y="2060849"/>
            <a:ext cx="3534253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18" name="直接箭头连接符 20"/>
          <p:cNvCxnSpPr>
            <a:cxnSpLocks noChangeShapeType="1"/>
            <a:stCxn id="17" idx="2"/>
          </p:cNvCxnSpPr>
          <p:nvPr/>
        </p:nvCxnSpPr>
        <p:spPr bwMode="auto">
          <a:xfrm>
            <a:off x="9879350" y="2276873"/>
            <a:ext cx="177090" cy="290579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9480376" y="2567452"/>
            <a:ext cx="2166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Las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的程序可以以这个函数调用</a:t>
            </a:r>
            <a:r>
              <a:rPr lang="en-US" altLang="zh-CN" sz="120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var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文件夹下的变种信息表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88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15480" y="2636912"/>
            <a:ext cx="9721080" cy="1224136"/>
          </a:xfrm>
        </p:spPr>
        <p:txBody>
          <a:bodyPr/>
          <a:lstStyle/>
          <a:p>
            <a:r>
              <a:rPr lang="en-US" altLang="zh-CN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r>
              <a:rPr lang="zh-CN" alt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！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2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07" y="3210704"/>
            <a:ext cx="2019300" cy="28098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/>
          <a:srcRect r="59199"/>
          <a:stretch/>
        </p:blipFill>
        <p:spPr>
          <a:xfrm>
            <a:off x="8065983" y="1291687"/>
            <a:ext cx="2405634" cy="4705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4027065" cy="6021288"/>
          </a:xfrm>
        </p:spPr>
        <p:txBody>
          <a:bodyPr/>
          <a:lstStyle/>
          <a:p>
            <a:r>
              <a:rPr lang="en-US" altLang="zh-CN" dirty="0"/>
              <a:t>Assembly</a:t>
            </a:r>
            <a:r>
              <a:rPr lang="zh-CN" altLang="en-US" dirty="0"/>
              <a:t>文件夹是放置总控工位设备配置信息的位置，也是总控程序所在的路径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340768"/>
            <a:ext cx="12287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4"/>
          <p:cNvCxnSpPr>
            <a:cxnSpLocks noChangeShapeType="1"/>
          </p:cNvCxnSpPr>
          <p:nvPr/>
        </p:nvCxnSpPr>
        <p:spPr bwMode="auto">
          <a:xfrm flipV="1">
            <a:off x="5243091" y="1577305"/>
            <a:ext cx="2485845" cy="158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9"/>
          <p:cNvCxnSpPr>
            <a:cxnSpLocks noChangeShapeType="1"/>
          </p:cNvCxnSpPr>
          <p:nvPr/>
        </p:nvCxnSpPr>
        <p:spPr bwMode="auto">
          <a:xfrm>
            <a:off x="5120853" y="1797968"/>
            <a:ext cx="596900" cy="14446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124675" y="842653"/>
            <a:ext cx="2148278" cy="35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应用程序及配置文件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632028" y="1861468"/>
            <a:ext cx="316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源代码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箭头连接符 14"/>
          <p:cNvCxnSpPr>
            <a:cxnSpLocks noChangeShapeType="1"/>
            <a:endCxn id="11" idx="1"/>
          </p:cNvCxnSpPr>
          <p:nvPr/>
        </p:nvCxnSpPr>
        <p:spPr bwMode="auto">
          <a:xfrm>
            <a:off x="8822903" y="1571940"/>
            <a:ext cx="478967" cy="1685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301870" y="1450292"/>
            <a:ext cx="2282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配置文件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主要修改文件都在这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12" name="直接箭头连接符 18"/>
          <p:cNvCxnSpPr>
            <a:cxnSpLocks noChangeShapeType="1"/>
          </p:cNvCxnSpPr>
          <p:nvPr/>
        </p:nvCxnSpPr>
        <p:spPr bwMode="auto">
          <a:xfrm>
            <a:off x="8619413" y="2782677"/>
            <a:ext cx="1045124" cy="41961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9500142" y="2650643"/>
            <a:ext cx="971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放置依赖库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14" name="直接箭头连接符 20"/>
          <p:cNvCxnSpPr>
            <a:cxnSpLocks noChangeShapeType="1"/>
            <a:endCxn id="17" idx="1"/>
          </p:cNvCxnSpPr>
          <p:nvPr/>
        </p:nvCxnSpPr>
        <p:spPr bwMode="auto">
          <a:xfrm>
            <a:off x="8708866" y="3192976"/>
            <a:ext cx="706169" cy="100654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9432840" y="2933705"/>
            <a:ext cx="2020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放置</a:t>
            </a:r>
            <a:r>
              <a:rPr lang="en-US" altLang="zh-CN" sz="1200" dirty="0" err="1">
                <a:solidFill>
                  <a:schemeClr val="tx2"/>
                </a:solidFill>
                <a:ea typeface="宋体" panose="02010600030101010101" pitchFamily="2" charset="-122"/>
              </a:rPr>
              <a:t>LineControl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配置文件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16" name="直接箭头连接符 22"/>
          <p:cNvCxnSpPr>
            <a:cxnSpLocks noChangeShapeType="1"/>
            <a:endCxn id="15" idx="1"/>
          </p:cNvCxnSpPr>
          <p:nvPr/>
        </p:nvCxnSpPr>
        <p:spPr bwMode="auto">
          <a:xfrm>
            <a:off x="8991972" y="2999968"/>
            <a:ext cx="440868" cy="7223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9415035" y="3155130"/>
            <a:ext cx="2464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界面显示中英文窗口标签配置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18" name="直接箭头连接符 24"/>
          <p:cNvCxnSpPr>
            <a:cxnSpLocks noChangeShapeType="1"/>
            <a:endCxn id="19" idx="1"/>
          </p:cNvCxnSpPr>
          <p:nvPr/>
        </p:nvCxnSpPr>
        <p:spPr bwMode="auto">
          <a:xfrm>
            <a:off x="8561094" y="3379071"/>
            <a:ext cx="888552" cy="10705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449646" y="3347628"/>
            <a:ext cx="8221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日志文件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20" name="直接箭头连接符 26"/>
          <p:cNvCxnSpPr>
            <a:cxnSpLocks noChangeShapeType="1"/>
            <a:endCxn id="21" idx="1"/>
          </p:cNvCxnSpPr>
          <p:nvPr/>
        </p:nvCxnSpPr>
        <p:spPr bwMode="auto">
          <a:xfrm>
            <a:off x="8708866" y="3603984"/>
            <a:ext cx="733195" cy="8619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9442061" y="3549278"/>
            <a:ext cx="796607" cy="28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图片文件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直接箭头连接符 28"/>
          <p:cNvCxnSpPr>
            <a:cxnSpLocks noChangeShapeType="1"/>
            <a:endCxn id="23" idx="1"/>
          </p:cNvCxnSpPr>
          <p:nvPr/>
        </p:nvCxnSpPr>
        <p:spPr bwMode="auto">
          <a:xfrm flipV="1">
            <a:off x="8734701" y="3942210"/>
            <a:ext cx="623083" cy="60796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9357784" y="3803710"/>
            <a:ext cx="1726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打印标签的格式文件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24" name="直接箭头连接符 30"/>
          <p:cNvCxnSpPr>
            <a:cxnSpLocks noChangeShapeType="1"/>
            <a:endCxn id="25" idx="1"/>
          </p:cNvCxnSpPr>
          <p:nvPr/>
        </p:nvCxnSpPr>
        <p:spPr bwMode="auto">
          <a:xfrm flipV="1">
            <a:off x="8872115" y="4173213"/>
            <a:ext cx="469627" cy="999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9341742" y="4034713"/>
            <a:ext cx="1046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托盘走位表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26" name="直接箭头连接符 32"/>
          <p:cNvCxnSpPr>
            <a:cxnSpLocks noChangeShapeType="1"/>
          </p:cNvCxnSpPr>
          <p:nvPr/>
        </p:nvCxnSpPr>
        <p:spPr bwMode="auto">
          <a:xfrm flipV="1">
            <a:off x="8544688" y="4569743"/>
            <a:ext cx="1122640" cy="3776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9664536" y="4404215"/>
            <a:ext cx="2120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变种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信息，总控添加变种在此进行添加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28" name="直接箭头连接符 34"/>
          <p:cNvCxnSpPr>
            <a:cxnSpLocks noChangeShapeType="1"/>
            <a:endCxn id="36" idx="1"/>
          </p:cNvCxnSpPr>
          <p:nvPr/>
        </p:nvCxnSpPr>
        <p:spPr bwMode="auto">
          <a:xfrm>
            <a:off x="9664536" y="4839110"/>
            <a:ext cx="756815" cy="55621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图片 71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2225005"/>
            <a:ext cx="16097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接箭头连接符 41"/>
          <p:cNvCxnSpPr>
            <a:cxnSpLocks noChangeShapeType="1"/>
          </p:cNvCxnSpPr>
          <p:nvPr/>
        </p:nvCxnSpPr>
        <p:spPr bwMode="auto">
          <a:xfrm flipH="1">
            <a:off x="4984328" y="1909093"/>
            <a:ext cx="11113" cy="31115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曲线连接符 7176"/>
          <p:cNvCxnSpPr>
            <a:cxnSpLocks noChangeShapeType="1"/>
          </p:cNvCxnSpPr>
          <p:nvPr/>
        </p:nvCxnSpPr>
        <p:spPr bwMode="auto">
          <a:xfrm rot="10800000" flipV="1">
            <a:off x="4805120" y="2604417"/>
            <a:ext cx="1218586" cy="409575"/>
          </a:xfrm>
          <a:prstGeom prst="curvedConnector3">
            <a:avLst>
              <a:gd name="adj1" fmla="val -35887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52"/>
          <p:cNvCxnSpPr>
            <a:cxnSpLocks noChangeShapeType="1"/>
            <a:endCxn id="35" idx="1"/>
          </p:cNvCxnSpPr>
          <p:nvPr/>
        </p:nvCxnSpPr>
        <p:spPr bwMode="auto">
          <a:xfrm>
            <a:off x="5444577" y="4569743"/>
            <a:ext cx="796078" cy="1385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6240655" y="4569743"/>
            <a:ext cx="16781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源程序主要修改目录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0421351" y="5256827"/>
            <a:ext cx="12318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ea typeface="宋体" panose="02010600030101010101" pitchFamily="2" charset="-122"/>
                <a:cs typeface="+mn-cs"/>
              </a:rPr>
              <a:t>应用程序</a:t>
            </a:r>
            <a:endParaRPr lang="en-US" altLang="zh-CN" sz="1200" dirty="0" smtClean="0"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2" name="直接箭头连接符 52"/>
          <p:cNvCxnSpPr>
            <a:cxnSpLocks noChangeShapeType="1"/>
          </p:cNvCxnSpPr>
          <p:nvPr/>
        </p:nvCxnSpPr>
        <p:spPr bwMode="auto">
          <a:xfrm>
            <a:off x="6087460" y="5152568"/>
            <a:ext cx="796078" cy="1385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6800682" y="5152568"/>
            <a:ext cx="1130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源代码工程文件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5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230" y="1368436"/>
            <a:ext cx="2408129" cy="4706520"/>
          </a:xfrm>
          <a:prstGeom prst="rect">
            <a:avLst/>
          </a:prstGeom>
        </p:spPr>
      </p:pic>
      <p:pic>
        <p:nvPicPr>
          <p:cNvPr id="922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700808"/>
            <a:ext cx="1333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1" name="曲线连接符 3"/>
          <p:cNvCxnSpPr>
            <a:cxnSpLocks noChangeShapeType="1"/>
          </p:cNvCxnSpPr>
          <p:nvPr/>
        </p:nvCxnSpPr>
        <p:spPr bwMode="auto">
          <a:xfrm>
            <a:off x="4551814" y="1674663"/>
            <a:ext cx="1850252" cy="242046"/>
          </a:xfrm>
          <a:prstGeom prst="curved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2" name="直接箭头连接符 13"/>
          <p:cNvCxnSpPr>
            <a:cxnSpLocks noChangeShapeType="1"/>
          </p:cNvCxnSpPr>
          <p:nvPr/>
        </p:nvCxnSpPr>
        <p:spPr bwMode="auto">
          <a:xfrm flipV="1">
            <a:off x="7721278" y="1700808"/>
            <a:ext cx="600746" cy="126999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3" name="Text Box 3"/>
          <p:cNvSpPr txBox="1">
            <a:spLocks noChangeArrowheads="1"/>
          </p:cNvSpPr>
          <p:nvPr/>
        </p:nvSpPr>
        <p:spPr bwMode="auto">
          <a:xfrm>
            <a:off x="8322024" y="1579111"/>
            <a:ext cx="31686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 err="1">
                <a:solidFill>
                  <a:schemeClr val="tx2"/>
                </a:solidFill>
                <a:ea typeface="宋体" panose="02010600030101010101" pitchFamily="2" charset="-122"/>
              </a:rPr>
              <a:t>DataLogic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扫描仪配置文件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9224" name="直接箭头连接符 15"/>
          <p:cNvCxnSpPr>
            <a:cxnSpLocks noChangeShapeType="1"/>
          </p:cNvCxnSpPr>
          <p:nvPr/>
        </p:nvCxnSpPr>
        <p:spPr bwMode="auto">
          <a:xfrm>
            <a:off x="7133265" y="2237784"/>
            <a:ext cx="316551" cy="2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5" name="Text Box 3"/>
          <p:cNvSpPr txBox="1">
            <a:spLocks noChangeArrowheads="1"/>
          </p:cNvSpPr>
          <p:nvPr/>
        </p:nvSpPr>
        <p:spPr bwMode="auto">
          <a:xfrm>
            <a:off x="7449816" y="2092884"/>
            <a:ext cx="43195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总控配置文件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包括工位信息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样件信息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硬件配置等内容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9227" name="直接箭头连接符 18"/>
          <p:cNvCxnSpPr>
            <a:cxnSpLocks noChangeShapeType="1"/>
            <a:endCxn id="9228" idx="1"/>
          </p:cNvCxnSpPr>
          <p:nvPr/>
        </p:nvCxnSpPr>
        <p:spPr bwMode="auto">
          <a:xfrm>
            <a:off x="7291540" y="2457371"/>
            <a:ext cx="301150" cy="5439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8" name="Text Box 3"/>
          <p:cNvSpPr txBox="1">
            <a:spLocks noChangeArrowheads="1"/>
          </p:cNvSpPr>
          <p:nvPr/>
        </p:nvSpPr>
        <p:spPr bwMode="auto">
          <a:xfrm>
            <a:off x="7592690" y="2372862"/>
            <a:ext cx="194615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样件时间存储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无需修改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9229" name="直接箭头连接符 20"/>
          <p:cNvCxnSpPr>
            <a:cxnSpLocks noChangeShapeType="1"/>
            <a:endCxn id="9230" idx="1"/>
          </p:cNvCxnSpPr>
          <p:nvPr/>
        </p:nvCxnSpPr>
        <p:spPr bwMode="auto">
          <a:xfrm>
            <a:off x="7449816" y="2737350"/>
            <a:ext cx="558799" cy="11615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0" name="Text Box 3"/>
          <p:cNvSpPr txBox="1">
            <a:spLocks noChangeArrowheads="1"/>
          </p:cNvSpPr>
          <p:nvPr/>
        </p:nvSpPr>
        <p:spPr bwMode="auto">
          <a:xfrm>
            <a:off x="8008615" y="2715007"/>
            <a:ext cx="13888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手持扫描仪配置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9231" name="直接箭头连接符 22"/>
          <p:cNvCxnSpPr>
            <a:cxnSpLocks noChangeShapeType="1"/>
          </p:cNvCxnSpPr>
          <p:nvPr/>
        </p:nvCxnSpPr>
        <p:spPr bwMode="auto">
          <a:xfrm>
            <a:off x="7214866" y="3328764"/>
            <a:ext cx="469900" cy="4685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Text Box 3"/>
          <p:cNvSpPr txBox="1">
            <a:spLocks noChangeArrowheads="1"/>
          </p:cNvSpPr>
          <p:nvPr/>
        </p:nvSpPr>
        <p:spPr bwMode="auto">
          <a:xfrm>
            <a:off x="7592690" y="3222445"/>
            <a:ext cx="16396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基恩世扫描仪配置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9233" name="直接箭头连接符 24"/>
          <p:cNvCxnSpPr>
            <a:cxnSpLocks noChangeShapeType="1"/>
            <a:endCxn id="9234" idx="1"/>
          </p:cNvCxnSpPr>
          <p:nvPr/>
        </p:nvCxnSpPr>
        <p:spPr bwMode="auto">
          <a:xfrm>
            <a:off x="7721278" y="3721696"/>
            <a:ext cx="600746" cy="4762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Text Box 3"/>
          <p:cNvSpPr txBox="1">
            <a:spLocks noChangeArrowheads="1"/>
          </p:cNvSpPr>
          <p:nvPr/>
        </p:nvSpPr>
        <p:spPr bwMode="auto">
          <a:xfrm>
            <a:off x="8322024" y="3630821"/>
            <a:ext cx="17997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斑马打印机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配置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358313" cy="807596"/>
          </a:xfrm>
        </p:spPr>
        <p:txBody>
          <a:bodyPr/>
          <a:lstStyle/>
          <a:p>
            <a:r>
              <a:rPr lang="en-US" altLang="zh-CN" dirty="0" err="1"/>
              <a:t>Config</a:t>
            </a:r>
            <a:r>
              <a:rPr lang="zh-CN" altLang="en-US" dirty="0" smtClean="0"/>
              <a:t>文件夹</a:t>
            </a:r>
            <a:endParaRPr lang="zh-CN" altLang="en-US" dirty="0"/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1" y="836712"/>
            <a:ext cx="3795056" cy="6021288"/>
          </a:xfrm>
          <a:prstGeom prst="rect">
            <a:avLst/>
          </a:prstGeom>
        </p:spPr>
        <p:txBody>
          <a:bodyPr/>
          <a:lstStyle>
            <a:lvl1pPr marL="341313" indent="-341313" algn="l" defTabSz="449263" rtl="0" eaLnBrk="1" fontAlgn="base" hangingPunct="1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600" b="1">
                <a:solidFill>
                  <a:srgbClr val="1E467D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600" b="1">
                <a:solidFill>
                  <a:srgbClr val="1E46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kern="0" dirty="0" err="1" smtClean="0"/>
              <a:t>Config</a:t>
            </a:r>
            <a:r>
              <a:rPr lang="zh-CN" altLang="en-US" kern="0" dirty="0" smtClean="0"/>
              <a:t>文件夹下放置了总控工位相关设备的配置信息，设备的配置文件和</a:t>
            </a:r>
            <a:r>
              <a:rPr lang="en-US" altLang="zh-CN" kern="0" dirty="0" smtClean="0"/>
              <a:t>LAS</a:t>
            </a:r>
            <a:r>
              <a:rPr lang="zh-CN" altLang="en-US" kern="0" dirty="0" smtClean="0"/>
              <a:t>程序调用的配置信息都保存在这里。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4724753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358313" cy="836712"/>
          </a:xfrm>
        </p:spPr>
        <p:txBody>
          <a:bodyPr/>
          <a:lstStyle/>
          <a:p>
            <a:r>
              <a:rPr lang="zh-CN" altLang="en-US" dirty="0" smtClean="0"/>
              <a:t>配置文件</a:t>
            </a:r>
            <a:r>
              <a:rPr lang="en-US" altLang="zh-CN" dirty="0" smtClean="0"/>
              <a:t>LAS</a:t>
            </a:r>
            <a:r>
              <a:rPr lang="en-US" altLang="zh-CN" dirty="0"/>
              <a:t>.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" y="836712"/>
            <a:ext cx="3795056" cy="5616624"/>
          </a:xfrm>
          <a:prstGeom prst="rect">
            <a:avLst/>
          </a:prstGeom>
        </p:spPr>
        <p:txBody>
          <a:bodyPr/>
          <a:lstStyle>
            <a:lvl1pPr marL="341313" indent="-341313" algn="l" defTabSz="449263" rtl="0" eaLnBrk="1" fontAlgn="base" hangingPunct="1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600" b="1">
                <a:solidFill>
                  <a:srgbClr val="1E467D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600" b="1">
                <a:solidFill>
                  <a:srgbClr val="1E46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itchFamily="2" charset="2"/>
              <a:buChar char="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kern="0" dirty="0" err="1" smtClean="0"/>
              <a:t>Config</a:t>
            </a:r>
            <a:r>
              <a:rPr lang="zh-CN" altLang="en-US" kern="0" dirty="0" smtClean="0"/>
              <a:t>文件夹下放置了总控工位相关设备的配置信息，设备的配置文件和</a:t>
            </a:r>
            <a:r>
              <a:rPr lang="en-US" altLang="zh-CN" kern="0" dirty="0" smtClean="0"/>
              <a:t>LAS</a:t>
            </a:r>
            <a:r>
              <a:rPr lang="zh-CN" altLang="en-US" kern="0" dirty="0" smtClean="0"/>
              <a:t>程序调用的配置信息都保存在这里。</a:t>
            </a:r>
            <a:endParaRPr lang="zh-CN" altLang="en-US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58" y="999282"/>
            <a:ext cx="5007853" cy="52914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4072758" y="4005064"/>
            <a:ext cx="5007853" cy="22857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6" name="直接箭头连接符 20"/>
          <p:cNvCxnSpPr>
            <a:cxnSpLocks noChangeShapeType="1"/>
            <a:stCxn id="5" idx="3"/>
          </p:cNvCxnSpPr>
          <p:nvPr/>
        </p:nvCxnSpPr>
        <p:spPr bwMode="auto">
          <a:xfrm flipV="1">
            <a:off x="9080611" y="5013176"/>
            <a:ext cx="759805" cy="134739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696400" y="3659346"/>
            <a:ext cx="187496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PLC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的配置信息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包含了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PLC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的地址、端口号版本等信息。总控程序无法打开，报错提示无法与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PLC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通信时，可以检查这里，尝试通过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地址进行通信以检查网络。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（注：多工位可能存在不止一个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PLC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，此时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LAS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也会配置多个</a:t>
            </a:r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PLC</a:t>
            </a: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信息）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007768" y="972969"/>
            <a:ext cx="5072843" cy="28973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11" name="直接箭头连接符 20"/>
          <p:cNvCxnSpPr>
            <a:cxnSpLocks noChangeShapeType="1"/>
            <a:stCxn id="10" idx="3"/>
          </p:cNvCxnSpPr>
          <p:nvPr/>
        </p:nvCxnSpPr>
        <p:spPr bwMode="auto">
          <a:xfrm>
            <a:off x="9080611" y="2421647"/>
            <a:ext cx="831813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9840416" y="1959982"/>
            <a:ext cx="1874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产线的配置信息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3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358313" cy="836712"/>
          </a:xfrm>
        </p:spPr>
        <p:txBody>
          <a:bodyPr/>
          <a:lstStyle/>
          <a:p>
            <a:r>
              <a:rPr lang="zh-CN" altLang="en-US" dirty="0"/>
              <a:t>配置文件</a:t>
            </a:r>
            <a:r>
              <a:rPr lang="en-US" altLang="zh-CN" dirty="0"/>
              <a:t>LAS.xml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836712"/>
            <a:ext cx="6214641" cy="54095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3359696" y="836712"/>
            <a:ext cx="5328592" cy="28973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5" name="直接箭头连接符 20"/>
          <p:cNvCxnSpPr>
            <a:cxnSpLocks noChangeShapeType="1"/>
            <a:stCxn id="4" idx="3"/>
            <a:endCxn id="7" idx="1"/>
          </p:cNvCxnSpPr>
          <p:nvPr/>
        </p:nvCxnSpPr>
        <p:spPr bwMode="auto">
          <a:xfrm>
            <a:off x="8688288" y="2285390"/>
            <a:ext cx="997782" cy="78299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686070" y="2132856"/>
            <a:ext cx="2170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产线使用的样件信息，添加样件时照格式添加就行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43684" y="3734068"/>
            <a:ext cx="5328592" cy="258418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headEnd type="none" w="sm" len="sm"/>
            <a:tailEnd type="none" w="sm" len="sm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9" name="直接箭头连接符 20"/>
          <p:cNvCxnSpPr>
            <a:cxnSpLocks noChangeShapeType="1"/>
            <a:stCxn id="8" idx="3"/>
            <a:endCxn id="12" idx="1"/>
          </p:cNvCxnSpPr>
          <p:nvPr/>
        </p:nvCxnSpPr>
        <p:spPr bwMode="auto">
          <a:xfrm flipV="1">
            <a:off x="8672276" y="4730954"/>
            <a:ext cx="873538" cy="295206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9545814" y="3068960"/>
            <a:ext cx="231082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这里记录了产线使用的变种信息和走位信息表的配置文件名称。</a:t>
            </a:r>
            <a:endParaRPr lang="en-US" altLang="zh-CN" sz="12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变种信息表默认保存在</a:t>
            </a:r>
            <a:r>
              <a:rPr lang="en-US" altLang="zh-CN" sz="1200" dirty="0" smtClean="0"/>
              <a:t>Assembly</a:t>
            </a:r>
            <a:r>
              <a:rPr lang="zh-CN" altLang="en-US" sz="1200" dirty="0" smtClean="0"/>
              <a:t>文件夹下的</a:t>
            </a:r>
            <a:r>
              <a:rPr lang="en-US" altLang="zh-CN" sz="1200" dirty="0" err="1" smtClean="0"/>
              <a:t>var</a:t>
            </a:r>
            <a:r>
              <a:rPr lang="zh-CN" altLang="en-US" sz="1200" dirty="0" smtClean="0"/>
              <a:t>目录中。</a:t>
            </a:r>
            <a:endParaRPr lang="en-US" altLang="zh-CN" sz="1200" dirty="0" smtClean="0"/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/>
              <a:t>走</a:t>
            </a:r>
            <a:r>
              <a:rPr lang="zh-CN" altLang="en-US" sz="1200" dirty="0" smtClean="0"/>
              <a:t>位信息表默认保存在</a:t>
            </a:r>
            <a:r>
              <a:rPr lang="en-US" altLang="zh-CN" sz="1200" dirty="0"/>
              <a:t>Assembly</a:t>
            </a:r>
            <a:r>
              <a:rPr lang="zh-CN" altLang="en-US" sz="1200" dirty="0"/>
              <a:t>文件夹</a:t>
            </a:r>
            <a:r>
              <a:rPr lang="zh-CN" altLang="en-US" sz="1200" dirty="0" smtClean="0"/>
              <a:t>下的</a:t>
            </a:r>
            <a:r>
              <a:rPr lang="en-US" altLang="zh-CN" sz="1200" dirty="0" smtClean="0"/>
              <a:t>schedule</a:t>
            </a:r>
            <a:r>
              <a:rPr lang="zh-CN" altLang="en-US" sz="1200" dirty="0" smtClean="0"/>
              <a:t>目录中。</a:t>
            </a:r>
            <a:endParaRPr lang="en-US" altLang="zh-CN" sz="1200" dirty="0" smtClean="0"/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 smtClean="0"/>
              <a:t>（注意：变种信息表有时会有不止一个表格，修改</a:t>
            </a:r>
            <a:r>
              <a:rPr lang="en-US" altLang="zh-CN" sz="1200" dirty="0" err="1" smtClean="0"/>
              <a:t>var</a:t>
            </a:r>
            <a:r>
              <a:rPr lang="zh-CN" altLang="en-US" sz="1200" dirty="0" smtClean="0"/>
              <a:t>文件夹中的变种信息表，添加新变种时，请注意在</a:t>
            </a:r>
            <a:r>
              <a:rPr lang="en-US" altLang="zh-CN" sz="1200" dirty="0" smtClean="0"/>
              <a:t>las.xml</a:t>
            </a:r>
            <a:r>
              <a:rPr lang="zh-CN" altLang="en-US" sz="1200" dirty="0" smtClean="0"/>
              <a:t>文件中核对</a:t>
            </a:r>
            <a:r>
              <a:rPr lang="en-US" altLang="zh-CN" sz="1200" dirty="0" smtClean="0"/>
              <a:t>csv</a:t>
            </a:r>
            <a:r>
              <a:rPr lang="zh-CN" altLang="en-US" sz="1200" dirty="0" smtClean="0"/>
              <a:t>文件的数量和名称，添加变种时，每一个</a:t>
            </a:r>
            <a:r>
              <a:rPr lang="en-US" altLang="zh-CN" sz="1200" dirty="0" smtClean="0"/>
              <a:t>csv</a:t>
            </a:r>
            <a:r>
              <a:rPr lang="zh-CN" altLang="en-US" sz="1200" dirty="0" smtClean="0"/>
              <a:t>文件都需要修改。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5982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358313" cy="836712"/>
          </a:xfrm>
        </p:spPr>
        <p:txBody>
          <a:bodyPr/>
          <a:lstStyle/>
          <a:p>
            <a:r>
              <a:rPr lang="zh-CN" altLang="en-US" dirty="0"/>
              <a:t>配置文件</a:t>
            </a:r>
            <a:r>
              <a:rPr lang="en-US" altLang="zh-CN" dirty="0"/>
              <a:t>LAS.xml</a:t>
            </a:r>
            <a:endParaRPr lang="zh-CN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527" y="836712"/>
            <a:ext cx="57314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smtClean="0">
                <a:latin typeface="+mn-lt"/>
                <a:ea typeface="+mn-ea"/>
                <a:cs typeface="+mn-cs"/>
              </a:rPr>
              <a:t>Stations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smtClean="0">
                <a:latin typeface="+mn-lt"/>
                <a:ea typeface="+mn-ea"/>
                <a:cs typeface="+mn-cs"/>
              </a:rPr>
              <a:t>Stations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下有一个或多个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station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来表示工位，每个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station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下又由多个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substation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来表示设备或功能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790819"/>
            <a:ext cx="4772025" cy="46870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034990"/>
            <a:ext cx="3648075" cy="3076446"/>
          </a:xfrm>
          <a:prstGeom prst="rect">
            <a:avLst/>
          </a:prstGeom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663952" y="726666"/>
            <a:ext cx="61926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以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substation QGW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功能为例：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smtClean="0">
                <a:latin typeface="+mn-lt"/>
                <a:ea typeface="+mn-ea"/>
                <a:cs typeface="+mn-cs"/>
              </a:rPr>
              <a:t>QGW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功能用来进行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LC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查询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smtClean="0"/>
              <a:t>&lt;type&gt;</a:t>
            </a:r>
            <a:r>
              <a:rPr lang="zh-CN" altLang="en-US" dirty="0" smtClean="0"/>
              <a:t>决定了</a:t>
            </a:r>
            <a:r>
              <a:rPr lang="en-US" altLang="zh-CN" dirty="0" smtClean="0"/>
              <a:t>substation</a:t>
            </a:r>
            <a:r>
              <a:rPr lang="zh-CN" altLang="en-US" dirty="0" smtClean="0"/>
              <a:t>的功能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smtClean="0">
                <a:latin typeface="+mn-lt"/>
                <a:ea typeface="+mn-ea"/>
                <a:cs typeface="+mn-cs"/>
              </a:rPr>
              <a:t>&lt;</a:t>
            </a:r>
            <a:r>
              <a:rPr lang="en-US" altLang="zh-CN" dirty="0" err="1" smtClean="0">
                <a:latin typeface="+mn-lt"/>
                <a:ea typeface="+mn-ea"/>
                <a:cs typeface="+mn-cs"/>
              </a:rPr>
              <a:t>config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&gt;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调用</a:t>
            </a:r>
            <a:r>
              <a:rPr lang="en-US" altLang="zh-CN" dirty="0">
                <a:latin typeface="+mn-lt"/>
                <a:ea typeface="+mn-ea"/>
                <a:cs typeface="+mn-cs"/>
              </a:rPr>
              <a:t>\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Assembly\</a:t>
            </a:r>
            <a:r>
              <a:rPr lang="en-US" altLang="zh-CN" dirty="0" err="1" smtClean="0">
                <a:latin typeface="+mn-lt"/>
                <a:ea typeface="+mn-ea"/>
                <a:cs typeface="+mn-cs"/>
              </a:rPr>
              <a:t>LineControl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目录下的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LC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配置文件，通过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LC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配置文件的配置信息可以查询前一工位的装配信息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smtClean="0">
                <a:latin typeface="+mn-lt"/>
                <a:ea typeface="+mn-ea"/>
                <a:cs typeface="+mn-cs"/>
              </a:rPr>
              <a:t>&lt;</a:t>
            </a:r>
            <a:r>
              <a:rPr lang="en-US" altLang="zh-CN" dirty="0" err="1" smtClean="0">
                <a:latin typeface="+mn-lt"/>
                <a:ea typeface="+mn-ea"/>
                <a:cs typeface="+mn-cs"/>
              </a:rPr>
              <a:t>AdsInput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&gt;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和</a:t>
            </a:r>
            <a:r>
              <a:rPr lang="en-US" altLang="zh-CN" dirty="0"/>
              <a:t>&lt;</a:t>
            </a:r>
            <a:r>
              <a:rPr lang="en-US" altLang="zh-CN" dirty="0" err="1" smtClean="0"/>
              <a:t>AdsOutput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填写与</a:t>
            </a:r>
            <a:r>
              <a:rPr lang="en-US" altLang="zh-CN" dirty="0" smtClean="0"/>
              <a:t>PLC</a:t>
            </a:r>
            <a:r>
              <a:rPr lang="zh-CN" altLang="en-US" dirty="0" smtClean="0"/>
              <a:t>对应的变量进行数据和信号的传递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9048328" y="4787997"/>
            <a:ext cx="25202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（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Station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的格式与编写方式，可以参考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LAS.xml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文件中，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station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段落前的注释部分）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1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358313" cy="836712"/>
          </a:xfrm>
        </p:spPr>
        <p:txBody>
          <a:bodyPr/>
          <a:lstStyle/>
          <a:p>
            <a:r>
              <a:rPr lang="zh-CN" altLang="en-US" dirty="0" smtClean="0"/>
              <a:t>变种信息表</a:t>
            </a:r>
            <a:r>
              <a:rPr lang="en-US" altLang="zh-CN" dirty="0" smtClean="0"/>
              <a:t>Table_SRC_Article_List</a:t>
            </a:r>
            <a:r>
              <a:rPr lang="en-US" altLang="zh-CN" dirty="0"/>
              <a:t>.</a:t>
            </a:r>
            <a:r>
              <a:rPr lang="en-US" altLang="zh-CN" dirty="0" smtClean="0"/>
              <a:t>csv</a:t>
            </a:r>
            <a:endParaRPr lang="zh-CN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527" y="836712"/>
            <a:ext cx="57314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变种信息表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变种信息表是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Assembly\</a:t>
            </a:r>
            <a:r>
              <a:rPr lang="en-US" altLang="zh-CN" dirty="0" err="1" smtClean="0">
                <a:latin typeface="+mn-lt"/>
                <a:ea typeface="+mn-ea"/>
                <a:cs typeface="+mn-cs"/>
              </a:rPr>
              <a:t>var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路径下的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csv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文件，变种信息表文件的数量由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Las.xml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中的配置信息决定，如图中所示，则此时的变种信息文件为</a:t>
            </a:r>
            <a:r>
              <a:rPr lang="en-US" altLang="zh-CN" dirty="0" smtClean="0"/>
              <a:t>Table_SRC_Article_List.csv</a:t>
            </a:r>
            <a:r>
              <a:rPr lang="zh-CN" altLang="en-US" dirty="0" smtClean="0"/>
              <a:t>。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789139" y="4861559"/>
            <a:ext cx="577946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并非所有产品变种信息都需要记录，生产中防重复、产线控制、打印文本格式文件等程序必须的信息才需要记录。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添加或更改变种时，按照其他变种的格式，根据工艺提供的参数进行修改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。变种信息表是</a:t>
            </a:r>
            <a:r>
              <a:rPr lang="zh-CN" altLang="en-US" dirty="0">
                <a:latin typeface="+mn-lt"/>
                <a:ea typeface="+mn-ea"/>
                <a:cs typeface="+mn-cs"/>
              </a:rPr>
              <a:t>总控核对标签信息，传递数据的主要依据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。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" y="2165968"/>
            <a:ext cx="4552950" cy="1019175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526" y="3311329"/>
            <a:ext cx="57314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打开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csv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文件请使用</a:t>
            </a:r>
            <a:r>
              <a:rPr lang="en-US" altLang="zh-CN" dirty="0" err="1" smtClean="0">
                <a:latin typeface="+mn-lt"/>
                <a:ea typeface="+mn-ea"/>
                <a:cs typeface="+mn-cs"/>
              </a:rPr>
              <a:t>CSVed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，用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notepad++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或记事本也可在不破坏格式的情况打开，但不便于编辑。切勿使用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Office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工具打开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csv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文件，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Office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工具会对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csv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文件的数据格式进行处理，使配置信息出错。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139" y="908976"/>
            <a:ext cx="6024736" cy="38790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4380651"/>
            <a:ext cx="5396330" cy="19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358313" cy="836712"/>
          </a:xfrm>
        </p:spPr>
        <p:txBody>
          <a:bodyPr/>
          <a:lstStyle/>
          <a:p>
            <a:r>
              <a:rPr lang="zh-CN" altLang="en-US" dirty="0" smtClean="0"/>
              <a:t>走位信息表</a:t>
            </a:r>
            <a:r>
              <a:rPr lang="en-US" altLang="zh-CN" dirty="0" smtClean="0"/>
              <a:t>Table_SRC_Article_List</a:t>
            </a:r>
            <a:r>
              <a:rPr lang="en-US" altLang="zh-CN" dirty="0"/>
              <a:t>.</a:t>
            </a:r>
            <a:r>
              <a:rPr lang="en-US" altLang="zh-CN" dirty="0" smtClean="0"/>
              <a:t>csv</a:t>
            </a:r>
            <a:endParaRPr lang="zh-CN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527" y="836712"/>
            <a:ext cx="429128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走位信息表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变种信息表是</a:t>
            </a:r>
            <a:r>
              <a:rPr lang="en-US" altLang="zh-CN" dirty="0">
                <a:latin typeface="+mn-lt"/>
                <a:ea typeface="+mn-ea"/>
                <a:cs typeface="+mn-cs"/>
              </a:rPr>
              <a:t>Assembly\Schedule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路径下的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csv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文件，走位信息表的选取同样由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Las.xml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中的配置信息决定，如图中所示，则此时的变种信息文件为</a:t>
            </a:r>
            <a:r>
              <a:rPr lang="en-US" altLang="zh-CN" dirty="0"/>
              <a:t>SRC_ScheduleList.csv</a:t>
            </a:r>
            <a:r>
              <a:rPr lang="zh-CN" altLang="en-US" dirty="0" smtClean="0"/>
              <a:t>。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789139" y="4861559"/>
            <a:ext cx="57794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err="1" smtClean="0">
                <a:latin typeface="+mn-lt"/>
                <a:ea typeface="+mn-ea"/>
                <a:cs typeface="+mn-cs"/>
              </a:rPr>
              <a:t>SecurityChecksum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是文件的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安全校验。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将整行走位信息的数字相加之和作为校验方式。当一种走位模式添加后不能使用时，请检查走位信息表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。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dirty="0"/>
              <a:t>Las</a:t>
            </a:r>
            <a:r>
              <a:rPr lang="zh-CN" altLang="en-US" dirty="0"/>
              <a:t>程序中有函数可直接调用</a:t>
            </a:r>
            <a:r>
              <a:rPr lang="en-US" altLang="zh-CN" dirty="0"/>
              <a:t>csv</a:t>
            </a:r>
            <a:r>
              <a:rPr lang="zh-CN" altLang="en-US" dirty="0"/>
              <a:t>中相应的数据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527" y="3311329"/>
            <a:ext cx="41472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smtClean="0">
                <a:latin typeface="+mn-lt"/>
                <a:ea typeface="+mn-ea"/>
                <a:cs typeface="+mn-cs"/>
              </a:rPr>
              <a:t>Pass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Fail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代表该工位结果，根据这一列的数字，托盘走向相应工位。注意每种工作模式结束后，最后一站需走回最初一站。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283262"/>
            <a:ext cx="3619500" cy="95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4682312"/>
            <a:ext cx="2271489" cy="14128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02" y="836712"/>
            <a:ext cx="7019925" cy="1695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102" y="2502099"/>
            <a:ext cx="4714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358313" cy="836712"/>
          </a:xfrm>
        </p:spPr>
        <p:txBody>
          <a:bodyPr/>
          <a:lstStyle/>
          <a:p>
            <a:r>
              <a:rPr lang="zh-CN" altLang="en-US" dirty="0"/>
              <a:t>源代码</a:t>
            </a:r>
            <a:r>
              <a:rPr lang="zh-CN" altLang="en-US" dirty="0" smtClean="0"/>
              <a:t>文件</a:t>
            </a:r>
            <a:r>
              <a:rPr lang="en-US" altLang="zh-CN" dirty="0" err="1" smtClean="0"/>
              <a:t>UserDefine.vb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63352" y="908720"/>
            <a:ext cx="525658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打开</a:t>
            </a:r>
            <a:r>
              <a:rPr lang="en-US" altLang="zh-CN" dirty="0">
                <a:latin typeface="+mn-lt"/>
                <a:ea typeface="+mn-ea"/>
                <a:cs typeface="+mn-cs"/>
              </a:rPr>
              <a:t>\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Source\</a:t>
            </a:r>
            <a:r>
              <a:rPr lang="en-US" altLang="zh-CN" dirty="0" err="1" smtClean="0">
                <a:latin typeface="+mn-lt"/>
                <a:ea typeface="+mn-ea"/>
                <a:cs typeface="+mn-cs"/>
              </a:rPr>
              <a:t>Kostal.Las.Launcher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下的源代码工程文件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我们选择</a:t>
            </a:r>
            <a:r>
              <a:rPr lang="en-US" altLang="zh-CN" dirty="0" err="1" smtClean="0">
                <a:latin typeface="+mn-lt"/>
                <a:ea typeface="+mn-ea"/>
                <a:cs typeface="+mn-cs"/>
              </a:rPr>
              <a:t>UserDefined.vb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文件</a:t>
            </a:r>
            <a:endParaRPr lang="en-US" altLang="zh-CN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在最新的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LAS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框架中，需要编写代码的部分被集中到了</a:t>
            </a:r>
            <a:r>
              <a:rPr lang="en-US" altLang="zh-CN" dirty="0" err="1" smtClean="0">
                <a:latin typeface="+mn-lt"/>
                <a:ea typeface="+mn-ea"/>
                <a:cs typeface="+mn-cs"/>
              </a:rPr>
              <a:t>UserDefined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文件中，在这里，我们来实现总控的功能。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420888"/>
            <a:ext cx="2019300" cy="2809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44" y="2564904"/>
            <a:ext cx="1924050" cy="1743075"/>
          </a:xfrm>
          <a:prstGeom prst="rect">
            <a:avLst/>
          </a:prstGeom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735960" y="908720"/>
            <a:ext cx="52565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4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600" b="1">
                <a:solidFill>
                  <a:srgbClr val="1E467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300"/>
              </a:spcBef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300"/>
              </a:spcBef>
              <a:spcAft>
                <a:spcPct val="0"/>
              </a:spcAft>
              <a:buClr>
                <a:srgbClr val="1E467D"/>
              </a:buClr>
              <a:buSzPct val="100000"/>
              <a:buFont typeface="Wingdings" panose="05000000000000000000" pitchFamily="2" charset="2"/>
              <a:buChar char=""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+mn-lt"/>
                <a:ea typeface="+mn-ea"/>
                <a:cs typeface="+mn-cs"/>
              </a:rPr>
              <a:t>根据我们需要寻找的功能，找到相应的模块进行调试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889" y="1333850"/>
            <a:ext cx="49815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I (EN)">
  <a:themeElements>
    <a:clrScheme name="PPT A (DE)">
      <a:dk1>
        <a:srgbClr val="000000"/>
      </a:dk1>
      <a:lt1>
        <a:srgbClr val="C8EBDC"/>
      </a:lt1>
      <a:dk2>
        <a:srgbClr val="1E467D"/>
      </a:dk2>
      <a:lt2>
        <a:srgbClr val="FFFF00"/>
      </a:lt2>
      <a:accent1>
        <a:srgbClr val="C8CDCD"/>
      </a:accent1>
      <a:accent2>
        <a:srgbClr val="8CAFD2"/>
      </a:accent2>
      <a:accent3>
        <a:srgbClr val="B4CD32"/>
      </a:accent3>
      <a:accent4>
        <a:srgbClr val="FAC337"/>
      </a:accent4>
      <a:accent5>
        <a:srgbClr val="D2E3EB"/>
      </a:accent5>
      <a:accent6>
        <a:srgbClr val="9B0000"/>
      </a:accent6>
      <a:hlink>
        <a:srgbClr val="1E467D"/>
      </a:hlink>
      <a:folHlink>
        <a:srgbClr val="4B73A5"/>
      </a:folHlink>
    </a:clrScheme>
    <a:fontScheme name="PPT I (EN)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Tx/>
          <a:buNone/>
          <a:tabLst/>
          <a:defRPr kumimoji="0" lang="de-DE" altLang="de-DE" sz="1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Tx/>
          <a:buNone/>
          <a:tabLst/>
          <a:defRPr kumimoji="0" lang="de-DE" altLang="de-DE" sz="1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PPT I (EN) 1">
        <a:dk1>
          <a:srgbClr val="000000"/>
        </a:dk1>
        <a:lt1>
          <a:srgbClr val="FFFFFF"/>
        </a:lt1>
        <a:dk2>
          <a:srgbClr val="1E467D"/>
        </a:dk2>
        <a:lt2>
          <a:srgbClr val="828787"/>
        </a:lt2>
        <a:accent1>
          <a:srgbClr val="C8CDC8"/>
        </a:accent1>
        <a:accent2>
          <a:srgbClr val="007DC8"/>
        </a:accent2>
        <a:accent3>
          <a:srgbClr val="FFFFFF"/>
        </a:accent3>
        <a:accent4>
          <a:srgbClr val="000000"/>
        </a:accent4>
        <a:accent5>
          <a:srgbClr val="E0E3E0"/>
        </a:accent5>
        <a:accent6>
          <a:srgbClr val="0071B5"/>
        </a:accent6>
        <a:hlink>
          <a:srgbClr val="1E467D"/>
        </a:hlink>
        <a:folHlink>
          <a:srgbClr val="4B73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 A intern (EN)" id="{CA67A212-DA19-450F-8EBD-1F5E57D99574}" vid="{73D6E865-78D9-4CC9-9F45-CCC55409377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A 16zu9 intern (EN)</Template>
  <TotalTime>5670</TotalTime>
  <Words>1014</Words>
  <Application>Microsoft Office PowerPoint</Application>
  <PresentationFormat>宽屏</PresentationFormat>
  <Paragraphs>84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Lucida Sans Unicode</vt:lpstr>
      <vt:lpstr>Wingdings</vt:lpstr>
      <vt:lpstr>PPT I (EN)</vt:lpstr>
      <vt:lpstr>LAS总控模块使用说明</vt:lpstr>
      <vt:lpstr>Assembly</vt:lpstr>
      <vt:lpstr>Config文件夹</vt:lpstr>
      <vt:lpstr>配置文件LAS.xml</vt:lpstr>
      <vt:lpstr>配置文件LAS.xml</vt:lpstr>
      <vt:lpstr>配置文件LAS.xml</vt:lpstr>
      <vt:lpstr>变种信息表Table_SRC_Article_List.csv</vt:lpstr>
      <vt:lpstr>走位信息表Table_SRC_Article_List.csv</vt:lpstr>
      <vt:lpstr>源代码文件UserDefine.vb</vt:lpstr>
      <vt:lpstr>源代码文件UserDefine.vb</vt:lpstr>
      <vt:lpstr>类ScannerDefine</vt:lpstr>
      <vt:lpstr>类PrinterDefine</vt:lpstr>
      <vt:lpstr>Thank you！</vt:lpstr>
    </vt:vector>
  </TitlesOfParts>
  <Company>KOSTAL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here</dc:title>
  <dc:creator>Husemann, Rolf</dc:creator>
  <cp:lastModifiedBy>packman10</cp:lastModifiedBy>
  <cp:revision>280</cp:revision>
  <cp:lastPrinted>2018-12-03T03:13:00Z</cp:lastPrinted>
  <dcterms:created xsi:type="dcterms:W3CDTF">2017-03-02T08:50:23Z</dcterms:created>
  <dcterms:modified xsi:type="dcterms:W3CDTF">2019-06-21T08:30:42Z</dcterms:modified>
</cp:coreProperties>
</file>