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80" d="100"/>
          <a:sy n="80" d="100"/>
        </p:scale>
        <p:origin x="60" y="3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7D1466-1BC1-4D89-BDF7-D13D114E9197}" type="doc">
      <dgm:prSet loTypeId="urn:microsoft.com/office/officeart/2005/8/layout/process1" loCatId="process" qsTypeId="urn:microsoft.com/office/officeart/2005/8/quickstyle/simple1" qsCatId="simple" csTypeId="urn:microsoft.com/office/officeart/2005/8/colors/accent4_1" csCatId="accent4" phldr="1"/>
      <dgm:spPr/>
    </dgm:pt>
    <dgm:pt modelId="{E90A274E-CFE8-4466-81AC-DD44FCEF0FEF}">
      <dgm:prSet phldrT="[Text]"/>
      <dgm:spPr/>
      <dgm:t>
        <a:bodyPr/>
        <a:lstStyle/>
        <a:p>
          <a:r>
            <a:rPr lang="en-US" dirty="0"/>
            <a:t>During the global COVID-19 pandemic in Spring 2020, college engineering classes shifted suddenly in teaching modality from in-person, to online instruction</a:t>
          </a:r>
        </a:p>
      </dgm:t>
    </dgm:pt>
    <dgm:pt modelId="{510E546A-7737-4C15-8201-EE4BDAE9F572}" type="parTrans" cxnId="{CF2A0515-B17E-46FE-906F-DB83B5882060}">
      <dgm:prSet/>
      <dgm:spPr/>
      <dgm:t>
        <a:bodyPr/>
        <a:lstStyle/>
        <a:p>
          <a:endParaRPr lang="en-US"/>
        </a:p>
      </dgm:t>
    </dgm:pt>
    <dgm:pt modelId="{E9335952-257F-431D-A175-6F38D18E78E8}" type="sibTrans" cxnId="{CF2A0515-B17E-46FE-906F-DB83B5882060}">
      <dgm:prSet/>
      <dgm:spPr/>
      <dgm:t>
        <a:bodyPr/>
        <a:lstStyle/>
        <a:p>
          <a:endParaRPr lang="en-US"/>
        </a:p>
      </dgm:t>
    </dgm:pt>
    <dgm:pt modelId="{2C8D87AB-9E18-426F-8B2B-2D98DE549493}">
      <dgm:prSet phldrT="[Text]"/>
      <dgm:spPr/>
      <dgm:t>
        <a:bodyPr/>
        <a:lstStyle/>
        <a:p>
          <a:r>
            <a:rPr lang="en-US" dirty="0"/>
            <a:t>Was engineering-related self-efficacy and outcome expectations impacted during this period?</a:t>
          </a:r>
        </a:p>
      </dgm:t>
    </dgm:pt>
    <dgm:pt modelId="{EB71567C-97E5-4DFB-9D66-8EEC136EA038}" type="parTrans" cxnId="{3FFA11CD-D03A-4E90-B1C0-9204E4D8F575}">
      <dgm:prSet/>
      <dgm:spPr/>
      <dgm:t>
        <a:bodyPr/>
        <a:lstStyle/>
        <a:p>
          <a:endParaRPr lang="en-US"/>
        </a:p>
      </dgm:t>
    </dgm:pt>
    <dgm:pt modelId="{191A6F6E-2E6C-440B-AF79-9A8E8DA49FE7}" type="sibTrans" cxnId="{3FFA11CD-D03A-4E90-B1C0-9204E4D8F575}">
      <dgm:prSet/>
      <dgm:spPr/>
      <dgm:t>
        <a:bodyPr/>
        <a:lstStyle/>
        <a:p>
          <a:endParaRPr lang="en-US"/>
        </a:p>
      </dgm:t>
    </dgm:pt>
    <dgm:pt modelId="{FC3E2A40-0139-4F5F-B1DB-2E71B521678D}" type="pres">
      <dgm:prSet presAssocID="{BC7D1466-1BC1-4D89-BDF7-D13D114E9197}" presName="Name0" presStyleCnt="0">
        <dgm:presLayoutVars>
          <dgm:dir/>
          <dgm:resizeHandles val="exact"/>
        </dgm:presLayoutVars>
      </dgm:prSet>
      <dgm:spPr/>
    </dgm:pt>
    <dgm:pt modelId="{E9E9C7B8-AA52-4F69-AE9A-85EDCF3FCF76}" type="pres">
      <dgm:prSet presAssocID="{E90A274E-CFE8-4466-81AC-DD44FCEF0FEF}" presName="node" presStyleLbl="node1" presStyleIdx="0" presStyleCnt="2">
        <dgm:presLayoutVars>
          <dgm:bulletEnabled val="1"/>
        </dgm:presLayoutVars>
      </dgm:prSet>
      <dgm:spPr/>
    </dgm:pt>
    <dgm:pt modelId="{35DB20B5-BC04-4E3F-A4CB-1FEBC51B9999}" type="pres">
      <dgm:prSet presAssocID="{E9335952-257F-431D-A175-6F38D18E78E8}" presName="sibTrans" presStyleLbl="sibTrans2D1" presStyleIdx="0" presStyleCnt="1"/>
      <dgm:spPr/>
    </dgm:pt>
    <dgm:pt modelId="{D47BEC40-4FFD-4B1A-8FAA-5A019AF246E7}" type="pres">
      <dgm:prSet presAssocID="{E9335952-257F-431D-A175-6F38D18E78E8}" presName="connectorText" presStyleLbl="sibTrans2D1" presStyleIdx="0" presStyleCnt="1"/>
      <dgm:spPr/>
    </dgm:pt>
    <dgm:pt modelId="{C9461A10-CCDA-4118-B384-A578FB1F8B76}" type="pres">
      <dgm:prSet presAssocID="{2C8D87AB-9E18-426F-8B2B-2D98DE549493}" presName="node" presStyleLbl="node1" presStyleIdx="1" presStyleCnt="2" custLinFactNeighborX="-2936" custLinFactNeighborY="783">
        <dgm:presLayoutVars>
          <dgm:bulletEnabled val="1"/>
        </dgm:presLayoutVars>
      </dgm:prSet>
      <dgm:spPr/>
    </dgm:pt>
  </dgm:ptLst>
  <dgm:cxnLst>
    <dgm:cxn modelId="{74F1430A-ECFF-4748-BD60-92680CBFE027}" type="presOf" srcId="{BC7D1466-1BC1-4D89-BDF7-D13D114E9197}" destId="{FC3E2A40-0139-4F5F-B1DB-2E71B521678D}" srcOrd="0" destOrd="0" presId="urn:microsoft.com/office/officeart/2005/8/layout/process1"/>
    <dgm:cxn modelId="{CF2A0515-B17E-46FE-906F-DB83B5882060}" srcId="{BC7D1466-1BC1-4D89-BDF7-D13D114E9197}" destId="{E90A274E-CFE8-4466-81AC-DD44FCEF0FEF}" srcOrd="0" destOrd="0" parTransId="{510E546A-7737-4C15-8201-EE4BDAE9F572}" sibTransId="{E9335952-257F-431D-A175-6F38D18E78E8}"/>
    <dgm:cxn modelId="{3EA09D27-6CDE-4699-9E18-05ACB4B4DBAD}" type="presOf" srcId="{E90A274E-CFE8-4466-81AC-DD44FCEF0FEF}" destId="{E9E9C7B8-AA52-4F69-AE9A-85EDCF3FCF76}" srcOrd="0" destOrd="0" presId="urn:microsoft.com/office/officeart/2005/8/layout/process1"/>
    <dgm:cxn modelId="{61A1C73C-0EBC-4AFB-AAC3-91DB6C2CEC32}" type="presOf" srcId="{2C8D87AB-9E18-426F-8B2B-2D98DE549493}" destId="{C9461A10-CCDA-4118-B384-A578FB1F8B76}" srcOrd="0" destOrd="0" presId="urn:microsoft.com/office/officeart/2005/8/layout/process1"/>
    <dgm:cxn modelId="{B73999B3-475C-4D75-AEAC-3AD81A24F470}" type="presOf" srcId="{E9335952-257F-431D-A175-6F38D18E78E8}" destId="{D47BEC40-4FFD-4B1A-8FAA-5A019AF246E7}" srcOrd="1" destOrd="0" presId="urn:microsoft.com/office/officeart/2005/8/layout/process1"/>
    <dgm:cxn modelId="{77D5C0CC-2FE0-4F32-9395-20EADBF24B80}" type="presOf" srcId="{E9335952-257F-431D-A175-6F38D18E78E8}" destId="{35DB20B5-BC04-4E3F-A4CB-1FEBC51B9999}" srcOrd="0" destOrd="0" presId="urn:microsoft.com/office/officeart/2005/8/layout/process1"/>
    <dgm:cxn modelId="{3FFA11CD-D03A-4E90-B1C0-9204E4D8F575}" srcId="{BC7D1466-1BC1-4D89-BDF7-D13D114E9197}" destId="{2C8D87AB-9E18-426F-8B2B-2D98DE549493}" srcOrd="1" destOrd="0" parTransId="{EB71567C-97E5-4DFB-9D66-8EEC136EA038}" sibTransId="{191A6F6E-2E6C-440B-AF79-9A8E8DA49FE7}"/>
    <dgm:cxn modelId="{2F2EB8AF-845C-4630-AE34-68B52F0334EC}" type="presParOf" srcId="{FC3E2A40-0139-4F5F-B1DB-2E71B521678D}" destId="{E9E9C7B8-AA52-4F69-AE9A-85EDCF3FCF76}" srcOrd="0" destOrd="0" presId="urn:microsoft.com/office/officeart/2005/8/layout/process1"/>
    <dgm:cxn modelId="{94455358-0BE7-46C6-AAB7-C8C6ECA3713B}" type="presParOf" srcId="{FC3E2A40-0139-4F5F-B1DB-2E71B521678D}" destId="{35DB20B5-BC04-4E3F-A4CB-1FEBC51B9999}" srcOrd="1" destOrd="0" presId="urn:microsoft.com/office/officeart/2005/8/layout/process1"/>
    <dgm:cxn modelId="{1E60A2B1-EB4E-4B3D-B94F-5E9079D3B2DB}" type="presParOf" srcId="{35DB20B5-BC04-4E3F-A4CB-1FEBC51B9999}" destId="{D47BEC40-4FFD-4B1A-8FAA-5A019AF246E7}" srcOrd="0" destOrd="0" presId="urn:microsoft.com/office/officeart/2005/8/layout/process1"/>
    <dgm:cxn modelId="{7A7C0438-7523-4599-92E1-B47C799E53CC}" type="presParOf" srcId="{FC3E2A40-0139-4F5F-B1DB-2E71B521678D}" destId="{C9461A10-CCDA-4118-B384-A578FB1F8B76}"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E9C7B8-AA52-4F69-AE9A-85EDCF3FCF76}">
      <dsp:nvSpPr>
        <dsp:cNvPr id="0" name=""/>
        <dsp:cNvSpPr/>
      </dsp:nvSpPr>
      <dsp:spPr>
        <a:xfrm>
          <a:off x="1587" y="1693730"/>
          <a:ext cx="3385343" cy="2031206"/>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During the global COVID-19 pandemic in Spring 2020, college engineering classes shifted suddenly in teaching modality from in-person, to online instruction</a:t>
          </a:r>
        </a:p>
      </dsp:txBody>
      <dsp:txXfrm>
        <a:off x="61079" y="1753222"/>
        <a:ext cx="3266359" cy="1912222"/>
      </dsp:txXfrm>
    </dsp:sp>
    <dsp:sp modelId="{35DB20B5-BC04-4E3F-A4CB-1FEBC51B9999}">
      <dsp:nvSpPr>
        <dsp:cNvPr id="0" name=""/>
        <dsp:cNvSpPr/>
      </dsp:nvSpPr>
      <dsp:spPr>
        <a:xfrm rot="11634">
          <a:off x="3715524" y="2297569"/>
          <a:ext cx="696625" cy="839565"/>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715525" y="2465128"/>
        <a:ext cx="487638" cy="503739"/>
      </dsp:txXfrm>
    </dsp:sp>
    <dsp:sp modelId="{C9461A10-CCDA-4118-B384-A578FB1F8B76}">
      <dsp:nvSpPr>
        <dsp:cNvPr id="0" name=""/>
        <dsp:cNvSpPr/>
      </dsp:nvSpPr>
      <dsp:spPr>
        <a:xfrm>
          <a:off x="4701311" y="1709634"/>
          <a:ext cx="3385343" cy="2031206"/>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Was engineering-related self-efficacy and outcome expectations impacted during this period?</a:t>
          </a:r>
        </a:p>
      </dsp:txBody>
      <dsp:txXfrm>
        <a:off x="4760803" y="1769126"/>
        <a:ext cx="3266359" cy="191222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4B245-BFC8-41C7-BCBB-5A06F59ABB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CCC003-0155-490E-ABC2-5C38F3804E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660B26-D89C-44DA-8D60-8C9C42EF1263}"/>
              </a:ext>
            </a:extLst>
          </p:cNvPr>
          <p:cNvSpPr>
            <a:spLocks noGrp="1"/>
          </p:cNvSpPr>
          <p:nvPr>
            <p:ph type="dt" sz="half" idx="10"/>
          </p:nvPr>
        </p:nvSpPr>
        <p:spPr/>
        <p:txBody>
          <a:bodyPr/>
          <a:lstStyle/>
          <a:p>
            <a:fld id="{0BB4A6B0-7E11-4D14-A2F3-D9E6C57069BF}" type="datetimeFigureOut">
              <a:rPr lang="en-US" smtClean="0"/>
              <a:t>7/23/2021</a:t>
            </a:fld>
            <a:endParaRPr lang="en-US"/>
          </a:p>
        </p:txBody>
      </p:sp>
      <p:sp>
        <p:nvSpPr>
          <p:cNvPr id="5" name="Footer Placeholder 4">
            <a:extLst>
              <a:ext uri="{FF2B5EF4-FFF2-40B4-BE49-F238E27FC236}">
                <a16:creationId xmlns:a16="http://schemas.microsoft.com/office/drawing/2014/main" id="{E29BB937-F471-49D8-BCCD-90C2704F2C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2A677-C0C6-4837-8075-5CAA7500C20A}"/>
              </a:ext>
            </a:extLst>
          </p:cNvPr>
          <p:cNvSpPr>
            <a:spLocks noGrp="1"/>
          </p:cNvSpPr>
          <p:nvPr>
            <p:ph type="sldNum" sz="quarter" idx="12"/>
          </p:nvPr>
        </p:nvSpPr>
        <p:spPr/>
        <p:txBody>
          <a:bodyPr/>
          <a:lstStyle/>
          <a:p>
            <a:fld id="{80D6A8C7-E3A8-4CC6-87A4-4517DF136E16}" type="slidenum">
              <a:rPr lang="en-US" smtClean="0"/>
              <a:t>‹#›</a:t>
            </a:fld>
            <a:endParaRPr lang="en-US"/>
          </a:p>
        </p:txBody>
      </p:sp>
    </p:spTree>
    <p:extLst>
      <p:ext uri="{BB962C8B-B14F-4D97-AF65-F5344CB8AC3E}">
        <p14:creationId xmlns:p14="http://schemas.microsoft.com/office/powerpoint/2010/main" val="3354905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1220B-B6D0-435F-B94B-3F1EBDA8F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1C4929-748D-49F0-BC1C-CA93290BB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EEEE9-35F6-4400-BE28-1B06394AF34C}"/>
              </a:ext>
            </a:extLst>
          </p:cNvPr>
          <p:cNvSpPr>
            <a:spLocks noGrp="1"/>
          </p:cNvSpPr>
          <p:nvPr>
            <p:ph type="dt" sz="half" idx="10"/>
          </p:nvPr>
        </p:nvSpPr>
        <p:spPr/>
        <p:txBody>
          <a:bodyPr/>
          <a:lstStyle/>
          <a:p>
            <a:fld id="{0BB4A6B0-7E11-4D14-A2F3-D9E6C57069BF}" type="datetimeFigureOut">
              <a:rPr lang="en-US" smtClean="0"/>
              <a:t>7/23/2021</a:t>
            </a:fld>
            <a:endParaRPr lang="en-US"/>
          </a:p>
        </p:txBody>
      </p:sp>
      <p:sp>
        <p:nvSpPr>
          <p:cNvPr id="5" name="Footer Placeholder 4">
            <a:extLst>
              <a:ext uri="{FF2B5EF4-FFF2-40B4-BE49-F238E27FC236}">
                <a16:creationId xmlns:a16="http://schemas.microsoft.com/office/drawing/2014/main" id="{89169642-B31D-42E3-8FBD-6390F4F89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FBADD1-3B85-49D2-B8EC-0466D9120690}"/>
              </a:ext>
            </a:extLst>
          </p:cNvPr>
          <p:cNvSpPr>
            <a:spLocks noGrp="1"/>
          </p:cNvSpPr>
          <p:nvPr>
            <p:ph type="sldNum" sz="quarter" idx="12"/>
          </p:nvPr>
        </p:nvSpPr>
        <p:spPr/>
        <p:txBody>
          <a:bodyPr/>
          <a:lstStyle/>
          <a:p>
            <a:fld id="{80D6A8C7-E3A8-4CC6-87A4-4517DF136E16}" type="slidenum">
              <a:rPr lang="en-US" smtClean="0"/>
              <a:t>‹#›</a:t>
            </a:fld>
            <a:endParaRPr lang="en-US"/>
          </a:p>
        </p:txBody>
      </p:sp>
    </p:spTree>
    <p:extLst>
      <p:ext uri="{BB962C8B-B14F-4D97-AF65-F5344CB8AC3E}">
        <p14:creationId xmlns:p14="http://schemas.microsoft.com/office/powerpoint/2010/main" val="2918788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BD3B4A-DF9E-48AF-AD85-8CFAE7ADD5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13031C-8F73-4753-91BB-774C81D4DF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B3C722-26BB-48A1-9D6F-7ED92F460D64}"/>
              </a:ext>
            </a:extLst>
          </p:cNvPr>
          <p:cNvSpPr>
            <a:spLocks noGrp="1"/>
          </p:cNvSpPr>
          <p:nvPr>
            <p:ph type="dt" sz="half" idx="10"/>
          </p:nvPr>
        </p:nvSpPr>
        <p:spPr/>
        <p:txBody>
          <a:bodyPr/>
          <a:lstStyle/>
          <a:p>
            <a:fld id="{0BB4A6B0-7E11-4D14-A2F3-D9E6C57069BF}" type="datetimeFigureOut">
              <a:rPr lang="en-US" smtClean="0"/>
              <a:t>7/23/2021</a:t>
            </a:fld>
            <a:endParaRPr lang="en-US"/>
          </a:p>
        </p:txBody>
      </p:sp>
      <p:sp>
        <p:nvSpPr>
          <p:cNvPr id="5" name="Footer Placeholder 4">
            <a:extLst>
              <a:ext uri="{FF2B5EF4-FFF2-40B4-BE49-F238E27FC236}">
                <a16:creationId xmlns:a16="http://schemas.microsoft.com/office/drawing/2014/main" id="{382D2B3F-0A87-473E-9881-7C61D6E859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7B1E0D-22A4-4BD3-A3B0-9C3A766E63F9}"/>
              </a:ext>
            </a:extLst>
          </p:cNvPr>
          <p:cNvSpPr>
            <a:spLocks noGrp="1"/>
          </p:cNvSpPr>
          <p:nvPr>
            <p:ph type="sldNum" sz="quarter" idx="12"/>
          </p:nvPr>
        </p:nvSpPr>
        <p:spPr/>
        <p:txBody>
          <a:bodyPr/>
          <a:lstStyle/>
          <a:p>
            <a:fld id="{80D6A8C7-E3A8-4CC6-87A4-4517DF136E16}" type="slidenum">
              <a:rPr lang="en-US" smtClean="0"/>
              <a:t>‹#›</a:t>
            </a:fld>
            <a:endParaRPr lang="en-US"/>
          </a:p>
        </p:txBody>
      </p:sp>
    </p:spTree>
    <p:extLst>
      <p:ext uri="{BB962C8B-B14F-4D97-AF65-F5344CB8AC3E}">
        <p14:creationId xmlns:p14="http://schemas.microsoft.com/office/powerpoint/2010/main" val="210148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E17B0-4A61-46C3-9C42-6DCF10B7B8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102C72-D0D8-497A-A729-361D759F18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03674C-E3C6-433C-9E94-1406E48E84F8}"/>
              </a:ext>
            </a:extLst>
          </p:cNvPr>
          <p:cNvSpPr>
            <a:spLocks noGrp="1"/>
          </p:cNvSpPr>
          <p:nvPr>
            <p:ph type="dt" sz="half" idx="10"/>
          </p:nvPr>
        </p:nvSpPr>
        <p:spPr/>
        <p:txBody>
          <a:bodyPr/>
          <a:lstStyle/>
          <a:p>
            <a:fld id="{0BB4A6B0-7E11-4D14-A2F3-D9E6C57069BF}" type="datetimeFigureOut">
              <a:rPr lang="en-US" smtClean="0"/>
              <a:t>7/23/2021</a:t>
            </a:fld>
            <a:endParaRPr lang="en-US"/>
          </a:p>
        </p:txBody>
      </p:sp>
      <p:sp>
        <p:nvSpPr>
          <p:cNvPr id="5" name="Footer Placeholder 4">
            <a:extLst>
              <a:ext uri="{FF2B5EF4-FFF2-40B4-BE49-F238E27FC236}">
                <a16:creationId xmlns:a16="http://schemas.microsoft.com/office/drawing/2014/main" id="{028BBFB2-7E2C-4B52-8220-51D9BD0871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DFFD2-864D-438C-AAFF-09C748270A7B}"/>
              </a:ext>
            </a:extLst>
          </p:cNvPr>
          <p:cNvSpPr>
            <a:spLocks noGrp="1"/>
          </p:cNvSpPr>
          <p:nvPr>
            <p:ph type="sldNum" sz="quarter" idx="12"/>
          </p:nvPr>
        </p:nvSpPr>
        <p:spPr/>
        <p:txBody>
          <a:bodyPr/>
          <a:lstStyle/>
          <a:p>
            <a:fld id="{80D6A8C7-E3A8-4CC6-87A4-4517DF136E16}" type="slidenum">
              <a:rPr lang="en-US" smtClean="0"/>
              <a:t>‹#›</a:t>
            </a:fld>
            <a:endParaRPr lang="en-US"/>
          </a:p>
        </p:txBody>
      </p:sp>
    </p:spTree>
    <p:extLst>
      <p:ext uri="{BB962C8B-B14F-4D97-AF65-F5344CB8AC3E}">
        <p14:creationId xmlns:p14="http://schemas.microsoft.com/office/powerpoint/2010/main" val="549119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50BE-D993-419D-86EC-864997650A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CB121D-8F8B-4783-A661-E2A6EC4AE1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BF9CCD-B2E0-4746-8843-0FFA4BC8D0B7}"/>
              </a:ext>
            </a:extLst>
          </p:cNvPr>
          <p:cNvSpPr>
            <a:spLocks noGrp="1"/>
          </p:cNvSpPr>
          <p:nvPr>
            <p:ph type="dt" sz="half" idx="10"/>
          </p:nvPr>
        </p:nvSpPr>
        <p:spPr/>
        <p:txBody>
          <a:bodyPr/>
          <a:lstStyle/>
          <a:p>
            <a:fld id="{0BB4A6B0-7E11-4D14-A2F3-D9E6C57069BF}" type="datetimeFigureOut">
              <a:rPr lang="en-US" smtClean="0"/>
              <a:t>7/23/2021</a:t>
            </a:fld>
            <a:endParaRPr lang="en-US"/>
          </a:p>
        </p:txBody>
      </p:sp>
      <p:sp>
        <p:nvSpPr>
          <p:cNvPr id="5" name="Footer Placeholder 4">
            <a:extLst>
              <a:ext uri="{FF2B5EF4-FFF2-40B4-BE49-F238E27FC236}">
                <a16:creationId xmlns:a16="http://schemas.microsoft.com/office/drawing/2014/main" id="{EE91F8F4-0C13-45CD-B9DA-B67324F9C5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0394E-4F75-4CAA-A1F2-259B8FAC5621}"/>
              </a:ext>
            </a:extLst>
          </p:cNvPr>
          <p:cNvSpPr>
            <a:spLocks noGrp="1"/>
          </p:cNvSpPr>
          <p:nvPr>
            <p:ph type="sldNum" sz="quarter" idx="12"/>
          </p:nvPr>
        </p:nvSpPr>
        <p:spPr/>
        <p:txBody>
          <a:bodyPr/>
          <a:lstStyle/>
          <a:p>
            <a:fld id="{80D6A8C7-E3A8-4CC6-87A4-4517DF136E16}" type="slidenum">
              <a:rPr lang="en-US" smtClean="0"/>
              <a:t>‹#›</a:t>
            </a:fld>
            <a:endParaRPr lang="en-US"/>
          </a:p>
        </p:txBody>
      </p:sp>
    </p:spTree>
    <p:extLst>
      <p:ext uri="{BB962C8B-B14F-4D97-AF65-F5344CB8AC3E}">
        <p14:creationId xmlns:p14="http://schemas.microsoft.com/office/powerpoint/2010/main" val="4285261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C9DCA-96C3-4D7A-AC30-7B0A5696AC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BF6535-E1EE-4B57-8F9B-75668E9000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6B8030-4EFF-4FCF-9C34-AACC801D87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46C969-885D-4CEC-91D9-FD577F9B6E70}"/>
              </a:ext>
            </a:extLst>
          </p:cNvPr>
          <p:cNvSpPr>
            <a:spLocks noGrp="1"/>
          </p:cNvSpPr>
          <p:nvPr>
            <p:ph type="dt" sz="half" idx="10"/>
          </p:nvPr>
        </p:nvSpPr>
        <p:spPr/>
        <p:txBody>
          <a:bodyPr/>
          <a:lstStyle/>
          <a:p>
            <a:fld id="{0BB4A6B0-7E11-4D14-A2F3-D9E6C57069BF}" type="datetimeFigureOut">
              <a:rPr lang="en-US" smtClean="0"/>
              <a:t>7/23/2021</a:t>
            </a:fld>
            <a:endParaRPr lang="en-US"/>
          </a:p>
        </p:txBody>
      </p:sp>
      <p:sp>
        <p:nvSpPr>
          <p:cNvPr id="6" name="Footer Placeholder 5">
            <a:extLst>
              <a:ext uri="{FF2B5EF4-FFF2-40B4-BE49-F238E27FC236}">
                <a16:creationId xmlns:a16="http://schemas.microsoft.com/office/drawing/2014/main" id="{D77400C6-89F8-4825-8D99-A969853C4E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51D122-37D3-443C-8D88-B94133FA504D}"/>
              </a:ext>
            </a:extLst>
          </p:cNvPr>
          <p:cNvSpPr>
            <a:spLocks noGrp="1"/>
          </p:cNvSpPr>
          <p:nvPr>
            <p:ph type="sldNum" sz="quarter" idx="12"/>
          </p:nvPr>
        </p:nvSpPr>
        <p:spPr/>
        <p:txBody>
          <a:bodyPr/>
          <a:lstStyle/>
          <a:p>
            <a:fld id="{80D6A8C7-E3A8-4CC6-87A4-4517DF136E16}" type="slidenum">
              <a:rPr lang="en-US" smtClean="0"/>
              <a:t>‹#›</a:t>
            </a:fld>
            <a:endParaRPr lang="en-US"/>
          </a:p>
        </p:txBody>
      </p:sp>
    </p:spTree>
    <p:extLst>
      <p:ext uri="{BB962C8B-B14F-4D97-AF65-F5344CB8AC3E}">
        <p14:creationId xmlns:p14="http://schemas.microsoft.com/office/powerpoint/2010/main" val="2414185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5BE24-04B1-4CE6-AC44-37DC1821A6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507E87-CDA1-4159-A4A1-7FEB9AB971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B91D93-028B-466E-A3F7-24DACF46A3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942741-84E3-4B11-BD82-6E29DDFD17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17F818-85D3-4D1E-A033-CCF5148DBD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D33746-A683-4B4B-82D1-27E14339F9FA}"/>
              </a:ext>
            </a:extLst>
          </p:cNvPr>
          <p:cNvSpPr>
            <a:spLocks noGrp="1"/>
          </p:cNvSpPr>
          <p:nvPr>
            <p:ph type="dt" sz="half" idx="10"/>
          </p:nvPr>
        </p:nvSpPr>
        <p:spPr/>
        <p:txBody>
          <a:bodyPr/>
          <a:lstStyle/>
          <a:p>
            <a:fld id="{0BB4A6B0-7E11-4D14-A2F3-D9E6C57069BF}" type="datetimeFigureOut">
              <a:rPr lang="en-US" smtClean="0"/>
              <a:t>7/23/2021</a:t>
            </a:fld>
            <a:endParaRPr lang="en-US"/>
          </a:p>
        </p:txBody>
      </p:sp>
      <p:sp>
        <p:nvSpPr>
          <p:cNvPr id="8" name="Footer Placeholder 7">
            <a:extLst>
              <a:ext uri="{FF2B5EF4-FFF2-40B4-BE49-F238E27FC236}">
                <a16:creationId xmlns:a16="http://schemas.microsoft.com/office/drawing/2014/main" id="{FD703824-59CE-4502-B76C-1468E8E575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18E6BD-DC3E-45CC-9FC3-F683F8BF879A}"/>
              </a:ext>
            </a:extLst>
          </p:cNvPr>
          <p:cNvSpPr>
            <a:spLocks noGrp="1"/>
          </p:cNvSpPr>
          <p:nvPr>
            <p:ph type="sldNum" sz="quarter" idx="12"/>
          </p:nvPr>
        </p:nvSpPr>
        <p:spPr/>
        <p:txBody>
          <a:bodyPr/>
          <a:lstStyle/>
          <a:p>
            <a:fld id="{80D6A8C7-E3A8-4CC6-87A4-4517DF136E16}" type="slidenum">
              <a:rPr lang="en-US" smtClean="0"/>
              <a:t>‹#›</a:t>
            </a:fld>
            <a:endParaRPr lang="en-US"/>
          </a:p>
        </p:txBody>
      </p:sp>
    </p:spTree>
    <p:extLst>
      <p:ext uri="{BB962C8B-B14F-4D97-AF65-F5344CB8AC3E}">
        <p14:creationId xmlns:p14="http://schemas.microsoft.com/office/powerpoint/2010/main" val="262838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77FE-A993-491F-BB15-56FBF65BE1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07CDE0-7222-4CD0-88E2-B921654F7124}"/>
              </a:ext>
            </a:extLst>
          </p:cNvPr>
          <p:cNvSpPr>
            <a:spLocks noGrp="1"/>
          </p:cNvSpPr>
          <p:nvPr>
            <p:ph type="dt" sz="half" idx="10"/>
          </p:nvPr>
        </p:nvSpPr>
        <p:spPr/>
        <p:txBody>
          <a:bodyPr/>
          <a:lstStyle/>
          <a:p>
            <a:fld id="{0BB4A6B0-7E11-4D14-A2F3-D9E6C57069BF}" type="datetimeFigureOut">
              <a:rPr lang="en-US" smtClean="0"/>
              <a:t>7/23/2021</a:t>
            </a:fld>
            <a:endParaRPr lang="en-US"/>
          </a:p>
        </p:txBody>
      </p:sp>
      <p:sp>
        <p:nvSpPr>
          <p:cNvPr id="4" name="Footer Placeholder 3">
            <a:extLst>
              <a:ext uri="{FF2B5EF4-FFF2-40B4-BE49-F238E27FC236}">
                <a16:creationId xmlns:a16="http://schemas.microsoft.com/office/drawing/2014/main" id="{D2233C2A-5BDC-46C7-8994-8589A130E0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D0FDD5-4D88-4960-A166-19FF4EFA22F5}"/>
              </a:ext>
            </a:extLst>
          </p:cNvPr>
          <p:cNvSpPr>
            <a:spLocks noGrp="1"/>
          </p:cNvSpPr>
          <p:nvPr>
            <p:ph type="sldNum" sz="quarter" idx="12"/>
          </p:nvPr>
        </p:nvSpPr>
        <p:spPr/>
        <p:txBody>
          <a:bodyPr/>
          <a:lstStyle/>
          <a:p>
            <a:fld id="{80D6A8C7-E3A8-4CC6-87A4-4517DF136E16}" type="slidenum">
              <a:rPr lang="en-US" smtClean="0"/>
              <a:t>‹#›</a:t>
            </a:fld>
            <a:endParaRPr lang="en-US"/>
          </a:p>
        </p:txBody>
      </p:sp>
    </p:spTree>
    <p:extLst>
      <p:ext uri="{BB962C8B-B14F-4D97-AF65-F5344CB8AC3E}">
        <p14:creationId xmlns:p14="http://schemas.microsoft.com/office/powerpoint/2010/main" val="1230832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DC8F39-6A3F-415A-92C2-224F9693FA04}"/>
              </a:ext>
            </a:extLst>
          </p:cNvPr>
          <p:cNvSpPr>
            <a:spLocks noGrp="1"/>
          </p:cNvSpPr>
          <p:nvPr>
            <p:ph type="dt" sz="half" idx="10"/>
          </p:nvPr>
        </p:nvSpPr>
        <p:spPr/>
        <p:txBody>
          <a:bodyPr/>
          <a:lstStyle/>
          <a:p>
            <a:fld id="{0BB4A6B0-7E11-4D14-A2F3-D9E6C57069BF}" type="datetimeFigureOut">
              <a:rPr lang="en-US" smtClean="0"/>
              <a:t>7/23/2021</a:t>
            </a:fld>
            <a:endParaRPr lang="en-US"/>
          </a:p>
        </p:txBody>
      </p:sp>
      <p:sp>
        <p:nvSpPr>
          <p:cNvPr id="3" name="Footer Placeholder 2">
            <a:extLst>
              <a:ext uri="{FF2B5EF4-FFF2-40B4-BE49-F238E27FC236}">
                <a16:creationId xmlns:a16="http://schemas.microsoft.com/office/drawing/2014/main" id="{341F3A1B-77B4-4359-B69E-7B969D913F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7AAB9C-C1E8-4E2B-95D0-3AB29237D139}"/>
              </a:ext>
            </a:extLst>
          </p:cNvPr>
          <p:cNvSpPr>
            <a:spLocks noGrp="1"/>
          </p:cNvSpPr>
          <p:nvPr>
            <p:ph type="sldNum" sz="quarter" idx="12"/>
          </p:nvPr>
        </p:nvSpPr>
        <p:spPr/>
        <p:txBody>
          <a:bodyPr/>
          <a:lstStyle/>
          <a:p>
            <a:fld id="{80D6A8C7-E3A8-4CC6-87A4-4517DF136E16}" type="slidenum">
              <a:rPr lang="en-US" smtClean="0"/>
              <a:t>‹#›</a:t>
            </a:fld>
            <a:endParaRPr lang="en-US"/>
          </a:p>
        </p:txBody>
      </p:sp>
    </p:spTree>
    <p:extLst>
      <p:ext uri="{BB962C8B-B14F-4D97-AF65-F5344CB8AC3E}">
        <p14:creationId xmlns:p14="http://schemas.microsoft.com/office/powerpoint/2010/main" val="391762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C794A-D4FB-4F96-A20F-D0B1B1FDF4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5DC03C-9269-4CBE-8AE3-DB86645459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45135F-F942-45F7-91E3-501AE7A629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976D3C-5D2D-43AC-85B9-B60DB013CAC0}"/>
              </a:ext>
            </a:extLst>
          </p:cNvPr>
          <p:cNvSpPr>
            <a:spLocks noGrp="1"/>
          </p:cNvSpPr>
          <p:nvPr>
            <p:ph type="dt" sz="half" idx="10"/>
          </p:nvPr>
        </p:nvSpPr>
        <p:spPr/>
        <p:txBody>
          <a:bodyPr/>
          <a:lstStyle/>
          <a:p>
            <a:fld id="{0BB4A6B0-7E11-4D14-A2F3-D9E6C57069BF}" type="datetimeFigureOut">
              <a:rPr lang="en-US" smtClean="0"/>
              <a:t>7/23/2021</a:t>
            </a:fld>
            <a:endParaRPr lang="en-US"/>
          </a:p>
        </p:txBody>
      </p:sp>
      <p:sp>
        <p:nvSpPr>
          <p:cNvPr id="6" name="Footer Placeholder 5">
            <a:extLst>
              <a:ext uri="{FF2B5EF4-FFF2-40B4-BE49-F238E27FC236}">
                <a16:creationId xmlns:a16="http://schemas.microsoft.com/office/drawing/2014/main" id="{1DB07447-337C-4B30-AD6B-748AA9E145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829B61-6945-44A0-9C56-F04627980DD8}"/>
              </a:ext>
            </a:extLst>
          </p:cNvPr>
          <p:cNvSpPr>
            <a:spLocks noGrp="1"/>
          </p:cNvSpPr>
          <p:nvPr>
            <p:ph type="sldNum" sz="quarter" idx="12"/>
          </p:nvPr>
        </p:nvSpPr>
        <p:spPr/>
        <p:txBody>
          <a:bodyPr/>
          <a:lstStyle/>
          <a:p>
            <a:fld id="{80D6A8C7-E3A8-4CC6-87A4-4517DF136E16}" type="slidenum">
              <a:rPr lang="en-US" smtClean="0"/>
              <a:t>‹#›</a:t>
            </a:fld>
            <a:endParaRPr lang="en-US"/>
          </a:p>
        </p:txBody>
      </p:sp>
    </p:spTree>
    <p:extLst>
      <p:ext uri="{BB962C8B-B14F-4D97-AF65-F5344CB8AC3E}">
        <p14:creationId xmlns:p14="http://schemas.microsoft.com/office/powerpoint/2010/main" val="2008285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E456-9FB6-4E5E-B8C8-DAACEEAE7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18371C-DE93-4547-9BA9-0A9E9262C4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ABD4A9-3006-4907-8D18-51E5C2A42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B601B-90CA-4A7B-B1E6-853E34E2614E}"/>
              </a:ext>
            </a:extLst>
          </p:cNvPr>
          <p:cNvSpPr>
            <a:spLocks noGrp="1"/>
          </p:cNvSpPr>
          <p:nvPr>
            <p:ph type="dt" sz="half" idx="10"/>
          </p:nvPr>
        </p:nvSpPr>
        <p:spPr/>
        <p:txBody>
          <a:bodyPr/>
          <a:lstStyle/>
          <a:p>
            <a:fld id="{0BB4A6B0-7E11-4D14-A2F3-D9E6C57069BF}" type="datetimeFigureOut">
              <a:rPr lang="en-US" smtClean="0"/>
              <a:t>7/23/2021</a:t>
            </a:fld>
            <a:endParaRPr lang="en-US"/>
          </a:p>
        </p:txBody>
      </p:sp>
      <p:sp>
        <p:nvSpPr>
          <p:cNvPr id="6" name="Footer Placeholder 5">
            <a:extLst>
              <a:ext uri="{FF2B5EF4-FFF2-40B4-BE49-F238E27FC236}">
                <a16:creationId xmlns:a16="http://schemas.microsoft.com/office/drawing/2014/main" id="{8B90AA2F-7FF8-4DA1-B04B-1A250037E5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32F3CB-33EA-41DE-9F6B-D8AE0C69B0EE}"/>
              </a:ext>
            </a:extLst>
          </p:cNvPr>
          <p:cNvSpPr>
            <a:spLocks noGrp="1"/>
          </p:cNvSpPr>
          <p:nvPr>
            <p:ph type="sldNum" sz="quarter" idx="12"/>
          </p:nvPr>
        </p:nvSpPr>
        <p:spPr/>
        <p:txBody>
          <a:bodyPr/>
          <a:lstStyle/>
          <a:p>
            <a:fld id="{80D6A8C7-E3A8-4CC6-87A4-4517DF136E16}" type="slidenum">
              <a:rPr lang="en-US" smtClean="0"/>
              <a:t>‹#›</a:t>
            </a:fld>
            <a:endParaRPr lang="en-US"/>
          </a:p>
        </p:txBody>
      </p:sp>
    </p:spTree>
    <p:extLst>
      <p:ext uri="{BB962C8B-B14F-4D97-AF65-F5344CB8AC3E}">
        <p14:creationId xmlns:p14="http://schemas.microsoft.com/office/powerpoint/2010/main" val="377286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5B0FE1-0809-4F6F-A48E-019AE1D7D0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CA7D2B-E059-4683-81B2-9DB93663B2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1DE111-7184-42D8-810C-E9EE593FFB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B4A6B0-7E11-4D14-A2F3-D9E6C57069BF}" type="datetimeFigureOut">
              <a:rPr lang="en-US" smtClean="0"/>
              <a:t>7/23/2021</a:t>
            </a:fld>
            <a:endParaRPr lang="en-US"/>
          </a:p>
        </p:txBody>
      </p:sp>
      <p:sp>
        <p:nvSpPr>
          <p:cNvPr id="5" name="Footer Placeholder 4">
            <a:extLst>
              <a:ext uri="{FF2B5EF4-FFF2-40B4-BE49-F238E27FC236}">
                <a16:creationId xmlns:a16="http://schemas.microsoft.com/office/drawing/2014/main" id="{28D4A0FC-AA86-45AA-9BCE-605C3BBEA9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7961A7-1963-451B-A50E-778F9F7E6D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D6A8C7-E3A8-4CC6-87A4-4517DF136E16}" type="slidenum">
              <a:rPr lang="en-US" smtClean="0"/>
              <a:t>‹#›</a:t>
            </a:fld>
            <a:endParaRPr lang="en-US"/>
          </a:p>
        </p:txBody>
      </p:sp>
    </p:spTree>
    <p:extLst>
      <p:ext uri="{BB962C8B-B14F-4D97-AF65-F5344CB8AC3E}">
        <p14:creationId xmlns:p14="http://schemas.microsoft.com/office/powerpoint/2010/main" val="111246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ovpconsulting.com/weekly/2018/11/16/086p3teoj8d0dbvuwbt51sh7qkc63c&#16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mailto:rmarra@missouri.edu" TargetMode="External"/><Relationship Id="rId2" Type="http://schemas.openxmlformats.org/officeDocument/2006/relationships/hyperlink" Target="mailto:ortons@missouri.edu" TargetMode="External"/><Relationship Id="rId1" Type="http://schemas.openxmlformats.org/officeDocument/2006/relationships/slideLayout" Target="../slideLayouts/slideLayout7.xml"/><Relationship Id="rId6" Type="http://schemas.openxmlformats.org/officeDocument/2006/relationships/hyperlink" Target="https://fan654321.github.io/RIEFproject/milordj@mail.missouri.edu" TargetMode="External"/><Relationship Id="rId5" Type="http://schemas.openxmlformats.org/officeDocument/2006/relationships/hyperlink" Target="mailto:fyu@mail.missouri.com" TargetMode="External"/><Relationship Id="rId4" Type="http://schemas.openxmlformats.org/officeDocument/2006/relationships/hyperlink" Target="https://fan654321.github.io/RIEFproject/floresly@missouri.edu"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3136A9DF-156A-4613-8808-A279811D9B02}"/>
              </a:ext>
            </a:extLst>
          </p:cNvPr>
          <p:cNvGraphicFramePr/>
          <p:nvPr>
            <p:extLst>
              <p:ext uri="{D42A27DB-BD31-4B8C-83A1-F6EECF244321}">
                <p14:modId xmlns:p14="http://schemas.microsoft.com/office/powerpoint/2010/main" val="2827515743"/>
              </p:ext>
            </p:extLst>
          </p:nvPr>
        </p:nvGraphicFramePr>
        <p:xfrm>
          <a:off x="1920680" y="97815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F701B02-D1DA-449D-B873-8893469E86F6}"/>
              </a:ext>
            </a:extLst>
          </p:cNvPr>
          <p:cNvSpPr txBox="1"/>
          <p:nvPr/>
        </p:nvSpPr>
        <p:spPr>
          <a:xfrm>
            <a:off x="4299003" y="1645920"/>
            <a:ext cx="3371353"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Our Motivation</a:t>
            </a:r>
          </a:p>
        </p:txBody>
      </p:sp>
    </p:spTree>
    <p:extLst>
      <p:ext uri="{BB962C8B-B14F-4D97-AF65-F5344CB8AC3E}">
        <p14:creationId xmlns:p14="http://schemas.microsoft.com/office/powerpoint/2010/main" val="2467687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3EEE78-AC58-492F-B6FA-C9193425F238}"/>
              </a:ext>
            </a:extLst>
          </p:cNvPr>
          <p:cNvSpPr txBox="1"/>
          <p:nvPr/>
        </p:nvSpPr>
        <p:spPr>
          <a:xfrm>
            <a:off x="3710608" y="318053"/>
            <a:ext cx="5067632"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A Little Background</a:t>
            </a:r>
          </a:p>
        </p:txBody>
      </p:sp>
      <p:pic>
        <p:nvPicPr>
          <p:cNvPr id="3" name="Picture 2">
            <a:extLst>
              <a:ext uri="{FF2B5EF4-FFF2-40B4-BE49-F238E27FC236}">
                <a16:creationId xmlns:a16="http://schemas.microsoft.com/office/drawing/2014/main" id="{28281A58-4E1F-48E6-BD0F-B5C0D1A2F8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4424" y="3831570"/>
            <a:ext cx="4004807" cy="2362348"/>
          </a:xfrm>
          <a:prstGeom prst="rect">
            <a:avLst/>
          </a:prstGeom>
        </p:spPr>
      </p:pic>
      <p:sp>
        <p:nvSpPr>
          <p:cNvPr id="4" name="TextBox 3">
            <a:extLst>
              <a:ext uri="{FF2B5EF4-FFF2-40B4-BE49-F238E27FC236}">
                <a16:creationId xmlns:a16="http://schemas.microsoft.com/office/drawing/2014/main" id="{79BE708F-12C6-4BD7-9CFC-2277B855B2ED}"/>
              </a:ext>
            </a:extLst>
          </p:cNvPr>
          <p:cNvSpPr txBox="1"/>
          <p:nvPr/>
        </p:nvSpPr>
        <p:spPr>
          <a:xfrm>
            <a:off x="715618" y="1296063"/>
            <a:ext cx="4317558" cy="4524315"/>
          </a:xfrm>
          <a:prstGeom prst="rect">
            <a:avLst/>
          </a:prstGeom>
          <a:noFill/>
        </p:spPr>
        <p:txBody>
          <a:bodyPr wrap="square" rtlCol="0">
            <a:spAutoFit/>
          </a:bodyPr>
          <a:lstStyle/>
          <a:p>
            <a:r>
              <a:rPr lang="en-US" sz="1600" dirty="0"/>
              <a:t>Social Cognitive Career Theory (SCCT; Lent, Brown, and Hackett, 1994; 2000) consists of three interlocking models that explain the development of career-related interests, choice goals, and performance. SCCTs core components include the variables of self-efficacy (i.e., confidence in one’s ability to successfully perform a domain-specific task), outcome expectations (i.e., anticipated outcomes of a particular behavior), interests (i.e., patterns of likes and dislikes for career activities), and goals (i.e., determination for a particular activity or outcome).</a:t>
            </a:r>
          </a:p>
          <a:p>
            <a:endParaRPr lang="en-US" sz="1600" dirty="0"/>
          </a:p>
          <a:p>
            <a:r>
              <a:rPr lang="en-US" sz="1600" dirty="0"/>
              <a:t>Bandura’s (1977; 1986) social cognitive theory is at the core of SCCT in that the social cognitions of self-efficacy and outcome expectations are the key mechanisms through which individuals develop career-related interests and goals.</a:t>
            </a:r>
          </a:p>
        </p:txBody>
      </p:sp>
      <p:pic>
        <p:nvPicPr>
          <p:cNvPr id="6" name="Picture 5">
            <a:extLst>
              <a:ext uri="{FF2B5EF4-FFF2-40B4-BE49-F238E27FC236}">
                <a16:creationId xmlns:a16="http://schemas.microsoft.com/office/drawing/2014/main" id="{B4ED5485-1746-4F8F-B957-BB4C5915F1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1566" y="1097281"/>
            <a:ext cx="5534358" cy="2360492"/>
          </a:xfrm>
          <a:prstGeom prst="rect">
            <a:avLst/>
          </a:prstGeom>
        </p:spPr>
      </p:pic>
      <p:sp>
        <p:nvSpPr>
          <p:cNvPr id="8" name="TextBox 7">
            <a:extLst>
              <a:ext uri="{FF2B5EF4-FFF2-40B4-BE49-F238E27FC236}">
                <a16:creationId xmlns:a16="http://schemas.microsoft.com/office/drawing/2014/main" id="{646D6793-EE02-43B0-A9EE-033B9514B5F2}"/>
              </a:ext>
            </a:extLst>
          </p:cNvPr>
          <p:cNvSpPr txBox="1"/>
          <p:nvPr/>
        </p:nvSpPr>
        <p:spPr>
          <a:xfrm>
            <a:off x="7913537" y="3457773"/>
            <a:ext cx="6094674" cy="276999"/>
          </a:xfrm>
          <a:prstGeom prst="rect">
            <a:avLst/>
          </a:prstGeom>
          <a:noFill/>
        </p:spPr>
        <p:txBody>
          <a:bodyPr wrap="square">
            <a:spAutoFit/>
          </a:bodyPr>
          <a:lstStyle/>
          <a:p>
            <a:r>
              <a:rPr lang="en-US" sz="1200" dirty="0"/>
              <a:t>Overview of SCCT model (based on Lent et al. 1994)</a:t>
            </a:r>
          </a:p>
        </p:txBody>
      </p:sp>
      <p:sp>
        <p:nvSpPr>
          <p:cNvPr id="10" name="TextBox 9">
            <a:extLst>
              <a:ext uri="{FF2B5EF4-FFF2-40B4-BE49-F238E27FC236}">
                <a16:creationId xmlns:a16="http://schemas.microsoft.com/office/drawing/2014/main" id="{F777F22D-12CE-4E62-99FC-D5EA46295346}"/>
              </a:ext>
            </a:extLst>
          </p:cNvPr>
          <p:cNvSpPr txBox="1"/>
          <p:nvPr/>
        </p:nvSpPr>
        <p:spPr>
          <a:xfrm>
            <a:off x="3710608" y="6177818"/>
            <a:ext cx="7005098" cy="461665"/>
          </a:xfrm>
          <a:prstGeom prst="rect">
            <a:avLst/>
          </a:prstGeom>
          <a:noFill/>
        </p:spPr>
        <p:txBody>
          <a:bodyPr wrap="square">
            <a:spAutoFit/>
          </a:bodyPr>
          <a:lstStyle/>
          <a:p>
            <a:pPr algn="r"/>
            <a:r>
              <a:rPr lang="en-US" sz="1200" dirty="0"/>
              <a:t>Relationship between self-efficacy and outcomes (</a:t>
            </a:r>
            <a:r>
              <a:rPr lang="en-US" sz="1200" dirty="0">
                <a:hlinkClick r:id="rId4"/>
              </a:rPr>
              <a:t>https://www.ovpconsulting.com/weekly/2018/11/16/086p3teoj8d0dbvuwbt51sh7qkc63c </a:t>
            </a:r>
            <a:endParaRPr lang="en-US" sz="1200" dirty="0"/>
          </a:p>
        </p:txBody>
      </p:sp>
    </p:spTree>
    <p:extLst>
      <p:ext uri="{BB962C8B-B14F-4D97-AF65-F5344CB8AC3E}">
        <p14:creationId xmlns:p14="http://schemas.microsoft.com/office/powerpoint/2010/main" val="181709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E0FCF3-96C3-4F3E-A914-4D55840A6A52}"/>
              </a:ext>
            </a:extLst>
          </p:cNvPr>
          <p:cNvSpPr txBox="1"/>
          <p:nvPr/>
        </p:nvSpPr>
        <p:spPr>
          <a:xfrm>
            <a:off x="749411" y="744903"/>
            <a:ext cx="4506401" cy="2031325"/>
          </a:xfrm>
          <a:prstGeom prst="rect">
            <a:avLst/>
          </a:prstGeom>
          <a:noFill/>
        </p:spPr>
        <p:txBody>
          <a:bodyPr wrap="square">
            <a:spAutoFit/>
          </a:bodyPr>
          <a:lstStyle/>
          <a:p>
            <a:r>
              <a:rPr lang="en-US" b="1" dirty="0"/>
              <a:t>Self-Efficacy</a:t>
            </a:r>
            <a:r>
              <a:rPr lang="en-US" dirty="0"/>
              <a:t> </a:t>
            </a:r>
            <a:br>
              <a:rPr lang="en-US" dirty="0"/>
            </a:br>
            <a:r>
              <a:rPr lang="en-US" dirty="0"/>
              <a:t>An individual’s belief in their ability to plan and complete a specific task (Bandura 1977). Hypothesized to relate to avoiding or approaching certain career options, the quality of performance, and their persistence when faced with obstacles</a:t>
            </a:r>
          </a:p>
        </p:txBody>
      </p:sp>
      <p:sp>
        <p:nvSpPr>
          <p:cNvPr id="5" name="TextBox 4">
            <a:extLst>
              <a:ext uri="{FF2B5EF4-FFF2-40B4-BE49-F238E27FC236}">
                <a16:creationId xmlns:a16="http://schemas.microsoft.com/office/drawing/2014/main" id="{A58241EF-E58F-4D10-9479-EA9C33569B5C}"/>
              </a:ext>
            </a:extLst>
          </p:cNvPr>
          <p:cNvSpPr txBox="1"/>
          <p:nvPr/>
        </p:nvSpPr>
        <p:spPr>
          <a:xfrm>
            <a:off x="749411" y="2911037"/>
            <a:ext cx="4172447" cy="1200329"/>
          </a:xfrm>
          <a:prstGeom prst="rect">
            <a:avLst/>
          </a:prstGeom>
          <a:noFill/>
        </p:spPr>
        <p:txBody>
          <a:bodyPr wrap="square">
            <a:spAutoFit/>
          </a:bodyPr>
          <a:lstStyle/>
          <a:p>
            <a:r>
              <a:rPr lang="en-US" b="1" dirty="0"/>
              <a:t>Outcome Expectations</a:t>
            </a:r>
            <a:r>
              <a:rPr lang="en-US" dirty="0"/>
              <a:t> </a:t>
            </a:r>
            <a:br>
              <a:rPr lang="en-US" dirty="0"/>
            </a:br>
            <a:r>
              <a:rPr lang="en-US" dirty="0"/>
              <a:t>Expected outcomes and anticipated consequences for engaging in a particular behavior</a:t>
            </a:r>
          </a:p>
        </p:txBody>
      </p:sp>
      <p:pic>
        <p:nvPicPr>
          <p:cNvPr id="6" name="Picture 5">
            <a:extLst>
              <a:ext uri="{FF2B5EF4-FFF2-40B4-BE49-F238E27FC236}">
                <a16:creationId xmlns:a16="http://schemas.microsoft.com/office/drawing/2014/main" id="{D76B48BE-F32C-4CCC-BABF-03628296A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6642" y="704595"/>
            <a:ext cx="4267488" cy="3268271"/>
          </a:xfrm>
          <a:prstGeom prst="rect">
            <a:avLst/>
          </a:prstGeom>
        </p:spPr>
      </p:pic>
      <p:sp>
        <p:nvSpPr>
          <p:cNvPr id="8" name="TextBox 7">
            <a:extLst>
              <a:ext uri="{FF2B5EF4-FFF2-40B4-BE49-F238E27FC236}">
                <a16:creationId xmlns:a16="http://schemas.microsoft.com/office/drawing/2014/main" id="{11DAB1AE-1316-48EA-89A1-BA05991CE19C}"/>
              </a:ext>
            </a:extLst>
          </p:cNvPr>
          <p:cNvSpPr txBox="1"/>
          <p:nvPr/>
        </p:nvSpPr>
        <p:spPr>
          <a:xfrm>
            <a:off x="932289" y="4593333"/>
            <a:ext cx="10207487" cy="1477328"/>
          </a:xfrm>
          <a:prstGeom prst="rect">
            <a:avLst/>
          </a:prstGeom>
          <a:solidFill>
            <a:schemeClr val="accent4">
              <a:lumMod val="20000"/>
              <a:lumOff val="80000"/>
            </a:schemeClr>
          </a:solidFill>
        </p:spPr>
        <p:txBody>
          <a:bodyPr wrap="square">
            <a:spAutoFit/>
          </a:bodyPr>
          <a:lstStyle/>
          <a:p>
            <a:r>
              <a:rPr lang="en-US" b="1" dirty="0"/>
              <a:t>The Connection</a:t>
            </a:r>
            <a:r>
              <a:rPr lang="en-US" dirty="0"/>
              <a:t> </a:t>
            </a:r>
            <a:br>
              <a:rPr lang="en-US" dirty="0"/>
            </a:br>
            <a:r>
              <a:rPr lang="en-US" dirty="0"/>
              <a:t>- Social cognitions of self-efficacy and outcome expectations are significant predictors of choice goals and actions in STEM fields </a:t>
            </a:r>
            <a:br>
              <a:rPr lang="en-US" dirty="0"/>
            </a:br>
            <a:r>
              <a:rPr lang="en-US" dirty="0"/>
              <a:t>- Social cognitions may also support engineering persistence (staying in the engineering major or continuing the engineering degree through perceived challenges) </a:t>
            </a:r>
          </a:p>
        </p:txBody>
      </p:sp>
      <p:sp>
        <p:nvSpPr>
          <p:cNvPr id="10" name="TextBox 9">
            <a:extLst>
              <a:ext uri="{FF2B5EF4-FFF2-40B4-BE49-F238E27FC236}">
                <a16:creationId xmlns:a16="http://schemas.microsoft.com/office/drawing/2014/main" id="{00D896A4-C137-48CB-B5BE-B7E8B4D3FD30}"/>
              </a:ext>
            </a:extLst>
          </p:cNvPr>
          <p:cNvSpPr txBox="1"/>
          <p:nvPr/>
        </p:nvSpPr>
        <p:spPr>
          <a:xfrm>
            <a:off x="6036032" y="3848912"/>
            <a:ext cx="6094674" cy="276999"/>
          </a:xfrm>
          <a:prstGeom prst="rect">
            <a:avLst/>
          </a:prstGeom>
          <a:noFill/>
        </p:spPr>
        <p:txBody>
          <a:bodyPr wrap="square">
            <a:spAutoFit/>
          </a:bodyPr>
          <a:lstStyle/>
          <a:p>
            <a:r>
              <a:rPr lang="en-US" sz="1200" dirty="0"/>
              <a:t>Sources of Self-efficacy (https://www.simplypsychology.org/self-efficacy.html) </a:t>
            </a:r>
          </a:p>
        </p:txBody>
      </p:sp>
    </p:spTree>
    <p:extLst>
      <p:ext uri="{BB962C8B-B14F-4D97-AF65-F5344CB8AC3E}">
        <p14:creationId xmlns:p14="http://schemas.microsoft.com/office/powerpoint/2010/main" val="2983851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C9BF48-B1AF-4D74-913D-6A5AE90B2F92}"/>
              </a:ext>
            </a:extLst>
          </p:cNvPr>
          <p:cNvSpPr txBox="1"/>
          <p:nvPr/>
        </p:nvSpPr>
        <p:spPr>
          <a:xfrm>
            <a:off x="4434177" y="357809"/>
            <a:ext cx="5067632"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Our Question</a:t>
            </a:r>
          </a:p>
        </p:txBody>
      </p:sp>
      <p:sp>
        <p:nvSpPr>
          <p:cNvPr id="4" name="TextBox 3">
            <a:extLst>
              <a:ext uri="{FF2B5EF4-FFF2-40B4-BE49-F238E27FC236}">
                <a16:creationId xmlns:a16="http://schemas.microsoft.com/office/drawing/2014/main" id="{FB4823F4-2D46-43B0-9A9C-0C3EF4154B20}"/>
              </a:ext>
            </a:extLst>
          </p:cNvPr>
          <p:cNvSpPr txBox="1"/>
          <p:nvPr/>
        </p:nvSpPr>
        <p:spPr>
          <a:xfrm>
            <a:off x="4152570" y="1585148"/>
            <a:ext cx="6094674" cy="1200329"/>
          </a:xfrm>
          <a:prstGeom prst="rect">
            <a:avLst/>
          </a:prstGeom>
          <a:solidFill>
            <a:schemeClr val="accent4">
              <a:lumMod val="20000"/>
              <a:lumOff val="80000"/>
            </a:schemeClr>
          </a:solidFill>
        </p:spPr>
        <p:txBody>
          <a:bodyPr wrap="square">
            <a:spAutoFit/>
          </a:bodyPr>
          <a:lstStyle/>
          <a:p>
            <a:r>
              <a:rPr lang="en-US" sz="2400" b="1" dirty="0"/>
              <a:t>How would students social cognitions be impacted by the sudden shifts in teaching instruction during Spring 2020? </a:t>
            </a:r>
            <a:endParaRPr lang="en-US" sz="2400" dirty="0"/>
          </a:p>
        </p:txBody>
      </p:sp>
      <p:pic>
        <p:nvPicPr>
          <p:cNvPr id="6" name="Picture 5">
            <a:extLst>
              <a:ext uri="{FF2B5EF4-FFF2-40B4-BE49-F238E27FC236}">
                <a16:creationId xmlns:a16="http://schemas.microsoft.com/office/drawing/2014/main" id="{C2C94D69-8512-48C9-87F1-F13EB9107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1526" y="1272429"/>
            <a:ext cx="1992463" cy="1992463"/>
          </a:xfrm>
          <a:prstGeom prst="rect">
            <a:avLst/>
          </a:prstGeom>
        </p:spPr>
      </p:pic>
    </p:spTree>
    <p:extLst>
      <p:ext uri="{BB962C8B-B14F-4D97-AF65-F5344CB8AC3E}">
        <p14:creationId xmlns:p14="http://schemas.microsoft.com/office/powerpoint/2010/main" val="3815214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45BCCB-A166-41B2-B45A-2AE93DE1A17E}"/>
              </a:ext>
            </a:extLst>
          </p:cNvPr>
          <p:cNvSpPr txBox="1"/>
          <p:nvPr/>
        </p:nvSpPr>
        <p:spPr>
          <a:xfrm>
            <a:off x="4235394" y="564543"/>
            <a:ext cx="5067632"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What We Did</a:t>
            </a:r>
          </a:p>
        </p:txBody>
      </p:sp>
      <p:sp>
        <p:nvSpPr>
          <p:cNvPr id="4" name="TextBox 3">
            <a:extLst>
              <a:ext uri="{FF2B5EF4-FFF2-40B4-BE49-F238E27FC236}">
                <a16:creationId xmlns:a16="http://schemas.microsoft.com/office/drawing/2014/main" id="{04F20F1D-5607-4CC0-B107-2C912F144AE8}"/>
              </a:ext>
            </a:extLst>
          </p:cNvPr>
          <p:cNvSpPr txBox="1"/>
          <p:nvPr/>
        </p:nvSpPr>
        <p:spPr>
          <a:xfrm>
            <a:off x="1235434" y="1470500"/>
            <a:ext cx="7121388" cy="1200329"/>
          </a:xfrm>
          <a:prstGeom prst="rect">
            <a:avLst/>
          </a:prstGeom>
          <a:noFill/>
        </p:spPr>
        <p:txBody>
          <a:bodyPr wrap="square">
            <a:spAutoFit/>
          </a:bodyPr>
          <a:lstStyle/>
          <a:p>
            <a:r>
              <a:rPr lang="en-US" dirty="0"/>
              <a:t>- Administered surveys at 3 time points (beginning of the semester, just after shutdown, and end of semester) during the during the 16-week academic spring semester of 2020 </a:t>
            </a:r>
            <a:br>
              <a:rPr lang="en-US" dirty="0"/>
            </a:br>
            <a:r>
              <a:rPr lang="en-US" dirty="0"/>
              <a:t>- Sample size: Over 200 students in 8 engineering courses</a:t>
            </a:r>
          </a:p>
        </p:txBody>
      </p:sp>
      <p:pic>
        <p:nvPicPr>
          <p:cNvPr id="1026" name="Picture 2" descr="How to Create an Insightful Post-Event Survey (7 Steps) | Eventbrite UK">
            <a:extLst>
              <a:ext uri="{FF2B5EF4-FFF2-40B4-BE49-F238E27FC236}">
                <a16:creationId xmlns:a16="http://schemas.microsoft.com/office/drawing/2014/main" id="{79C3AEC3-2B9B-4A7B-B020-4CFEBCCEA6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580" y="1154845"/>
            <a:ext cx="264795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693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D0D779-C510-402D-8F3D-910045E27FD6}"/>
              </a:ext>
            </a:extLst>
          </p:cNvPr>
          <p:cNvSpPr txBox="1"/>
          <p:nvPr/>
        </p:nvSpPr>
        <p:spPr>
          <a:xfrm>
            <a:off x="4198288" y="540689"/>
            <a:ext cx="3562185"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What We Found</a:t>
            </a:r>
          </a:p>
        </p:txBody>
      </p:sp>
      <p:pic>
        <p:nvPicPr>
          <p:cNvPr id="3" name="Picture 2">
            <a:extLst>
              <a:ext uri="{FF2B5EF4-FFF2-40B4-BE49-F238E27FC236}">
                <a16:creationId xmlns:a16="http://schemas.microsoft.com/office/drawing/2014/main" id="{A2E92648-1F5F-4883-A2D2-A850796CB200}"/>
              </a:ext>
            </a:extLst>
          </p:cNvPr>
          <p:cNvPicPr>
            <a:picLocks noChangeAspect="1"/>
          </p:cNvPicPr>
          <p:nvPr/>
        </p:nvPicPr>
        <p:blipFill>
          <a:blip r:embed="rId2"/>
          <a:stretch>
            <a:fillRect/>
          </a:stretch>
        </p:blipFill>
        <p:spPr>
          <a:xfrm>
            <a:off x="4723727" y="1783615"/>
            <a:ext cx="6695030" cy="3432441"/>
          </a:xfrm>
          <a:prstGeom prst="rect">
            <a:avLst/>
          </a:prstGeom>
        </p:spPr>
      </p:pic>
      <p:sp>
        <p:nvSpPr>
          <p:cNvPr id="5" name="TextBox 4">
            <a:extLst>
              <a:ext uri="{FF2B5EF4-FFF2-40B4-BE49-F238E27FC236}">
                <a16:creationId xmlns:a16="http://schemas.microsoft.com/office/drawing/2014/main" id="{2329F7A1-5566-448C-A892-22032EB4C95C}"/>
              </a:ext>
            </a:extLst>
          </p:cNvPr>
          <p:cNvSpPr txBox="1"/>
          <p:nvPr/>
        </p:nvSpPr>
        <p:spPr>
          <a:xfrm>
            <a:off x="773243" y="1429755"/>
            <a:ext cx="3950484" cy="2862322"/>
          </a:xfrm>
          <a:prstGeom prst="rect">
            <a:avLst/>
          </a:prstGeom>
          <a:noFill/>
        </p:spPr>
        <p:txBody>
          <a:bodyPr wrap="square">
            <a:spAutoFit/>
          </a:bodyPr>
          <a:lstStyle/>
          <a:p>
            <a:r>
              <a:rPr lang="en-US" dirty="0"/>
              <a:t>Results demonstrated a statistically significant increase in engineering self-efficacy scores on the two utilized measures between Time 1 and Time 3 but not between the other time points in the overall results. Although the increase was statistically significant (p &lt; 0.01; p &lt; 0.5) the magnitude of the increase was marginal (only 7%-8% increase in the mean score). </a:t>
            </a:r>
          </a:p>
        </p:txBody>
      </p:sp>
      <p:sp>
        <p:nvSpPr>
          <p:cNvPr id="7" name="TextBox 6">
            <a:extLst>
              <a:ext uri="{FF2B5EF4-FFF2-40B4-BE49-F238E27FC236}">
                <a16:creationId xmlns:a16="http://schemas.microsoft.com/office/drawing/2014/main" id="{D940D2FE-E8D8-4FBD-8859-EB0BCB6A8EEB}"/>
              </a:ext>
            </a:extLst>
          </p:cNvPr>
          <p:cNvSpPr txBox="1"/>
          <p:nvPr/>
        </p:nvSpPr>
        <p:spPr>
          <a:xfrm>
            <a:off x="773243" y="4369587"/>
            <a:ext cx="4037296" cy="1200329"/>
          </a:xfrm>
          <a:prstGeom prst="rect">
            <a:avLst/>
          </a:prstGeom>
          <a:noFill/>
        </p:spPr>
        <p:txBody>
          <a:bodyPr wrap="square">
            <a:spAutoFit/>
          </a:bodyPr>
          <a:lstStyle/>
          <a:p>
            <a:r>
              <a:rPr lang="en-US" dirty="0"/>
              <a:t>Students’ perceptions of positive and negative outcome expectations and persistence intentions did not change greatly.</a:t>
            </a:r>
          </a:p>
        </p:txBody>
      </p:sp>
      <p:sp>
        <p:nvSpPr>
          <p:cNvPr id="9" name="TextBox 8">
            <a:extLst>
              <a:ext uri="{FF2B5EF4-FFF2-40B4-BE49-F238E27FC236}">
                <a16:creationId xmlns:a16="http://schemas.microsoft.com/office/drawing/2014/main" id="{E54A2291-407F-4365-9B31-988CC833BE8A}"/>
              </a:ext>
            </a:extLst>
          </p:cNvPr>
          <p:cNvSpPr txBox="1"/>
          <p:nvPr/>
        </p:nvSpPr>
        <p:spPr>
          <a:xfrm>
            <a:off x="1396608" y="5751096"/>
            <a:ext cx="9398783" cy="923330"/>
          </a:xfrm>
          <a:prstGeom prst="rect">
            <a:avLst/>
          </a:prstGeom>
          <a:solidFill>
            <a:schemeClr val="accent4">
              <a:lumMod val="20000"/>
              <a:lumOff val="80000"/>
            </a:schemeClr>
          </a:solidFill>
        </p:spPr>
        <p:txBody>
          <a:bodyPr wrap="square">
            <a:spAutoFit/>
          </a:bodyPr>
          <a:lstStyle/>
          <a:p>
            <a:r>
              <a:rPr lang="en-US" dirty="0"/>
              <a:t>Despite the abrupt transition online to remote education, students increased in their confidence in their ability to succeed in their engineering coursework (self-efficacy), and for the most part still intend to major and find employment in engineering (persistence).</a:t>
            </a:r>
          </a:p>
        </p:txBody>
      </p:sp>
    </p:spTree>
    <p:extLst>
      <p:ext uri="{BB962C8B-B14F-4D97-AF65-F5344CB8AC3E}">
        <p14:creationId xmlns:p14="http://schemas.microsoft.com/office/powerpoint/2010/main" val="3608404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489DA0-4640-44B2-A10C-C7D4D3560405}"/>
              </a:ext>
            </a:extLst>
          </p:cNvPr>
          <p:cNvSpPr txBox="1"/>
          <p:nvPr/>
        </p:nvSpPr>
        <p:spPr>
          <a:xfrm>
            <a:off x="4198288" y="540689"/>
            <a:ext cx="3562185"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Next Steps</a:t>
            </a:r>
          </a:p>
        </p:txBody>
      </p:sp>
      <p:sp>
        <p:nvSpPr>
          <p:cNvPr id="3" name="TextBox 2">
            <a:extLst>
              <a:ext uri="{FF2B5EF4-FFF2-40B4-BE49-F238E27FC236}">
                <a16:creationId xmlns:a16="http://schemas.microsoft.com/office/drawing/2014/main" id="{B5E861FD-EA13-427C-BCE3-F417F066E148}"/>
              </a:ext>
            </a:extLst>
          </p:cNvPr>
          <p:cNvSpPr txBox="1"/>
          <p:nvPr/>
        </p:nvSpPr>
        <p:spPr>
          <a:xfrm>
            <a:off x="980991" y="1375085"/>
            <a:ext cx="9864587" cy="646331"/>
          </a:xfrm>
          <a:prstGeom prst="rect">
            <a:avLst/>
          </a:prstGeom>
          <a:noFill/>
        </p:spPr>
        <p:txBody>
          <a:bodyPr wrap="square">
            <a:spAutoFit/>
          </a:bodyPr>
          <a:lstStyle/>
          <a:p>
            <a:r>
              <a:rPr lang="en-US" dirty="0"/>
              <a:t>Formation of Faculty Learning Community to improve teaching practices.  Future study will look at if changes in teaching practices and impact the social cognitions.</a:t>
            </a:r>
          </a:p>
        </p:txBody>
      </p:sp>
      <p:sp>
        <p:nvSpPr>
          <p:cNvPr id="5" name="TextBox 4">
            <a:extLst>
              <a:ext uri="{FF2B5EF4-FFF2-40B4-BE49-F238E27FC236}">
                <a16:creationId xmlns:a16="http://schemas.microsoft.com/office/drawing/2014/main" id="{85BE030E-01AE-496A-8CB4-AFA8D101C994}"/>
              </a:ext>
            </a:extLst>
          </p:cNvPr>
          <p:cNvSpPr txBox="1"/>
          <p:nvPr/>
        </p:nvSpPr>
        <p:spPr>
          <a:xfrm>
            <a:off x="2117034" y="2225705"/>
            <a:ext cx="8163671" cy="3139321"/>
          </a:xfrm>
          <a:prstGeom prst="rect">
            <a:avLst/>
          </a:prstGeom>
          <a:noFill/>
        </p:spPr>
        <p:txBody>
          <a:bodyPr wrap="square">
            <a:spAutoFit/>
          </a:bodyPr>
          <a:lstStyle/>
          <a:p>
            <a:r>
              <a:rPr lang="en-US" b="1" dirty="0"/>
              <a:t>Engineering Faculty Learning Community</a:t>
            </a:r>
          </a:p>
          <a:p>
            <a:r>
              <a:rPr lang="en-US" dirty="0"/>
              <a:t>This learning community is part of a NSF funded study to evaluate the effect of changes in teaching practices on student social cognitions. </a:t>
            </a:r>
            <a:br>
              <a:rPr lang="en-US" dirty="0"/>
            </a:br>
            <a:r>
              <a:rPr lang="en-US" dirty="0"/>
              <a:t>Project Goals:</a:t>
            </a:r>
          </a:p>
          <a:p>
            <a:pPr>
              <a:buFont typeface="Arial" panose="020B0604020202020204" pitchFamily="34" charset="0"/>
              <a:buChar char="•"/>
            </a:pPr>
            <a:r>
              <a:rPr lang="en-US" dirty="0"/>
              <a:t>To increase the participation of women in engineering through enhanced social cognitions which have been linked to career outcomes.</a:t>
            </a:r>
          </a:p>
          <a:p>
            <a:pPr>
              <a:buFont typeface="Arial" panose="020B0604020202020204" pitchFamily="34" charset="0"/>
              <a:buChar char="•"/>
            </a:pPr>
            <a:r>
              <a:rPr lang="en-US" dirty="0"/>
              <a:t>To create a learning community comprised of engineering faculty to learn about social cognitive based teaching practices.</a:t>
            </a:r>
          </a:p>
          <a:p>
            <a:pPr>
              <a:buFont typeface="Arial" panose="020B0604020202020204" pitchFamily="34" charset="0"/>
              <a:buChar char="•"/>
            </a:pPr>
            <a:r>
              <a:rPr lang="en-US" dirty="0"/>
              <a:t>To support faculty in designing and implementing these teaching practices.</a:t>
            </a:r>
          </a:p>
          <a:p>
            <a:pPr>
              <a:buFont typeface="Arial" panose="020B0604020202020204" pitchFamily="34" charset="0"/>
              <a:buChar char="•"/>
            </a:pPr>
            <a:r>
              <a:rPr lang="en-US" dirty="0"/>
              <a:t>To assess the effectiveness of social cognitive based teaching practices on engineering students’ self-efficacy and outcome expectations.</a:t>
            </a:r>
          </a:p>
        </p:txBody>
      </p:sp>
    </p:spTree>
    <p:extLst>
      <p:ext uri="{BB962C8B-B14F-4D97-AF65-F5344CB8AC3E}">
        <p14:creationId xmlns:p14="http://schemas.microsoft.com/office/powerpoint/2010/main" val="1129207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A40A88-69C7-4E8C-B394-F0A3E38BD70D}"/>
              </a:ext>
            </a:extLst>
          </p:cNvPr>
          <p:cNvSpPr txBox="1"/>
          <p:nvPr/>
        </p:nvSpPr>
        <p:spPr>
          <a:xfrm>
            <a:off x="1186733" y="1721447"/>
            <a:ext cx="9507772" cy="3139321"/>
          </a:xfrm>
          <a:prstGeom prst="rect">
            <a:avLst/>
          </a:prstGeom>
          <a:noFill/>
        </p:spPr>
        <p:txBody>
          <a:bodyPr wrap="square">
            <a:spAutoFit/>
          </a:bodyPr>
          <a:lstStyle/>
          <a:p>
            <a:r>
              <a:rPr lang="en-US" b="1" dirty="0"/>
              <a:t>Research Team</a:t>
            </a:r>
          </a:p>
          <a:p>
            <a:pPr>
              <a:buFont typeface="Arial" panose="020B0604020202020204" pitchFamily="34" charset="0"/>
              <a:buChar char="•"/>
            </a:pPr>
            <a:r>
              <a:rPr lang="en-US" dirty="0"/>
              <a:t>Sarah Orton, Associate Professor, Civil and Environmental Engineering </a:t>
            </a:r>
            <a:br>
              <a:rPr lang="en-US" dirty="0"/>
            </a:br>
            <a:r>
              <a:rPr lang="en-US" dirty="0">
                <a:hlinkClick r:id="rId2"/>
              </a:rPr>
              <a:t>ortons@missouri.edu</a:t>
            </a:r>
            <a:endParaRPr lang="en-US" dirty="0"/>
          </a:p>
          <a:p>
            <a:pPr>
              <a:buFont typeface="Arial" panose="020B0604020202020204" pitchFamily="34" charset="0"/>
              <a:buChar char="•"/>
            </a:pPr>
            <a:r>
              <a:rPr lang="en-US" dirty="0"/>
              <a:t>Rose Marra, Professor, School of Information Science &amp; Learning Technologies </a:t>
            </a:r>
            <a:br>
              <a:rPr lang="en-US" dirty="0"/>
            </a:br>
            <a:r>
              <a:rPr lang="en-US" dirty="0">
                <a:hlinkClick r:id="rId3"/>
              </a:rPr>
              <a:t>rmarra@missouri.edu</a:t>
            </a:r>
            <a:endParaRPr lang="en-US" dirty="0"/>
          </a:p>
          <a:p>
            <a:pPr>
              <a:buFont typeface="Arial" panose="020B0604020202020204" pitchFamily="34" charset="0"/>
              <a:buChar char="•"/>
            </a:pPr>
            <a:r>
              <a:rPr lang="en-US" dirty="0"/>
              <a:t>Lisa Y. Flores, Professor, Department of Educational, School &amp; Counseling Psychology </a:t>
            </a:r>
            <a:br>
              <a:rPr lang="en-US" dirty="0"/>
            </a:br>
            <a:r>
              <a:rPr lang="en-US" dirty="0">
                <a:hlinkClick r:id="rId4"/>
              </a:rPr>
              <a:t>floresly@missouri.edu</a:t>
            </a:r>
            <a:endParaRPr lang="en-US" dirty="0"/>
          </a:p>
          <a:p>
            <a:pPr>
              <a:buFont typeface="Arial" panose="020B0604020202020204" pitchFamily="34" charset="0"/>
              <a:buChar char="•"/>
            </a:pPr>
            <a:r>
              <a:rPr lang="en-US" dirty="0"/>
              <a:t>Fan Yu, PhD student, School of Information Science &amp; Learning Technologies </a:t>
            </a:r>
            <a:br>
              <a:rPr lang="en-US" dirty="0"/>
            </a:br>
            <a:r>
              <a:rPr lang="en-US" dirty="0">
                <a:hlinkClick r:id="rId5"/>
              </a:rPr>
              <a:t>fyu@mail.missouri.com</a:t>
            </a:r>
            <a:endParaRPr lang="en-US" dirty="0"/>
          </a:p>
          <a:p>
            <a:pPr>
              <a:buFont typeface="Arial" panose="020B0604020202020204" pitchFamily="34" charset="0"/>
              <a:buChar char="•"/>
            </a:pPr>
            <a:r>
              <a:rPr lang="en-US" dirty="0"/>
              <a:t>Johanna Milord, PhD student, Department of Educational, School &amp; Counseling Psychology </a:t>
            </a:r>
            <a:br>
              <a:rPr lang="en-US" dirty="0"/>
            </a:br>
            <a:r>
              <a:rPr lang="en-US" dirty="0">
                <a:hlinkClick r:id="rId6"/>
              </a:rPr>
              <a:t>milordj@mail.missouri.edu</a:t>
            </a:r>
            <a:endParaRPr lang="en-US" dirty="0"/>
          </a:p>
        </p:txBody>
      </p:sp>
      <p:sp>
        <p:nvSpPr>
          <p:cNvPr id="4" name="TextBox 3">
            <a:extLst>
              <a:ext uri="{FF2B5EF4-FFF2-40B4-BE49-F238E27FC236}">
                <a16:creationId xmlns:a16="http://schemas.microsoft.com/office/drawing/2014/main" id="{E8F9EB17-52FC-44C3-AAE8-8894DAA7678E}"/>
              </a:ext>
            </a:extLst>
          </p:cNvPr>
          <p:cNvSpPr txBox="1"/>
          <p:nvPr/>
        </p:nvSpPr>
        <p:spPr>
          <a:xfrm>
            <a:off x="2814762" y="524787"/>
            <a:ext cx="7092564"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Questions – Please contact us!</a:t>
            </a:r>
          </a:p>
        </p:txBody>
      </p:sp>
    </p:spTree>
    <p:extLst>
      <p:ext uri="{BB962C8B-B14F-4D97-AF65-F5344CB8AC3E}">
        <p14:creationId xmlns:p14="http://schemas.microsoft.com/office/powerpoint/2010/main" val="371250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E1CABE-EA8A-4934-9212-A5B599FBF49B}"/>
              </a:ext>
            </a:extLst>
          </p:cNvPr>
          <p:cNvSpPr txBox="1"/>
          <p:nvPr/>
        </p:nvSpPr>
        <p:spPr>
          <a:xfrm>
            <a:off x="3514477" y="811034"/>
            <a:ext cx="7092564"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Acknowledgement</a:t>
            </a:r>
          </a:p>
        </p:txBody>
      </p:sp>
      <p:sp>
        <p:nvSpPr>
          <p:cNvPr id="6" name="TextBox 5">
            <a:extLst>
              <a:ext uri="{FF2B5EF4-FFF2-40B4-BE49-F238E27FC236}">
                <a16:creationId xmlns:a16="http://schemas.microsoft.com/office/drawing/2014/main" id="{7CF40D55-F653-4CE2-9531-4F145B98A373}"/>
              </a:ext>
            </a:extLst>
          </p:cNvPr>
          <p:cNvSpPr txBox="1"/>
          <p:nvPr/>
        </p:nvSpPr>
        <p:spPr>
          <a:xfrm>
            <a:off x="1377563" y="1759343"/>
            <a:ext cx="9794019" cy="1200329"/>
          </a:xfrm>
          <a:prstGeom prst="rect">
            <a:avLst/>
          </a:prstGeom>
          <a:noFill/>
        </p:spPr>
        <p:txBody>
          <a:bodyPr wrap="square">
            <a:spAutoFit/>
          </a:bodyPr>
          <a:lstStyle/>
          <a:p>
            <a:r>
              <a:rPr lang="en-US" dirty="0"/>
              <a:t>This work is supported by the National Science Foundation under Grant No.1926480. The authors gratefully acknowledge the financial support from the National Science Foundation. The opinions, findings, and conclusions or recommendations expressed in this paper are those of the authors and do not necessarily reflect the views of the sponsor.</a:t>
            </a:r>
          </a:p>
        </p:txBody>
      </p:sp>
    </p:spTree>
    <p:extLst>
      <p:ext uri="{BB962C8B-B14F-4D97-AF65-F5344CB8AC3E}">
        <p14:creationId xmlns:p14="http://schemas.microsoft.com/office/powerpoint/2010/main" val="71723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819</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Orton, Sarah L.</dc:creator>
  <cp:lastModifiedBy>Orton, Sarah L.</cp:lastModifiedBy>
  <cp:revision>5</cp:revision>
  <dcterms:created xsi:type="dcterms:W3CDTF">2021-07-23T13:53:30Z</dcterms:created>
  <dcterms:modified xsi:type="dcterms:W3CDTF">2021-07-23T14:21:35Z</dcterms:modified>
</cp:coreProperties>
</file>