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2"/>
  </p:notesMasterIdLst>
  <p:sldIdLst>
    <p:sldId id="256" r:id="rId4"/>
    <p:sldId id="288" r:id="rId5"/>
    <p:sldId id="259" r:id="rId6"/>
    <p:sldId id="260" r:id="rId7"/>
    <p:sldId id="263" r:id="rId8"/>
    <p:sldId id="320" r:id="rId9"/>
    <p:sldId id="324" r:id="rId10"/>
    <p:sldId id="321" r:id="rId11"/>
    <p:sldId id="325" r:id="rId12"/>
    <p:sldId id="326" r:id="rId13"/>
    <p:sldId id="327" r:id="rId14"/>
    <p:sldId id="322" r:id="rId15"/>
    <p:sldId id="304" r:id="rId16"/>
    <p:sldId id="305" r:id="rId17"/>
    <p:sldId id="323" r:id="rId18"/>
    <p:sldId id="289" r:id="rId19"/>
    <p:sldId id="290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6" r:id="rId28"/>
    <p:sldId id="307" r:id="rId29"/>
    <p:sldId id="303" r:id="rId30"/>
    <p:sldId id="25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20"/>
            <p14:sldId id="324"/>
            <p14:sldId id="321"/>
            <p14:sldId id="325"/>
            <p14:sldId id="326"/>
            <p14:sldId id="327"/>
            <p14:sldId id="322"/>
            <p14:sldId id="304"/>
            <p14:sldId id="305"/>
            <p14:sldId id="323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2"/>
    <p:restoredTop sz="74105" autoAdjust="0"/>
  </p:normalViewPr>
  <p:slideViewPr>
    <p:cSldViewPr>
      <p:cViewPr>
        <p:scale>
          <a:sx n="95" d="100"/>
          <a:sy n="95" d="100"/>
        </p:scale>
        <p:origin x="1288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同学们好，今天我们讲一下实验</a:t>
            </a:r>
            <a:r>
              <a:rPr lang="en-US" altLang="zh-CN" dirty="0"/>
              <a:t>5</a:t>
            </a:r>
            <a:r>
              <a:rPr lang="zh-CN" altLang="en-US" dirty="0"/>
              <a:t>，这个实验主要是</a:t>
            </a:r>
            <a:r>
              <a:rPr lang="zh-CN" altLang="en-US" dirty="0" smtClean="0"/>
              <a:t>实现一个简单的浮点</a:t>
            </a:r>
            <a:r>
              <a:rPr lang="zh-CN" altLang="en-US" dirty="0"/>
              <a:t>数流水线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讲完这些之后，和之前的</a:t>
            </a:r>
            <a:r>
              <a:rPr kumimoji="1" lang="en-US" altLang="zh-CN" dirty="0" smtClean="0"/>
              <a:t>5-stage</a:t>
            </a:r>
            <a:r>
              <a:rPr kumimoji="1" lang="en-US" altLang="zh-CN" baseline="0" dirty="0" smtClean="0"/>
              <a:t> pipeline</a:t>
            </a:r>
            <a:r>
              <a:rPr kumimoji="1" lang="zh-CN" altLang="en-US" baseline="0" dirty="0" smtClean="0"/>
              <a:t>一样，在浮点数流水线里面，也要处理</a:t>
            </a:r>
            <a:r>
              <a:rPr kumimoji="1" lang="en-US" altLang="zh-CN" baseline="0" dirty="0" smtClean="0"/>
              <a:t>data hazard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control hazard</a:t>
            </a:r>
          </a:p>
          <a:p>
            <a:r>
              <a:rPr kumimoji="1" lang="zh-CN" altLang="en-US" baseline="0" dirty="0" smtClean="0"/>
              <a:t>在这个实验里面，一条指令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WB</a:t>
            </a:r>
            <a:r>
              <a:rPr kumimoji="1" lang="zh-CN" altLang="en-US" baseline="0" dirty="0" smtClean="0"/>
              <a:t>都执行完了，他的下一条指令才能进入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，这样就不会出现</a:t>
            </a:r>
            <a:r>
              <a:rPr kumimoji="1" lang="en-US" altLang="zh-CN" baseline="0" dirty="0" smtClean="0"/>
              <a:t>data hazard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54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control hazard, </a:t>
            </a:r>
            <a:r>
              <a:rPr kumimoji="1" lang="zh-CN" altLang="en-US" dirty="0" smtClean="0"/>
              <a:t>这个实验里面我们采用</a:t>
            </a:r>
            <a:r>
              <a:rPr kumimoji="1" lang="en-US" altLang="zh-CN" dirty="0" smtClean="0"/>
              <a:t>predict-not-taken,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和以前一样。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不一样的是，在这里，分支是在</a:t>
            </a:r>
            <a:r>
              <a:rPr kumimoji="1" lang="en-US" altLang="zh-CN" baseline="0" dirty="0" smtClean="0"/>
              <a:t>EXE</a:t>
            </a:r>
            <a:r>
              <a:rPr kumimoji="1" lang="zh-CN" altLang="en-US" baseline="0" dirty="0" smtClean="0"/>
              <a:t>阶段处理的，也就是</a:t>
            </a:r>
            <a:r>
              <a:rPr kumimoji="1" lang="en-US" altLang="zh-CN" baseline="0" dirty="0" smtClean="0"/>
              <a:t>FU-Jump</a:t>
            </a:r>
            <a:r>
              <a:rPr kumimoji="1" lang="zh-CN" altLang="en-US" baseline="0" dirty="0" smtClean="0"/>
              <a:t>处理的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predict-not-taken</a:t>
            </a:r>
            <a:r>
              <a:rPr kumimoji="1" lang="zh-CN" altLang="en-US" baseline="0" dirty="0" smtClean="0"/>
              <a:t>的情况下，如果分支实际上</a:t>
            </a:r>
            <a:r>
              <a:rPr kumimoji="1" lang="en-US" altLang="zh-CN" baseline="0" dirty="0" smtClean="0"/>
              <a:t>take</a:t>
            </a:r>
            <a:r>
              <a:rPr kumimoji="1" lang="zh-CN" altLang="en-US" baseline="0" dirty="0" smtClean="0"/>
              <a:t>了，就需要</a:t>
            </a:r>
            <a:r>
              <a:rPr kumimoji="1" lang="en-US" altLang="zh-CN" baseline="0" dirty="0" smtClean="0"/>
              <a:t>kill</a:t>
            </a:r>
            <a:r>
              <a:rPr kumimoji="1" lang="zh-CN" altLang="en-US" baseline="0" dirty="0" smtClean="0"/>
              <a:t>两条指令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这个图可能不太对，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处理完就会</a:t>
            </a:r>
            <a:r>
              <a:rPr kumimoji="1" lang="en-US" altLang="zh-CN" baseline="0" dirty="0" smtClean="0"/>
              <a:t>flush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13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看一下代码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首先分支指令在</a:t>
            </a:r>
            <a:r>
              <a:rPr kumimoji="1" lang="en-US" altLang="zh-CN" dirty="0" err="1" smtClean="0"/>
              <a:t>FU_Jump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FU_jump</a:t>
            </a:r>
            <a:r>
              <a:rPr kumimoji="1" lang="zh-CN" altLang="en-US" dirty="0" smtClean="0"/>
              <a:t>判断分支是否会跳转，这个结果会存在</a:t>
            </a:r>
            <a:r>
              <a:rPr kumimoji="1" lang="en-US" altLang="zh-CN" dirty="0" err="1" smtClean="0"/>
              <a:t>cmp_res_FU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cmp_res_FU</a:t>
            </a:r>
            <a:r>
              <a:rPr kumimoji="1" lang="zh-CN" altLang="en-US" dirty="0" smtClean="0"/>
              <a:t>会传到</a:t>
            </a:r>
            <a:r>
              <a:rPr kumimoji="1" lang="en-US" altLang="zh-CN" dirty="0" smtClean="0"/>
              <a:t>ctrl</a:t>
            </a:r>
            <a:r>
              <a:rPr kumimoji="1" lang="en-US" altLang="zh-CN" baseline="0" dirty="0" smtClean="0"/>
              <a:t> unit,</a:t>
            </a:r>
          </a:p>
          <a:p>
            <a:r>
              <a:rPr kumimoji="1" lang="zh-CN" altLang="en-US" baseline="0" dirty="0" smtClean="0"/>
              <a:t>如果是条件分支指令并且分支结果是会跳转，或者是无条件跳转的，</a:t>
            </a:r>
            <a:r>
              <a:rPr kumimoji="1" lang="en-US" altLang="zh-CN" baseline="0" dirty="0" err="1" smtClean="0"/>
              <a:t>branch_ctrl</a:t>
            </a:r>
            <a:r>
              <a:rPr kumimoji="1" lang="zh-CN" altLang="en-US" baseline="0" dirty="0" smtClean="0"/>
              <a:t>信号会置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，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阶段，会根据</a:t>
            </a:r>
            <a:r>
              <a:rPr kumimoji="1" lang="en-US" altLang="zh-CN" baseline="0" dirty="0" err="1" smtClean="0"/>
              <a:t>branch_ctrl</a:t>
            </a:r>
            <a:r>
              <a:rPr kumimoji="1" lang="zh-CN" altLang="en-US" baseline="0" dirty="0" smtClean="0"/>
              <a:t>信号选择执行的下一条指令，</a:t>
            </a:r>
            <a:r>
              <a:rPr kumimoji="1" lang="en-US" altLang="zh-CN" baseline="0" dirty="0" smtClean="0"/>
              <a:t>Id</a:t>
            </a:r>
            <a:r>
              <a:rPr kumimoji="1" lang="zh-CN" altLang="en-US" baseline="0" dirty="0" smtClean="0"/>
              <a:t>阶段会进行</a:t>
            </a:r>
            <a:r>
              <a:rPr kumimoji="1" lang="en-US" altLang="zh-CN" baseline="0" dirty="0" smtClean="0"/>
              <a:t>flush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475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887 963=76/2=38</a:t>
            </a:r>
          </a:p>
          <a:p>
            <a:r>
              <a:rPr kumimoji="1" lang="en-US" altLang="zh-CN" dirty="0" smtClean="0"/>
              <a:t>979-963=16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8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2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这是整个</a:t>
            </a:r>
            <a:r>
              <a:rPr lang="zh-CN" altLang="en-US" dirty="0"/>
              <a:t>系统的结构图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宋体" charset="-122"/>
                <a:sym typeface="+mn-ea"/>
              </a:rPr>
              <a:t>浮点数流水线中分成了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+mn-ea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+mn-ea"/>
              </a:rPr>
              <a:t>stage, IF/ID/FU/WB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阶段取指令，</a:t>
            </a:r>
            <a:r>
              <a:rPr lang="en-US" altLang="zh-CN" dirty="0"/>
              <a:t>ID</a:t>
            </a:r>
            <a:r>
              <a:rPr lang="zh-CN" altLang="en-US" dirty="0"/>
              <a:t>阶段</a:t>
            </a:r>
            <a:r>
              <a:rPr lang="en-US" altLang="zh-CN" dirty="0"/>
              <a:t>decode, FU</a:t>
            </a:r>
            <a:r>
              <a:rPr lang="zh-CN" altLang="en-US" dirty="0"/>
              <a:t>阶段进行计算，计算单元有</a:t>
            </a:r>
            <a:r>
              <a:rPr lang="en-US" altLang="zh-CN" dirty="0"/>
              <a:t>branch, </a:t>
            </a:r>
            <a:r>
              <a:rPr lang="zh-CN" altLang="en-US" dirty="0"/>
              <a:t>整数的，浮点乘法，浮点除法，</a:t>
            </a:r>
            <a:r>
              <a:rPr lang="en-US" altLang="zh-CN" dirty="0"/>
              <a:t>load/store memory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最后，</a:t>
            </a:r>
            <a:r>
              <a:rPr lang="en-US" altLang="zh-CN" dirty="0" err="1"/>
              <a:t>writeback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然后我们来看一些关键单元的代码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首先是</a:t>
            </a:r>
            <a:r>
              <a:rPr kumimoji="1" lang="en-US" altLang="zh-CN" dirty="0" smtClean="0"/>
              <a:t>ctrl unit,</a:t>
            </a:r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control unit</a:t>
            </a:r>
            <a:r>
              <a:rPr kumimoji="1" lang="zh-CN" altLang="en-US" dirty="0" smtClean="0"/>
              <a:t>贯穿全局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需要控制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stall</a:t>
            </a:r>
            <a:r>
              <a:rPr kumimoji="1" lang="zh-CN" altLang="en-US" dirty="0" smtClean="0"/>
              <a:t>和下一条指令的选择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stall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flush, </a:t>
            </a:r>
            <a:r>
              <a:rPr kumimoji="1" lang="zh-CN" altLang="en-US" dirty="0" smtClean="0"/>
              <a:t>立即数，根据指令类型判断计算所需要的计算单元，就是这里的</a:t>
            </a:r>
            <a:r>
              <a:rPr kumimoji="1" lang="en-US" altLang="zh-CN" dirty="0" err="1" smtClean="0"/>
              <a:t>ALU_en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MEM_en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MUL_en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DIV_en</a:t>
            </a:r>
            <a:r>
              <a:rPr kumimoji="1" lang="en-US" altLang="zh-CN" dirty="0" smtClean="0"/>
              <a:t>,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JUMP_en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控制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阶段计算的操作数和操作类型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控制</a:t>
            </a:r>
            <a:r>
              <a:rPr kumimoji="1" lang="en-US" altLang="zh-CN" baseline="0" dirty="0" err="1" smtClean="0"/>
              <a:t>Wb</a:t>
            </a:r>
            <a:r>
              <a:rPr kumimoji="1" lang="zh-CN" altLang="en-US" baseline="0" dirty="0" smtClean="0"/>
              <a:t>阶段的写回，要不要写回，写回到什么寄存器，写回的数据数据：来自</a:t>
            </a:r>
            <a:r>
              <a:rPr kumimoji="1" lang="en-US" altLang="zh-CN" baseline="0" dirty="0" smtClean="0"/>
              <a:t>ALU,MEM, MUL, DIV, JUMP</a:t>
            </a:r>
            <a:r>
              <a:rPr kumimoji="1" lang="zh-CN" altLang="en-US" baseline="0" dirty="0" smtClean="0"/>
              <a:t>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再看</a:t>
            </a:r>
            <a:r>
              <a:rPr kumimoji="1" lang="en-US" altLang="zh-CN" baseline="0" dirty="0" smtClean="0"/>
              <a:t>ctrl unit</a:t>
            </a:r>
            <a:r>
              <a:rPr kumimoji="1" lang="zh-CN" altLang="en-US" baseline="0" dirty="0" smtClean="0"/>
              <a:t>的输入，有指令，然后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计算完成之后，要给</a:t>
            </a:r>
            <a:r>
              <a:rPr kumimoji="1" lang="en-US" altLang="zh-CN" baseline="0" dirty="0" smtClean="0"/>
              <a:t>ctrl unit</a:t>
            </a:r>
            <a:r>
              <a:rPr kumimoji="1" lang="zh-CN" altLang="en-US" baseline="0" dirty="0" smtClean="0"/>
              <a:t>信号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[</a:t>
            </a:r>
            <a:r>
              <a:rPr kumimoji="1" lang="zh-CN" altLang="en-US" baseline="0" dirty="0" smtClean="0"/>
              <a:t>回到上一下</a:t>
            </a:r>
            <a:r>
              <a:rPr kumimoji="1" lang="en-US" altLang="zh-CN" baseline="0" dirty="0" err="1" smtClean="0"/>
              <a:t>ppt</a:t>
            </a:r>
            <a:r>
              <a:rPr kumimoji="1" lang="en-US" altLang="zh-CN" baseline="0" dirty="0" smtClean="0"/>
              <a:t>],</a:t>
            </a:r>
            <a:r>
              <a:rPr kumimoji="1" lang="zh-CN" altLang="en-US" baseline="0" dirty="0" smtClean="0"/>
              <a:t>然后再来看</a:t>
            </a:r>
            <a:r>
              <a:rPr kumimoji="1" lang="en-US" altLang="zh-CN" baseline="0" dirty="0" smtClean="0"/>
              <a:t>Fu</a:t>
            </a:r>
            <a:r>
              <a:rPr kumimoji="1" lang="zh-CN" altLang="en-US" baseline="0" dirty="0" smtClean="0"/>
              <a:t>阶段的这些计算单元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2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首先来看</a:t>
            </a:r>
            <a:r>
              <a:rPr kumimoji="1" lang="en-US" altLang="zh-CN" dirty="0" smtClean="0"/>
              <a:t>ALU</a:t>
            </a:r>
          </a:p>
          <a:p>
            <a:r>
              <a:rPr kumimoji="1" lang="zh-CN" altLang="en-US" dirty="0" smtClean="0"/>
              <a:t>整数计算单元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首先定义了一个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寄存器，用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寄存器来指示这个计算单元的占用状态和是否结束。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里面，两个操作数是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，执行的操作是由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信号指定的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指令进入</a:t>
            </a:r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单元进行计算，在初始状态，也就是这里的</a:t>
            </a:r>
            <a:r>
              <a:rPr kumimoji="1" lang="en-US" altLang="zh-CN" dirty="0" smtClean="0"/>
              <a:t>EN &amp; ~state</a:t>
            </a:r>
            <a:r>
              <a:rPr kumimoji="1" lang="zh-CN" altLang="en-US" dirty="0" smtClean="0"/>
              <a:t>这里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表明</a:t>
            </a:r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使能，并且</a:t>
            </a:r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空闲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，要对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进行赋值，</a:t>
            </a:r>
            <a:r>
              <a:rPr kumimoji="1" lang="en-US" altLang="zh-CN" dirty="0" smtClean="0"/>
              <a:t>A</a:t>
            </a:r>
            <a:r>
              <a:rPr kumimoji="1" lang="zh-CN" altLang="en-US" baseline="0" dirty="0" smtClean="0"/>
              <a:t>要赋值为</a:t>
            </a:r>
            <a:r>
              <a:rPr kumimoji="1" lang="en-US" altLang="zh-CN" baseline="0" dirty="0" smtClean="0"/>
              <a:t>ALUA, B</a:t>
            </a:r>
            <a:r>
              <a:rPr kumimoji="1" lang="zh-CN" altLang="en-US" baseline="0" dirty="0" smtClean="0"/>
              <a:t>要赋值为</a:t>
            </a:r>
            <a:r>
              <a:rPr kumimoji="1" lang="en-US" altLang="zh-CN" baseline="0" dirty="0" smtClean="0"/>
              <a:t>ALUB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Control</a:t>
            </a:r>
            <a:r>
              <a:rPr kumimoji="1" lang="zh-CN" altLang="en-US" baseline="0" dirty="0" smtClean="0"/>
              <a:t>要赋值为</a:t>
            </a:r>
            <a:r>
              <a:rPr kumimoji="1" lang="en-US" altLang="zh-CN" baseline="0" dirty="0" err="1" smtClean="0"/>
              <a:t>ALU_Control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</a:t>
            </a:r>
            <a:r>
              <a:rPr kumimoji="1" lang="en-US" altLang="zh-CN" baseline="0" dirty="0" smtClean="0"/>
              <a:t>ALU</a:t>
            </a:r>
            <a:r>
              <a:rPr kumimoji="1" lang="zh-CN" altLang="en-US" baseline="0" dirty="0" smtClean="0"/>
              <a:t>就会计算出结果。</a:t>
            </a:r>
            <a:endParaRPr kumimoji="1" lang="en-US" altLang="zh-CN" baseline="0" dirty="0" smtClean="0"/>
          </a:p>
          <a:p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计算是组合电路，立刻就能结束</a:t>
            </a:r>
            <a:r>
              <a:rPr kumimoji="1" lang="zh-CN" altLang="en-US" baseline="0" dirty="0" smtClean="0"/>
              <a:t>。</a:t>
            </a:r>
            <a:r>
              <a:rPr kumimoji="1" lang="zh-CN" altLang="en-US" baseline="0" dirty="0" smtClean="0"/>
              <a:t>同时，这个</a:t>
            </a:r>
            <a:r>
              <a:rPr kumimoji="1" lang="en-US" altLang="zh-CN" baseline="0" dirty="0" smtClean="0"/>
              <a:t>state</a:t>
            </a:r>
            <a:r>
              <a:rPr kumimoji="1" lang="zh-CN" altLang="en-US" baseline="0" dirty="0" smtClean="0"/>
              <a:t>转移到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，表明</a:t>
            </a:r>
            <a:r>
              <a:rPr kumimoji="1" lang="en-US" altLang="zh-CN" baseline="0" dirty="0" smtClean="0"/>
              <a:t>finish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在下一个时钟周期，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转移到</a:t>
            </a:r>
            <a:r>
              <a:rPr kumimoji="1" lang="en-US" altLang="zh-CN" dirty="0" smtClean="0"/>
              <a:t>0,</a:t>
            </a:r>
            <a:r>
              <a:rPr kumimoji="1" lang="zh-CN" altLang="en-US" dirty="0" smtClean="0"/>
              <a:t>表明</a:t>
            </a:r>
            <a:r>
              <a:rPr kumimoji="1" lang="en-US" altLang="zh-CN" dirty="0" smtClean="0"/>
              <a:t>ALU</a:t>
            </a:r>
            <a:r>
              <a:rPr kumimoji="1" lang="zh-CN" altLang="en-US" dirty="0" smtClean="0"/>
              <a:t>现在处于空闲状态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7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Multiplier</a:t>
            </a:r>
            <a:r>
              <a:rPr kumimoji="1" lang="zh-CN" altLang="en-US" dirty="0" smtClean="0"/>
              <a:t>里面，同理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浮点数乘法计算需要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个时钟周期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这里用了一个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位寄存器的</a:t>
            </a:r>
            <a:r>
              <a:rPr kumimoji="1" lang="en-US" altLang="zh-CN" dirty="0" smtClean="0"/>
              <a:t>state</a:t>
            </a:r>
          </a:p>
          <a:p>
            <a:r>
              <a:rPr kumimoji="1" lang="zh-CN" altLang="en-US" dirty="0" smtClean="0"/>
              <a:t>进入计算时，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最高位被置位为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 smtClean="0"/>
              <a:t>然后每个时钟周期，把这个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向右移动一位，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最低位为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时计算结束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7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然后是除法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FU-div</a:t>
            </a:r>
            <a:r>
              <a:rPr kumimoji="1" lang="zh-CN" altLang="en-US" dirty="0" smtClean="0"/>
              <a:t>里面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只有一位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因为这里</a:t>
            </a:r>
            <a:r>
              <a:rPr kumimoji="1" lang="en-US" altLang="zh-CN" dirty="0" smtClean="0"/>
              <a:t>divider</a:t>
            </a:r>
            <a:r>
              <a:rPr kumimoji="1" lang="zh-CN" altLang="en-US" dirty="0" smtClean="0"/>
              <a:t>计算结束时会发出</a:t>
            </a:r>
            <a:r>
              <a:rPr kumimoji="1" lang="en-US" altLang="zh-CN" dirty="0" err="1" smtClean="0"/>
              <a:t>res_valid</a:t>
            </a:r>
            <a:r>
              <a:rPr kumimoji="1" lang="zh-CN" altLang="en-US" dirty="0" smtClean="0"/>
              <a:t>信号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38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后面这几个都差不多，大家可以自己看一下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8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64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最后是</a:t>
            </a:r>
            <a:r>
              <a:rPr kumimoji="1" lang="en-US" altLang="zh-CN" dirty="0" err="1" smtClean="0"/>
              <a:t>Writeback</a:t>
            </a:r>
            <a:endParaRPr kumimoji="1" lang="en-US" altLang="zh-CN" dirty="0" smtClean="0"/>
          </a:p>
          <a:p>
            <a:r>
              <a:rPr kumimoji="1" lang="en-US" altLang="zh-CN" dirty="0" smtClean="0"/>
              <a:t>Fu</a:t>
            </a:r>
            <a:r>
              <a:rPr kumimoji="1" lang="zh-CN" altLang="en-US" dirty="0" smtClean="0"/>
              <a:t>里面计算单元计算出来的结果会放到对应的寄存器，然后通过一个多路选择器写回寄存器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00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FU-Jump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07776" y="1166530"/>
            <a:ext cx="47801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66D9EF"/>
                </a:solidFill>
                <a:latin typeface="Menlo" charset="0"/>
              </a:rPr>
              <a:t>module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u="sng" dirty="0" err="1">
                <a:solidFill>
                  <a:srgbClr val="A6E22E"/>
                </a:solidFill>
                <a:latin typeface="Menlo" charset="0"/>
              </a:rPr>
              <a:t>FU_jump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EN, JALR,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cmp_ctrl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rs1_data, rs2_data,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PC,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PC_jump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cmp_res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finish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state;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finish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state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1'b1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initial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  state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JALR_reg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cmp_ctrl_reg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rs1_data_reg, rs2_data_reg,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73084" y="1052736"/>
            <a:ext cx="58326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always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@(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posedge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(EN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~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state)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88846F"/>
                </a:solidFill>
                <a:latin typeface="Menlo" charset="0"/>
              </a:rPr>
              <a:t>// state == 0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JALR_reg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... 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cmp_ctrl_reg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 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rs1_data_reg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 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rs2_data_reg ...</a:t>
            </a: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imm_reg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PC_reg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cmp_32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cmp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...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add_32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a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 </a:t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add_32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...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FU-Mem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07776" y="1166530"/>
            <a:ext cx="47801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66D9EF"/>
                </a:solidFill>
                <a:latin typeface="Menlo" charset="0"/>
              </a:rPr>
              <a:t>module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u="sng" dirty="0" err="1">
                <a:solidFill>
                  <a:srgbClr val="A6E22E"/>
                </a:solidFill>
                <a:latin typeface="Menlo" charset="0"/>
              </a:rPr>
              <a:t>FU_mem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EN,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mem_w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bhw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rs1_data, rs2_data,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mem_data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finish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state;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finish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state[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1'b1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initial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zh-CN" altLang="en-US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zh-CN" altLang="en-US" sz="1600" dirty="0" smtClean="0">
                <a:solidFill>
                  <a:srgbClr val="F8F8F2"/>
                </a:solidFill>
                <a:latin typeface="Menlo" charset="0"/>
              </a:rPr>
              <a:t>   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mem_w_reg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bhw_reg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rs1_data_reg, rs2_data_reg,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51984" y="681794"/>
            <a:ext cx="61206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always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@(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posedge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(EN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~|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state)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mem_w_reg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bhw_reg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rs1_data_reg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rs2_data_reg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imm_reg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state ...</a:t>
            </a: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state ...</a:t>
            </a:r>
          </a:p>
          <a:p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wire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addr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add_32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add</a:t>
            </a:r>
            <a:r>
              <a:rPr lang="zh-CN" altLang="en-US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...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RAM_B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ram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addra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addr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dina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(rs2_data_reg),.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wea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mem_w_reg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douta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mem_data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mem_u_b_h_w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bhw_reg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i="1" dirty="0" err="1">
                <a:solidFill>
                  <a:srgbClr val="66D9EF"/>
                </a:solidFill>
                <a:latin typeface="Menlo" charset="0"/>
              </a:rPr>
              <a:t>endmodule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Back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9336" y="1124744"/>
            <a:ext cx="13445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8846F"/>
                </a:solidFill>
                <a:latin typeface="Menlo" charset="0"/>
              </a:rPr>
              <a:t>// WB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REG32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reg_WB_ALU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),.CE(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FU_ALU_finish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),.D(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ALUout_FU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),.Q(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ALUout_WB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REG32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reg_WB_mem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),.CE(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FU_mem_finish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),.D(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mem_data_FU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),.Q(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mem_data_WB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REG32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reg_WB_mul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),.CE(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FU_mul_finish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),.D(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mulres_FU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),.Q(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mulres_WB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REG32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reg_WB_div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),.CE(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FU_div_finish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),.D(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divres_FU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),.Q(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divres_WB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REG32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reg_WB_jump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),.CE(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FU_jump_finish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),.D(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PC_wb_FU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),.Q(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PC_wb_WB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endParaRPr lang="en-US" altLang="zh-CN" sz="1600" dirty="0" smtClean="0">
              <a:solidFill>
                <a:srgbClr val="F92672"/>
              </a:solidFill>
              <a:latin typeface="Menlo" charset="0"/>
            </a:endParaRPr>
          </a:p>
          <a:p>
            <a:endParaRPr lang="en-US" altLang="zh-CN" sz="1600" dirty="0" smtClean="0">
              <a:solidFill>
                <a:srgbClr val="F92672"/>
              </a:solidFill>
              <a:latin typeface="Menlo" charset="0"/>
            </a:endParaRPr>
          </a:p>
          <a:p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MUX8T1_32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mux_DtR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(... .o(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wt_data_WB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)); 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336" y="4675973"/>
            <a:ext cx="1010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smtClean="0">
                <a:solidFill>
                  <a:srgbClr val="F92672"/>
                </a:solidFill>
                <a:latin typeface="Menlo" charset="0"/>
              </a:rPr>
              <a:t>register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(...</a:t>
            </a:r>
          </a:p>
          <a:p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dirty="0" err="1" smtClean="0">
                <a:solidFill>
                  <a:srgbClr val="F8F8F2"/>
                </a:solidFill>
                <a:latin typeface="Menlo" charset="0"/>
              </a:rPr>
              <a:t>Wt_addr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dirty="0" err="1" smtClean="0">
                <a:solidFill>
                  <a:srgbClr val="F8F8F2"/>
                </a:solidFill>
                <a:latin typeface="Menlo" charset="0"/>
              </a:rPr>
              <a:t>rd_ctrl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dirty="0" err="1" smtClean="0">
                <a:solidFill>
                  <a:srgbClr val="F8F8F2"/>
                </a:solidFill>
                <a:latin typeface="Menlo" charset="0"/>
              </a:rPr>
              <a:t>Wt_data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dirty="0" err="1" smtClean="0">
                <a:solidFill>
                  <a:srgbClr val="F8F8F2"/>
                </a:solidFill>
                <a:latin typeface="Menlo" charset="0"/>
              </a:rPr>
              <a:t>wt_data_WB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...);</a:t>
            </a:r>
            <a:endParaRPr lang="en-US" altLang="zh-CN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Pipelines resolving Data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87" y="1484784"/>
            <a:ext cx="8177351" cy="3888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99656" y="2060848"/>
            <a:ext cx="11521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 smtClean="0">
                <a:latin typeface="+mn-lt"/>
                <a:ea typeface="宋体" charset="-122"/>
              </a:rPr>
              <a:t>Addr</a:t>
            </a:r>
            <a:r>
              <a:rPr lang="en-US" altLang="zh-CN" sz="3600" dirty="0" smtClean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 Untaken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31673" y="3349046"/>
            <a:ext cx="10349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branch_ctrl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B_in_FU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cmp_res_FU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|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J_in_FU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reg_ID_flush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branch_ctrl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5642" y="3315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5413" y="5013176"/>
            <a:ext cx="46325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MUX2T1_32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mux_IF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I0(PC_4_IF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I1(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PC_jump_FU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s(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branch_ctrl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o(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next_PC_IF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71464" y="1503621"/>
            <a:ext cx="8592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FU_jump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ju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debug_clk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),.EN(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FU_jump_EN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),.finish(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FU_jump_finish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.JALR(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Jump_ctrl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cmp_ctrl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Jump_ctrl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]),.rs1_data(rs1_data_ID),.rs2_data(rs2_data_ID),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Imm_out_ID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),.PC(PC_ID),.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PC_jump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PC_jump_FU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PC_wb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PC_wb_FU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cmp_res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cmp_res_FU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endParaRPr kumimoji="1"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39585" y="297971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Ctrl Unit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917" y="4553836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IF Stage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913" y="126186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FU_Jump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9976" y="510879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(flush)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PCurrent_ID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PCOUT; </a:t>
            </a:r>
            <a:endParaRPr lang="en-US" altLang="zh-CN" sz="1600" dirty="0">
              <a:solidFill>
                <a:srgbClr val="88846F"/>
              </a:solidFill>
              <a:latin typeface="Menlo" charset="0"/>
            </a:endParaRP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IR_ID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32'h00000013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 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valid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19082" y="4679717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ID Stage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smtClean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/>
                <a:gridCol w="1656184"/>
                <a:gridCol w="958844"/>
                <a:gridCol w="1569017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80748" y="1628800"/>
            <a:ext cx="11256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00402103</a:t>
            </a:r>
          </a:p>
          <a:p>
            <a:r>
              <a:rPr kumimoji="1" lang="is-IS" altLang="zh-CN" dirty="0"/>
              <a:t>00802203</a:t>
            </a:r>
          </a:p>
          <a:p>
            <a:r>
              <a:rPr kumimoji="1" lang="is-IS" altLang="zh-CN" dirty="0"/>
              <a:t>004100b3</a:t>
            </a:r>
          </a:p>
          <a:p>
            <a:r>
              <a:rPr kumimoji="1" lang="is-IS" altLang="zh-CN" dirty="0"/>
              <a:t>fff08093</a:t>
            </a:r>
          </a:p>
          <a:p>
            <a:r>
              <a:rPr kumimoji="1" lang="is-IS" altLang="zh-CN" dirty="0"/>
              <a:t>00c02283</a:t>
            </a:r>
          </a:p>
          <a:p>
            <a:r>
              <a:rPr kumimoji="1" lang="is-IS" altLang="zh-CN" dirty="0"/>
              <a:t>01002303</a:t>
            </a:r>
          </a:p>
          <a:p>
            <a:r>
              <a:rPr kumimoji="1" lang="is-IS" altLang="zh-CN" dirty="0"/>
              <a:t>01402383</a:t>
            </a:r>
          </a:p>
          <a:p>
            <a:r>
              <a:rPr kumimoji="1" lang="is-IS" altLang="zh-CN" dirty="0"/>
              <a:t>402200b3</a:t>
            </a:r>
          </a:p>
          <a:p>
            <a:r>
              <a:rPr kumimoji="1" lang="is-IS" altLang="zh-CN" dirty="0"/>
              <a:t>ffd50093</a:t>
            </a:r>
          </a:p>
          <a:p>
            <a:r>
              <a:rPr kumimoji="1" lang="is-IS" altLang="zh-CN" dirty="0"/>
              <a:t>00520c63</a:t>
            </a:r>
          </a:p>
          <a:p>
            <a:r>
              <a:rPr kumimoji="1" lang="is-IS" altLang="zh-CN" dirty="0"/>
              <a:t>00420a63</a:t>
            </a:r>
          </a:p>
          <a:p>
            <a:r>
              <a:rPr kumimoji="1" lang="is-IS" altLang="zh-CN" dirty="0" smtClean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endParaRPr kumimoji="1" lang="is-IS" altLang="zh-CN" dirty="0"/>
          </a:p>
          <a:p>
            <a:endParaRPr kumimoji="1" lang="is-I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48328" y="1644461"/>
            <a:ext cx="11256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/>
              <a:t>000040b7</a:t>
            </a:r>
            <a:endParaRPr kumimoji="1" lang="is-IS" altLang="zh-CN" dirty="0"/>
          </a:p>
          <a:p>
            <a:r>
              <a:rPr kumimoji="1" lang="is-IS" altLang="zh-CN" dirty="0"/>
              <a:t>00c000ef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00000013</a:t>
            </a:r>
          </a:p>
          <a:p>
            <a:r>
              <a:rPr kumimoji="1" lang="is-IS" altLang="zh-CN" dirty="0"/>
              <a:t>ffff0097</a:t>
            </a:r>
          </a:p>
          <a:p>
            <a:r>
              <a:rPr kumimoji="1" lang="is-IS" altLang="zh-CN" dirty="0"/>
              <a:t>0223c433</a:t>
            </a:r>
          </a:p>
          <a:p>
            <a:r>
              <a:rPr kumimoji="1" lang="is-IS" altLang="zh-CN" dirty="0"/>
              <a:t>025204b3</a:t>
            </a:r>
          </a:p>
          <a:p>
            <a:r>
              <a:rPr kumimoji="1" lang="is-IS" altLang="zh-CN" dirty="0"/>
              <a:t>022404b3</a:t>
            </a:r>
          </a:p>
          <a:p>
            <a:r>
              <a:rPr kumimoji="1" lang="is-IS" altLang="zh-CN" dirty="0"/>
              <a:t>00400113</a:t>
            </a:r>
          </a:p>
          <a:p>
            <a:r>
              <a:rPr kumimoji="1" lang="is-IS" altLang="zh-CN" dirty="0"/>
              <a:t>000000e7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2" y="1557045"/>
            <a:ext cx="11629864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780928"/>
            <a:ext cx="9340619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80376" y="4302224"/>
            <a:ext cx="1800200" cy="42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72464" y="39456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57061" y="437859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32163" y="4725144"/>
            <a:ext cx="809940" cy="42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72426" y="41625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28" y="4509120"/>
            <a:ext cx="809940" cy="42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8253" y="45870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</a:rPr>
              <a:t>FU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9977" y="1887471"/>
            <a:ext cx="597491" cy="31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9977" y="4908794"/>
            <a:ext cx="597491" cy="5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93106" y="21463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93106" y="2492896"/>
            <a:ext cx="38504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97729" y="1226547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Next FU 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7729" y="1573096"/>
            <a:ext cx="38504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sz="2800" dirty="0" err="1">
                <a:latin typeface="+mn-lt"/>
                <a:ea typeface="宋体" charset="-122"/>
              </a:rPr>
              <a:t>piplines</a:t>
            </a:r>
            <a:r>
              <a:rPr lang="en-US" altLang="zh-CN" sz="2800" dirty="0">
                <a:latin typeface="+mn-lt"/>
                <a:ea typeface="宋体" charset="-122"/>
              </a:rPr>
              <a:t> that support multicycle operations</a:t>
            </a:r>
            <a:r>
              <a:rPr lang="en-US" altLang="zh-CN" sz="2800" dirty="0" smtClean="0">
                <a:latin typeface="+mn-lt"/>
                <a:ea typeface="宋体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charset="-122"/>
              </a:rPr>
              <a:t>verification</a:t>
            </a:r>
            <a:r>
              <a:rPr lang="en-US" altLang="zh-CN" sz="2800" dirty="0">
                <a:latin typeface="+mn-lt"/>
                <a:ea typeface="宋体" charset="-122"/>
              </a:rPr>
              <a:t> methods of </a:t>
            </a:r>
            <a:r>
              <a:rPr lang="en-US" altLang="zh-CN" sz="2800" dirty="0" smtClean="0">
                <a:latin typeface="+mn-lt"/>
                <a:ea typeface="宋体" charset="-122"/>
              </a:rPr>
              <a:t>pipelined CPU </a:t>
            </a:r>
            <a:r>
              <a:rPr lang="en-US" altLang="zh-CN" sz="2800" dirty="0">
                <a:latin typeface="+mn-lt"/>
                <a:ea typeface="宋体" charset="-122"/>
              </a:rPr>
              <a:t>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Redesign the pipelines with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charset="-122"/>
              </a:rPr>
              <a:t>IF/ID/FU/WB</a:t>
            </a:r>
            <a:r>
              <a:rPr lang="en-US" altLang="zh-CN" sz="3200" dirty="0" smtClean="0">
                <a:latin typeface="+mn-lt"/>
                <a:ea typeface="宋体" charset="-122"/>
              </a:rPr>
              <a:t> stages and FU stage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charset="-122"/>
              </a:rPr>
              <a:t>.</a:t>
            </a:r>
            <a:endParaRPr lang="en-US" altLang="zh-CN" sz="3200" dirty="0" smtClean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Redesign of CPU Controller.</a:t>
            </a:r>
            <a:endParaRPr lang="en-US" altLang="zh-CN" sz="32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charset="-122"/>
              </a:rPr>
              <a:t>and observe the execution of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  <a:r>
              <a:rPr lang="en-US" altLang="zh-CN" sz="3200" dirty="0">
                <a:latin typeface="+mn-lt"/>
                <a:ea typeface="宋体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Unit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18448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rst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inst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valid_ID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ALU_done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MEM_done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MUL_done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DIV_done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JUMP_done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cmp_res_FU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  <a:endParaRPr lang="en-US" altLang="zh-CN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5920" y="1052736"/>
            <a:ext cx="6600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8846F"/>
                </a:solidFill>
                <a:latin typeface="Menlo" charset="0"/>
              </a:rPr>
              <a:t>// IF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reg_IF_en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branch_ctrl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>
                <a:solidFill>
                  <a:srgbClr val="88846F"/>
                </a:solidFill>
                <a:latin typeface="Menlo" charset="0"/>
              </a:rPr>
              <a:t>// ID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reg_ID_en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reg_ID_flush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ImmSel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MEM_en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MUL_en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DIV_en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JUMP_en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88846F"/>
                </a:solidFill>
                <a:latin typeface="Menlo" charset="0"/>
              </a:rPr>
              <a:t>// FU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JUMP_op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ALU_op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ALUSrcA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ALUSrcB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MEM_we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88846F"/>
                </a:solidFill>
                <a:latin typeface="Menlo" charset="0"/>
              </a:rPr>
              <a:t>// WB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write_sel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4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rd_ctrl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reg_write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endParaRPr lang="en-US" altLang="zh-CN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FU-ALU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03912" y="9807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dirty="0" err="1" smtClean="0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pt-BR" altLang="zh-CN" dirty="0" smtClean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pt-BR" altLang="zh-CN" dirty="0" smtClean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pt-BR" altLang="zh-CN" dirty="0" smtClean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pt-BR" altLang="zh-CN" dirty="0" smtClean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pt-BR" altLang="zh-CN" dirty="0" err="1">
                <a:solidFill>
                  <a:srgbClr val="F8F8F2"/>
                </a:solidFill>
                <a:latin typeface="Menlo" charset="0"/>
              </a:rPr>
              <a:t>Control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pt-BR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pt-BR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pt-BR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] A, </a:t>
            </a:r>
            <a:r>
              <a:rPr lang="pt-BR" altLang="zh-CN" dirty="0" err="1">
                <a:solidFill>
                  <a:srgbClr val="F8F8F2"/>
                </a:solidFill>
                <a:latin typeface="Menlo" charset="0"/>
              </a:rPr>
              <a:t>B</a:t>
            </a:r>
            <a:r>
              <a:rPr lang="pt-BR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endParaRPr lang="en-US" altLang="zh-CN" dirty="0" smtClean="0">
              <a:solidFill>
                <a:srgbClr val="F92672"/>
              </a:solidFill>
              <a:latin typeface="Menlo" charset="0"/>
            </a:endParaRPr>
          </a:p>
          <a:p>
            <a:r>
              <a:rPr lang="en-US" altLang="zh-CN" dirty="0" smtClean="0">
                <a:solidFill>
                  <a:srgbClr val="F92672"/>
                </a:solidFill>
                <a:latin typeface="Menlo" charset="0"/>
              </a:rPr>
              <a:t>always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@(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posedge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(EN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~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state)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88846F"/>
                </a:solidFill>
                <a:latin typeface="Menlo" charset="0"/>
              </a:rPr>
              <a:t>// state == 0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A ...</a:t>
            </a:r>
          </a:p>
          <a:p>
            <a:pPr lvl="2"/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B ...</a:t>
            </a:r>
          </a:p>
          <a:p>
            <a:pPr lvl="2"/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Control ...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lvl="1"/>
            <a:r>
              <a:rPr lang="en-US" altLang="zh-CN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dirty="0" smtClean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dirty="0" smtClean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 smtClean="0">
                <a:solidFill>
                  <a:srgbClr val="F92672"/>
                </a:solidFill>
                <a:latin typeface="Menlo" charset="0"/>
              </a:rPr>
              <a:t>end</a:t>
            </a:r>
          </a:p>
          <a:p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...</a:t>
            </a:r>
            <a:endParaRPr lang="en-US" altLang="zh-CN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7368" y="1702659"/>
            <a:ext cx="43685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66D9EF"/>
                </a:solidFill>
                <a:latin typeface="Menlo" charset="0"/>
              </a:rPr>
              <a:t>module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u="sng" dirty="0">
                <a:solidFill>
                  <a:srgbClr val="A6E22E"/>
                </a:solidFill>
                <a:latin typeface="Menlo" charset="0"/>
              </a:rPr>
              <a:t>FU_ALU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EN,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ALUControl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ALUA, ALUB,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res,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zero, overflow,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finish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state;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finish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1'b1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initial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zh-CN" altLang="en-US" dirty="0" smtClean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FU-Multiplier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07776" y="116653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 smtClean="0">
                <a:solidFill>
                  <a:srgbClr val="66D9EF"/>
                </a:solidFill>
                <a:latin typeface="Menlo" charset="0"/>
              </a:rPr>
              <a:t>module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u="sng" dirty="0" err="1">
                <a:solidFill>
                  <a:srgbClr val="A6E22E"/>
                </a:solidFill>
                <a:latin typeface="Menlo" charset="0"/>
              </a:rPr>
              <a:t>FU_mul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EN,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A, B,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res,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finish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6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state;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finish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state[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1'b1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initial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	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endParaRPr lang="en-US" altLang="zh-CN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5920" y="1052736"/>
            <a:ext cx="6600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always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@(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posedge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(EN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~|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state)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...</a:t>
            </a:r>
          </a:p>
          <a:p>
            <a:pPr lvl="2"/>
            <a:r>
              <a:rPr lang="en-US" altLang="zh-CN" dirty="0" err="1" smtClean="0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7'b100_0000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state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&lt;=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{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1'b0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, state[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6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]};</a:t>
            </a:r>
          </a:p>
          <a:p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wire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63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mulres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multiplier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92672"/>
                </a:solidFill>
                <a:latin typeface="Menlo" charset="0"/>
              </a:rPr>
              <a:t>mul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(.CLK(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),.A(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),.B(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),.P(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mulres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));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res </a:t>
            </a:r>
            <a:r>
              <a:rPr lang="en-US" altLang="zh-CN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dirty="0" err="1">
                <a:solidFill>
                  <a:srgbClr val="F8F8F2"/>
                </a:solidFill>
                <a:latin typeface="Menlo" charset="0"/>
              </a:rPr>
              <a:t>mulres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>];</a:t>
            </a:r>
          </a:p>
          <a:p>
            <a:r>
              <a:rPr lang="en-US" altLang="zh-CN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i="1" dirty="0" err="1">
                <a:solidFill>
                  <a:srgbClr val="66D9EF"/>
                </a:solidFill>
                <a:latin typeface="Menlo" charset="0"/>
              </a:rPr>
              <a:t>endmodule</a:t>
            </a:r>
            <a:endParaRPr lang="en-US" altLang="zh-CN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1904" y="861105"/>
            <a:ext cx="5688632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0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FU-Divider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07776" y="116653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i="1" dirty="0">
                <a:solidFill>
                  <a:srgbClr val="66D9EF"/>
                </a:solidFill>
                <a:latin typeface="Menlo" charset="0"/>
              </a:rPr>
              <a:t>module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u="sng" dirty="0" err="1">
                <a:solidFill>
                  <a:srgbClr val="A6E22E"/>
                </a:solidFill>
                <a:latin typeface="Menlo" charset="0"/>
              </a:rPr>
              <a:t>FU_div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EN,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A, B,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res,</a:t>
            </a: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output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finish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wire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res_valid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wire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63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divres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state;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finish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res_valid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state;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initial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  state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31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9409" y="1501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1944" y="116632"/>
            <a:ext cx="75608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always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@(</a:t>
            </a:r>
            <a:r>
              <a:rPr lang="en-US" altLang="zh-CN" sz="1600" dirty="0" err="1">
                <a:solidFill>
                  <a:srgbClr val="F92672"/>
                </a:solidFill>
                <a:latin typeface="Menlo" charset="0"/>
              </a:rPr>
              <a:t>posedge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(EN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&amp;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~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state)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begin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88846F"/>
                </a:solidFill>
                <a:latin typeface="Menlo" charset="0"/>
              </a:rPr>
              <a:t>// state == 0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...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A_valid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B_valid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 smtClean="0">
              <a:solidFill>
                <a:srgbClr val="F8F8F2"/>
              </a:solidFill>
              <a:latin typeface="Menlo" charset="0"/>
            </a:endParaRP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else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res_valid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 </a:t>
            </a: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begin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	</a:t>
            </a:r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A_valid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...</a:t>
            </a:r>
          </a:p>
          <a:p>
            <a:pPr lvl="2"/>
            <a:r>
              <a:rPr lang="en-US" altLang="zh-CN" sz="1600" dirty="0" err="1" smtClean="0">
                <a:solidFill>
                  <a:srgbClr val="F8F8F2"/>
                </a:solidFill>
                <a:latin typeface="Menlo" charset="0"/>
              </a:rPr>
              <a:t>B_valid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2"/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state 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...</a:t>
            </a:r>
          </a:p>
          <a:p>
            <a:pPr lvl="1"/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end</a:t>
            </a:r>
            <a:endParaRPr lang="en-US" altLang="zh-CN" sz="1600" dirty="0">
              <a:solidFill>
                <a:srgbClr val="F8F8F2"/>
              </a:solidFill>
              <a:latin typeface="Menlo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 smtClean="0">
                <a:solidFill>
                  <a:srgbClr val="F92672"/>
                </a:solidFill>
                <a:latin typeface="Menlo" charset="0"/>
              </a:rPr>
              <a:t>divider</a:t>
            </a:r>
            <a:r>
              <a:rPr lang="en-US" altLang="zh-CN" sz="1600" dirty="0" smtClean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div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clk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s_axis_dividend_tvalid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s_axis_dividend_tdata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A_reg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s_axis_divisor_tvalid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 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s_axis_divisor_tdata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B_reg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m_axis_dout_tvalid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res_valid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), </a:t>
            </a:r>
          </a:p>
          <a:p>
            <a:pPr lvl="1"/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m_axis_dout_tdata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divres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assign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res </a:t>
            </a:r>
            <a:r>
              <a:rPr lang="en-US" altLang="zh-CN" sz="1600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altLang="zh-CN" sz="1600" dirty="0" err="1">
                <a:solidFill>
                  <a:srgbClr val="F8F8F2"/>
                </a:solidFill>
                <a:latin typeface="Menlo" charset="0"/>
              </a:rPr>
              <a:t>divres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63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:</a:t>
            </a:r>
            <a:r>
              <a:rPr lang="en-US" altLang="zh-CN" sz="1600" dirty="0">
                <a:solidFill>
                  <a:srgbClr val="AE81FF"/>
                </a:solidFill>
                <a:latin typeface="Menlo" charset="0"/>
              </a:rPr>
              <a:t>32</a:t>
            </a:r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>];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Menlo" charset="0"/>
              </a:rPr>
              <a:t/>
            </a:r>
            <a:br>
              <a:rPr lang="en-US" altLang="zh-CN" sz="1600" dirty="0">
                <a:solidFill>
                  <a:srgbClr val="F8F8F2"/>
                </a:solidFill>
                <a:latin typeface="Menlo" charset="0"/>
              </a:rPr>
            </a:br>
            <a:r>
              <a:rPr lang="en-US" altLang="zh-CN" sz="1600" i="1" dirty="0" err="1">
                <a:solidFill>
                  <a:srgbClr val="66D9EF"/>
                </a:solidFill>
                <a:latin typeface="Menlo" charset="0"/>
              </a:rPr>
              <a:t>endmodule</a:t>
            </a:r>
            <a:endParaRPr lang="en-US" altLang="zh-CN" sz="1600" b="0" dirty="0">
              <a:solidFill>
                <a:srgbClr val="F8F8F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1809</Words>
  <Application>Microsoft Macintosh PowerPoint</Application>
  <PresentationFormat>宽屏</PresentationFormat>
  <Paragraphs>690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Calibri</vt:lpstr>
      <vt:lpstr>Menlo</vt:lpstr>
      <vt:lpstr>Wingdings</vt:lpstr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Control Unit</vt:lpstr>
      <vt:lpstr>FU-ALU</vt:lpstr>
      <vt:lpstr>FU-Multiplier</vt:lpstr>
      <vt:lpstr>FU-Divider</vt:lpstr>
      <vt:lpstr>FU-Jump</vt:lpstr>
      <vt:lpstr>FU-Mem</vt:lpstr>
      <vt:lpstr>Write Back</vt:lpstr>
      <vt:lpstr>Pipelines resolving Data Hazards</vt:lpstr>
      <vt:lpstr>Methods of resolving Control hazards</vt:lpstr>
      <vt:lpstr>Predict Untaken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用户</cp:lastModifiedBy>
  <cp:revision>329</cp:revision>
  <cp:lastPrinted>2021-11-21T05:46:35Z</cp:lastPrinted>
  <dcterms:created xsi:type="dcterms:W3CDTF">2021-11-21T05:46:35Z</dcterms:created>
  <dcterms:modified xsi:type="dcterms:W3CDTF">2021-11-21T23:57:29Z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