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5"/>
  </p:notesMasterIdLst>
  <p:sldIdLst>
    <p:sldId id="256" r:id="rId2"/>
    <p:sldId id="281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5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465FE-11F5-4FFE-B7E4-8CF576E6BC5B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A893-5E96-4B8D-9ADF-29B4189224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33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•L’augmentation du nombre de couche de convolution → Améliorer le taux de reconnaissance</a:t>
            </a:r>
          </a:p>
          <a:p>
            <a:r>
              <a:rPr lang="fr-FR" dirty="0"/>
              <a:t>•Si le nombre de couche de convolution trop petit  → Ne peux pas améliorer le taux de reconnaissance par </a:t>
            </a:r>
          </a:p>
          <a:p>
            <a:r>
              <a:rPr lang="fr-FR" dirty="0"/>
              <a:t>Augmenter le nombre de couches  </a:t>
            </a:r>
            <a:endParaRPr lang="fr-CA" dirty="0"/>
          </a:p>
          <a:p>
            <a:r>
              <a:rPr lang="fr-FR" dirty="0"/>
              <a:t>• Si le nombre de couche de convolution assez grand→ Peux améliorer le taux de reconnaissance par augmenter </a:t>
            </a:r>
          </a:p>
          <a:p>
            <a:r>
              <a:rPr lang="fr-FR" dirty="0"/>
              <a:t>Nombre de couches</a:t>
            </a:r>
          </a:p>
          <a:p>
            <a:r>
              <a:rPr lang="fr-FR" dirty="0"/>
              <a:t>• Si le nombre de conche de convolution suffisant →  Pas besoin de trop de couches linéaires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AA893-5E96-4B8D-9ADF-29B4189224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90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E531-0FA2-4204-A4C8-54876246ED7C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981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zh-CN" sz="1200" dirty="0"/>
              <a:t>C’est commentaire!!!!!!</a:t>
            </a:r>
          </a:p>
          <a:p>
            <a:r>
              <a:rPr lang="fr-CA" altLang="zh-CN" sz="1200" dirty="0"/>
              <a:t>0.0001 est le plus convenable</a:t>
            </a:r>
          </a:p>
          <a:p>
            <a:r>
              <a:rPr lang="fr-CA" altLang="zh-CN" sz="1200" dirty="0"/>
              <a:t>Même si la précision de 0.00001 est plus haute mais il faut au moins 100 </a:t>
            </a:r>
            <a:r>
              <a:rPr lang="fr-CA" altLang="zh-CN" sz="1200" dirty="0" err="1"/>
              <a:t>epoch</a:t>
            </a:r>
            <a:r>
              <a:rPr lang="fr-CA" altLang="zh-CN" sz="1200" dirty="0"/>
              <a:t>, c’est trop lente. 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6E65C-2F45-412A-97D9-55FDFBE705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4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zh-CN" sz="1200" dirty="0"/>
              <a:t>C’est commentaire!!!!!!!</a:t>
            </a:r>
          </a:p>
          <a:p>
            <a:r>
              <a:rPr lang="fr-CA" altLang="zh-CN" sz="1200" dirty="0"/>
              <a:t>3*3 est plus stable</a:t>
            </a:r>
          </a:p>
          <a:p>
            <a:r>
              <a:rPr lang="fr-CA" altLang="zh-CN" sz="1200" dirty="0"/>
              <a:t>La précision de 3*3 est plus haute</a:t>
            </a:r>
            <a:endParaRPr lang="zh-CN" altLang="en-US" sz="1200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E531-0FA2-4204-A4C8-54876246ED7C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9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zh-CN" dirty="0"/>
              <a:t>Pas grand de différence</a:t>
            </a:r>
          </a:p>
          <a:p>
            <a:r>
              <a:rPr lang="fr-CA" altLang="zh-CN" dirty="0"/>
              <a:t>Le modèle est assez grand</a:t>
            </a:r>
            <a:endParaRPr lang="zh-CN" alt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8E531-0FA2-4204-A4C8-54876246ED7C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1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A1D42-B567-41EC-B895-0CFF62E9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2347A1-9E87-45D9-BE8A-89C648778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99253-629D-4B1E-BD88-160D3586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6C4A6-DDA9-4B57-878B-5535304D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9E110A-2B33-41D1-8700-D6CE5A7F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8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88450-2C88-4232-8123-31D02D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899DBC-8284-4CC8-8483-AC3797035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6E38-A3AA-4BFC-9D9C-AC81FE5B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308C25-95EB-45E8-9EDF-2149FF5B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E0119E-9161-4A66-9B93-D037A913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0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B1BFD9-31FB-47D8-906B-430E33290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FE949F-92A3-4EB9-80B1-73042DF9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F4B06-C8F6-432D-8644-324D4DA1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A6A37D-FED7-438C-A42C-103626F3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BD327A-EA96-4251-BF77-1A69605E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3842D-8D41-4F7F-BD87-A5BF1192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18FCF-C692-434B-90C8-9A534407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E5E7F2-9141-4019-9DB6-B36CB399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FE64F8-E89F-4512-AB72-76A5893A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B5364-B935-46F0-B9C8-A0037A24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E64F8-87B4-4E62-BE77-F78A61E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21C26-7ED3-4796-A834-5171029B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8BC741-859D-47D3-9450-EF78AABA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8FE56-2350-4B15-B94A-2999B78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EE192-3396-412F-9CCF-DA624408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6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70067-1988-4625-80D2-AD11482C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D3387-9CE4-478B-A309-78B9C006C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CD7F73-C5F1-4492-A4C0-AE03E77D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41A6F4-DACE-44DD-B036-08FD2101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A2946-3F99-4BAE-ABE3-6220B446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5FA22E-8D39-4576-A791-747B6433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8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99A8D-FFEB-4CB9-AF3E-AD26FD36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B63C9A-44D3-4742-9F82-CC539D1F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9292B-EA47-485A-9205-052B83DC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F52061-1447-49B7-8613-A03F4EEF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93D1FA-F284-41FB-8DD0-62B0276DF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E44C20-0365-4C9E-AE89-AEB5FA4A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7FA2DE-A88B-400F-B62D-AA874F9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7B0BDD-99AD-4DDA-A59A-1045312A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6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41630-783A-4843-A3D2-23DEC7B1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0BB54D-C530-4093-81B2-6822D559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5CEFC4-F45F-43CF-BBEF-60BA21C4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1C0258-228D-43D2-A091-A4D65AA5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B85836-70FB-4948-9318-10ABC4B9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50C948-7E7D-417E-A95E-3804E980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27B193-5D2E-4DB9-8BB0-F0480F09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4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F4114-784E-43DD-991B-4D79DF8C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CB1AE3-3B1F-4F44-BF6E-BB2D537A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E7212A-A249-4504-BC8F-AF7A4923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C43960-B051-4C81-929F-F9F3F5DC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BD803-7E5C-4386-8EAF-5FDAAD98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49538-4D16-43F7-BB12-11FA5EC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2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2CDBE-62AB-44BB-879B-E090AEEB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0F9BE2-E568-449D-B414-B894E1DA9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9F17B5-9EB4-43E1-B9E8-615A7390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E101B7-D267-4BFD-A4B1-40038304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D0D48D-9626-4FA0-AB3B-AF40E2C0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0B3F2A-C25C-4D44-A3AA-0BFD278A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750A0C-7B10-4CB8-B797-097957D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528F4D-3AF5-42EF-BFA2-AE97F5C9D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381651-971B-465E-A144-46F5C1C03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F1BD56-B1B8-4F83-B33E-B93A3BF2E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F6EFC-9836-4A7D-B16C-5D1C5F1D7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8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881-A623-4518-93F7-6D181E429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897" y="2449023"/>
            <a:ext cx="8915399" cy="117944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/>
              <a:t>Développement d’un système neuronal de détection de commandes vocales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BD9223-6EE9-4934-A6D1-A55639E3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545" y="4305921"/>
            <a:ext cx="4278085" cy="189435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fr-FR" sz="2000" b="1" i="1" dirty="0"/>
              <a:t>Réalisé par : 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2000" dirty="0"/>
              <a:t>CHGHAF Mohammed 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2000" dirty="0"/>
              <a:t>FAN </a:t>
            </a:r>
            <a:r>
              <a:rPr lang="fr-FR" sz="2000" dirty="0" err="1"/>
              <a:t>Zhuzhi</a:t>
            </a:r>
            <a:endParaRPr lang="fr-FR" sz="2000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2000" dirty="0"/>
              <a:t>MENG </a:t>
            </a:r>
            <a:r>
              <a:rPr lang="fr-FR" sz="2000" dirty="0" err="1"/>
              <a:t>Huaizhong</a:t>
            </a:r>
            <a:endParaRPr lang="fr-FR" sz="2000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2000" dirty="0"/>
              <a:t>TAKALI Mohamed </a:t>
            </a:r>
            <a:r>
              <a:rPr lang="fr-FR" sz="2000" dirty="0" err="1"/>
              <a:t>Selmi</a:t>
            </a:r>
            <a:endParaRPr lang="fr-FR" sz="20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3397BD1-AAE6-40A4-8D6C-F25337B0914A}"/>
              </a:ext>
            </a:extLst>
          </p:cNvPr>
          <p:cNvSpPr txBox="1">
            <a:spLocks/>
          </p:cNvSpPr>
          <p:nvPr/>
        </p:nvSpPr>
        <p:spPr>
          <a:xfrm>
            <a:off x="7705668" y="4305921"/>
            <a:ext cx="3506787" cy="117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i="1" dirty="0"/>
              <a:t>Encadré par :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M. BARRAS Claude</a:t>
            </a:r>
          </a:p>
          <a:p>
            <a:pPr>
              <a:spcBef>
                <a:spcPts val="600"/>
              </a:spcBef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E7E01-342E-41CE-A7AF-96D760FB91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1" y="198289"/>
            <a:ext cx="1547704" cy="693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85773-9A78-447E-83CD-868309AF33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55" y="198289"/>
            <a:ext cx="677743" cy="6935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F44A1F-7435-4B7A-82A8-E09ADC09E06B}"/>
              </a:ext>
            </a:extLst>
          </p:cNvPr>
          <p:cNvSpPr/>
          <p:nvPr/>
        </p:nvSpPr>
        <p:spPr>
          <a:xfrm>
            <a:off x="-1170214" y="211453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b="1" kern="150" dirty="0">
                <a:latin typeface="Liberation Serif"/>
                <a:ea typeface="WenQuanYi Micro Hei"/>
                <a:cs typeface="Lohit Devanagari"/>
              </a:rPr>
              <a:t>Université Paris-Saclay</a:t>
            </a:r>
            <a:endParaRPr lang="fr-FR" sz="1600" kern="150" dirty="0">
              <a:latin typeface="Liberation Serif"/>
              <a:ea typeface="WenQuanYi Micro Hei"/>
              <a:cs typeface="Lohit Devanagari"/>
            </a:endParaRPr>
          </a:p>
          <a:p>
            <a:pPr algn="ctr">
              <a:spcAft>
                <a:spcPts val="0"/>
              </a:spcAft>
            </a:pPr>
            <a:r>
              <a:rPr lang="fr-FR" b="1" kern="150" dirty="0">
                <a:latin typeface="Liberation Serif"/>
                <a:ea typeface="WenQuanYi Micro Hei"/>
                <a:cs typeface="Lohit Devanagari"/>
              </a:rPr>
              <a:t>Master 2 SETI</a:t>
            </a:r>
            <a:endParaRPr lang="fr-FR" sz="1600" kern="150" dirty="0">
              <a:latin typeface="Liberation Serif"/>
              <a:ea typeface="WenQuanYi Micro Hei"/>
              <a:cs typeface="Lohit Devanagari"/>
            </a:endParaRPr>
          </a:p>
          <a:p>
            <a:pPr algn="ctr">
              <a:spcAft>
                <a:spcPts val="0"/>
              </a:spcAft>
            </a:pPr>
            <a:r>
              <a:rPr lang="fr-FR" sz="1600" kern="150">
                <a:latin typeface="Liberation Serif"/>
                <a:ea typeface="WenQuanYi Micro Hei"/>
                <a:cs typeface="Lohit Devanagari"/>
              </a:rPr>
              <a:t>2018/2019</a:t>
            </a:r>
            <a:endParaRPr lang="fr-FR" sz="1600" kern="150" dirty="0">
              <a:effectLst/>
              <a:latin typeface="Liberation Serif"/>
              <a:ea typeface="WenQuanYi Micro Hei"/>
              <a:cs typeface="Lohit Devanaga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E5633-1753-46E8-984D-12134E6F485B}"/>
              </a:ext>
            </a:extLst>
          </p:cNvPr>
          <p:cNvSpPr/>
          <p:nvPr/>
        </p:nvSpPr>
        <p:spPr>
          <a:xfrm>
            <a:off x="3171808" y="1934507"/>
            <a:ext cx="5335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dirty="0"/>
              <a:t>UE : Reconnaissance et interaction vocale </a:t>
            </a:r>
            <a:endParaRPr lang="fr-FR" kern="150" dirty="0">
              <a:latin typeface="Liberation Serif"/>
              <a:ea typeface="WenQuanYi Micro Hei"/>
              <a:cs typeface="Lohit Devanaga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29CAA8-0EB5-4E0A-AF4C-921679E88682}"/>
              </a:ext>
            </a:extLst>
          </p:cNvPr>
          <p:cNvSpPr/>
          <p:nvPr/>
        </p:nvSpPr>
        <p:spPr>
          <a:xfrm>
            <a:off x="1877786" y="2449023"/>
            <a:ext cx="8294914" cy="132287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3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B35EB-9639-407D-BC1C-9F1168E5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9" y="881261"/>
            <a:ext cx="7857765" cy="5046724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37543F4-D32D-4DD3-AEA3-690E62CA414F}"/>
              </a:ext>
            </a:extLst>
          </p:cNvPr>
          <p:cNvSpPr/>
          <p:nvPr/>
        </p:nvSpPr>
        <p:spPr>
          <a:xfrm>
            <a:off x="622642" y="6180414"/>
            <a:ext cx="1261872" cy="5303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C969B9-FDFC-48B1-A09B-B8FC4504C10B}"/>
              </a:ext>
            </a:extLst>
          </p:cNvPr>
          <p:cNvSpPr/>
          <p:nvPr/>
        </p:nvSpPr>
        <p:spPr>
          <a:xfrm>
            <a:off x="2060448" y="600288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/>
              <a:t>Les données de Test n’ont pas d’influence remarquable sur le taux de reconnaissance.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02F9B0-0754-41FE-9557-F1C36CCB3B36}"/>
              </a:ext>
            </a:extLst>
          </p:cNvPr>
          <p:cNvSpPr/>
          <p:nvPr/>
        </p:nvSpPr>
        <p:spPr>
          <a:xfrm>
            <a:off x="2060448" y="6002880"/>
            <a:ext cx="6096000" cy="78278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081361B-5815-4D3D-8ECF-976F9547EF31}"/>
              </a:ext>
            </a:extLst>
          </p:cNvPr>
          <p:cNvSpPr txBox="1">
            <a:spLocks/>
          </p:cNvSpPr>
          <p:nvPr/>
        </p:nvSpPr>
        <p:spPr>
          <a:xfrm>
            <a:off x="0" y="170202"/>
            <a:ext cx="5290457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3. Test et résultats du système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E43B5-FEEC-463F-9CB2-54B56CFE7A9F}"/>
              </a:ext>
            </a:extLst>
          </p:cNvPr>
          <p:cNvSpPr/>
          <p:nvPr/>
        </p:nvSpPr>
        <p:spPr>
          <a:xfrm>
            <a:off x="-1" y="0"/>
            <a:ext cx="5061857" cy="7505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8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7CB6-8762-4FA0-8E1A-AE7F3B53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56"/>
            <a:ext cx="10515600" cy="878215"/>
          </a:xfrm>
        </p:spPr>
        <p:txBody>
          <a:bodyPr>
            <a:normAutofit/>
          </a:bodyPr>
          <a:lstStyle/>
          <a:p>
            <a:r>
              <a:rPr lang="fr-FR" sz="3200" b="1" dirty="0"/>
              <a:t>3.3. Influence du </a:t>
            </a:r>
            <a:r>
              <a:rPr lang="fr-FR" sz="3200" b="1" dirty="0">
                <a:solidFill>
                  <a:srgbClr val="C00000"/>
                </a:solidFill>
              </a:rPr>
              <a:t>bruit ajouté</a:t>
            </a:r>
            <a:r>
              <a:rPr lang="fr-FR" sz="3200" b="1" dirty="0"/>
              <a:t> sur le taux de reconnaissance</a:t>
            </a:r>
            <a:endParaRPr lang="fr-F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3E273-2A04-4C32-AB01-58A4EE373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94" y="1446907"/>
            <a:ext cx="9158787" cy="337897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05532A1-61B4-4A38-B789-664CE13307A6}"/>
              </a:ext>
            </a:extLst>
          </p:cNvPr>
          <p:cNvSpPr/>
          <p:nvPr/>
        </p:nvSpPr>
        <p:spPr>
          <a:xfrm>
            <a:off x="1293650" y="5559552"/>
            <a:ext cx="787682" cy="43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CA98A-93D2-42D1-85B8-D56A496005F2}"/>
              </a:ext>
            </a:extLst>
          </p:cNvPr>
          <p:cNvSpPr txBox="1"/>
          <p:nvPr/>
        </p:nvSpPr>
        <p:spPr>
          <a:xfrm>
            <a:off x="2115310" y="5528711"/>
            <a:ext cx="879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taux de bruit influe négativement sur le taux de reconnaissance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42CC4-76A6-4EAE-8FAB-6903BC524A30}"/>
              </a:ext>
            </a:extLst>
          </p:cNvPr>
          <p:cNvSpPr/>
          <p:nvPr/>
        </p:nvSpPr>
        <p:spPr>
          <a:xfrm>
            <a:off x="2115310" y="5380694"/>
            <a:ext cx="8345426" cy="800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AE22130-1001-4E51-BC91-18220DADAD54}"/>
              </a:ext>
            </a:extLst>
          </p:cNvPr>
          <p:cNvSpPr txBox="1">
            <a:spLocks/>
          </p:cNvSpPr>
          <p:nvPr/>
        </p:nvSpPr>
        <p:spPr>
          <a:xfrm>
            <a:off x="0" y="170202"/>
            <a:ext cx="5290457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3. Test et résultats du système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AC8C2-1E74-454A-86E9-5CC5AA33F05D}"/>
              </a:ext>
            </a:extLst>
          </p:cNvPr>
          <p:cNvSpPr/>
          <p:nvPr/>
        </p:nvSpPr>
        <p:spPr>
          <a:xfrm>
            <a:off x="-1" y="0"/>
            <a:ext cx="5061857" cy="7505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68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17BD-A3ED-4DD2-8204-93EE6307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/>
              <a:t>3.4. Influence du </a:t>
            </a:r>
            <a:r>
              <a:rPr lang="fr-CA" altLang="zh-CN" sz="3200" b="1" dirty="0">
                <a:solidFill>
                  <a:srgbClr val="C00000"/>
                </a:solidFill>
              </a:rPr>
              <a:t>Learning rate </a:t>
            </a:r>
            <a:r>
              <a:rPr lang="fr-FR" sz="3200" b="1" dirty="0"/>
              <a:t> sur le taux de reconnaissance</a:t>
            </a:r>
            <a:endParaRPr lang="zh-CN" altLang="en-US" sz="32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5DEE31-5F33-4E53-B97F-BD20A3415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520"/>
            <a:ext cx="7020559" cy="4838002"/>
          </a:xfr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C451F5D-1797-4E92-A886-A0D52E85CD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559" y="1690688"/>
          <a:ext cx="5012945" cy="3155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896">
                  <a:extLst>
                    <a:ext uri="{9D8B030D-6E8A-4147-A177-3AD203B41FA5}">
                      <a16:colId xmlns:a16="http://schemas.microsoft.com/office/drawing/2014/main" val="3248068418"/>
                    </a:ext>
                  </a:extLst>
                </a:gridCol>
                <a:gridCol w="1295225">
                  <a:extLst>
                    <a:ext uri="{9D8B030D-6E8A-4147-A177-3AD203B41FA5}">
                      <a16:colId xmlns:a16="http://schemas.microsoft.com/office/drawing/2014/main" val="1100411644"/>
                    </a:ext>
                  </a:extLst>
                </a:gridCol>
                <a:gridCol w="2636824">
                  <a:extLst>
                    <a:ext uri="{9D8B030D-6E8A-4147-A177-3AD203B41FA5}">
                      <a16:colId xmlns:a16="http://schemas.microsoft.com/office/drawing/2014/main" val="2159886122"/>
                    </a:ext>
                  </a:extLst>
                </a:gridCol>
              </a:tblGrid>
              <a:tr h="6498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 dirty="0">
                          <a:effectLst/>
                        </a:rPr>
                        <a:t>Learning rate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>
                          <a:effectLst/>
                        </a:rPr>
                        <a:t>Taux de précision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>
                          <a:effectLst/>
                        </a:rPr>
                        <a:t>Nombre epoch pour convergence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327926"/>
                  </a:ext>
                </a:extLst>
              </a:tr>
              <a:tr h="588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>
                          <a:effectLst/>
                        </a:rPr>
                        <a:t>0.01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 dirty="0">
                          <a:effectLst/>
                        </a:rPr>
                        <a:t>12.3%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</a:t>
                      </a:r>
                      <a:r>
                        <a:rPr lang="fr-CA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486803"/>
                  </a:ext>
                </a:extLst>
              </a:tr>
              <a:tr h="643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>
                          <a:effectLst/>
                        </a:rPr>
                        <a:t>0.001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 dirty="0">
                          <a:effectLst/>
                        </a:rPr>
                        <a:t>68.2%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>
                          <a:effectLst/>
                        </a:rPr>
                        <a:t>&gt;10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914414"/>
                  </a:ext>
                </a:extLst>
              </a:tr>
              <a:tr h="5881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 dirty="0">
                          <a:effectLst/>
                        </a:rPr>
                        <a:t>0.0001 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>
                          <a:effectLst/>
                        </a:rPr>
                        <a:t>77.9%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>
                          <a:effectLst/>
                        </a:rPr>
                        <a:t>&gt;30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077333"/>
                  </a:ext>
                </a:extLst>
              </a:tr>
              <a:tr h="6856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>
                          <a:effectLst/>
                        </a:rPr>
                        <a:t>0.00001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>
                          <a:effectLst/>
                        </a:rPr>
                        <a:t>80.0%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400" kern="100" dirty="0">
                          <a:effectLst/>
                        </a:rPr>
                        <a:t>&gt;100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628461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670D5211-80B4-46C2-A39E-EF0C9E8B68A6}"/>
              </a:ext>
            </a:extLst>
          </p:cNvPr>
          <p:cNvSpPr/>
          <p:nvPr/>
        </p:nvSpPr>
        <p:spPr>
          <a:xfrm>
            <a:off x="9079992" y="4690840"/>
            <a:ext cx="667512" cy="64925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C32EE1-9752-44C9-A0F8-5A0361858063}"/>
              </a:ext>
            </a:extLst>
          </p:cNvPr>
          <p:cNvSpPr/>
          <p:nvPr/>
        </p:nvSpPr>
        <p:spPr>
          <a:xfrm>
            <a:off x="7219188" y="5376123"/>
            <a:ext cx="4389120" cy="11243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61084-6AC8-46B4-9406-EC9B6574007D}"/>
              </a:ext>
            </a:extLst>
          </p:cNvPr>
          <p:cNvSpPr/>
          <p:nvPr/>
        </p:nvSpPr>
        <p:spPr>
          <a:xfrm>
            <a:off x="7712736" y="5489002"/>
            <a:ext cx="3641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altLang="zh-CN" sz="2400" dirty="0"/>
              <a:t>0.0001 est le Learning rate plus convenable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0859E30-0FAF-4149-A352-C4B1542AB457}"/>
              </a:ext>
            </a:extLst>
          </p:cNvPr>
          <p:cNvSpPr txBox="1">
            <a:spLocks/>
          </p:cNvSpPr>
          <p:nvPr/>
        </p:nvSpPr>
        <p:spPr>
          <a:xfrm>
            <a:off x="0" y="170202"/>
            <a:ext cx="5290457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3. Test et résultats du système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52571-2D9C-45B8-B81D-BC98E8E7878E}"/>
              </a:ext>
            </a:extLst>
          </p:cNvPr>
          <p:cNvSpPr/>
          <p:nvPr/>
        </p:nvSpPr>
        <p:spPr>
          <a:xfrm>
            <a:off x="-1" y="0"/>
            <a:ext cx="5061857" cy="7505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3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A6F8-3ABE-4A9E-A59C-7FC75A57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1211" cy="1325563"/>
          </a:xfrm>
        </p:spPr>
        <p:txBody>
          <a:bodyPr>
            <a:normAutofit/>
          </a:bodyPr>
          <a:lstStyle/>
          <a:p>
            <a:r>
              <a:rPr lang="fr-FR" sz="3200" b="1" dirty="0"/>
              <a:t>3.5. Influence du </a:t>
            </a:r>
            <a:r>
              <a:rPr lang="fr-CA" altLang="zh-CN" sz="3200" b="1" dirty="0">
                <a:solidFill>
                  <a:srgbClr val="C00000"/>
                </a:solidFill>
              </a:rPr>
              <a:t>Taille des noyaux </a:t>
            </a:r>
            <a:r>
              <a:rPr lang="fr-FR" sz="3200" b="1" dirty="0"/>
              <a:t> sur le taux de reconnaissance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6A1A05-42DF-4925-A35B-88A52985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9" y="1690688"/>
            <a:ext cx="6711643" cy="462512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2885E3-D5FA-4CD6-AEDB-C8C1F349C78D}"/>
              </a:ext>
            </a:extLst>
          </p:cNvPr>
          <p:cNvSpPr/>
          <p:nvPr/>
        </p:nvSpPr>
        <p:spPr>
          <a:xfrm>
            <a:off x="7858000" y="3818582"/>
            <a:ext cx="3078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altLang="zh-CN" sz="2400" dirty="0"/>
              <a:t>Le noyau de taille 3*3 est plus stable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2BAD34DA-BE97-492E-8918-6DC0CDDA13B5}"/>
              </a:ext>
            </a:extLst>
          </p:cNvPr>
          <p:cNvSpPr/>
          <p:nvPr/>
        </p:nvSpPr>
        <p:spPr>
          <a:xfrm rot="5400000">
            <a:off x="8462619" y="2723107"/>
            <a:ext cx="1133856" cy="735130"/>
          </a:xfrm>
          <a:prstGeom prst="ben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1EF4B0-5A10-4C5A-ABA7-0AEE2C6C8648}"/>
              </a:ext>
            </a:extLst>
          </p:cNvPr>
          <p:cNvSpPr/>
          <p:nvPr/>
        </p:nvSpPr>
        <p:spPr>
          <a:xfrm>
            <a:off x="7474224" y="3745430"/>
            <a:ext cx="3529584" cy="132556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95CDB94-F858-4360-899B-75F2542BA42C}"/>
              </a:ext>
            </a:extLst>
          </p:cNvPr>
          <p:cNvSpPr txBox="1">
            <a:spLocks/>
          </p:cNvSpPr>
          <p:nvPr/>
        </p:nvSpPr>
        <p:spPr>
          <a:xfrm>
            <a:off x="0" y="170202"/>
            <a:ext cx="5290457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3. Test et résultats du système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94E154-B01B-4201-A591-29B211589155}"/>
              </a:ext>
            </a:extLst>
          </p:cNvPr>
          <p:cNvSpPr/>
          <p:nvPr/>
        </p:nvSpPr>
        <p:spPr>
          <a:xfrm>
            <a:off x="-1" y="0"/>
            <a:ext cx="5061857" cy="7505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98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75D57-E714-4521-838F-F026043C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59342"/>
            <a:ext cx="11353800" cy="978286"/>
          </a:xfrm>
        </p:spPr>
        <p:txBody>
          <a:bodyPr>
            <a:normAutofit/>
          </a:bodyPr>
          <a:lstStyle/>
          <a:p>
            <a:r>
              <a:rPr lang="fr-FR" sz="2800" b="1" dirty="0"/>
              <a:t>3.6. Influence du </a:t>
            </a:r>
            <a:r>
              <a:rPr lang="fr-CA" altLang="zh-CN" sz="2800" b="1" dirty="0">
                <a:solidFill>
                  <a:srgbClr val="C00000"/>
                </a:solidFill>
              </a:rPr>
              <a:t>Nombre des noyaux </a:t>
            </a:r>
            <a:r>
              <a:rPr lang="fr-FR" sz="2800" b="1" dirty="0"/>
              <a:t> sur le taux de reconnaissance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AE1182-E502-453E-9BBC-9689565F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350"/>
            <a:ext cx="5918379" cy="4078469"/>
          </a:xfr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6F51EB-5570-4210-9592-A7A1B656CD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18379" y="1984247"/>
          <a:ext cx="6073520" cy="2337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4263">
                  <a:extLst>
                    <a:ext uri="{9D8B030D-6E8A-4147-A177-3AD203B41FA5}">
                      <a16:colId xmlns:a16="http://schemas.microsoft.com/office/drawing/2014/main" val="1780199599"/>
                    </a:ext>
                  </a:extLst>
                </a:gridCol>
                <a:gridCol w="2141628">
                  <a:extLst>
                    <a:ext uri="{9D8B030D-6E8A-4147-A177-3AD203B41FA5}">
                      <a16:colId xmlns:a16="http://schemas.microsoft.com/office/drawing/2014/main" val="3294993238"/>
                    </a:ext>
                  </a:extLst>
                </a:gridCol>
                <a:gridCol w="1907629">
                  <a:extLst>
                    <a:ext uri="{9D8B030D-6E8A-4147-A177-3AD203B41FA5}">
                      <a16:colId xmlns:a16="http://schemas.microsoft.com/office/drawing/2014/main" val="3787535609"/>
                    </a:ext>
                  </a:extLst>
                </a:gridCol>
              </a:tblGrid>
              <a:tr h="5212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 dirty="0">
                          <a:effectLst/>
                        </a:rPr>
                        <a:t>Nombre des filtres pour le premier CNN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 dirty="0">
                          <a:effectLst/>
                        </a:rPr>
                        <a:t>Nombre des filtres pour le deuxième CNN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800" kern="100" dirty="0">
                          <a:effectLst/>
                        </a:rPr>
                        <a:t>Taux de précision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091955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 dirty="0">
                          <a:effectLst/>
                        </a:rPr>
                        <a:t>15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>
                          <a:effectLst/>
                        </a:rPr>
                        <a:t>70%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523004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 dirty="0">
                          <a:effectLst/>
                        </a:rPr>
                        <a:t>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>
                          <a:effectLst/>
                        </a:rPr>
                        <a:t>68%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498178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>
                          <a:effectLst/>
                        </a:rPr>
                        <a:t>24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>
                          <a:effectLst/>
                        </a:rPr>
                        <a:t>50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800" kern="100" dirty="0">
                          <a:effectLst/>
                        </a:rPr>
                        <a:t>70%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444153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34146648-26CD-4B17-889D-9C43649C6C5A}"/>
              </a:ext>
            </a:extLst>
          </p:cNvPr>
          <p:cNvSpPr/>
          <p:nvPr/>
        </p:nvSpPr>
        <p:spPr>
          <a:xfrm>
            <a:off x="8504759" y="4321454"/>
            <a:ext cx="731520" cy="83576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605507-0104-4F64-A9F7-A1990EC9E46B}"/>
              </a:ext>
            </a:extLst>
          </p:cNvPr>
          <p:cNvSpPr/>
          <p:nvPr/>
        </p:nvSpPr>
        <p:spPr>
          <a:xfrm>
            <a:off x="6273623" y="5157216"/>
            <a:ext cx="5193792" cy="129101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altLang="zh-CN" sz="2000" dirty="0"/>
              <a:t>Le nombre de noyau n’a pas d’influence sur le taux de reconnaissance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BAE8B1F-E347-4D38-93EE-3D7B12884E0E}"/>
              </a:ext>
            </a:extLst>
          </p:cNvPr>
          <p:cNvSpPr txBox="1">
            <a:spLocks/>
          </p:cNvSpPr>
          <p:nvPr/>
        </p:nvSpPr>
        <p:spPr>
          <a:xfrm>
            <a:off x="0" y="170202"/>
            <a:ext cx="5290457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3. Test et résultats du système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276582-A9E7-444D-AB4E-7A0D833F10A3}"/>
              </a:ext>
            </a:extLst>
          </p:cNvPr>
          <p:cNvSpPr/>
          <p:nvPr/>
        </p:nvSpPr>
        <p:spPr>
          <a:xfrm>
            <a:off x="-1" y="0"/>
            <a:ext cx="5061857" cy="7505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63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85276" y="811853"/>
            <a:ext cx="782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4.1. Appliquer la structure CNN Avec MFCC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0235" y="1641113"/>
            <a:ext cx="9771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Dans le MFC, les bandes de fréquences sont équidistantes sur l’échelle Mel, ce qui se rapproche davantage de la réponse du système auditif humain que les bandes de fréquences à espacement linéaire utilisées dans le Cepstral normal. </a:t>
            </a:r>
            <a:endParaRPr lang="fr-CA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12228"/>
              </p:ext>
            </p:extLst>
          </p:nvPr>
        </p:nvGraphicFramePr>
        <p:xfrm>
          <a:off x="1327922" y="2837969"/>
          <a:ext cx="8615082" cy="3200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29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No. Test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Nombre de couches convolution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Nombre de couches linéaire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Taux de reconnaissance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227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Sans MFCC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Avec MFCC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1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1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4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0,59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0,54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2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2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4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0,68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0,75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3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3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4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0,77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0,74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5D45684-0FDF-428A-B81E-7CE509A997C3}"/>
              </a:ext>
            </a:extLst>
          </p:cNvPr>
          <p:cNvSpPr/>
          <p:nvPr/>
        </p:nvSpPr>
        <p:spPr>
          <a:xfrm>
            <a:off x="0" y="0"/>
            <a:ext cx="84582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4. Les différents structures appliquées sur le système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9EA2A-DB64-491A-9019-DFD7B40BDDA1}"/>
              </a:ext>
            </a:extLst>
          </p:cNvPr>
          <p:cNvSpPr/>
          <p:nvPr/>
        </p:nvSpPr>
        <p:spPr>
          <a:xfrm>
            <a:off x="0" y="0"/>
            <a:ext cx="7821386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13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51711"/>
              </p:ext>
            </p:extLst>
          </p:nvPr>
        </p:nvGraphicFramePr>
        <p:xfrm>
          <a:off x="1610287" y="3265714"/>
          <a:ext cx="8971426" cy="2250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85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88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 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Couche d’entrée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Couche cachés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Couche de sortie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4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Nombres des nœuds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4096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3500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3000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2500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2000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1000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10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610287" y="2212682"/>
            <a:ext cx="927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[1]</a:t>
            </a:r>
            <a:r>
              <a:rPr lang="en-US" dirty="0"/>
              <a:t> Yu Dong, Automatic Speech Recognition A Deep Learning Approach[M], Publishing House of Electronics Industry,2016,P59</a:t>
            </a:r>
            <a:endParaRPr lang="fr-CA" dirty="0"/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D2630D10-F9D9-404D-9DFD-B700FB375448}"/>
              </a:ext>
            </a:extLst>
          </p:cNvPr>
          <p:cNvSpPr txBox="1"/>
          <p:nvPr/>
        </p:nvSpPr>
        <p:spPr>
          <a:xfrm>
            <a:off x="1610287" y="1110831"/>
            <a:ext cx="605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4.2. Appliquer la structure DNN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6E8ED-D1CF-4726-A687-DFD802899C79}"/>
              </a:ext>
            </a:extLst>
          </p:cNvPr>
          <p:cNvSpPr/>
          <p:nvPr/>
        </p:nvSpPr>
        <p:spPr>
          <a:xfrm>
            <a:off x="0" y="0"/>
            <a:ext cx="84582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4. Les différents structures appliquées sur le système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B56D0-E8AB-486A-A06A-F6672B1E27F5}"/>
              </a:ext>
            </a:extLst>
          </p:cNvPr>
          <p:cNvSpPr/>
          <p:nvPr/>
        </p:nvSpPr>
        <p:spPr>
          <a:xfrm>
            <a:off x="0" y="0"/>
            <a:ext cx="7821386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26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6" y="1136736"/>
            <a:ext cx="8113058" cy="430305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957918" y="5439795"/>
            <a:ext cx="322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Nombre d’epochs: 100 </a:t>
            </a:r>
          </a:p>
          <a:p>
            <a:r>
              <a:rPr lang="fr-CA" dirty="0"/>
              <a:t>Temps de calculs: 10</a:t>
            </a:r>
            <a:r>
              <a:rPr lang="fr-FR" dirty="0"/>
              <a:t>h </a:t>
            </a:r>
          </a:p>
          <a:p>
            <a:r>
              <a:rPr lang="fr-CA" dirty="0"/>
              <a:t>Taux de reconnaissance:70%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EA5BDE5D-491C-4929-AE6A-801C7C7A2117}"/>
              </a:ext>
            </a:extLst>
          </p:cNvPr>
          <p:cNvSpPr txBox="1"/>
          <p:nvPr/>
        </p:nvSpPr>
        <p:spPr>
          <a:xfrm>
            <a:off x="1515036" y="613516"/>
            <a:ext cx="605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4.2. Appliquer la structure DNN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47930-1B5A-4479-80F1-B95AD41C74FA}"/>
              </a:ext>
            </a:extLst>
          </p:cNvPr>
          <p:cNvSpPr/>
          <p:nvPr/>
        </p:nvSpPr>
        <p:spPr>
          <a:xfrm>
            <a:off x="0" y="0"/>
            <a:ext cx="84582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4. Les différents structures appliquées sur le système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03111-C851-430C-8AE8-73DB6ED0F6C1}"/>
              </a:ext>
            </a:extLst>
          </p:cNvPr>
          <p:cNvSpPr/>
          <p:nvPr/>
        </p:nvSpPr>
        <p:spPr>
          <a:xfrm>
            <a:off x="0" y="0"/>
            <a:ext cx="7821386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20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331259" y="1430190"/>
            <a:ext cx="9529482" cy="4643718"/>
            <a:chOff x="0" y="0"/>
            <a:chExt cx="5109282" cy="2268359"/>
          </a:xfrm>
        </p:grpSpPr>
        <p:sp>
          <p:nvSpPr>
            <p:cNvPr id="7" name="Rectangle 6"/>
            <p:cNvSpPr/>
            <p:nvPr/>
          </p:nvSpPr>
          <p:spPr>
            <a:xfrm>
              <a:off x="332509" y="24449"/>
              <a:ext cx="1202901" cy="2640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Signaux de sons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509" y="577001"/>
              <a:ext cx="1202690" cy="6258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Prétraitement pour obtenir les spectrogrammes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15850"/>
              <a:ext cx="1887220" cy="6254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(Couche de convolution+ Couche d’activation+ Couche de Pooling)*n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2674" y="0"/>
              <a:ext cx="1202690" cy="26352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A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Couche d’entrée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5838" y="4890"/>
              <a:ext cx="1202690" cy="26352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A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Couche cachée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1040" y="528102"/>
              <a:ext cx="1222375" cy="26352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A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Couche combinée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17784" y="1012197"/>
              <a:ext cx="1256665" cy="263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Combinée à sortie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067" y="1021976"/>
              <a:ext cx="1339215" cy="263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Combinée à cachée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03115" y="1535409"/>
              <a:ext cx="1256665" cy="2635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Softmax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98225" y="2004834"/>
              <a:ext cx="1256665" cy="26352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Couche de sortie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94516" y="1995054"/>
              <a:ext cx="1256665" cy="26352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Couche cachée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H="1">
              <a:off x="933960" y="288500"/>
              <a:ext cx="4889" cy="30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>
              <a:off x="929070" y="1202900"/>
              <a:ext cx="4889" cy="30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/>
            <p:nvPr/>
          </p:nvCxnSpPr>
          <p:spPr>
            <a:xfrm flipV="1">
              <a:off x="1892368" y="117356"/>
              <a:ext cx="425416" cy="168699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2977913" y="264051"/>
              <a:ext cx="601450" cy="2440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H="1">
              <a:off x="3696719" y="273831"/>
              <a:ext cx="591671" cy="23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H="1">
              <a:off x="2948574" y="792154"/>
              <a:ext cx="606316" cy="220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887423" y="797044"/>
              <a:ext cx="596560" cy="224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2924124" y="1276248"/>
              <a:ext cx="0" cy="254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2929014" y="1804351"/>
              <a:ext cx="4890" cy="21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4483983" y="1286028"/>
              <a:ext cx="0" cy="7095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en arc 27"/>
            <p:cNvCxnSpPr/>
            <p:nvPr/>
          </p:nvCxnSpPr>
          <p:spPr>
            <a:xfrm flipH="1" flipV="1">
              <a:off x="4938738" y="112466"/>
              <a:ext cx="122456" cy="2028859"/>
            </a:xfrm>
            <a:prstGeom prst="curvedConnector3">
              <a:avLst>
                <a:gd name="adj1" fmla="val -20578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9" name="ZoneTexte 4">
            <a:extLst>
              <a:ext uri="{FF2B5EF4-FFF2-40B4-BE49-F238E27FC236}">
                <a16:creationId xmlns:a16="http://schemas.microsoft.com/office/drawing/2014/main" id="{022E7063-4B42-432E-B530-B88F513E0902}"/>
              </a:ext>
            </a:extLst>
          </p:cNvPr>
          <p:cNvSpPr txBox="1"/>
          <p:nvPr/>
        </p:nvSpPr>
        <p:spPr>
          <a:xfrm>
            <a:off x="1304045" y="598142"/>
            <a:ext cx="605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4.3. Appliquer la structure CNN+RNN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F6996-0047-446E-A6A3-AB17486880F2}"/>
              </a:ext>
            </a:extLst>
          </p:cNvPr>
          <p:cNvSpPr/>
          <p:nvPr/>
        </p:nvSpPr>
        <p:spPr>
          <a:xfrm>
            <a:off x="0" y="0"/>
            <a:ext cx="84582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4. Les différents structures appliquées sur le système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CE9ED9-79C8-4836-B82C-8B94E07BFFC0}"/>
              </a:ext>
            </a:extLst>
          </p:cNvPr>
          <p:cNvSpPr/>
          <p:nvPr/>
        </p:nvSpPr>
        <p:spPr>
          <a:xfrm>
            <a:off x="0" y="0"/>
            <a:ext cx="7821386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8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NN_RNN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" y="801988"/>
            <a:ext cx="6935507" cy="499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82488" y="5726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/>
              <a:t>Nombre d’epochs(convergé): 5</a:t>
            </a:r>
            <a:endParaRPr lang="fr-FR" dirty="0"/>
          </a:p>
          <a:p>
            <a:r>
              <a:rPr lang="fr-CA" dirty="0"/>
              <a:t>Taux de reconnaissance:12%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431741" y="1649506"/>
            <a:ext cx="4329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Sans codage exacte pour des informations, par exemple, Encodage one-hot dans chaque période, mais n’utilise que celle sortant de CNN ne suffit pas le traitement suivante de RNN.</a:t>
            </a:r>
          </a:p>
          <a:p>
            <a:endParaRPr lang="fr-CA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fr-CA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L’imprécision causée par le CNN va augmenter l’imprécision du RNN, elle est agrandit dans différents étapes. 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17587-C048-4F41-9B3A-C29D3C5B72CB}"/>
              </a:ext>
            </a:extLst>
          </p:cNvPr>
          <p:cNvSpPr/>
          <p:nvPr/>
        </p:nvSpPr>
        <p:spPr>
          <a:xfrm>
            <a:off x="0" y="0"/>
            <a:ext cx="84582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4. Les différents structures appliquées sur le système</a:t>
            </a:r>
          </a:p>
        </p:txBody>
      </p:sp>
    </p:spTree>
    <p:extLst>
      <p:ext uri="{BB962C8B-B14F-4D97-AF65-F5344CB8AC3E}">
        <p14:creationId xmlns:p14="http://schemas.microsoft.com/office/powerpoint/2010/main" val="25971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C15E-2E41-4BE6-B0F1-ED275508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C49F-5CED-4F9A-88B3-F14C5821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99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Principe de système développée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Architecture utilisée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 et résultats du système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différents structures appliquées sur le système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Résultat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4CAAE5-1C8B-4E78-A4F0-1558AE6A6F1A}"/>
              </a:ext>
            </a:extLst>
          </p:cNvPr>
          <p:cNvSpPr/>
          <p:nvPr/>
        </p:nvSpPr>
        <p:spPr>
          <a:xfrm>
            <a:off x="718457" y="538843"/>
            <a:ext cx="10395857" cy="930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F3B0F0-D6BC-4090-BF06-00F247B85346}"/>
              </a:ext>
            </a:extLst>
          </p:cNvPr>
          <p:cNvSpPr/>
          <p:nvPr/>
        </p:nvSpPr>
        <p:spPr>
          <a:xfrm>
            <a:off x="718457" y="1610631"/>
            <a:ext cx="10395856" cy="356552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9FCA8-C034-4A42-8538-8F8DE640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47" y="718457"/>
            <a:ext cx="10515600" cy="550358"/>
          </a:xfrm>
        </p:spPr>
        <p:txBody>
          <a:bodyPr>
            <a:normAutofit fontScale="90000"/>
          </a:bodyPr>
          <a:lstStyle/>
          <a:p>
            <a:br>
              <a:rPr lang="fr-CA" altLang="zh-CN" dirty="0"/>
            </a:br>
            <a:r>
              <a:rPr lang="fr-CA" altLang="zh-CN" sz="2700" dirty="0"/>
              <a:t>Reconnaissance de 10 mots</a:t>
            </a:r>
            <a:endParaRPr lang="zh-CN" altLang="en-US" sz="2700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0703396-0A49-4A71-A3C3-913C09CD2E7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27047" y="4361153"/>
          <a:ext cx="11137903" cy="2452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401">
                  <a:extLst>
                    <a:ext uri="{9D8B030D-6E8A-4147-A177-3AD203B41FA5}">
                      <a16:colId xmlns:a16="http://schemas.microsoft.com/office/drawing/2014/main" val="2173819652"/>
                    </a:ext>
                  </a:extLst>
                </a:gridCol>
                <a:gridCol w="1368437">
                  <a:extLst>
                    <a:ext uri="{9D8B030D-6E8A-4147-A177-3AD203B41FA5}">
                      <a16:colId xmlns:a16="http://schemas.microsoft.com/office/drawing/2014/main" val="2224302726"/>
                    </a:ext>
                  </a:extLst>
                </a:gridCol>
                <a:gridCol w="2777212">
                  <a:extLst>
                    <a:ext uri="{9D8B030D-6E8A-4147-A177-3AD203B41FA5}">
                      <a16:colId xmlns:a16="http://schemas.microsoft.com/office/drawing/2014/main" val="4243361650"/>
                    </a:ext>
                  </a:extLst>
                </a:gridCol>
                <a:gridCol w="2628472">
                  <a:extLst>
                    <a:ext uri="{9D8B030D-6E8A-4147-A177-3AD203B41FA5}">
                      <a16:colId xmlns:a16="http://schemas.microsoft.com/office/drawing/2014/main" val="3179751660"/>
                    </a:ext>
                  </a:extLst>
                </a:gridCol>
                <a:gridCol w="2981381">
                  <a:extLst>
                    <a:ext uri="{9D8B030D-6E8A-4147-A177-3AD203B41FA5}">
                      <a16:colId xmlns:a16="http://schemas.microsoft.com/office/drawing/2014/main" val="90046422"/>
                    </a:ext>
                  </a:extLst>
                </a:gridCol>
              </a:tblGrid>
              <a:tr h="279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9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précision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4 CNN 2 pooling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4 CNN 3 pooling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4 CNN 4 pooling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972358"/>
                  </a:ext>
                </a:extLst>
              </a:tr>
              <a:tr h="27947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64*128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75% - 79%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502430"/>
                  </a:ext>
                </a:extLst>
              </a:tr>
              <a:tr h="27947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80% - 84%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8937910"/>
                  </a:ext>
                </a:extLst>
              </a:tr>
              <a:tr h="32348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85% - 89%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visual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visual</a:t>
                      </a:r>
                      <a:r>
                        <a:rPr lang="zh-CN" sz="1600" kern="100">
                          <a:effectLst/>
                        </a:rPr>
                        <a:t>˝ </a:t>
                      </a:r>
                      <a:r>
                        <a:rPr lang="fr-CA" sz="1600" kern="100">
                          <a:effectLst/>
                        </a:rPr>
                        <a:t>˝forward˝ ˝stop˝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720130"/>
                  </a:ext>
                </a:extLst>
              </a:tr>
              <a:tr h="54725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90% - 94%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three</a:t>
                      </a:r>
                      <a:r>
                        <a:rPr lang="zh-CN" sz="1600" kern="100" dirty="0">
                          <a:effectLst/>
                        </a:rPr>
                        <a:t>˝ </a:t>
                      </a:r>
                      <a:r>
                        <a:rPr lang="fr-CA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bed</a:t>
                      </a:r>
                      <a:r>
                        <a:rPr lang="fr-CA" sz="1600" kern="100" dirty="0">
                          <a:effectLst/>
                        </a:rPr>
                        <a:t>˝ ˝down˝ ˝one˝ ˝</a:t>
                      </a:r>
                      <a:r>
                        <a:rPr lang="fr-CA" sz="1600" kern="100" dirty="0" err="1">
                          <a:effectLst/>
                        </a:rPr>
                        <a:t>sheila</a:t>
                      </a:r>
                      <a:r>
                        <a:rPr lang="fr-CA" sz="1600" kern="100" dirty="0">
                          <a:effectLst/>
                        </a:rPr>
                        <a:t>˝ ˝stop˝ ˝</a:t>
                      </a:r>
                      <a:r>
                        <a:rPr lang="fr-CA" sz="1600" kern="100" dirty="0" err="1">
                          <a:effectLst/>
                        </a:rPr>
                        <a:t>seven</a:t>
                      </a:r>
                      <a:r>
                        <a:rPr lang="fr-CA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forward</a:t>
                      </a:r>
                      <a:r>
                        <a:rPr lang="fr-CA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seven</a:t>
                      </a:r>
                      <a:r>
                        <a:rPr lang="fr-CA" sz="1600" kern="100" dirty="0">
                          <a:effectLst/>
                        </a:rPr>
                        <a:t>˝ ˝down˝ ˝</a:t>
                      </a:r>
                      <a:r>
                        <a:rPr lang="fr-CA" sz="1600" kern="100" dirty="0" err="1">
                          <a:effectLst/>
                        </a:rPr>
                        <a:t>bed</a:t>
                      </a:r>
                      <a:r>
                        <a:rPr lang="fr-CA" sz="1600" kern="100" dirty="0">
                          <a:effectLst/>
                        </a:rPr>
                        <a:t>˝ ˝stop˝ 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visual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altLang="zh-CN" sz="1600" kern="100" dirty="0">
                          <a:effectLst/>
                        </a:rPr>
                        <a:t> </a:t>
                      </a:r>
                      <a:r>
                        <a:rPr lang="fr-CA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forward</a:t>
                      </a:r>
                      <a:r>
                        <a:rPr lang="fr-CA" sz="1600" kern="100" dirty="0">
                          <a:effectLst/>
                        </a:rPr>
                        <a:t>˝ 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three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sheila</a:t>
                      </a:r>
                      <a:r>
                        <a:rPr lang="fr-CA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seven</a:t>
                      </a:r>
                      <a:r>
                        <a:rPr lang="fr-CA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bed</a:t>
                      </a:r>
                      <a:r>
                        <a:rPr lang="fr-CA" sz="1600" kern="100" dirty="0">
                          <a:effectLst/>
                        </a:rPr>
                        <a:t>˝ ˝down˝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68410"/>
                  </a:ext>
                </a:extLst>
              </a:tr>
              <a:tr h="27947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95% - 99%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>
                          <a:effectLst/>
                        </a:rPr>
                        <a:t>up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˝sheila˝ ˝one˝ </a:t>
                      </a: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up</a:t>
                      </a:r>
                      <a:r>
                        <a:rPr lang="zh-CN" sz="1600" kern="100">
                          <a:effectLst/>
                        </a:rPr>
                        <a:t>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three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>
                          <a:effectLst/>
                        </a:rPr>
                        <a:t>up</a:t>
                      </a:r>
                      <a:r>
                        <a:rPr lang="zh-CN" sz="1600" kern="100" dirty="0">
                          <a:effectLst/>
                        </a:rPr>
                        <a:t>˝ </a:t>
                      </a:r>
                      <a:r>
                        <a:rPr lang="fr-CA" sz="1600" kern="100" dirty="0">
                          <a:effectLst/>
                        </a:rPr>
                        <a:t>˝one˝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565306"/>
                  </a:ext>
                </a:extLst>
              </a:tr>
              <a:tr h="27947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93.7%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94.3%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94.4%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11598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6CDD58-2292-48E7-8AE2-30DC1D5A56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7049" y="1577775"/>
          <a:ext cx="11137901" cy="2783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9242">
                  <a:extLst>
                    <a:ext uri="{9D8B030D-6E8A-4147-A177-3AD203B41FA5}">
                      <a16:colId xmlns:a16="http://schemas.microsoft.com/office/drawing/2014/main" val="3714603653"/>
                    </a:ext>
                  </a:extLst>
                </a:gridCol>
                <a:gridCol w="1309242">
                  <a:extLst>
                    <a:ext uri="{9D8B030D-6E8A-4147-A177-3AD203B41FA5}">
                      <a16:colId xmlns:a16="http://schemas.microsoft.com/office/drawing/2014/main" val="1201953783"/>
                    </a:ext>
                  </a:extLst>
                </a:gridCol>
                <a:gridCol w="2105611">
                  <a:extLst>
                    <a:ext uri="{9D8B030D-6E8A-4147-A177-3AD203B41FA5}">
                      <a16:colId xmlns:a16="http://schemas.microsoft.com/office/drawing/2014/main" val="3655586553"/>
                    </a:ext>
                  </a:extLst>
                </a:gridCol>
                <a:gridCol w="2070331">
                  <a:extLst>
                    <a:ext uri="{9D8B030D-6E8A-4147-A177-3AD203B41FA5}">
                      <a16:colId xmlns:a16="http://schemas.microsoft.com/office/drawing/2014/main" val="3573508536"/>
                    </a:ext>
                  </a:extLst>
                </a:gridCol>
                <a:gridCol w="2095685">
                  <a:extLst>
                    <a:ext uri="{9D8B030D-6E8A-4147-A177-3AD203B41FA5}">
                      <a16:colId xmlns:a16="http://schemas.microsoft.com/office/drawing/2014/main" val="3044406630"/>
                    </a:ext>
                  </a:extLst>
                </a:gridCol>
                <a:gridCol w="2247790">
                  <a:extLst>
                    <a:ext uri="{9D8B030D-6E8A-4147-A177-3AD203B41FA5}">
                      <a16:colId xmlns:a16="http://schemas.microsoft.com/office/drawing/2014/main" val="57414391"/>
                    </a:ext>
                  </a:extLst>
                </a:gridCol>
              </a:tblGrid>
              <a:tr h="345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Matrice d’entrée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Précision 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3 CNN 1 </a:t>
                      </a:r>
                      <a:r>
                        <a:rPr lang="fr-CA" sz="1600" kern="100" dirty="0" err="1">
                          <a:effectLst/>
                        </a:rPr>
                        <a:t>pooling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3 CNN 3 </a:t>
                      </a:r>
                      <a:r>
                        <a:rPr lang="fr-CA" sz="1600" kern="100" dirty="0" err="1">
                          <a:effectLst/>
                        </a:rPr>
                        <a:t>pooling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4 CNN 1 pooling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4 CNN 2 pooling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1657997"/>
                  </a:ext>
                </a:extLst>
              </a:tr>
              <a:tr h="239986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32*128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75% - 79%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bed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seven</a:t>
                      </a:r>
                      <a:r>
                        <a:rPr lang="zh-CN" sz="1600" kern="100">
                          <a:effectLst/>
                        </a:rPr>
                        <a:t>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774287"/>
                  </a:ext>
                </a:extLst>
              </a:tr>
              <a:tr h="23998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80% - 84%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stop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bed</a:t>
                      </a:r>
                      <a:r>
                        <a:rPr lang="zh-CN" sz="1600" kern="100">
                          <a:effectLst/>
                        </a:rPr>
                        <a:t>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246358"/>
                  </a:ext>
                </a:extLst>
              </a:tr>
              <a:tr h="53062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85% - 89%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three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visual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down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stop</a:t>
                      </a:r>
                      <a:r>
                        <a:rPr lang="zh-CN" sz="1600" kern="100">
                          <a:effectLst/>
                        </a:rPr>
                        <a:t>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>
                          <a:effectLst/>
                        </a:rPr>
                        <a:t>stop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seven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bed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three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forward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sheila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seven</a:t>
                      </a:r>
                      <a:r>
                        <a:rPr lang="zh-CN" sz="1600" kern="100">
                          <a:effectLst/>
                        </a:rPr>
                        <a:t>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>
                          <a:effectLst/>
                        </a:rPr>
                        <a:t>stop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sheila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visual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bed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41373"/>
                  </a:ext>
                </a:extLst>
              </a:tr>
              <a:tr h="789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90% - 94%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sheila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>
                          <a:effectLst/>
                        </a:rPr>
                        <a:t>up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>
                          <a:effectLst/>
                        </a:rPr>
                        <a:t>one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forward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three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up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sheila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visual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one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forward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down</a:t>
                      </a:r>
                      <a:r>
                        <a:rPr lang="zh-CN" sz="1600" kern="100">
                          <a:effectLst/>
                        </a:rPr>
                        <a:t>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>
                          <a:effectLst/>
                        </a:rPr>
                        <a:t>one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>
                          <a:effectLst/>
                        </a:rPr>
                        <a:t>down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visual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</a:rPr>
                        <a:t>forward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three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>
                          <a:effectLst/>
                        </a:rPr>
                        <a:t>down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>
                          <a:effectLst/>
                        </a:rPr>
                        <a:t>up</a:t>
                      </a:r>
                      <a:r>
                        <a:rPr lang="zh-CN" sz="1600" kern="100" dirty="0">
                          <a:effectLst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</a:rPr>
                        <a:t>seven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069074"/>
                  </a:ext>
                </a:extLst>
              </a:tr>
              <a:tr h="23998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95% - 99%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>
                          <a:effectLst/>
                        </a:rPr>
                        <a:t>up</a:t>
                      </a:r>
                      <a:r>
                        <a:rPr lang="zh-CN" sz="1600" kern="100" dirty="0">
                          <a:effectLst/>
                        </a:rPr>
                        <a:t>˝ 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˝</a:t>
                      </a:r>
                      <a:r>
                        <a:rPr lang="fr-CA" sz="1600" kern="100" dirty="0">
                          <a:effectLst/>
                        </a:rPr>
                        <a:t>one</a:t>
                      </a:r>
                      <a:r>
                        <a:rPr lang="zh-CN" sz="1600" kern="100" dirty="0">
                          <a:effectLst/>
                        </a:rPr>
                        <a:t>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979632"/>
                  </a:ext>
                </a:extLst>
              </a:tr>
              <a:tr h="23998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88.7%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90.5%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89.8%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91.6%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07507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65D8FDD-D7A4-46EA-AAC4-B221DC7F35CA}"/>
              </a:ext>
            </a:extLst>
          </p:cNvPr>
          <p:cNvSpPr/>
          <p:nvPr/>
        </p:nvSpPr>
        <p:spPr>
          <a:xfrm>
            <a:off x="0" y="0"/>
            <a:ext cx="3403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5. Résultat final </a:t>
            </a:r>
            <a:endParaRPr lang="fr-FR" sz="4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CA8E4-BC8E-474B-B6F8-D64FB97D33B2}"/>
              </a:ext>
            </a:extLst>
          </p:cNvPr>
          <p:cNvSpPr/>
          <p:nvPr/>
        </p:nvSpPr>
        <p:spPr>
          <a:xfrm>
            <a:off x="0" y="-10571"/>
            <a:ext cx="3403432" cy="7184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8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E7A9-C0B4-43DD-8B5A-4D9EACC0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875985"/>
            <a:ext cx="10515600" cy="408214"/>
          </a:xfrm>
        </p:spPr>
        <p:txBody>
          <a:bodyPr>
            <a:normAutofit fontScale="90000"/>
          </a:bodyPr>
          <a:lstStyle/>
          <a:p>
            <a:br>
              <a:rPr lang="fr-CA" altLang="zh-CN" dirty="0"/>
            </a:br>
            <a:r>
              <a:rPr lang="fr-CA" altLang="zh-CN" sz="2700" dirty="0"/>
              <a:t>Reconnaissance de 35 mots</a:t>
            </a:r>
            <a:endParaRPr lang="zh-CN" altLang="en-US" sz="27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6C2F794-92E6-4A55-B1BB-E7F122916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617050"/>
              </p:ext>
            </p:extLst>
          </p:nvPr>
        </p:nvGraphicFramePr>
        <p:xfrm>
          <a:off x="674914" y="1567544"/>
          <a:ext cx="10515600" cy="4947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2778">
                  <a:extLst>
                    <a:ext uri="{9D8B030D-6E8A-4147-A177-3AD203B41FA5}">
                      <a16:colId xmlns:a16="http://schemas.microsoft.com/office/drawing/2014/main" val="3758962939"/>
                    </a:ext>
                  </a:extLst>
                </a:gridCol>
                <a:gridCol w="4556411">
                  <a:extLst>
                    <a:ext uri="{9D8B030D-6E8A-4147-A177-3AD203B41FA5}">
                      <a16:colId xmlns:a16="http://schemas.microsoft.com/office/drawing/2014/main" val="1075572985"/>
                    </a:ext>
                  </a:extLst>
                </a:gridCol>
                <a:gridCol w="4556411">
                  <a:extLst>
                    <a:ext uri="{9D8B030D-6E8A-4147-A177-3AD203B41FA5}">
                      <a16:colId xmlns:a16="http://schemas.microsoft.com/office/drawing/2014/main" val="1755623346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précision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4 CNN 2 </a:t>
                      </a:r>
                      <a:r>
                        <a:rPr lang="fr-CA" sz="1600" kern="100" dirty="0" err="1">
                          <a:effectLst/>
                        </a:rPr>
                        <a:t>pooling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 CNN 3 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pooling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174142"/>
                  </a:ext>
                </a:extLst>
              </a:tr>
              <a:tr h="32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65% - 69%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  <a:r>
                        <a:rPr lang="fr-CA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learn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</a:t>
                      </a:r>
                      <a:r>
                        <a:rPr lang="fr-CA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846591"/>
                  </a:ext>
                </a:extLst>
              </a:tr>
              <a:tr h="32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70% - 74%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three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learn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tree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forward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go</a:t>
                      </a:r>
                      <a:r>
                        <a:rPr lang="zh-CN" sz="1600" kern="100">
                          <a:effectLst/>
                        </a:rPr>
                        <a:t>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281644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75% - 79%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bird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off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visual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cat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follow</a:t>
                      </a:r>
                      <a:r>
                        <a:rPr lang="zh-CN" sz="1600" kern="100">
                          <a:effectLst/>
                        </a:rPr>
                        <a:t>˝ </a:t>
                      </a:r>
                      <a:r>
                        <a:rPr lang="fr-CA" sz="1600" kern="100">
                          <a:effectLst/>
                        </a:rPr>
                        <a:t>˝right˝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  <a:r>
                        <a:rPr lang="fr-CA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forward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</a:t>
                      </a:r>
                      <a:r>
                        <a:rPr lang="fr-CA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519302"/>
                  </a:ext>
                </a:extLst>
              </a:tr>
              <a:tr h="659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80% - 84%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four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dog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no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left</a:t>
                      </a:r>
                      <a:r>
                        <a:rPr lang="zh-CN" sz="1600" kern="100">
                          <a:effectLst/>
                        </a:rPr>
                        <a:t>˝ </a:t>
                      </a:r>
                      <a:r>
                        <a:rPr lang="fr-CA" sz="1600" kern="100">
                          <a:effectLst/>
                        </a:rPr>
                        <a:t>˝bed˝ ˝nine˝ ˝up˝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marvin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visual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bed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˝dog˝ ˝off˝ ˝go˝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635830"/>
                  </a:ext>
                </a:extLst>
              </a:tr>
              <a:tr h="989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85% - 89%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eight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seven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on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two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stop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one</a:t>
                      </a:r>
                      <a:r>
                        <a:rPr lang="zh-CN" sz="1600" kern="100">
                          <a:effectLst/>
                        </a:rPr>
                        <a:t>˝ </a:t>
                      </a:r>
                      <a:r>
                        <a:rPr lang="fr-CA" sz="1600" kern="100">
                          <a:effectLst/>
                        </a:rPr>
                        <a:t>˝house˝ ˝happy˝ ˝wow˝ ˝five˝ ˝marvin˝ ˝backward˝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nine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sheila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˝down˝ 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eight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˝on˝ ˝house˝ ˝one˝ 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three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</a:t>
                      </a:r>
                      <a:r>
                        <a:rPr lang="fr-CA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bird</a:t>
                      </a:r>
                      <a:r>
                        <a:rPr lang="fr-CA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˝cat˝ ˝four˝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36907"/>
                  </a:ext>
                </a:extLst>
              </a:tr>
              <a:tr h="989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600" kern="100">
                          <a:effectLst/>
                        </a:rPr>
                        <a:t>90% - 94%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˝</a:t>
                      </a:r>
                      <a:r>
                        <a:rPr lang="fr-CA" sz="1600" kern="100">
                          <a:effectLst/>
                        </a:rPr>
                        <a:t>zero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yes</a:t>
                      </a:r>
                      <a:r>
                        <a:rPr lang="zh-CN" sz="1600" kern="100">
                          <a:effectLst/>
                        </a:rPr>
                        <a:t>˝ ˝</a:t>
                      </a:r>
                      <a:r>
                        <a:rPr lang="fr-CA" sz="1600" kern="100">
                          <a:effectLst/>
                        </a:rPr>
                        <a:t>sheila</a:t>
                      </a:r>
                      <a:r>
                        <a:rPr lang="zh-CN" sz="1600" kern="100">
                          <a:effectLst/>
                        </a:rPr>
                        <a:t>˝ </a:t>
                      </a:r>
                      <a:r>
                        <a:rPr lang="fr-CA" sz="1600" kern="100">
                          <a:effectLst/>
                        </a:rPr>
                        <a:t>˝down˝ ˝six˝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</a:t>
                      </a:r>
                      <a:r>
                        <a:rPr lang="fr-CA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 </a:t>
                      </a:r>
                      <a:r>
                        <a:rPr lang="fr-CA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˝wow˝ ˝five˝ ˝happy˝ ˝seven˝ ˝backward˝ ˝six˝ ˝stop˝ ˝up˝ ˝zero˝ ˝yes˝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597367"/>
                  </a:ext>
                </a:extLst>
              </a:tr>
              <a:tr h="32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sz="1600" kern="100" dirty="0">
                          <a:effectLst/>
                        </a:rPr>
                        <a:t>95% - 99%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06783"/>
                  </a:ext>
                </a:extLst>
              </a:tr>
              <a:tr h="329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86.2%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CA" altLang="zh-CN" sz="16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86.1%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9706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B73AD59-777F-4044-824C-866799C1792B}"/>
              </a:ext>
            </a:extLst>
          </p:cNvPr>
          <p:cNvSpPr/>
          <p:nvPr/>
        </p:nvSpPr>
        <p:spPr>
          <a:xfrm>
            <a:off x="0" y="0"/>
            <a:ext cx="3403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5. Résultat final </a:t>
            </a:r>
            <a:endParaRPr lang="fr-FR" sz="4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64D38-D25C-4304-BD0F-61F48072A662}"/>
              </a:ext>
            </a:extLst>
          </p:cNvPr>
          <p:cNvSpPr/>
          <p:nvPr/>
        </p:nvSpPr>
        <p:spPr>
          <a:xfrm>
            <a:off x="0" y="-10571"/>
            <a:ext cx="3403432" cy="7184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88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FA30D-EDE8-45FA-81DC-EC5712D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442" y="1825625"/>
            <a:ext cx="9443357" cy="4351338"/>
          </a:xfrm>
        </p:spPr>
        <p:txBody>
          <a:bodyPr/>
          <a:lstStyle/>
          <a:p>
            <a:pPr marL="0" indent="0">
              <a:buNone/>
            </a:pPr>
            <a:r>
              <a:rPr lang="fr-CA" altLang="zh-CN" dirty="0"/>
              <a:t>L’utilisation de </a:t>
            </a:r>
            <a:r>
              <a:rPr lang="fr-CA" altLang="zh-CN" dirty="0" err="1"/>
              <a:t>PyTorch</a:t>
            </a:r>
            <a:endParaRPr lang="fr-CA" altLang="zh-CN" dirty="0"/>
          </a:p>
          <a:p>
            <a:endParaRPr lang="fr-CA" altLang="zh-CN" dirty="0"/>
          </a:p>
          <a:p>
            <a:pPr marL="0" indent="0">
              <a:buNone/>
            </a:pPr>
            <a:r>
              <a:rPr lang="fr-CA" altLang="zh-CN" dirty="0"/>
              <a:t>Compréhension de la structure CNN</a:t>
            </a:r>
          </a:p>
          <a:p>
            <a:endParaRPr lang="fr-CA" altLang="zh-CN" dirty="0"/>
          </a:p>
          <a:p>
            <a:pPr marL="0" indent="0">
              <a:buNone/>
            </a:pPr>
            <a:r>
              <a:rPr lang="fr-CA" altLang="zh-CN" dirty="0"/>
              <a:t>Atteindre une précision de 94% pour 10 mots, 86% pour 35 mots</a:t>
            </a:r>
          </a:p>
          <a:p>
            <a:endParaRPr lang="fr-CA" altLang="zh-CN" dirty="0"/>
          </a:p>
          <a:p>
            <a:pPr marL="0" indent="0">
              <a:buNone/>
            </a:pPr>
            <a:r>
              <a:rPr lang="fr-CA" altLang="zh-CN" dirty="0"/>
              <a:t>L’influence des paramètres comme Learning rate, nombre de couche…</a:t>
            </a:r>
          </a:p>
          <a:p>
            <a:endParaRPr lang="fr-CA" altLang="zh-CN" dirty="0"/>
          </a:p>
          <a:p>
            <a:endParaRPr lang="fr-CA" altLang="zh-CN" dirty="0"/>
          </a:p>
          <a:p>
            <a:endParaRPr lang="fr-CA" altLang="zh-CN" dirty="0"/>
          </a:p>
          <a:p>
            <a:endParaRPr lang="fr-CA" altLang="zh-CN" dirty="0"/>
          </a:p>
          <a:p>
            <a:endParaRPr lang="fr-CA" altLang="zh-CN" dirty="0"/>
          </a:p>
          <a:p>
            <a:endParaRPr lang="fr-CA" altLang="zh-CN" dirty="0"/>
          </a:p>
          <a:p>
            <a:endParaRPr lang="fr-CA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4E3A45-3921-4D2D-9B73-BE496E7A1D93}"/>
              </a:ext>
            </a:extLst>
          </p:cNvPr>
          <p:cNvSpPr/>
          <p:nvPr/>
        </p:nvSpPr>
        <p:spPr>
          <a:xfrm>
            <a:off x="4095265" y="10571"/>
            <a:ext cx="28873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4000" b="1" dirty="0">
                <a:latin typeface="+mj-lt"/>
              </a:rPr>
              <a:t>6. Conclusion</a:t>
            </a:r>
            <a:endParaRPr lang="fr-FR" sz="4000" b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5D5E6-D4BE-4D86-8D23-72AC46070ADE}"/>
              </a:ext>
            </a:extLst>
          </p:cNvPr>
          <p:cNvSpPr/>
          <p:nvPr/>
        </p:nvSpPr>
        <p:spPr>
          <a:xfrm>
            <a:off x="3837214" y="0"/>
            <a:ext cx="3403432" cy="7184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AF0D9E-3E35-44ED-B5EC-71DE0435E3B6}"/>
              </a:ext>
            </a:extLst>
          </p:cNvPr>
          <p:cNvSpPr/>
          <p:nvPr/>
        </p:nvSpPr>
        <p:spPr>
          <a:xfrm>
            <a:off x="1045028" y="1825625"/>
            <a:ext cx="620485" cy="362404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1413E2-1D5C-4F65-8D42-1D31D1FE6485}"/>
              </a:ext>
            </a:extLst>
          </p:cNvPr>
          <p:cNvSpPr/>
          <p:nvPr/>
        </p:nvSpPr>
        <p:spPr>
          <a:xfrm>
            <a:off x="1004203" y="4001293"/>
            <a:ext cx="620485" cy="362404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479A18-8F99-4C41-B20E-2B41002FF11D}"/>
              </a:ext>
            </a:extLst>
          </p:cNvPr>
          <p:cNvSpPr/>
          <p:nvPr/>
        </p:nvSpPr>
        <p:spPr>
          <a:xfrm>
            <a:off x="938890" y="2913459"/>
            <a:ext cx="620485" cy="362404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8A1F05B-9228-46B1-A81E-0C591894F467}"/>
              </a:ext>
            </a:extLst>
          </p:cNvPr>
          <p:cNvSpPr/>
          <p:nvPr/>
        </p:nvSpPr>
        <p:spPr>
          <a:xfrm>
            <a:off x="1045027" y="5032374"/>
            <a:ext cx="620485" cy="362404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09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64BF-C5F6-46C9-9921-39987C17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507" y="4390093"/>
            <a:ext cx="7668985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pour votre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475D7-C6CC-4119-ACAA-5D1A2204F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49" y="904761"/>
            <a:ext cx="4981121" cy="34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9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C1567-EC89-42B4-A062-BA01AE94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314700" cy="1110343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1. Principe de base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3993DF-F147-41EA-9071-67CA4038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24" y="220866"/>
            <a:ext cx="4836337" cy="65718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16AD15-27D3-48AB-8009-FF5716C8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788" y="4353336"/>
            <a:ext cx="3070432" cy="1906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3B5DFE-6CEE-4CB4-88C1-D3505C49D3E7}"/>
              </a:ext>
            </a:extLst>
          </p:cNvPr>
          <p:cNvSpPr/>
          <p:nvPr/>
        </p:nvSpPr>
        <p:spPr>
          <a:xfrm>
            <a:off x="0" y="0"/>
            <a:ext cx="3314700" cy="9307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27F80-63E9-452F-BAEC-530B71FCF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22" y="1238957"/>
            <a:ext cx="2248685" cy="18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EA395-E9A6-46E0-AD6F-4C2394EA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du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9F9758-5EE6-4B10-B58E-2A1BC59A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02"/>
            <a:ext cx="4032000" cy="66885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0BFB608-2A5B-480F-97A5-8E43FDF29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1" y="169402"/>
            <a:ext cx="4032000" cy="66885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18FDD3-8DA3-4BA5-8702-AEF3841FF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01" y="122188"/>
            <a:ext cx="4032000" cy="6735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24535D3-3A87-4336-A8AB-0A1FE769F5D9}"/>
              </a:ext>
            </a:extLst>
          </p:cNvPr>
          <p:cNvSpPr txBox="1"/>
          <p:nvPr/>
        </p:nvSpPr>
        <p:spPr>
          <a:xfrm>
            <a:off x="22739" y="247650"/>
            <a:ext cx="3818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5512E3E-39C8-4ADF-8892-037213CA75F9}"/>
              </a:ext>
            </a:extLst>
          </p:cNvPr>
          <p:cNvSpPr txBox="1"/>
          <p:nvPr/>
        </p:nvSpPr>
        <p:spPr>
          <a:xfrm>
            <a:off x="3996001" y="247650"/>
            <a:ext cx="3818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D02A7B-36B1-42FF-8FC2-706D88910633}"/>
              </a:ext>
            </a:extLst>
          </p:cNvPr>
          <p:cNvSpPr txBox="1"/>
          <p:nvPr/>
        </p:nvSpPr>
        <p:spPr>
          <a:xfrm>
            <a:off x="8080975" y="145812"/>
            <a:ext cx="3818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0,8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07D678-1AC3-4C54-8596-7831015A0497}"/>
              </a:ext>
            </a:extLst>
          </p:cNvPr>
          <p:cNvSpPr txBox="1"/>
          <p:nvPr/>
        </p:nvSpPr>
        <p:spPr>
          <a:xfrm>
            <a:off x="0" y="1543050"/>
            <a:ext cx="44916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0,75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F8B0EA-7223-40BC-8FA9-D42DE5547D55}"/>
              </a:ext>
            </a:extLst>
          </p:cNvPr>
          <p:cNvSpPr txBox="1"/>
          <p:nvPr/>
        </p:nvSpPr>
        <p:spPr>
          <a:xfrm>
            <a:off x="4048500" y="1495425"/>
            <a:ext cx="26000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FB9855-EE9E-4665-9CFA-B01D565FAEA1}"/>
              </a:ext>
            </a:extLst>
          </p:cNvPr>
          <p:cNvSpPr txBox="1"/>
          <p:nvPr/>
        </p:nvSpPr>
        <p:spPr>
          <a:xfrm>
            <a:off x="8080975" y="1485900"/>
            <a:ext cx="22353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b="1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2DAAB9-0209-4093-92E9-1106F44B7DE1}"/>
              </a:ext>
            </a:extLst>
          </p:cNvPr>
          <p:cNvSpPr txBox="1"/>
          <p:nvPr/>
        </p:nvSpPr>
        <p:spPr>
          <a:xfrm>
            <a:off x="-16500" y="2896220"/>
            <a:ext cx="44916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0,01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847771E-ADDD-481E-940D-02C5CE47F54B}"/>
              </a:ext>
            </a:extLst>
          </p:cNvPr>
          <p:cNvSpPr txBox="1"/>
          <p:nvPr/>
        </p:nvSpPr>
        <p:spPr>
          <a:xfrm>
            <a:off x="3984163" y="2896220"/>
            <a:ext cx="44916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0,01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A5FA1D-EAD8-42FA-B979-5441CB482811}"/>
              </a:ext>
            </a:extLst>
          </p:cNvPr>
          <p:cNvSpPr txBox="1"/>
          <p:nvPr/>
        </p:nvSpPr>
        <p:spPr>
          <a:xfrm>
            <a:off x="8080975" y="2813712"/>
            <a:ext cx="26000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F24718-FD20-415D-A83E-CED9897566BF}"/>
              </a:ext>
            </a:extLst>
          </p:cNvPr>
          <p:cNvSpPr txBox="1"/>
          <p:nvPr/>
        </p:nvSpPr>
        <p:spPr>
          <a:xfrm>
            <a:off x="0" y="4122432"/>
            <a:ext cx="373820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1BE3546-C88C-4ACE-BD2A-31B00796D2F3}"/>
              </a:ext>
            </a:extLst>
          </p:cNvPr>
          <p:cNvSpPr txBox="1"/>
          <p:nvPr/>
        </p:nvSpPr>
        <p:spPr>
          <a:xfrm>
            <a:off x="37671" y="5490216"/>
            <a:ext cx="373820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89E88-3578-4EC5-A437-217919C2ECFE}"/>
              </a:ext>
            </a:extLst>
          </p:cNvPr>
          <p:cNvSpPr txBox="1"/>
          <p:nvPr/>
        </p:nvSpPr>
        <p:spPr>
          <a:xfrm>
            <a:off x="4069671" y="5490216"/>
            <a:ext cx="373820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FCE8436-ED81-4F51-89BB-E1BE984BA3CD}"/>
              </a:ext>
            </a:extLst>
          </p:cNvPr>
          <p:cNvSpPr txBox="1"/>
          <p:nvPr/>
        </p:nvSpPr>
        <p:spPr>
          <a:xfrm>
            <a:off x="8074333" y="5490216"/>
            <a:ext cx="373820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50" b="1" dirty="0"/>
              <a:t>0,6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CEB4B0B-260C-4BF9-8401-A0E1CA69CA1D}"/>
              </a:ext>
            </a:extLst>
          </p:cNvPr>
          <p:cNvSpPr txBox="1"/>
          <p:nvPr/>
        </p:nvSpPr>
        <p:spPr>
          <a:xfrm>
            <a:off x="7975599" y="4162404"/>
            <a:ext cx="3653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0,3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57C5D7F-A0C9-41A8-945C-1B9518921E72}"/>
              </a:ext>
            </a:extLst>
          </p:cNvPr>
          <p:cNvSpPr txBox="1"/>
          <p:nvPr/>
        </p:nvSpPr>
        <p:spPr>
          <a:xfrm>
            <a:off x="4038474" y="4157336"/>
            <a:ext cx="2789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391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F3244-5CFD-4CBB-98C2-113FDA64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B6B48D-7445-4677-BA13-0AA4063F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000" y="0"/>
            <a:ext cx="6300000" cy="68580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DEB953-23FC-431D-994E-554EEFCB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4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4EE9BAE-8ADB-41A3-ACF8-6062A613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450"/>
            <a:ext cx="12192000" cy="46990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15A7304-D6DA-4CED-A41D-B7E6D4772282}"/>
              </a:ext>
            </a:extLst>
          </p:cNvPr>
          <p:cNvSpPr txBox="1">
            <a:spLocks/>
          </p:cNvSpPr>
          <p:nvPr/>
        </p:nvSpPr>
        <p:spPr>
          <a:xfrm>
            <a:off x="0" y="82550"/>
            <a:ext cx="9073662" cy="812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2. La principale architecture CNN utilisée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A0829-A154-4B1B-8ADC-1018537F68CB}"/>
              </a:ext>
            </a:extLst>
          </p:cNvPr>
          <p:cNvSpPr/>
          <p:nvPr/>
        </p:nvSpPr>
        <p:spPr>
          <a:xfrm>
            <a:off x="-1" y="0"/>
            <a:ext cx="7343335" cy="81280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0E475-887A-4D4B-B262-C6E49612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685"/>
            <a:ext cx="10515600" cy="1056771"/>
          </a:xfrm>
        </p:spPr>
        <p:txBody>
          <a:bodyPr>
            <a:normAutofit fontScale="90000"/>
          </a:bodyPr>
          <a:lstStyle/>
          <a:p>
            <a:r>
              <a:rPr lang="fr-CA" sz="2700" b="1" dirty="0"/>
              <a:t>3.1. l’influence de </a:t>
            </a:r>
            <a:r>
              <a:rPr lang="fr-CA" sz="2700" b="1" dirty="0">
                <a:solidFill>
                  <a:srgbClr val="C00000"/>
                </a:solidFill>
              </a:rPr>
              <a:t>structure de CNN </a:t>
            </a:r>
            <a:r>
              <a:rPr lang="fr-FR" sz="2700" b="1" dirty="0"/>
              <a:t>sur le taux de reconnaissance</a:t>
            </a:r>
            <a:br>
              <a:rPr lang="fr-CA" b="1" dirty="0">
                <a:solidFill>
                  <a:srgbClr val="C00000"/>
                </a:solidFill>
              </a:rPr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20BFECD-2386-4504-96A6-A01D320F2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25595"/>
              </p:ext>
            </p:extLst>
          </p:nvPr>
        </p:nvGraphicFramePr>
        <p:xfrm>
          <a:off x="1819778" y="1459049"/>
          <a:ext cx="9348511" cy="4254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1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No. Test 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Nombre de couches convolution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Nombre de couches linéaire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Taux de reconnaissance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1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1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4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0,59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2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1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5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0,63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3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1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6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0,64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4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2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4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0,68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5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2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5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0,70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6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2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6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0,75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7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3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4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0,73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8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3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5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0,77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9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>
                          <a:effectLst/>
                        </a:rPr>
                        <a:t>3</a:t>
                      </a:r>
                      <a:endParaRPr lang="fr-CA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6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0,75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AD50F925-D70C-4A03-9790-D2C6F559F1C9}"/>
              </a:ext>
            </a:extLst>
          </p:cNvPr>
          <p:cNvSpPr txBox="1"/>
          <p:nvPr/>
        </p:nvSpPr>
        <p:spPr>
          <a:xfrm>
            <a:off x="1819778" y="5767876"/>
            <a:ext cx="996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L’augmentation du nombre de couche de convolution → Améliore le taux de reconnaissance</a:t>
            </a:r>
          </a:p>
          <a:p>
            <a:r>
              <a:rPr lang="fr-FR" dirty="0"/>
              <a:t>- Si le nombre de conche de convolution est suffisant →  Pas besoin d’augmenter le nombre des couches linéaires 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79D7BC39-F427-465A-A2F7-40390289A839}"/>
              </a:ext>
            </a:extLst>
          </p:cNvPr>
          <p:cNvSpPr/>
          <p:nvPr/>
        </p:nvSpPr>
        <p:spPr>
          <a:xfrm rot="5400000">
            <a:off x="1149693" y="5705446"/>
            <a:ext cx="738026" cy="6463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C77F007-FBA6-49FA-B0ED-0751EA2ADB8A}"/>
              </a:ext>
            </a:extLst>
          </p:cNvPr>
          <p:cNvSpPr txBox="1">
            <a:spLocks/>
          </p:cNvSpPr>
          <p:nvPr/>
        </p:nvSpPr>
        <p:spPr>
          <a:xfrm>
            <a:off x="0" y="170202"/>
            <a:ext cx="5290457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3. Test et résultats du système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E7976-B432-46E4-90F8-D80606050DED}"/>
              </a:ext>
            </a:extLst>
          </p:cNvPr>
          <p:cNvSpPr/>
          <p:nvPr/>
        </p:nvSpPr>
        <p:spPr>
          <a:xfrm>
            <a:off x="-1" y="0"/>
            <a:ext cx="5061857" cy="7505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27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5170C-EACD-4167-846A-E3EE0649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786"/>
            <a:ext cx="10515600" cy="955902"/>
          </a:xfrm>
        </p:spPr>
        <p:txBody>
          <a:bodyPr>
            <a:normAutofit fontScale="90000"/>
          </a:bodyPr>
          <a:lstStyle/>
          <a:p>
            <a:r>
              <a:rPr lang="fr-FR" sz="3200" b="1" dirty="0"/>
              <a:t>3.2. Influence de </a:t>
            </a:r>
            <a:r>
              <a:rPr lang="fr-FR" sz="3200" b="1" dirty="0">
                <a:solidFill>
                  <a:srgbClr val="C00000"/>
                </a:solidFill>
              </a:rPr>
              <a:t>nombre des données d’entrés</a:t>
            </a:r>
            <a:r>
              <a:rPr lang="fr-FR" sz="3200" b="1" dirty="0"/>
              <a:t> sur le taux de reconnaissance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1713D-13FB-4EF7-982A-3C57072D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2" y="1755680"/>
            <a:ext cx="8612007" cy="510232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62A0AD9-8B1D-49C1-AD8E-8C5742D02DD8}"/>
              </a:ext>
            </a:extLst>
          </p:cNvPr>
          <p:cNvSpPr txBox="1"/>
          <p:nvPr/>
        </p:nvSpPr>
        <p:spPr>
          <a:xfrm>
            <a:off x="9282567" y="3304762"/>
            <a:ext cx="273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L’importance des données dans la phase d’apprentissage,</a:t>
            </a:r>
          </a:p>
        </p:txBody>
      </p:sp>
      <p:sp>
        <p:nvSpPr>
          <p:cNvPr id="6" name="Arrow: Bent 6">
            <a:extLst>
              <a:ext uri="{FF2B5EF4-FFF2-40B4-BE49-F238E27FC236}">
                <a16:creationId xmlns:a16="http://schemas.microsoft.com/office/drawing/2014/main" id="{A7153D1F-6378-4D8D-B0DF-1F1D0A1CDA55}"/>
              </a:ext>
            </a:extLst>
          </p:cNvPr>
          <p:cNvSpPr/>
          <p:nvPr/>
        </p:nvSpPr>
        <p:spPr>
          <a:xfrm rot="5220821">
            <a:off x="9828452" y="2547342"/>
            <a:ext cx="595708" cy="7544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AEAEF75D-CF90-4464-8769-04E8FEC6A512}"/>
              </a:ext>
            </a:extLst>
          </p:cNvPr>
          <p:cNvSpPr/>
          <p:nvPr/>
        </p:nvSpPr>
        <p:spPr>
          <a:xfrm>
            <a:off x="9230503" y="3241689"/>
            <a:ext cx="2789755" cy="132556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CE6498E-1B8F-44FD-A16B-17379C9E9A4C}"/>
              </a:ext>
            </a:extLst>
          </p:cNvPr>
          <p:cNvSpPr txBox="1">
            <a:spLocks/>
          </p:cNvSpPr>
          <p:nvPr/>
        </p:nvSpPr>
        <p:spPr>
          <a:xfrm>
            <a:off x="0" y="170202"/>
            <a:ext cx="5290457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3. Test et résultats du système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63ED7-7F95-4184-9030-33FED87567E6}"/>
              </a:ext>
            </a:extLst>
          </p:cNvPr>
          <p:cNvSpPr/>
          <p:nvPr/>
        </p:nvSpPr>
        <p:spPr>
          <a:xfrm>
            <a:off x="-1" y="0"/>
            <a:ext cx="5061857" cy="7505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59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08625-0569-4D22-944A-1484B6FD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62" y="765750"/>
            <a:ext cx="8212552" cy="4865657"/>
          </a:xfrm>
          <a:prstGeom prst="rect">
            <a:avLst/>
          </a:prstGeom>
        </p:spPr>
      </p:pic>
      <p:sp>
        <p:nvSpPr>
          <p:cNvPr id="5" name="Arrow: Right 1">
            <a:extLst>
              <a:ext uri="{FF2B5EF4-FFF2-40B4-BE49-F238E27FC236}">
                <a16:creationId xmlns:a16="http://schemas.microsoft.com/office/drawing/2014/main" id="{92AD9FA0-C8E1-4C86-8E8C-39B0E94940E4}"/>
              </a:ext>
            </a:extLst>
          </p:cNvPr>
          <p:cNvSpPr/>
          <p:nvPr/>
        </p:nvSpPr>
        <p:spPr>
          <a:xfrm>
            <a:off x="649290" y="5981281"/>
            <a:ext cx="1261872" cy="5303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74BFE7B-E151-418E-9860-A4DF1FF31ADC}"/>
              </a:ext>
            </a:extLst>
          </p:cNvPr>
          <p:cNvSpPr txBox="1"/>
          <p:nvPr/>
        </p:nvSpPr>
        <p:spPr>
          <a:xfrm>
            <a:off x="1911162" y="5710075"/>
            <a:ext cx="857097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L’augmentation du nombre des données de validation n’est proportionnel avec l’amélioration du taux de reconnaissance. À un certain nombre de données il sera inutile d’augmenter les données de validation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BFE38A74-4D1B-442C-834C-24C08A159F4F}"/>
              </a:ext>
            </a:extLst>
          </p:cNvPr>
          <p:cNvSpPr/>
          <p:nvPr/>
        </p:nvSpPr>
        <p:spPr>
          <a:xfrm>
            <a:off x="1810512" y="5712314"/>
            <a:ext cx="8772276" cy="106828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125125D-FA02-452D-B407-7B7554A494CA}"/>
              </a:ext>
            </a:extLst>
          </p:cNvPr>
          <p:cNvSpPr txBox="1">
            <a:spLocks/>
          </p:cNvSpPr>
          <p:nvPr/>
        </p:nvSpPr>
        <p:spPr>
          <a:xfrm>
            <a:off x="0" y="170202"/>
            <a:ext cx="5290457" cy="580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3. Test et résultats du système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ECF328-7BB1-4582-B0B5-094F7E36E023}"/>
              </a:ext>
            </a:extLst>
          </p:cNvPr>
          <p:cNvSpPr/>
          <p:nvPr/>
        </p:nvSpPr>
        <p:spPr>
          <a:xfrm>
            <a:off x="-1" y="0"/>
            <a:ext cx="5061857" cy="7505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2826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1475</Words>
  <Application>Microsoft Office PowerPoint</Application>
  <PresentationFormat>Grand écran</PresentationFormat>
  <Paragraphs>299</Paragraphs>
  <Slides>23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Liberation Serif</vt:lpstr>
      <vt:lpstr>Segoe Print</vt:lpstr>
      <vt:lpstr>Wingdings</vt:lpstr>
      <vt:lpstr>Wingdings 3</vt:lpstr>
      <vt:lpstr>Thème Office</vt:lpstr>
      <vt:lpstr>Développement d’un système neuronal de détection de commandes vocales</vt:lpstr>
      <vt:lpstr>Plan</vt:lpstr>
      <vt:lpstr>1. Principe de base</vt:lpstr>
      <vt:lpstr>Prétraitement du dataset</vt:lpstr>
      <vt:lpstr>Présentation PowerPoint</vt:lpstr>
      <vt:lpstr>Présentation PowerPoint</vt:lpstr>
      <vt:lpstr>3.1. l’influence de structure de CNN sur le taux de reconnaissance </vt:lpstr>
      <vt:lpstr>3.2. Influence de nombre des données d’entrés sur le taux de reconnaissance</vt:lpstr>
      <vt:lpstr>Présentation PowerPoint</vt:lpstr>
      <vt:lpstr>Présentation PowerPoint</vt:lpstr>
      <vt:lpstr>3.3. Influence du bruit ajouté sur le taux de reconnaissance</vt:lpstr>
      <vt:lpstr>3.4. Influence du Learning rate  sur le taux de reconnaissance</vt:lpstr>
      <vt:lpstr>3.5. Influence du Taille des noyaux  sur le taux de reconnaissance</vt:lpstr>
      <vt:lpstr>3.6. Influence du Nombre des noyaux  sur le taux de reconnaissance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Reconnaissance de 10 mots</vt:lpstr>
      <vt:lpstr> Reconnaissance de 35 mots</vt:lpstr>
      <vt:lpstr>Présentation PowerPoint</vt:lpstr>
      <vt:lpstr>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 système neuronal de détection de commandes vocales</dc:title>
  <dc:creator>CHGHAF</dc:creator>
  <cp:lastModifiedBy>CHGHAF</cp:lastModifiedBy>
  <cp:revision>78</cp:revision>
  <dcterms:created xsi:type="dcterms:W3CDTF">2019-02-06T09:22:13Z</dcterms:created>
  <dcterms:modified xsi:type="dcterms:W3CDTF">2019-02-07T13:29:59Z</dcterms:modified>
</cp:coreProperties>
</file>