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66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Cliquez pour éditer le format du texte-titre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/>
          <a:p>
            <a:pPr algn="r"/>
            <a:fld id="{60F07CA1-B5F5-4A87-A53D-4FAB307A0EE0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840680"/>
            <a:ext cx="789948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6600"/>
                </a:solidFill>
                <a:latin typeface="Arial"/>
              </a:rPr>
              <a:t>Localisation d'un porteur mobile de camera pour la sécurité en milieu urbain</a:t>
            </a:r>
            <a:endParaRPr b="0" lang="fr-FR" sz="4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46840" y="5136840"/>
            <a:ext cx="23936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Présenté par :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Zhuzhi FAN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5669280" y="5120640"/>
            <a:ext cx="338328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Encadré</a:t>
            </a:r>
            <a:r>
              <a:rPr b="0" lang="fr-FR" sz="2400" spc="-1" strike="noStrike">
                <a:latin typeface="Arial"/>
              </a:rPr>
              <a:t> par :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M. Emanuel ALDEA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Algorithme de Madgwick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Formula 2"/>
              <p:cNvSpPr txBox="1"/>
              <p:nvPr/>
            </p:nvSpPr>
            <p:spPr>
              <a:xfrm>
                <a:off x="772920" y="259308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5" name="Formula 3"/>
              <p:cNvSpPr txBox="1"/>
              <p:nvPr/>
            </p:nvSpPr>
            <p:spPr>
              <a:xfrm>
                <a:off x="2834640" y="1463040"/>
                <a:ext cx="4570200" cy="82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est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∗</m:t>
                    </m:r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ω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∗</m:t>
                    </m:r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∇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6" name="Formula 4"/>
              <p:cNvSpPr txBox="1"/>
              <p:nvPr/>
            </p:nvSpPr>
            <p:spPr>
              <a:xfrm>
                <a:off x="1798200" y="3098880"/>
                <a:ext cx="2580120" cy="924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</m:num>
                      <m:den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  <m:r>
                          <m:t xml:space="preserve">+</m:t>
                        </m:r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7" name="Formula 5"/>
              <p:cNvSpPr txBox="1"/>
              <p:nvPr/>
            </p:nvSpPr>
            <p:spPr>
              <a:xfrm>
                <a:off x="5403600" y="3098880"/>
                <a:ext cx="2585160" cy="814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num>
                      <m:den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  <m:r>
                          <m:t xml:space="preserve">+</m:t>
                        </m:r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8" name="Formula 6"/>
              <p:cNvSpPr txBox="1"/>
              <p:nvPr/>
            </p:nvSpPr>
            <p:spPr>
              <a:xfrm>
                <a:off x="2926080" y="2651760"/>
                <a:ext cx="3620520" cy="323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Coefficient</m:t>
                    </m:r>
                    <m:r>
                      <m:t xml:space="preserve">de</m:t>
                    </m:r>
                    <m:r>
                      <m:t xml:space="preserve">pondération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9" name="Formula 7"/>
              <p:cNvSpPr txBox="1"/>
              <p:nvPr/>
            </p:nvSpPr>
            <p:spPr>
              <a:xfrm>
                <a:off x="1076400" y="4305600"/>
                <a:ext cx="8524800" cy="324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β</m:t>
                    </m:r>
                    <m:r>
                      <m:t xml:space="preserve">:</m:t>
                    </m:r>
                    <m:r>
                      <m:t xml:space="preserve">Erreur</m:t>
                    </m:r>
                    <m:r>
                      <m:t xml:space="preserve">du</m:t>
                    </m:r>
                    <m:r>
                      <m:t xml:space="preserve">gyroscope</m:t>
                    </m:r>
                    <m:r>
                      <m:t xml:space="preserve">chaque</m:t>
                    </m:r>
                    <m:r>
                      <m:t xml:space="preserve">unité</m:t>
                    </m:r>
                    <m:r>
                      <m:t xml:space="preserve">de</m:t>
                    </m:r>
                    <m:r>
                      <m:t xml:space="preserve">temps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indiqué</m:t>
                        </m:r>
                        <m:r>
                          <m:t xml:space="preserve">dans</m:t>
                        </m:r>
                        <m:r>
                          <m:t xml:space="preserve">Datasheet</m:t>
                        </m:r>
                        <m:r>
                          <m:t xml:space="preserve">de</m:t>
                        </m:r>
                        <m:r>
                          <m:t xml:space="preserve">IMU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Formula 8"/>
              <p:cNvSpPr txBox="1"/>
              <p:nvPr/>
            </p:nvSpPr>
            <p:spPr>
              <a:xfrm>
                <a:off x="1005840" y="4788360"/>
                <a:ext cx="3489480" cy="296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t</m:t>
                    </m:r>
                    <m:r>
                      <m:t xml:space="preserve">:</m:t>
                    </m:r>
                    <m:r>
                      <m:t xml:space="preserve">Période</m:t>
                    </m:r>
                    <m:r>
                      <m:t xml:space="preserve">d</m:t>
                    </m:r>
                    <m:r>
                      <m:t xml:space="preserve">’</m:t>
                    </m:r>
                    <m:r>
                      <m:t xml:space="preserve">échantillonnage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Formula 9"/>
              <p:cNvSpPr txBox="1"/>
              <p:nvPr/>
            </p:nvSpPr>
            <p:spPr>
              <a:xfrm>
                <a:off x="1005840" y="5243760"/>
                <a:ext cx="8462880" cy="64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:</m:t>
                        </m:r>
                        <m:r>
                          <m:rPr>
                            <m:lit/>
                            <m:nor/>
                          </m:rPr>
                          <m:t xml:space="preserve">Le Pas  de l’algorithme du gradient lorsqu’on calcule le quaternion calculé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en utilisant les valeurs de l’accéléromètre et du magnétomètre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Estimation de la pose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53840" y="2064960"/>
            <a:ext cx="3809520" cy="3314520"/>
          </a:xfrm>
          <a:prstGeom prst="rect">
            <a:avLst/>
          </a:prstGeom>
          <a:ln>
            <a:noFill/>
          </a:ln>
        </p:spPr>
      </p:pic>
      <p:sp>
        <p:nvSpPr>
          <p:cNvPr id="144" name="Line 2"/>
          <p:cNvSpPr/>
          <p:nvPr/>
        </p:nvSpPr>
        <p:spPr>
          <a:xfrm>
            <a:off x="2144880" y="28879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"/>
          <p:cNvSpPr/>
          <p:nvPr/>
        </p:nvSpPr>
        <p:spPr>
          <a:xfrm flipV="1">
            <a:off x="2144880" y="206496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"/>
          <p:cNvSpPr/>
          <p:nvPr/>
        </p:nvSpPr>
        <p:spPr>
          <a:xfrm flipV="1">
            <a:off x="2144880" y="2339280"/>
            <a:ext cx="5486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5"/>
          <p:cNvSpPr/>
          <p:nvPr/>
        </p:nvSpPr>
        <p:spPr>
          <a:xfrm flipV="1">
            <a:off x="3333600" y="3162240"/>
            <a:ext cx="0" cy="91440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6"/>
          <p:cNvSpPr/>
          <p:nvPr/>
        </p:nvSpPr>
        <p:spPr>
          <a:xfrm flipV="1">
            <a:off x="3333600" y="3528000"/>
            <a:ext cx="822960" cy="54864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7"/>
          <p:cNvSpPr/>
          <p:nvPr/>
        </p:nvSpPr>
        <p:spPr>
          <a:xfrm>
            <a:off x="3333600" y="4076640"/>
            <a:ext cx="640080" cy="3657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8"/>
          <p:cNvSpPr txBox="1"/>
          <p:nvPr/>
        </p:nvSpPr>
        <p:spPr>
          <a:xfrm>
            <a:off x="4754880" y="3370680"/>
            <a:ext cx="512064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solidFill>
                  <a:srgbClr val="ed1c2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ed1c24"/>
                </a:solidFill>
                <a:latin typeface="Arial"/>
              </a:rPr>
              <a:t>La transformation spatiale existe entre la coordonnée de IMU et celle de caméra</a:t>
            </a:r>
            <a:endParaRPr b="0" lang="fr-FR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1" name="Formula 9"/>
              <p:cNvSpPr txBox="1"/>
              <p:nvPr/>
            </p:nvSpPr>
            <p:spPr>
              <a:xfrm>
                <a:off x="3680640" y="3631320"/>
                <a:ext cx="230040" cy="209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2" name="Formula 10"/>
              <p:cNvSpPr txBox="1"/>
              <p:nvPr/>
            </p:nvSpPr>
            <p:spPr>
              <a:xfrm>
                <a:off x="2332080" y="2560320"/>
                <a:ext cx="210600" cy="209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Synchronisation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80760" y="3564000"/>
            <a:ext cx="957960" cy="9583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 rot="111600">
            <a:off x="429480" y="2225880"/>
            <a:ext cx="963360" cy="7063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rcRect l="0" t="0" r="14302" b="0"/>
          <a:stretch/>
        </p:blipFill>
        <p:spPr>
          <a:xfrm>
            <a:off x="2970360" y="2085120"/>
            <a:ext cx="739440" cy="8629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1553040" y="1962000"/>
            <a:ext cx="1109160" cy="1109160"/>
          </a:xfrm>
          <a:prstGeom prst="rect">
            <a:avLst/>
          </a:prstGeom>
          <a:ln>
            <a:noFill/>
          </a:ln>
        </p:spPr>
      </p:pic>
      <p:sp>
        <p:nvSpPr>
          <p:cNvPr id="158" name="TextShape 2"/>
          <p:cNvSpPr txBox="1"/>
          <p:nvPr/>
        </p:nvSpPr>
        <p:spPr>
          <a:xfrm>
            <a:off x="6183000" y="2468880"/>
            <a:ext cx="3390840" cy="74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394880" y="2595240"/>
            <a:ext cx="89964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GPS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Line 4"/>
          <p:cNvSpPr/>
          <p:nvPr/>
        </p:nvSpPr>
        <p:spPr>
          <a:xfrm>
            <a:off x="5186160" y="2820960"/>
            <a:ext cx="2712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5"/>
          <p:cNvSpPr txBox="1"/>
          <p:nvPr/>
        </p:nvSpPr>
        <p:spPr>
          <a:xfrm>
            <a:off x="5407560" y="2554200"/>
            <a:ext cx="2604240" cy="5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400" spc="-1" strike="noStrike">
                <a:latin typeface="Arial"/>
              </a:rPr>
              <a:t>Pulse et horodatage chaque 1s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7898760" y="2595240"/>
            <a:ext cx="89820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CPU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4439520" y="3217680"/>
            <a:ext cx="89784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CPU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Line 8"/>
          <p:cNvSpPr/>
          <p:nvPr/>
        </p:nvSpPr>
        <p:spPr>
          <a:xfrm>
            <a:off x="5230440" y="3443760"/>
            <a:ext cx="2712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9"/>
          <p:cNvSpPr txBox="1"/>
          <p:nvPr/>
        </p:nvSpPr>
        <p:spPr>
          <a:xfrm>
            <a:off x="5452200" y="3104640"/>
            <a:ext cx="2604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400" spc="-1" strike="noStrike">
                <a:latin typeface="Arial"/>
              </a:rPr>
              <a:t>Polling chaque 10ms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6" name="TextShape 10"/>
          <p:cNvSpPr txBox="1"/>
          <p:nvPr/>
        </p:nvSpPr>
        <p:spPr>
          <a:xfrm>
            <a:off x="7943400" y="3217680"/>
            <a:ext cx="89784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IMU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TextShape 11"/>
          <p:cNvSpPr txBox="1"/>
          <p:nvPr/>
        </p:nvSpPr>
        <p:spPr>
          <a:xfrm>
            <a:off x="4439520" y="3840120"/>
            <a:ext cx="89784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CPU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Line 12"/>
          <p:cNvSpPr/>
          <p:nvPr/>
        </p:nvSpPr>
        <p:spPr>
          <a:xfrm>
            <a:off x="5230440" y="4066200"/>
            <a:ext cx="2712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13"/>
          <p:cNvSpPr txBox="1"/>
          <p:nvPr/>
        </p:nvSpPr>
        <p:spPr>
          <a:xfrm>
            <a:off x="5452200" y="3727440"/>
            <a:ext cx="260424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400" spc="-1" strike="noStrike">
                <a:latin typeface="Arial"/>
              </a:rPr>
              <a:t>Trigger chaque 100ms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0" name="TextShape 14"/>
          <p:cNvSpPr txBox="1"/>
          <p:nvPr/>
        </p:nvSpPr>
        <p:spPr>
          <a:xfrm>
            <a:off x="7943400" y="3840120"/>
            <a:ext cx="174348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Caméra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TextShape 15"/>
          <p:cNvSpPr txBox="1"/>
          <p:nvPr/>
        </p:nvSpPr>
        <p:spPr>
          <a:xfrm>
            <a:off x="1463040" y="5120640"/>
            <a:ext cx="73152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solidFill>
                  <a:srgbClr val="ed1c24"/>
                </a:solidFill>
                <a:latin typeface="Arial"/>
              </a:rPr>
              <a:t>Le décalage temporel existe entre les mesures de différences différents capteurs </a:t>
            </a:r>
            <a:endParaRPr b="0" lang="fr-FR" sz="2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309360" y="2468880"/>
            <a:ext cx="2743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33440" y="2079360"/>
            <a:ext cx="9692640" cy="237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fr-FR" sz="2400" spc="-1" strike="noStrike">
                <a:latin typeface="Arial"/>
                <a:ea typeface="DejaVu Sans"/>
              </a:rPr>
              <a:t>Dans cette partie , nous allons estimer le décalage temporel entre les mesures de différents capteurs et leurs déplacements spatiaux par rapport à l'un et l'autre.</a:t>
            </a:r>
            <a:endParaRPr b="0" lang="fr-FR" sz="2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177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3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4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186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9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190" name="TextShape 14"/>
          <p:cNvSpPr txBox="1"/>
          <p:nvPr/>
        </p:nvSpPr>
        <p:spPr>
          <a:xfrm>
            <a:off x="3370320" y="1388160"/>
            <a:ext cx="3657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Des quantités estimées :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1" name="TextShape 15"/>
          <p:cNvSpPr txBox="1"/>
          <p:nvPr/>
        </p:nvSpPr>
        <p:spPr>
          <a:xfrm>
            <a:off x="3370320" y="1904040"/>
            <a:ext cx="1567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latin typeface="Arial"/>
              </a:rPr>
              <a:t>Invariantes :</a:t>
            </a:r>
            <a:endParaRPr b="0" lang="fr-F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2" name="Formula 16"/>
              <p:cNvSpPr txBox="1"/>
              <p:nvPr/>
            </p:nvSpPr>
            <p:spPr>
              <a:xfrm>
                <a:off x="3370320" y="2378160"/>
                <a:ext cx="341640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g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La direction de la gravité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3" name="Formula 17"/>
              <p:cNvSpPr txBox="1"/>
              <p:nvPr/>
            </p:nvSpPr>
            <p:spPr>
              <a:xfrm>
                <a:off x="3370320" y="2837880"/>
                <a:ext cx="567648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La transformation entre la caméra et l'IMU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4" name="Formula 18"/>
              <p:cNvSpPr txBox="1"/>
              <p:nvPr/>
            </p:nvSpPr>
            <p:spPr>
              <a:xfrm>
                <a:off x="3370320" y="3405600"/>
                <a:ext cx="5598000" cy="252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</m:t>
                    </m:r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Le décalage entre l'heure de la caméra et l'heure de l'IMU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5" name="TextShape 19"/>
          <p:cNvSpPr txBox="1"/>
          <p:nvPr/>
        </p:nvSpPr>
        <p:spPr>
          <a:xfrm>
            <a:off x="3370320" y="3743280"/>
            <a:ext cx="1567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latin typeface="Arial"/>
              </a:rPr>
              <a:t>Variantes :</a:t>
            </a:r>
            <a:endParaRPr b="0" lang="fr-F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6" name="Formula 20"/>
              <p:cNvSpPr txBox="1"/>
              <p:nvPr/>
            </p:nvSpPr>
            <p:spPr>
              <a:xfrm>
                <a:off x="3370320" y="4209480"/>
                <a:ext cx="3060360" cy="36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t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La pose de l'IMU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7" name="Formula 21"/>
              <p:cNvSpPr txBox="1"/>
              <p:nvPr/>
            </p:nvSpPr>
            <p:spPr>
              <a:xfrm>
                <a:off x="3370320" y="4669200"/>
                <a:ext cx="3979800" cy="36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les biais de l'accéléromètre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8" name="Formula 22"/>
              <p:cNvSpPr txBox="1"/>
              <p:nvPr/>
            </p:nvSpPr>
            <p:spPr>
              <a:xfrm>
                <a:off x="3370320" y="5148720"/>
                <a:ext cx="3471840" cy="348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les biais du gyroscope</m:t>
                    </m:r>
                  </m:oMath>
                </a14:m>
              </a:p>
            </p:txBody>
          </p:sp>
        </mc:Choice>
        <mc:Fallback/>
      </mc:AlternateContent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201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7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8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10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13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214" name="TextShape 14"/>
          <p:cNvSpPr txBox="1"/>
          <p:nvPr/>
        </p:nvSpPr>
        <p:spPr>
          <a:xfrm>
            <a:off x="3383280" y="1280160"/>
            <a:ext cx="5943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Pour décrire les six valeurs variantes de la pose de l’IMU avec fonctions analytiques, le B-spline fonctions s’emploie :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5" name="Formula 15"/>
              <p:cNvSpPr txBox="1"/>
              <p:nvPr/>
            </p:nvSpPr>
            <p:spPr>
              <a:xfrm>
                <a:off x="3499920" y="2416320"/>
                <a:ext cx="244440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Φ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…</m:t>
                        </m:r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6" name="Formula 16"/>
              <p:cNvSpPr txBox="1"/>
              <p:nvPr/>
            </p:nvSpPr>
            <p:spPr>
              <a:xfrm>
                <a:off x="6284160" y="2374560"/>
                <a:ext cx="3477240" cy="951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:</m:t>
                        </m:r>
                        <m:r>
                          <m:t xml:space="preserve">base</m:t>
                        </m:r>
                        <m:r>
                          <m:t xml:space="preserve">fonction</m:t>
                        </m:r>
                        <m:r>
                          <m:t xml:space="preserve">de</m:t>
                        </m:r>
                        <m:r>
                          <m:t xml:space="preserve">B</m:t>
                        </m:r>
                        <m:r>
                          <m:t xml:space="preserve">−</m:t>
                        </m:r>
                        <m:r>
                          <m:t xml:space="preserve">spline</m:t>
                        </m:r>
                      </m:e>
                      <m:e>
                        <m:r>
                          <m:t xml:space="preserve">B</m:t>
                        </m:r>
                        <m:r>
                          <m:t xml:space="preserve">:</m:t>
                        </m:r>
                        <m:r>
                          <m:t xml:space="preserve">nombre</m:t>
                        </m:r>
                        <m:r>
                          <m:t xml:space="preserve">de</m:t>
                        </m:r>
                        <m:r>
                          <m:t xml:space="preserve">nœuds</m:t>
                        </m:r>
                      </m:e>
                      <m:e>
                        <m:r>
                          <m:t xml:space="preserve">Φ</m:t>
                        </m:r>
                        <m:r>
                          <m:t xml:space="preserve">∈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6</m:t>
                            </m:r>
                            <m:r>
                              <m:t xml:space="preserve">×</m:t>
                            </m:r>
                            <m:r>
                              <m:t xml:space="preserve">B</m:t>
                            </m:r>
                          </m:sup>
                        </m:sSup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7" name="Formula 17"/>
              <p:cNvSpPr txBox="1"/>
              <p:nvPr/>
            </p:nvSpPr>
            <p:spPr>
              <a:xfrm>
                <a:off x="3050640" y="3471840"/>
                <a:ext cx="3799440" cy="183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m:t xml:space="preserve">=</m:t>
                    </m:r>
                    <m:r>
                      <m:t xml:space="preserve">Φ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∗</m:t>
                    </m:r>
                    <m:r>
                      <m:t xml:space="preserve">c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φ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 </m:t>
                        </m:r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r>
                      <m:t xml:space="preserve">∗</m:t>
                    </m:r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φ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8" name="Formula 18"/>
              <p:cNvSpPr txBox="1"/>
              <p:nvPr/>
            </p:nvSpPr>
            <p:spPr>
              <a:xfrm>
                <a:off x="6973920" y="4158720"/>
                <a:ext cx="2835360" cy="61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c</m:t>
                        </m:r>
                        <m:r>
                          <m:t xml:space="preserve">:</m:t>
                        </m:r>
                        <m:r>
                          <m:t xml:space="preserve">les</m:t>
                        </m:r>
                        <m:r>
                          <m:t xml:space="preserve">paramètres</m:t>
                        </m:r>
                        <m:r>
                          <m:t xml:space="preserve">à</m:t>
                        </m:r>
                        <m:r>
                          <m:t xml:space="preserve">estimer</m:t>
                        </m:r>
                      </m:e>
                      <m:e>
                        <m:r>
                          <m:t xml:space="preserve">c</m:t>
                        </m:r>
                        <m:r>
                          <m:t xml:space="preserve">∈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B</m:t>
                            </m:r>
                            <m:r>
                              <m:t xml:space="preserve">×</m:t>
                            </m:r>
                            <m:r>
                              <m:t xml:space="preserve">1</m:t>
                            </m:r>
                          </m:sup>
                        </m:sSup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221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27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8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30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33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4" name="Formula 14"/>
              <p:cNvSpPr txBox="1"/>
              <p:nvPr/>
            </p:nvSpPr>
            <p:spPr>
              <a:xfrm>
                <a:off x="457200" y="6217920"/>
                <a:ext cx="2520000" cy="76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φ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t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m:t xml:space="preserve">t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t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e>
                                  <m:r>
                                    <m:t xml:space="preserve">0</m:t>
                                  </m:r>
                                </m:e>
                                <m:sup>
                                  <m:r>
                                    <m:t xml:space="preserve">T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35" name="TextShape 15"/>
          <p:cNvSpPr txBox="1"/>
          <p:nvPr/>
        </p:nvSpPr>
        <p:spPr>
          <a:xfrm>
            <a:off x="3188520" y="1280160"/>
            <a:ext cx="6504120" cy="94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Avec les six variables présentées par </a:t>
            </a:r>
            <a:r>
              <a:rPr b="0" lang="fr-FR" sz="1800" spc="-1" strike="noStrike">
                <a:latin typeface="Arial"/>
              </a:rPr>
              <a:t>B-spline fonctions, l’accélération et la vitesse angulaire peuvent être calculées (Dans le système de coordonnées géodésiques ):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6" name="Formula 16"/>
              <p:cNvSpPr txBox="1"/>
              <p:nvPr/>
            </p:nvSpPr>
            <p:spPr>
              <a:xfrm>
                <a:off x="7313040" y="2566080"/>
                <a:ext cx="224640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˙"/>
                      </m:accPr>
                      <m:e>
                        <m:r>
                          <m:t xml:space="preserve">t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7" name="Formula 17"/>
              <p:cNvSpPr txBox="1"/>
              <p:nvPr/>
            </p:nvSpPr>
            <p:spPr>
              <a:xfrm>
                <a:off x="7313040" y="3297600"/>
                <a:ext cx="224892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¨"/>
                      </m:accPr>
                      <m:e>
                        <m:r>
                          <m:t xml:space="preserve">t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¨"/>
                      </m:accP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8" name="Formula 18"/>
              <p:cNvSpPr txBox="1"/>
              <p:nvPr/>
            </p:nvSpPr>
            <p:spPr>
              <a:xfrm>
                <a:off x="3142080" y="4422960"/>
                <a:ext cx="4449960" cy="35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acc>
                      <m:accPr>
                        <m:chr m:val="˙"/>
                      </m:accPr>
                      <m:e>
                        <m:r>
                          <m:t xml:space="preserve">φ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φ</m:t>
                            </m:r>
                          </m:sub>
                        </m:sSub>
                      </m:e>
                    </m:d>
                    <m:acc>
                      <m:accPr>
                        <m:chr m:val="˙"/>
                      </m:accPr>
                      <m:e>
                        <m:r>
                          <m:t xml:space="preserve">Φ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φ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9" name="Formula 19"/>
              <p:cNvSpPr txBox="1"/>
              <p:nvPr/>
            </p:nvSpPr>
            <p:spPr>
              <a:xfrm>
                <a:off x="3050640" y="2211840"/>
                <a:ext cx="3799440" cy="183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m:t xml:space="preserve">=</m:t>
                    </m:r>
                    <m:r>
                      <m:t xml:space="preserve">Φ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∗</m:t>
                    </m:r>
                    <m:r>
                      <m:t xml:space="preserve">c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φ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 </m:t>
                        </m:r>
                        <m:sSub>
                          <m:e>
                            <m:r>
                              <m:t xml:space="preserve">Φ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r>
                      <m:t xml:space="preserve">∗</m:t>
                    </m:r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φ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40" name="Formula 20"/>
              <p:cNvSpPr txBox="1"/>
              <p:nvPr/>
            </p:nvSpPr>
            <p:spPr>
              <a:xfrm>
                <a:off x="3000960" y="4994280"/>
                <a:ext cx="6908400" cy="28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</m:d>
                    <m:r>
                      <m:t xml:space="preserve"> </m:t>
                    </m:r>
                    <m:r>
                      <m:t xml:space="preserve">la</m:t>
                    </m:r>
                    <m:r>
                      <m:t xml:space="preserve">matrice</m:t>
                    </m:r>
                    <m:r>
                      <m:t xml:space="preserve">standard</m:t>
                    </m:r>
                    <m:r>
                      <m:t xml:space="preserve">liant</m:t>
                    </m:r>
                    <m:r>
                      <m:t xml:space="preserve">les</m:t>
                    </m:r>
                    <m:r>
                      <m:t xml:space="preserve">paramètres</m:t>
                    </m:r>
                    <m:r>
                      <m:t xml:space="preserve">angulaires</m:t>
                    </m:r>
                    <m:r>
                      <m:t xml:space="preserve">à</m:t>
                    </m:r>
                    <m:r>
                      <m:t xml:space="preserve">la</m:t>
                    </m:r>
                    <m:r>
                      <m:t xml:space="preserve">vitesse</m:t>
                    </m:r>
                    <m:r>
                      <m:t xml:space="preserve">angulaire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41" name="Formula 21"/>
              <p:cNvSpPr txBox="1"/>
              <p:nvPr/>
            </p:nvSpPr>
            <p:spPr>
              <a:xfrm>
                <a:off x="3229200" y="5528880"/>
                <a:ext cx="4730760" cy="117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sin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cos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t xml:space="preserve">sin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 xml:space="preserve">cos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sin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t xml:space="preserve">cos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 xml:space="preserve">cos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φ</m:t>
                                      </m:r>
                                    </m:e>
                                    <m:sub>
                                      <m:r>
                                        <m:t xml:space="preserve"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244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50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1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53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56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7" name="Formula 14"/>
              <p:cNvSpPr txBox="1"/>
              <p:nvPr/>
            </p:nvSpPr>
            <p:spPr>
              <a:xfrm>
                <a:off x="3728160" y="1384200"/>
                <a:ext cx="5832000" cy="72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:</m:t>
                        </m:r>
                        <m:r>
                          <m:rPr>
                            <m:lit/>
                            <m:nor/>
                          </m:rPr>
                          <m:t xml:space="preserve">La pose de l'IMU est en fonction de les</m:t>
                        </m:r>
                      </m:e>
                      <m:e>
                        <m:r>
                          <m:t xml:space="preserve">six</m:t>
                        </m:r>
                        <m:r>
                          <m:t xml:space="preserve">valeurs</m:t>
                        </m:r>
                        <m:r>
                          <m:rPr>
                            <m:lit/>
                            <m:nor/>
                          </m:rPr>
                          <m:t xml:space="preserve">présentées par les fonctions B-spline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8" name="Formula 15"/>
              <p:cNvSpPr txBox="1"/>
              <p:nvPr/>
            </p:nvSpPr>
            <p:spPr>
              <a:xfrm>
                <a:off x="4520880" y="2528640"/>
                <a:ext cx="2498760" cy="76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t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φ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t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m:t xml:space="preserve">t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t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e>
                                  <m:r>
                                    <m:t xml:space="preserve">0</m:t>
                                  </m:r>
                                </m:e>
                                <m:sup>
                                  <m:r>
                                    <m:t xml:space="preserve">T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9" name="Formula 16"/>
              <p:cNvSpPr txBox="1"/>
              <p:nvPr/>
            </p:nvSpPr>
            <p:spPr>
              <a:xfrm>
                <a:off x="3229200" y="3657600"/>
                <a:ext cx="5091840" cy="1146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r>
                                <m:t xml:space="preserve">+</m:t>
                              </m:r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r>
                                <m:t xml:space="preserve">+</m:t>
                              </m:r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s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 xml:space="preserve">c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0" name="Formula 17"/>
              <p:cNvSpPr txBox="1"/>
              <p:nvPr/>
            </p:nvSpPr>
            <p:spPr>
              <a:xfrm>
                <a:off x="3200400" y="5212080"/>
                <a:ext cx="1122120" cy="112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263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69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0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72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75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6" name="Formula 14"/>
              <p:cNvSpPr txBox="1"/>
              <p:nvPr/>
            </p:nvSpPr>
            <p:spPr>
              <a:xfrm>
                <a:off x="3135960" y="1374120"/>
                <a:ext cx="6638760" cy="82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Avec</m:t>
                        </m:r>
                        <m:r>
                          <m:t xml:space="preserve">la</m:t>
                        </m:r>
                        <m:r>
                          <m:t xml:space="preserve">transformation</m:t>
                        </m:r>
                        <m:r>
                          <m:t xml:space="preserve">entre</m:t>
                        </m:r>
                        <m:r>
                          <m:t xml:space="preserve">la</m:t>
                        </m:r>
                        <m:r>
                          <m:t xml:space="preserve">caméra</m:t>
                        </m:r>
                        <m:r>
                          <m:t xml:space="preserve">et</m:t>
                        </m:r>
                        <m:r>
                          <m:t xml:space="preserve">l</m:t>
                        </m:r>
                        <m:r>
                          <m:t xml:space="preserve">'</m:t>
                        </m:r>
                        <m:r>
                          <m:t xml:space="preserve">IMU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c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</m:e>
                      <m:e>
                        <m:r>
                          <m:t xml:space="preserve">la</m:t>
                        </m:r>
                        <m:r>
                          <m:t xml:space="preserve">vitesse</m:t>
                        </m:r>
                        <m:r>
                          <m:t xml:space="preserve">angulaire</m:t>
                        </m:r>
                        <m:r>
                          <m:t xml:space="preserve">,</m:t>
                        </m:r>
                        <m:r>
                          <m:t xml:space="preserve">ϖ</m:t>
                        </m:r>
                        <m:r>
                          <m:t xml:space="preserve">,</m:t>
                        </m:r>
                        <m:r>
                          <m:t xml:space="preserve">l</m:t>
                        </m:r>
                        <m:r>
                          <m:t xml:space="preserve">’</m:t>
                        </m:r>
                        <m:r>
                          <m:t xml:space="preserve">accélération</m:t>
                        </m:r>
                        <m:r>
                          <m:t xml:space="preserve">,</m:t>
                        </m:r>
                        <m:r>
                          <m:t xml:space="preserve">α</m:t>
                        </m:r>
                        <m:r>
                          <m:t xml:space="preserve">,</m:t>
                        </m:r>
                      </m:e>
                      <m:e>
                        <m:r>
                          <m:t xml:space="preserve">et</m:t>
                        </m:r>
                        <m:r>
                          <m:t xml:space="preserve">les</m:t>
                        </m:r>
                        <m:r>
                          <m:t xml:space="preserve">positions</m:t>
                        </m:r>
                        <m:r>
                          <m:t xml:space="preserve">des</m:t>
                        </m:r>
                        <m:r>
                          <m:t xml:space="preserve">landmarks</m:t>
                        </m:r>
                        <m:r>
                          <m:t xml:space="preserve">dans</m:t>
                        </m:r>
                        <m:r>
                          <m:rPr>
                            <m:lit/>
                            <m:nor/>
                          </m:rPr>
                          <m:t xml:space="preserve">le</m:t>
                        </m:r>
                        <m:r>
                          <m:t xml:space="preserve">checkerboard</m:t>
                        </m:r>
                        <m:r>
                          <m:t xml:space="preserve">,</m:t>
                        </m:r>
                        <m:sSup>
                          <m:e>
                            <m:r>
                              <m:t xml:space="preserve">p</m:t>
                            </m:r>
                          </m:e>
                          <m:sup>
                            <m:r>
                              <m:t xml:space="preserve">m</m:t>
                            </m:r>
                          </m:sup>
                        </m:sSup>
                        <m:r>
                          <m:t xml:space="preserve">peuvent</m:t>
                        </m:r>
                        <m:r>
                          <m:t xml:space="preserve">être</m:t>
                        </m:r>
                        <m:r>
                          <m:t xml:space="preserve">prédit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7" name="Formula 15"/>
              <p:cNvSpPr txBox="1"/>
              <p:nvPr/>
            </p:nvSpPr>
            <p:spPr>
              <a:xfrm>
                <a:off x="4065480" y="2460960"/>
                <a:ext cx="400428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φ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8" name="Formula 16"/>
              <p:cNvSpPr txBox="1"/>
              <p:nvPr/>
            </p:nvSpPr>
            <p:spPr>
              <a:xfrm>
                <a:off x="4065480" y="3098160"/>
                <a:ext cx="353808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ϖ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φ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ω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9" name="Formula 17"/>
              <p:cNvSpPr txBox="1"/>
              <p:nvPr/>
            </p:nvSpPr>
            <p:spPr>
              <a:xfrm>
                <a:off x="4065480" y="3735360"/>
                <a:ext cx="3775680" cy="34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y</m:t>
                        </m:r>
                      </m:e>
                      <m:sub>
                        <m:r>
                          <m:t xml:space="preserve">mk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c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  <m:r>
                                  <m:t xml:space="preserve">+</m:t>
                                </m:r>
                                <m:r>
                                  <m:t xml:space="preserve">d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sup>
                        </m:sSup>
                        <m:sSubSup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  <m:sup>
                            <m:r>
                              <m:t xml:space="preserve">m</m:t>
                            </m:r>
                          </m:sup>
                        </m:sSubSup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y</m:t>
                        </m:r>
                        <m:r>
                          <m:t xml:space="preserve">m</m:t>
                        </m:r>
                        <m:r>
                          <m:t xml:space="preserve">k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0" name="Formula 18"/>
              <p:cNvSpPr txBox="1"/>
              <p:nvPr/>
            </p:nvSpPr>
            <p:spPr>
              <a:xfrm>
                <a:off x="4150800" y="4352400"/>
                <a:ext cx="2620800" cy="242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les biais de l'accéléromètre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1" name="Formula 19"/>
              <p:cNvSpPr txBox="1"/>
              <p:nvPr/>
            </p:nvSpPr>
            <p:spPr>
              <a:xfrm>
                <a:off x="4150800" y="4668120"/>
                <a:ext cx="2286360" cy="22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:</m:t>
                    </m:r>
                    <m:r>
                      <m:rPr>
                        <m:lit/>
                        <m:nor/>
                      </m:rPr>
                      <m:t xml:space="preserve">les biais du gyroscope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2" name="Formula 20"/>
              <p:cNvSpPr txBox="1"/>
              <p:nvPr/>
            </p:nvSpPr>
            <p:spPr>
              <a:xfrm>
                <a:off x="457200" y="6217920"/>
                <a:ext cx="2520000" cy="76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φ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t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m:t xml:space="preserve">t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t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e>
                                  <m:r>
                                    <m:t xml:space="preserve">0</m:t>
                                  </m:r>
                                </m:e>
                                <m:sup>
                                  <m:r>
                                    <m:t xml:space="preserve">T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3" name="Formula 21"/>
              <p:cNvSpPr txBox="1"/>
              <p:nvPr/>
            </p:nvSpPr>
            <p:spPr>
              <a:xfrm>
                <a:off x="4152600" y="5006160"/>
                <a:ext cx="2345760" cy="210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:</m:t>
                    </m:r>
                    <m:r>
                      <m:t xml:space="preserve">modle</m:t>
                    </m:r>
                    <m:r>
                      <m:t xml:space="preserve">de</m:t>
                    </m:r>
                    <m:r>
                      <m:t xml:space="preserve">caméra</m:t>
                    </m:r>
                    <m:r>
                      <m:t xml:space="preserve">nonlinear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4" name="Formula 22"/>
              <p:cNvSpPr txBox="1"/>
              <p:nvPr/>
            </p:nvSpPr>
            <p:spPr>
              <a:xfrm>
                <a:off x="4206240" y="5795640"/>
                <a:ext cx="2320560" cy="344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acc>
                    <m:r>
                      <m:t xml:space="preserve">∼</m:t>
                    </m:r>
                    <m:r>
                      <m:t xml:space="preserve">gp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0,</m:t>
                        </m:r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δ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−</m:t>
                            </m:r>
                            <m:sSup>
                              <m:e>
                                <m:r>
                                  <m:t xml:space="preserve">t</m:t>
                                </m:r>
                              </m:e>
                              <m:sup>
                                <m:r>
                                  <m:t xml:space="preserve">'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5" name="Formula 23"/>
              <p:cNvSpPr txBox="1"/>
              <p:nvPr/>
            </p:nvSpPr>
            <p:spPr>
              <a:xfrm>
                <a:off x="4206240" y="6414480"/>
                <a:ext cx="2394360" cy="344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e>
                    </m:acc>
                    <m:r>
                      <m:t xml:space="preserve">∼</m:t>
                    </m:r>
                    <m:r>
                      <m:t xml:space="preserve">gp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0,</m:t>
                        </m:r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ω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−</m:t>
                            </m:r>
                            <m:sSup>
                              <m:e>
                                <m:r>
                                  <m:t xml:space="preserve">t</m:t>
                                </m:r>
                              </m:e>
                              <m:sup>
                                <m:r>
                                  <m:t xml:space="preserve">'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6" name="Formula 24"/>
              <p:cNvSpPr txBox="1"/>
              <p:nvPr/>
            </p:nvSpPr>
            <p:spPr>
              <a:xfrm>
                <a:off x="4146480" y="5303520"/>
                <a:ext cx="992520" cy="22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∼</m:t>
                    </m:r>
                    <m:r>
                      <m:t xml:space="preserve">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0,</m:t>
                        </m:r>
                        <m:r>
                          <m:t xml:space="preserve">R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-2160" y="-2304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289" name="Line 2"/>
          <p:cNvSpPr/>
          <p:nvPr/>
        </p:nvSpPr>
        <p:spPr>
          <a:xfrm>
            <a:off x="957600" y="544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3"/>
          <p:cNvSpPr/>
          <p:nvPr/>
        </p:nvSpPr>
        <p:spPr>
          <a:xfrm flipV="1">
            <a:off x="957600" y="-2304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4"/>
          <p:cNvSpPr/>
          <p:nvPr/>
        </p:nvSpPr>
        <p:spPr>
          <a:xfrm flipV="1">
            <a:off x="957600" y="166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5"/>
          <p:cNvSpPr/>
          <p:nvPr/>
        </p:nvSpPr>
        <p:spPr>
          <a:xfrm flipV="1">
            <a:off x="1777320" y="733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6"/>
          <p:cNvSpPr/>
          <p:nvPr/>
        </p:nvSpPr>
        <p:spPr>
          <a:xfrm flipV="1">
            <a:off x="1777320" y="986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7"/>
          <p:cNvSpPr/>
          <p:nvPr/>
        </p:nvSpPr>
        <p:spPr>
          <a:xfrm>
            <a:off x="1777320" y="1364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95" name="Formula 8"/>
              <p:cNvSpPr txBox="1"/>
              <p:nvPr/>
            </p:nvSpPr>
            <p:spPr>
              <a:xfrm>
                <a:off x="2236320" y="1200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6" name="Formula 9"/>
              <p:cNvSpPr txBox="1"/>
              <p:nvPr/>
            </p:nvSpPr>
            <p:spPr>
              <a:xfrm>
                <a:off x="597600" y="402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224640" y="2597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298" name="Line 10"/>
          <p:cNvSpPr/>
          <p:nvPr/>
        </p:nvSpPr>
        <p:spPr>
          <a:xfrm flipV="1">
            <a:off x="1139040" y="2962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1"/>
          <p:cNvSpPr/>
          <p:nvPr/>
        </p:nvSpPr>
        <p:spPr>
          <a:xfrm flipV="1">
            <a:off x="1139040" y="3328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2"/>
          <p:cNvSpPr/>
          <p:nvPr/>
        </p:nvSpPr>
        <p:spPr>
          <a:xfrm>
            <a:off x="1139040" y="3694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1" name="Formula 13"/>
              <p:cNvSpPr txBox="1"/>
              <p:nvPr/>
            </p:nvSpPr>
            <p:spPr>
              <a:xfrm>
                <a:off x="1047600" y="3450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2" name="Formula 14"/>
              <p:cNvSpPr txBox="1"/>
              <p:nvPr/>
            </p:nvSpPr>
            <p:spPr>
              <a:xfrm>
                <a:off x="3995280" y="2318400"/>
                <a:ext cx="4690800" cy="40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g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3" name="Formula 15"/>
              <p:cNvSpPr txBox="1"/>
              <p:nvPr/>
            </p:nvSpPr>
            <p:spPr>
              <a:xfrm>
                <a:off x="3995280" y="3029760"/>
                <a:ext cx="4141800" cy="40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ϖ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r>
                          <m:t xml:space="preserve">ω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4" name="Formula 16"/>
              <p:cNvSpPr txBox="1"/>
              <p:nvPr/>
            </p:nvSpPr>
            <p:spPr>
              <a:xfrm>
                <a:off x="3995280" y="3740760"/>
                <a:ext cx="4291200" cy="41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y</m:t>
                            </m:r>
                          </m:e>
                          <m:sub>
                            <m:r>
                              <m:t xml:space="preserve">mk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y</m:t>
                        </m:r>
                      </m:e>
                      <m:sub>
                        <m:r>
                          <m:t xml:space="preserve">mk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c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  <m:r>
                                      <m:t xml:space="preserve">+</m:t>
                                    </m:r>
                                    <m:r>
                                      <m:t xml:space="preserve">d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</m:sup>
                            </m:sSup>
                            <m:sSubSup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  <m:sup>
                                <m:r>
                                  <m:t xml:space="preserve">m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05" name="TextShape 17"/>
          <p:cNvSpPr txBox="1"/>
          <p:nvPr/>
        </p:nvSpPr>
        <p:spPr>
          <a:xfrm>
            <a:off x="3291840" y="1280160"/>
            <a:ext cx="66751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En comparant des valeurs mesurées et celles prédits, l’erreur correspondants sont définis :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06" name="Formula 18"/>
              <p:cNvSpPr txBox="1"/>
              <p:nvPr/>
            </p:nvSpPr>
            <p:spPr>
              <a:xfrm>
                <a:off x="110520" y="5212080"/>
                <a:ext cx="3549600" cy="31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φ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7" name="Formula 19"/>
              <p:cNvSpPr txBox="1"/>
              <p:nvPr/>
            </p:nvSpPr>
            <p:spPr>
              <a:xfrm>
                <a:off x="110520" y="5776920"/>
                <a:ext cx="3123720" cy="31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ϖ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φ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ω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8" name="Formula 20"/>
              <p:cNvSpPr txBox="1"/>
              <p:nvPr/>
            </p:nvSpPr>
            <p:spPr>
              <a:xfrm>
                <a:off x="110520" y="6342120"/>
                <a:ext cx="3346920" cy="309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y</m:t>
                        </m:r>
                      </m:e>
                      <m:sub>
                        <m:r>
                          <m:t xml:space="preserve">mk</m:t>
                        </m:r>
                      </m:sub>
                    </m:sSub>
                    <m:r>
                      <m:t xml:space="preserve">≝</m:t>
                    </m:r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c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  <m:r>
                                  <m:t xml:space="preserve">+</m:t>
                                </m:r>
                                <m:r>
                                  <m:t xml:space="preserve">d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sup>
                        </m:sSup>
                        <m:sSubSup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  <m:sup>
                            <m:r>
                              <m:t xml:space="preserve">m</m:t>
                            </m:r>
                          </m:sup>
                        </m:sSubSup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y</m:t>
                        </m:r>
                        <m:r>
                          <m:t xml:space="preserve">m</m:t>
                        </m:r>
                        <m:r>
                          <m:t xml:space="preserve">k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9" name="Formula 21"/>
              <p:cNvSpPr txBox="1"/>
              <p:nvPr/>
            </p:nvSpPr>
            <p:spPr>
              <a:xfrm>
                <a:off x="4038120" y="4466520"/>
                <a:ext cx="921600" cy="386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0" name="Formula 22"/>
              <p:cNvSpPr txBox="1"/>
              <p:nvPr/>
            </p:nvSpPr>
            <p:spPr>
              <a:xfrm>
                <a:off x="5524560" y="4441320"/>
                <a:ext cx="1168200" cy="386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oméga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acc>
                          <m:accPr>
                            <m:chr m:val="˙"/>
                          </m:accPr>
                          <m:e>
                            <m:r>
                              <m:t xml:space="preserve">b</m:t>
                            </m:r>
                          </m:e>
                        </m:acc>
                      </m:e>
                      <m:sub>
                        <m:r>
                          <m:t xml:space="preserve">ω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Contexte et  problématique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Porteur mobile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Foule dense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Sécurité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 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15268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Problématique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Estimation de la pose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Synchronisation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Calibration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Localisation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313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9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0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322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25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6" name="Formula 14"/>
              <p:cNvSpPr txBox="1"/>
              <p:nvPr/>
            </p:nvSpPr>
            <p:spPr>
              <a:xfrm>
                <a:off x="457200" y="6217920"/>
                <a:ext cx="2520000" cy="76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φ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t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m:t xml:space="preserve">t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t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e>
                                  <m:r>
                                    <m:t xml:space="preserve">0</m:t>
                                  </m:r>
                                </m:e>
                                <m:sup>
                                  <m:r>
                                    <m:t xml:space="preserve">T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7" name="Formula 15"/>
              <p:cNvSpPr txBox="1"/>
              <p:nvPr/>
            </p:nvSpPr>
            <p:spPr>
              <a:xfrm>
                <a:off x="3167280" y="2606760"/>
                <a:ext cx="419976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g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8" name="Formula 16"/>
              <p:cNvSpPr txBox="1"/>
              <p:nvPr/>
            </p:nvSpPr>
            <p:spPr>
              <a:xfrm>
                <a:off x="3167280" y="3405600"/>
                <a:ext cx="371016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ϖ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r>
                          <m:t xml:space="preserve">ω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9" name="Formula 17"/>
              <p:cNvSpPr txBox="1"/>
              <p:nvPr/>
            </p:nvSpPr>
            <p:spPr>
              <a:xfrm>
                <a:off x="3131280" y="4241160"/>
                <a:ext cx="3841560" cy="37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y</m:t>
                            </m:r>
                          </m:e>
                          <m:sub>
                            <m:r>
                              <m:t xml:space="preserve">mk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y</m:t>
                        </m:r>
                      </m:e>
                      <m:sub>
                        <m:r>
                          <m:t xml:space="preserve">mk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c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  <m:r>
                                      <m:t xml:space="preserve">+</m:t>
                                    </m:r>
                                    <m:r>
                                      <m:t xml:space="preserve">d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</m:sup>
                            </m:sSup>
                            <m:sSubSup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  <m:sup>
                                <m:r>
                                  <m:t xml:space="preserve">m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30" name="TextShape 18"/>
          <p:cNvSpPr txBox="1"/>
          <p:nvPr/>
        </p:nvSpPr>
        <p:spPr>
          <a:xfrm>
            <a:off x="3291840" y="1208520"/>
            <a:ext cx="66751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Avec ces erreur, on peut définir des intégrations des erreur, qui seront utilisés pour définir la fonction de l’objet de chercher l’estimation du maximum de vraisemblance  (Algorithme de Levenberg-Marquardt)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1" name="Formula 19"/>
              <p:cNvSpPr txBox="1"/>
              <p:nvPr/>
            </p:nvSpPr>
            <p:spPr>
              <a:xfrm>
                <a:off x="3200400" y="5120640"/>
                <a:ext cx="825480" cy="34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2" name="Formula 20"/>
              <p:cNvSpPr txBox="1"/>
              <p:nvPr/>
            </p:nvSpPr>
            <p:spPr>
              <a:xfrm>
                <a:off x="3161160" y="5760720"/>
                <a:ext cx="862560" cy="32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acc>
                          <m:accPr>
                            <m:chr m:val="˙"/>
                          </m:accPr>
                          <m:e>
                            <m:r>
                              <m:t xml:space="preserve">b</m:t>
                            </m:r>
                          </m:e>
                        </m:acc>
                      </m:e>
                      <m:sub>
                        <m:r>
                          <m:t xml:space="preserve">ω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3" name="Formula 21"/>
              <p:cNvSpPr txBox="1"/>
              <p:nvPr/>
            </p:nvSpPr>
            <p:spPr>
              <a:xfrm>
                <a:off x="7831800" y="2417040"/>
                <a:ext cx="213804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α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α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sub>
                          <m:sup>
                            <m:r>
                              <m:t xml:space="preserve">T</m:t>
                            </m:r>
                          </m:sup>
                        </m:sSubSup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4" name="Formula 22"/>
              <p:cNvSpPr txBox="1"/>
              <p:nvPr/>
            </p:nvSpPr>
            <p:spPr>
              <a:xfrm>
                <a:off x="7775640" y="3190320"/>
                <a:ext cx="216288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ω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sub>
                          <m:sup>
                            <m:r>
                              <m:t xml:space="preserve">T</m:t>
                            </m:r>
                          </m:sup>
                        </m:sSubSup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5" name="Formula 23"/>
              <p:cNvSpPr txBox="1"/>
              <p:nvPr/>
            </p:nvSpPr>
            <p:spPr>
              <a:xfrm>
                <a:off x="7199640" y="4054320"/>
                <a:ext cx="284148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y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m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M</m:t>
                            </m:r>
                          </m:sup>
                          <m:e>
                            <m:sSubSup>
                              <m:e>
                                <m:r>
                                  <m:t xml:space="preserve">e</m:t>
                                </m:r>
                              </m:e>
                              <m:sub>
                                <m:r>
                                  <m:t xml:space="preserve">ymk</m:t>
                                </m:r>
                              </m:sub>
                              <m:sup>
                                <m:r>
                                  <m:t xml:space="preserve">T</m:t>
                                </m:r>
                              </m:sup>
                            </m:sSubSup>
                          </m:e>
                        </m:nary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ymk</m:t>
                        </m:r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ymk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6" name="Formula 24"/>
              <p:cNvSpPr txBox="1"/>
              <p:nvPr/>
            </p:nvSpPr>
            <p:spPr>
              <a:xfrm>
                <a:off x="4844160" y="451332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7" name="Formula 25"/>
              <p:cNvSpPr txBox="1"/>
              <p:nvPr/>
            </p:nvSpPr>
            <p:spPr>
              <a:xfrm>
                <a:off x="4774320" y="4865760"/>
                <a:ext cx="293148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nary>
                      <m:naryPr>
                        <m:chr m:val="∫"/>
                      </m:naryPr>
                      <m: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sub>
                      <m:sup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b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</m:sub>
                        </m:sSub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τ</m:t>
                            </m:r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τ</m:t>
                        </m:r>
                      </m:e>
                    </m:d>
                    <m:r>
                      <m:t xml:space="preserve">d</m:t>
                    </m:r>
                    <m:r>
                      <m:t xml:space="preserve">τ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8" name="Formula 26"/>
              <p:cNvSpPr txBox="1"/>
              <p:nvPr/>
            </p:nvSpPr>
            <p:spPr>
              <a:xfrm>
                <a:off x="4754880" y="5577840"/>
                <a:ext cx="316332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nary>
                      <m:naryPr>
                        <m:chr m:val="∫"/>
                      </m:naryPr>
                      <m: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sub>
                      <m:sup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b</m:t>
                                </m:r>
                              </m:e>
                              <m:sub>
                                <m:r>
                                  <m:t xml:space="preserve">oméga</m:t>
                                </m:r>
                              </m:sub>
                            </m:sSub>
                          </m:sub>
                        </m:sSub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τ</m:t>
                            </m:r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τ</m:t>
                        </m:r>
                      </m:e>
                    </m:d>
                    <m:r>
                      <m:t xml:space="preserve">d</m:t>
                    </m:r>
                    <m:r>
                      <m:t xml:space="preserve">τ</m:t>
                    </m:r>
                  </m:oMath>
                </a14:m>
              </a:p>
            </p:txBody>
          </p:sp>
        </mc:Choice>
        <mc:Fallback/>
      </mc:AlternateContent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341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47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48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350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53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354" name="TextShape 14"/>
          <p:cNvSpPr txBox="1"/>
          <p:nvPr/>
        </p:nvSpPr>
        <p:spPr>
          <a:xfrm>
            <a:off x="6492240" y="2377440"/>
            <a:ext cx="3566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l’algorithme de Levenberg-Marquardt s’emploie  </a:t>
            </a:r>
            <a:r>
              <a:rPr b="0" lang="fr-FR" sz="1800" spc="-1" strike="noStrike">
                <a:latin typeface="Arial"/>
              </a:rPr>
              <a:t>chercher l’estimation du maximum de vraisemblance avec le somme des 5 types d’erreur 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55" name="Formula 15"/>
              <p:cNvSpPr txBox="1"/>
              <p:nvPr/>
            </p:nvSpPr>
            <p:spPr>
              <a:xfrm>
                <a:off x="3072240" y="1625040"/>
                <a:ext cx="213804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α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α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sub>
                          <m:sup>
                            <m:r>
                              <m:t xml:space="preserve">T</m:t>
                            </m:r>
                          </m:sup>
                        </m:sSubSup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6" name="Formula 16"/>
              <p:cNvSpPr txBox="1"/>
              <p:nvPr/>
            </p:nvSpPr>
            <p:spPr>
              <a:xfrm>
                <a:off x="3072240" y="2395800"/>
                <a:ext cx="216288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ω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sub>
                          <m:sup>
                            <m:r>
                              <m:t xml:space="preserve">T</m:t>
                            </m:r>
                          </m:sup>
                        </m:sSubSup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7" name="Formula 17"/>
              <p:cNvSpPr txBox="1"/>
              <p:nvPr/>
            </p:nvSpPr>
            <p:spPr>
              <a:xfrm>
                <a:off x="3072240" y="3166560"/>
                <a:ext cx="284148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y</m:t>
                        </m:r>
                      </m:sub>
                    </m:sSub>
                    <m:r>
                      <m:t xml:space="preserve">≝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K</m:t>
                        </m:r>
                      </m:sup>
                      <m:e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m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M</m:t>
                            </m:r>
                          </m:sup>
                          <m:e>
                            <m:sSubSup>
                              <m:e>
                                <m:r>
                                  <m:t xml:space="preserve">e</m:t>
                                </m:r>
                              </m:e>
                              <m:sub>
                                <m:r>
                                  <m:t xml:space="preserve">ymk</m:t>
                                </m:r>
                              </m:sub>
                              <m:sup>
                                <m:r>
                                  <m:t xml:space="preserve">T</m:t>
                                </m:r>
                              </m:sup>
                            </m:sSubSup>
                          </m:e>
                        </m:nary>
                      </m:e>
                    </m:nary>
                    <m:sSubSup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ymk</m:t>
                        </m:r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ymk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8" name="Formula 18"/>
              <p:cNvSpPr txBox="1"/>
              <p:nvPr/>
            </p:nvSpPr>
            <p:spPr>
              <a:xfrm>
                <a:off x="3072240" y="3937320"/>
                <a:ext cx="293148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nary>
                      <m:naryPr>
                        <m:chr m:val="∫"/>
                      </m:naryPr>
                      <m: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sub>
                      <m:sup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b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</m:sub>
                        </m:sSub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τ</m:t>
                            </m:r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τ</m:t>
                        </m:r>
                      </m:e>
                    </m:d>
                    <m:r>
                      <m:t xml:space="preserve">d</m:t>
                    </m:r>
                    <m:r>
                      <m:t xml:space="preserve">τ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9" name="Formula 19"/>
              <p:cNvSpPr txBox="1"/>
              <p:nvPr/>
            </p:nvSpPr>
            <p:spPr>
              <a:xfrm>
                <a:off x="3072240" y="4785840"/>
                <a:ext cx="316332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nary>
                      <m:naryPr>
                        <m:chr m:val="∫"/>
                      </m:naryPr>
                      <m:sub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sub>
                      <m:sup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b</m:t>
                                </m:r>
                              </m:e>
                              <m:sub>
                                <m:r>
                                  <m:t xml:space="preserve">oméga</m:t>
                                </m:r>
                              </m:sub>
                            </m:sSub>
                          </m:sub>
                        </m:sSub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τ</m:t>
                            </m:r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sSubSup>
                      <m:e>
                        <m:r>
                          <m:t xml:space="preserve">R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bSup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τ</m:t>
                        </m:r>
                      </m:e>
                    </m:d>
                    <m:r>
                      <m:t xml:space="preserve">d</m:t>
                    </m:r>
                    <m:r>
                      <m:t xml:space="preserve">τ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0" name="Formula 20"/>
              <p:cNvSpPr txBox="1"/>
              <p:nvPr/>
            </p:nvSpPr>
            <p:spPr>
              <a:xfrm>
                <a:off x="6580800" y="1829520"/>
                <a:ext cx="2593080" cy="334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r>
                      <m:t xml:space="preserve">≝</m:t>
                    </m:r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α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ω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J</m:t>
                        </m:r>
                      </m:e>
                      <m:sub>
                        <m:r>
                          <m:t xml:space="preserve">y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J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Calibration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321840" y="1128960"/>
            <a:ext cx="2628000" cy="2286000"/>
          </a:xfrm>
          <a:prstGeom prst="rect">
            <a:avLst/>
          </a:prstGeom>
          <a:ln>
            <a:noFill/>
          </a:ln>
        </p:spPr>
      </p:pic>
      <p:sp>
        <p:nvSpPr>
          <p:cNvPr id="363" name="Line 2"/>
          <p:cNvSpPr/>
          <p:nvPr/>
        </p:nvSpPr>
        <p:spPr>
          <a:xfrm>
            <a:off x="1281600" y="1696680"/>
            <a:ext cx="504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3"/>
          <p:cNvSpPr/>
          <p:nvPr/>
        </p:nvSpPr>
        <p:spPr>
          <a:xfrm flipV="1">
            <a:off x="1281600" y="1128960"/>
            <a:ext cx="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4"/>
          <p:cNvSpPr/>
          <p:nvPr/>
        </p:nvSpPr>
        <p:spPr>
          <a:xfrm flipV="1">
            <a:off x="1281600" y="1318320"/>
            <a:ext cx="378360" cy="37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5"/>
          <p:cNvSpPr/>
          <p:nvPr/>
        </p:nvSpPr>
        <p:spPr>
          <a:xfrm flipV="1">
            <a:off x="2101320" y="1885680"/>
            <a:ext cx="0" cy="6307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6"/>
          <p:cNvSpPr/>
          <p:nvPr/>
        </p:nvSpPr>
        <p:spPr>
          <a:xfrm flipV="1">
            <a:off x="2101320" y="2138040"/>
            <a:ext cx="567720" cy="378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7"/>
          <p:cNvSpPr/>
          <p:nvPr/>
        </p:nvSpPr>
        <p:spPr>
          <a:xfrm>
            <a:off x="2101320" y="2516400"/>
            <a:ext cx="441720" cy="252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69" name="Formula 8"/>
              <p:cNvSpPr txBox="1"/>
              <p:nvPr/>
            </p:nvSpPr>
            <p:spPr>
              <a:xfrm>
                <a:off x="2560320" y="2352960"/>
                <a:ext cx="3294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c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0" name="Formula 9"/>
              <p:cNvSpPr txBox="1"/>
              <p:nvPr/>
            </p:nvSpPr>
            <p:spPr>
              <a:xfrm>
                <a:off x="921600" y="1554480"/>
                <a:ext cx="3319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548640" y="374904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372" name="Line 10"/>
          <p:cNvSpPr/>
          <p:nvPr/>
        </p:nvSpPr>
        <p:spPr>
          <a:xfrm flipV="1">
            <a:off x="1463040" y="4114800"/>
            <a:ext cx="0" cy="73152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1"/>
          <p:cNvSpPr/>
          <p:nvPr/>
        </p:nvSpPr>
        <p:spPr>
          <a:xfrm flipV="1">
            <a:off x="1463040" y="448056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12"/>
          <p:cNvSpPr/>
          <p:nvPr/>
        </p:nvSpPr>
        <p:spPr>
          <a:xfrm>
            <a:off x="1463040" y="4846320"/>
            <a:ext cx="548640" cy="365760"/>
          </a:xfrm>
          <a:prstGeom prst="line">
            <a:avLst/>
          </a:prstGeom>
          <a:ln>
            <a:solidFill>
              <a:srgbClr val="00508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75" name="Formula 13"/>
              <p:cNvSpPr txBox="1"/>
              <p:nvPr/>
            </p:nvSpPr>
            <p:spPr>
              <a:xfrm>
                <a:off x="1371600" y="4602960"/>
                <a:ext cx="30960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6" name="Formula 14"/>
              <p:cNvSpPr txBox="1"/>
              <p:nvPr/>
            </p:nvSpPr>
            <p:spPr>
              <a:xfrm>
                <a:off x="457200" y="6217920"/>
                <a:ext cx="2520000" cy="763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φ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t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m:t xml:space="preserve">t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t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e>
                                  <m:r>
                                    <m:t xml:space="preserve">0</m:t>
                                  </m:r>
                                </m:e>
                                <m:sup>
                                  <m:r>
                                    <m:t xml:space="preserve">T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7" name="Formula 15"/>
              <p:cNvSpPr txBox="1"/>
              <p:nvPr/>
            </p:nvSpPr>
            <p:spPr>
              <a:xfrm>
                <a:off x="3707280" y="1346760"/>
                <a:ext cx="419976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t</m:t>
                                    </m:r>
                                  </m:e>
                                  <m:sub>
                                    <m:r>
                                      <m:t xml:space="preserve">k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g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8" name="Formula 16"/>
              <p:cNvSpPr txBox="1"/>
              <p:nvPr/>
            </p:nvSpPr>
            <p:spPr>
              <a:xfrm>
                <a:off x="3707280" y="2145600"/>
                <a:ext cx="371016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ϖ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φ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 xml:space="preserve">T</m:t>
                            </m:r>
                          </m:sup>
                        </m:sSup>
                        <m:r>
                          <m:t xml:space="preserve">ω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9" name="Formula 17"/>
              <p:cNvSpPr txBox="1"/>
              <p:nvPr/>
            </p:nvSpPr>
            <p:spPr>
              <a:xfrm>
                <a:off x="3671280" y="2981160"/>
                <a:ext cx="3841560" cy="37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y</m:t>
                            </m:r>
                          </m:e>
                          <m:sub>
                            <m:r>
                              <m:t xml:space="preserve">mk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r>
                          <m:t xml:space="preserve">y</m:t>
                        </m:r>
                      </m:e>
                      <m:sub>
                        <m:r>
                          <m:t xml:space="preserve">mk</m:t>
                        </m:r>
                      </m:sub>
                    </m:sSub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c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T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  <m:r>
                                      <m:t xml:space="preserve">+</m:t>
                                    </m:r>
                                    <m:r>
                                      <m:t xml:space="preserve">d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</m:sup>
                            </m:sSup>
                            <m:sSubSup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  <m:sup>
                                <m:r>
                                  <m:t xml:space="preserve">m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0" name="Formula 18"/>
              <p:cNvSpPr txBox="1"/>
              <p:nvPr/>
            </p:nvSpPr>
            <p:spPr>
              <a:xfrm>
                <a:off x="3740400" y="3860640"/>
                <a:ext cx="825480" cy="34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acc>
                      <m:accPr>
                        <m:chr m:val="˙"/>
                      </m:accPr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1" name="Formula 19"/>
              <p:cNvSpPr txBox="1"/>
              <p:nvPr/>
            </p:nvSpPr>
            <p:spPr>
              <a:xfrm>
                <a:off x="3701160" y="4500720"/>
                <a:ext cx="862560" cy="32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ω</m:t>
                            </m:r>
                          </m:sub>
                        </m:sSub>
                      </m:sub>
                    </m:sSub>
                    <m:r>
                      <m:t xml:space="preserve">≝</m:t>
                    </m:r>
                    <m:sSub>
                      <m:e>
                        <m:acc>
                          <m:accPr>
                            <m:chr m:val="˙"/>
                          </m:accPr>
                          <m:e>
                            <m:r>
                              <m:t xml:space="preserve">b</m:t>
                            </m:r>
                          </m:e>
                        </m:acc>
                      </m:e>
                      <m:sub>
                        <m:r>
                          <m:t xml:space="preserve">ω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82" name="CustomShape 20"/>
          <p:cNvSpPr/>
          <p:nvPr/>
        </p:nvSpPr>
        <p:spPr>
          <a:xfrm>
            <a:off x="5159520" y="2981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5591880" y="2981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2"/>
          <p:cNvSpPr/>
          <p:nvPr/>
        </p:nvSpPr>
        <p:spPr>
          <a:xfrm>
            <a:off x="6599880" y="1325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3"/>
          <p:cNvSpPr/>
          <p:nvPr/>
        </p:nvSpPr>
        <p:spPr>
          <a:xfrm>
            <a:off x="7140240" y="1325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4"/>
          <p:cNvSpPr/>
          <p:nvPr/>
        </p:nvSpPr>
        <p:spPr>
          <a:xfrm>
            <a:off x="6600600" y="2117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5"/>
          <p:cNvSpPr/>
          <p:nvPr/>
        </p:nvSpPr>
        <p:spPr>
          <a:xfrm>
            <a:off x="6348960" y="2981160"/>
            <a:ext cx="457200" cy="42156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26"/>
          <p:cNvSpPr txBox="1"/>
          <p:nvPr/>
        </p:nvSpPr>
        <p:spPr>
          <a:xfrm>
            <a:off x="3657600" y="5458680"/>
            <a:ext cx="5577840" cy="94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Cette étape de calibration ne fait que une fois pour obtenir la transformation spatiale entre la coordonnée de IMU et celle de caméra</a:t>
            </a:r>
            <a:r>
              <a:rPr b="0" lang="fr-FR" sz="2400" spc="-1" strike="noStrike">
                <a:solidFill>
                  <a:srgbClr val="ed1c24"/>
                </a:solidFill>
                <a:latin typeface="Arial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04000" y="106920"/>
            <a:ext cx="8208000" cy="11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Localisation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548640" y="2437560"/>
            <a:ext cx="9144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Arial"/>
              </a:rPr>
              <a:t>Après la plateforme est prête,  nous passerons à la partie de localisation </a:t>
            </a:r>
            <a:endParaRPr b="0" lang="fr-FR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91" name="Formula 3"/>
              <p:cNvSpPr txBox="1"/>
              <p:nvPr/>
            </p:nvSpPr>
            <p:spPr>
              <a:xfrm>
                <a:off x="6688440" y="244908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661680" y="3315960"/>
            <a:ext cx="8208000" cy="85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6000" spc="-1" strike="noStrike">
                <a:solidFill>
                  <a:srgbClr val="ff6600"/>
                </a:solidFill>
                <a:latin typeface="Arial"/>
              </a:rPr>
              <a:t>Merci</a:t>
            </a:r>
            <a:endParaRPr b="0" lang="fr-FR" sz="60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Contexte et  problématique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19655400">
            <a:off x="752040" y="3358800"/>
            <a:ext cx="2486520" cy="18234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 rot="10261800">
            <a:off x="7167600" y="3937320"/>
            <a:ext cx="2486520" cy="182340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 flipV="1">
            <a:off x="2743200" y="2377440"/>
            <a:ext cx="2560320" cy="1737360"/>
          </a:xfrm>
          <a:prstGeom prst="line">
            <a:avLst/>
          </a:prstGeom>
          <a:ln w="73080">
            <a:solidFill>
              <a:srgbClr val="ed1c24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3"/>
          <p:cNvSpPr/>
          <p:nvPr/>
        </p:nvSpPr>
        <p:spPr>
          <a:xfrm flipH="1" flipV="1">
            <a:off x="5303520" y="2377440"/>
            <a:ext cx="2286000" cy="2286000"/>
          </a:xfrm>
          <a:prstGeom prst="line">
            <a:avLst/>
          </a:prstGeom>
          <a:ln w="73080">
            <a:solidFill>
              <a:srgbClr val="ed1c24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4572000" y="1828800"/>
            <a:ext cx="1554480" cy="100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Objets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communes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2194560" y="5426640"/>
            <a:ext cx="7406640" cy="170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  <a:ea typeface="Arial"/>
              </a:rPr>
              <a:t>•</a:t>
            </a:r>
            <a:r>
              <a:rPr b="0" lang="fr-FR" sz="2400" spc="-1" strike="noStrike">
                <a:latin typeface="Arial"/>
                <a:ea typeface="Arial"/>
              </a:rPr>
              <a:t> </a:t>
            </a:r>
            <a:r>
              <a:rPr b="0" lang="fr-FR" sz="2400" spc="-1" strike="noStrike">
                <a:latin typeface="Arial"/>
              </a:rPr>
              <a:t>Orientation </a:t>
            </a:r>
            <a:r>
              <a:rPr b="0" lang="fr-FR" sz="2400" spc="-1" strike="noStrike">
                <a:latin typeface="Arial"/>
                <a:ea typeface="Arial"/>
              </a:rPr>
              <a:t>→IMU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  <a:ea typeface="Arial"/>
              </a:rPr>
              <a:t>(Gyroscope, Accéléromètre, Magnétomètre )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  <a:ea typeface="Arial"/>
              </a:rPr>
              <a:t>•</a:t>
            </a:r>
            <a:r>
              <a:rPr b="0" lang="fr-FR" sz="2400" spc="-1" strike="noStrike">
                <a:latin typeface="Arial"/>
                <a:ea typeface="Arial"/>
              </a:rPr>
              <a:t> </a:t>
            </a:r>
            <a:r>
              <a:rPr b="0" lang="fr-FR" sz="2400" spc="-1" strike="noStrike">
                <a:latin typeface="Arial"/>
              </a:rPr>
              <a:t>Position </a:t>
            </a:r>
            <a:r>
              <a:rPr b="0" lang="fr-FR" sz="2400" spc="-1" strike="noStrike">
                <a:latin typeface="Arial"/>
                <a:ea typeface="Arial"/>
              </a:rPr>
              <a:t>→ GPS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  <a:ea typeface="Arial"/>
              </a:rPr>
              <a:t>•</a:t>
            </a:r>
            <a:r>
              <a:rPr b="0" lang="fr-FR" sz="2400" spc="-1" strike="noStrike">
                <a:latin typeface="Arial"/>
                <a:ea typeface="Arial"/>
              </a:rPr>
              <a:t> </a:t>
            </a:r>
            <a:r>
              <a:rPr b="0" lang="fr-FR" sz="2400" spc="-1" strike="noStrike">
                <a:latin typeface="Arial"/>
              </a:rPr>
              <a:t>Horodatage </a:t>
            </a:r>
            <a:r>
              <a:rPr b="0" lang="fr-FR" sz="2400" spc="-1" strike="noStrike">
                <a:latin typeface="Arial"/>
                <a:ea typeface="Arial"/>
              </a:rPr>
              <a:t>→ GPS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6" name="Formula 6"/>
              <p:cNvSpPr txBox="1"/>
              <p:nvPr/>
            </p:nvSpPr>
            <p:spPr>
              <a:xfrm>
                <a:off x="4690080" y="359712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600" spc="-1" strike="noStrike">
                <a:solidFill>
                  <a:srgbClr val="ff6600"/>
                </a:solidFill>
                <a:latin typeface="Arial"/>
              </a:rPr>
              <a:t>Estimation de la pose</a:t>
            </a:r>
            <a:endParaRPr b="0" lang="fr-FR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0576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Arial"/>
              </a:rPr>
              <a:t>Bias de Magnétomètre /</a:t>
            </a:r>
            <a:r>
              <a:rPr b="0" lang="fr-FR" sz="2400" spc="-1" strike="noStrike">
                <a:latin typeface="Arial"/>
                <a:ea typeface="Arial"/>
              </a:rPr>
              <a:t>Accéléromètre 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Arial"/>
              </a:rPr>
              <a:t>Algorithme de MahonyAHRS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106920"/>
            <a:ext cx="8208000" cy="11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Bias</a:t>
            </a:r>
            <a:r>
              <a:rPr b="0" lang="fr-FR" sz="4000" spc="-1" strike="noStrike">
                <a:latin typeface="Arial"/>
                <a:ea typeface="Arial"/>
              </a:rPr>
              <a:t> </a:t>
            </a:r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de Magnétomètre /Accéléromètre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0576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Champ magnétique indépendant de la pose de magnétomètre(Valeurs se répartissent donc dans une sphère théoriquement) 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Présence de la distorsion dur et doux(Valeurs se répartissent dans un ellipsoïde pratiquement)</a:t>
            </a:r>
            <a:r>
              <a:rPr b="0" lang="fr-FR" sz="3200" spc="-1" strike="noStrike">
                <a:latin typeface="Arial"/>
              </a:rPr>
              <a:t> 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126480" y="4684680"/>
            <a:ext cx="2134440" cy="18075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28800" y="4572000"/>
            <a:ext cx="2011680" cy="2011680"/>
          </a:xfrm>
          <a:prstGeom prst="rect">
            <a:avLst/>
          </a:prstGeom>
          <a:ln>
            <a:noFill/>
          </a:ln>
        </p:spPr>
      </p:pic>
      <p:sp>
        <p:nvSpPr>
          <p:cNvPr id="103" name="Line 3"/>
          <p:cNvSpPr/>
          <p:nvPr/>
        </p:nvSpPr>
        <p:spPr>
          <a:xfrm>
            <a:off x="3895200" y="5577840"/>
            <a:ext cx="2231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106920"/>
            <a:ext cx="8208000" cy="11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Bias</a:t>
            </a:r>
            <a:r>
              <a:rPr b="0" lang="fr-FR" sz="4000" spc="-1" strike="noStrike">
                <a:latin typeface="Arial"/>
                <a:ea typeface="Arial"/>
              </a:rPr>
              <a:t> </a:t>
            </a:r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de Magnétomètre /Accéléromètre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2"/>
              <p:cNvSpPr txBox="1"/>
              <p:nvPr/>
            </p:nvSpPr>
            <p:spPr>
              <a:xfrm>
                <a:off x="548640" y="2011680"/>
                <a:ext cx="9153360" cy="54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p>
                      <m:e>
                        <m:r>
                          <m:t xml:space="preserve">x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p>
                      <m:e>
                        <m:r>
                          <m:t xml:space="preserve">y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p>
                      <m:e>
                        <m:r>
                          <m:t xml:space="preserve">z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xy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5</m:t>
                        </m:r>
                      </m:sub>
                    </m:sSub>
                    <m:r>
                      <m:t xml:space="preserve">xz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6</m:t>
                        </m:r>
                      </m:sub>
                    </m:sSub>
                    <m:r>
                      <m:t xml:space="preserve">yz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7</m:t>
                        </m:r>
                      </m:sub>
                    </m:sSub>
                    <m:r>
                      <m:t xml:space="preserve">x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8</m:t>
                        </m:r>
                      </m:sub>
                    </m:sSub>
                    <m:r>
                      <m:t xml:space="preserve">y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9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6" name="TextShape 3"/>
          <p:cNvSpPr txBox="1"/>
          <p:nvPr/>
        </p:nvSpPr>
        <p:spPr>
          <a:xfrm>
            <a:off x="548640" y="1554480"/>
            <a:ext cx="512064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Arial"/>
              </a:rPr>
              <a:t>Équation d’ellipsoïde :</a:t>
            </a:r>
            <a:endParaRPr b="0" lang="fr-FR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7" name="Formula 4"/>
              <p:cNvSpPr txBox="1"/>
              <p:nvPr/>
            </p:nvSpPr>
            <p:spPr>
              <a:xfrm>
                <a:off x="773280" y="2944440"/>
                <a:ext cx="1828800" cy="3456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["/>
                            <m:endChr m:val="]"/>
                          </m:dPr>
                          <m:e>
                            <m:eqArr>
                              <m:e>
                                <m:sSup>
                                  <m:e>
                                    <m:r>
                                      <m:t xml:space="preserve">X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e>
                                    <m:r>
                                      <m:t xml:space="preserve">Y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e>
                                    <m:r>
                                      <m:t xml:space="preserve">Z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 xml:space="preserve">XY</m:t>
                                </m:r>
                              </m:e>
                              <m:e>
                                <m:r>
                                  <m:t xml:space="preserve">XZ</m:t>
                                </m:r>
                              </m:e>
                              <m:e>
                                <m:r>
                                  <m:t xml:space="preserve">YZ</m:t>
                                </m:r>
                              </m:e>
                              <m:e>
                                <m:r>
                                  <m:t xml:space="preserve">X</m:t>
                                </m:r>
                              </m:e>
                              <m:e>
                                <m:r>
                                  <m:t xml:space="preserve">Y</m:t>
                                </m:r>
                              </m:e>
                              <m:e>
                                <m:r>
                                  <m:t xml:space="preserve">Z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∗</m:t>
                    </m:r>
                    <m:d>
                      <m:dPr>
                        <m:begChr m:val="["/>
                        <m:endChr m:val="]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3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4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5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6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7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8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9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m:t xml:space="preserve">=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8" name="Line 5"/>
          <p:cNvSpPr/>
          <p:nvPr/>
        </p:nvSpPr>
        <p:spPr>
          <a:xfrm>
            <a:off x="2602080" y="4663440"/>
            <a:ext cx="1146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09" name="Formula 6"/>
              <p:cNvSpPr txBox="1"/>
              <p:nvPr/>
            </p:nvSpPr>
            <p:spPr>
              <a:xfrm>
                <a:off x="3970080" y="4389120"/>
                <a:ext cx="1828800" cy="502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X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∗</m:t>
                    </m:r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0" name="Formula 7"/>
              <p:cNvSpPr txBox="1"/>
              <p:nvPr/>
            </p:nvSpPr>
            <p:spPr>
              <a:xfrm>
                <a:off x="3108960" y="5155560"/>
                <a:ext cx="4266000" cy="170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X</m:t>
                        </m:r>
                        <m:r>
                          <m:t xml:space="preserve">∈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9</m:t>
                            </m:r>
                            <m:r>
                              <m:t xml:space="preserve">∗</m:t>
                            </m:r>
                            <m:r>
                              <m:t xml:space="preserve">N</m:t>
                            </m:r>
                          </m:sup>
                        </m:sSup>
                      </m:e>
                      <m:e>
                        <m:r>
                          <m:t xml:space="preserve">A</m:t>
                        </m:r>
                        <m:r>
                          <m:t xml:space="preserve">∈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9</m:t>
                            </m:r>
                            <m:r>
                              <m:t xml:space="preserve">∗</m:t>
                            </m:r>
                            <m:r>
                              <m:t xml:space="preserve">1</m:t>
                            </m:r>
                          </m:sup>
                        </m:sSup>
                      </m:e>
                      <m:e>
                        <m:r>
                          <m:t xml:space="preserve">I</m:t>
                        </m:r>
                        <m:r>
                          <m:t xml:space="preserve">∈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N</m:t>
                            </m:r>
                            <m:r>
                              <m:t xml:space="preserve">∗</m:t>
                            </m:r>
                            <m:r>
                              <m:t xml:space="preserve">1</m:t>
                            </m:r>
                          </m:sup>
                        </m:sSup>
                      </m:e>
                      <m:e>
                        <m:r>
                          <m:t xml:space="preserve">N</m:t>
                        </m:r>
                        <m:r>
                          <m:t xml:space="preserve">:</m:t>
                        </m:r>
                        <m:r>
                          <m:t xml:space="preserve">nombre</m:t>
                        </m:r>
                        <m:r>
                          <m:t xml:space="preserve">d</m:t>
                        </m:r>
                        <m:r>
                          <m:t xml:space="preserve">'</m:t>
                        </m:r>
                        <m:r>
                          <m:t xml:space="preserve">échantillonnage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111" name="Line 8"/>
          <p:cNvSpPr/>
          <p:nvPr/>
        </p:nvSpPr>
        <p:spPr>
          <a:xfrm>
            <a:off x="5805000" y="4704120"/>
            <a:ext cx="1146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12" name="Formula 9"/>
              <p:cNvSpPr txBox="1"/>
              <p:nvPr/>
            </p:nvSpPr>
            <p:spPr>
              <a:xfrm>
                <a:off x="6947640" y="4389120"/>
                <a:ext cx="3019320" cy="532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∗</m:t>
                            </m:r>
                            <m:sSup>
                              <m:e>
                                <m:r>
                                  <m:t xml:space="preserve">X</m:t>
                                </m:r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p>
                    <m:r>
                      <m:t xml:space="preserve">∗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106920"/>
            <a:ext cx="8208000" cy="11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Bias</a:t>
            </a:r>
            <a:r>
              <a:rPr b="0" lang="fr-FR" sz="4000" spc="-1" strike="noStrike">
                <a:latin typeface="Arial"/>
                <a:ea typeface="Arial"/>
              </a:rPr>
              <a:t> </a:t>
            </a:r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de Magnétomètre /Accéléromètre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4" name="Formula 2"/>
              <p:cNvSpPr txBox="1"/>
              <p:nvPr/>
            </p:nvSpPr>
            <p:spPr>
              <a:xfrm>
                <a:off x="548640" y="2011680"/>
                <a:ext cx="9153360" cy="54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p>
                      <m:e>
                        <m:r>
                          <m:t xml:space="preserve">x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p>
                      <m:e>
                        <m:r>
                          <m:t xml:space="preserve">y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p>
                      <m:e>
                        <m:r>
                          <m:t xml:space="preserve">z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xy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5</m:t>
                        </m:r>
                      </m:sub>
                    </m:sSub>
                    <m:r>
                      <m:t xml:space="preserve">xz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6</m:t>
                        </m:r>
                      </m:sub>
                    </m:sSub>
                    <m:r>
                      <m:t xml:space="preserve">yz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7</m:t>
                        </m:r>
                      </m:sub>
                    </m:sSub>
                    <m:r>
                      <m:t xml:space="preserve">x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8</m:t>
                        </m:r>
                      </m:sub>
                    </m:sSub>
                    <m:r>
                      <m:t xml:space="preserve">y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9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5" name="TextShape 3"/>
          <p:cNvSpPr txBox="1"/>
          <p:nvPr/>
        </p:nvSpPr>
        <p:spPr>
          <a:xfrm>
            <a:off x="548640" y="1554480"/>
            <a:ext cx="512064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Arial"/>
              </a:rPr>
              <a:t>Équation d’ellipsoïde :</a:t>
            </a:r>
            <a:endParaRPr b="0" lang="fr-FR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6" name="Formula 4"/>
              <p:cNvSpPr txBox="1"/>
              <p:nvPr/>
            </p:nvSpPr>
            <p:spPr>
              <a:xfrm>
                <a:off x="6688440" y="244908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7" name="Formula 5"/>
              <p:cNvSpPr txBox="1"/>
              <p:nvPr/>
            </p:nvSpPr>
            <p:spPr>
              <a:xfrm>
                <a:off x="1097280" y="3474720"/>
                <a:ext cx="2286000" cy="237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</m:t>
                    </m:r>
                    <m:r>
                      <m:t xml:space="preserve">≝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5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6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5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f>
                                <m:num>
                                  <m:sSub>
                                    <m:e>
                                      <m:r>
                                        <m:t xml:space="preserve">a</m:t>
                                      </m:r>
                                    </m:e>
                                    <m:sub>
                                      <m:r>
                                        <m:t xml:space="preserve">6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8" name="Formula 6"/>
              <p:cNvSpPr txBox="1"/>
              <p:nvPr/>
            </p:nvSpPr>
            <p:spPr>
              <a:xfrm>
                <a:off x="5577840" y="4434840"/>
                <a:ext cx="2743200" cy="68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d>
                      <m:dPr>
                        <m:begChr m:val="["/>
                        <m:endChr m:val="]"/>
                      </m:d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7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8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9</m:t>
                            </m:r>
                          </m:sub>
                        </m:sSub>
                      </m:e>
                    </m:d>
                    <m:r>
                      <m:t xml:space="preserve">∗</m:t>
                    </m:r>
                    <m:sSup>
                      <m:e>
                        <m:r>
                          <m:t xml:space="preserve">M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19" name="Line 7"/>
          <p:cNvSpPr/>
          <p:nvPr/>
        </p:nvSpPr>
        <p:spPr>
          <a:xfrm>
            <a:off x="3657600" y="47548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106920"/>
            <a:ext cx="8208000" cy="113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Bias</a:t>
            </a:r>
            <a:r>
              <a:rPr b="0" lang="fr-FR" sz="4000" spc="-1" strike="noStrike">
                <a:latin typeface="Arial"/>
                <a:ea typeface="Arial"/>
              </a:rPr>
              <a:t> </a:t>
            </a:r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de Magnétomètre /Accéléromètre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48640" y="2437560"/>
            <a:ext cx="9144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Arial"/>
              </a:rPr>
              <a:t>Même cas pour l’accéléromètre, sauf que il doive reste stable pendant l’échantillonnage </a:t>
            </a:r>
            <a:endParaRPr b="0" lang="fr-FR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2" name="Formula 3"/>
              <p:cNvSpPr txBox="1"/>
              <p:nvPr/>
            </p:nvSpPr>
            <p:spPr>
              <a:xfrm>
                <a:off x="6688440" y="244908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ff6600"/>
                </a:solidFill>
                <a:latin typeface="Arial"/>
                <a:ea typeface="Arial"/>
              </a:rPr>
              <a:t>Algorithme de Madgwick</a:t>
            </a:r>
            <a:endParaRPr b="0" lang="fr-FR" sz="4000" spc="-1" strike="noStrike">
              <a:solidFill>
                <a:srgbClr val="ff66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4" name="Formula 2"/>
              <p:cNvSpPr txBox="1"/>
              <p:nvPr/>
            </p:nvSpPr>
            <p:spPr>
              <a:xfrm>
                <a:off x="772920" y="259308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5" name="Formula 3"/>
              <p:cNvSpPr txBox="1"/>
              <p:nvPr/>
            </p:nvSpPr>
            <p:spPr>
              <a:xfrm>
                <a:off x="2834640" y="1463040"/>
                <a:ext cx="4572000" cy="82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est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∗</m:t>
                    </m:r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ω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∗</m:t>
                    </m:r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∇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6" name="Formula 4"/>
              <p:cNvSpPr txBox="1"/>
              <p:nvPr/>
            </p:nvSpPr>
            <p:spPr>
              <a:xfrm>
                <a:off x="1737360" y="5476320"/>
                <a:ext cx="2580120" cy="924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</m:num>
                      <m:den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  <m:r>
                          <m:t xml:space="preserve">+</m:t>
                        </m:r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7" name="Formula 5"/>
              <p:cNvSpPr txBox="1"/>
              <p:nvPr/>
            </p:nvSpPr>
            <p:spPr>
              <a:xfrm>
                <a:off x="5644440" y="5577840"/>
                <a:ext cx="2585160" cy="814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num>
                      <m:den>
                        <m:r>
                          <m:t xml:space="preserve">β</m:t>
                        </m:r>
                        <m:r>
                          <m:t xml:space="preserve">Δ</m:t>
                        </m:r>
                        <m:r>
                          <m:t xml:space="preserve">t</m:t>
                        </m:r>
                        <m:r>
                          <m:t xml:space="preserve">+</m:t>
                        </m:r>
                        <m:sSub>
                          <m:e>
                            <m:r>
                              <m:t xml:space="preserve">μ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8" name="Formula 6"/>
              <p:cNvSpPr txBox="1"/>
              <p:nvPr/>
            </p:nvSpPr>
            <p:spPr>
              <a:xfrm>
                <a:off x="772920" y="2628720"/>
                <a:ext cx="8755560" cy="58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S</m:t>
                        </m:r>
                      </m:e>
                      <m:e>
                        <m:r>
                          <m:t xml:space="preserve">E</m:t>
                        </m:r>
                      </m:e>
                    </m:eqArr>
                    <m:r>
                      <m:t xml:space="preserve">q</m:t>
                    </m:r>
                    <m:r>
                      <m:t xml:space="preserve">:</m:t>
                    </m:r>
                    <m:r>
                      <m:t xml:space="preserve">Quaternion</m:t>
                    </m:r>
                    <m:r>
                      <m:t xml:space="preserve">présenté</m:t>
                    </m:r>
                    <m:r>
                      <m:t xml:space="preserve">la</m:t>
                    </m:r>
                    <m:r>
                      <m:t xml:space="preserve">pose</m:t>
                    </m:r>
                    <m:r>
                      <m:t xml:space="preserve">de</m:t>
                    </m:r>
                    <m:r>
                      <m:t xml:space="preserve">l</m:t>
                    </m:r>
                    <m:r>
                      <m:t xml:space="preserve">’</m:t>
                    </m:r>
                    <m:r>
                      <m:t xml:space="preserve">objet</m:t>
                    </m:r>
                    <m:r>
                      <m:t xml:space="preserve">par</m:t>
                    </m:r>
                    <m:r>
                      <m:t xml:space="preserve">rapport</m:t>
                    </m:r>
                    <m:r>
                      <m:t xml:space="preserve">à</m:t>
                    </m:r>
                    <m:r>
                      <m:t xml:space="preserve">l</m:t>
                    </m:r>
                    <m:r>
                      <m:t xml:space="preserve">’</m:t>
                    </m:r>
                    <m:r>
                      <m:t xml:space="preserve">objet</m:t>
                    </m:r>
                    <m:r>
                      <m:t xml:space="preserve">stable</m:t>
                    </m:r>
                    <m:r>
                      <m:t xml:space="preserve">orienté</m:t>
                    </m:r>
                    <m:r>
                      <m:t xml:space="preserve">nord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9" name="Formula 7"/>
              <p:cNvSpPr txBox="1"/>
              <p:nvPr/>
            </p:nvSpPr>
            <p:spPr>
              <a:xfrm>
                <a:off x="772920" y="3345840"/>
                <a:ext cx="6275160" cy="323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ω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Quaternion</m:t>
                    </m:r>
                    <m:r>
                      <m:t xml:space="preserve">calculé</m:t>
                    </m:r>
                    <m:r>
                      <m:t xml:space="preserve">en</m:t>
                    </m:r>
                    <m:r>
                      <m:t xml:space="preserve">utilisant</m:t>
                    </m:r>
                    <m:r>
                      <m:t xml:space="preserve">les</m:t>
                    </m:r>
                    <m:r>
                      <m:t xml:space="preserve">valeurs</m:t>
                    </m:r>
                    <m:r>
                      <m:t xml:space="preserve">du</m:t>
                    </m:r>
                    <m:r>
                      <m:t xml:space="preserve">gyroscope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0" name="Formula 8"/>
              <p:cNvSpPr txBox="1"/>
              <p:nvPr/>
            </p:nvSpPr>
            <p:spPr>
              <a:xfrm>
                <a:off x="772920" y="3799080"/>
                <a:ext cx="8955720" cy="323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∇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Quaternion</m:t>
                    </m:r>
                    <m:r>
                      <m:t xml:space="preserve">calculé</m:t>
                    </m:r>
                    <m:r>
                      <m:t xml:space="preserve">en</m:t>
                    </m:r>
                    <m:r>
                      <m:t xml:space="preserve">utilisant</m:t>
                    </m:r>
                    <m:r>
                      <m:t xml:space="preserve">les</m:t>
                    </m:r>
                    <m:r>
                      <m:t xml:space="preserve">valeurs</m:t>
                    </m:r>
                    <m:r>
                      <m:t xml:space="preserve">de</m:t>
                    </m:r>
                    <m:r>
                      <m:t xml:space="preserve">l</m:t>
                    </m:r>
                    <m:r>
                      <m:t xml:space="preserve">’</m:t>
                    </m:r>
                    <m:r>
                      <m:t xml:space="preserve">accéléromètre</m:t>
                    </m:r>
                    <m:r>
                      <m:t xml:space="preserve">et</m:t>
                    </m:r>
                    <m:r>
                      <m:t xml:space="preserve">du</m:t>
                    </m:r>
                    <m:r>
                      <m:t xml:space="preserve">magnétomètre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1" name="Formula 9"/>
              <p:cNvSpPr txBox="1"/>
              <p:nvPr/>
            </p:nvSpPr>
            <p:spPr>
              <a:xfrm>
                <a:off x="772920" y="4252680"/>
                <a:ext cx="7005600" cy="323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q</m:t>
                        </m:r>
                      </m:e>
                      <m:sub>
                        <m:r>
                          <m:t xml:space="preserve">est</m:t>
                        </m:r>
                        <m:r>
                          <m:t xml:space="preserve">,</m:t>
                        </m:r>
                        <m:r>
                          <m:t xml:space="preserve">t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Quaternion</m:t>
                    </m:r>
                    <m:r>
                      <m:t xml:space="preserve">estimé</m:t>
                    </m:r>
                    <m:r>
                      <m:t xml:space="preserve">en</m:t>
                    </m:r>
                    <m:r>
                      <m:t xml:space="preserve">combinant</m:t>
                    </m:r>
                    <m:r>
                      <m:t xml:space="preserve">les</m:t>
                    </m:r>
                    <m:r>
                      <m:t xml:space="preserve">deux</m:t>
                    </m:r>
                    <m:r>
                      <m:t xml:space="preserve">quaternions</m:t>
                    </m:r>
                    <m:r>
                      <m:t xml:space="preserve">calculés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2" name="Formula 10"/>
              <p:cNvSpPr txBox="1"/>
              <p:nvPr/>
            </p:nvSpPr>
            <p:spPr>
              <a:xfrm>
                <a:off x="772920" y="4705920"/>
                <a:ext cx="3620520" cy="323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:</m:t>
                    </m:r>
                    <m:r>
                      <m:t xml:space="preserve">Coefficient</m:t>
                    </m:r>
                    <m:r>
                      <m:t xml:space="preserve">de</m:t>
                    </m:r>
                    <m:r>
                      <m:t xml:space="preserve">pondération</m:t>
                    </m:r>
                  </m:oMath>
                </a14:m>
              </a:p>
            </p:txBody>
          </p:sp>
        </mc:Choice>
        <mc:Fallback/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2019-04-15T11:41:00Z</dcterms:created>
  <dc:creator/>
  <dc:description/>
  <dc:language>fr-CA</dc:language>
  <cp:lastModifiedBy/>
  <dcterms:modified xsi:type="dcterms:W3CDTF">2019-05-29T12:54:48Z</dcterms:modified>
  <cp:revision>433</cp:revision>
  <dc:subject/>
  <dc:title>Pencil</dc:title>
</cp:coreProperties>
</file>