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7" r:id="rId4"/>
    <p:sldId id="257" r:id="rId5"/>
    <p:sldId id="268" r:id="rId6"/>
    <p:sldId id="258" r:id="rId7"/>
    <p:sldId id="262" r:id="rId8"/>
    <p:sldId id="266" r:id="rId9"/>
    <p:sldId id="261" r:id="rId10"/>
    <p:sldId id="265" r:id="rId11"/>
    <p:sldId id="264" r:id="rId12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97" userDrawn="1">
          <p15:clr>
            <a:srgbClr val="A4A3A4"/>
          </p15:clr>
        </p15:guide>
        <p15:guide id="3" pos="801" userDrawn="1">
          <p15:clr>
            <a:srgbClr val="A4A3A4"/>
          </p15:clr>
        </p15:guide>
        <p15:guide id="4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苏美玲" initials="l" lastIdx="2" clrIdx="0">
    <p:extLst>
      <p:ext uri="{19B8F6BF-5375-455C-9EA6-DF929625EA0E}">
        <p15:presenceInfo xmlns:p15="http://schemas.microsoft.com/office/powerpoint/2012/main" userId="苏美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F9E"/>
    <a:srgbClr val="2286A5"/>
    <a:srgbClr val="F2E727"/>
    <a:srgbClr val="EAAE1B"/>
    <a:srgbClr val="DE5F0F"/>
    <a:srgbClr val="E9D334"/>
    <a:srgbClr val="E3A925"/>
    <a:srgbClr val="EDAE1B"/>
    <a:srgbClr val="D35D25"/>
    <a:srgbClr val="1B6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57" autoAdjust="0"/>
  </p:normalViewPr>
  <p:slideViewPr>
    <p:cSldViewPr snapToGrid="0">
      <p:cViewPr varScale="1">
        <p:scale>
          <a:sx n="80" d="100"/>
          <a:sy n="80" d="100"/>
        </p:scale>
        <p:origin x="379" y="67"/>
      </p:cViewPr>
      <p:guideLst>
        <p:guide orient="horz" pos="2160"/>
        <p:guide pos="597"/>
        <p:guide pos="801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8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销售金额</c:v>
                </c:pt>
              </c:strCache>
            </c:strRef>
          </c:tx>
          <c:spPr>
            <a:solidFill>
              <a:srgbClr val="2286A5">
                <a:alpha val="70000"/>
              </a:srgbClr>
            </a:solidFill>
            <a:ln w="9525" cap="flat" cmpd="sng" algn="ctr">
              <a:solidFill>
                <a:srgbClr val="2286A5"/>
              </a:solidFill>
              <a:round/>
            </a:ln>
            <a:effectLst/>
            <a:sp3d contourW="9525">
              <a:contourClr>
                <a:srgbClr val="09708F"/>
              </a:contourClr>
            </a:sp3d>
          </c:spPr>
          <c:invertIfNegative val="0"/>
          <c:dPt>
            <c:idx val="6"/>
            <c:invertIfNegative val="0"/>
            <c:bubble3D val="0"/>
            <c:spPr>
              <a:solidFill>
                <a:srgbClr val="2286A5">
                  <a:alpha val="70000"/>
                </a:srgbClr>
              </a:solidFill>
              <a:ln w="9525" cap="flat" cmpd="sng" algn="ctr">
                <a:solidFill>
                  <a:srgbClr val="2286A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94-408B-A6A6-BC80251E743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579-4CAB-8124-31FE016B8FC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579-4CAB-8124-31FE016B8FC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579-4CAB-8124-31FE016B8FC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579-4CAB-8124-31FE016B8FC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E579-4CAB-8124-31FE016B8FC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E579-4CAB-8124-31FE016B8FC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694-408B-A6A6-BC80251E74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2007年</c:v>
                </c:pt>
                <c:pt idx="1">
                  <c:v>2008年</c:v>
                </c:pt>
                <c:pt idx="2">
                  <c:v>2009年</c:v>
                </c:pt>
                <c:pt idx="3">
                  <c:v>2010年</c:v>
                </c:pt>
                <c:pt idx="4">
                  <c:v>2011年</c:v>
                </c:pt>
                <c:pt idx="5">
                  <c:v>2012年</c:v>
                </c:pt>
                <c:pt idx="6">
                  <c:v>2013年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158</c:v>
                </c:pt>
                <c:pt idx="1">
                  <c:v>175</c:v>
                </c:pt>
                <c:pt idx="2">
                  <c:v>232</c:v>
                </c:pt>
                <c:pt idx="3">
                  <c:v>329</c:v>
                </c:pt>
                <c:pt idx="4">
                  <c:v>432</c:v>
                </c:pt>
                <c:pt idx="5">
                  <c:v>476</c:v>
                </c:pt>
                <c:pt idx="6">
                  <c:v>1060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94-408B-A6A6-BC80251E74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5571584"/>
        <c:axId val="45374784"/>
      </c:barChart>
      <c:catAx>
        <c:axId val="4557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45374784"/>
        <c:crosses val="autoZero"/>
        <c:auto val="1"/>
        <c:lblAlgn val="ctr"/>
        <c:lblOffset val="100"/>
        <c:noMultiLvlLbl val="0"/>
      </c:catAx>
      <c:valAx>
        <c:axId val="4537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4557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6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68921-5FC2-4554-A82D-AC62BB1DC2A5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DDD76-9583-42EA-A35E-C613F935F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410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1C3E4-5F90-49BE-BDCC-685715973F31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37CA-86A4-415A-9144-FE0D6ABAD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08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2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0" hasCustomPrompt="1"/>
          </p:nvPr>
        </p:nvSpPr>
        <p:spPr>
          <a:xfrm>
            <a:off x="1355146" y="2085227"/>
            <a:ext cx="9481708" cy="161388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48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大标题</a:t>
            </a:r>
            <a:r>
              <a:rPr lang="en-US" altLang="zh-CN" dirty="0"/>
              <a:t>48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9" name="内容占位符 9"/>
          <p:cNvSpPr>
            <a:spLocks noGrp="1"/>
          </p:cNvSpPr>
          <p:nvPr>
            <p:ph sz="quarter" idx="11" hasCustomPrompt="1"/>
          </p:nvPr>
        </p:nvSpPr>
        <p:spPr>
          <a:xfrm>
            <a:off x="1355146" y="5932724"/>
            <a:ext cx="9481708" cy="42649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4" name="内容占位符 9"/>
          <p:cNvSpPr>
            <a:spLocks noGrp="1"/>
          </p:cNvSpPr>
          <p:nvPr>
            <p:ph sz="quarter" idx="12" hasCustomPrompt="1"/>
          </p:nvPr>
        </p:nvSpPr>
        <p:spPr>
          <a:xfrm>
            <a:off x="1355146" y="3423905"/>
            <a:ext cx="9481708" cy="65417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副标题</a:t>
            </a:r>
            <a:r>
              <a:rPr lang="en-US" altLang="zh-CN" dirty="0"/>
              <a:t>32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6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1355146" y="5469727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XXX</a:t>
            </a:r>
          </a:p>
        </p:txBody>
      </p:sp>
      <p:sp>
        <p:nvSpPr>
          <p:cNvPr id="7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1355146" y="5006730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部门：</a:t>
            </a:r>
            <a:r>
              <a:rPr lang="en-US" altLang="zh-CN" dirty="0"/>
              <a:t>XXX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555355" y="6354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rgbClr val="217F9E"/>
                </a:solidFill>
              </a:defRPr>
            </a:lvl1pPr>
          </a:lstStyle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9856" y="1035049"/>
            <a:ext cx="11172287" cy="5175969"/>
          </a:xfrm>
          <a:prstGeom prst="rect">
            <a:avLst/>
          </a:prstGeom>
        </p:spPr>
        <p:txBody>
          <a:bodyPr/>
          <a:lstStyle>
            <a:lvl1pPr marL="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altLang="zh-CN" sz="2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indent="0">
              <a:lnSpc>
                <a:spcPct val="150000"/>
              </a:lnSpc>
              <a:defRPr sz="2000"/>
            </a:lvl2pPr>
            <a:lvl3pPr marL="11430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3pPr>
            <a:lvl4pPr marL="1371600" indent="0">
              <a:lnSpc>
                <a:spcPct val="150000"/>
              </a:lnSpc>
              <a:buFont typeface="Arial" panose="020B0604020202020204" pitchFamily="34" charset="0"/>
              <a:buNone/>
              <a:defRPr sz="1400"/>
            </a:lvl4pPr>
          </a:lstStyle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第一级文字</a:t>
            </a:r>
            <a:r>
              <a:rPr lang="en-US" altLang="zh-CN" dirty="0"/>
              <a:t>24</a:t>
            </a:r>
            <a:r>
              <a:rPr lang="zh-CN" altLang="en-US" dirty="0"/>
              <a:t>磅</a:t>
            </a:r>
            <a:endParaRPr lang="en-US" altLang="zh-CN" dirty="0"/>
          </a:p>
          <a:p>
            <a:pPr lvl="1" indent="-342900"/>
            <a:r>
              <a:rPr lang="zh-CN" altLang="en-US" dirty="0"/>
              <a:t>第二级文字</a:t>
            </a:r>
            <a:r>
              <a:rPr lang="en-US" altLang="zh-CN" dirty="0"/>
              <a:t>20</a:t>
            </a:r>
            <a:r>
              <a:rPr lang="zh-CN" altLang="en-US" dirty="0"/>
              <a:t>磅，正文文字不得小于</a:t>
            </a:r>
            <a:r>
              <a:rPr lang="en-US" altLang="zh-CN" dirty="0"/>
              <a:t>20</a:t>
            </a:r>
            <a:r>
              <a:rPr lang="zh-CN" altLang="en-US" dirty="0"/>
              <a:t>磅</a:t>
            </a:r>
            <a:endParaRPr lang="en-US" altLang="zh-CN" dirty="0"/>
          </a:p>
          <a:p>
            <a:pPr lvl="2" indent="-342900"/>
            <a:r>
              <a:rPr lang="zh-CN" altLang="en-US" dirty="0"/>
              <a:t>第三级文字</a:t>
            </a:r>
            <a:r>
              <a:rPr lang="en-US" altLang="zh-CN" dirty="0"/>
              <a:t>18</a:t>
            </a:r>
            <a:r>
              <a:rPr lang="zh-CN" altLang="en-US" dirty="0"/>
              <a:t>磅，各级别文字间使用</a:t>
            </a:r>
            <a:r>
              <a:rPr lang="en-US" altLang="zh-CN" dirty="0"/>
              <a:t>Tab</a:t>
            </a:r>
            <a:r>
              <a:rPr lang="zh-CN" altLang="en-US" dirty="0"/>
              <a:t>键缩进</a:t>
            </a:r>
            <a:endParaRPr lang="en-US" altLang="zh-CN" dirty="0"/>
          </a:p>
          <a:p>
            <a:pPr lvl="2" indent="-342900"/>
            <a:r>
              <a:rPr lang="zh-CN" altLang="en-US" dirty="0"/>
              <a:t>表格内文字不得小于</a:t>
            </a:r>
            <a:r>
              <a:rPr lang="en-US" altLang="zh-CN" dirty="0"/>
              <a:t>16</a:t>
            </a:r>
            <a:r>
              <a:rPr lang="zh-CN" altLang="en-US" dirty="0"/>
              <a:t>磅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555355" y="63545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5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0339"/>
            <a:ext cx="8353530" cy="527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555355" y="63368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924040" y="6383799"/>
            <a:ext cx="416814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部门或项目组名称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47" y="336348"/>
            <a:ext cx="1785090" cy="4609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75879" y="355044"/>
            <a:ext cx="432000" cy="432000"/>
          </a:xfrm>
          <a:prstGeom prst="rect">
            <a:avLst/>
          </a:prstGeom>
          <a:solidFill>
            <a:srgbClr val="217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7879" y="787044"/>
            <a:ext cx="4486641" cy="0"/>
          </a:xfrm>
          <a:prstGeom prst="line">
            <a:avLst/>
          </a:prstGeom>
          <a:noFill/>
          <a:ln w="12700" cap="flat" cmpd="sng" algn="ctr">
            <a:solidFill>
              <a:srgbClr val="2286A5"/>
            </a:solidFill>
            <a:prstDash val="solid"/>
            <a:miter lim="800000"/>
          </a:ln>
          <a:effectLst/>
        </p:spPr>
      </p:cxnSp>
      <p:sp>
        <p:nvSpPr>
          <p:cNvPr id="11" name="内容占位符 3"/>
          <p:cNvSpPr txBox="1"/>
          <p:nvPr userDrawn="1"/>
        </p:nvSpPr>
        <p:spPr>
          <a:xfrm>
            <a:off x="508000" y="1035050"/>
            <a:ext cx="11120438" cy="51323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6924040" y="6392673"/>
            <a:ext cx="416814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部门或项目组名称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47" y="336348"/>
            <a:ext cx="1785090" cy="4609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217F9E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定位系统简介</a:t>
            </a:r>
            <a:endParaRPr lang="zh-CN" altLang="en-US" sz="4800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汇报人：淳帆</a:t>
            </a:r>
            <a:endParaRPr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部门：应用技术组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2" name="内容占位符 8">
            <a:extLst>
              <a:ext uri="{FF2B5EF4-FFF2-40B4-BE49-F238E27FC236}">
                <a16:creationId xmlns:a16="http://schemas.microsoft.com/office/drawing/2014/main" id="{7D9A1F16-8CBB-4608-87D6-E0D1254112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55146" y="3423905"/>
            <a:ext cx="9481708" cy="654177"/>
          </a:xfrm>
        </p:spPr>
        <p:txBody>
          <a:bodyPr/>
          <a:lstStyle/>
          <a:p>
            <a:r>
              <a:rPr lang="zh-CN" altLang="en-US" dirty="0"/>
              <a:t>各种室外室内定位系统串烧火锅大杂烩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zh-CN" altLang="en-US" dirty="0">
              <a:solidFill>
                <a:srgbClr val="217F9E"/>
              </a:solidFill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1277088" y="2344982"/>
            <a:ext cx="5379086" cy="21680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插入文档时，方式为插入</a:t>
            </a:r>
            <a:r>
              <a:rPr lang="en-US" altLang="zh-CN" dirty="0"/>
              <a:t>——</a:t>
            </a:r>
            <a:r>
              <a:rPr lang="zh-CN" altLang="en-US" dirty="0"/>
              <a:t>对象</a:t>
            </a:r>
            <a:r>
              <a:rPr lang="en-US" altLang="zh-CN" dirty="0"/>
              <a:t>——</a:t>
            </a:r>
            <a:r>
              <a:rPr lang="zh-CN" altLang="en-US" dirty="0"/>
              <a:t>由文件创建</a:t>
            </a:r>
            <a:r>
              <a:rPr lang="en-US" altLang="zh-CN" dirty="0"/>
              <a:t>——</a:t>
            </a:r>
            <a:r>
              <a:rPr lang="zh-CN" altLang="en-US" dirty="0"/>
              <a:t>浏览选择文件</a:t>
            </a:r>
            <a:r>
              <a:rPr lang="en-US" altLang="zh-CN" dirty="0"/>
              <a:t>——</a:t>
            </a:r>
            <a:r>
              <a:rPr lang="zh-CN" altLang="en-US" dirty="0"/>
              <a:t>勾选“显示为图标”</a:t>
            </a:r>
            <a:r>
              <a:rPr lang="en-US" altLang="zh-CN" dirty="0"/>
              <a:t>——</a:t>
            </a:r>
            <a:r>
              <a:rPr lang="zh-CN" altLang="en-US" dirty="0"/>
              <a:t>在“更改图标”中，将文件显示名称更改。例如插入</a:t>
            </a:r>
            <a:r>
              <a:rPr lang="en-US" altLang="zh-CN" dirty="0"/>
              <a:t>《</a:t>
            </a:r>
            <a:r>
              <a:rPr lang="zh-CN" altLang="en-US" dirty="0"/>
              <a:t>书写格式规范</a:t>
            </a:r>
            <a:r>
              <a:rPr lang="en-US" altLang="zh-CN" dirty="0"/>
              <a:t>》Word</a:t>
            </a:r>
            <a:r>
              <a:rPr lang="zh-CN" altLang="en-US" dirty="0"/>
              <a:t>文件。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802129" y="2916795"/>
          <a:ext cx="1606328" cy="139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文档" showAsIcon="1" r:id="rId4" imgW="1143000" imgH="990600" progId="Word.Document.12">
                  <p:embed/>
                </p:oleObj>
              </mc:Choice>
              <mc:Fallback>
                <p:oleObj name="文档" showAsIcon="1" r:id="rId4" imgW="1143000" imgH="990600" progId="Word.Document.12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02129" y="2916795"/>
                        <a:ext cx="1606328" cy="1391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57DDC-7B46-40FF-9E4C-06B7D4EE4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6185D91-6B60-469B-B11D-7208BA91C762}"/>
              </a:ext>
            </a:extLst>
          </p:cNvPr>
          <p:cNvSpPr txBox="1">
            <a:spLocks/>
          </p:cNvSpPr>
          <p:nvPr/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217F9E"/>
                </a:solidFill>
              </a:rPr>
              <a:t>目录</a:t>
            </a:r>
          </a:p>
        </p:txBody>
      </p:sp>
      <p:sp>
        <p:nvSpPr>
          <p:cNvPr id="10" name="泪滴形 9">
            <a:extLst>
              <a:ext uri="{FF2B5EF4-FFF2-40B4-BE49-F238E27FC236}">
                <a16:creationId xmlns:a16="http://schemas.microsoft.com/office/drawing/2014/main" id="{2CAD5714-4CF2-40B1-A77A-0DD720490BEC}"/>
              </a:ext>
            </a:extLst>
          </p:cNvPr>
          <p:cNvSpPr/>
          <p:nvPr/>
        </p:nvSpPr>
        <p:spPr>
          <a:xfrm>
            <a:off x="2647951" y="1943484"/>
            <a:ext cx="438150" cy="428241"/>
          </a:xfrm>
          <a:prstGeom prst="teardrop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145B37-41E8-4E4C-B2A2-721CE4B1B204}"/>
              </a:ext>
            </a:extLst>
          </p:cNvPr>
          <p:cNvSpPr/>
          <p:nvPr/>
        </p:nvSpPr>
        <p:spPr>
          <a:xfrm>
            <a:off x="3181350" y="1943483"/>
            <a:ext cx="4076700" cy="4282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定位系统分类</a:t>
            </a:r>
          </a:p>
        </p:txBody>
      </p:sp>
      <p:sp>
        <p:nvSpPr>
          <p:cNvPr id="12" name="泪滴形 11">
            <a:extLst>
              <a:ext uri="{FF2B5EF4-FFF2-40B4-BE49-F238E27FC236}">
                <a16:creationId xmlns:a16="http://schemas.microsoft.com/office/drawing/2014/main" id="{16D1ECE0-6F60-4EC2-89EF-7C94361AB94B}"/>
              </a:ext>
            </a:extLst>
          </p:cNvPr>
          <p:cNvSpPr/>
          <p:nvPr/>
        </p:nvSpPr>
        <p:spPr>
          <a:xfrm>
            <a:off x="2647951" y="2657859"/>
            <a:ext cx="438150" cy="42824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64258A-09CD-47B4-936A-FF88B2F6D2F8}"/>
              </a:ext>
            </a:extLst>
          </p:cNvPr>
          <p:cNvSpPr/>
          <p:nvPr/>
        </p:nvSpPr>
        <p:spPr>
          <a:xfrm>
            <a:off x="3181350" y="2657858"/>
            <a:ext cx="4076700" cy="42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定位系统算法原理介绍</a:t>
            </a:r>
          </a:p>
        </p:txBody>
      </p:sp>
      <p:sp>
        <p:nvSpPr>
          <p:cNvPr id="14" name="泪滴形 13">
            <a:extLst>
              <a:ext uri="{FF2B5EF4-FFF2-40B4-BE49-F238E27FC236}">
                <a16:creationId xmlns:a16="http://schemas.microsoft.com/office/drawing/2014/main" id="{798516D3-344D-4CCA-88C9-137AFEBF899D}"/>
              </a:ext>
            </a:extLst>
          </p:cNvPr>
          <p:cNvSpPr/>
          <p:nvPr/>
        </p:nvSpPr>
        <p:spPr>
          <a:xfrm>
            <a:off x="2647951" y="3429001"/>
            <a:ext cx="438150" cy="42824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3939F5-ACA3-411D-9285-D7CEA195708E}"/>
              </a:ext>
            </a:extLst>
          </p:cNvPr>
          <p:cNvSpPr/>
          <p:nvPr/>
        </p:nvSpPr>
        <p:spPr>
          <a:xfrm>
            <a:off x="3181350" y="3429000"/>
            <a:ext cx="4076700" cy="42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各种定位系统参数对比</a:t>
            </a:r>
          </a:p>
        </p:txBody>
      </p:sp>
      <p:sp>
        <p:nvSpPr>
          <p:cNvPr id="16" name="泪滴形 15">
            <a:extLst>
              <a:ext uri="{FF2B5EF4-FFF2-40B4-BE49-F238E27FC236}">
                <a16:creationId xmlns:a16="http://schemas.microsoft.com/office/drawing/2014/main" id="{0583BCE1-68D3-4C62-A6E0-9BEBF3F00A2E}"/>
              </a:ext>
            </a:extLst>
          </p:cNvPr>
          <p:cNvSpPr/>
          <p:nvPr/>
        </p:nvSpPr>
        <p:spPr>
          <a:xfrm>
            <a:off x="2652953" y="4200143"/>
            <a:ext cx="438150" cy="42824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C27D6C-3EE0-4AF5-A633-49CDEE097ADD}"/>
              </a:ext>
            </a:extLst>
          </p:cNvPr>
          <p:cNvSpPr/>
          <p:nvPr/>
        </p:nvSpPr>
        <p:spPr>
          <a:xfrm>
            <a:off x="3186352" y="4200142"/>
            <a:ext cx="4076700" cy="42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误差及校准</a:t>
            </a:r>
          </a:p>
        </p:txBody>
      </p:sp>
    </p:spTree>
    <p:extLst>
      <p:ext uri="{BB962C8B-B14F-4D97-AF65-F5344CB8AC3E}">
        <p14:creationId xmlns:p14="http://schemas.microsoft.com/office/powerpoint/2010/main" val="27629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定位系统分类</a:t>
            </a:r>
            <a:endParaRPr lang="zh-CN" altLang="en-US" sz="2400" dirty="0">
              <a:solidFill>
                <a:srgbClr val="217F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中文字体使用微软雅黑</a:t>
            </a:r>
            <a:endParaRPr lang="en-US" altLang="zh-CN" dirty="0"/>
          </a:p>
          <a:p>
            <a:pPr indent="-284400">
              <a:lnSpc>
                <a:spcPct val="150000"/>
              </a:lnSpc>
            </a:pPr>
            <a:r>
              <a:rPr lang="en-US" altLang="zh-CN" dirty="0"/>
              <a:t>Please apply Arial font for English letter</a:t>
            </a:r>
            <a:r>
              <a:rPr lang="zh-CN" altLang="en-US" dirty="0"/>
              <a:t>（西文字体使用</a:t>
            </a:r>
            <a:r>
              <a:rPr lang="en-US" altLang="zh-CN" dirty="0"/>
              <a:t>Arial</a:t>
            </a:r>
            <a:r>
              <a:rPr lang="zh-CN" altLang="en-US" dirty="0"/>
              <a:t>）</a:t>
            </a:r>
            <a:endParaRPr lang="en-US" altLang="zh-CN" dirty="0"/>
          </a:p>
          <a:p>
            <a:pPr indent="-284400"/>
            <a:r>
              <a:rPr lang="zh-CN" altLang="en-US" dirty="0"/>
              <a:t>一般情况下，</a:t>
            </a:r>
            <a:r>
              <a:rPr lang="en-US" altLang="zh-CN" dirty="0"/>
              <a:t>PPT</a:t>
            </a:r>
            <a:r>
              <a:rPr lang="zh-CN" altLang="en-US" dirty="0"/>
              <a:t>页面比例为默认的“宽屏（</a:t>
            </a:r>
            <a:r>
              <a:rPr lang="en-US" altLang="zh-CN" dirty="0"/>
              <a:t>16:9</a:t>
            </a:r>
            <a:r>
              <a:rPr lang="zh-CN" altLang="en-US" dirty="0"/>
              <a:t>）”</a:t>
            </a:r>
          </a:p>
          <a:p>
            <a:pPr marL="3429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项目符号选择默认格式中的“小圆点”，不要用大圆点</a:t>
            </a:r>
            <a:endParaRPr lang="en-US" altLang="zh-CN" dirty="0"/>
          </a:p>
          <a:p>
            <a:pPr marL="342900" indent="-284400">
              <a:buFont typeface="Arial" panose="020B0604020202020204" pitchFamily="34" charset="0"/>
              <a:buChar char="•"/>
            </a:pPr>
            <a:r>
              <a:rPr lang="zh-CN" altLang="en-US" dirty="0"/>
              <a:t>正文行距以</a:t>
            </a:r>
            <a:r>
              <a:rPr lang="en-US" altLang="zh-CN" dirty="0"/>
              <a:t>1.5</a:t>
            </a:r>
            <a:r>
              <a:rPr lang="zh-CN" altLang="en-US" dirty="0"/>
              <a:t>倍最为适宜。对较多文字进行排版时，注意行距不要过于狭窄。</a:t>
            </a:r>
            <a:endParaRPr lang="en-US" altLang="zh-CN" dirty="0"/>
          </a:p>
          <a:p>
            <a:pPr indent="-284400"/>
            <a:r>
              <a:rPr lang="en-US" altLang="zh-CN" dirty="0"/>
              <a:t>PPT</a:t>
            </a:r>
            <a:r>
              <a:rPr lang="zh-CN" altLang="zh-CN" dirty="0"/>
              <a:t>右下角需带有部门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zh-CN" altLang="zh-CN" dirty="0"/>
              <a:t>项目组名称</a:t>
            </a:r>
            <a:r>
              <a:rPr lang="zh-CN" altLang="en-US" dirty="0"/>
              <a:t>、</a:t>
            </a:r>
            <a:r>
              <a:rPr lang="zh-CN" altLang="zh-CN" dirty="0"/>
              <a:t>页码编号。视图—幻灯片母版—更换</a:t>
            </a:r>
            <a:r>
              <a:rPr lang="zh-CN" altLang="en-US" dirty="0"/>
              <a:t>第一、三张模板中的</a:t>
            </a:r>
            <a:r>
              <a:rPr lang="zh-CN" altLang="zh-CN" dirty="0"/>
              <a:t>部门或项目组名称（不可移动文本框位置</a:t>
            </a:r>
            <a:r>
              <a:rPr lang="zh-CN" altLang="en-US" dirty="0"/>
              <a:t>）</a:t>
            </a:r>
            <a:r>
              <a:rPr lang="zh-CN" altLang="zh-CN" dirty="0"/>
              <a:t>—点击“关闭</a:t>
            </a:r>
            <a:r>
              <a:rPr lang="zh-CN" altLang="en-US" dirty="0"/>
              <a:t>母版视图</a:t>
            </a:r>
            <a:r>
              <a:rPr lang="zh-CN" altLang="zh-CN" dirty="0"/>
              <a:t>” 。</a:t>
            </a:r>
            <a:endParaRPr lang="zh-CN" altLang="en-US" dirty="0"/>
          </a:p>
          <a:p>
            <a:pPr marL="3429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indent="-28440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 txBox="1">
            <a:spLocks/>
          </p:cNvSpPr>
          <p:nvPr/>
        </p:nvSpPr>
        <p:spPr>
          <a:xfrm>
            <a:off x="509856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endParaRPr lang="zh-CN" altLang="en-US" dirty="0">
              <a:solidFill>
                <a:srgbClr val="217F9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217F9E"/>
                </a:solidFill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905" y="1018539"/>
            <a:ext cx="11172190" cy="5068495"/>
          </a:xfrm>
          <a:prstGeom prst="rect">
            <a:avLst/>
          </a:prstGeom>
        </p:spPr>
        <p:txBody>
          <a:bodyPr/>
          <a:lstStyle/>
          <a:p>
            <a:pPr marL="3429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中文字体使用微软雅黑</a:t>
            </a:r>
            <a:endParaRPr lang="en-US" altLang="zh-CN" dirty="0"/>
          </a:p>
          <a:p>
            <a:pPr indent="-284400">
              <a:lnSpc>
                <a:spcPct val="150000"/>
              </a:lnSpc>
            </a:pPr>
            <a:r>
              <a:rPr lang="en-US" altLang="zh-CN" dirty="0"/>
              <a:t>Please apply Arial font for English letter</a:t>
            </a:r>
            <a:r>
              <a:rPr lang="zh-CN" altLang="en-US" dirty="0"/>
              <a:t>（西文字体使用</a:t>
            </a:r>
            <a:r>
              <a:rPr lang="en-US" altLang="zh-CN" dirty="0"/>
              <a:t>Arial</a:t>
            </a:r>
            <a:r>
              <a:rPr lang="zh-CN" altLang="en-US" dirty="0"/>
              <a:t>）</a:t>
            </a:r>
            <a:endParaRPr lang="en-US" altLang="zh-CN" dirty="0"/>
          </a:p>
          <a:p>
            <a:pPr indent="-284400"/>
            <a:r>
              <a:rPr lang="zh-CN" altLang="en-US" dirty="0"/>
              <a:t>一般情况下，</a:t>
            </a:r>
            <a:r>
              <a:rPr lang="en-US" altLang="zh-CN" dirty="0"/>
              <a:t>PPT</a:t>
            </a:r>
            <a:r>
              <a:rPr lang="zh-CN" altLang="en-US" dirty="0"/>
              <a:t>页面比例为默认的“宽屏（</a:t>
            </a:r>
            <a:r>
              <a:rPr lang="en-US" altLang="zh-CN" dirty="0"/>
              <a:t>16:9</a:t>
            </a:r>
            <a:r>
              <a:rPr lang="zh-CN" altLang="en-US" dirty="0"/>
              <a:t>）”</a:t>
            </a:r>
          </a:p>
          <a:p>
            <a:pPr marL="3429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项目符号选择默认格式中的“小圆点”，不要用大圆点</a:t>
            </a:r>
            <a:endParaRPr lang="en-US" altLang="zh-CN" dirty="0"/>
          </a:p>
          <a:p>
            <a:pPr marL="342900" indent="-284400">
              <a:buFont typeface="Arial" panose="020B0604020202020204" pitchFamily="34" charset="0"/>
              <a:buChar char="•"/>
            </a:pPr>
            <a:r>
              <a:rPr lang="zh-CN" altLang="en-US" dirty="0"/>
              <a:t>正文行距以</a:t>
            </a:r>
            <a:r>
              <a:rPr lang="en-US" altLang="zh-CN" dirty="0"/>
              <a:t>1.5</a:t>
            </a:r>
            <a:r>
              <a:rPr lang="zh-CN" altLang="en-US" dirty="0"/>
              <a:t>倍最为适宜。对较多文字进行排版时，注意行距不要过于狭窄。</a:t>
            </a:r>
            <a:endParaRPr lang="en-US" altLang="zh-CN" dirty="0"/>
          </a:p>
          <a:p>
            <a:pPr indent="-284400"/>
            <a:r>
              <a:rPr lang="en-US" altLang="zh-CN" dirty="0"/>
              <a:t>PPT</a:t>
            </a:r>
            <a:r>
              <a:rPr lang="zh-CN" altLang="zh-CN" dirty="0"/>
              <a:t>右下角需带有部门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zh-CN" altLang="zh-CN" dirty="0"/>
              <a:t>项目组名称</a:t>
            </a:r>
            <a:r>
              <a:rPr lang="zh-CN" altLang="en-US" dirty="0"/>
              <a:t>、</a:t>
            </a:r>
            <a:r>
              <a:rPr lang="zh-CN" altLang="zh-CN" dirty="0"/>
              <a:t>页码编号。视图—幻灯片母版—更换</a:t>
            </a:r>
            <a:r>
              <a:rPr lang="zh-CN" altLang="en-US" dirty="0"/>
              <a:t>第一、三张模板中的</a:t>
            </a:r>
            <a:r>
              <a:rPr lang="zh-CN" altLang="zh-CN" dirty="0"/>
              <a:t>部门或项目组名称（不可移动文本框位置</a:t>
            </a:r>
            <a:r>
              <a:rPr lang="zh-CN" altLang="en-US" dirty="0"/>
              <a:t>）</a:t>
            </a:r>
            <a:r>
              <a:rPr lang="zh-CN" altLang="zh-CN" dirty="0"/>
              <a:t>—点击“关闭</a:t>
            </a:r>
            <a:r>
              <a:rPr lang="zh-CN" altLang="en-US" dirty="0"/>
              <a:t>母版视图</a:t>
            </a:r>
            <a:r>
              <a:rPr lang="zh-CN" altLang="zh-CN" dirty="0"/>
              <a:t>” 。</a:t>
            </a:r>
            <a:endParaRPr lang="zh-CN" altLang="en-US" dirty="0"/>
          </a:p>
          <a:p>
            <a:pPr marL="3429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indent="-28440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 txBox="1">
            <a:spLocks/>
          </p:cNvSpPr>
          <p:nvPr/>
        </p:nvSpPr>
        <p:spPr>
          <a:xfrm>
            <a:off x="509856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endParaRPr lang="zh-CN" altLang="en-US" dirty="0">
              <a:solidFill>
                <a:srgbClr val="217F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56" y="358803"/>
            <a:ext cx="7661997" cy="428241"/>
          </a:xfrm>
        </p:spPr>
        <p:txBody>
          <a:bodyPr/>
          <a:lstStyle/>
          <a:p>
            <a:endParaRPr lang="zh-CN" altLang="en-US" dirty="0">
              <a:solidFill>
                <a:srgbClr val="217F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9856" y="1035049"/>
            <a:ext cx="11172287" cy="5043021"/>
          </a:xfrm>
          <a:prstGeom prst="rect">
            <a:avLst/>
          </a:prstGeom>
        </p:spPr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第一级文字</a:t>
            </a:r>
            <a:r>
              <a:rPr lang="en-US" altLang="zh-CN" dirty="0"/>
              <a:t>24</a:t>
            </a:r>
            <a:r>
              <a:rPr lang="zh-CN" altLang="en-US" dirty="0"/>
              <a:t>磅</a:t>
            </a:r>
            <a:endParaRPr lang="en-US" altLang="zh-CN" dirty="0"/>
          </a:p>
          <a:p>
            <a:pPr lvl="1" indent="-342900"/>
            <a:r>
              <a:rPr lang="zh-CN" altLang="en-US" dirty="0"/>
              <a:t>第二级文字</a:t>
            </a:r>
            <a:r>
              <a:rPr lang="en-US" altLang="zh-CN" dirty="0"/>
              <a:t>20</a:t>
            </a:r>
            <a:r>
              <a:rPr lang="zh-CN" altLang="en-US" dirty="0"/>
              <a:t>磅，正文文字不得小于</a:t>
            </a:r>
            <a:r>
              <a:rPr lang="en-US" altLang="zh-CN" dirty="0"/>
              <a:t>20</a:t>
            </a:r>
            <a:r>
              <a:rPr lang="zh-CN" altLang="en-US" dirty="0"/>
              <a:t>磅</a:t>
            </a:r>
            <a:endParaRPr lang="en-US" altLang="zh-CN" dirty="0"/>
          </a:p>
          <a:p>
            <a:pPr lvl="2" indent="-342900"/>
            <a:r>
              <a:rPr lang="zh-CN" altLang="en-US" dirty="0"/>
              <a:t>第三级文字</a:t>
            </a:r>
            <a:r>
              <a:rPr lang="en-US" altLang="zh-CN" dirty="0"/>
              <a:t>18</a:t>
            </a:r>
            <a:r>
              <a:rPr lang="zh-CN" altLang="en-US" dirty="0"/>
              <a:t>磅，各级别文字间使用</a:t>
            </a:r>
            <a:r>
              <a:rPr lang="en-US" altLang="zh-CN" dirty="0"/>
              <a:t>Tab</a:t>
            </a:r>
            <a:r>
              <a:rPr lang="zh-CN" altLang="en-US" dirty="0"/>
              <a:t>键缩进</a:t>
            </a:r>
            <a:endParaRPr lang="en-US" altLang="zh-CN" dirty="0"/>
          </a:p>
          <a:p>
            <a:pPr lvl="2" indent="-342900"/>
            <a:r>
              <a:rPr lang="zh-CN" altLang="en-US" dirty="0"/>
              <a:t>表格内文字不得小于</a:t>
            </a:r>
            <a:r>
              <a:rPr lang="en-US" altLang="zh-CN" dirty="0"/>
              <a:t>16</a:t>
            </a:r>
            <a:r>
              <a:rPr lang="zh-CN" altLang="en-US" dirty="0"/>
              <a:t>磅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zh-CN" altLang="en-US" dirty="0">
              <a:solidFill>
                <a:srgbClr val="217F9E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1"/>
          </p:nvPr>
        </p:nvGraphicFramePr>
        <p:xfrm>
          <a:off x="507877" y="1184224"/>
          <a:ext cx="7428423" cy="4368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447647" y="5749427"/>
            <a:ext cx="154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图表标题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69875" y="1389399"/>
            <a:ext cx="36855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PPT</a:t>
            </a:r>
            <a:r>
              <a:rPr lang="zh-CN" altLang="en-US" sz="2000" b="1" dirty="0"/>
              <a:t>中需要展示图表的，请在</a:t>
            </a:r>
            <a:r>
              <a:rPr lang="en-US" altLang="zh-CN" sz="2000" b="1" dirty="0"/>
              <a:t>PPT</a:t>
            </a:r>
            <a:r>
              <a:rPr lang="zh-CN" altLang="en-US" sz="2000" b="1" dirty="0"/>
              <a:t>中绘制表格，不要粘贴</a:t>
            </a:r>
            <a:r>
              <a:rPr lang="en-US" altLang="zh-CN" sz="2000" b="1" dirty="0"/>
              <a:t>Excel</a:t>
            </a:r>
            <a:r>
              <a:rPr lang="zh-CN" altLang="en-US" sz="2000" b="1" dirty="0"/>
              <a:t>文档截图。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图表内的标注字体大小不要大于正文。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图片标题位于图片正下方；表格的标题位于表格正上方，居中对齐。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31050"/>
              </p:ext>
            </p:extLst>
          </p:nvPr>
        </p:nvGraphicFramePr>
        <p:xfrm>
          <a:off x="1213222" y="2304250"/>
          <a:ext cx="9765554" cy="1753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7553">
                  <a:extLst>
                    <a:ext uri="{9D8B030D-6E8A-4147-A177-3AD203B41FA5}">
                      <a16:colId xmlns:a16="http://schemas.microsoft.com/office/drawing/2014/main" val="4252571352"/>
                    </a:ext>
                  </a:extLst>
                </a:gridCol>
                <a:gridCol w="2707341">
                  <a:extLst>
                    <a:ext uri="{9D8B030D-6E8A-4147-A177-3AD203B41FA5}">
                      <a16:colId xmlns:a16="http://schemas.microsoft.com/office/drawing/2014/main" val="242139336"/>
                    </a:ext>
                  </a:extLst>
                </a:gridCol>
                <a:gridCol w="4150660">
                  <a:extLst>
                    <a:ext uri="{9D8B030D-6E8A-4147-A177-3AD203B41FA5}">
                      <a16:colId xmlns:a16="http://schemas.microsoft.com/office/drawing/2014/main" val="1975626803"/>
                    </a:ext>
                  </a:extLst>
                </a:gridCol>
              </a:tblGrid>
              <a:tr h="584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列标题</a:t>
                      </a:r>
                      <a:r>
                        <a:rPr lang="en-US" altLang="zh-CN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列标题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列标题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734001"/>
                  </a:ext>
                </a:extLst>
              </a:tr>
              <a:tr h="584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表格标题位于表格之上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表格文字不得小于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磅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标题居中，内容根据情况选择居中方式。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852401"/>
                  </a:ext>
                </a:extLst>
              </a:tr>
              <a:tr h="584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×××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×××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5035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09856" y="1583795"/>
            <a:ext cx="1117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表格标题</a:t>
            </a:r>
          </a:p>
        </p:txBody>
      </p:sp>
    </p:spTree>
    <p:extLst>
      <p:ext uri="{BB962C8B-B14F-4D97-AF65-F5344CB8AC3E}">
        <p14:creationId xmlns:p14="http://schemas.microsoft.com/office/powerpoint/2010/main" val="127961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zh-CN" altLang="en-US">
              <a:solidFill>
                <a:srgbClr val="217F9E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774909" y="2338355"/>
            <a:ext cx="1917995" cy="0"/>
          </a:xfrm>
          <a:prstGeom prst="straightConnector1">
            <a:avLst/>
          </a:prstGeom>
          <a:ln>
            <a:solidFill>
              <a:srgbClr val="217F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907165" y="4328823"/>
            <a:ext cx="2766325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页面中有多个图片时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对照参考线将各图片对齐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71769" y="1873180"/>
            <a:ext cx="3508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使用多条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引用线时</a:t>
            </a:r>
            <a:endParaRPr lang="en-US" altLang="zh-CN" sz="2000" dirty="0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保持引用线之间平行或对称</a:t>
            </a:r>
            <a:endParaRPr lang="en-US" altLang="zh-CN" sz="2000" dirty="0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07165" y="3125688"/>
            <a:ext cx="3437405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需要对图片进行标注的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标注与图片对齐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774909" y="3562667"/>
            <a:ext cx="1917995" cy="0"/>
          </a:xfrm>
          <a:prstGeom prst="straightConnector1">
            <a:avLst/>
          </a:prstGeom>
          <a:ln>
            <a:solidFill>
              <a:srgbClr val="217F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774908" y="4765801"/>
            <a:ext cx="1917995" cy="0"/>
          </a:xfrm>
          <a:prstGeom prst="straightConnector1">
            <a:avLst/>
          </a:prstGeom>
          <a:ln>
            <a:solidFill>
              <a:srgbClr val="217F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97347" y="5075677"/>
            <a:ext cx="154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图片标题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3" y="2258652"/>
            <a:ext cx="4641410" cy="2608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zh-CN" altLang="en-US" dirty="0">
              <a:solidFill>
                <a:srgbClr val="217F9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1395" y="1777404"/>
            <a:ext cx="3550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</a:rPr>
              <a:t>需要使用彩色字、彩色文本框等时，尽量使用与碧桂园标志统一或类似的红、橙、黄、蓝等颜色。整体页面以蓝色、青色为主色调，不要大面积使用繁复、花哨的颜色。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16752" y="2160058"/>
            <a:ext cx="39277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/>
              <a:t>青色：</a:t>
            </a:r>
            <a:r>
              <a:rPr lang="en-US" altLang="zh-CN" sz="2000" dirty="0"/>
              <a:t>R</a:t>
            </a:r>
            <a:r>
              <a:rPr lang="zh-CN" altLang="en-US" sz="2000" dirty="0"/>
              <a:t>：</a:t>
            </a:r>
            <a:r>
              <a:rPr lang="en-US" altLang="zh-CN" sz="2000" dirty="0"/>
              <a:t>33</a:t>
            </a:r>
            <a:r>
              <a:rPr lang="zh-CN" altLang="en-US" sz="2000" dirty="0"/>
              <a:t>，</a:t>
            </a:r>
            <a:r>
              <a:rPr lang="en-US" altLang="zh-CN" sz="2000" dirty="0"/>
              <a:t>G</a:t>
            </a:r>
            <a:r>
              <a:rPr lang="zh-CN" altLang="en-US" sz="2000" dirty="0"/>
              <a:t>：</a:t>
            </a:r>
            <a:r>
              <a:rPr lang="en-US" altLang="zh-CN" sz="2000" dirty="0"/>
              <a:t>127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：</a:t>
            </a:r>
            <a:r>
              <a:rPr lang="en-US" altLang="zh-CN" sz="2000" dirty="0"/>
              <a:t>158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7116752" y="1462306"/>
            <a:ext cx="3820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</a:rPr>
              <a:t>碧桂园标志中各色</a:t>
            </a:r>
            <a:r>
              <a:rPr lang="en-US" altLang="zh-CN" sz="2000" dirty="0">
                <a:solidFill>
                  <a:prstClr val="black"/>
                </a:solidFill>
              </a:rPr>
              <a:t>RGB</a:t>
            </a:r>
            <a:r>
              <a:rPr lang="zh-CN" altLang="en-US" sz="2000" dirty="0">
                <a:solidFill>
                  <a:prstClr val="black"/>
                </a:solidFill>
              </a:rPr>
              <a:t>值参考：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94216" y="2866157"/>
            <a:ext cx="432000" cy="432000"/>
          </a:xfrm>
          <a:prstGeom prst="rect">
            <a:avLst/>
          </a:prstGeom>
          <a:solidFill>
            <a:srgbClr val="DE5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89448" y="4168469"/>
            <a:ext cx="432000" cy="432000"/>
          </a:xfrm>
          <a:prstGeom prst="rect">
            <a:avLst/>
          </a:prstGeom>
          <a:solidFill>
            <a:srgbClr val="F2E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9448" y="3517313"/>
            <a:ext cx="432000" cy="432000"/>
          </a:xfrm>
          <a:prstGeom prst="rect">
            <a:avLst/>
          </a:prstGeom>
          <a:solidFill>
            <a:srgbClr val="EAA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4216" y="2245379"/>
            <a:ext cx="432000" cy="432000"/>
          </a:xfrm>
          <a:prstGeom prst="rect">
            <a:avLst/>
          </a:prstGeom>
          <a:solidFill>
            <a:srgbClr val="228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16752" y="2783416"/>
            <a:ext cx="39277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/>
              <a:t>红色：</a:t>
            </a:r>
            <a:r>
              <a:rPr lang="en-US" altLang="zh-CN" sz="2000" dirty="0"/>
              <a:t>R</a:t>
            </a:r>
            <a:r>
              <a:rPr lang="zh-CN" altLang="en-US" sz="2000" dirty="0"/>
              <a:t>：</a:t>
            </a:r>
            <a:r>
              <a:rPr lang="en-US" altLang="zh-CN" sz="2000" dirty="0"/>
              <a:t>211</a:t>
            </a:r>
            <a:r>
              <a:rPr lang="zh-CN" altLang="en-US" sz="2000" dirty="0"/>
              <a:t>，</a:t>
            </a:r>
            <a:r>
              <a:rPr lang="en-US" altLang="zh-CN" sz="2000" dirty="0"/>
              <a:t>G</a:t>
            </a:r>
            <a:r>
              <a:rPr lang="zh-CN" altLang="en-US" sz="2000" dirty="0"/>
              <a:t>：</a:t>
            </a:r>
            <a:r>
              <a:rPr lang="en-US" altLang="zh-CN" sz="2000" dirty="0"/>
              <a:t>93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：</a:t>
            </a:r>
            <a:r>
              <a:rPr lang="en-US" altLang="zh-CN" sz="2000" dirty="0"/>
              <a:t>23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116752" y="3434572"/>
            <a:ext cx="39277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/>
              <a:t>橙色：</a:t>
            </a:r>
            <a:r>
              <a:rPr lang="en-US" altLang="zh-CN" sz="2000" dirty="0"/>
              <a:t>R</a:t>
            </a:r>
            <a:r>
              <a:rPr lang="zh-CN" altLang="en-US" sz="2000" dirty="0"/>
              <a:t>：</a:t>
            </a:r>
            <a:r>
              <a:rPr lang="en-US" altLang="zh-CN" sz="2000" dirty="0"/>
              <a:t>227</a:t>
            </a:r>
            <a:r>
              <a:rPr lang="zh-CN" altLang="en-US" sz="2000" dirty="0"/>
              <a:t>，</a:t>
            </a:r>
            <a:r>
              <a:rPr lang="en-US" altLang="zh-CN" sz="2000" dirty="0"/>
              <a:t>G</a:t>
            </a:r>
            <a:r>
              <a:rPr lang="zh-CN" altLang="en-US" sz="2000" dirty="0"/>
              <a:t>：</a:t>
            </a:r>
            <a:r>
              <a:rPr lang="en-US" altLang="zh-CN" sz="2000" dirty="0"/>
              <a:t>169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：</a:t>
            </a:r>
            <a:r>
              <a:rPr lang="en-US" altLang="zh-CN" sz="2000" dirty="0"/>
              <a:t>37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116752" y="4085728"/>
            <a:ext cx="39277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/>
              <a:t>黄色：</a:t>
            </a:r>
            <a:r>
              <a:rPr lang="en-US" altLang="zh-CN" sz="2000" dirty="0"/>
              <a:t>R</a:t>
            </a:r>
            <a:r>
              <a:rPr lang="zh-CN" altLang="en-US" sz="2000" dirty="0"/>
              <a:t>：</a:t>
            </a:r>
            <a:r>
              <a:rPr lang="en-US" altLang="zh-CN" sz="2000" dirty="0"/>
              <a:t>233</a:t>
            </a:r>
            <a:r>
              <a:rPr lang="zh-CN" altLang="en-US" sz="2000" dirty="0"/>
              <a:t>，</a:t>
            </a:r>
            <a:r>
              <a:rPr lang="en-US" altLang="zh-CN" sz="2000" dirty="0"/>
              <a:t>G</a:t>
            </a:r>
            <a:r>
              <a:rPr lang="zh-CN" altLang="en-US" sz="2000" dirty="0"/>
              <a:t>：</a:t>
            </a:r>
            <a:r>
              <a:rPr lang="en-US" altLang="zh-CN" sz="2000" dirty="0"/>
              <a:t>211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：</a:t>
            </a:r>
            <a:r>
              <a:rPr lang="en-US" altLang="zh-CN" sz="2000" dirty="0"/>
              <a:t>52</a:t>
            </a:r>
            <a:endParaRPr lang="zh-CN" altLang="en-US" sz="2000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 panose="020B0604020202020204"/>
            <a:ea typeface="微软雅黑" panose="020B0503020204020204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610</Words>
  <Application>Microsoft Office PowerPoint</Application>
  <PresentationFormat>宽屏</PresentationFormat>
  <Paragraphs>85</Paragraphs>
  <Slides>10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微软雅黑</vt:lpstr>
      <vt:lpstr>Arial</vt:lpstr>
      <vt:lpstr>封面页</vt:lpstr>
      <vt:lpstr>正文页</vt:lpstr>
      <vt:lpstr>文档</vt:lpstr>
      <vt:lpstr>PowerPoint 演示文稿</vt:lpstr>
      <vt:lpstr>PowerPoint 演示文稿</vt:lpstr>
      <vt:lpstr>定位系统分类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Yulong ZHAO</dc:creator>
  <cp:lastModifiedBy>BZL</cp:lastModifiedBy>
  <cp:revision>257</cp:revision>
  <cp:lastPrinted>2019-01-23T08:47:00Z</cp:lastPrinted>
  <dcterms:created xsi:type="dcterms:W3CDTF">2018-08-06T10:51:00Z</dcterms:created>
  <dcterms:modified xsi:type="dcterms:W3CDTF">2019-07-25T06:13:21Z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