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ED5BA-6FF7-31FE-367E-6865C530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83782E-DE22-BF1F-6594-98D40869A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BC2BC-8C82-771C-67F0-7793D24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282BF5-53EC-7F98-0FEF-FA64A874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50116-7466-D2DF-29C2-37E7789A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2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EEE8F-0CCE-AB91-A2C3-7E82991C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E0DCA7-F3F3-9DF7-9F70-0DCDD479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336C7C-C37E-15EA-F7BF-07A2772A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90B96-FA4C-676B-C838-E2A7A6CD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C65CFA-6872-A606-D2B4-EB20D262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9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C4EBBC-DBC5-D2E1-C252-D3CB5FB07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EE454B-333C-BA8D-B4E8-69FE80B6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8C7AEE-967F-84CF-FEB7-42C00959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533E6C-F6AB-ACA5-C906-97549D11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A5B4B-7417-F139-9E82-F8AE46F5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287DB-888C-382E-7A96-3F822685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851AF-209D-85EA-0979-FA40C61C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00337-6C3D-76EC-97D7-272AAC7C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7283F-E49C-B1D1-F3AB-14A86B41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976FD7-41A8-A7C2-2875-71579DFF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56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67435-96F8-6F77-0211-CD78E80C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31B4A-3F70-1DA7-EBC3-262CCAB0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06AA3-AE1D-A4EB-CF45-F84CB809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52991-B4DE-D697-A785-51323955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BFC4D7-09A2-A4DA-6FE7-0999949F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CAE83-CA51-1316-4D8D-A1650BF9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ED3C1-D24E-D7E2-ED41-6600A79B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7F6D04-CDF4-D9A9-BAF4-1C8EE6FF4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45698B-4BE2-E7C9-B6D2-AFBC3779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79C0E2-2F2C-C977-E07D-9B9C4096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77F73F-B2E2-2B1D-4C97-72DF381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7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37BD2-FDEE-446D-1273-0F1FC6E4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6B3B34-072A-6985-4ED0-BC413C1B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C306FA-C7D3-C612-70AF-8CED0D8B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348876-F0B5-80AD-B2D1-74878884D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05E104-1CDC-15F9-79AB-3F92C4ECA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89E40C-AD7A-DC77-2583-6C9D6B46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0D350-936B-B4BD-8F77-9939F6C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188B79-0302-D006-535D-95EACDAF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6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5584C-6EFA-C8CA-F5C2-3F1D04C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86F1C9-34B5-A184-25F0-56DAAE0E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F6FAD9-431D-EDE1-C81C-F81FE4F0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EDAB45-8286-3812-AF7F-36C866FA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2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6D330C-887D-F51A-40DE-D287C32D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158145-CD30-DA6F-32F4-F37D093E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DC3774-4464-D36B-6FB5-2EC48EF0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0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175D1-4A33-08AB-3616-3589182D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36D1E-1291-BA45-9842-EB594CE2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5ED671-6C82-5D99-2EE6-776DF6F7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2587EE-656E-309F-6A50-67274F24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848615-8622-DFC1-EA49-39CA4DFF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DE2B5-01DC-8E15-75ED-F4198263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1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1312-DB42-28CB-002C-25F02B7B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9CD5B4-AF2E-E6C0-FC23-996C5318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1AD441-B71B-6443-E011-7CC985724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BCB001-4423-05EE-33E0-5F52887F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AEA7D9-E6B9-EF30-2618-D2266E7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025F1A-949F-BA6F-A043-D74835D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17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426882-FC95-43DF-6121-58D7AF53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C76101-608C-9B5B-F11A-663B422C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0ED8F-38B2-14DA-BEE9-73F28D0E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7514E-1745-47FC-9557-6198863A301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3158A-6643-8EBC-6352-2D39C39EA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331D0-9B8D-A28E-38B4-EFDE4029F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639FA-C3AD-4A8A-A004-E749B9977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2903A-35F6-DC95-0267-39229B70E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LLM RAG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D8D5F-05FE-47E7-F52D-8B63959EE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64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498C-920E-855C-17EA-F0B00D47F398}"/>
              </a:ext>
            </a:extLst>
          </p:cNvPr>
          <p:cNvSpPr txBox="1"/>
          <p:nvPr/>
        </p:nvSpPr>
        <p:spPr>
          <a:xfrm>
            <a:off x="332508" y="258617"/>
            <a:ext cx="11554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3000" dirty="0"/>
              <a:t> Dataset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5F58D08-5000-BB42-F74F-A771FF709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31530"/>
              </p:ext>
            </p:extLst>
          </p:nvPr>
        </p:nvGraphicFramePr>
        <p:xfrm>
          <a:off x="729672" y="895158"/>
          <a:ext cx="10732656" cy="253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64">
                  <a:extLst>
                    <a:ext uri="{9D8B030D-6E8A-4147-A177-3AD203B41FA5}">
                      <a16:colId xmlns:a16="http://schemas.microsoft.com/office/drawing/2014/main" val="1097139553"/>
                    </a:ext>
                  </a:extLst>
                </a:gridCol>
                <a:gridCol w="2683164">
                  <a:extLst>
                    <a:ext uri="{9D8B030D-6E8A-4147-A177-3AD203B41FA5}">
                      <a16:colId xmlns:a16="http://schemas.microsoft.com/office/drawing/2014/main" val="2810161898"/>
                    </a:ext>
                  </a:extLst>
                </a:gridCol>
                <a:gridCol w="2683164">
                  <a:extLst>
                    <a:ext uri="{9D8B030D-6E8A-4147-A177-3AD203B41FA5}">
                      <a16:colId xmlns:a16="http://schemas.microsoft.com/office/drawing/2014/main" val="3667524411"/>
                    </a:ext>
                  </a:extLst>
                </a:gridCol>
                <a:gridCol w="2683164">
                  <a:extLst>
                    <a:ext uri="{9D8B030D-6E8A-4147-A177-3AD203B41FA5}">
                      <a16:colId xmlns:a16="http://schemas.microsoft.com/office/drawing/2014/main" val="2625017462"/>
                    </a:ext>
                  </a:extLst>
                </a:gridCol>
              </a:tblGrid>
              <a:tr h="8446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  <a:ea typeface="Microsoft JhengHei Light" panose="020B0304030504040204" pitchFamily="34" charset="-120"/>
                        </a:rPr>
                        <a:t>Dataset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  <a:ea typeface="Microsoft JhengHei Light" panose="020B0304030504040204" pitchFamily="34" charset="-120"/>
                        </a:rPr>
                        <a:t>FAQ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  <a:ea typeface="Microsoft JhengHei Light" panose="020B0304030504040204" pitchFamily="34" charset="-120"/>
                        </a:rPr>
                        <a:t>Finance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  <a:ea typeface="Microsoft JhengHei Light" panose="020B0304030504040204" pitchFamily="34" charset="-120"/>
                        </a:rPr>
                        <a:t>Insurance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32984"/>
                  </a:ext>
                </a:extLst>
              </a:tr>
              <a:tr h="8446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7030A0"/>
                          </a:solidFill>
                          <a:latin typeface="+mn-lt"/>
                          <a:ea typeface="Microsoft JhengHei Light" panose="020B0304030504040204" pitchFamily="34" charset="-120"/>
                        </a:rPr>
                        <a:t>Data Type</a:t>
                      </a:r>
                      <a:endParaRPr lang="zh-TW" altLang="en-US" sz="2400" b="1" dirty="0">
                        <a:solidFill>
                          <a:srgbClr val="7030A0"/>
                        </a:solidFill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ea typeface="Microsoft JhengHei Light" panose="020B0304030504040204" pitchFamily="34" charset="-120"/>
                        </a:rPr>
                        <a:t>Mapping Q-A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ea typeface="Microsoft JhengHei Light" panose="020B0304030504040204" pitchFamily="34" charset="-120"/>
                        </a:rPr>
                        <a:t>PDF files</a:t>
                      </a:r>
                      <a:endParaRPr lang="zh-TW" altLang="en-US" sz="2400" dirty="0"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Microsoft JhengHei Light" panose="020B0304030504040204" pitchFamily="34" charset="-120"/>
                        </a:rPr>
                        <a:t>PDF files</a:t>
                      </a:r>
                      <a:endParaRPr lang="zh-TW" altLang="en-US" sz="2400" dirty="0"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84472"/>
                  </a:ext>
                </a:extLst>
              </a:tr>
              <a:tr h="8446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7030A0"/>
                          </a:solidFill>
                          <a:latin typeface="+mn-lt"/>
                          <a:ea typeface="Microsoft JhengHei Light" panose="020B0304030504040204" pitchFamily="34" charset="-120"/>
                          <a:cs typeface="+mn-cs"/>
                        </a:rPr>
                        <a:t>Data Count</a:t>
                      </a:r>
                      <a:endParaRPr lang="zh-TW" altLang="en-US" sz="2400" b="1" kern="1200" dirty="0">
                        <a:solidFill>
                          <a:srgbClr val="7030A0"/>
                        </a:solidFill>
                        <a:latin typeface="+mn-lt"/>
                        <a:ea typeface="Microsoft JhengHei Light" panose="020B03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ea typeface="Microsoft JhengHei Light" panose="020B0304030504040204" pitchFamily="34" charset="-120"/>
                        </a:rPr>
                        <a:t>616</a:t>
                      </a:r>
                      <a:endParaRPr lang="zh-TW" altLang="en-US" sz="2400" dirty="0"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ea typeface="Microsoft JhengHei Light" panose="020B0304030504040204" pitchFamily="34" charset="-120"/>
                        </a:rPr>
                        <a:t>1035</a:t>
                      </a:r>
                      <a:endParaRPr lang="zh-TW" altLang="en-US" sz="2400" dirty="0"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ea typeface="Microsoft JhengHei Light" panose="020B0304030504040204" pitchFamily="34" charset="-120"/>
                        </a:rPr>
                        <a:t>643</a:t>
                      </a:r>
                      <a:endParaRPr lang="zh-TW" altLang="en-US" sz="2400" dirty="0">
                        <a:latin typeface="+mn-lt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5520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174703E-53EC-E1D0-B17D-35BDCDF0202E}"/>
              </a:ext>
            </a:extLst>
          </p:cNvPr>
          <p:cNvSpPr txBox="1"/>
          <p:nvPr/>
        </p:nvSpPr>
        <p:spPr>
          <a:xfrm>
            <a:off x="729672" y="3583708"/>
            <a:ext cx="11157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Noted: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Data Cleaning (from Slack): repeating same page</a:t>
            </a:r>
          </a:p>
          <a:p>
            <a:pPr lvl="1"/>
            <a:r>
              <a:rPr lang="en-US" altLang="zh-TW" sz="2400" dirty="0"/>
              <a:t>=&gt; insurance/85.pdf vs insurance/48.pdf</a:t>
            </a:r>
          </a:p>
          <a:p>
            <a:pPr marL="457200" indent="-457200">
              <a:buAutoNum type="arabicPeriod"/>
            </a:pPr>
            <a:r>
              <a:rPr lang="en-US" altLang="zh-TW" sz="2400" b="1" dirty="0">
                <a:solidFill>
                  <a:srgbClr val="FF0000"/>
                </a:solidFill>
              </a:rPr>
              <a:t>Table Data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sz="2400" dirty="0"/>
              <a:t>=&gt; Yes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Image/Figure Data</a:t>
            </a:r>
          </a:p>
          <a:p>
            <a:r>
              <a:rPr lang="en-US" altLang="zh-TW" sz="2400" dirty="0"/>
              <a:t>       =&gt; No</a:t>
            </a:r>
          </a:p>
        </p:txBody>
      </p:sp>
    </p:spTree>
    <p:extLst>
      <p:ext uri="{BB962C8B-B14F-4D97-AF65-F5344CB8AC3E}">
        <p14:creationId xmlns:p14="http://schemas.microsoft.com/office/powerpoint/2010/main" val="206482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498C-920E-855C-17EA-F0B00D47F398}"/>
              </a:ext>
            </a:extLst>
          </p:cNvPr>
          <p:cNvSpPr txBox="1"/>
          <p:nvPr/>
        </p:nvSpPr>
        <p:spPr>
          <a:xfrm>
            <a:off x="332508" y="258617"/>
            <a:ext cx="11554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3000" dirty="0"/>
              <a:t> Preliminary rule</a:t>
            </a:r>
          </a:p>
        </p:txBody>
      </p:sp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03C985F3-D1F9-79CC-F0A1-8D270D448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89" y="812615"/>
            <a:ext cx="8024221" cy="5667456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7B3885D-E81F-08BC-1935-D1C96512BF36}"/>
              </a:ext>
            </a:extLst>
          </p:cNvPr>
          <p:cNvCxnSpPr>
            <a:cxnSpLocks/>
          </p:cNvCxnSpPr>
          <p:nvPr/>
        </p:nvCxnSpPr>
        <p:spPr>
          <a:xfrm>
            <a:off x="6003636" y="1108364"/>
            <a:ext cx="25677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BA4B68-4E91-FB30-2FBC-0839B270255E}"/>
              </a:ext>
            </a:extLst>
          </p:cNvPr>
          <p:cNvSpPr txBox="1"/>
          <p:nvPr/>
        </p:nvSpPr>
        <p:spPr>
          <a:xfrm>
            <a:off x="8451272" y="507875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9099E9-F445-158A-1484-F578F365128F}"/>
              </a:ext>
            </a:extLst>
          </p:cNvPr>
          <p:cNvSpPr/>
          <p:nvPr/>
        </p:nvSpPr>
        <p:spPr>
          <a:xfrm>
            <a:off x="2530764" y="3232727"/>
            <a:ext cx="7416800" cy="53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38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498C-920E-855C-17EA-F0B00D47F398}"/>
              </a:ext>
            </a:extLst>
          </p:cNvPr>
          <p:cNvSpPr txBox="1"/>
          <p:nvPr/>
        </p:nvSpPr>
        <p:spPr>
          <a:xfrm>
            <a:off x="332508" y="258617"/>
            <a:ext cx="11554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3000" dirty="0"/>
              <a:t> </a:t>
            </a:r>
            <a:r>
              <a:rPr lang="en-US" altLang="zh-TW" sz="3000" dirty="0"/>
              <a:t>Approach</a:t>
            </a:r>
          </a:p>
        </p:txBody>
      </p:sp>
      <p:pic>
        <p:nvPicPr>
          <p:cNvPr id="7" name="圖片 6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A53E0864-BA48-4924-EEEF-EADAD36A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4" y="959488"/>
            <a:ext cx="10702212" cy="563989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29730E4-433C-8FF6-A5AE-CD25F0D2A5C7}"/>
              </a:ext>
            </a:extLst>
          </p:cNvPr>
          <p:cNvCxnSpPr/>
          <p:nvPr/>
        </p:nvCxnSpPr>
        <p:spPr>
          <a:xfrm>
            <a:off x="5411755" y="2948473"/>
            <a:ext cx="0" cy="13342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4998362-F5F2-7657-9F2B-9922E69A257F}"/>
              </a:ext>
            </a:extLst>
          </p:cNvPr>
          <p:cNvCxnSpPr>
            <a:cxnSpLocks/>
          </p:cNvCxnSpPr>
          <p:nvPr/>
        </p:nvCxnSpPr>
        <p:spPr>
          <a:xfrm flipH="1">
            <a:off x="5411755" y="4282751"/>
            <a:ext cx="28178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BD86FC-D18C-F2F2-4261-99BC073FEDAF}"/>
              </a:ext>
            </a:extLst>
          </p:cNvPr>
          <p:cNvCxnSpPr>
            <a:cxnSpLocks/>
          </p:cNvCxnSpPr>
          <p:nvPr/>
        </p:nvCxnSpPr>
        <p:spPr>
          <a:xfrm>
            <a:off x="8229600" y="4282751"/>
            <a:ext cx="0" cy="1542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9A40F70-6FEC-B835-1DC3-D28AE026D770}"/>
              </a:ext>
            </a:extLst>
          </p:cNvPr>
          <p:cNvCxnSpPr>
            <a:cxnSpLocks/>
          </p:cNvCxnSpPr>
          <p:nvPr/>
        </p:nvCxnSpPr>
        <p:spPr>
          <a:xfrm flipH="1">
            <a:off x="8229600" y="5825223"/>
            <a:ext cx="1450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2221D8-D34F-740A-2F37-CF644F233BED}"/>
              </a:ext>
            </a:extLst>
          </p:cNvPr>
          <p:cNvCxnSpPr>
            <a:cxnSpLocks/>
          </p:cNvCxnSpPr>
          <p:nvPr/>
        </p:nvCxnSpPr>
        <p:spPr>
          <a:xfrm flipH="1">
            <a:off x="5411755" y="2945551"/>
            <a:ext cx="28178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8ABAA97-0CF6-CB81-3967-C2070A6DF6E8}"/>
              </a:ext>
            </a:extLst>
          </p:cNvPr>
          <p:cNvCxnSpPr>
            <a:cxnSpLocks/>
          </p:cNvCxnSpPr>
          <p:nvPr/>
        </p:nvCxnSpPr>
        <p:spPr>
          <a:xfrm>
            <a:off x="8229600" y="2945551"/>
            <a:ext cx="0" cy="164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0510A6D-12D0-0DDF-0290-30B4D9E827C9}"/>
              </a:ext>
            </a:extLst>
          </p:cNvPr>
          <p:cNvCxnSpPr>
            <a:cxnSpLocks/>
          </p:cNvCxnSpPr>
          <p:nvPr/>
        </p:nvCxnSpPr>
        <p:spPr>
          <a:xfrm flipH="1">
            <a:off x="8229600" y="3109913"/>
            <a:ext cx="1450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4C8BF6AE-BA3B-3073-181E-4AE70A6C6D53}"/>
              </a:ext>
            </a:extLst>
          </p:cNvPr>
          <p:cNvCxnSpPr>
            <a:cxnSpLocks/>
          </p:cNvCxnSpPr>
          <p:nvPr/>
        </p:nvCxnSpPr>
        <p:spPr>
          <a:xfrm>
            <a:off x="9679709" y="3109913"/>
            <a:ext cx="0" cy="2715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498C-920E-855C-17EA-F0B00D47F398}"/>
              </a:ext>
            </a:extLst>
          </p:cNvPr>
          <p:cNvSpPr txBox="1"/>
          <p:nvPr/>
        </p:nvSpPr>
        <p:spPr>
          <a:xfrm>
            <a:off x="332508" y="258617"/>
            <a:ext cx="11554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3000" dirty="0"/>
              <a:t> </a:t>
            </a:r>
            <a:r>
              <a:rPr lang="en-US" altLang="zh-TW" sz="3000" dirty="0"/>
              <a:t>Approach</a:t>
            </a:r>
          </a:p>
        </p:txBody>
      </p:sp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6B652F2-FD6C-6AEA-5DCA-40C0B7C5F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4" y="978052"/>
            <a:ext cx="10741891" cy="56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1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498C-920E-855C-17EA-F0B00D47F398}"/>
              </a:ext>
            </a:extLst>
          </p:cNvPr>
          <p:cNvSpPr txBox="1"/>
          <p:nvPr/>
        </p:nvSpPr>
        <p:spPr>
          <a:xfrm>
            <a:off x="332508" y="258617"/>
            <a:ext cx="11554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3000" dirty="0"/>
              <a:t> </a:t>
            </a:r>
            <a:r>
              <a:rPr lang="en-US" altLang="zh-TW" sz="3000" dirty="0"/>
              <a:t>Approach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A7E9F-E263-0BF9-522C-95C904AE18F6}"/>
              </a:ext>
            </a:extLst>
          </p:cNvPr>
          <p:cNvSpPr txBox="1"/>
          <p:nvPr/>
        </p:nvSpPr>
        <p:spPr>
          <a:xfrm>
            <a:off x="637309" y="812615"/>
            <a:ext cx="115546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Chunking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Sematic Chucking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Vector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FAISS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Chroma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Retrieval (Search)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Hybrid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Vector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Other Enhancement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 Reciprocal Rank Fusion</a:t>
            </a:r>
          </a:p>
        </p:txBody>
      </p:sp>
    </p:spTree>
    <p:extLst>
      <p:ext uri="{BB962C8B-B14F-4D97-AF65-F5344CB8AC3E}">
        <p14:creationId xmlns:p14="http://schemas.microsoft.com/office/powerpoint/2010/main" val="23307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88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LLM RAG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Fan(范植貿)</dc:creator>
  <cp:lastModifiedBy>Jonathan Fan(范植貿)</cp:lastModifiedBy>
  <cp:revision>5</cp:revision>
  <dcterms:created xsi:type="dcterms:W3CDTF">2024-10-01T06:05:25Z</dcterms:created>
  <dcterms:modified xsi:type="dcterms:W3CDTF">2024-10-10T12:11:17Z</dcterms:modified>
</cp:coreProperties>
</file>