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66" r:id="rId2"/>
    <p:sldId id="258" r:id="rId3"/>
    <p:sldId id="278" r:id="rId4"/>
    <p:sldId id="309" r:id="rId5"/>
    <p:sldId id="310" r:id="rId6"/>
    <p:sldId id="273" r:id="rId7"/>
    <p:sldId id="274" r:id="rId8"/>
    <p:sldId id="275" r:id="rId9"/>
    <p:sldId id="277" r:id="rId10"/>
    <p:sldId id="307" r:id="rId11"/>
    <p:sldId id="308" r:id="rId12"/>
    <p:sldId id="270" r:id="rId13"/>
    <p:sldId id="271" r:id="rId14"/>
    <p:sldId id="276" r:id="rId15"/>
    <p:sldId id="268" r:id="rId16"/>
    <p:sldId id="280" r:id="rId17"/>
    <p:sldId id="281" r:id="rId18"/>
    <p:sldId id="311" r:id="rId19"/>
    <p:sldId id="269" r:id="rId20"/>
    <p:sldId id="279" r:id="rId21"/>
    <p:sldId id="282" r:id="rId22"/>
    <p:sldId id="284" r:id="rId23"/>
    <p:sldId id="283" r:id="rId24"/>
    <p:sldId id="285" r:id="rId25"/>
    <p:sldId id="286" r:id="rId26"/>
    <p:sldId id="287" r:id="rId27"/>
    <p:sldId id="306" r:id="rId28"/>
    <p:sldId id="294" r:id="rId29"/>
    <p:sldId id="293" r:id="rId30"/>
    <p:sldId id="295" r:id="rId31"/>
    <p:sldId id="296" r:id="rId32"/>
    <p:sldId id="257" r:id="rId33"/>
    <p:sldId id="297" r:id="rId34"/>
    <p:sldId id="292" r:id="rId35"/>
    <p:sldId id="298" r:id="rId36"/>
    <p:sldId id="302" r:id="rId37"/>
    <p:sldId id="300" r:id="rId38"/>
    <p:sldId id="301" r:id="rId39"/>
    <p:sldId id="299" r:id="rId40"/>
    <p:sldId id="303" r:id="rId41"/>
    <p:sldId id="304" r:id="rId42"/>
    <p:sldId id="305" r:id="rId43"/>
    <p:sldId id="291" r:id="rId44"/>
    <p:sldId id="29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439" autoAdjust="0"/>
  </p:normalViewPr>
  <p:slideViewPr>
    <p:cSldViewPr snapToGrid="0" snapToObjects="1">
      <p:cViewPr>
        <p:scale>
          <a:sx n="110" d="100"/>
          <a:sy n="110" d="100"/>
        </p:scale>
        <p:origin x="-105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218738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417527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429265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275227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97009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125040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363792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168848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314640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127541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2CD0A6D-7656-204D-A41E-F927B2772E87}" type="datetimeFigureOut">
              <a:rPr kumimoji="1" lang="zh-CN" altLang="en-US" smtClean="0"/>
              <a:t>15/12/17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B290C5-79EB-D54D-96CB-2B8BE6765270}" type="slidenum">
              <a:rPr kumimoji="1" lang="zh-CN" altLang="en-US" smtClean="0"/>
              <a:t>‹#›</a:t>
            </a:fld>
            <a:endParaRPr kumimoji="1" lang="zh-CN" altLang="en-US"/>
          </a:p>
        </p:txBody>
      </p:sp>
    </p:spTree>
    <p:extLst>
      <p:ext uri="{BB962C8B-B14F-4D97-AF65-F5344CB8AC3E}">
        <p14:creationId xmlns:p14="http://schemas.microsoft.com/office/powerpoint/2010/main" val="24233992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274638"/>
            <a:ext cx="8229600" cy="74731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D0A6D-7656-204D-A41E-F927B2772E87}" type="datetimeFigureOut">
              <a:rPr kumimoji="1" lang="zh-CN" altLang="en-US" smtClean="0"/>
              <a:t>15/12/17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90C5-79EB-D54D-96CB-2B8BE6765270}" type="slidenum">
              <a:rPr kumimoji="1" lang="zh-CN" altLang="en-US" smtClean="0"/>
              <a:t>‹#›</a:t>
            </a:fld>
            <a:endParaRPr kumimoji="1" lang="zh-CN" altLang="en-US"/>
          </a:p>
        </p:txBody>
      </p:sp>
      <p:sp>
        <p:nvSpPr>
          <p:cNvPr id="7" name="减 6"/>
          <p:cNvSpPr/>
          <p:nvPr userDrawn="1"/>
        </p:nvSpPr>
        <p:spPr>
          <a:xfrm>
            <a:off x="-1445231" y="978151"/>
            <a:ext cx="10875722" cy="578252"/>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139773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zookeeper.apache.org" TargetMode="External"/><Relationship Id="rId3" Type="http://schemas.openxmlformats.org/officeDocument/2006/relationships/hyperlink" Target="http://apache.fayea.com/zookee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macro.com/2014/10/15/explain-pox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887" y="456173"/>
            <a:ext cx="4771590"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浅析</a:t>
            </a:r>
            <a:endParaRPr kumimoji="1" lang="zh-CN" altLang="en-US" sz="3600" b="1" dirty="0">
              <a:latin typeface="微软雅黑"/>
              <a:ea typeface="微软雅黑"/>
              <a:cs typeface="微软雅黑"/>
            </a:endParaRPr>
          </a:p>
        </p:txBody>
      </p:sp>
      <p:sp>
        <p:nvSpPr>
          <p:cNvPr id="5" name="文本框 4"/>
          <p:cNvSpPr txBox="1"/>
          <p:nvPr/>
        </p:nvSpPr>
        <p:spPr>
          <a:xfrm>
            <a:off x="369887" y="1738387"/>
            <a:ext cx="5683983" cy="1995418"/>
          </a:xfrm>
          <a:prstGeom prst="rect">
            <a:avLst/>
          </a:prstGeom>
          <a:noFill/>
        </p:spPr>
        <p:txBody>
          <a:bodyPr wrap="square" rtlCol="0">
            <a:spAutoFit/>
          </a:bodyPr>
          <a:lstStyle/>
          <a:p>
            <a:pPr marL="514350" indent="-514350">
              <a:lnSpc>
                <a:spcPct val="150000"/>
              </a:lnSpc>
              <a:buFont typeface="Wingdings" charset="2"/>
              <a:buChar char="n"/>
            </a:pPr>
            <a:r>
              <a:rPr kumimoji="1" lang="en-US" altLang="zh-CN" sz="2800" dirty="0" smtClean="0">
                <a:latin typeface="微软雅黑"/>
                <a:ea typeface="微软雅黑"/>
                <a:cs typeface="微软雅黑"/>
              </a:rPr>
              <a:t>Zookeeper</a:t>
            </a:r>
            <a:r>
              <a:rPr kumimoji="1" lang="zh-CN" altLang="en-US" sz="2800" dirty="0" smtClean="0">
                <a:latin typeface="微软雅黑"/>
                <a:ea typeface="微软雅黑"/>
                <a:cs typeface="微软雅黑"/>
              </a:rPr>
              <a:t>介绍</a:t>
            </a:r>
            <a:endParaRPr kumimoji="1" lang="en-US" altLang="zh-CN" sz="2800" dirty="0" smtClean="0">
              <a:latin typeface="微软雅黑"/>
              <a:ea typeface="微软雅黑"/>
              <a:cs typeface="微软雅黑"/>
            </a:endParaRPr>
          </a:p>
          <a:p>
            <a:pPr marL="457200" indent="-457200">
              <a:lnSpc>
                <a:spcPct val="150000"/>
              </a:lnSpc>
              <a:buFont typeface="Wingdings" charset="2"/>
              <a:buChar char="n"/>
            </a:pPr>
            <a:r>
              <a:rPr kumimoji="1" lang="en-US" altLang="zh-CN" sz="2800" dirty="0" smtClean="0">
                <a:latin typeface="微软雅黑"/>
                <a:ea typeface="微软雅黑"/>
                <a:cs typeface="微软雅黑"/>
              </a:rPr>
              <a:t>Zookeeper</a:t>
            </a:r>
            <a:r>
              <a:rPr kumimoji="1" lang="zh-CN" altLang="en-US" sz="2800" dirty="0" smtClean="0">
                <a:latin typeface="微软雅黑"/>
                <a:ea typeface="微软雅黑"/>
                <a:cs typeface="微软雅黑"/>
              </a:rPr>
              <a:t>安装以及操作</a:t>
            </a:r>
            <a:endParaRPr kumimoji="1" lang="en-US" altLang="zh-CN" sz="2800" dirty="0" smtClean="0">
              <a:latin typeface="微软雅黑"/>
              <a:ea typeface="微软雅黑"/>
              <a:cs typeface="微软雅黑"/>
            </a:endParaRPr>
          </a:p>
          <a:p>
            <a:pPr marL="457200" indent="-457200">
              <a:lnSpc>
                <a:spcPct val="150000"/>
              </a:lnSpc>
              <a:buFont typeface="Wingdings" charset="2"/>
              <a:buChar char="n"/>
            </a:pPr>
            <a:r>
              <a:rPr kumimoji="1" lang="en-US" altLang="zh-CN" sz="2800" dirty="0" smtClean="0">
                <a:latin typeface="微软雅黑"/>
                <a:ea typeface="微软雅黑"/>
                <a:cs typeface="微软雅黑"/>
              </a:rPr>
              <a:t>Zookeeper</a:t>
            </a:r>
            <a:r>
              <a:rPr kumimoji="1" lang="zh-CN" altLang="en-US" sz="2800" dirty="0" smtClean="0">
                <a:latin typeface="微软雅黑"/>
                <a:ea typeface="微软雅黑"/>
                <a:cs typeface="微软雅黑"/>
              </a:rPr>
              <a:t>应用场景</a:t>
            </a:r>
            <a:endParaRPr kumimoji="1" lang="en-US" altLang="zh-CN" sz="2800" dirty="0" smtClean="0">
              <a:latin typeface="微软雅黑"/>
              <a:ea typeface="微软雅黑"/>
              <a:cs typeface="微软雅黑"/>
            </a:endParaRPr>
          </a:p>
        </p:txBody>
      </p:sp>
    </p:spTree>
    <p:extLst>
      <p:ext uri="{BB962C8B-B14F-4D97-AF65-F5344CB8AC3E}">
        <p14:creationId xmlns:p14="http://schemas.microsoft.com/office/powerpoint/2010/main" val="1961550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562123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特性</a:t>
            </a:r>
            <a:endParaRPr kumimoji="1" lang="zh-CN" altLang="en-US" sz="3600" b="1" dirty="0">
              <a:latin typeface="微软雅黑"/>
              <a:ea typeface="微软雅黑"/>
              <a:cs typeface="微软雅黑"/>
            </a:endParaRPr>
          </a:p>
        </p:txBody>
      </p:sp>
      <p:sp>
        <p:nvSpPr>
          <p:cNvPr id="6" name="文本框 5"/>
          <p:cNvSpPr txBox="1"/>
          <p:nvPr/>
        </p:nvSpPr>
        <p:spPr>
          <a:xfrm>
            <a:off x="309346" y="1611732"/>
            <a:ext cx="8433726" cy="4134466"/>
          </a:xfrm>
          <a:prstGeom prst="rect">
            <a:avLst/>
          </a:prstGeom>
          <a:noFill/>
        </p:spPr>
        <p:txBody>
          <a:bodyPr wrap="square" rtlCol="0">
            <a:spAutoFit/>
          </a:bodyPr>
          <a:lstStyle/>
          <a:p>
            <a:pPr marL="342900" indent="-342900">
              <a:lnSpc>
                <a:spcPct val="150000"/>
              </a:lnSpc>
              <a:buFont typeface="Wingdings" charset="2"/>
              <a:buChar char="n"/>
            </a:pPr>
            <a:r>
              <a:rPr lang="zh-CN" altLang="en-US" sz="1600" dirty="0" smtClean="0">
                <a:latin typeface="微软雅黑"/>
                <a:ea typeface="微软雅黑"/>
                <a:cs typeface="微软雅黑"/>
              </a:rPr>
              <a:t>顺序</a:t>
            </a:r>
            <a:r>
              <a:rPr lang="zh-CN" altLang="en-US" sz="1600" dirty="0">
                <a:latin typeface="微软雅黑"/>
                <a:ea typeface="微软雅黑"/>
                <a:cs typeface="微软雅黑"/>
              </a:rPr>
              <a:t>一致性 </a:t>
            </a:r>
          </a:p>
          <a:p>
            <a:pPr>
              <a:lnSpc>
                <a:spcPct val="150000"/>
              </a:lnSpc>
            </a:pPr>
            <a:r>
              <a:rPr lang="zh-CN" altLang="zh-CN" sz="1600" dirty="0">
                <a:latin typeface="微软雅黑"/>
                <a:ea typeface="微软雅黑"/>
                <a:cs typeface="微软雅黑"/>
              </a:rPr>
              <a:t> </a:t>
            </a:r>
            <a:r>
              <a:rPr lang="zh-CN" altLang="en-US" sz="1600" dirty="0" smtClean="0">
                <a:latin typeface="微软雅黑"/>
                <a:ea typeface="微软雅黑"/>
                <a:cs typeface="微软雅黑"/>
              </a:rPr>
              <a:t> </a:t>
            </a:r>
            <a:r>
              <a:rPr lang="zh-CN" altLang="zh-CN" sz="1600" dirty="0" smtClean="0">
                <a:latin typeface="微软雅黑"/>
                <a:ea typeface="微软雅黑"/>
                <a:cs typeface="微软雅黑"/>
              </a:rPr>
              <a:t> </a:t>
            </a:r>
            <a:r>
              <a:rPr lang="zh-CN" altLang="en-US" sz="1600" dirty="0" smtClean="0">
                <a:latin typeface="微软雅黑"/>
                <a:ea typeface="微软雅黑"/>
                <a:cs typeface="微软雅黑"/>
              </a:rPr>
              <a:t>    </a:t>
            </a:r>
            <a:r>
              <a:rPr lang="zh-CN" altLang="en-US" sz="1600" dirty="0" smtClean="0">
                <a:latin typeface="微软雅黑"/>
                <a:ea typeface="微软雅黑"/>
                <a:cs typeface="微软雅黑"/>
              </a:rPr>
              <a:t>从同一个客户端发起</a:t>
            </a:r>
            <a:r>
              <a:rPr lang="zh-CN" altLang="en-US" sz="1600" dirty="0">
                <a:latin typeface="微软雅黑"/>
                <a:ea typeface="微软雅黑"/>
                <a:cs typeface="微软雅黑"/>
              </a:rPr>
              <a:t>的事务请求，最终将会严格按照其发起顺序被应用到</a:t>
            </a:r>
            <a:r>
              <a:rPr lang="en-US" altLang="zh-CN" sz="1600" dirty="0">
                <a:latin typeface="微软雅黑"/>
                <a:ea typeface="微软雅黑"/>
                <a:cs typeface="微软雅黑"/>
              </a:rPr>
              <a:t>Zookeeper</a:t>
            </a:r>
            <a:r>
              <a:rPr lang="zh-CN" altLang="en-US" sz="1600" dirty="0" smtClean="0">
                <a:latin typeface="微软雅黑"/>
                <a:ea typeface="微软雅黑"/>
                <a:cs typeface="微软雅黑"/>
              </a:rPr>
              <a:t>中去</a:t>
            </a:r>
            <a:endParaRPr lang="en-US" altLang="zh-CN" sz="1600" dirty="0" smtClean="0">
              <a:latin typeface="微软雅黑"/>
              <a:ea typeface="微软雅黑"/>
              <a:cs typeface="微软雅黑"/>
            </a:endParaRPr>
          </a:p>
          <a:p>
            <a:pPr>
              <a:lnSpc>
                <a:spcPct val="150000"/>
              </a:lnSpc>
            </a:pPr>
            <a:r>
              <a:rPr lang="zh-CN" altLang="en-US" sz="1600" dirty="0" smtClean="0">
                <a:latin typeface="微软雅黑"/>
                <a:ea typeface="微软雅黑"/>
                <a:cs typeface="微软雅黑"/>
              </a:rPr>
              <a:t> </a:t>
            </a:r>
            <a:endParaRPr lang="zh-CN" altLang="en-US" sz="1600" dirty="0">
              <a:latin typeface="微软雅黑"/>
              <a:ea typeface="微软雅黑"/>
              <a:cs typeface="微软雅黑"/>
            </a:endParaRPr>
          </a:p>
          <a:p>
            <a:pPr marL="342900" indent="-342900">
              <a:lnSpc>
                <a:spcPct val="150000"/>
              </a:lnSpc>
              <a:buFont typeface="Wingdings" charset="2"/>
              <a:buChar char="n"/>
            </a:pPr>
            <a:r>
              <a:rPr lang="zh-CN" altLang="en-US" sz="1600" dirty="0" smtClean="0">
                <a:latin typeface="微软雅黑"/>
                <a:ea typeface="微软雅黑"/>
                <a:cs typeface="微软雅黑"/>
              </a:rPr>
              <a:t>原子性 </a:t>
            </a:r>
            <a:endParaRPr lang="zh-CN" altLang="en-US" sz="1600" dirty="0">
              <a:latin typeface="微软雅黑"/>
              <a:ea typeface="微软雅黑"/>
              <a:cs typeface="微软雅黑"/>
            </a:endParaRPr>
          </a:p>
          <a:p>
            <a:pPr>
              <a:lnSpc>
                <a:spcPct val="150000"/>
              </a:lnSpc>
            </a:pPr>
            <a:r>
              <a:rPr lang="zh-CN" altLang="zh-CN" sz="1600" dirty="0">
                <a:latin typeface="微软雅黑"/>
                <a:ea typeface="微软雅黑"/>
                <a:cs typeface="微软雅黑"/>
              </a:rPr>
              <a:t> </a:t>
            </a:r>
            <a:r>
              <a:rPr lang="zh-CN" altLang="en-US" sz="1600" dirty="0" smtClean="0">
                <a:latin typeface="微软雅黑"/>
                <a:ea typeface="微软雅黑"/>
                <a:cs typeface="微软雅黑"/>
              </a:rPr>
              <a:t>    </a:t>
            </a:r>
            <a:r>
              <a:rPr lang="zh-CN" altLang="en-US" sz="1600" dirty="0" smtClean="0">
                <a:latin typeface="微软雅黑"/>
                <a:ea typeface="微软雅黑"/>
                <a:cs typeface="微软雅黑"/>
              </a:rPr>
              <a:t>所有事务请</a:t>
            </a:r>
            <a:r>
              <a:rPr lang="zh-CN" altLang="en-US" sz="1600" dirty="0">
                <a:latin typeface="微软雅黑"/>
                <a:ea typeface="微软雅黑"/>
                <a:cs typeface="微软雅黑"/>
              </a:rPr>
              <a:t>求的处理结果在整个集群中所有机器上得应用情况是一致的，也就是说，要么整个集群所有机器都成功应用某一个事务，要么都没有应用，一定不会出现集群中部分机器应用了该事务，而另外一部分没有应用该事务 </a:t>
            </a:r>
            <a:endParaRPr lang="en-US" altLang="zh-CN" sz="1600" dirty="0" smtClean="0">
              <a:latin typeface="微软雅黑"/>
              <a:ea typeface="微软雅黑"/>
              <a:cs typeface="微软雅黑"/>
            </a:endParaRPr>
          </a:p>
          <a:p>
            <a:pPr>
              <a:lnSpc>
                <a:spcPct val="150000"/>
              </a:lnSpc>
            </a:pPr>
            <a:endParaRPr lang="zh-CN" altLang="en-US" sz="1600" dirty="0">
              <a:latin typeface="微软雅黑"/>
              <a:ea typeface="微软雅黑"/>
              <a:cs typeface="微软雅黑"/>
            </a:endParaRPr>
          </a:p>
          <a:p>
            <a:pPr marL="342900" indent="-342900">
              <a:lnSpc>
                <a:spcPct val="150000"/>
              </a:lnSpc>
              <a:buFont typeface="Wingdings" charset="2"/>
              <a:buChar char="n"/>
            </a:pPr>
            <a:r>
              <a:rPr lang="zh-CN" altLang="en-US" sz="1600" dirty="0" smtClean="0">
                <a:latin typeface="微软雅黑"/>
                <a:ea typeface="微软雅黑"/>
                <a:cs typeface="微软雅黑"/>
              </a:rPr>
              <a:t>单一视图 </a:t>
            </a:r>
            <a:endParaRPr lang="zh-CN" altLang="en-US" sz="1600" dirty="0">
              <a:latin typeface="微软雅黑"/>
              <a:ea typeface="微软雅黑"/>
              <a:cs typeface="微软雅黑"/>
            </a:endParaRPr>
          </a:p>
          <a:p>
            <a:pPr>
              <a:lnSpc>
                <a:spcPct val="150000"/>
              </a:lnSpc>
            </a:pPr>
            <a:r>
              <a:rPr lang="zh-CN" altLang="en-US" sz="1600" dirty="0">
                <a:latin typeface="微软雅黑"/>
                <a:ea typeface="微软雅黑"/>
                <a:cs typeface="微软雅黑"/>
              </a:rPr>
              <a:t> </a:t>
            </a:r>
            <a:r>
              <a:rPr lang="zh-CN" altLang="en-US" sz="1600" dirty="0" smtClean="0">
                <a:latin typeface="微软雅黑"/>
                <a:ea typeface="微软雅黑"/>
                <a:cs typeface="微软雅黑"/>
              </a:rPr>
              <a:t>    </a:t>
            </a:r>
            <a:r>
              <a:rPr lang="zh-CN" altLang="en-US" sz="1600" dirty="0" smtClean="0">
                <a:latin typeface="微软雅黑"/>
                <a:ea typeface="微软雅黑"/>
                <a:cs typeface="微软雅黑"/>
              </a:rPr>
              <a:t>无论客户端连接</a:t>
            </a:r>
            <a:r>
              <a:rPr lang="zh-CN" altLang="en-US" sz="1600" dirty="0">
                <a:latin typeface="微软雅黑"/>
                <a:ea typeface="微软雅黑"/>
                <a:cs typeface="微软雅黑"/>
              </a:rPr>
              <a:t>的是哪个</a:t>
            </a:r>
            <a:r>
              <a:rPr lang="en-US" altLang="zh-CN" sz="1600" dirty="0">
                <a:latin typeface="微软雅黑"/>
                <a:ea typeface="微软雅黑"/>
                <a:cs typeface="微软雅黑"/>
              </a:rPr>
              <a:t>Zookeeper</a:t>
            </a:r>
            <a:r>
              <a:rPr lang="zh-CN" altLang="en-US" sz="1600" dirty="0">
                <a:latin typeface="微软雅黑"/>
                <a:ea typeface="微软雅黑"/>
                <a:cs typeface="微软雅黑"/>
              </a:rPr>
              <a:t>服务器，其看到的服务端数据模型都是一致的 </a:t>
            </a:r>
          </a:p>
          <a:p>
            <a:pPr>
              <a:lnSpc>
                <a:spcPct val="150000"/>
              </a:lnSpc>
            </a:pPr>
            <a:endParaRPr lang="zh-CN" altLang="en-US" sz="1600" dirty="0">
              <a:latin typeface="微软雅黑"/>
              <a:ea typeface="微软雅黑"/>
              <a:cs typeface="微软雅黑"/>
            </a:endParaRPr>
          </a:p>
        </p:txBody>
      </p:sp>
    </p:spTree>
    <p:extLst>
      <p:ext uri="{BB962C8B-B14F-4D97-AF65-F5344CB8AC3E}">
        <p14:creationId xmlns:p14="http://schemas.microsoft.com/office/powerpoint/2010/main" val="39076728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562123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特性</a:t>
            </a:r>
            <a:endParaRPr kumimoji="1" lang="zh-CN" altLang="en-US" sz="3600" b="1" dirty="0">
              <a:latin typeface="微软雅黑"/>
              <a:ea typeface="微软雅黑"/>
              <a:cs typeface="微软雅黑"/>
            </a:endParaRPr>
          </a:p>
        </p:txBody>
      </p:sp>
      <p:sp>
        <p:nvSpPr>
          <p:cNvPr id="6" name="文本框 5"/>
          <p:cNvSpPr txBox="1"/>
          <p:nvPr/>
        </p:nvSpPr>
        <p:spPr>
          <a:xfrm>
            <a:off x="309346" y="1611732"/>
            <a:ext cx="8433726" cy="3395802"/>
          </a:xfrm>
          <a:prstGeom prst="rect">
            <a:avLst/>
          </a:prstGeom>
          <a:noFill/>
        </p:spPr>
        <p:txBody>
          <a:bodyPr wrap="square" rtlCol="0">
            <a:spAutoFit/>
          </a:bodyPr>
          <a:lstStyle/>
          <a:p>
            <a:pPr marL="285750" indent="-285750">
              <a:lnSpc>
                <a:spcPct val="150000"/>
              </a:lnSpc>
              <a:buFont typeface="Wingdings" charset="2"/>
              <a:buChar char="n"/>
            </a:pPr>
            <a:r>
              <a:rPr lang="zh-CN" altLang="en-US" sz="1600" dirty="0" smtClean="0">
                <a:latin typeface="微软雅黑"/>
                <a:ea typeface="微软雅黑"/>
                <a:cs typeface="微软雅黑"/>
              </a:rPr>
              <a:t>可靠</a:t>
            </a:r>
            <a:r>
              <a:rPr lang="zh-CN" altLang="en-US" sz="1600" dirty="0">
                <a:latin typeface="微软雅黑"/>
                <a:ea typeface="微软雅黑"/>
                <a:cs typeface="微软雅黑"/>
              </a:rPr>
              <a:t>性 </a:t>
            </a:r>
          </a:p>
          <a:p>
            <a:pPr>
              <a:lnSpc>
                <a:spcPct val="150000"/>
              </a:lnSpc>
            </a:pPr>
            <a:r>
              <a:rPr lang="zh-CN" altLang="en-US" sz="1600" dirty="0">
                <a:latin typeface="微软雅黑"/>
                <a:ea typeface="微软雅黑"/>
                <a:cs typeface="微软雅黑"/>
              </a:rPr>
              <a:t>     一旦服务端成功地应用了一个事务，并完成对客户端的响应，那么该事务所引起的服务端状态变更将会一致保留下来，除非有另一个事务又对其进行变更 </a:t>
            </a:r>
          </a:p>
          <a:p>
            <a:pPr>
              <a:lnSpc>
                <a:spcPct val="150000"/>
              </a:lnSpc>
            </a:pPr>
            <a:endParaRPr lang="en-US" altLang="zh-CN" sz="1600" dirty="0">
              <a:latin typeface="微软雅黑"/>
              <a:ea typeface="微软雅黑"/>
              <a:cs typeface="微软雅黑"/>
            </a:endParaRPr>
          </a:p>
          <a:p>
            <a:pPr marL="285750" indent="-285750">
              <a:lnSpc>
                <a:spcPct val="150000"/>
              </a:lnSpc>
              <a:buFont typeface="Wingdings" charset="2"/>
              <a:buChar char="n"/>
            </a:pPr>
            <a:r>
              <a:rPr lang="zh-CN" altLang="en-US" sz="1600" dirty="0" smtClean="0">
                <a:latin typeface="微软雅黑"/>
                <a:ea typeface="微软雅黑"/>
                <a:cs typeface="微软雅黑"/>
              </a:rPr>
              <a:t>实时</a:t>
            </a:r>
            <a:r>
              <a:rPr lang="zh-CN" altLang="en-US" sz="1600" dirty="0">
                <a:latin typeface="微软雅黑"/>
                <a:ea typeface="微软雅黑"/>
                <a:cs typeface="微软雅黑"/>
              </a:rPr>
              <a:t>性 </a:t>
            </a:r>
          </a:p>
          <a:p>
            <a:pPr>
              <a:lnSpc>
                <a:spcPct val="150000"/>
              </a:lnSpc>
            </a:pPr>
            <a:r>
              <a:rPr lang="zh-CN" altLang="zh-CN" sz="1600" dirty="0">
                <a:latin typeface="微软雅黑"/>
                <a:ea typeface="微软雅黑"/>
                <a:cs typeface="微软雅黑"/>
              </a:rPr>
              <a:t> </a:t>
            </a:r>
            <a:r>
              <a:rPr lang="zh-CN" altLang="en-US" sz="1600" dirty="0" smtClean="0">
                <a:latin typeface="微软雅黑"/>
                <a:ea typeface="微软雅黑"/>
                <a:cs typeface="微软雅黑"/>
              </a:rPr>
              <a:t>    </a:t>
            </a:r>
            <a:r>
              <a:rPr lang="zh-CN" altLang="en-US" sz="1600" dirty="0" smtClean="0">
                <a:latin typeface="微软雅黑"/>
                <a:ea typeface="微软雅黑"/>
                <a:cs typeface="微软雅黑"/>
              </a:rPr>
              <a:t>通常人们看到实时</a:t>
            </a:r>
            <a:r>
              <a:rPr lang="zh-CN" altLang="en-US" sz="1600" dirty="0">
                <a:latin typeface="微软雅黑"/>
                <a:ea typeface="微软雅黑"/>
                <a:cs typeface="微软雅黑"/>
              </a:rPr>
              <a:t>性的第一反应是，一旦一个事务被成功应用，那么客户端能立即从服务端上读取到这个事务变更的最新数据状态。这里需要注意的时，</a:t>
            </a:r>
            <a:r>
              <a:rPr lang="en-US" altLang="zh-CN" sz="1600" dirty="0">
                <a:latin typeface="微软雅黑"/>
                <a:ea typeface="微软雅黑"/>
                <a:cs typeface="微软雅黑"/>
              </a:rPr>
              <a:t>Zookeeper</a:t>
            </a:r>
            <a:r>
              <a:rPr lang="zh-CN" altLang="en-US" sz="1600" dirty="0">
                <a:latin typeface="微软雅黑"/>
                <a:ea typeface="微软雅黑"/>
                <a:cs typeface="微软雅黑"/>
              </a:rPr>
              <a:t>仅仅保证在一定的时间范围内，客户端最终一定能够从服务端上读取到最新的数据状态 </a:t>
            </a:r>
          </a:p>
          <a:p>
            <a:pPr>
              <a:lnSpc>
                <a:spcPct val="150000"/>
              </a:lnSpc>
            </a:pPr>
            <a:endParaRPr lang="zh-CN" altLang="en-US" sz="1600" dirty="0">
              <a:latin typeface="微软雅黑"/>
              <a:ea typeface="微软雅黑"/>
              <a:cs typeface="微软雅黑"/>
            </a:endParaRPr>
          </a:p>
        </p:txBody>
      </p:sp>
    </p:spTree>
    <p:extLst>
      <p:ext uri="{BB962C8B-B14F-4D97-AF65-F5344CB8AC3E}">
        <p14:creationId xmlns:p14="http://schemas.microsoft.com/office/powerpoint/2010/main" val="42528956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562123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设计目标</a:t>
            </a:r>
            <a:endParaRPr kumimoji="1" lang="zh-CN" altLang="en-US" sz="3600" b="1" dirty="0">
              <a:latin typeface="微软雅黑"/>
              <a:ea typeface="微软雅黑"/>
              <a:cs typeface="微软雅黑"/>
            </a:endParaRPr>
          </a:p>
        </p:txBody>
      </p:sp>
      <p:sp>
        <p:nvSpPr>
          <p:cNvPr id="6" name="文本框 5"/>
          <p:cNvSpPr txBox="1"/>
          <p:nvPr/>
        </p:nvSpPr>
        <p:spPr>
          <a:xfrm>
            <a:off x="309346" y="1507823"/>
            <a:ext cx="8433726" cy="4873130"/>
          </a:xfrm>
          <a:prstGeom prst="rect">
            <a:avLst/>
          </a:prstGeom>
          <a:noFill/>
        </p:spPr>
        <p:txBody>
          <a:bodyPr wrap="square" rtlCol="0">
            <a:spAutoFit/>
          </a:bodyPr>
          <a:lstStyle/>
          <a:p>
            <a:pPr marL="285750" indent="-285750">
              <a:lnSpc>
                <a:spcPct val="150000"/>
              </a:lnSpc>
              <a:buFont typeface="Wingdings" charset="2"/>
              <a:buChar char="n"/>
            </a:pPr>
            <a:r>
              <a:rPr lang="zh-CN" altLang="en-US" sz="1600" dirty="0" smtClean="0">
                <a:latin typeface="微软雅黑"/>
                <a:ea typeface="微软雅黑"/>
                <a:cs typeface="微软雅黑"/>
              </a:rPr>
              <a:t>简单</a:t>
            </a:r>
            <a:r>
              <a:rPr lang="zh-CN" altLang="en-US" sz="1600" dirty="0">
                <a:latin typeface="微软雅黑"/>
                <a:ea typeface="微软雅黑"/>
                <a:cs typeface="微软雅黑"/>
              </a:rPr>
              <a:t>的数据模型 </a:t>
            </a:r>
          </a:p>
          <a:p>
            <a:pPr>
              <a:lnSpc>
                <a:spcPct val="150000"/>
              </a:lnSpc>
            </a:pPr>
            <a:r>
              <a:rPr lang="zh-CN" altLang="en-US" sz="1600" dirty="0">
                <a:latin typeface="微软雅黑"/>
                <a:ea typeface="微软雅黑"/>
                <a:cs typeface="微软雅黑"/>
              </a:rPr>
              <a:t>    </a:t>
            </a:r>
            <a:r>
              <a:rPr lang="en-US" altLang="zh-CN" sz="1600" dirty="0" smtClean="0">
                <a:latin typeface="微软雅黑"/>
                <a:ea typeface="微软雅黑"/>
                <a:cs typeface="微软雅黑"/>
              </a:rPr>
              <a:t>Zookeeper</a:t>
            </a:r>
            <a:r>
              <a:rPr lang="zh-CN" altLang="en-US" sz="1600" dirty="0">
                <a:latin typeface="微软雅黑"/>
                <a:ea typeface="微软雅黑"/>
                <a:cs typeface="微软雅黑"/>
              </a:rPr>
              <a:t>使得分布式程序能够通过一个共享的、树形结构的名字空间进行相互协调，这里的名字空间</a:t>
            </a:r>
            <a:r>
              <a:rPr lang="zh-CN" altLang="en-US" sz="1600" dirty="0" smtClean="0">
                <a:latin typeface="微软雅黑"/>
                <a:ea typeface="微软雅黑"/>
                <a:cs typeface="微软雅黑"/>
              </a:rPr>
              <a:t>即</a:t>
            </a:r>
            <a:r>
              <a:rPr lang="zh-CN" altLang="en-US" sz="1600" dirty="0" smtClean="0">
                <a:latin typeface="微软雅黑"/>
                <a:ea typeface="微软雅黑"/>
                <a:cs typeface="微软雅黑"/>
              </a:rPr>
              <a:t>是</a:t>
            </a:r>
            <a:r>
              <a:rPr lang="en-US" altLang="zh-CN" sz="1600" dirty="0" smtClean="0">
                <a:latin typeface="微软雅黑"/>
                <a:ea typeface="微软雅黑"/>
                <a:cs typeface="微软雅黑"/>
              </a:rPr>
              <a:t>Zookeeper</a:t>
            </a:r>
            <a:r>
              <a:rPr lang="zh-CN" altLang="en-US" sz="1600" dirty="0">
                <a:latin typeface="微软雅黑"/>
                <a:ea typeface="微软雅黑"/>
                <a:cs typeface="微软雅黑"/>
              </a:rPr>
              <a:t>服务器内存中的一个数据模型，其由一些列被称为</a:t>
            </a:r>
            <a:r>
              <a:rPr lang="en-US" altLang="zh-CN" sz="1600" dirty="0" err="1">
                <a:latin typeface="微软雅黑"/>
                <a:ea typeface="微软雅黑"/>
                <a:cs typeface="微软雅黑"/>
              </a:rPr>
              <a:t>Znode</a:t>
            </a:r>
            <a:r>
              <a:rPr lang="zh-CN" altLang="en-US" sz="1600" dirty="0">
                <a:latin typeface="微软雅黑"/>
                <a:ea typeface="微软雅黑"/>
                <a:cs typeface="微软雅黑"/>
              </a:rPr>
              <a:t>数据节点组成 </a:t>
            </a:r>
          </a:p>
          <a:p>
            <a:pPr marL="285750" indent="-285750">
              <a:lnSpc>
                <a:spcPct val="150000"/>
              </a:lnSpc>
              <a:buFont typeface="Wingdings" charset="2"/>
              <a:buChar char="n"/>
            </a:pPr>
            <a:r>
              <a:rPr lang="zh-CN" altLang="en-US" sz="1600" dirty="0" smtClean="0">
                <a:latin typeface="微软雅黑"/>
                <a:ea typeface="微软雅黑"/>
                <a:cs typeface="微软雅黑"/>
              </a:rPr>
              <a:t>可以构</a:t>
            </a:r>
            <a:r>
              <a:rPr lang="zh-CN" altLang="en-US" sz="1600" dirty="0">
                <a:latin typeface="微软雅黑"/>
                <a:ea typeface="微软雅黑"/>
                <a:cs typeface="微软雅黑"/>
              </a:rPr>
              <a:t>建集群 </a:t>
            </a:r>
          </a:p>
          <a:p>
            <a:pPr>
              <a:lnSpc>
                <a:spcPct val="150000"/>
              </a:lnSpc>
            </a:pPr>
            <a:r>
              <a:rPr lang="zh-CN" altLang="en-US" sz="1600" dirty="0">
                <a:latin typeface="微软雅黑"/>
                <a:ea typeface="微软雅黑"/>
                <a:cs typeface="微软雅黑"/>
              </a:rPr>
              <a:t>    只要集群超过一半的机器能够进行正常工作，集群就能进行对外服务，所以集群一定是奇数台机器</a:t>
            </a:r>
            <a:r>
              <a:rPr lang="en-US" altLang="zh-CN" sz="1600" dirty="0">
                <a:latin typeface="微软雅黑"/>
                <a:ea typeface="微软雅黑"/>
                <a:cs typeface="微软雅黑"/>
              </a:rPr>
              <a:t>(</a:t>
            </a:r>
            <a:r>
              <a:rPr lang="zh-CN" altLang="en-US" sz="1600" dirty="0">
                <a:latin typeface="微软雅黑"/>
                <a:ea typeface="微软雅黑"/>
                <a:cs typeface="微软雅黑"/>
              </a:rPr>
              <a:t>也和</a:t>
            </a:r>
            <a:r>
              <a:rPr lang="en-US" altLang="zh-CN" sz="1600" dirty="0">
                <a:latin typeface="微软雅黑"/>
                <a:ea typeface="微软雅黑"/>
                <a:cs typeface="微软雅黑"/>
              </a:rPr>
              <a:t>Leader</a:t>
            </a:r>
            <a:r>
              <a:rPr lang="zh-CN" altLang="en-US" sz="1600" dirty="0">
                <a:latin typeface="微软雅黑"/>
                <a:ea typeface="微软雅黑"/>
                <a:cs typeface="微软雅黑"/>
              </a:rPr>
              <a:t>选举有关</a:t>
            </a:r>
            <a:r>
              <a:rPr lang="en-US" altLang="zh-CN" sz="1600" dirty="0">
                <a:latin typeface="微软雅黑"/>
                <a:ea typeface="微软雅黑"/>
                <a:cs typeface="微软雅黑"/>
              </a:rPr>
              <a:t>) </a:t>
            </a:r>
          </a:p>
          <a:p>
            <a:pPr marL="285750" indent="-285750">
              <a:lnSpc>
                <a:spcPct val="150000"/>
              </a:lnSpc>
              <a:buFont typeface="Wingdings" charset="2"/>
              <a:buChar char="n"/>
            </a:pPr>
            <a:r>
              <a:rPr lang="zh-CN" altLang="en-US" sz="1600" dirty="0" smtClean="0">
                <a:latin typeface="微软雅黑"/>
                <a:ea typeface="微软雅黑"/>
                <a:cs typeface="微软雅黑"/>
              </a:rPr>
              <a:t>顺序访问 </a:t>
            </a:r>
            <a:endParaRPr lang="zh-CN" altLang="en-US" sz="1600" dirty="0">
              <a:latin typeface="微软雅黑"/>
              <a:ea typeface="微软雅黑"/>
              <a:cs typeface="微软雅黑"/>
            </a:endParaRPr>
          </a:p>
          <a:p>
            <a:pPr>
              <a:lnSpc>
                <a:spcPct val="150000"/>
              </a:lnSpc>
            </a:pPr>
            <a:r>
              <a:rPr lang="zh-CN" altLang="en-US" sz="1600" dirty="0">
                <a:latin typeface="微软雅黑"/>
                <a:ea typeface="微软雅黑"/>
                <a:cs typeface="微软雅黑"/>
              </a:rPr>
              <a:t>   对于来自客户端的每个更新请求，</a:t>
            </a:r>
            <a:r>
              <a:rPr lang="en-US" altLang="zh-CN" sz="1600" dirty="0">
                <a:latin typeface="微软雅黑"/>
                <a:ea typeface="微软雅黑"/>
                <a:cs typeface="微软雅黑"/>
              </a:rPr>
              <a:t>Zookeeper</a:t>
            </a:r>
            <a:r>
              <a:rPr lang="zh-CN" altLang="en-US" sz="1600" dirty="0">
                <a:latin typeface="微软雅黑"/>
                <a:ea typeface="微软雅黑"/>
                <a:cs typeface="微软雅黑"/>
              </a:rPr>
              <a:t>都会分配一个全局唯一的递增编号</a:t>
            </a:r>
            <a:r>
              <a:rPr lang="en-US" altLang="zh-CN" sz="1600" dirty="0">
                <a:latin typeface="微软雅黑"/>
                <a:ea typeface="微软雅黑"/>
                <a:cs typeface="微软雅黑"/>
              </a:rPr>
              <a:t>(</a:t>
            </a:r>
            <a:r>
              <a:rPr lang="zh-CN" altLang="en-US" sz="1600" dirty="0">
                <a:latin typeface="微软雅黑"/>
                <a:ea typeface="微软雅黑"/>
                <a:cs typeface="微软雅黑"/>
              </a:rPr>
              <a:t>针对一个</a:t>
            </a:r>
            <a:r>
              <a:rPr lang="en-US" altLang="zh-CN" sz="1600" dirty="0" err="1">
                <a:latin typeface="微软雅黑"/>
                <a:ea typeface="微软雅黑"/>
                <a:cs typeface="微软雅黑"/>
              </a:rPr>
              <a:t>Znode</a:t>
            </a:r>
            <a:r>
              <a:rPr lang="en-US" altLang="zh-CN" sz="1600" dirty="0">
                <a:latin typeface="微软雅黑"/>
                <a:ea typeface="微软雅黑"/>
                <a:cs typeface="微软雅黑"/>
              </a:rPr>
              <a:t>),</a:t>
            </a:r>
            <a:r>
              <a:rPr lang="zh-CN" altLang="en-US" sz="1600" dirty="0">
                <a:latin typeface="微软雅黑"/>
                <a:ea typeface="微软雅黑"/>
                <a:cs typeface="微软雅黑"/>
              </a:rPr>
              <a:t>编号反应所有事务操作的先后顺序 </a:t>
            </a:r>
          </a:p>
          <a:p>
            <a:pPr marL="285750" indent="-285750">
              <a:lnSpc>
                <a:spcPct val="150000"/>
              </a:lnSpc>
              <a:buFont typeface="Wingdings" charset="2"/>
              <a:buChar char="n"/>
            </a:pPr>
            <a:r>
              <a:rPr lang="zh-CN" altLang="en-US" sz="1600" dirty="0" smtClean="0">
                <a:latin typeface="微软雅黑"/>
                <a:ea typeface="微软雅黑"/>
                <a:cs typeface="微软雅黑"/>
              </a:rPr>
              <a:t>高性能 </a:t>
            </a:r>
            <a:endParaRPr lang="zh-CN" altLang="en-US" sz="1600" dirty="0">
              <a:latin typeface="微软雅黑"/>
              <a:ea typeface="微软雅黑"/>
              <a:cs typeface="微软雅黑"/>
            </a:endParaRPr>
          </a:p>
          <a:p>
            <a:pPr>
              <a:lnSpc>
                <a:spcPct val="150000"/>
              </a:lnSpc>
            </a:pPr>
            <a:r>
              <a:rPr lang="zh-CN" altLang="en-US" sz="1600" dirty="0">
                <a:latin typeface="微软雅黑"/>
                <a:ea typeface="微软雅黑"/>
                <a:cs typeface="微软雅黑"/>
              </a:rPr>
              <a:t>   由于</a:t>
            </a:r>
            <a:r>
              <a:rPr lang="en-US" altLang="zh-CN" sz="1600" dirty="0">
                <a:latin typeface="微软雅黑"/>
                <a:ea typeface="微软雅黑"/>
                <a:cs typeface="微软雅黑"/>
              </a:rPr>
              <a:t>Zookeeper</a:t>
            </a:r>
            <a:r>
              <a:rPr lang="zh-CN" altLang="en-US" sz="1600" dirty="0">
                <a:latin typeface="微软雅黑"/>
                <a:ea typeface="微软雅黑"/>
                <a:cs typeface="微软雅黑"/>
              </a:rPr>
              <a:t>将全量数据存储在内存中，并直接服务于客户端的所有非事务请求，因此它尤其适应于以读操作为</a:t>
            </a:r>
            <a:r>
              <a:rPr lang="zh-CN" altLang="en-US" sz="1600" dirty="0" smtClean="0">
                <a:latin typeface="微软雅黑"/>
                <a:ea typeface="微软雅黑"/>
                <a:cs typeface="微软雅黑"/>
              </a:rPr>
              <a:t>主的应用 </a:t>
            </a:r>
            <a:endParaRPr lang="zh-CN" altLang="en-US" sz="1600" dirty="0">
              <a:latin typeface="微软雅黑"/>
              <a:ea typeface="微软雅黑"/>
              <a:cs typeface="微软雅黑"/>
            </a:endParaRPr>
          </a:p>
        </p:txBody>
      </p:sp>
    </p:spTree>
    <p:extLst>
      <p:ext uri="{BB962C8B-B14F-4D97-AF65-F5344CB8AC3E}">
        <p14:creationId xmlns:p14="http://schemas.microsoft.com/office/powerpoint/2010/main" val="40690194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560890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架构模型</a:t>
            </a:r>
            <a:endParaRPr kumimoji="1" lang="zh-CN" altLang="en-US" sz="3600" b="1" dirty="0">
              <a:latin typeface="微软雅黑"/>
              <a:ea typeface="微软雅黑"/>
              <a:cs typeface="微软雅黑"/>
            </a:endParaRPr>
          </a:p>
        </p:txBody>
      </p:sp>
      <p:pic>
        <p:nvPicPr>
          <p:cNvPr id="2" name="图片 1" descr="08171345_l5K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45" y="1824690"/>
            <a:ext cx="7014486" cy="3198782"/>
          </a:xfrm>
          <a:prstGeom prst="rect">
            <a:avLst/>
          </a:prstGeom>
        </p:spPr>
      </p:pic>
    </p:spTree>
    <p:extLst>
      <p:ext uri="{BB962C8B-B14F-4D97-AF65-F5344CB8AC3E}">
        <p14:creationId xmlns:p14="http://schemas.microsoft.com/office/powerpoint/2010/main" val="40690194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540143290"/>
              </p:ext>
            </p:extLst>
          </p:nvPr>
        </p:nvGraphicFramePr>
        <p:xfrm>
          <a:off x="457200" y="1711161"/>
          <a:ext cx="7963972" cy="3827087"/>
        </p:xfrm>
        <a:graphic>
          <a:graphicData uri="http://schemas.openxmlformats.org/drawingml/2006/table">
            <a:tbl>
              <a:tblPr firstRow="1" bandRow="1">
                <a:tableStyleId>{B301B821-A1FF-4177-AEE7-76D212191A09}</a:tableStyleId>
              </a:tblPr>
              <a:tblGrid>
                <a:gridCol w="2433100"/>
                <a:gridCol w="5530872"/>
              </a:tblGrid>
              <a:tr h="487223">
                <a:tc>
                  <a:txBody>
                    <a:bodyPr/>
                    <a:lstStyle/>
                    <a:p>
                      <a:r>
                        <a:rPr lang="zh-CN" altLang="en-US" sz="2000" b="0" dirty="0" smtClean="0">
                          <a:latin typeface="微软雅黑"/>
                          <a:ea typeface="微软雅黑"/>
                          <a:cs typeface="微软雅黑"/>
                        </a:rPr>
                        <a:t>角色</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zh-CN" altLang="en-US" sz="2000" b="0" dirty="0" smtClean="0">
                          <a:latin typeface="微软雅黑"/>
                          <a:ea typeface="微软雅黑"/>
                          <a:cs typeface="微软雅黑"/>
                        </a:rPr>
                        <a:t>描述</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87223">
                <a:tc>
                  <a:txBody>
                    <a:bodyPr/>
                    <a:lstStyle/>
                    <a:p>
                      <a:r>
                        <a:rPr lang="zh-CN" altLang="en-US" sz="2000" b="0" dirty="0" smtClean="0">
                          <a:latin typeface="微软雅黑"/>
                          <a:ea typeface="微软雅黑"/>
                          <a:cs typeface="微软雅黑"/>
                        </a:rPr>
                        <a:t>领导者</a:t>
                      </a:r>
                      <a:r>
                        <a:rPr lang="en-US" altLang="zh-CN" sz="2000" b="0" dirty="0" smtClean="0">
                          <a:latin typeface="微软雅黑"/>
                          <a:ea typeface="微软雅黑"/>
                          <a:cs typeface="微软雅黑"/>
                        </a:rPr>
                        <a:t>(Leader)</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zh-CN" altLang="en-US" sz="2000" b="0" dirty="0" smtClean="0">
                          <a:latin typeface="微软雅黑"/>
                          <a:ea typeface="微软雅黑"/>
                          <a:cs typeface="微软雅黑"/>
                        </a:rPr>
                        <a:t>领导者负责进行投票的发起和决议，更新系统状态</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840961">
                <a:tc>
                  <a:txBody>
                    <a:bodyPr/>
                    <a:lstStyle/>
                    <a:p>
                      <a:r>
                        <a:rPr lang="zh-CN" altLang="en-US" sz="2000" b="0" dirty="0" smtClean="0">
                          <a:latin typeface="微软雅黑"/>
                          <a:ea typeface="微软雅黑"/>
                          <a:cs typeface="微软雅黑"/>
                        </a:rPr>
                        <a:t>跟随者</a:t>
                      </a:r>
                      <a:r>
                        <a:rPr lang="en-US" altLang="zh-CN" sz="2000" b="0" dirty="0" smtClean="0">
                          <a:latin typeface="微软雅黑"/>
                          <a:ea typeface="微软雅黑"/>
                          <a:cs typeface="微软雅黑"/>
                        </a:rPr>
                        <a:t>(Follower)</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b="0" dirty="0" smtClean="0">
                          <a:latin typeface="微软雅黑"/>
                          <a:ea typeface="微软雅黑"/>
                          <a:cs typeface="微软雅黑"/>
                        </a:rPr>
                        <a:t>Follower</a:t>
                      </a:r>
                      <a:r>
                        <a:rPr lang="zh-CN" altLang="en-US" sz="2000" b="0" dirty="0" smtClean="0">
                          <a:latin typeface="微软雅黑"/>
                          <a:ea typeface="微软雅黑"/>
                          <a:cs typeface="微软雅黑"/>
                        </a:rPr>
                        <a:t>用于接收客户请求并向客户端返回结果，再选主过程中参与投票</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01372">
                <a:tc>
                  <a:txBody>
                    <a:bodyPr/>
                    <a:lstStyle/>
                    <a:p>
                      <a:r>
                        <a:rPr lang="zh-CN" altLang="en-US" sz="2000" b="0" dirty="0" smtClean="0">
                          <a:latin typeface="微软雅黑"/>
                          <a:ea typeface="微软雅黑"/>
                          <a:cs typeface="微软雅黑"/>
                        </a:rPr>
                        <a:t>观察者</a:t>
                      </a:r>
                      <a:r>
                        <a:rPr lang="en-US" altLang="zh-CN" sz="2000" b="0" dirty="0" smtClean="0">
                          <a:latin typeface="微软雅黑"/>
                          <a:ea typeface="微软雅黑"/>
                          <a:cs typeface="微软雅黑"/>
                        </a:rPr>
                        <a:t>(Observer)</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2000" b="0" dirty="0" smtClean="0">
                          <a:latin typeface="微软雅黑"/>
                          <a:ea typeface="微软雅黑"/>
                          <a:cs typeface="微软雅黑"/>
                        </a:rPr>
                        <a:t>Observer</a:t>
                      </a:r>
                      <a:r>
                        <a:rPr lang="zh-CN" altLang="en-US" sz="2000" b="0" dirty="0" smtClean="0">
                          <a:latin typeface="微软雅黑"/>
                          <a:ea typeface="微软雅黑"/>
                          <a:cs typeface="微软雅黑"/>
                        </a:rPr>
                        <a:t>可以接收客户端连接，将写请求转发给</a:t>
                      </a:r>
                      <a:r>
                        <a:rPr lang="en-US" altLang="zh-CN" sz="2000" b="0" dirty="0" smtClean="0">
                          <a:latin typeface="微软雅黑"/>
                          <a:ea typeface="微软雅黑"/>
                          <a:cs typeface="微软雅黑"/>
                        </a:rPr>
                        <a:t>Leader</a:t>
                      </a:r>
                      <a:r>
                        <a:rPr lang="zh-CN" altLang="en-US" sz="2000" b="0" dirty="0" smtClean="0">
                          <a:latin typeface="微软雅黑"/>
                          <a:ea typeface="微软雅黑"/>
                          <a:cs typeface="微软雅黑"/>
                        </a:rPr>
                        <a:t>节点。但</a:t>
                      </a:r>
                      <a:r>
                        <a:rPr lang="en-US" altLang="zh-CN" sz="2000" b="0" dirty="0" smtClean="0">
                          <a:latin typeface="微软雅黑"/>
                          <a:ea typeface="微软雅黑"/>
                          <a:cs typeface="微软雅黑"/>
                        </a:rPr>
                        <a:t>Observer</a:t>
                      </a:r>
                      <a:r>
                        <a:rPr lang="zh-CN" altLang="en-US" sz="2000" b="0" dirty="0" smtClean="0">
                          <a:latin typeface="微软雅黑"/>
                          <a:ea typeface="微软雅黑"/>
                          <a:cs typeface="微软雅黑"/>
                        </a:rPr>
                        <a:t>不参与投票过程，只同步</a:t>
                      </a:r>
                      <a:r>
                        <a:rPr lang="en-US" altLang="zh-CN" sz="2000" b="0" dirty="0" smtClean="0">
                          <a:latin typeface="微软雅黑"/>
                          <a:ea typeface="微软雅黑"/>
                          <a:cs typeface="微软雅黑"/>
                        </a:rPr>
                        <a:t>Leader</a:t>
                      </a:r>
                      <a:r>
                        <a:rPr lang="zh-CN" altLang="en-US" sz="2000" b="0" dirty="0" smtClean="0">
                          <a:latin typeface="微软雅黑"/>
                          <a:ea typeface="微软雅黑"/>
                          <a:cs typeface="微软雅黑"/>
                        </a:rPr>
                        <a:t>的状态。</a:t>
                      </a:r>
                      <a:r>
                        <a:rPr lang="en-US" altLang="zh-CN" sz="2000" b="0" dirty="0" smtClean="0">
                          <a:latin typeface="微软雅黑"/>
                          <a:ea typeface="微软雅黑"/>
                          <a:cs typeface="微软雅黑"/>
                        </a:rPr>
                        <a:t>Observer</a:t>
                      </a:r>
                      <a:r>
                        <a:rPr lang="zh-CN" altLang="en-US" sz="2000" b="0" dirty="0" smtClean="0">
                          <a:latin typeface="微软雅黑"/>
                          <a:ea typeface="微软雅黑"/>
                          <a:cs typeface="微软雅黑"/>
                        </a:rPr>
                        <a:t>的目的是为了扩展系统，提高读写速度</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87223">
                <a:tc>
                  <a:txBody>
                    <a:bodyPr/>
                    <a:lstStyle/>
                    <a:p>
                      <a:r>
                        <a:rPr lang="zh-CN" altLang="en-US" sz="2000" b="0" dirty="0" smtClean="0">
                          <a:latin typeface="微软雅黑"/>
                          <a:ea typeface="微软雅黑"/>
                          <a:cs typeface="微软雅黑"/>
                        </a:rPr>
                        <a:t>客户端</a:t>
                      </a:r>
                      <a:r>
                        <a:rPr lang="en-US" altLang="zh-CN" sz="2000" b="0" dirty="0" smtClean="0">
                          <a:latin typeface="微软雅黑"/>
                          <a:ea typeface="微软雅黑"/>
                          <a:cs typeface="微软雅黑"/>
                        </a:rPr>
                        <a:t>(Client)</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zh-CN" altLang="en-US" sz="2000" b="0" dirty="0" smtClean="0">
                          <a:latin typeface="微软雅黑"/>
                          <a:ea typeface="微软雅黑"/>
                          <a:cs typeface="微软雅黑"/>
                        </a:rPr>
                        <a:t>请求发起方</a:t>
                      </a:r>
                      <a:endParaRPr lang="zh-CN" altLang="en-US" sz="2000" b="0" dirty="0">
                        <a:latin typeface="微软雅黑"/>
                        <a:ea typeface="微软雅黑"/>
                        <a:cs typeface="微软雅黑"/>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文本框 3"/>
          <p:cNvSpPr txBox="1"/>
          <p:nvPr/>
        </p:nvSpPr>
        <p:spPr>
          <a:xfrm>
            <a:off x="309345" y="407003"/>
            <a:ext cx="560890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角色</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38155702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数据模型</a:t>
            </a:r>
            <a:endParaRPr kumimoji="1" lang="zh-CN" altLang="en-US" sz="3600" b="1" dirty="0">
              <a:latin typeface="微软雅黑"/>
              <a:ea typeface="微软雅黑"/>
              <a:cs typeface="微软雅黑"/>
            </a:endParaRPr>
          </a:p>
        </p:txBody>
      </p:sp>
      <p:sp>
        <p:nvSpPr>
          <p:cNvPr id="3" name="内容占位符 2"/>
          <p:cNvSpPr>
            <a:spLocks noGrp="1"/>
          </p:cNvSpPr>
          <p:nvPr>
            <p:ph idx="1"/>
          </p:nvPr>
        </p:nvSpPr>
        <p:spPr>
          <a:xfrm>
            <a:off x="457201" y="1526226"/>
            <a:ext cx="4610298" cy="4525963"/>
          </a:xfrm>
        </p:spPr>
        <p:txBody>
          <a:bodyPr>
            <a:noAutofit/>
          </a:bodyPr>
          <a:lstStyle/>
          <a:p>
            <a:pPr>
              <a:lnSpc>
                <a:spcPct val="150000"/>
              </a:lnSpc>
              <a:buFont typeface="Wingdings" charset="2"/>
              <a:buChar char="n"/>
            </a:pPr>
            <a:r>
              <a:rPr kumimoji="1" lang="zh-CN" altLang="en-US" sz="1800" dirty="0">
                <a:latin typeface="微软雅黑"/>
                <a:ea typeface="微软雅黑"/>
                <a:cs typeface="微软雅黑"/>
              </a:rPr>
              <a:t>分层结构</a:t>
            </a:r>
          </a:p>
          <a:p>
            <a:pPr>
              <a:lnSpc>
                <a:spcPct val="150000"/>
              </a:lnSpc>
              <a:buFont typeface="Wingdings" charset="2"/>
              <a:buChar char="n"/>
            </a:pPr>
            <a:r>
              <a:rPr kumimoji="1" lang="zh-CN" altLang="en-US" sz="1800" dirty="0">
                <a:latin typeface="微软雅黑"/>
                <a:ea typeface="微软雅黑"/>
                <a:cs typeface="微软雅黑"/>
              </a:rPr>
              <a:t>树形结构中的每个节点􏰨做</a:t>
            </a:r>
            <a:r>
              <a:rPr kumimoji="1" lang="en-US" altLang="zh-CN" sz="1800" dirty="0" err="1">
                <a:latin typeface="微软雅黑"/>
                <a:ea typeface="微软雅黑"/>
                <a:cs typeface="微软雅黑"/>
              </a:rPr>
              <a:t>Znode</a:t>
            </a:r>
            <a:endParaRPr kumimoji="1" lang="en-US" altLang="zh-CN" sz="1800" dirty="0">
              <a:latin typeface="微软雅黑"/>
              <a:ea typeface="微软雅黑"/>
              <a:cs typeface="微软雅黑"/>
            </a:endParaRPr>
          </a:p>
          <a:p>
            <a:pPr marL="0" indent="0">
              <a:lnSpc>
                <a:spcPct val="150000"/>
              </a:lnSpc>
              <a:buNone/>
            </a:pPr>
            <a:r>
              <a:rPr kumimoji="1" lang="en-US" altLang="zh-CN" sz="1800" dirty="0" smtClean="0">
                <a:latin typeface="微软雅黑"/>
                <a:ea typeface="微软雅黑"/>
                <a:cs typeface="微软雅黑"/>
              </a:rPr>
              <a:t>	</a:t>
            </a:r>
            <a:r>
              <a:rPr kumimoji="1" lang="zh-CN" altLang="en-US" sz="1800" dirty="0">
                <a:latin typeface="微软雅黑"/>
                <a:ea typeface="微软雅黑"/>
                <a:cs typeface="微软雅黑"/>
              </a:rPr>
              <a:t>这里所说的节点并不是通常意义的节点，通常一个节点指一个主机，</a:t>
            </a:r>
            <a:r>
              <a:rPr kumimoji="1" lang="zh-CN" altLang="en-US" sz="1800" dirty="0" smtClean="0">
                <a:latin typeface="微软雅黑"/>
                <a:ea typeface="微软雅黑"/>
                <a:cs typeface="微软雅黑"/>
              </a:rPr>
              <a:t>我们这里</a:t>
            </a:r>
            <a:r>
              <a:rPr kumimoji="1" lang="en-US" altLang="zh-CN" sz="1800" dirty="0" err="1" smtClean="0">
                <a:latin typeface="微软雅黑"/>
                <a:ea typeface="微软雅黑"/>
                <a:cs typeface="微软雅黑"/>
              </a:rPr>
              <a:t>Znode</a:t>
            </a:r>
            <a:r>
              <a:rPr kumimoji="1" lang="zh-CN" altLang="en-US" sz="1800" dirty="0">
                <a:latin typeface="微软雅黑"/>
                <a:ea typeface="微软雅黑"/>
                <a:cs typeface="微软雅黑"/>
              </a:rPr>
              <a:t>指</a:t>
            </a:r>
            <a:r>
              <a:rPr kumimoji="1" lang="en-US" altLang="zh-CN" sz="1800" dirty="0">
                <a:latin typeface="微软雅黑"/>
                <a:ea typeface="微软雅黑"/>
                <a:cs typeface="微软雅黑"/>
              </a:rPr>
              <a:t>zookeeper </a:t>
            </a:r>
            <a:r>
              <a:rPr kumimoji="1" lang="zh-CN" altLang="en-US" sz="1800" dirty="0">
                <a:latin typeface="微软雅黑"/>
                <a:ea typeface="微软雅黑"/>
                <a:cs typeface="微软雅黑"/>
              </a:rPr>
              <a:t>数据节点</a:t>
            </a:r>
            <a:r>
              <a:rPr kumimoji="1" lang="zh-CN" altLang="en-US" sz="1800" dirty="0" smtClean="0">
                <a:latin typeface="微软雅黑"/>
                <a:ea typeface="微软雅黑"/>
                <a:cs typeface="微软雅黑"/>
              </a:rPr>
              <a:t>。</a:t>
            </a:r>
            <a:endParaRPr kumimoji="1" lang="en-US" altLang="zh-CN" sz="1800" dirty="0" smtClean="0">
              <a:latin typeface="微软雅黑"/>
              <a:ea typeface="微软雅黑"/>
              <a:cs typeface="微软雅黑"/>
            </a:endParaRPr>
          </a:p>
          <a:p>
            <a:pPr>
              <a:lnSpc>
                <a:spcPct val="150000"/>
              </a:lnSpc>
              <a:buFont typeface="Wingdings" charset="2"/>
              <a:buChar char="n"/>
            </a:pPr>
            <a:r>
              <a:rPr kumimoji="1" lang="zh-CN" altLang="en-US" sz="1800" dirty="0" smtClean="0">
                <a:latin typeface="微软雅黑"/>
                <a:ea typeface="微软雅黑"/>
                <a:cs typeface="微软雅黑"/>
              </a:rPr>
              <a:t>节点路径</a:t>
            </a:r>
            <a:endParaRPr kumimoji="1" lang="zh-CN" altLang="en-US" sz="1800" dirty="0">
              <a:latin typeface="微软雅黑"/>
              <a:ea typeface="微软雅黑"/>
              <a:cs typeface="微软雅黑"/>
            </a:endParaRPr>
          </a:p>
          <a:p>
            <a:pPr marL="0" indent="0">
              <a:lnSpc>
                <a:spcPct val="150000"/>
              </a:lnSpc>
              <a:buNone/>
            </a:pPr>
            <a:r>
              <a:rPr kumimoji="1" lang="en-US" altLang="zh-CN" sz="1800" dirty="0" smtClean="0">
                <a:latin typeface="微软雅黑"/>
                <a:ea typeface="微软雅黑"/>
                <a:cs typeface="微软雅黑"/>
              </a:rPr>
              <a:t>	– </a:t>
            </a:r>
            <a:r>
              <a:rPr kumimoji="1" lang="zh-CN" altLang="en-US" sz="1800" dirty="0">
                <a:latin typeface="微软雅黑"/>
                <a:ea typeface="微软雅黑"/>
                <a:cs typeface="微软雅黑"/>
              </a:rPr>
              <a:t>斜线分隔􏰄</a:t>
            </a:r>
            <a:r>
              <a:rPr kumimoji="1" lang="en-US" altLang="zh-CN" sz="1800" dirty="0">
                <a:latin typeface="微软雅黑"/>
                <a:ea typeface="微软雅黑"/>
                <a:cs typeface="微软雅黑"/>
              </a:rPr>
              <a:t>/Zoo/Duck – </a:t>
            </a:r>
            <a:r>
              <a:rPr kumimoji="1" lang="zh-CN" altLang="en-US" sz="1800" dirty="0">
                <a:latin typeface="微软雅黑"/>
                <a:ea typeface="微软雅黑"/>
                <a:cs typeface="微软雅黑"/>
              </a:rPr>
              <a:t>没有相对路径</a:t>
            </a:r>
          </a:p>
          <a:p>
            <a:pPr>
              <a:lnSpc>
                <a:spcPct val="150000"/>
              </a:lnSpc>
              <a:buFont typeface="Wingdings" charset="2"/>
              <a:buChar char="n"/>
            </a:pPr>
            <a:r>
              <a:rPr kumimoji="1" lang="zh-CN" altLang="en-US" sz="1800" dirty="0">
                <a:latin typeface="微软雅黑"/>
                <a:ea typeface="微软雅黑"/>
                <a:cs typeface="微软雅黑"/>
              </a:rPr>
              <a:t>通过数据结构</a:t>
            </a:r>
            <a:r>
              <a:rPr kumimoji="1" lang="en-US" altLang="zh-CN" sz="1800" dirty="0">
                <a:latin typeface="微软雅黑"/>
                <a:ea typeface="微软雅黑"/>
                <a:cs typeface="微软雅黑"/>
              </a:rPr>
              <a:t>stat</a:t>
            </a:r>
            <a:r>
              <a:rPr kumimoji="1" lang="zh-CN" altLang="en-US" sz="1800" dirty="0">
                <a:latin typeface="微软雅黑"/>
                <a:ea typeface="微软雅黑"/>
                <a:cs typeface="微软雅黑"/>
              </a:rPr>
              <a:t>来􏰪储数据的变化 </a:t>
            </a:r>
            <a:r>
              <a:rPr kumimoji="1" lang="en-US" altLang="zh-CN" sz="1800" dirty="0">
                <a:latin typeface="微软雅黑"/>
                <a:ea typeface="微软雅黑"/>
                <a:cs typeface="微软雅黑"/>
              </a:rPr>
              <a:t>ACL</a:t>
            </a:r>
            <a:r>
              <a:rPr kumimoji="1" lang="zh-CN" altLang="en-US" sz="1800" dirty="0">
                <a:latin typeface="微软雅黑"/>
                <a:ea typeface="微软雅黑"/>
                <a:cs typeface="微软雅黑"/>
              </a:rPr>
              <a:t>的变化和时间戳 </a:t>
            </a:r>
            <a:r>
              <a:rPr kumimoji="1" lang="zh-CN" altLang="en-US" sz="1800" dirty="0" smtClean="0">
                <a:latin typeface="微软雅黑"/>
                <a:ea typeface="微软雅黑"/>
                <a:cs typeface="微软雅黑"/>
              </a:rPr>
              <a:t> </a:t>
            </a:r>
            <a:r>
              <a:rPr kumimoji="1" lang="zh-CN" altLang="en-US" sz="1800" dirty="0">
                <a:latin typeface="微软雅黑"/>
                <a:ea typeface="微软雅黑"/>
                <a:cs typeface="微软雅黑"/>
              </a:rPr>
              <a:t>数据发􏰫变化时</a:t>
            </a:r>
            <a:r>
              <a:rPr kumimoji="1" lang="en-US" altLang="zh-CN" sz="1800" dirty="0">
                <a:latin typeface="微软雅黑"/>
                <a:ea typeface="微软雅黑"/>
                <a:cs typeface="微软雅黑"/>
              </a:rPr>
              <a:t>,</a:t>
            </a:r>
            <a:r>
              <a:rPr kumimoji="1" lang="zh-CN" altLang="en-US" sz="1800" dirty="0">
                <a:latin typeface="微软雅黑"/>
                <a:ea typeface="微软雅黑"/>
                <a:cs typeface="微软雅黑"/>
              </a:rPr>
              <a:t>版本号会递增</a:t>
            </a:r>
          </a:p>
          <a:p>
            <a:pPr>
              <a:lnSpc>
                <a:spcPct val="150000"/>
              </a:lnSpc>
              <a:buFont typeface="Wingdings" charset="2"/>
              <a:buChar char="n"/>
            </a:pPr>
            <a:r>
              <a:rPr kumimoji="1" lang="zh-CN" altLang="en-US" sz="1800" dirty="0">
                <a:latin typeface="微软雅黑"/>
                <a:ea typeface="微软雅黑"/>
                <a:cs typeface="微软雅黑"/>
              </a:rPr>
              <a:t>􏰂对</a:t>
            </a:r>
            <a:r>
              <a:rPr kumimoji="1" lang="en-US" altLang="zh-CN" sz="1800" dirty="0" err="1">
                <a:latin typeface="微软雅黑"/>
                <a:ea typeface="微软雅黑"/>
                <a:cs typeface="微软雅黑"/>
              </a:rPr>
              <a:t>Znode</a:t>
            </a:r>
            <a:r>
              <a:rPr kumimoji="1" lang="zh-CN" altLang="en-US" sz="1800" dirty="0">
                <a:latin typeface="微软雅黑"/>
                <a:ea typeface="微软雅黑"/>
                <a:cs typeface="微软雅黑"/>
              </a:rPr>
              <a:t>中的数据进行读写操作</a:t>
            </a:r>
          </a:p>
        </p:txBody>
      </p:sp>
      <p:pic>
        <p:nvPicPr>
          <p:cNvPr id="4" name="图片 3" descr="屏幕快照 2015-12-16 上午4.1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499" y="1720062"/>
            <a:ext cx="3183274" cy="4740328"/>
          </a:xfrm>
          <a:prstGeom prst="rect">
            <a:avLst/>
          </a:prstGeom>
        </p:spPr>
      </p:pic>
    </p:spTree>
    <p:extLst>
      <p:ext uri="{BB962C8B-B14F-4D97-AF65-F5344CB8AC3E}">
        <p14:creationId xmlns:p14="http://schemas.microsoft.com/office/powerpoint/2010/main" val="15701223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en-US" altLang="zh-CN" sz="2000" dirty="0" err="1" smtClean="0">
                <a:latin typeface="微软雅黑"/>
                <a:ea typeface="微软雅黑"/>
                <a:cs typeface="微软雅黑"/>
              </a:rPr>
              <a:t>Znode</a:t>
            </a:r>
            <a:r>
              <a:rPr kumimoji="1" lang="zh-CN" altLang="en-US" sz="2000" dirty="0" smtClean="0">
                <a:latin typeface="微软雅黑"/>
                <a:ea typeface="微软雅黑"/>
                <a:cs typeface="微软雅黑"/>
              </a:rPr>
              <a:t>节点并不是通常意义</a:t>
            </a:r>
            <a:r>
              <a:rPr kumimoji="1" lang="zh-CN" altLang="en-US" sz="2000" dirty="0">
                <a:latin typeface="微软雅黑"/>
                <a:ea typeface="微软雅黑"/>
                <a:cs typeface="微软雅黑"/>
              </a:rPr>
              <a:t>的节点，通常一个节点指一个主机，我们这里</a:t>
            </a:r>
            <a:r>
              <a:rPr kumimoji="1" lang="en-US" altLang="zh-CN" sz="2000" dirty="0" err="1">
                <a:latin typeface="微软雅黑"/>
                <a:ea typeface="微软雅黑"/>
                <a:cs typeface="微软雅黑"/>
              </a:rPr>
              <a:t>Znode</a:t>
            </a:r>
            <a:r>
              <a:rPr kumimoji="1" lang="zh-CN" altLang="en-US" sz="2000" dirty="0">
                <a:latin typeface="微软雅黑"/>
                <a:ea typeface="微软雅黑"/>
                <a:cs typeface="微软雅黑"/>
              </a:rPr>
              <a:t>指</a:t>
            </a:r>
            <a:r>
              <a:rPr kumimoji="1" lang="en-US" altLang="zh-CN" sz="2000" dirty="0">
                <a:latin typeface="微软雅黑"/>
                <a:ea typeface="微软雅黑"/>
                <a:cs typeface="微软雅黑"/>
              </a:rPr>
              <a:t>zookeeper </a:t>
            </a:r>
            <a:r>
              <a:rPr kumimoji="1" lang="zh-CN" altLang="en-US" sz="2000" dirty="0">
                <a:latin typeface="微软雅黑"/>
                <a:ea typeface="微软雅黑"/>
                <a:cs typeface="微软雅黑"/>
              </a:rPr>
              <a:t>数据节点</a:t>
            </a:r>
            <a:r>
              <a:rPr kumimoji="1" lang="zh-CN" altLang="en-US" sz="2000" dirty="0" smtClean="0">
                <a:latin typeface="微软雅黑"/>
                <a:ea typeface="微软雅黑"/>
                <a:cs typeface="微软雅黑"/>
              </a:rPr>
              <a:t>。</a:t>
            </a:r>
            <a:endParaRPr kumimoji="1" lang="en-US" altLang="zh-CN" sz="2000" dirty="0" smtClean="0">
              <a:latin typeface="微软雅黑"/>
              <a:ea typeface="微软雅黑"/>
              <a:cs typeface="微软雅黑"/>
            </a:endParaRPr>
          </a:p>
          <a:p>
            <a:pPr marL="0" indent="0">
              <a:lnSpc>
                <a:spcPct val="150000"/>
              </a:lnSpc>
              <a:buNone/>
            </a:pPr>
            <a:endParaRPr kumimoji="1" lang="en-US" altLang="zh-CN" sz="2000" dirty="0">
              <a:latin typeface="微软雅黑"/>
              <a:ea typeface="微软雅黑"/>
              <a:cs typeface="微软雅黑"/>
            </a:endParaRPr>
          </a:p>
          <a:p>
            <a:pPr marL="0" indent="0">
              <a:lnSpc>
                <a:spcPct val="150000"/>
              </a:lnSpc>
              <a:buNone/>
            </a:pPr>
            <a:r>
              <a:rPr kumimoji="1" lang="zh-CN" altLang="en-US" sz="2000" dirty="0" smtClean="0">
                <a:latin typeface="微软雅黑"/>
                <a:ea typeface="微软雅黑"/>
                <a:cs typeface="微软雅黑"/>
              </a:rPr>
              <a:t>四种类型</a:t>
            </a:r>
            <a:r>
              <a:rPr kumimoji="1" lang="en-US" altLang="zh-CN" sz="2000" dirty="0" err="1" smtClean="0">
                <a:latin typeface="微软雅黑"/>
                <a:ea typeface="微软雅黑"/>
                <a:cs typeface="微软雅黑"/>
              </a:rPr>
              <a:t>Znode</a:t>
            </a:r>
            <a:r>
              <a:rPr kumimoji="1" lang="zh-CN" altLang="en-US" sz="2000" dirty="0" smtClean="0">
                <a:latin typeface="微软雅黑"/>
                <a:ea typeface="微软雅黑"/>
                <a:cs typeface="微软雅黑"/>
              </a:rPr>
              <a:t>：</a:t>
            </a:r>
            <a:endParaRPr kumimoji="1" lang="en-US" altLang="zh-CN" sz="2000" dirty="0" smtClean="0">
              <a:latin typeface="微软雅黑"/>
              <a:ea typeface="微软雅黑"/>
              <a:cs typeface="微软雅黑"/>
            </a:endParaRPr>
          </a:p>
          <a:p>
            <a:pPr>
              <a:lnSpc>
                <a:spcPct val="150000"/>
              </a:lnSpc>
              <a:buFont typeface="Wingdings" charset="2"/>
              <a:buChar char="u"/>
            </a:pPr>
            <a:r>
              <a:rPr kumimoji="1" lang="zh-CN" altLang="en-US" sz="2000" dirty="0" smtClean="0">
                <a:latin typeface="微软雅黑"/>
                <a:ea typeface="微软雅黑"/>
                <a:cs typeface="微软雅黑"/>
              </a:rPr>
              <a:t>永久节点</a:t>
            </a:r>
            <a:r>
              <a:rPr kumimoji="1" lang="en-US" altLang="zh-CN" sz="2000" dirty="0">
                <a:latin typeface="微软雅黑"/>
                <a:ea typeface="微软雅黑"/>
                <a:cs typeface="微软雅黑"/>
              </a:rPr>
              <a:t>(</a:t>
            </a:r>
            <a:r>
              <a:rPr kumimoji="1" lang="en-US" altLang="zh-CN" sz="2000" dirty="0" smtClean="0">
                <a:latin typeface="微软雅黑"/>
                <a:ea typeface="微软雅黑"/>
                <a:cs typeface="微软雅黑"/>
              </a:rPr>
              <a:t>PERSISTENT)</a:t>
            </a:r>
          </a:p>
          <a:p>
            <a:pPr>
              <a:lnSpc>
                <a:spcPct val="150000"/>
              </a:lnSpc>
              <a:buFont typeface="Wingdings" charset="2"/>
              <a:buChar char="u"/>
            </a:pPr>
            <a:r>
              <a:rPr kumimoji="1" lang="zh-CN" altLang="en-US" sz="2000" dirty="0" smtClean="0">
                <a:latin typeface="微软雅黑"/>
                <a:ea typeface="微软雅黑"/>
                <a:cs typeface="微软雅黑"/>
              </a:rPr>
              <a:t>永久顺序节点</a:t>
            </a:r>
            <a:r>
              <a:rPr kumimoji="1" lang="en-US" altLang="zh-CN" sz="2000" dirty="0" smtClean="0">
                <a:latin typeface="微软雅黑"/>
                <a:ea typeface="微软雅黑"/>
                <a:cs typeface="微软雅黑"/>
              </a:rPr>
              <a:t>(PERSISTENT_SEQUENTIAL)</a:t>
            </a:r>
          </a:p>
          <a:p>
            <a:pPr>
              <a:lnSpc>
                <a:spcPct val="150000"/>
              </a:lnSpc>
              <a:buFont typeface="Wingdings" charset="2"/>
              <a:buChar char="u"/>
            </a:pPr>
            <a:r>
              <a:rPr kumimoji="1" lang="zh-CN" altLang="en-US" sz="2000" dirty="0" smtClean="0">
                <a:latin typeface="微软雅黑"/>
                <a:ea typeface="微软雅黑"/>
                <a:cs typeface="微软雅黑"/>
              </a:rPr>
              <a:t>临时节点</a:t>
            </a:r>
            <a:r>
              <a:rPr kumimoji="1" lang="en-US" altLang="zh-CN" sz="2000" dirty="0" smtClean="0">
                <a:latin typeface="微软雅黑"/>
                <a:ea typeface="微软雅黑"/>
                <a:cs typeface="微软雅黑"/>
              </a:rPr>
              <a:t>(EPHEMERAL)</a:t>
            </a:r>
          </a:p>
          <a:p>
            <a:pPr>
              <a:lnSpc>
                <a:spcPct val="150000"/>
              </a:lnSpc>
              <a:buFont typeface="Wingdings" charset="2"/>
              <a:buChar char="u"/>
            </a:pPr>
            <a:r>
              <a:rPr kumimoji="1" lang="zh-CN" altLang="en-US" sz="2000" dirty="0" smtClean="0">
                <a:latin typeface="微软雅黑"/>
                <a:ea typeface="微软雅黑"/>
                <a:cs typeface="微软雅黑"/>
              </a:rPr>
              <a:t>临时顺序节点</a:t>
            </a:r>
            <a:r>
              <a:rPr kumimoji="1" lang="en-US" altLang="zh-CN" sz="2000" dirty="0" smtClean="0">
                <a:latin typeface="微软雅黑"/>
                <a:ea typeface="微软雅黑"/>
                <a:cs typeface="微软雅黑"/>
              </a:rPr>
              <a:t>(</a:t>
            </a:r>
            <a:r>
              <a:rPr kumimoji="1" lang="en-US" altLang="zh-CN" sz="2000" dirty="0">
                <a:latin typeface="微软雅黑"/>
                <a:ea typeface="微软雅黑"/>
                <a:cs typeface="微软雅黑"/>
              </a:rPr>
              <a:t>EPHEMERAL_SEQUENTIAL</a:t>
            </a:r>
            <a:r>
              <a:rPr kumimoji="1" lang="en-US" altLang="zh-CN" sz="2000" dirty="0" smtClean="0">
                <a:latin typeface="微软雅黑"/>
                <a:ea typeface="微软雅黑"/>
                <a:cs typeface="微软雅黑"/>
              </a:rPr>
              <a:t>)</a:t>
            </a:r>
          </a:p>
          <a:p>
            <a:pPr marL="0" indent="0">
              <a:lnSpc>
                <a:spcPct val="150000"/>
              </a:lnSpc>
              <a:buNone/>
            </a:pPr>
            <a:endParaRPr kumimoji="1" lang="en-US" altLang="zh-CN" sz="2000" dirty="0">
              <a:latin typeface="微软雅黑"/>
              <a:ea typeface="微软雅黑"/>
              <a:cs typeface="微软雅黑"/>
            </a:endParaRPr>
          </a:p>
          <a:p>
            <a:pPr marL="0" indent="0">
              <a:lnSpc>
                <a:spcPct val="150000"/>
              </a:lnSpc>
              <a:buNone/>
            </a:pPr>
            <a:endParaRPr kumimoji="1" lang="zh-CN" altLang="en-US" sz="2000" dirty="0"/>
          </a:p>
        </p:txBody>
      </p:sp>
      <p:sp>
        <p:nvSpPr>
          <p:cNvPr id="4"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a:t>
            </a:r>
            <a:r>
              <a:rPr kumimoji="1" lang="en-US" altLang="zh-CN" sz="3600" b="1" dirty="0" err="1" smtClean="0">
                <a:latin typeface="微软雅黑"/>
                <a:ea typeface="微软雅黑"/>
                <a:cs typeface="微软雅黑"/>
              </a:rPr>
              <a:t>Znode</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39789430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91357" cy="4525963"/>
          </a:xfrm>
        </p:spPr>
        <p:txBody>
          <a:bodyPr>
            <a:normAutofit lnSpcReduction="10000"/>
          </a:bodyPr>
          <a:lstStyle/>
          <a:p>
            <a:pPr marL="0" indent="0">
              <a:lnSpc>
                <a:spcPct val="150000"/>
              </a:lnSpc>
              <a:buNone/>
            </a:pPr>
            <a:r>
              <a:rPr kumimoji="1" lang="en-US" altLang="zh-CN" sz="2000" dirty="0" smtClean="0"/>
              <a:t>	</a:t>
            </a:r>
            <a:r>
              <a:rPr kumimoji="1" lang="zh-CN" altLang="en-US" sz="2000" dirty="0" smtClean="0"/>
              <a:t>客户端可以</a:t>
            </a:r>
            <a:r>
              <a:rPr kumimoji="1" lang="en-US" altLang="zh-CN" sz="2000" dirty="0" err="1"/>
              <a:t>Znode</a:t>
            </a:r>
            <a:r>
              <a:rPr kumimoji="1" lang="zh-CN" altLang="en-US" sz="2000" dirty="0"/>
              <a:t>设置</a:t>
            </a:r>
            <a:r>
              <a:rPr kumimoji="1" lang="en-US" altLang="zh-CN" sz="2000" dirty="0" smtClean="0"/>
              <a:t>watch</a:t>
            </a:r>
            <a:r>
              <a:rPr kumimoji="1" lang="zh-CN" altLang="en-US" sz="2000" dirty="0" smtClean="0"/>
              <a:t>，</a:t>
            </a:r>
            <a:r>
              <a:rPr kumimoji="1" lang="en-US" altLang="zh-CN" sz="2000" dirty="0" err="1" smtClean="0"/>
              <a:t>Znode</a:t>
            </a:r>
            <a:r>
              <a:rPr kumimoji="1" lang="zh-CN" altLang="en-US" sz="2000" dirty="0"/>
              <a:t>数据或者节点的变化，</a:t>
            </a:r>
            <a:r>
              <a:rPr kumimoji="1" lang="zh-CN" altLang="en-US" sz="2000" dirty="0" smtClean="0"/>
              <a:t>会触发</a:t>
            </a:r>
            <a:r>
              <a:rPr kumimoji="1" lang="en-US" altLang="zh-CN" sz="2000" dirty="0" smtClean="0"/>
              <a:t>Zookeeper</a:t>
            </a:r>
            <a:r>
              <a:rPr kumimoji="1" lang="zh-CN" altLang="en-US" sz="2000" dirty="0"/>
              <a:t>发送个客户端一个通知，随后</a:t>
            </a:r>
            <a:r>
              <a:rPr kumimoji="1" lang="en-US" altLang="zh-CN" sz="2000" dirty="0"/>
              <a:t>watch</a:t>
            </a:r>
            <a:r>
              <a:rPr kumimoji="1" lang="zh-CN" altLang="en-US" sz="2000" dirty="0"/>
              <a:t>被删除，一旦触发一次即会失效，如果需要一直监听，则</a:t>
            </a:r>
            <a:r>
              <a:rPr kumimoji="1" lang="zh-CN" altLang="en-US" sz="2000" dirty="0" smtClean="0"/>
              <a:t>需要再次注册</a:t>
            </a:r>
            <a:endParaRPr kumimoji="1" lang="en-US" altLang="zh-CN" sz="2000" dirty="0" smtClean="0"/>
          </a:p>
          <a:p>
            <a:pPr marL="0" indent="0">
              <a:lnSpc>
                <a:spcPct val="150000"/>
              </a:lnSpc>
              <a:buNone/>
            </a:pPr>
            <a:endParaRPr kumimoji="1" lang="en-US" altLang="zh-CN" sz="2000" dirty="0"/>
          </a:p>
          <a:p>
            <a:pPr marL="0" indent="0">
              <a:lnSpc>
                <a:spcPct val="150000"/>
              </a:lnSpc>
              <a:buNone/>
            </a:pPr>
            <a:r>
              <a:rPr kumimoji="1" lang="zh-CN" altLang="en-US" sz="2000" dirty="0" smtClean="0"/>
              <a:t>触发事件类型：</a:t>
            </a:r>
            <a:endParaRPr kumimoji="1" lang="en-US" altLang="zh-CN" sz="2000" dirty="0"/>
          </a:p>
          <a:p>
            <a:pPr>
              <a:lnSpc>
                <a:spcPct val="150000"/>
              </a:lnSpc>
              <a:buFont typeface="Wingdings" charset="2"/>
              <a:buChar char="n"/>
            </a:pPr>
            <a:r>
              <a:rPr kumimoji="1" lang="en-US" altLang="zh-CN" sz="2000" dirty="0" err="1"/>
              <a:t>NodeCreated</a:t>
            </a:r>
            <a:endParaRPr kumimoji="1" lang="en-US" altLang="zh-CN" sz="2000" dirty="0"/>
          </a:p>
          <a:p>
            <a:pPr>
              <a:lnSpc>
                <a:spcPct val="150000"/>
              </a:lnSpc>
              <a:buFont typeface="Wingdings" charset="2"/>
              <a:buChar char="n"/>
            </a:pPr>
            <a:r>
              <a:rPr kumimoji="1" lang="en-US" altLang="zh-CN" sz="2000" dirty="0" err="1"/>
              <a:t>NodeDeleted</a:t>
            </a:r>
            <a:endParaRPr kumimoji="1" lang="en-US" altLang="zh-CN" sz="2000" dirty="0"/>
          </a:p>
          <a:p>
            <a:pPr>
              <a:lnSpc>
                <a:spcPct val="150000"/>
              </a:lnSpc>
              <a:buFont typeface="Wingdings" charset="2"/>
              <a:buChar char="n"/>
            </a:pPr>
            <a:r>
              <a:rPr kumimoji="1" lang="en-US" altLang="zh-CN" sz="2000" dirty="0" err="1"/>
              <a:t>NodeDataChanged</a:t>
            </a:r>
            <a:endParaRPr kumimoji="1" lang="en-US" altLang="zh-CN" sz="2000" dirty="0"/>
          </a:p>
          <a:p>
            <a:pPr>
              <a:lnSpc>
                <a:spcPct val="150000"/>
              </a:lnSpc>
              <a:buFont typeface="Wingdings" charset="2"/>
              <a:buChar char="n"/>
            </a:pPr>
            <a:r>
              <a:rPr kumimoji="1" lang="en-US" altLang="zh-CN" sz="2000" dirty="0" err="1"/>
              <a:t>NodeChildrenChanged</a:t>
            </a:r>
            <a:endParaRPr kumimoji="1" lang="zh-CN" altLang="en-US" sz="2000" dirty="0"/>
          </a:p>
        </p:txBody>
      </p:sp>
      <p:sp>
        <p:nvSpPr>
          <p:cNvPr id="4"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r>
              <a:rPr kumimoji="1" lang="en-US" altLang="zh-CN" sz="3600" b="1" dirty="0" smtClean="0">
                <a:latin typeface="微软雅黑"/>
                <a:ea typeface="微软雅黑"/>
                <a:cs typeface="微软雅黑"/>
              </a:rPr>
              <a:t>-Watcher</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30546194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en-US" altLang="zh-CN" sz="2000" dirty="0" smtClean="0">
                <a:latin typeface="微软雅黑"/>
                <a:ea typeface="微软雅黑"/>
                <a:cs typeface="微软雅黑"/>
              </a:rPr>
              <a:t>	</a:t>
            </a:r>
            <a:r>
              <a:rPr kumimoji="1" lang="zh-CN" altLang="en-US" sz="2000" dirty="0" smtClean="0">
                <a:latin typeface="微软雅黑"/>
                <a:ea typeface="微软雅黑"/>
                <a:cs typeface="微软雅黑"/>
              </a:rPr>
              <a:t>每一个节点</a:t>
            </a:r>
            <a:r>
              <a:rPr kumimoji="1" lang="zh-CN" altLang="en-US" sz="2000" dirty="0" smtClean="0">
                <a:latin typeface="微软雅黑"/>
                <a:ea typeface="微软雅黑"/>
                <a:cs typeface="微软雅黑"/>
              </a:rPr>
              <a:t>(</a:t>
            </a:r>
            <a:r>
              <a:rPr kumimoji="1" lang="en-US" altLang="zh-CN" sz="2000" dirty="0" err="1" smtClean="0">
                <a:latin typeface="微软雅黑"/>
                <a:ea typeface="微软雅黑"/>
                <a:cs typeface="微软雅黑"/>
              </a:rPr>
              <a:t>Znode</a:t>
            </a:r>
            <a:r>
              <a:rPr kumimoji="1" lang="en-US" altLang="zh-CN" sz="2000" dirty="0" smtClean="0">
                <a:latin typeface="微软雅黑"/>
                <a:ea typeface="微软雅黑"/>
                <a:cs typeface="微软雅黑"/>
              </a:rPr>
              <a:t>)</a:t>
            </a:r>
            <a:r>
              <a:rPr kumimoji="1" lang="zh-CN" altLang="en-US" sz="2000" dirty="0" smtClean="0">
                <a:latin typeface="微软雅黑"/>
                <a:ea typeface="微软雅黑"/>
                <a:cs typeface="微软雅黑"/>
              </a:rPr>
              <a:t>，</a:t>
            </a:r>
            <a:r>
              <a:rPr kumimoji="1" lang="zh-CN" altLang="en-US" sz="2000" dirty="0">
                <a:latin typeface="微软雅黑"/>
                <a:ea typeface="微软雅黑"/>
                <a:cs typeface="微软雅黑"/>
              </a:rPr>
              <a:t>相当于一个选民，他们都有自己的推荐人，最开始他们都推荐自己。谁更适合成为</a:t>
            </a:r>
            <a:r>
              <a:rPr kumimoji="1" lang="en-US" altLang="zh-CN" sz="2000" dirty="0">
                <a:latin typeface="微软雅黑"/>
                <a:ea typeface="微软雅黑"/>
                <a:cs typeface="微软雅黑"/>
              </a:rPr>
              <a:t>Leader</a:t>
            </a:r>
            <a:r>
              <a:rPr kumimoji="1" lang="zh-CN" altLang="en-US" sz="2000" dirty="0">
                <a:latin typeface="微软雅黑"/>
                <a:ea typeface="微软雅黑"/>
                <a:cs typeface="微软雅黑"/>
              </a:rPr>
              <a:t>有一个简单的规则</a:t>
            </a:r>
            <a:r>
              <a:rPr kumimoji="1" lang="zh-CN" altLang="en-US" sz="2000" dirty="0" smtClean="0">
                <a:latin typeface="微软雅黑"/>
                <a:ea typeface="微软雅黑"/>
                <a:cs typeface="微软雅黑"/>
              </a:rPr>
              <a:t>，</a:t>
            </a:r>
            <a:r>
              <a:rPr kumimoji="1" lang="zh-CN" altLang="en-US" sz="2000" dirty="0" smtClean="0">
                <a:latin typeface="微软雅黑"/>
                <a:ea typeface="微软雅黑"/>
                <a:cs typeface="微软雅黑"/>
              </a:rPr>
              <a:t>首先比较</a:t>
            </a:r>
            <a:r>
              <a:rPr kumimoji="1" lang="en-US" altLang="zh-CN" sz="2000" dirty="0" err="1" smtClean="0">
                <a:latin typeface="微软雅黑"/>
                <a:ea typeface="微软雅黑"/>
                <a:cs typeface="微软雅黑"/>
              </a:rPr>
              <a:t>zxid,zxid</a:t>
            </a:r>
            <a:r>
              <a:rPr kumimoji="1" lang="zh-CN" altLang="en-US" sz="2000" dirty="0" smtClean="0">
                <a:latin typeface="微软雅黑"/>
                <a:ea typeface="微软雅黑"/>
                <a:cs typeface="微软雅黑"/>
              </a:rPr>
              <a:t>越大表明数据越新，如果</a:t>
            </a:r>
            <a:r>
              <a:rPr kumimoji="1" lang="en-US" altLang="zh-CN" sz="2000" dirty="0" err="1" smtClean="0">
                <a:latin typeface="微软雅黑"/>
                <a:ea typeface="微软雅黑"/>
                <a:cs typeface="微软雅黑"/>
              </a:rPr>
              <a:t>zxid</a:t>
            </a:r>
            <a:r>
              <a:rPr kumimoji="1" lang="zh-CN" altLang="en-US" sz="2000" dirty="0" smtClean="0">
                <a:latin typeface="微软雅黑"/>
                <a:ea typeface="微软雅黑"/>
                <a:cs typeface="微软雅黑"/>
              </a:rPr>
              <a:t>一样比较，</a:t>
            </a:r>
            <a:r>
              <a:rPr kumimoji="1" lang="en-US" altLang="zh-CN" sz="2000" dirty="0" err="1" smtClean="0">
                <a:latin typeface="微软雅黑"/>
                <a:ea typeface="微软雅黑"/>
                <a:cs typeface="微软雅黑"/>
              </a:rPr>
              <a:t>myid</a:t>
            </a:r>
            <a:r>
              <a:rPr kumimoji="1" lang="zh-CN" altLang="en-US" sz="2000" dirty="0" smtClean="0">
                <a:latin typeface="微软雅黑"/>
                <a:ea typeface="微软雅黑"/>
                <a:cs typeface="微软雅黑"/>
              </a:rPr>
              <a:t>(选民唯一标识</a:t>
            </a:r>
            <a:r>
              <a:rPr kumimoji="1" lang="en-US" altLang="zh-CN" sz="2000" dirty="0" smtClean="0">
                <a:latin typeface="微软雅黑"/>
                <a:ea typeface="微软雅黑"/>
                <a:cs typeface="微软雅黑"/>
              </a:rPr>
              <a:t>)</a:t>
            </a:r>
            <a:r>
              <a:rPr kumimoji="1" lang="zh-CN" altLang="en-US" sz="2000" dirty="0" smtClean="0">
                <a:latin typeface="微软雅黑"/>
                <a:ea typeface="微软雅黑"/>
                <a:cs typeface="微软雅黑"/>
              </a:rPr>
              <a:t>，</a:t>
            </a:r>
            <a:r>
              <a:rPr kumimoji="1" lang="en-US" altLang="zh-CN" sz="2000" dirty="0" err="1" smtClean="0">
                <a:latin typeface="微软雅黑"/>
                <a:ea typeface="微软雅黑"/>
                <a:cs typeface="微软雅黑"/>
              </a:rPr>
              <a:t>myid</a:t>
            </a:r>
            <a:r>
              <a:rPr kumimoji="1" lang="zh-CN" altLang="en-US" sz="2000" dirty="0" smtClean="0">
                <a:latin typeface="微软雅黑"/>
                <a:ea typeface="微软雅黑"/>
                <a:cs typeface="微软雅黑"/>
              </a:rPr>
              <a:t>大的成为</a:t>
            </a:r>
            <a:r>
              <a:rPr kumimoji="1" lang="en-US" altLang="zh-CN" sz="2000" dirty="0" smtClean="0">
                <a:latin typeface="微软雅黑"/>
                <a:ea typeface="微软雅黑"/>
                <a:cs typeface="微软雅黑"/>
              </a:rPr>
              <a:t>Leader</a:t>
            </a:r>
            <a:r>
              <a:rPr kumimoji="1" lang="zh-CN" altLang="en-US" sz="2000" dirty="0" smtClean="0">
                <a:latin typeface="微软雅黑"/>
                <a:ea typeface="微软雅黑"/>
                <a:cs typeface="微软雅黑"/>
              </a:rPr>
              <a:t>。</a:t>
            </a:r>
            <a:r>
              <a:rPr kumimoji="1" lang="zh-CN" altLang="en-US" sz="2000" dirty="0">
                <a:latin typeface="微软雅黑"/>
                <a:ea typeface="微软雅黑"/>
                <a:cs typeface="微软雅黑"/>
              </a:rPr>
              <a:t>每个选民都告诉其他选民自己目前的推荐人是谁，类似于出去搞宣传拉拢其他选民。每一个选民发现有比自己更适合的人时就转而推荐这个更适合的人。最后，大部分人意见一致时，就可以结束选举。</a:t>
            </a:r>
            <a:endParaRPr kumimoji="1" lang="en-US" altLang="zh-CN" sz="2000" dirty="0" smtClean="0">
              <a:latin typeface="微软雅黑"/>
              <a:ea typeface="微软雅黑"/>
              <a:cs typeface="微软雅黑"/>
            </a:endParaRPr>
          </a:p>
        </p:txBody>
      </p:sp>
      <p:sp>
        <p:nvSpPr>
          <p:cNvPr id="5"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a:t>
            </a:r>
            <a:r>
              <a:rPr kumimoji="1" lang="en-US" altLang="zh-CN" sz="3600" b="1" dirty="0" smtClean="0">
                <a:latin typeface="微软雅黑"/>
                <a:ea typeface="微软雅黑"/>
                <a:cs typeface="微软雅黑"/>
              </a:rPr>
              <a:t>Leader</a:t>
            </a:r>
            <a:r>
              <a:rPr kumimoji="1" lang="zh-CN" altLang="en-US" sz="3600" b="1" dirty="0" smtClean="0">
                <a:latin typeface="微软雅黑"/>
                <a:ea typeface="微软雅黑"/>
                <a:cs typeface="微软雅黑"/>
              </a:rPr>
              <a:t>选举</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3660506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Font typeface="Wingdings" charset="2"/>
              <a:buChar char="n"/>
            </a:pPr>
            <a:r>
              <a:rPr kumimoji="1" lang="zh-CN" altLang="en-US" sz="2000" dirty="0">
                <a:latin typeface="微软雅黑"/>
                <a:ea typeface="微软雅黑"/>
                <a:cs typeface="微软雅黑"/>
              </a:rPr>
              <a:t>官网</a:t>
            </a:r>
            <a:endParaRPr kumimoji="1" lang="en-US" altLang="zh-CN" sz="2000" dirty="0">
              <a:latin typeface="微软雅黑"/>
              <a:ea typeface="微软雅黑"/>
              <a:cs typeface="微软雅黑"/>
            </a:endParaRPr>
          </a:p>
          <a:p>
            <a:pPr marL="457200" lvl="1" indent="0">
              <a:lnSpc>
                <a:spcPct val="150000"/>
              </a:lnSpc>
              <a:buNone/>
            </a:pPr>
            <a:r>
              <a:rPr kumimoji="1" lang="en-US" altLang="zh-CN" sz="2000" dirty="0">
                <a:latin typeface="微软雅黑"/>
                <a:ea typeface="微软雅黑"/>
                <a:cs typeface="微软雅黑"/>
                <a:hlinkClick r:id="rId2"/>
              </a:rPr>
              <a:t>http://</a:t>
            </a:r>
            <a:r>
              <a:rPr kumimoji="1" lang="en-US" altLang="zh-CN" sz="2000" dirty="0" smtClean="0">
                <a:latin typeface="微软雅黑"/>
                <a:ea typeface="微软雅黑"/>
                <a:cs typeface="微软雅黑"/>
                <a:hlinkClick r:id="rId2"/>
              </a:rPr>
              <a:t>zookeeper.apache.org</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下载地址</a:t>
            </a:r>
            <a:endParaRPr kumimoji="1" lang="en-US" altLang="zh-CN" sz="2000" dirty="0" smtClean="0">
              <a:latin typeface="微软雅黑"/>
              <a:ea typeface="微软雅黑"/>
              <a:cs typeface="微软雅黑"/>
            </a:endParaRPr>
          </a:p>
          <a:p>
            <a:pPr marL="457200" lvl="1" indent="0">
              <a:lnSpc>
                <a:spcPct val="150000"/>
              </a:lnSpc>
              <a:buNone/>
            </a:pPr>
            <a:r>
              <a:rPr kumimoji="1" lang="en-US" altLang="zh-CN" sz="2000" dirty="0">
                <a:latin typeface="微软雅黑"/>
                <a:ea typeface="微软雅黑"/>
                <a:cs typeface="微软雅黑"/>
                <a:hlinkClick r:id="rId3"/>
              </a:rPr>
              <a:t>http://apache.fayea.com/zookeeper</a:t>
            </a:r>
            <a:r>
              <a:rPr kumimoji="1" lang="en-US" altLang="zh-CN" sz="2000" dirty="0" smtClean="0">
                <a:latin typeface="微软雅黑"/>
                <a:ea typeface="微软雅黑"/>
                <a:cs typeface="微软雅黑"/>
                <a:hlinkClick r:id="rId3"/>
              </a:rPr>
              <a:t>/</a:t>
            </a:r>
            <a:endParaRPr kumimoji="1" lang="en-US" altLang="zh-CN" sz="2000" dirty="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现在最高稳定版本是</a:t>
            </a:r>
            <a:r>
              <a:rPr kumimoji="1" lang="en-US" altLang="zh-CN" sz="2000" dirty="0" smtClean="0">
                <a:latin typeface="微软雅黑"/>
                <a:ea typeface="微软雅黑"/>
                <a:cs typeface="微软雅黑"/>
              </a:rPr>
              <a:t>3.4.7</a:t>
            </a:r>
          </a:p>
        </p:txBody>
      </p:sp>
      <p:sp>
        <p:nvSpPr>
          <p:cNvPr id="5" name="标题 1"/>
          <p:cNvSpPr>
            <a:spLocks noGrp="1"/>
          </p:cNvSpPr>
          <p:nvPr>
            <p:ph type="title"/>
          </p:nvPr>
        </p:nvSpPr>
        <p:spPr>
          <a:xfrm>
            <a:off x="457200" y="339683"/>
            <a:ext cx="4894884" cy="747310"/>
          </a:xfrm>
        </p:spPr>
        <p:txBody>
          <a:bodyPr>
            <a:normAutofit/>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安装</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12456889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455877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endParaRPr kumimoji="1" lang="zh-CN" altLang="en-US" sz="3600" b="1" dirty="0">
              <a:latin typeface="微软雅黑"/>
              <a:ea typeface="微软雅黑"/>
              <a:cs typeface="微软雅黑"/>
            </a:endParaRPr>
          </a:p>
        </p:txBody>
      </p:sp>
      <p:sp>
        <p:nvSpPr>
          <p:cNvPr id="6" name="文本框 5"/>
          <p:cNvSpPr txBox="1"/>
          <p:nvPr/>
        </p:nvSpPr>
        <p:spPr>
          <a:xfrm>
            <a:off x="309345" y="1833653"/>
            <a:ext cx="8433726" cy="1913344"/>
          </a:xfrm>
          <a:prstGeom prst="rect">
            <a:avLst/>
          </a:prstGeom>
          <a:noFill/>
        </p:spPr>
        <p:txBody>
          <a:bodyPr wrap="square" rtlCol="0">
            <a:spAutoFit/>
          </a:bodyPr>
          <a:lstStyle/>
          <a:p>
            <a:pPr>
              <a:lnSpc>
                <a:spcPct val="150000"/>
              </a:lnSpc>
            </a:pPr>
            <a:r>
              <a:rPr kumimoji="1" lang="zh-CN" altLang="zh-CN" sz="2000" dirty="0">
                <a:latin typeface="微软雅黑"/>
                <a:ea typeface="微软雅黑"/>
              </a:rPr>
              <a:t> </a:t>
            </a:r>
            <a:r>
              <a:rPr kumimoji="1" lang="zh-CN" altLang="en-US" sz="2000" dirty="0" smtClean="0">
                <a:latin typeface="微软雅黑"/>
                <a:ea typeface="微软雅黑"/>
              </a:rPr>
              <a:t>      </a:t>
            </a:r>
            <a:r>
              <a:rPr kumimoji="1" lang="en-US" altLang="zh-CN" sz="2000" dirty="0" smtClean="0">
                <a:latin typeface="微软雅黑"/>
                <a:ea typeface="微软雅黑"/>
              </a:rPr>
              <a:t>Zookeeper</a:t>
            </a:r>
            <a:r>
              <a:rPr kumimoji="1" lang="zh-CN" altLang="en-US" sz="2000" dirty="0">
                <a:latin typeface="微软雅黑"/>
                <a:ea typeface="微软雅黑"/>
              </a:rPr>
              <a:t>是一个分布式的，开放源码的分布式应用程序协调服务，是</a:t>
            </a:r>
            <a:r>
              <a:rPr kumimoji="1" lang="en-US" altLang="zh-CN" sz="2000" dirty="0">
                <a:latin typeface="微软雅黑"/>
                <a:ea typeface="微软雅黑"/>
              </a:rPr>
              <a:t>Google</a:t>
            </a:r>
            <a:r>
              <a:rPr kumimoji="1" lang="zh-CN" altLang="en-US" sz="2000" dirty="0">
                <a:latin typeface="微软雅黑"/>
                <a:ea typeface="微软雅黑"/>
              </a:rPr>
              <a:t>的</a:t>
            </a:r>
            <a:r>
              <a:rPr kumimoji="1" lang="en-US" altLang="zh-CN" sz="2000" dirty="0">
                <a:latin typeface="微软雅黑"/>
                <a:ea typeface="微软雅黑"/>
              </a:rPr>
              <a:t>Chubby</a:t>
            </a:r>
            <a:r>
              <a:rPr kumimoji="1" lang="zh-CN" altLang="en-US" sz="2000" dirty="0">
                <a:latin typeface="微软雅黑"/>
                <a:ea typeface="微软雅黑"/>
              </a:rPr>
              <a:t>一个开源的实现，是</a:t>
            </a:r>
            <a:r>
              <a:rPr kumimoji="1" lang="en-US" altLang="zh-CN" sz="2000" dirty="0" err="1" smtClean="0">
                <a:latin typeface="微软雅黑"/>
                <a:ea typeface="微软雅黑"/>
              </a:rPr>
              <a:t>Hadoop</a:t>
            </a:r>
            <a:r>
              <a:rPr kumimoji="1" lang="zh-CN" altLang="en-US" sz="2000" dirty="0">
                <a:latin typeface="微软雅黑"/>
                <a:ea typeface="微软雅黑"/>
              </a:rPr>
              <a:t>和</a:t>
            </a:r>
            <a:r>
              <a:rPr kumimoji="1" lang="en-US" altLang="zh-CN" sz="2000" dirty="0" err="1" smtClean="0">
                <a:latin typeface="微软雅黑"/>
                <a:ea typeface="微软雅黑"/>
              </a:rPr>
              <a:t>Hbase</a:t>
            </a:r>
            <a:r>
              <a:rPr kumimoji="1" lang="zh-CN" altLang="en-US" sz="2000" dirty="0">
                <a:latin typeface="微软雅黑"/>
                <a:ea typeface="微软雅黑"/>
              </a:rPr>
              <a:t>的重要组件。它是一个为分布式应用提供一致性服务的软件，提供的功能包括</a:t>
            </a:r>
            <a:r>
              <a:rPr kumimoji="1" lang="zh-CN" altLang="en-US" sz="2000" dirty="0" smtClean="0">
                <a:latin typeface="微软雅黑"/>
                <a:ea typeface="微软雅黑"/>
              </a:rPr>
              <a:t>：</a:t>
            </a:r>
            <a:r>
              <a:rPr kumimoji="1" lang="zh-CN" altLang="en-US" sz="2000" dirty="0" smtClean="0">
                <a:latin typeface="微软雅黑"/>
                <a:ea typeface="微软雅黑"/>
              </a:rPr>
              <a:t>统一命名</a:t>
            </a:r>
            <a:r>
              <a:rPr kumimoji="1" lang="zh-CN" altLang="en-US" sz="2000" dirty="0" smtClean="0">
                <a:latin typeface="微软雅黑"/>
                <a:ea typeface="微软雅黑"/>
              </a:rPr>
              <a:t>、</a:t>
            </a:r>
            <a:r>
              <a:rPr kumimoji="1" lang="zh-CN" altLang="en-US" sz="2000" dirty="0" smtClean="0">
                <a:latin typeface="微软雅黑"/>
                <a:ea typeface="微软雅黑"/>
              </a:rPr>
              <a:t>配置管理</a:t>
            </a:r>
            <a:r>
              <a:rPr kumimoji="1" lang="zh-CN" altLang="en-US" sz="2000" dirty="0" smtClean="0">
                <a:latin typeface="微软雅黑"/>
                <a:ea typeface="微软雅黑"/>
              </a:rPr>
              <a:t>、</a:t>
            </a:r>
            <a:r>
              <a:rPr kumimoji="1" lang="zh-CN" altLang="en-US" sz="2000" dirty="0" smtClean="0">
                <a:latin typeface="微软雅黑"/>
                <a:ea typeface="微软雅黑"/>
              </a:rPr>
              <a:t>分布式锁</a:t>
            </a:r>
            <a:r>
              <a:rPr kumimoji="1" lang="zh-CN" altLang="en-US" sz="2000" dirty="0" smtClean="0">
                <a:latin typeface="微软雅黑"/>
                <a:ea typeface="微软雅黑"/>
              </a:rPr>
              <a:t>等</a:t>
            </a:r>
            <a:r>
              <a:rPr kumimoji="1" lang="zh-CN" altLang="en-US" sz="2000" dirty="0" smtClean="0">
                <a:latin typeface="微软雅黑"/>
                <a:ea typeface="微软雅黑"/>
              </a:rPr>
              <a:t>分布式基础的服务</a:t>
            </a:r>
            <a:r>
              <a:rPr kumimoji="1" lang="zh-CN" altLang="en-US" sz="2000" dirty="0" smtClean="0">
                <a:latin typeface="微软雅黑"/>
                <a:ea typeface="微软雅黑"/>
              </a:rPr>
              <a:t>。</a:t>
            </a:r>
            <a:endParaRPr kumimoji="1" lang="zh-CN" altLang="en-US" sz="2000" dirty="0">
              <a:latin typeface="微软雅黑"/>
              <a:ea typeface="微软雅黑"/>
            </a:endParaRPr>
          </a:p>
        </p:txBody>
      </p:sp>
    </p:spTree>
    <p:extLst>
      <p:ext uri="{BB962C8B-B14F-4D97-AF65-F5344CB8AC3E}">
        <p14:creationId xmlns:p14="http://schemas.microsoft.com/office/powerpoint/2010/main" val="21287910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zh-CN" altLang="en-US" sz="2000" dirty="0" smtClean="0">
                <a:latin typeface="微软雅黑"/>
                <a:ea typeface="微软雅黑"/>
                <a:cs typeface="微软雅黑"/>
              </a:rPr>
              <a:t>环境准备</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en-US" altLang="zh-CN" sz="2000" dirty="0" smtClean="0">
                <a:latin typeface="微软雅黑"/>
                <a:ea typeface="微软雅黑"/>
                <a:cs typeface="微软雅黑"/>
              </a:rPr>
              <a:t>j</a:t>
            </a:r>
            <a:r>
              <a:rPr kumimoji="1" lang="en-US" altLang="zh-TW" sz="2000" dirty="0" smtClean="0">
                <a:latin typeface="微软雅黑"/>
                <a:ea typeface="微软雅黑"/>
                <a:cs typeface="微软雅黑"/>
              </a:rPr>
              <a:t>dk1.6</a:t>
            </a:r>
            <a:r>
              <a:rPr kumimoji="1" lang="zh-TW" altLang="en-US" sz="2000" dirty="0">
                <a:latin typeface="微软雅黑"/>
                <a:ea typeface="微软雅黑"/>
                <a:cs typeface="微软雅黑"/>
              </a:rPr>
              <a:t>及</a:t>
            </a:r>
            <a:r>
              <a:rPr kumimoji="1" lang="zh-TW" altLang="en-US" sz="2000" dirty="0" smtClean="0">
                <a:latin typeface="微软雅黑"/>
                <a:ea typeface="微软雅黑"/>
                <a:cs typeface="微软雅黑"/>
              </a:rPr>
              <a:t>􏰂􏰃</a:t>
            </a:r>
            <a:r>
              <a:rPr kumimoji="1" lang="zh-CN" altLang="en-US" sz="2000" dirty="0" smtClean="0">
                <a:latin typeface="微软雅黑"/>
                <a:ea typeface="微软雅黑"/>
                <a:cs typeface="微软雅黑"/>
              </a:rPr>
              <a:t>以上版本</a:t>
            </a:r>
            <a:endParaRPr kumimoji="1" lang="zh-TW" altLang="en-US" sz="2000" dirty="0">
              <a:latin typeface="微软雅黑"/>
              <a:ea typeface="微软雅黑"/>
              <a:cs typeface="微软雅黑"/>
            </a:endParaRPr>
          </a:p>
          <a:p>
            <a:pPr>
              <a:lnSpc>
                <a:spcPct val="150000"/>
              </a:lnSpc>
              <a:buFont typeface="Wingdings" charset="2"/>
              <a:buChar char="n"/>
            </a:pPr>
            <a:r>
              <a:rPr kumimoji="1" lang="zh-TW" altLang="en-US" sz="2000" dirty="0" smtClean="0">
                <a:latin typeface="微软雅黑"/>
                <a:ea typeface="微软雅黑"/>
                <a:cs typeface="微软雅黑"/>
              </a:rPr>
              <a:t>机器</a:t>
            </a:r>
            <a:r>
              <a:rPr kumimoji="1" lang="zh-TW" altLang="en-US" sz="2000" dirty="0">
                <a:latin typeface="微软雅黑"/>
                <a:ea typeface="微软雅黑"/>
                <a:cs typeface="微软雅黑"/>
              </a:rPr>
              <a:t>配置􏰄</a:t>
            </a:r>
            <a:r>
              <a:rPr kumimoji="1" lang="en-US" altLang="zh-TW" sz="2000" dirty="0">
                <a:latin typeface="微软雅黑"/>
                <a:ea typeface="微软雅黑"/>
                <a:cs typeface="微软雅黑"/>
              </a:rPr>
              <a:t>2</a:t>
            </a:r>
            <a:r>
              <a:rPr kumimoji="1" lang="en-US" altLang="zh-TW" sz="2000" dirty="0" smtClean="0">
                <a:latin typeface="微软雅黑"/>
                <a:ea typeface="微软雅黑"/>
                <a:cs typeface="微软雅黑"/>
              </a:rPr>
              <a:t>􏰅core </a:t>
            </a:r>
            <a:r>
              <a:rPr kumimoji="1" lang="en-US" altLang="zh-TW" sz="2000" dirty="0">
                <a:latin typeface="微软雅黑"/>
                <a:ea typeface="微软雅黑"/>
                <a:cs typeface="微软雅黑"/>
              </a:rPr>
              <a:t>/2G</a:t>
            </a:r>
            <a:endParaRPr kumimoji="1" lang="en-US" altLang="zh-CN" sz="2000" dirty="0" smtClean="0">
              <a:latin typeface="微软雅黑"/>
              <a:ea typeface="微软雅黑"/>
              <a:cs typeface="微软雅黑"/>
            </a:endParaRPr>
          </a:p>
          <a:p>
            <a:pPr marL="0" indent="0">
              <a:lnSpc>
                <a:spcPct val="150000"/>
              </a:lnSpc>
              <a:buNone/>
            </a:pPr>
            <a:endParaRPr kumimoji="1" lang="en-US" altLang="zh-CN" sz="2000" dirty="0">
              <a:latin typeface="微软雅黑"/>
              <a:ea typeface="微软雅黑"/>
              <a:cs typeface="微软雅黑"/>
            </a:endParaRPr>
          </a:p>
          <a:p>
            <a:pPr marL="0" indent="0">
              <a:lnSpc>
                <a:spcPct val="150000"/>
              </a:lnSpc>
              <a:buNone/>
            </a:pPr>
            <a:r>
              <a:rPr kumimoji="1" lang="zh-CN" altLang="en-US" sz="2000" dirty="0" smtClean="0">
                <a:latin typeface="微软雅黑"/>
                <a:ea typeface="微软雅黑"/>
                <a:cs typeface="微软雅黑"/>
              </a:rPr>
              <a:t>三种安装模式</a:t>
            </a:r>
            <a:r>
              <a:rPr kumimoji="1" lang="en-US" altLang="zh-CN" sz="2000" dirty="0" smtClean="0">
                <a:latin typeface="微软雅黑"/>
                <a:ea typeface="微软雅黑"/>
                <a:cs typeface="微软雅黑"/>
              </a:rPr>
              <a:t>(</a:t>
            </a:r>
            <a:r>
              <a:rPr kumimoji="1" lang="zh-CN" altLang="en-US" sz="2000" dirty="0" smtClean="0">
                <a:latin typeface="微软雅黑"/>
                <a:ea typeface="微软雅黑"/>
                <a:cs typeface="微软雅黑"/>
              </a:rPr>
              <a:t>参考学习文档</a:t>
            </a:r>
            <a:r>
              <a:rPr kumimoji="1" lang="en-US" altLang="zh-CN" sz="2000" dirty="0" smtClean="0">
                <a:latin typeface="微软雅黑"/>
                <a:ea typeface="微软雅黑"/>
                <a:cs typeface="微软雅黑"/>
              </a:rPr>
              <a:t>)</a:t>
            </a:r>
            <a:endParaRPr kumimoji="1" lang="en-US" altLang="zh-CN" sz="2000" dirty="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单机安装</a:t>
            </a:r>
            <a:endParaRPr kumimoji="1" lang="en-US" altLang="zh-CN" sz="2000" dirty="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伪分布式安装</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分布式安装</a:t>
            </a:r>
            <a:endParaRPr kumimoji="1" lang="zh-CN" altLang="en-US" sz="2000" dirty="0">
              <a:latin typeface="微软雅黑"/>
              <a:ea typeface="微软雅黑"/>
              <a:cs typeface="微软雅黑"/>
            </a:endParaRPr>
          </a:p>
        </p:txBody>
      </p:sp>
      <p:sp>
        <p:nvSpPr>
          <p:cNvPr id="5" name="标题 1"/>
          <p:cNvSpPr>
            <a:spLocks noGrp="1"/>
          </p:cNvSpPr>
          <p:nvPr>
            <p:ph type="title"/>
          </p:nvPr>
        </p:nvSpPr>
        <p:spPr>
          <a:xfrm>
            <a:off x="457200" y="339683"/>
            <a:ext cx="4894884" cy="747310"/>
          </a:xfrm>
        </p:spPr>
        <p:txBody>
          <a:bodyPr>
            <a:normAutofit/>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安装</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28599079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zh-CN" altLang="en-US" sz="2000" dirty="0" smtClean="0">
                <a:latin typeface="微软雅黑"/>
                <a:ea typeface="微软雅黑"/>
                <a:cs typeface="微软雅黑"/>
              </a:rPr>
              <a:t>两种操作方式</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命令行操作</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en-US" altLang="zh-CN" sz="2000" dirty="0" smtClean="0">
                <a:latin typeface="微软雅黑"/>
                <a:ea typeface="微软雅黑"/>
                <a:cs typeface="微软雅黑"/>
              </a:rPr>
              <a:t>Client</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API</a:t>
            </a:r>
            <a:r>
              <a:rPr kumimoji="1" lang="zh-CN" altLang="en-US" sz="2000" dirty="0" smtClean="0">
                <a:latin typeface="微软雅黑"/>
                <a:ea typeface="微软雅黑"/>
                <a:cs typeface="微软雅黑"/>
              </a:rPr>
              <a:t>操作</a:t>
            </a:r>
            <a:endParaRPr kumimoji="1" lang="en-US" altLang="zh-CN" sz="2000" dirty="0" smtClean="0">
              <a:latin typeface="微软雅黑"/>
              <a:ea typeface="微软雅黑"/>
              <a:cs typeface="微软雅黑"/>
            </a:endParaRPr>
          </a:p>
          <a:p>
            <a:pPr>
              <a:lnSpc>
                <a:spcPct val="150000"/>
              </a:lnSpc>
              <a:buFont typeface="Wingdings" charset="2"/>
              <a:buChar char="n"/>
            </a:pPr>
            <a:endParaRPr kumimoji="1" lang="en-US" altLang="zh-CN" sz="2000" dirty="0">
              <a:latin typeface="微软雅黑"/>
              <a:ea typeface="微软雅黑"/>
              <a:cs typeface="微软雅黑"/>
            </a:endParaRPr>
          </a:p>
          <a:p>
            <a:pPr marL="0" indent="0">
              <a:lnSpc>
                <a:spcPct val="150000"/>
              </a:lnSpc>
              <a:buNone/>
            </a:pPr>
            <a:endParaRPr kumimoji="1" lang="en-US" altLang="zh-CN" sz="2000" dirty="0" smtClean="0">
              <a:latin typeface="微软雅黑"/>
              <a:ea typeface="微软雅黑"/>
              <a:cs typeface="微软雅黑"/>
            </a:endParaRPr>
          </a:p>
        </p:txBody>
      </p:sp>
      <p:sp>
        <p:nvSpPr>
          <p:cNvPr id="4" name="标题 1"/>
          <p:cNvSpPr>
            <a:spLocks noGrp="1"/>
          </p:cNvSpPr>
          <p:nvPr>
            <p:ph type="title"/>
          </p:nvPr>
        </p:nvSpPr>
        <p:spPr>
          <a:xfrm>
            <a:off x="457200" y="339683"/>
            <a:ext cx="4894884" cy="747310"/>
          </a:xfrm>
        </p:spPr>
        <p:txBody>
          <a:bodyPr>
            <a:normAutofit/>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6229822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600200"/>
            <a:ext cx="7483115" cy="4525963"/>
          </a:xfrm>
        </p:spPr>
        <p:txBody>
          <a:bodyPr>
            <a:normAutofit/>
          </a:bodyPr>
          <a:lstStyle/>
          <a:p>
            <a:pPr marL="0" indent="0">
              <a:lnSpc>
                <a:spcPct val="150000"/>
              </a:lnSpc>
              <a:buNone/>
            </a:pPr>
            <a:r>
              <a:rPr kumimoji="1" lang="zh-CN" altLang="en-US" sz="2000" dirty="0" smtClean="0">
                <a:latin typeface="微软雅黑"/>
                <a:ea typeface="微软雅黑"/>
                <a:cs typeface="微软雅黑"/>
              </a:rPr>
              <a:t>服务端命令</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en-US" sz="2000" dirty="0">
                <a:latin typeface="微软雅黑"/>
                <a:ea typeface="微软雅黑"/>
                <a:cs typeface="微软雅黑"/>
              </a:rPr>
              <a:t>启动</a:t>
            </a:r>
            <a:r>
              <a:rPr kumimoji="1" lang="en-US" altLang="zh-CN" sz="2000" dirty="0" err="1">
                <a:latin typeface="微软雅黑"/>
                <a:ea typeface="微软雅黑"/>
                <a:cs typeface="微软雅黑"/>
              </a:rPr>
              <a:t>zk</a:t>
            </a:r>
            <a:r>
              <a:rPr kumimoji="1" lang="zh-CN" altLang="en-US" sz="2000" dirty="0">
                <a:latin typeface="微软雅黑"/>
                <a:ea typeface="微软雅黑"/>
                <a:cs typeface="微软雅黑"/>
              </a:rPr>
              <a:t>服务               </a:t>
            </a:r>
            <a:r>
              <a:rPr kumimoji="1" lang="en-US" altLang="zh-CN" sz="2000" dirty="0" err="1">
                <a:latin typeface="微软雅黑"/>
                <a:ea typeface="微软雅黑"/>
                <a:cs typeface="微软雅黑"/>
              </a:rPr>
              <a:t>sh</a:t>
            </a:r>
            <a:r>
              <a:rPr kumimoji="1" lang="en-US" altLang="zh-CN" sz="2000" dirty="0">
                <a:latin typeface="微软雅黑"/>
                <a:ea typeface="微软雅黑"/>
                <a:cs typeface="微软雅黑"/>
              </a:rPr>
              <a:t> bin/</a:t>
            </a:r>
            <a:r>
              <a:rPr kumimoji="1" lang="en-US" altLang="zh-CN" sz="2000" dirty="0" err="1">
                <a:latin typeface="微软雅黑"/>
                <a:ea typeface="微软雅黑"/>
                <a:cs typeface="微软雅黑"/>
              </a:rPr>
              <a:t>zkServer.sh</a:t>
            </a:r>
            <a:r>
              <a:rPr kumimoji="1" lang="en-US" altLang="zh-CN" sz="2000" dirty="0">
                <a:latin typeface="微软雅黑"/>
                <a:ea typeface="微软雅黑"/>
                <a:cs typeface="微软雅黑"/>
              </a:rPr>
              <a:t> start</a:t>
            </a:r>
          </a:p>
          <a:p>
            <a:pPr>
              <a:lnSpc>
                <a:spcPct val="150000"/>
              </a:lnSpc>
              <a:buFont typeface="Wingdings" charset="2"/>
              <a:buChar char="n"/>
            </a:pPr>
            <a:r>
              <a:rPr kumimoji="1" lang="zh-CN" altLang="en-US" sz="2000" dirty="0">
                <a:latin typeface="微软雅黑"/>
                <a:ea typeface="微软雅黑"/>
                <a:cs typeface="微软雅黑"/>
              </a:rPr>
              <a:t>查看</a:t>
            </a:r>
            <a:r>
              <a:rPr kumimoji="1" lang="en-US" altLang="zh-CN" sz="2000" dirty="0" err="1">
                <a:latin typeface="微软雅黑"/>
                <a:ea typeface="微软雅黑"/>
                <a:cs typeface="微软雅黑"/>
              </a:rPr>
              <a:t>zk</a:t>
            </a:r>
            <a:r>
              <a:rPr kumimoji="1" lang="zh-CN" altLang="en-US" sz="2000" dirty="0">
                <a:latin typeface="微软雅黑"/>
                <a:ea typeface="微软雅黑"/>
                <a:cs typeface="微软雅黑"/>
              </a:rPr>
              <a:t>服务状态		</a:t>
            </a:r>
            <a:r>
              <a:rPr kumimoji="1" lang="en-US" altLang="zh-CN" sz="2000" dirty="0" err="1" smtClean="0">
                <a:latin typeface="微软雅黑"/>
                <a:ea typeface="微软雅黑"/>
                <a:cs typeface="微软雅黑"/>
              </a:rPr>
              <a:t>sh</a:t>
            </a:r>
            <a:r>
              <a:rPr kumimoji="1" lang="en-US" altLang="zh-CN" sz="2000" dirty="0" smtClean="0">
                <a:latin typeface="微软雅黑"/>
                <a:ea typeface="微软雅黑"/>
                <a:cs typeface="微软雅黑"/>
              </a:rPr>
              <a:t> </a:t>
            </a:r>
            <a:r>
              <a:rPr kumimoji="1" lang="en-US" altLang="zh-CN" sz="2000" dirty="0">
                <a:latin typeface="微软雅黑"/>
                <a:ea typeface="微软雅黑"/>
                <a:cs typeface="微软雅黑"/>
              </a:rPr>
              <a:t>bin/</a:t>
            </a:r>
            <a:r>
              <a:rPr kumimoji="1" lang="en-US" altLang="zh-CN" sz="2000" dirty="0" err="1">
                <a:latin typeface="微软雅黑"/>
                <a:ea typeface="微软雅黑"/>
                <a:cs typeface="微软雅黑"/>
              </a:rPr>
              <a:t>zkServer.sh</a:t>
            </a:r>
            <a:r>
              <a:rPr kumimoji="1" lang="en-US" altLang="zh-CN" sz="2000" dirty="0">
                <a:latin typeface="微软雅黑"/>
                <a:ea typeface="微软雅黑"/>
                <a:cs typeface="微软雅黑"/>
              </a:rPr>
              <a:t> status</a:t>
            </a:r>
          </a:p>
          <a:p>
            <a:pPr>
              <a:lnSpc>
                <a:spcPct val="150000"/>
              </a:lnSpc>
              <a:buFont typeface="Wingdings" charset="2"/>
              <a:buChar char="n"/>
            </a:pPr>
            <a:r>
              <a:rPr kumimoji="1" lang="zh-CN" altLang="en-US" sz="2000" dirty="0">
                <a:latin typeface="微软雅黑"/>
                <a:ea typeface="微软雅黑"/>
                <a:cs typeface="微软雅黑"/>
              </a:rPr>
              <a:t>停止</a:t>
            </a:r>
            <a:r>
              <a:rPr kumimoji="1" lang="en-US" altLang="zh-CN" sz="2000" dirty="0" err="1">
                <a:latin typeface="微软雅黑"/>
                <a:ea typeface="微软雅黑"/>
                <a:cs typeface="微软雅黑"/>
              </a:rPr>
              <a:t>zk</a:t>
            </a:r>
            <a:r>
              <a:rPr kumimoji="1" lang="zh-CN" altLang="en-US" sz="2000" dirty="0">
                <a:latin typeface="微软雅黑"/>
                <a:ea typeface="微软雅黑"/>
                <a:cs typeface="微软雅黑"/>
              </a:rPr>
              <a:t>服务               </a:t>
            </a:r>
            <a:r>
              <a:rPr kumimoji="1" lang="en-US" altLang="zh-CN" sz="2000" dirty="0" err="1">
                <a:latin typeface="微软雅黑"/>
                <a:ea typeface="微软雅黑"/>
                <a:cs typeface="微软雅黑"/>
              </a:rPr>
              <a:t>sh</a:t>
            </a:r>
            <a:r>
              <a:rPr kumimoji="1" lang="en-US" altLang="zh-CN" sz="2000" dirty="0">
                <a:latin typeface="微软雅黑"/>
                <a:ea typeface="微软雅黑"/>
                <a:cs typeface="微软雅黑"/>
              </a:rPr>
              <a:t> bin/</a:t>
            </a:r>
            <a:r>
              <a:rPr kumimoji="1" lang="en-US" altLang="zh-CN" sz="2000" dirty="0" err="1">
                <a:latin typeface="微软雅黑"/>
                <a:ea typeface="微软雅黑"/>
                <a:cs typeface="微软雅黑"/>
              </a:rPr>
              <a:t>zkServer.sh</a:t>
            </a:r>
            <a:r>
              <a:rPr kumimoji="1" lang="en-US" altLang="zh-CN" sz="2000" dirty="0">
                <a:latin typeface="微软雅黑"/>
                <a:ea typeface="微软雅黑"/>
                <a:cs typeface="微软雅黑"/>
              </a:rPr>
              <a:t> stop</a:t>
            </a:r>
          </a:p>
          <a:p>
            <a:pPr>
              <a:lnSpc>
                <a:spcPct val="150000"/>
              </a:lnSpc>
              <a:buFont typeface="Wingdings" charset="2"/>
              <a:buChar char="n"/>
            </a:pPr>
            <a:r>
              <a:rPr kumimoji="1" lang="zh-CN" altLang="en-US" sz="2000" dirty="0">
                <a:latin typeface="微软雅黑"/>
                <a:ea typeface="微软雅黑"/>
                <a:cs typeface="微软雅黑"/>
              </a:rPr>
              <a:t>重启</a:t>
            </a:r>
            <a:r>
              <a:rPr kumimoji="1" lang="en-US" altLang="zh-CN" sz="2000" dirty="0" err="1">
                <a:latin typeface="微软雅黑"/>
                <a:ea typeface="微软雅黑"/>
                <a:cs typeface="微软雅黑"/>
              </a:rPr>
              <a:t>zk</a:t>
            </a:r>
            <a:r>
              <a:rPr kumimoji="1" lang="zh-CN" altLang="en-US" sz="2000" dirty="0">
                <a:latin typeface="微软雅黑"/>
                <a:ea typeface="微软雅黑"/>
                <a:cs typeface="微软雅黑"/>
              </a:rPr>
              <a:t>服务               </a:t>
            </a:r>
            <a:r>
              <a:rPr kumimoji="1" lang="en-US" altLang="zh-CN" sz="2000" dirty="0" err="1">
                <a:latin typeface="微软雅黑"/>
                <a:ea typeface="微软雅黑"/>
                <a:cs typeface="微软雅黑"/>
              </a:rPr>
              <a:t>sh</a:t>
            </a:r>
            <a:r>
              <a:rPr kumimoji="1" lang="en-US" altLang="zh-CN" sz="2000" dirty="0">
                <a:latin typeface="微软雅黑"/>
                <a:ea typeface="微软雅黑"/>
                <a:cs typeface="微软雅黑"/>
              </a:rPr>
              <a:t> bin/</a:t>
            </a:r>
            <a:r>
              <a:rPr kumimoji="1" lang="en-US" altLang="zh-CN" sz="2000" dirty="0" err="1">
                <a:latin typeface="微软雅黑"/>
                <a:ea typeface="微软雅黑"/>
                <a:cs typeface="微软雅黑"/>
              </a:rPr>
              <a:t>zkServer.sh</a:t>
            </a:r>
            <a:r>
              <a:rPr kumimoji="1" lang="en-US" altLang="zh-CN" sz="2000" dirty="0">
                <a:latin typeface="微软雅黑"/>
                <a:ea typeface="微软雅黑"/>
                <a:cs typeface="微软雅黑"/>
              </a:rPr>
              <a:t> restart</a:t>
            </a:r>
            <a:endParaRPr kumimoji="1" lang="en-US" altLang="zh-CN" sz="2000" dirty="0" smtClean="0">
              <a:latin typeface="微软雅黑"/>
              <a:ea typeface="微软雅黑"/>
              <a:cs typeface="微软雅黑"/>
            </a:endParaRPr>
          </a:p>
        </p:txBody>
      </p:sp>
      <p:sp>
        <p:nvSpPr>
          <p:cNvPr id="4"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命令行</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72294440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2945792" cy="4525963"/>
          </a:xfrm>
        </p:spPr>
        <p:txBody>
          <a:bodyPr>
            <a:normAutofit/>
          </a:bodyPr>
          <a:lstStyle/>
          <a:p>
            <a:pPr marL="0" indent="0">
              <a:lnSpc>
                <a:spcPct val="150000"/>
              </a:lnSpc>
              <a:buNone/>
            </a:pPr>
            <a:r>
              <a:rPr kumimoji="1" lang="zh-CN" altLang="en-US" sz="2000" dirty="0" smtClean="0">
                <a:latin typeface="微软雅黑"/>
                <a:ea typeface="微软雅黑"/>
                <a:cs typeface="微软雅黑"/>
              </a:rPr>
              <a:t>客户端命令行操作</a:t>
            </a:r>
            <a:endParaRPr kumimoji="1" lang="en-US" altLang="zh-CN" sz="2000" dirty="0" smtClean="0">
              <a:latin typeface="微软雅黑"/>
              <a:ea typeface="微软雅黑"/>
              <a:cs typeface="微软雅黑"/>
            </a:endParaRPr>
          </a:p>
          <a:p>
            <a:pPr marL="0" indent="0">
              <a:lnSpc>
                <a:spcPct val="150000"/>
              </a:lnSpc>
              <a:buNone/>
            </a:pPr>
            <a:r>
              <a:rPr kumimoji="1" lang="en-US" altLang="zh-CN" sz="2000" dirty="0" smtClean="0">
                <a:latin typeface="微软雅黑"/>
                <a:ea typeface="微软雅黑"/>
                <a:cs typeface="微软雅黑"/>
              </a:rPr>
              <a:t>(</a:t>
            </a:r>
            <a:r>
              <a:rPr kumimoji="1" lang="zh-CN" altLang="en-US" sz="2000" dirty="0" smtClean="0">
                <a:latin typeface="微软雅黑"/>
                <a:ea typeface="微软雅黑"/>
                <a:cs typeface="微软雅黑"/>
              </a:rPr>
              <a:t>详细参考文档</a:t>
            </a:r>
            <a:r>
              <a:rPr kumimoji="1" lang="en-US" altLang="zh-CN" sz="2000" dirty="0" smtClean="0">
                <a:latin typeface="微软雅黑"/>
                <a:ea typeface="微软雅黑"/>
                <a:cs typeface="微软雅黑"/>
              </a:rPr>
              <a:t>)</a:t>
            </a:r>
          </a:p>
          <a:p>
            <a:pPr marL="457200" indent="-457200">
              <a:lnSpc>
                <a:spcPct val="150000"/>
              </a:lnSpc>
              <a:buFont typeface="+mj-lt"/>
              <a:buAutoNum type="arabicPeriod"/>
            </a:pPr>
            <a:r>
              <a:rPr kumimoji="1" lang="zh-CN" altLang="en-US" sz="2000" dirty="0" smtClean="0">
                <a:latin typeface="微软雅黑"/>
                <a:ea typeface="微软雅黑"/>
                <a:cs typeface="微软雅黑"/>
              </a:rPr>
              <a:t>客户端建立连接</a:t>
            </a:r>
            <a:endParaRPr kumimoji="1" lang="en-US" altLang="zh-CN" sz="2000" dirty="0" smtClean="0">
              <a:latin typeface="微软雅黑"/>
              <a:ea typeface="微软雅黑"/>
              <a:cs typeface="微软雅黑"/>
            </a:endParaRPr>
          </a:p>
          <a:p>
            <a:pPr marL="457200" indent="-457200">
              <a:lnSpc>
                <a:spcPct val="150000"/>
              </a:lnSpc>
              <a:buFont typeface="+mj-lt"/>
              <a:buAutoNum type="arabicPeriod"/>
            </a:pPr>
            <a:r>
              <a:rPr kumimoji="1" lang="en-US" altLang="zh-CN" sz="2000" dirty="0" smtClean="0">
                <a:latin typeface="微软雅黑"/>
                <a:ea typeface="微软雅黑"/>
                <a:cs typeface="微软雅黑"/>
              </a:rPr>
              <a:t>Help</a:t>
            </a:r>
            <a:r>
              <a:rPr kumimoji="1" lang="zh-CN" altLang="en-US" sz="2000" dirty="0" smtClean="0">
                <a:latin typeface="微软雅黑"/>
                <a:ea typeface="微软雅黑"/>
                <a:cs typeface="微软雅黑"/>
              </a:rPr>
              <a:t>查看帮助文档</a:t>
            </a:r>
            <a:endParaRPr kumimoji="1" lang="en-US" altLang="zh-CN" sz="2000" dirty="0" smtClean="0">
              <a:latin typeface="微软雅黑"/>
              <a:ea typeface="微软雅黑"/>
              <a:cs typeface="微软雅黑"/>
            </a:endParaRPr>
          </a:p>
          <a:p>
            <a:pPr marL="0" indent="0">
              <a:lnSpc>
                <a:spcPct val="150000"/>
              </a:lnSpc>
              <a:buNone/>
            </a:pPr>
            <a:endParaRPr kumimoji="1" lang="en-US" altLang="zh-CN" sz="2000" dirty="0" smtClean="0">
              <a:latin typeface="微软雅黑"/>
              <a:ea typeface="微软雅黑"/>
              <a:cs typeface="微软雅黑"/>
            </a:endParaRPr>
          </a:p>
          <a:p>
            <a:pPr marL="0" indent="0">
              <a:lnSpc>
                <a:spcPct val="150000"/>
              </a:lnSpc>
              <a:buNone/>
            </a:pPr>
            <a:endParaRPr kumimoji="1" lang="en-US" altLang="zh-CN" sz="2000" dirty="0" smtClean="0">
              <a:latin typeface="微软雅黑"/>
              <a:ea typeface="微软雅黑"/>
              <a:cs typeface="微软雅黑"/>
            </a:endParaRPr>
          </a:p>
        </p:txBody>
      </p:sp>
      <p:sp>
        <p:nvSpPr>
          <p:cNvPr id="4" name="标题 1"/>
          <p:cNvSpPr>
            <a:spLocks noGrp="1"/>
          </p:cNvSpPr>
          <p:nvPr>
            <p:ph type="title"/>
          </p:nvPr>
        </p:nvSpPr>
        <p:spPr>
          <a:xfrm>
            <a:off x="457200" y="339683"/>
            <a:ext cx="4894884"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命令行</a:t>
            </a:r>
            <a:endParaRPr kumimoji="1" lang="zh-CN" altLang="en-US" sz="3600" b="1" dirty="0">
              <a:latin typeface="微软雅黑"/>
              <a:ea typeface="微软雅黑"/>
              <a:cs typeface="微软雅黑"/>
            </a:endParaRPr>
          </a:p>
        </p:txBody>
      </p:sp>
      <p:sp>
        <p:nvSpPr>
          <p:cNvPr id="2" name="文本框 1"/>
          <p:cNvSpPr txBox="1"/>
          <p:nvPr/>
        </p:nvSpPr>
        <p:spPr>
          <a:xfrm>
            <a:off x="3866356" y="1582734"/>
            <a:ext cx="3612597" cy="4832092"/>
          </a:xfrm>
          <a:prstGeom prst="rect">
            <a:avLst/>
          </a:prstGeom>
          <a:noFill/>
        </p:spPr>
        <p:txBody>
          <a:bodyPr wrap="square" rtlCol="0">
            <a:spAutoFit/>
          </a:bodyPr>
          <a:lstStyle/>
          <a:p>
            <a:r>
              <a:rPr kumimoji="1" lang="en-US" altLang="zh-CN" sz="1400" dirty="0">
                <a:latin typeface="微软雅黑"/>
                <a:ea typeface="微软雅黑"/>
                <a:cs typeface="微软雅黑"/>
              </a:rPr>
              <a:t>	connect </a:t>
            </a:r>
            <a:r>
              <a:rPr kumimoji="1" lang="en-US" altLang="zh-CN" sz="1400" dirty="0" err="1">
                <a:latin typeface="微软雅黑"/>
                <a:ea typeface="微软雅黑"/>
                <a:cs typeface="微软雅黑"/>
              </a:rPr>
              <a:t>host:port</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get path [watch]</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ls</a:t>
            </a:r>
            <a:r>
              <a:rPr kumimoji="1" lang="en-US" altLang="zh-CN" sz="1400" dirty="0">
                <a:latin typeface="微软雅黑"/>
                <a:ea typeface="微软雅黑"/>
                <a:cs typeface="微软雅黑"/>
              </a:rPr>
              <a:t> path [watch]</a:t>
            </a:r>
          </a:p>
          <a:p>
            <a:r>
              <a:rPr kumimoji="1" lang="en-US" altLang="zh-CN" sz="1400" dirty="0">
                <a:latin typeface="微软雅黑"/>
                <a:ea typeface="微软雅黑"/>
                <a:cs typeface="微软雅黑"/>
              </a:rPr>
              <a:t>	set path data [version]</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rmr</a:t>
            </a:r>
            <a:r>
              <a:rPr kumimoji="1" lang="en-US" altLang="zh-CN" sz="1400" dirty="0">
                <a:latin typeface="微软雅黑"/>
                <a:ea typeface="微软雅黑"/>
                <a:cs typeface="微软雅黑"/>
              </a:rPr>
              <a:t> path</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delquota</a:t>
            </a:r>
            <a:r>
              <a:rPr kumimoji="1" lang="en-US" altLang="zh-CN" sz="1400" dirty="0">
                <a:latin typeface="微软雅黑"/>
                <a:ea typeface="微软雅黑"/>
                <a:cs typeface="微软雅黑"/>
              </a:rPr>
              <a:t> [-n|-b] path</a:t>
            </a:r>
          </a:p>
          <a:p>
            <a:r>
              <a:rPr kumimoji="1" lang="en-US" altLang="zh-CN" sz="1400" dirty="0">
                <a:latin typeface="微软雅黑"/>
                <a:ea typeface="微软雅黑"/>
                <a:cs typeface="微软雅黑"/>
              </a:rPr>
              <a:t>	quit</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printwatches</a:t>
            </a:r>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on|off</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create [-s] [-e] path data </a:t>
            </a:r>
            <a:r>
              <a:rPr kumimoji="1" lang="en-US" altLang="zh-CN" sz="1400" dirty="0" err="1">
                <a:latin typeface="微软雅黑"/>
                <a:ea typeface="微软雅黑"/>
                <a:cs typeface="微软雅黑"/>
              </a:rPr>
              <a:t>acl</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stat path [watch]</a:t>
            </a:r>
          </a:p>
          <a:p>
            <a:r>
              <a:rPr kumimoji="1" lang="en-US" altLang="zh-CN" sz="1400" dirty="0">
                <a:latin typeface="微软雅黑"/>
                <a:ea typeface="微软雅黑"/>
                <a:cs typeface="微软雅黑"/>
              </a:rPr>
              <a:t>	close</a:t>
            </a:r>
          </a:p>
          <a:p>
            <a:r>
              <a:rPr kumimoji="1" lang="en-US" altLang="zh-CN" sz="1400" dirty="0">
                <a:latin typeface="微软雅黑"/>
                <a:ea typeface="微软雅黑"/>
                <a:cs typeface="微软雅黑"/>
              </a:rPr>
              <a:t>	ls2 path [watch]</a:t>
            </a:r>
          </a:p>
          <a:p>
            <a:r>
              <a:rPr kumimoji="1" lang="en-US" altLang="zh-CN" sz="1400" dirty="0">
                <a:latin typeface="微软雅黑"/>
                <a:ea typeface="微软雅黑"/>
                <a:cs typeface="微软雅黑"/>
              </a:rPr>
              <a:t>	history</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listquota</a:t>
            </a:r>
            <a:r>
              <a:rPr kumimoji="1" lang="en-US" altLang="zh-CN" sz="1400" dirty="0">
                <a:latin typeface="微软雅黑"/>
                <a:ea typeface="微软雅黑"/>
                <a:cs typeface="微软雅黑"/>
              </a:rPr>
              <a:t> path</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setAcl</a:t>
            </a:r>
            <a:r>
              <a:rPr kumimoji="1" lang="en-US" altLang="zh-CN" sz="1400" dirty="0">
                <a:latin typeface="微软雅黑"/>
                <a:ea typeface="微软雅黑"/>
                <a:cs typeface="微软雅黑"/>
              </a:rPr>
              <a:t> path </a:t>
            </a:r>
            <a:r>
              <a:rPr kumimoji="1" lang="en-US" altLang="zh-CN" sz="1400" dirty="0" err="1">
                <a:latin typeface="微软雅黑"/>
                <a:ea typeface="微软雅黑"/>
                <a:cs typeface="微软雅黑"/>
              </a:rPr>
              <a:t>acl</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getAcl</a:t>
            </a:r>
            <a:r>
              <a:rPr kumimoji="1" lang="en-US" altLang="zh-CN" sz="1400" dirty="0">
                <a:latin typeface="微软雅黑"/>
                <a:ea typeface="微软雅黑"/>
                <a:cs typeface="微软雅黑"/>
              </a:rPr>
              <a:t> path</a:t>
            </a:r>
          </a:p>
          <a:p>
            <a:r>
              <a:rPr kumimoji="1" lang="en-US" altLang="zh-CN" sz="1400" dirty="0">
                <a:latin typeface="微软雅黑"/>
                <a:ea typeface="微软雅黑"/>
                <a:cs typeface="微软雅黑"/>
              </a:rPr>
              <a:t>	sync path</a:t>
            </a:r>
          </a:p>
          <a:p>
            <a:r>
              <a:rPr kumimoji="1" lang="en-US" altLang="zh-CN" sz="1400" dirty="0">
                <a:latin typeface="微软雅黑"/>
                <a:ea typeface="微软雅黑"/>
                <a:cs typeface="微软雅黑"/>
              </a:rPr>
              <a:t>	redo </a:t>
            </a:r>
            <a:r>
              <a:rPr kumimoji="1" lang="en-US" altLang="zh-CN" sz="1400" dirty="0" err="1">
                <a:latin typeface="微软雅黑"/>
                <a:ea typeface="微软雅黑"/>
                <a:cs typeface="微软雅黑"/>
              </a:rPr>
              <a:t>cmdno</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addauth</a:t>
            </a:r>
            <a:r>
              <a:rPr kumimoji="1" lang="en-US" altLang="zh-CN" sz="1400" dirty="0">
                <a:latin typeface="微软雅黑"/>
                <a:ea typeface="微软雅黑"/>
                <a:cs typeface="微软雅黑"/>
              </a:rPr>
              <a:t> scheme </a:t>
            </a:r>
            <a:r>
              <a:rPr kumimoji="1" lang="en-US" altLang="zh-CN" sz="1400" dirty="0" err="1">
                <a:latin typeface="微软雅黑"/>
                <a:ea typeface="微软雅黑"/>
                <a:cs typeface="微软雅黑"/>
              </a:rPr>
              <a:t>auth</a:t>
            </a:r>
            <a:endParaRPr kumimoji="1" lang="en-US" altLang="zh-CN" sz="1400" dirty="0">
              <a:latin typeface="微软雅黑"/>
              <a:ea typeface="微软雅黑"/>
              <a:cs typeface="微软雅黑"/>
            </a:endParaRPr>
          </a:p>
          <a:p>
            <a:r>
              <a:rPr kumimoji="1" lang="en-US" altLang="zh-CN" sz="1400" dirty="0">
                <a:latin typeface="微软雅黑"/>
                <a:ea typeface="微软雅黑"/>
                <a:cs typeface="微软雅黑"/>
              </a:rPr>
              <a:t>	delete path [version]</a:t>
            </a:r>
          </a:p>
          <a:p>
            <a:r>
              <a:rPr kumimoji="1" lang="en-US" altLang="zh-CN" sz="1400" dirty="0">
                <a:latin typeface="微软雅黑"/>
                <a:ea typeface="微软雅黑"/>
                <a:cs typeface="微软雅黑"/>
              </a:rPr>
              <a:t>	</a:t>
            </a:r>
            <a:r>
              <a:rPr kumimoji="1" lang="en-US" altLang="zh-CN" sz="1400" dirty="0" err="1">
                <a:latin typeface="微软雅黑"/>
                <a:ea typeface="微软雅黑"/>
                <a:cs typeface="微软雅黑"/>
              </a:rPr>
              <a:t>setquota</a:t>
            </a:r>
            <a:r>
              <a:rPr kumimoji="1" lang="en-US" altLang="zh-CN" sz="1400" dirty="0">
                <a:latin typeface="微软雅黑"/>
                <a:ea typeface="微软雅黑"/>
                <a:cs typeface="微软雅黑"/>
              </a:rPr>
              <a:t> -n|-b </a:t>
            </a:r>
            <a:r>
              <a:rPr kumimoji="1" lang="en-US" altLang="zh-CN" sz="1400" dirty="0" err="1">
                <a:latin typeface="微软雅黑"/>
                <a:ea typeface="微软雅黑"/>
                <a:cs typeface="微软雅黑"/>
              </a:rPr>
              <a:t>val</a:t>
            </a:r>
            <a:r>
              <a:rPr kumimoji="1" lang="en-US" altLang="zh-CN" sz="1400" dirty="0">
                <a:latin typeface="微软雅黑"/>
                <a:ea typeface="微软雅黑"/>
                <a:cs typeface="微软雅黑"/>
              </a:rPr>
              <a:t> path</a:t>
            </a:r>
          </a:p>
          <a:p>
            <a:endParaRPr kumimoji="1" lang="zh-CN" altLang="en-US" sz="1400" dirty="0">
              <a:latin typeface="微软雅黑"/>
              <a:ea typeface="微软雅黑"/>
              <a:cs typeface="微软雅黑"/>
            </a:endParaRPr>
          </a:p>
        </p:txBody>
      </p:sp>
    </p:spTree>
    <p:extLst>
      <p:ext uri="{BB962C8B-B14F-4D97-AF65-F5344CB8AC3E}">
        <p14:creationId xmlns:p14="http://schemas.microsoft.com/office/powerpoint/2010/main" val="3982705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kumimoji="1" lang="zh-CN" altLang="en-US" sz="2000" dirty="0" smtClean="0">
                <a:latin typeface="微软雅黑"/>
                <a:ea typeface="微软雅黑"/>
                <a:cs typeface="微软雅黑"/>
              </a:rPr>
              <a:t>使用自带原生自带</a:t>
            </a:r>
            <a:r>
              <a:rPr kumimoji="1" lang="en-US" altLang="zh-CN" sz="2000" dirty="0" smtClean="0">
                <a:latin typeface="微软雅黑"/>
                <a:ea typeface="微软雅黑"/>
                <a:cs typeface="微软雅黑"/>
              </a:rPr>
              <a:t>API(</a:t>
            </a:r>
            <a:r>
              <a:rPr kumimoji="1" lang="zh-CN" altLang="en-US" sz="2000" dirty="0" smtClean="0">
                <a:latin typeface="微软雅黑"/>
                <a:ea typeface="微软雅黑"/>
                <a:cs typeface="微软雅黑"/>
              </a:rPr>
              <a:t>详细参考学习文档</a:t>
            </a:r>
            <a:r>
              <a:rPr kumimoji="1" lang="en-US" altLang="zh-CN" sz="2000" dirty="0" smtClean="0">
                <a:latin typeface="微软雅黑"/>
                <a:ea typeface="微软雅黑"/>
                <a:cs typeface="微软雅黑"/>
              </a:rPr>
              <a:t>)</a:t>
            </a:r>
          </a:p>
          <a:p>
            <a:pPr marL="0" indent="0">
              <a:buNone/>
            </a:pPr>
            <a:r>
              <a:rPr kumimoji="1" lang="en-US" altLang="zh-CN" sz="2000" dirty="0">
                <a:latin typeface="微软雅黑"/>
                <a:ea typeface="微软雅黑"/>
                <a:cs typeface="微软雅黑"/>
              </a:rPr>
              <a:t>	</a:t>
            </a:r>
            <a:endParaRPr kumimoji="1" lang="en-US" altLang="zh-CN" sz="2000" dirty="0" smtClean="0">
              <a:latin typeface="微软雅黑"/>
              <a:ea typeface="微软雅黑"/>
              <a:cs typeface="微软雅黑"/>
            </a:endParaRPr>
          </a:p>
          <a:p>
            <a:pPr>
              <a:buFont typeface="Wingdings" charset="2"/>
              <a:buChar char="n"/>
            </a:pPr>
            <a:r>
              <a:rPr kumimoji="1" lang="en-US" altLang="zh-CN" sz="2000" dirty="0" err="1" smtClean="0">
                <a:latin typeface="微软雅黑"/>
                <a:ea typeface="微软雅黑"/>
                <a:cs typeface="微软雅黑"/>
              </a:rPr>
              <a:t>getData</a:t>
            </a: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	</a:t>
            </a:r>
            <a:r>
              <a:rPr kumimoji="1" lang="zh-CN" altLang="en-US" sz="2000" dirty="0" smtClean="0">
                <a:latin typeface="微软雅黑"/>
                <a:ea typeface="微软雅黑"/>
                <a:cs typeface="微软雅黑"/>
              </a:rPr>
              <a:t>查询节点内容</a:t>
            </a:r>
            <a:endParaRPr kumimoji="1" lang="en-US" altLang="zh-CN" sz="2000" dirty="0" smtClean="0">
              <a:latin typeface="微软雅黑"/>
              <a:ea typeface="微软雅黑"/>
              <a:cs typeface="微软雅黑"/>
            </a:endParaRPr>
          </a:p>
          <a:p>
            <a:pPr>
              <a:buFont typeface="Wingdings" charset="2"/>
              <a:buChar char="n"/>
            </a:pPr>
            <a:r>
              <a:rPr kumimoji="1" lang="en-US" altLang="zh-CN" sz="2000" dirty="0" err="1" smtClean="0">
                <a:latin typeface="微软雅黑"/>
                <a:ea typeface="微软雅黑"/>
                <a:cs typeface="微软雅黑"/>
              </a:rPr>
              <a:t>getChildren</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	</a:t>
            </a:r>
            <a:r>
              <a:rPr kumimoji="1" lang="zh-CN" altLang="en-US" sz="2000" dirty="0" smtClean="0">
                <a:latin typeface="微软雅黑"/>
                <a:ea typeface="微软雅黑"/>
                <a:cs typeface="微软雅黑"/>
              </a:rPr>
              <a:t>查询子节点</a:t>
            </a:r>
            <a:endParaRPr kumimoji="1" lang="en-US" altLang="zh-CN" sz="2000" dirty="0" smtClean="0">
              <a:latin typeface="微软雅黑"/>
              <a:ea typeface="微软雅黑"/>
              <a:cs typeface="微软雅黑"/>
            </a:endParaRPr>
          </a:p>
          <a:p>
            <a:pPr>
              <a:buFont typeface="Wingdings" charset="2"/>
              <a:buChar char="n"/>
            </a:pPr>
            <a:r>
              <a:rPr kumimoji="1" lang="en-US" altLang="zh-CN" sz="2000" dirty="0" smtClean="0">
                <a:latin typeface="微软雅黑"/>
                <a:ea typeface="微软雅黑"/>
                <a:cs typeface="微软雅黑"/>
              </a:rPr>
              <a:t>delete</a:t>
            </a:r>
            <a:r>
              <a:rPr kumimoji="1" lang="en-US" altLang="zh-CN" sz="2000" dirty="0">
                <a:latin typeface="微软雅黑"/>
                <a:ea typeface="微软雅黑"/>
                <a:cs typeface="微软雅黑"/>
              </a:rPr>
              <a:t>	</a:t>
            </a:r>
            <a:r>
              <a:rPr kumimoji="1" lang="zh-CN" altLang="en-US" sz="2000" dirty="0" smtClean="0">
                <a:latin typeface="微软雅黑"/>
                <a:ea typeface="微软雅黑"/>
                <a:cs typeface="微软雅黑"/>
              </a:rPr>
              <a:t>    删除节点</a:t>
            </a:r>
            <a:endParaRPr kumimoji="1" lang="en-US" altLang="zh-CN" sz="2000" dirty="0">
              <a:latin typeface="微软雅黑"/>
              <a:ea typeface="微软雅黑"/>
              <a:cs typeface="微软雅黑"/>
            </a:endParaRPr>
          </a:p>
          <a:p>
            <a:pPr>
              <a:buFont typeface="Wingdings" charset="2"/>
              <a:buChar char="n"/>
            </a:pPr>
            <a:r>
              <a:rPr kumimoji="1" lang="en-US" altLang="zh-CN" sz="2000" dirty="0" smtClean="0">
                <a:latin typeface="微软雅黑"/>
                <a:ea typeface="微软雅黑"/>
                <a:cs typeface="微软雅黑"/>
              </a:rPr>
              <a:t>create		</a:t>
            </a:r>
            <a:r>
              <a:rPr kumimoji="1" lang="zh-CN" altLang="en-US" sz="2000" dirty="0" smtClean="0">
                <a:latin typeface="微软雅黑"/>
                <a:ea typeface="微软雅黑"/>
                <a:cs typeface="微软雅黑"/>
              </a:rPr>
              <a:t>创建节点</a:t>
            </a:r>
            <a:endParaRPr kumimoji="1" lang="en-US" altLang="zh-CN" sz="2000" dirty="0" smtClean="0">
              <a:latin typeface="微软雅黑"/>
              <a:ea typeface="微软雅黑"/>
              <a:cs typeface="微软雅黑"/>
            </a:endParaRPr>
          </a:p>
          <a:p>
            <a:pPr>
              <a:buFont typeface="Wingdings" charset="2"/>
              <a:buChar char="n"/>
            </a:pPr>
            <a:r>
              <a:rPr kumimoji="1" lang="en-US" altLang="zh-CN" sz="2000" dirty="0" err="1" smtClean="0">
                <a:latin typeface="微软雅黑"/>
                <a:ea typeface="微软雅黑"/>
                <a:cs typeface="微软雅黑"/>
              </a:rPr>
              <a:t>setData</a:t>
            </a:r>
            <a:r>
              <a:rPr kumimoji="1" lang="en-US" altLang="zh-CN" sz="2000" dirty="0" smtClean="0">
                <a:latin typeface="微软雅黑"/>
                <a:ea typeface="微软雅黑"/>
                <a:cs typeface="微软雅黑"/>
              </a:rPr>
              <a:t>		</a:t>
            </a:r>
            <a:r>
              <a:rPr kumimoji="1" lang="zh-CN" altLang="en-US" sz="2000" dirty="0" smtClean="0">
                <a:latin typeface="微软雅黑"/>
                <a:ea typeface="微软雅黑"/>
                <a:cs typeface="微软雅黑"/>
              </a:rPr>
              <a:t>更新节点内容</a:t>
            </a:r>
            <a:endParaRPr kumimoji="1" lang="en-US" altLang="zh-CN" sz="2000" dirty="0" smtClean="0">
              <a:latin typeface="微软雅黑"/>
              <a:ea typeface="微软雅黑"/>
              <a:cs typeface="微软雅黑"/>
            </a:endParaRPr>
          </a:p>
          <a:p>
            <a:pPr marL="0" indent="0">
              <a:buNone/>
            </a:pPr>
            <a:endParaRPr kumimoji="1" lang="en-US" altLang="zh-CN" sz="2000" dirty="0" smtClean="0">
              <a:latin typeface="微软雅黑"/>
              <a:ea typeface="微软雅黑"/>
              <a:cs typeface="微软雅黑"/>
            </a:endParaRPr>
          </a:p>
          <a:p>
            <a:pPr marL="0" indent="0">
              <a:buNone/>
            </a:pPr>
            <a:r>
              <a:rPr kumimoji="1" lang="en-US" altLang="zh-CN" sz="2000" dirty="0">
                <a:latin typeface="微软雅黑"/>
                <a:ea typeface="微软雅黑"/>
                <a:cs typeface="微软雅黑"/>
              </a:rPr>
              <a:t>	</a:t>
            </a:r>
            <a:endParaRPr kumimoji="1" lang="zh-CN" altLang="en-US" sz="2000" dirty="0">
              <a:latin typeface="微软雅黑"/>
              <a:ea typeface="微软雅黑"/>
              <a:cs typeface="微软雅黑"/>
            </a:endParaRPr>
          </a:p>
        </p:txBody>
      </p:sp>
      <p:sp>
        <p:nvSpPr>
          <p:cNvPr id="4" name="标题 1"/>
          <p:cNvSpPr>
            <a:spLocks noGrp="1"/>
          </p:cNvSpPr>
          <p:nvPr>
            <p:ph type="title"/>
          </p:nvPr>
        </p:nvSpPr>
        <p:spPr>
          <a:xfrm>
            <a:off x="457200" y="339683"/>
            <a:ext cx="4894884" cy="747310"/>
          </a:xfrm>
        </p:spPr>
        <p:txBody>
          <a:bodyPr>
            <a:normAutofit/>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r>
              <a:rPr kumimoji="1" lang="en-US" altLang="zh-CN" sz="3600" b="1" dirty="0" smtClean="0">
                <a:latin typeface="微软雅黑"/>
                <a:ea typeface="微软雅黑"/>
                <a:cs typeface="微软雅黑"/>
              </a:rPr>
              <a:t>-API</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5922745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Font typeface="Wingdings" charset="2"/>
              <a:buChar char="n"/>
            </a:pPr>
            <a:r>
              <a:rPr kumimoji="1" lang="en-US" altLang="zh-CN" sz="2000" dirty="0" err="1" smtClean="0">
                <a:latin typeface="微软雅黑"/>
                <a:ea typeface="微软雅黑"/>
                <a:cs typeface="微软雅黑"/>
              </a:rPr>
              <a:t>ZkClient</a:t>
            </a:r>
            <a:r>
              <a:rPr kumimoji="1" lang="zh-CN" altLang="en-US" sz="2000" dirty="0" smtClean="0">
                <a:latin typeface="微软雅黑"/>
                <a:ea typeface="微软雅黑"/>
                <a:cs typeface="微软雅黑"/>
              </a:rPr>
              <a:t>客户端</a:t>
            </a:r>
            <a:endParaRPr kumimoji="1" lang="en-US" altLang="zh-CN" sz="2000" dirty="0">
              <a:latin typeface="微软雅黑"/>
              <a:ea typeface="微软雅黑"/>
              <a:cs typeface="微软雅黑"/>
            </a:endParaRPr>
          </a:p>
          <a:p>
            <a:pPr marL="0" indent="0">
              <a:buNone/>
            </a:pPr>
            <a:r>
              <a:rPr kumimoji="1" lang="zh-CN" altLang="zh-CN" sz="2000" dirty="0" smtClean="0">
                <a:latin typeface="微软雅黑"/>
                <a:ea typeface="微软雅黑"/>
                <a:cs typeface="微软雅黑"/>
              </a:rPr>
              <a:t> </a:t>
            </a:r>
            <a:r>
              <a:rPr kumimoji="1" lang="zh-CN" altLang="en-US" sz="2000" dirty="0" smtClean="0">
                <a:latin typeface="微软雅黑"/>
                <a:ea typeface="微软雅黑"/>
                <a:cs typeface="微软雅黑"/>
              </a:rPr>
              <a:t> </a:t>
            </a:r>
            <a:r>
              <a:rPr kumimoji="1" lang="en-US" altLang="zh-CN" sz="2000" dirty="0">
                <a:latin typeface="微软雅黑"/>
                <a:ea typeface="微软雅黑"/>
                <a:cs typeface="微软雅黑"/>
              </a:rPr>
              <a:t>	</a:t>
            </a:r>
            <a:r>
              <a:rPr kumimoji="1" lang="en-US" altLang="zh-CN" sz="2000" dirty="0" err="1" smtClean="0">
                <a:latin typeface="微软雅黑"/>
                <a:ea typeface="微软雅黑"/>
                <a:cs typeface="微软雅黑"/>
              </a:rPr>
              <a:t>ZkClient</a:t>
            </a:r>
            <a:r>
              <a:rPr kumimoji="1" lang="zh-CN" altLang="en-US" sz="2000" dirty="0" smtClean="0">
                <a:latin typeface="微软雅黑"/>
                <a:ea typeface="微软雅黑"/>
                <a:cs typeface="微软雅黑"/>
              </a:rPr>
              <a:t>是</a:t>
            </a:r>
            <a:r>
              <a:rPr kumimoji="1" lang="en-US" altLang="zh-CN" sz="2000" dirty="0" err="1" smtClean="0">
                <a:latin typeface="微软雅黑"/>
                <a:ea typeface="微软雅黑"/>
                <a:cs typeface="微软雅黑"/>
              </a:rPr>
              <a:t>Github</a:t>
            </a:r>
            <a:r>
              <a:rPr kumimoji="1" lang="zh-CN" altLang="en-US" sz="2000" dirty="0" smtClean="0">
                <a:latin typeface="微软雅黑"/>
                <a:ea typeface="微软雅黑"/>
                <a:cs typeface="微软雅黑"/>
              </a:rPr>
              <a:t>上一个开源的</a:t>
            </a:r>
            <a:r>
              <a:rPr kumimoji="1" lang="en-US" altLang="zh-CN" sz="2000" dirty="0" smtClean="0">
                <a:latin typeface="微软雅黑"/>
                <a:ea typeface="微软雅黑"/>
                <a:cs typeface="微软雅黑"/>
              </a:rPr>
              <a:t>Zookeeper</a:t>
            </a:r>
            <a:r>
              <a:rPr kumimoji="1" lang="zh-CN" altLang="en-US" sz="2000" dirty="0" smtClean="0">
                <a:latin typeface="微软雅黑"/>
                <a:ea typeface="微软雅黑"/>
                <a:cs typeface="微软雅黑"/>
              </a:rPr>
              <a:t>客户端，在原生</a:t>
            </a:r>
            <a:r>
              <a:rPr kumimoji="1" lang="en-US" altLang="zh-CN" sz="2000" dirty="0" smtClean="0">
                <a:latin typeface="微软雅黑"/>
                <a:ea typeface="微软雅黑"/>
                <a:cs typeface="微软雅黑"/>
              </a:rPr>
              <a:t>API</a:t>
            </a:r>
            <a:r>
              <a:rPr kumimoji="1" lang="zh-CN" altLang="en-US" sz="2000" dirty="0" smtClean="0">
                <a:latin typeface="微软雅黑"/>
                <a:ea typeface="微软雅黑"/>
                <a:cs typeface="微软雅黑"/>
              </a:rPr>
              <a:t>接口上进行了包装，是一个更易用的</a:t>
            </a:r>
            <a:r>
              <a:rPr kumimoji="1" lang="en-US" altLang="zh-CN" sz="2000" dirty="0" smtClean="0">
                <a:latin typeface="微软雅黑"/>
                <a:ea typeface="微软雅黑"/>
                <a:cs typeface="微软雅黑"/>
              </a:rPr>
              <a:t>Zookeeper</a:t>
            </a:r>
            <a:r>
              <a:rPr kumimoji="1" lang="zh-CN" altLang="en-US" sz="2000" dirty="0" smtClean="0">
                <a:latin typeface="微软雅黑"/>
                <a:ea typeface="微软雅黑"/>
                <a:cs typeface="微软雅黑"/>
              </a:rPr>
              <a:t>客户端，同时在内部实现了诸如</a:t>
            </a:r>
            <a:r>
              <a:rPr kumimoji="1" lang="en-US" altLang="zh-CN" sz="2000" dirty="0" smtClean="0">
                <a:latin typeface="微软雅黑"/>
                <a:ea typeface="微软雅黑"/>
                <a:cs typeface="微软雅黑"/>
              </a:rPr>
              <a:t>Session</a:t>
            </a:r>
            <a:r>
              <a:rPr kumimoji="1" lang="zh-CN" altLang="en-US" sz="2000" dirty="0" smtClean="0">
                <a:latin typeface="微软雅黑"/>
                <a:ea typeface="微软雅黑"/>
                <a:cs typeface="微软雅黑"/>
              </a:rPr>
              <a:t>超时重连、</a:t>
            </a:r>
            <a:r>
              <a:rPr kumimoji="1" lang="en-US" altLang="zh-CN" sz="2000" dirty="0" smtClean="0">
                <a:latin typeface="微软雅黑"/>
                <a:ea typeface="微软雅黑"/>
                <a:cs typeface="微软雅黑"/>
              </a:rPr>
              <a:t>Watcher</a:t>
            </a:r>
            <a:r>
              <a:rPr kumimoji="1" lang="zh-CN" altLang="en-US" sz="2000" dirty="0" smtClean="0">
                <a:latin typeface="微软雅黑"/>
                <a:ea typeface="微软雅黑"/>
                <a:cs typeface="微软雅黑"/>
              </a:rPr>
              <a:t>反复注册等功能</a:t>
            </a:r>
            <a:endParaRPr kumimoji="1" lang="en-US" altLang="zh-CN" sz="2000" dirty="0">
              <a:latin typeface="微软雅黑"/>
              <a:ea typeface="微软雅黑"/>
              <a:cs typeface="微软雅黑"/>
            </a:endParaRPr>
          </a:p>
          <a:p>
            <a:pPr marL="0" indent="0">
              <a:buNone/>
            </a:pPr>
            <a:endParaRPr kumimoji="1" lang="en-US" altLang="zh-CN" sz="2000" dirty="0" smtClean="0">
              <a:latin typeface="微软雅黑"/>
              <a:ea typeface="微软雅黑"/>
              <a:cs typeface="微软雅黑"/>
            </a:endParaRPr>
          </a:p>
          <a:p>
            <a:pPr marL="0" indent="0">
              <a:buNone/>
            </a:pPr>
            <a:r>
              <a:rPr kumimoji="1" lang="zh-CN" altLang="zh-CN" sz="2000" dirty="0">
                <a:latin typeface="微软雅黑"/>
                <a:ea typeface="微软雅黑"/>
                <a:cs typeface="微软雅黑"/>
              </a:rPr>
              <a:t> </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MAVEN</a:t>
            </a:r>
            <a:r>
              <a:rPr kumimoji="1" lang="zh-CN" altLang="en-US" sz="2000" dirty="0" smtClean="0">
                <a:latin typeface="微软雅黑"/>
                <a:ea typeface="微软雅黑"/>
                <a:cs typeface="微软雅黑"/>
              </a:rPr>
              <a:t>依赖</a:t>
            </a:r>
            <a:r>
              <a:rPr kumimoji="1" lang="en-US" altLang="zh-CN" sz="2000" dirty="0" smtClean="0">
                <a:latin typeface="微软雅黑"/>
                <a:ea typeface="微软雅黑"/>
                <a:cs typeface="微软雅黑"/>
              </a:rPr>
              <a:t>:</a:t>
            </a:r>
          </a:p>
          <a:p>
            <a:pPr marL="0" indent="0">
              <a:buNone/>
            </a:pPr>
            <a:r>
              <a:rPr kumimoji="1" lang="zh-CN" altLang="zh-CN" sz="2000" dirty="0">
                <a:latin typeface="微软雅黑"/>
                <a:ea typeface="微软雅黑"/>
                <a:cs typeface="微软雅黑"/>
              </a:rPr>
              <a:t> </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a:latin typeface="微软雅黑"/>
                <a:ea typeface="微软雅黑"/>
                <a:cs typeface="微软雅黑"/>
              </a:rPr>
              <a:t>dependency</a:t>
            </a:r>
            <a:r>
              <a:rPr kumimoji="1" lang="en-US" altLang="zh-CN" sz="2000" dirty="0" smtClean="0">
                <a:latin typeface="微软雅黑"/>
                <a:ea typeface="微软雅黑"/>
                <a:cs typeface="微软雅黑"/>
              </a:rPr>
              <a:t>&gt;</a:t>
            </a:r>
          </a:p>
          <a:p>
            <a:pPr marL="0" indent="0">
              <a:buNone/>
            </a:pP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err="1">
                <a:latin typeface="微软雅黑"/>
                <a:ea typeface="微软雅黑"/>
                <a:cs typeface="微软雅黑"/>
              </a:rPr>
              <a:t>groupId</a:t>
            </a:r>
            <a:r>
              <a:rPr kumimoji="1" lang="en-US" altLang="zh-CN" sz="2000" dirty="0">
                <a:latin typeface="微软雅黑"/>
                <a:ea typeface="微软雅黑"/>
                <a:cs typeface="微软雅黑"/>
              </a:rPr>
              <a:t>&gt;com.101tec&lt;/</a:t>
            </a:r>
            <a:r>
              <a:rPr kumimoji="1" lang="en-US" altLang="zh-CN" sz="2000" dirty="0" err="1">
                <a:latin typeface="微软雅黑"/>
                <a:ea typeface="微软雅黑"/>
                <a:cs typeface="微软雅黑"/>
              </a:rPr>
              <a:t>groupId</a:t>
            </a:r>
            <a:r>
              <a:rPr kumimoji="1" lang="en-US" altLang="zh-CN" sz="2000" dirty="0" smtClean="0">
                <a:latin typeface="微软雅黑"/>
                <a:ea typeface="微软雅黑"/>
                <a:cs typeface="微软雅黑"/>
              </a:rPr>
              <a:t>&gt;</a:t>
            </a:r>
          </a:p>
          <a:p>
            <a:pPr marL="0" indent="0">
              <a:buNone/>
            </a:pP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err="1">
                <a:latin typeface="微软雅黑"/>
                <a:ea typeface="微软雅黑"/>
                <a:cs typeface="微软雅黑"/>
              </a:rPr>
              <a:t>artifactId</a:t>
            </a:r>
            <a:r>
              <a:rPr kumimoji="1" lang="en-US" altLang="zh-CN" sz="2000" dirty="0">
                <a:latin typeface="微软雅黑"/>
                <a:ea typeface="微软雅黑"/>
                <a:cs typeface="微软雅黑"/>
              </a:rPr>
              <a:t>&gt;</a:t>
            </a:r>
            <a:r>
              <a:rPr kumimoji="1" lang="en-US" altLang="zh-CN" sz="2000" dirty="0" err="1">
                <a:latin typeface="微软雅黑"/>
                <a:ea typeface="微软雅黑"/>
                <a:cs typeface="微软雅黑"/>
              </a:rPr>
              <a:t>zkclient</a:t>
            </a:r>
            <a:r>
              <a:rPr kumimoji="1" lang="en-US" altLang="zh-CN" sz="2000" dirty="0">
                <a:latin typeface="微软雅黑"/>
                <a:ea typeface="微软雅黑"/>
                <a:cs typeface="微软雅黑"/>
              </a:rPr>
              <a:t>&lt;/</a:t>
            </a:r>
            <a:r>
              <a:rPr kumimoji="1" lang="en-US" altLang="zh-CN" sz="2000" dirty="0" err="1">
                <a:latin typeface="微软雅黑"/>
                <a:ea typeface="微软雅黑"/>
                <a:cs typeface="微软雅黑"/>
              </a:rPr>
              <a:t>artifactId</a:t>
            </a:r>
            <a:r>
              <a:rPr kumimoji="1" lang="en-US" altLang="zh-CN" sz="2000" dirty="0" smtClean="0">
                <a:latin typeface="微软雅黑"/>
                <a:ea typeface="微软雅黑"/>
                <a:cs typeface="微软雅黑"/>
              </a:rPr>
              <a:t>&gt;</a:t>
            </a:r>
          </a:p>
          <a:p>
            <a:pPr marL="0" indent="0">
              <a:buNone/>
            </a:pPr>
            <a:r>
              <a:rPr kumimoji="1" lang="zh-CN" altLang="zh-CN" sz="2000" dirty="0" smtClean="0">
                <a:latin typeface="微软雅黑"/>
                <a:ea typeface="微软雅黑"/>
                <a:cs typeface="微软雅黑"/>
              </a:rPr>
              <a:t> </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	&lt;</a:t>
            </a:r>
            <a:r>
              <a:rPr kumimoji="1" lang="en-US" altLang="zh-CN" sz="2000" dirty="0">
                <a:latin typeface="微软雅黑"/>
                <a:ea typeface="微软雅黑"/>
                <a:cs typeface="微软雅黑"/>
              </a:rPr>
              <a:t>version&gt;0.7&lt;/version</a:t>
            </a:r>
            <a:r>
              <a:rPr kumimoji="1" lang="en-US" altLang="zh-CN" sz="2000" dirty="0" smtClean="0">
                <a:latin typeface="微软雅黑"/>
                <a:ea typeface="微软雅黑"/>
                <a:cs typeface="微软雅黑"/>
              </a:rPr>
              <a:t>&gt;</a:t>
            </a:r>
          </a:p>
          <a:p>
            <a:pPr marL="0" indent="0">
              <a:buNone/>
            </a:pPr>
            <a:r>
              <a:rPr kumimoji="1" lang="en-US" altLang="zh-CN" sz="2000" dirty="0" smtClean="0">
                <a:latin typeface="微软雅黑"/>
                <a:ea typeface="微软雅黑"/>
                <a:cs typeface="微软雅黑"/>
              </a:rPr>
              <a:t>&lt;</a:t>
            </a:r>
            <a:r>
              <a:rPr kumimoji="1" lang="en-US" altLang="zh-CN" sz="2000" dirty="0">
                <a:latin typeface="微软雅黑"/>
                <a:ea typeface="微软雅黑"/>
                <a:cs typeface="微软雅黑"/>
              </a:rPr>
              <a:t>/dependency&gt;</a:t>
            </a:r>
          </a:p>
          <a:p>
            <a:pPr marL="457200" lvl="1" indent="0">
              <a:buNone/>
            </a:pPr>
            <a:endParaRPr kumimoji="1" lang="zh-CN" altLang="en-US" sz="2000" dirty="0">
              <a:latin typeface="微软雅黑"/>
              <a:ea typeface="微软雅黑"/>
              <a:cs typeface="微软雅黑"/>
            </a:endParaRPr>
          </a:p>
        </p:txBody>
      </p:sp>
      <p:sp>
        <p:nvSpPr>
          <p:cNvPr id="4" name="标题 1"/>
          <p:cNvSpPr>
            <a:spLocks noGrp="1"/>
          </p:cNvSpPr>
          <p:nvPr>
            <p:ph type="title"/>
          </p:nvPr>
        </p:nvSpPr>
        <p:spPr>
          <a:xfrm>
            <a:off x="457199" y="339683"/>
            <a:ext cx="5756959"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开源客户端</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1453410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buFont typeface="Wingdings" charset="2"/>
              <a:buChar char="n"/>
            </a:pPr>
            <a:r>
              <a:rPr kumimoji="1" lang="en-US" altLang="zh-CN" sz="2000" dirty="0" smtClean="0">
                <a:latin typeface="微软雅黑"/>
                <a:ea typeface="微软雅黑"/>
                <a:cs typeface="微软雅黑"/>
              </a:rPr>
              <a:t>Curator</a:t>
            </a:r>
            <a:r>
              <a:rPr kumimoji="1" lang="zh-CN" altLang="en-US" sz="2000" dirty="0" smtClean="0">
                <a:latin typeface="微软雅黑"/>
                <a:ea typeface="微软雅黑"/>
                <a:cs typeface="微软雅黑"/>
              </a:rPr>
              <a:t>客户端</a:t>
            </a:r>
            <a:endParaRPr kumimoji="1" lang="en-US" altLang="zh-CN" sz="2000" dirty="0" smtClean="0">
              <a:latin typeface="微软雅黑"/>
              <a:ea typeface="微软雅黑"/>
              <a:cs typeface="微软雅黑"/>
            </a:endParaRPr>
          </a:p>
          <a:p>
            <a:pPr marL="0" indent="0">
              <a:buNone/>
            </a:pPr>
            <a:r>
              <a:rPr kumimoji="1" lang="zh-CN" altLang="zh-CN" sz="2000" dirty="0" smtClean="0">
                <a:latin typeface="微软雅黑"/>
                <a:ea typeface="微软雅黑"/>
                <a:cs typeface="微软雅黑"/>
              </a:rPr>
              <a:t> </a:t>
            </a:r>
            <a:r>
              <a:rPr kumimoji="1" lang="zh-CN" altLang="en-US" sz="2000" dirty="0" smtClean="0">
                <a:latin typeface="微软雅黑"/>
                <a:ea typeface="微软雅黑"/>
                <a:cs typeface="微软雅黑"/>
              </a:rPr>
              <a:t>     </a:t>
            </a:r>
            <a:r>
              <a:rPr kumimoji="1" lang="en-US" altLang="zh-CN" sz="2000" dirty="0" smtClean="0">
                <a:latin typeface="微软雅黑"/>
                <a:ea typeface="微软雅黑"/>
                <a:cs typeface="微软雅黑"/>
              </a:rPr>
              <a:t>Curator</a:t>
            </a:r>
            <a:r>
              <a:rPr kumimoji="1" lang="zh-CN" altLang="en-US" sz="2000" dirty="0">
                <a:latin typeface="微软雅黑"/>
                <a:ea typeface="微软雅黑"/>
                <a:cs typeface="微软雅黑"/>
              </a:rPr>
              <a:t>是</a:t>
            </a:r>
            <a:r>
              <a:rPr kumimoji="1" lang="en-US" altLang="zh-CN" sz="2000" dirty="0">
                <a:latin typeface="微软雅黑"/>
                <a:ea typeface="微软雅黑"/>
                <a:cs typeface="微软雅黑"/>
              </a:rPr>
              <a:t>Netflix</a:t>
            </a:r>
            <a:r>
              <a:rPr kumimoji="1" lang="zh-CN" altLang="en-US" sz="2000" dirty="0">
                <a:latin typeface="微软雅黑"/>
                <a:ea typeface="微软雅黑"/>
                <a:cs typeface="微软雅黑"/>
              </a:rPr>
              <a:t>公司开源的一套</a:t>
            </a:r>
            <a:r>
              <a:rPr kumimoji="1" lang="en-US" altLang="zh-CN" sz="2000" dirty="0" smtClean="0">
                <a:latin typeface="微软雅黑"/>
                <a:ea typeface="微软雅黑"/>
                <a:cs typeface="微软雅黑"/>
              </a:rPr>
              <a:t>Zookeeper</a:t>
            </a:r>
            <a:r>
              <a:rPr kumimoji="1" lang="zh-CN" altLang="en-US" sz="2000" dirty="0">
                <a:latin typeface="微软雅黑"/>
                <a:ea typeface="微软雅黑"/>
                <a:cs typeface="微软雅黑"/>
              </a:rPr>
              <a:t>客户端框架，作者是</a:t>
            </a:r>
            <a:r>
              <a:rPr kumimoji="1" lang="en-US" altLang="zh-CN" sz="2000" dirty="0">
                <a:latin typeface="微软雅黑"/>
                <a:ea typeface="微软雅黑"/>
                <a:cs typeface="微软雅黑"/>
              </a:rPr>
              <a:t>Jordan Zimmerman.</a:t>
            </a:r>
            <a:r>
              <a:rPr kumimoji="1" lang="zh-CN" altLang="en-US" sz="2000" dirty="0">
                <a:latin typeface="微软雅黑"/>
                <a:ea typeface="微软雅黑"/>
                <a:cs typeface="微软雅黑"/>
              </a:rPr>
              <a:t>是</a:t>
            </a:r>
            <a:r>
              <a:rPr kumimoji="1" lang="en-US" altLang="zh-CN" sz="2000" dirty="0">
                <a:latin typeface="微软雅黑"/>
                <a:ea typeface="微软雅黑"/>
                <a:cs typeface="微软雅黑"/>
              </a:rPr>
              <a:t>Curator</a:t>
            </a:r>
            <a:r>
              <a:rPr kumimoji="1" lang="zh-CN" altLang="en-US" sz="2000" dirty="0">
                <a:latin typeface="微软雅黑"/>
                <a:ea typeface="微软雅黑"/>
                <a:cs typeface="微软雅黑"/>
              </a:rPr>
              <a:t>项目代码的核心提交者。</a:t>
            </a:r>
            <a:r>
              <a:rPr kumimoji="1" lang="en-US" altLang="zh-CN" sz="2000" dirty="0">
                <a:latin typeface="微软雅黑"/>
                <a:ea typeface="微软雅黑"/>
                <a:cs typeface="微软雅黑"/>
              </a:rPr>
              <a:t>Curator</a:t>
            </a:r>
            <a:r>
              <a:rPr kumimoji="1" lang="zh-CN" altLang="en-US" sz="2000" dirty="0">
                <a:latin typeface="微软雅黑"/>
                <a:ea typeface="微软雅黑"/>
                <a:cs typeface="微软雅黑"/>
              </a:rPr>
              <a:t>解决了很多</a:t>
            </a:r>
            <a:r>
              <a:rPr kumimoji="1" lang="en-US" altLang="zh-CN" sz="2000" dirty="0">
                <a:latin typeface="微软雅黑"/>
                <a:ea typeface="微软雅黑"/>
                <a:cs typeface="微软雅黑"/>
              </a:rPr>
              <a:t>Zookeeper</a:t>
            </a:r>
            <a:r>
              <a:rPr kumimoji="1" lang="zh-CN" altLang="en-US" sz="2000" dirty="0">
                <a:latin typeface="微软雅黑"/>
                <a:ea typeface="微软雅黑"/>
                <a:cs typeface="微软雅黑"/>
              </a:rPr>
              <a:t>客户端非常底层的细节开发工作，包括连接重连、反复注册</a:t>
            </a:r>
            <a:r>
              <a:rPr kumimoji="1" lang="en-US" altLang="zh-CN" sz="2000" dirty="0" smtClean="0">
                <a:latin typeface="微软雅黑"/>
                <a:ea typeface="微软雅黑"/>
                <a:cs typeface="微软雅黑"/>
              </a:rPr>
              <a:t>Watcher</a:t>
            </a:r>
            <a:r>
              <a:rPr kumimoji="1" lang="zh-CN" altLang="en-US" sz="2000" dirty="0" smtClean="0">
                <a:latin typeface="微软雅黑"/>
                <a:ea typeface="微软雅黑"/>
                <a:cs typeface="微软雅黑"/>
              </a:rPr>
              <a:t>等。目前已经成为</a:t>
            </a:r>
            <a:r>
              <a:rPr kumimoji="1" lang="en-US" altLang="zh-CN" sz="2000" dirty="0" err="1">
                <a:latin typeface="微软雅黑"/>
                <a:ea typeface="微软雅黑"/>
                <a:cs typeface="微软雅黑"/>
              </a:rPr>
              <a:t>A</a:t>
            </a:r>
            <a:r>
              <a:rPr kumimoji="1" lang="en-US" altLang="zh-CN" sz="2000" dirty="0" err="1" smtClean="0">
                <a:latin typeface="微软雅黑"/>
                <a:ea typeface="微软雅黑"/>
                <a:cs typeface="微软雅黑"/>
              </a:rPr>
              <a:t>pacher</a:t>
            </a:r>
            <a:r>
              <a:rPr kumimoji="1" lang="zh-CN" altLang="en-US" sz="2000" dirty="0">
                <a:latin typeface="微软雅黑"/>
                <a:ea typeface="微软雅黑"/>
                <a:cs typeface="微软雅黑"/>
              </a:rPr>
              <a:t>的顶级项目，是全世界范围内使用最为广泛的</a:t>
            </a:r>
            <a:r>
              <a:rPr kumimoji="1" lang="en-US" altLang="zh-CN" sz="2000" dirty="0" smtClean="0">
                <a:latin typeface="微软雅黑"/>
                <a:ea typeface="微软雅黑"/>
                <a:cs typeface="微软雅黑"/>
              </a:rPr>
              <a:t>Zookeeper</a:t>
            </a:r>
            <a:r>
              <a:rPr kumimoji="1" lang="zh-CN" altLang="en-US" sz="2000" dirty="0">
                <a:latin typeface="微软雅黑"/>
                <a:ea typeface="微软雅黑"/>
                <a:cs typeface="微软雅黑"/>
              </a:rPr>
              <a:t>客户端之一。</a:t>
            </a:r>
          </a:p>
          <a:p>
            <a:pPr marL="0" indent="0">
              <a:buNone/>
            </a:pPr>
            <a:r>
              <a:rPr kumimoji="1" lang="zh-CN" altLang="en-US" sz="2000" dirty="0">
                <a:latin typeface="微软雅黑"/>
                <a:ea typeface="微软雅黑"/>
                <a:cs typeface="微软雅黑"/>
              </a:rPr>
              <a:t>     </a:t>
            </a:r>
            <a:r>
              <a:rPr kumimoji="1" lang="en-US" altLang="zh-CN" sz="2000" dirty="0">
                <a:latin typeface="微软雅黑"/>
                <a:ea typeface="微软雅黑"/>
                <a:cs typeface="微软雅黑"/>
              </a:rPr>
              <a:t>Patrick Hunt</a:t>
            </a:r>
            <a:r>
              <a:rPr kumimoji="1" lang="zh-CN" altLang="en-US" sz="2000" dirty="0">
                <a:latin typeface="微软雅黑"/>
                <a:ea typeface="微软雅黑"/>
                <a:cs typeface="微软雅黑"/>
              </a:rPr>
              <a:t>（</a:t>
            </a:r>
            <a:r>
              <a:rPr kumimoji="1" lang="en-US" altLang="zh-CN" sz="2000" dirty="0" smtClean="0">
                <a:latin typeface="微软雅黑"/>
                <a:ea typeface="微软雅黑"/>
                <a:cs typeface="微软雅黑"/>
              </a:rPr>
              <a:t>Zookeeper</a:t>
            </a:r>
            <a:r>
              <a:rPr kumimoji="1" lang="zh-CN" altLang="en-US" sz="2000" dirty="0">
                <a:latin typeface="微软雅黑"/>
                <a:ea typeface="微软雅黑"/>
                <a:cs typeface="微软雅黑"/>
              </a:rPr>
              <a:t>代码的核心提交者）以一句“</a:t>
            </a:r>
            <a:r>
              <a:rPr kumimoji="1" lang="en-US" altLang="zh-CN" sz="2000" dirty="0">
                <a:latin typeface="微软雅黑"/>
                <a:ea typeface="微软雅黑"/>
                <a:cs typeface="微软雅黑"/>
              </a:rPr>
              <a:t>Guava is to Java What Curator is to </a:t>
            </a:r>
            <a:r>
              <a:rPr kumimoji="1" lang="en-US" altLang="zh-CN" sz="2000" dirty="0" smtClean="0">
                <a:latin typeface="微软雅黑"/>
                <a:ea typeface="微软雅黑"/>
                <a:cs typeface="微软雅黑"/>
              </a:rPr>
              <a:t>Zookeeper</a:t>
            </a:r>
            <a:r>
              <a:rPr kumimoji="1" lang="en-US" altLang="zh-CN" sz="2000" dirty="0">
                <a:latin typeface="微软雅黑"/>
                <a:ea typeface="微软雅黑"/>
                <a:cs typeface="微软雅黑"/>
              </a:rPr>
              <a:t>”</a:t>
            </a:r>
            <a:r>
              <a:rPr kumimoji="1" lang="zh-CN" altLang="en-US" sz="2000" dirty="0">
                <a:latin typeface="微软雅黑"/>
                <a:ea typeface="微软雅黑"/>
                <a:cs typeface="微软雅黑"/>
              </a:rPr>
              <a:t>对</a:t>
            </a:r>
            <a:r>
              <a:rPr kumimoji="1" lang="en-US" altLang="zh-CN" sz="2000" dirty="0">
                <a:latin typeface="微软雅黑"/>
                <a:ea typeface="微软雅黑"/>
                <a:cs typeface="微软雅黑"/>
              </a:rPr>
              <a:t>Curator</a:t>
            </a:r>
            <a:r>
              <a:rPr kumimoji="1" lang="zh-CN" altLang="en-US" sz="2000" dirty="0">
                <a:latin typeface="微软雅黑"/>
                <a:ea typeface="微软雅黑"/>
                <a:cs typeface="微软雅黑"/>
              </a:rPr>
              <a:t>进行了高度评价</a:t>
            </a:r>
            <a:r>
              <a:rPr kumimoji="1" lang="zh-CN" altLang="en-US" sz="2000" dirty="0" smtClean="0">
                <a:latin typeface="微软雅黑"/>
                <a:ea typeface="微软雅黑"/>
                <a:cs typeface="微软雅黑"/>
              </a:rPr>
              <a:t>。</a:t>
            </a:r>
            <a:endParaRPr kumimoji="1" lang="en-US" altLang="zh-CN" sz="2000" dirty="0" smtClean="0">
              <a:latin typeface="微软雅黑"/>
              <a:ea typeface="微软雅黑"/>
              <a:cs typeface="微软雅黑"/>
            </a:endParaRPr>
          </a:p>
          <a:p>
            <a:pPr marL="0" indent="0">
              <a:buNone/>
            </a:pPr>
            <a:endParaRPr kumimoji="1" lang="en-US" altLang="zh-CN" sz="2000" dirty="0">
              <a:latin typeface="微软雅黑"/>
              <a:ea typeface="微软雅黑"/>
              <a:cs typeface="微软雅黑"/>
            </a:endParaRPr>
          </a:p>
          <a:p>
            <a:pPr marL="0" indent="0">
              <a:buNone/>
            </a:pPr>
            <a:r>
              <a:rPr kumimoji="1" lang="en-US" altLang="zh-CN" sz="2000" dirty="0" smtClean="0">
                <a:latin typeface="微软雅黑"/>
                <a:ea typeface="微软雅黑"/>
                <a:cs typeface="微软雅黑"/>
              </a:rPr>
              <a:t>MAVEN</a:t>
            </a:r>
            <a:r>
              <a:rPr kumimoji="1" lang="zh-CN" altLang="en-US" sz="2000" dirty="0">
                <a:latin typeface="微软雅黑"/>
                <a:ea typeface="微软雅黑"/>
                <a:cs typeface="微软雅黑"/>
              </a:rPr>
              <a:t>依赖</a:t>
            </a:r>
            <a:r>
              <a:rPr kumimoji="1" lang="en-US" altLang="zh-CN" sz="2000" dirty="0" smtClean="0">
                <a:latin typeface="微软雅黑"/>
                <a:ea typeface="微软雅黑"/>
                <a:cs typeface="微软雅黑"/>
              </a:rPr>
              <a:t>:</a:t>
            </a:r>
          </a:p>
          <a:p>
            <a:pPr marL="0" indent="0">
              <a:buNone/>
            </a:pPr>
            <a:r>
              <a:rPr kumimoji="1" lang="en-US" altLang="zh-CN" sz="2000" dirty="0" smtClean="0">
                <a:latin typeface="微软雅黑"/>
                <a:ea typeface="微软雅黑"/>
                <a:cs typeface="微软雅黑"/>
              </a:rPr>
              <a:t>&lt;dependency&gt;</a:t>
            </a:r>
          </a:p>
          <a:p>
            <a:pPr marL="0" indent="0">
              <a:buNone/>
            </a:pP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err="1" smtClean="0">
                <a:latin typeface="微软雅黑"/>
                <a:ea typeface="微软雅黑"/>
                <a:cs typeface="微软雅黑"/>
              </a:rPr>
              <a:t>groupId</a:t>
            </a:r>
            <a:r>
              <a:rPr kumimoji="1" lang="en-US" altLang="zh-CN" sz="2000" dirty="0" smtClean="0">
                <a:latin typeface="微软雅黑"/>
                <a:ea typeface="微软雅黑"/>
                <a:cs typeface="微软雅黑"/>
              </a:rPr>
              <a:t>&gt;</a:t>
            </a:r>
            <a:r>
              <a:rPr kumimoji="1" lang="en-US" altLang="zh-CN" sz="2000" dirty="0" err="1" smtClean="0">
                <a:latin typeface="微软雅黑"/>
                <a:ea typeface="微软雅黑"/>
                <a:cs typeface="微软雅黑"/>
              </a:rPr>
              <a:t>org.apache.curator</a:t>
            </a:r>
            <a:r>
              <a:rPr kumimoji="1" lang="en-US" altLang="zh-CN" sz="2000" dirty="0" smtClean="0">
                <a:latin typeface="微软雅黑"/>
                <a:ea typeface="微软雅黑"/>
                <a:cs typeface="微软雅黑"/>
              </a:rPr>
              <a:t>&lt;/</a:t>
            </a:r>
            <a:r>
              <a:rPr kumimoji="1" lang="en-US" altLang="zh-CN" sz="2000" dirty="0" err="1" smtClean="0">
                <a:latin typeface="微软雅黑"/>
                <a:ea typeface="微软雅黑"/>
                <a:cs typeface="微软雅黑"/>
              </a:rPr>
              <a:t>groupId</a:t>
            </a:r>
            <a:r>
              <a:rPr kumimoji="1" lang="en-US" altLang="zh-CN" sz="2000" dirty="0" smtClean="0">
                <a:latin typeface="微软雅黑"/>
                <a:ea typeface="微软雅黑"/>
                <a:cs typeface="微软雅黑"/>
              </a:rPr>
              <a:t>&gt;</a:t>
            </a:r>
          </a:p>
          <a:p>
            <a:pPr marL="0" indent="0">
              <a:buNone/>
            </a:pP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err="1">
                <a:latin typeface="微软雅黑"/>
                <a:ea typeface="微软雅黑"/>
                <a:cs typeface="微软雅黑"/>
              </a:rPr>
              <a:t>artifactId</a:t>
            </a:r>
            <a:r>
              <a:rPr kumimoji="1" lang="en-US" altLang="zh-CN" sz="2000" dirty="0">
                <a:latin typeface="微软雅黑"/>
                <a:ea typeface="微软雅黑"/>
                <a:cs typeface="微软雅黑"/>
              </a:rPr>
              <a:t>&gt;curator-framework&lt;/</a:t>
            </a:r>
            <a:r>
              <a:rPr kumimoji="1" lang="en-US" altLang="zh-CN" sz="2000" dirty="0" err="1">
                <a:latin typeface="微软雅黑"/>
                <a:ea typeface="微软雅黑"/>
                <a:cs typeface="微软雅黑"/>
              </a:rPr>
              <a:t>artifactId</a:t>
            </a:r>
            <a:r>
              <a:rPr kumimoji="1" lang="en-US" altLang="zh-CN" sz="2000" dirty="0" smtClean="0">
                <a:latin typeface="微软雅黑"/>
                <a:ea typeface="微软雅黑"/>
                <a:cs typeface="微软雅黑"/>
              </a:rPr>
              <a:t>&gt;</a:t>
            </a:r>
          </a:p>
          <a:p>
            <a:pPr marL="0" indent="0">
              <a:buNone/>
            </a:pPr>
            <a:r>
              <a:rPr kumimoji="1" lang="en-US" altLang="zh-CN" sz="2000" dirty="0">
                <a:latin typeface="微软雅黑"/>
                <a:ea typeface="微软雅黑"/>
                <a:cs typeface="微软雅黑"/>
              </a:rPr>
              <a:t>	</a:t>
            </a:r>
            <a:r>
              <a:rPr kumimoji="1" lang="en-US" altLang="zh-CN" sz="2000" dirty="0" smtClean="0">
                <a:latin typeface="微软雅黑"/>
                <a:ea typeface="微软雅黑"/>
                <a:cs typeface="微软雅黑"/>
              </a:rPr>
              <a:t>&lt;</a:t>
            </a:r>
            <a:r>
              <a:rPr kumimoji="1" lang="en-US" altLang="zh-CN" sz="2000" dirty="0">
                <a:latin typeface="微软雅黑"/>
                <a:ea typeface="微软雅黑"/>
                <a:cs typeface="微软雅黑"/>
              </a:rPr>
              <a:t>version&gt;2.9.1&lt;/version</a:t>
            </a:r>
            <a:r>
              <a:rPr kumimoji="1" lang="en-US" altLang="zh-CN" sz="2000" dirty="0" smtClean="0">
                <a:latin typeface="微软雅黑"/>
                <a:ea typeface="微软雅黑"/>
                <a:cs typeface="微软雅黑"/>
              </a:rPr>
              <a:t>&gt;</a:t>
            </a:r>
          </a:p>
          <a:p>
            <a:pPr marL="0" indent="0">
              <a:buNone/>
            </a:pPr>
            <a:r>
              <a:rPr kumimoji="1" lang="en-US" altLang="zh-CN" sz="2000" dirty="0" smtClean="0">
                <a:latin typeface="微软雅黑"/>
                <a:ea typeface="微软雅黑"/>
                <a:cs typeface="微软雅黑"/>
              </a:rPr>
              <a:t>&lt;</a:t>
            </a:r>
            <a:r>
              <a:rPr kumimoji="1" lang="en-US" altLang="zh-CN" sz="2000" dirty="0">
                <a:latin typeface="微软雅黑"/>
                <a:ea typeface="微软雅黑"/>
                <a:cs typeface="微软雅黑"/>
              </a:rPr>
              <a:t>/dependency&gt;</a:t>
            </a:r>
            <a:endParaRPr kumimoji="1" lang="zh-CN" altLang="en-US" sz="2000" dirty="0">
              <a:latin typeface="微软雅黑"/>
              <a:ea typeface="微软雅黑"/>
              <a:cs typeface="微软雅黑"/>
            </a:endParaRPr>
          </a:p>
        </p:txBody>
      </p:sp>
      <p:sp>
        <p:nvSpPr>
          <p:cNvPr id="4" name="标题 1"/>
          <p:cNvSpPr>
            <a:spLocks noGrp="1"/>
          </p:cNvSpPr>
          <p:nvPr>
            <p:ph type="title"/>
          </p:nvPr>
        </p:nvSpPr>
        <p:spPr>
          <a:xfrm>
            <a:off x="457199" y="339683"/>
            <a:ext cx="5756959" cy="747310"/>
          </a:xfrm>
        </p:spPr>
        <p:txBody>
          <a:bodyPr>
            <a:normAutofit fontScale="90000"/>
          </a:bodyPr>
          <a:lstStyle/>
          <a:p>
            <a:pPr algn="l"/>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操作</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开源客户端</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79791096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6" y="407003"/>
            <a:ext cx="3337672"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endParaRPr kumimoji="1" lang="zh-CN" altLang="en-US" sz="3200" b="1" dirty="0">
              <a:latin typeface="微软雅黑"/>
              <a:ea typeface="微软雅黑"/>
              <a:cs typeface="微软雅黑"/>
            </a:endParaRPr>
          </a:p>
        </p:txBody>
      </p:sp>
      <p:sp>
        <p:nvSpPr>
          <p:cNvPr id="6" name="文本框 5"/>
          <p:cNvSpPr txBox="1"/>
          <p:nvPr/>
        </p:nvSpPr>
        <p:spPr>
          <a:xfrm>
            <a:off x="309346" y="1611732"/>
            <a:ext cx="8433726" cy="4493537"/>
          </a:xfrm>
          <a:prstGeom prst="rect">
            <a:avLst/>
          </a:prstGeom>
          <a:noFill/>
        </p:spPr>
        <p:txBody>
          <a:bodyPr wrap="square" rtlCol="0">
            <a:spAutoFit/>
          </a:bodyPr>
          <a:lstStyle/>
          <a:p>
            <a:pPr marL="342900" indent="-342900">
              <a:lnSpc>
                <a:spcPct val="150000"/>
              </a:lnSpc>
              <a:buFont typeface="Wingdings" charset="2"/>
              <a:buChar char="n"/>
            </a:pPr>
            <a:r>
              <a:rPr kumimoji="1" lang="zh-CN" altLang="en-US" sz="2400" dirty="0" smtClean="0">
                <a:latin typeface="微软雅黑"/>
                <a:ea typeface="微软雅黑"/>
              </a:rPr>
              <a:t>数据发布</a:t>
            </a:r>
            <a:r>
              <a:rPr kumimoji="1" lang="en-US" altLang="zh-CN" sz="2400" dirty="0" smtClean="0">
                <a:latin typeface="微软雅黑"/>
                <a:ea typeface="微软雅黑"/>
              </a:rPr>
              <a:t>/</a:t>
            </a:r>
            <a:r>
              <a:rPr kumimoji="1" lang="zh-CN" altLang="en-US" sz="2400" dirty="0" smtClean="0">
                <a:latin typeface="微软雅黑"/>
                <a:ea typeface="微软雅黑"/>
              </a:rPr>
              <a:t>订阅</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负载均衡</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命名服务</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分布式协调通知</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集群管理</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en-US" altLang="zh-CN" sz="2400" dirty="0" smtClean="0">
                <a:latin typeface="微软雅黑"/>
                <a:ea typeface="微软雅黑"/>
              </a:rPr>
              <a:t>Master</a:t>
            </a:r>
            <a:r>
              <a:rPr kumimoji="1" lang="zh-CN" altLang="en-US" sz="2400" dirty="0" smtClean="0">
                <a:latin typeface="微软雅黑"/>
                <a:ea typeface="微软雅黑"/>
              </a:rPr>
              <a:t>选举</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分布式锁</a:t>
            </a:r>
            <a:endParaRPr kumimoji="1" lang="en-US" altLang="zh-CN" sz="2400" dirty="0" smtClean="0">
              <a:latin typeface="微软雅黑"/>
              <a:ea typeface="微软雅黑"/>
            </a:endParaRPr>
          </a:p>
          <a:p>
            <a:pPr marL="342900" indent="-342900">
              <a:lnSpc>
                <a:spcPct val="150000"/>
              </a:lnSpc>
              <a:buFont typeface="Wingdings" charset="2"/>
              <a:buChar char="n"/>
            </a:pPr>
            <a:r>
              <a:rPr kumimoji="1" lang="zh-CN" altLang="en-US" sz="2400" dirty="0" smtClean="0">
                <a:latin typeface="微软雅黑"/>
                <a:ea typeface="微软雅黑"/>
              </a:rPr>
              <a:t>分布式队列</a:t>
            </a:r>
            <a:endParaRPr kumimoji="1" lang="zh-CN" altLang="en-US" sz="2400" dirty="0">
              <a:latin typeface="微软雅黑"/>
              <a:ea typeface="微软雅黑"/>
            </a:endParaRPr>
          </a:p>
        </p:txBody>
      </p:sp>
    </p:spTree>
    <p:extLst>
      <p:ext uri="{BB962C8B-B14F-4D97-AF65-F5344CB8AC3E}">
        <p14:creationId xmlns:p14="http://schemas.microsoft.com/office/powerpoint/2010/main" val="34807153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举几个例子</a:t>
            </a:r>
            <a:endParaRPr kumimoji="1" lang="zh-CN" altLang="en-US" dirty="0"/>
          </a:p>
        </p:txBody>
      </p:sp>
      <p:pic>
        <p:nvPicPr>
          <p:cNvPr id="4" name="内容占位符 3"/>
          <p:cNvPicPr>
            <a:picLocks noGrp="1" noChangeAspect="1"/>
          </p:cNvPicPr>
          <p:nvPr>
            <p:ph idx="1"/>
          </p:nvPr>
        </p:nvPicPr>
        <p:blipFill>
          <a:blip r:embed="rId2"/>
          <a:srcRect l="6506" r="6506"/>
          <a:stretch>
            <a:fillRect/>
          </a:stretch>
        </p:blipFill>
        <p:spPr>
          <a:xfrm>
            <a:off x="1665510" y="2280863"/>
            <a:ext cx="5473377" cy="2957613"/>
          </a:xfrm>
        </p:spPr>
      </p:pic>
    </p:spTree>
    <p:extLst>
      <p:ext uri="{BB962C8B-B14F-4D97-AF65-F5344CB8AC3E}">
        <p14:creationId xmlns:p14="http://schemas.microsoft.com/office/powerpoint/2010/main" val="12287073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692719" cy="4525963"/>
          </a:xfrm>
        </p:spPr>
        <p:txBody>
          <a:bodyPr>
            <a:normAutofit/>
          </a:bodyPr>
          <a:lstStyle/>
          <a:p>
            <a:pPr marL="0" indent="0">
              <a:lnSpc>
                <a:spcPct val="150000"/>
              </a:lnSpc>
              <a:buNone/>
            </a:pPr>
            <a:r>
              <a:rPr kumimoji="1" lang="zh-CN" altLang="en-US" sz="2400" dirty="0" smtClean="0">
                <a:latin typeface="微软雅黑"/>
                <a:ea typeface="微软雅黑"/>
                <a:cs typeface="微软雅黑"/>
              </a:rPr>
              <a:t>场景</a:t>
            </a:r>
            <a:endParaRPr kumimoji="1" lang="en-US" altLang="zh-CN" sz="2400" dirty="0" smtClean="0">
              <a:latin typeface="微软雅黑"/>
              <a:ea typeface="微软雅黑"/>
              <a:cs typeface="微软雅黑"/>
            </a:endParaRPr>
          </a:p>
          <a:p>
            <a:pPr marL="0" indent="0">
              <a:lnSpc>
                <a:spcPct val="150000"/>
              </a:lnSpc>
              <a:buNone/>
            </a:pPr>
            <a:endParaRPr kumimoji="1" lang="en-US" altLang="zh-CN" sz="1600" dirty="0">
              <a:latin typeface="微软雅黑"/>
              <a:ea typeface="微软雅黑"/>
              <a:cs typeface="微软雅黑"/>
            </a:endParaRPr>
          </a:p>
          <a:p>
            <a:pPr marL="0" indent="0">
              <a:lnSpc>
                <a:spcPct val="150000"/>
              </a:lnSpc>
              <a:buNone/>
            </a:pPr>
            <a:r>
              <a:rPr kumimoji="1" lang="en-US" altLang="zh-CN" sz="1600" dirty="0" smtClean="0">
                <a:latin typeface="微软雅黑"/>
                <a:ea typeface="微软雅黑"/>
                <a:cs typeface="微软雅黑"/>
              </a:rPr>
              <a:t>	</a:t>
            </a:r>
            <a:r>
              <a:rPr kumimoji="1" lang="zh-CN" altLang="en-US" sz="1600" dirty="0" smtClean="0">
                <a:latin typeface="微软雅黑"/>
                <a:ea typeface="微软雅黑"/>
                <a:cs typeface="微软雅黑"/>
              </a:rPr>
              <a:t>同一个应用系统需要多台</a:t>
            </a:r>
            <a:r>
              <a:rPr kumimoji="1" lang="en-US" altLang="zh-CN" sz="1600" dirty="0" smtClean="0">
                <a:latin typeface="微软雅黑"/>
                <a:ea typeface="微软雅黑"/>
                <a:cs typeface="微软雅黑"/>
              </a:rPr>
              <a:t>PC</a:t>
            </a:r>
            <a:r>
              <a:rPr kumimoji="1" lang="zh-CN" altLang="en-US" sz="1600" dirty="0" smtClean="0">
                <a:latin typeface="微软雅黑"/>
                <a:ea typeface="微软雅黑"/>
                <a:cs typeface="微软雅黑"/>
              </a:rPr>
              <a:t> </a:t>
            </a:r>
            <a:r>
              <a:rPr kumimoji="1" lang="en-US" altLang="zh-CN" sz="1600" dirty="0" smtClean="0">
                <a:latin typeface="微软雅黑"/>
                <a:ea typeface="微软雅黑"/>
                <a:cs typeface="微软雅黑"/>
              </a:rPr>
              <a:t>Server</a:t>
            </a:r>
            <a:r>
              <a:rPr kumimoji="1" lang="zh-CN" altLang="en-US" sz="1600" dirty="0" smtClean="0">
                <a:latin typeface="微软雅黑"/>
                <a:ea typeface="微软雅黑"/>
                <a:cs typeface="微软雅黑"/>
              </a:rPr>
              <a:t>运行，但是它们的应用系统的配置是相同的，配置怎么管理 </a:t>
            </a:r>
            <a:r>
              <a:rPr kumimoji="1" lang="en-US" altLang="zh-CN" sz="1600" dirty="0" smtClean="0">
                <a:latin typeface="微软雅黑"/>
                <a:ea typeface="微软雅黑"/>
                <a:cs typeface="微软雅黑"/>
              </a:rPr>
              <a:t>?</a:t>
            </a:r>
          </a:p>
          <a:p>
            <a:pPr marL="0" indent="0">
              <a:lnSpc>
                <a:spcPct val="150000"/>
              </a:lnSpc>
              <a:buNone/>
            </a:pPr>
            <a:r>
              <a:rPr kumimoji="1" lang="en-US" altLang="zh-CN" sz="1600" dirty="0" smtClean="0">
                <a:latin typeface="微软雅黑"/>
                <a:ea typeface="微软雅黑"/>
                <a:cs typeface="微软雅黑"/>
              </a:rPr>
              <a:t>	</a:t>
            </a:r>
            <a:endParaRPr kumimoji="1" lang="zh-CN" altLang="en-US" sz="1600" dirty="0">
              <a:latin typeface="微软雅黑"/>
              <a:ea typeface="微软雅黑"/>
              <a:cs typeface="微软雅黑"/>
            </a:endParaRPr>
          </a:p>
        </p:txBody>
      </p:sp>
      <p:sp>
        <p:nvSpPr>
          <p:cNvPr id="5" name="文本框 4"/>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数据发布</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订阅</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42885533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20753"/>
            <a:ext cx="8229600" cy="4145109"/>
          </a:xfrm>
        </p:spPr>
        <p:txBody>
          <a:bodyPr>
            <a:normAutofit/>
          </a:bodyPr>
          <a:lstStyle/>
          <a:p>
            <a:pPr>
              <a:lnSpc>
                <a:spcPct val="150000"/>
              </a:lnSpc>
              <a:buFont typeface="Wingdings" charset="2"/>
              <a:buChar char="n"/>
            </a:pPr>
            <a:r>
              <a:rPr kumimoji="1" lang="en-US" altLang="zh-CN" sz="2000" dirty="0" smtClean="0">
                <a:latin typeface="微软雅黑"/>
                <a:ea typeface="微软雅黑"/>
                <a:cs typeface="微软雅黑"/>
              </a:rPr>
              <a:t>2006</a:t>
            </a:r>
            <a:r>
              <a:rPr kumimoji="1" lang="zh-CN" altLang="en-US" sz="2000" dirty="0" smtClean="0">
                <a:latin typeface="微软雅黑"/>
                <a:ea typeface="微软雅黑"/>
                <a:cs typeface="微软雅黑"/>
              </a:rPr>
              <a:t>年谷歌推出</a:t>
            </a:r>
            <a:r>
              <a:rPr kumimoji="1" lang="en-US" altLang="zh-CN" sz="2000" dirty="0" smtClean="0">
                <a:latin typeface="微软雅黑"/>
                <a:ea typeface="微软雅黑"/>
                <a:cs typeface="微软雅黑"/>
              </a:rPr>
              <a:t>Chubby,</a:t>
            </a:r>
            <a:r>
              <a:rPr kumimoji="1" lang="zh-CN" altLang="en-US" sz="2000" dirty="0" smtClean="0">
                <a:latin typeface="微软雅黑"/>
                <a:ea typeface="微软雅黑"/>
                <a:cs typeface="微软雅黑"/>
              </a:rPr>
              <a:t>基于</a:t>
            </a:r>
            <a:r>
              <a:rPr kumimoji="1" lang="en-US" altLang="zh-CN" sz="2000" dirty="0" err="1" smtClean="0">
                <a:latin typeface="微软雅黑"/>
                <a:ea typeface="微软雅黑"/>
                <a:cs typeface="微软雅黑"/>
              </a:rPr>
              <a:t>Paxos</a:t>
            </a:r>
            <a:r>
              <a:rPr kumimoji="1" lang="zh-CN" altLang="en-US" sz="2000" dirty="0" smtClean="0">
                <a:latin typeface="微软雅黑"/>
                <a:ea typeface="微软雅黑"/>
                <a:cs typeface="微软雅黑"/>
              </a:rPr>
              <a:t>协议</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zh-CN" sz="2000" dirty="0" smtClean="0">
                <a:latin typeface="微软雅黑"/>
                <a:ea typeface="微软雅黑"/>
                <a:cs typeface="微软雅黑"/>
              </a:rPr>
              <a:t>2</a:t>
            </a:r>
            <a:r>
              <a:rPr kumimoji="1" lang="en-US" altLang="zh-CN" sz="2000" dirty="0" smtClean="0">
                <a:latin typeface="微软雅黑"/>
                <a:ea typeface="微软雅黑"/>
                <a:cs typeface="微软雅黑"/>
              </a:rPr>
              <a:t>009</a:t>
            </a:r>
            <a:r>
              <a:rPr kumimoji="1" lang="zh-CN" altLang="en-US" sz="2000" dirty="0" smtClean="0">
                <a:latin typeface="微软雅黑"/>
                <a:ea typeface="微软雅黑"/>
                <a:cs typeface="微软雅黑"/>
              </a:rPr>
              <a:t>年</a:t>
            </a:r>
            <a:r>
              <a:rPr kumimoji="1" lang="en-US" altLang="zh-CN" sz="2000" dirty="0" smtClean="0">
                <a:latin typeface="微软雅黑"/>
                <a:ea typeface="微软雅黑"/>
                <a:cs typeface="微软雅黑"/>
              </a:rPr>
              <a:t>Yahoo</a:t>
            </a:r>
            <a:r>
              <a:rPr kumimoji="1" lang="zh-CN" altLang="en-US" sz="2000" dirty="0" smtClean="0">
                <a:latin typeface="微软雅黑"/>
                <a:ea typeface="微软雅黑"/>
                <a:cs typeface="微软雅黑"/>
              </a:rPr>
              <a:t>在</a:t>
            </a:r>
            <a:r>
              <a:rPr kumimoji="1" lang="en-US" altLang="zh-CN" sz="2000" dirty="0" smtClean="0">
                <a:latin typeface="微软雅黑"/>
                <a:ea typeface="微软雅黑"/>
                <a:cs typeface="微软雅黑"/>
              </a:rPr>
              <a:t>Chubby</a:t>
            </a:r>
            <a:r>
              <a:rPr kumimoji="1" lang="zh-CN" altLang="en-US" sz="2000" dirty="0" smtClean="0">
                <a:latin typeface="微软雅黑"/>
                <a:ea typeface="微软雅黑"/>
                <a:cs typeface="微软雅黑"/>
              </a:rPr>
              <a:t>的设计思想上做了一些改进，推出了</a:t>
            </a:r>
            <a:r>
              <a:rPr kumimoji="1" lang="en-US" altLang="zh-CN" sz="2000" dirty="0" smtClean="0">
                <a:latin typeface="微软雅黑"/>
                <a:ea typeface="微软雅黑"/>
                <a:cs typeface="微软雅黑"/>
              </a:rPr>
              <a:t>Zookeeper</a:t>
            </a:r>
            <a:r>
              <a:rPr kumimoji="1" lang="zh-CN" altLang="en-US" sz="2000" dirty="0" smtClean="0">
                <a:latin typeface="微软雅黑"/>
                <a:ea typeface="微软雅黑"/>
                <a:cs typeface="微软雅黑"/>
              </a:rPr>
              <a:t>，实际上</a:t>
            </a:r>
            <a:r>
              <a:rPr kumimoji="1" lang="en-US" altLang="zh-CN" sz="2000" dirty="0" err="1" smtClean="0">
                <a:latin typeface="微软雅黑"/>
                <a:ea typeface="微软雅黑"/>
                <a:cs typeface="微软雅黑"/>
              </a:rPr>
              <a:t>Zookeeper</a:t>
            </a:r>
            <a:r>
              <a:rPr kumimoji="1" lang="en-US" altLang="en-US" sz="2000" dirty="0" err="1" smtClean="0">
                <a:latin typeface="微软雅黑"/>
                <a:ea typeface="微软雅黑"/>
                <a:cs typeface="微软雅黑"/>
              </a:rPr>
              <a:t>并没有完全应用Paxos协议</a:t>
            </a:r>
            <a:r>
              <a:rPr kumimoji="1" lang="en-US" altLang="en-US" sz="2000" dirty="0" smtClean="0">
                <a:latin typeface="微软雅黑"/>
                <a:ea typeface="微软雅黑"/>
                <a:cs typeface="微软雅黑"/>
              </a:rPr>
              <a:t>，</a:t>
            </a:r>
            <a:r>
              <a:rPr kumimoji="1" lang="zh-CN" altLang="en-US" sz="2000" dirty="0" smtClean="0">
                <a:latin typeface="微软雅黑"/>
                <a:ea typeface="微软雅黑"/>
                <a:cs typeface="微软雅黑"/>
              </a:rPr>
              <a:t>而是</a:t>
            </a:r>
            <a:r>
              <a:rPr lang="zh-CN" altLang="en-US" sz="2000" dirty="0" smtClean="0">
                <a:latin typeface="微软雅黑"/>
                <a:ea typeface="微软雅黑"/>
                <a:cs typeface="微软雅黑"/>
              </a:rPr>
              <a:t>使用了一种称为</a:t>
            </a:r>
            <a:r>
              <a:rPr lang="en-US" altLang="zh-CN" sz="2000" dirty="0" err="1">
                <a:latin typeface="微软雅黑"/>
                <a:ea typeface="微软雅黑"/>
                <a:cs typeface="微软雅黑"/>
              </a:rPr>
              <a:t>ZooKeeper</a:t>
            </a:r>
            <a:r>
              <a:rPr lang="en-US" altLang="zh-CN" sz="2000" dirty="0">
                <a:latin typeface="微软雅黑"/>
                <a:ea typeface="微软雅黑"/>
                <a:cs typeface="微软雅黑"/>
              </a:rPr>
              <a:t> Atomic Broadcast(</a:t>
            </a:r>
            <a:r>
              <a:rPr lang="en-US" altLang="zh-CN" sz="2000" dirty="0" err="1">
                <a:latin typeface="微软雅黑"/>
                <a:ea typeface="微软雅黑"/>
                <a:cs typeface="微软雅黑"/>
              </a:rPr>
              <a:t>ZAB,Zookeeper</a:t>
            </a:r>
            <a:r>
              <a:rPr lang="zh-CN" altLang="en-US" sz="2000" dirty="0">
                <a:latin typeface="微软雅黑"/>
                <a:ea typeface="微软雅黑"/>
                <a:cs typeface="微软雅黑"/>
              </a:rPr>
              <a:t>原子广播协议</a:t>
            </a:r>
            <a:r>
              <a:rPr lang="en-US" altLang="zh-CN" sz="2000" dirty="0">
                <a:latin typeface="微软雅黑"/>
                <a:ea typeface="微软雅黑"/>
                <a:cs typeface="微软雅黑"/>
              </a:rPr>
              <a:t>)</a:t>
            </a:r>
            <a:r>
              <a:rPr lang="zh-CN" altLang="en-US" sz="2000" dirty="0">
                <a:latin typeface="微软雅黑"/>
                <a:ea typeface="微软雅黑"/>
                <a:cs typeface="微软雅黑"/>
              </a:rPr>
              <a:t>的协议作为其数据一致性的核心算法</a:t>
            </a:r>
            <a:endParaRPr kumimoji="1" lang="zh-CN" altLang="en-US" sz="2000" dirty="0">
              <a:latin typeface="微软雅黑"/>
              <a:ea typeface="微软雅黑"/>
              <a:cs typeface="微软雅黑"/>
            </a:endParaRPr>
          </a:p>
        </p:txBody>
      </p:sp>
      <p:sp>
        <p:nvSpPr>
          <p:cNvPr id="4" name="文本框 3"/>
          <p:cNvSpPr txBox="1"/>
          <p:nvPr/>
        </p:nvSpPr>
        <p:spPr>
          <a:xfrm>
            <a:off x="309345" y="407003"/>
            <a:ext cx="455877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42342586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数据发布</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订阅</a:t>
            </a:r>
            <a:endParaRPr kumimoji="1" lang="zh-CN" altLang="en-US" sz="3200" b="1" dirty="0">
              <a:latin typeface="微软雅黑"/>
              <a:ea typeface="微软雅黑"/>
              <a:cs typeface="微软雅黑"/>
            </a:endParaRPr>
          </a:p>
        </p:txBody>
      </p:sp>
      <p:sp>
        <p:nvSpPr>
          <p:cNvPr id="2" name="文本框 1"/>
          <p:cNvSpPr txBox="1"/>
          <p:nvPr/>
        </p:nvSpPr>
        <p:spPr>
          <a:xfrm>
            <a:off x="309345" y="1528795"/>
            <a:ext cx="7733629" cy="4257576"/>
          </a:xfrm>
          <a:prstGeom prst="rect">
            <a:avLst/>
          </a:prstGeom>
          <a:noFill/>
        </p:spPr>
        <p:txBody>
          <a:bodyPr wrap="square" rtlCol="0">
            <a:spAutoFit/>
          </a:bodyPr>
          <a:lstStyle/>
          <a:p>
            <a:pPr>
              <a:lnSpc>
                <a:spcPct val="140000"/>
              </a:lnSpc>
            </a:pPr>
            <a:r>
              <a:rPr kumimoji="1" lang="zh-CN" altLang="en-US" sz="2400" dirty="0" smtClean="0">
                <a:latin typeface="微软雅黑"/>
                <a:ea typeface="微软雅黑"/>
                <a:cs typeface="微软雅黑"/>
              </a:rPr>
              <a:t>解决方案</a:t>
            </a:r>
            <a:endParaRPr kumimoji="1" lang="en-US" altLang="zh-CN" sz="24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marL="285750" indent="-285750">
              <a:lnSpc>
                <a:spcPct val="150000"/>
              </a:lnSpc>
              <a:buFont typeface="Wingdings" charset="2"/>
              <a:buChar char="n"/>
            </a:pPr>
            <a:r>
              <a:rPr kumimoji="1" lang="zh-CN" altLang="en-US" sz="1600" dirty="0" smtClean="0">
                <a:latin typeface="微软雅黑"/>
                <a:ea typeface="微软雅黑"/>
                <a:cs typeface="微软雅黑"/>
              </a:rPr>
              <a:t>将</a:t>
            </a:r>
            <a:r>
              <a:rPr kumimoji="1" lang="zh-CN" altLang="en-US" sz="1600" dirty="0">
                <a:latin typeface="微软雅黑"/>
                <a:ea typeface="微软雅黑"/>
                <a:cs typeface="微软雅黑"/>
              </a:rPr>
              <a:t>配置信息</a:t>
            </a:r>
            <a:r>
              <a:rPr kumimoji="1" lang="zh-CN" altLang="en-US" sz="1600" dirty="0" smtClean="0">
                <a:latin typeface="微软雅黑"/>
                <a:ea typeface="微软雅黑"/>
                <a:cs typeface="微软雅黑"/>
              </a:rPr>
              <a:t>保存在程序代码中</a:t>
            </a:r>
            <a:endParaRPr kumimoji="1" lang="en-US" altLang="zh-CN" sz="1600" dirty="0" smtClean="0">
              <a:latin typeface="微软雅黑"/>
              <a:ea typeface="微软雅黑"/>
              <a:cs typeface="微软雅黑"/>
            </a:endParaRPr>
          </a:p>
          <a:p>
            <a:pPr>
              <a:lnSpc>
                <a:spcPct val="150000"/>
              </a:lnSpc>
            </a:pPr>
            <a:r>
              <a:rPr kumimoji="1" lang="zh-CN" altLang="zh-CN" sz="1600" dirty="0" smtClean="0">
                <a:latin typeface="微软雅黑"/>
                <a:ea typeface="微软雅黑"/>
                <a:cs typeface="微软雅黑"/>
              </a:rPr>
              <a:t> </a:t>
            </a:r>
            <a:r>
              <a:rPr kumimoji="1" lang="zh-CN" altLang="en-US" sz="1600" dirty="0" smtClean="0">
                <a:latin typeface="微软雅黑"/>
                <a:ea typeface="微软雅黑"/>
                <a:cs typeface="微软雅黑"/>
              </a:rPr>
              <a:t>     这种方案实现起</a:t>
            </a:r>
            <a:r>
              <a:rPr kumimoji="1" lang="zh-CN" altLang="en-US" sz="1600" dirty="0">
                <a:latin typeface="微软雅黑"/>
                <a:ea typeface="微软雅黑"/>
                <a:cs typeface="微软雅黑"/>
              </a:rPr>
              <a:t>来最简单，但每次修改配置都要重新编译、部署应用程序。显然这种方案很不方便，也不可靠，更无法做到修改的实时生效，一般不会采用</a:t>
            </a:r>
            <a:r>
              <a:rPr kumimoji="1" lang="zh-CN" altLang="en-US" sz="1600" dirty="0" smtClean="0">
                <a:latin typeface="微软雅黑"/>
                <a:ea typeface="微软雅黑"/>
                <a:cs typeface="微软雅黑"/>
              </a:rPr>
              <a:t>。</a:t>
            </a:r>
            <a:endParaRPr kumimoji="1" lang="en-US" altLang="zh-CN" sz="1600" dirty="0" smtClean="0">
              <a:latin typeface="微软雅黑"/>
              <a:ea typeface="微软雅黑"/>
              <a:cs typeface="微软雅黑"/>
            </a:endParaRPr>
          </a:p>
          <a:p>
            <a:pPr>
              <a:lnSpc>
                <a:spcPct val="150000"/>
              </a:lnSpc>
            </a:pPr>
            <a:endParaRPr kumimoji="1" lang="zh-CN" altLang="en-US" sz="1600" dirty="0">
              <a:latin typeface="微软雅黑"/>
              <a:ea typeface="微软雅黑"/>
              <a:cs typeface="微软雅黑"/>
            </a:endParaRPr>
          </a:p>
          <a:p>
            <a:pPr marL="285750" indent="-285750">
              <a:lnSpc>
                <a:spcPct val="150000"/>
              </a:lnSpc>
              <a:buFont typeface="Wingdings" charset="2"/>
              <a:buChar char="n"/>
            </a:pPr>
            <a:r>
              <a:rPr kumimoji="1" lang="zh-CN" altLang="en-US" sz="1600" dirty="0" smtClean="0">
                <a:latin typeface="微软雅黑"/>
                <a:ea typeface="微软雅黑"/>
                <a:cs typeface="微软雅黑"/>
              </a:rPr>
              <a:t>将</a:t>
            </a:r>
            <a:r>
              <a:rPr kumimoji="1" lang="zh-CN" altLang="en-US" sz="1600" dirty="0">
                <a:latin typeface="微软雅黑"/>
                <a:ea typeface="微软雅黑"/>
                <a:cs typeface="微软雅黑"/>
              </a:rPr>
              <a:t>配置信息保存在</a:t>
            </a:r>
            <a:r>
              <a:rPr kumimoji="1" lang="en-US" altLang="zh-CN" sz="1600" dirty="0">
                <a:latin typeface="微软雅黑"/>
                <a:ea typeface="微软雅黑"/>
                <a:cs typeface="微软雅黑"/>
              </a:rPr>
              <a:t>xml</a:t>
            </a:r>
            <a:r>
              <a:rPr kumimoji="1" lang="zh-CN" altLang="en-US" sz="1600" dirty="0">
                <a:latin typeface="微软雅黑"/>
                <a:ea typeface="微软雅黑"/>
                <a:cs typeface="微软雅黑"/>
              </a:rPr>
              <a:t>文件或者属性文件</a:t>
            </a:r>
            <a:r>
              <a:rPr kumimoji="1" lang="en-US" altLang="zh-CN" sz="1600" dirty="0">
                <a:latin typeface="微软雅黑"/>
                <a:ea typeface="微软雅黑"/>
                <a:cs typeface="微软雅黑"/>
              </a:rPr>
              <a:t>properties</a:t>
            </a:r>
            <a:r>
              <a:rPr kumimoji="1" lang="zh-CN" altLang="en-US" sz="1600" dirty="0">
                <a:latin typeface="微软雅黑"/>
                <a:ea typeface="微软雅黑"/>
                <a:cs typeface="微软雅黑"/>
              </a:rPr>
              <a:t>文</a:t>
            </a:r>
            <a:r>
              <a:rPr kumimoji="1" lang="zh-CN" altLang="en-US" sz="1600" dirty="0" smtClean="0">
                <a:latin typeface="微软雅黑"/>
                <a:ea typeface="微软雅黑"/>
                <a:cs typeface="微软雅黑"/>
              </a:rPr>
              <a:t>件中</a:t>
            </a:r>
            <a:endParaRPr kumimoji="1" lang="en-US" altLang="zh-CN" sz="1600" dirty="0" smtClean="0">
              <a:latin typeface="微软雅黑"/>
              <a:ea typeface="微软雅黑"/>
              <a:cs typeface="微软雅黑"/>
            </a:endParaRPr>
          </a:p>
          <a:p>
            <a:pPr>
              <a:lnSpc>
                <a:spcPct val="150000"/>
              </a:lnSpc>
            </a:pPr>
            <a:r>
              <a:rPr kumimoji="1" lang="zh-CN" altLang="zh-CN" sz="1600" dirty="0">
                <a:latin typeface="微软雅黑"/>
                <a:ea typeface="微软雅黑"/>
                <a:cs typeface="微软雅黑"/>
              </a:rPr>
              <a:t> </a:t>
            </a:r>
            <a:r>
              <a:rPr kumimoji="1" lang="zh-CN" altLang="en-US" sz="1600" dirty="0" smtClean="0">
                <a:latin typeface="微软雅黑"/>
                <a:ea typeface="微软雅黑"/>
                <a:cs typeface="微软雅黑"/>
              </a:rPr>
              <a:t>     当需要修改参数时</a:t>
            </a:r>
            <a:r>
              <a:rPr kumimoji="1" lang="zh-CN" altLang="en-US" sz="1600" dirty="0">
                <a:latin typeface="微软雅黑"/>
                <a:ea typeface="微软雅黑"/>
                <a:cs typeface="微软雅黑"/>
              </a:rPr>
              <a:t>，直接修改文件。这样无需重新编译，只需重新部署修改的文件即可。但然后对所有的应用进行重新部署。这样做的缺点显而易见，要往上百台机器上重新部署应用，简直是一个噩梦。同时该方案还有一个缺点，就是配置修改无法做到实时生效。修改后往往过一段时间才能生效</a:t>
            </a:r>
            <a:r>
              <a:rPr kumimoji="1" lang="zh-CN" altLang="en-US" sz="1600" dirty="0" smtClean="0">
                <a:latin typeface="微软雅黑"/>
                <a:ea typeface="微软雅黑"/>
                <a:cs typeface="微软雅黑"/>
              </a:rPr>
              <a:t>。</a:t>
            </a: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129127490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Font typeface="Wingdings" charset="2"/>
              <a:buChar char="n"/>
            </a:pPr>
            <a:r>
              <a:rPr lang="zh-CN" altLang="en-US" sz="1600" b="1" dirty="0">
                <a:latin typeface="微软雅黑"/>
                <a:ea typeface="微软雅黑"/>
                <a:cs typeface="微软雅黑"/>
              </a:rPr>
              <a:t>将配置信息</a:t>
            </a:r>
            <a:r>
              <a:rPr lang="zh-CN" altLang="en-US" sz="1600" b="1" dirty="0" smtClean="0">
                <a:latin typeface="微软雅黑"/>
                <a:ea typeface="微软雅黑"/>
                <a:cs typeface="微软雅黑"/>
              </a:rPr>
              <a:t>保存在数据库中</a:t>
            </a:r>
            <a:endParaRPr lang="en-US" altLang="zh-CN" sz="1600" dirty="0">
              <a:latin typeface="微软雅黑"/>
              <a:ea typeface="微软雅黑"/>
              <a:cs typeface="微软雅黑"/>
            </a:endParaRPr>
          </a:p>
          <a:p>
            <a:pPr marL="0" indent="0">
              <a:lnSpc>
                <a:spcPct val="150000"/>
              </a:lnSpc>
              <a:buNone/>
            </a:pPr>
            <a:r>
              <a:rPr lang="zh-CN" altLang="zh-CN" sz="1600" dirty="0">
                <a:latin typeface="微软雅黑"/>
                <a:ea typeface="微软雅黑"/>
                <a:cs typeface="微软雅黑"/>
              </a:rPr>
              <a:t> </a:t>
            </a:r>
            <a:r>
              <a:rPr lang="zh-CN" altLang="en-US" sz="1600" dirty="0" smtClean="0">
                <a:latin typeface="微软雅黑"/>
                <a:ea typeface="微软雅黑"/>
                <a:cs typeface="微软雅黑"/>
              </a:rPr>
              <a:t>      当需要修改参数时</a:t>
            </a:r>
            <a:r>
              <a:rPr lang="zh-CN" altLang="en-US" sz="1600" dirty="0">
                <a:latin typeface="微软雅黑"/>
                <a:ea typeface="微软雅黑"/>
                <a:cs typeface="微软雅黑"/>
              </a:rPr>
              <a:t>，直接修改数据库，然后重启分布式应用程序，或者刷新分布式应用的缓存。尽管这种做法比以上两种方案简单，但却面临着单点失效问题。如果数据库服务器停机，则分布式应用程序的配置信息将无法更新。另外这种方案的配置修改生效实时性虽然比第二种方案好些，但仍然不能达到某些情况下的要求。 </a:t>
            </a:r>
          </a:p>
          <a:p>
            <a:pPr marL="0" indent="0">
              <a:lnSpc>
                <a:spcPct val="150000"/>
              </a:lnSpc>
              <a:buNone/>
            </a:pPr>
            <a:endParaRPr kumimoji="1" lang="en-US" altLang="zh-CN" sz="1600" dirty="0" smtClean="0">
              <a:latin typeface="微软雅黑"/>
              <a:ea typeface="微软雅黑"/>
              <a:cs typeface="微软雅黑"/>
            </a:endParaRPr>
          </a:p>
          <a:p>
            <a:pPr>
              <a:lnSpc>
                <a:spcPct val="150000"/>
              </a:lnSpc>
              <a:buFont typeface="Wingdings" charset="2"/>
              <a:buChar char="n"/>
            </a:pPr>
            <a:r>
              <a:rPr lang="zh-CN" altLang="en-US" sz="1600" b="1" dirty="0">
                <a:latin typeface="微软雅黑"/>
                <a:ea typeface="微软雅黑"/>
                <a:cs typeface="微软雅黑"/>
              </a:rPr>
              <a:t>配置信息保存在</a:t>
            </a:r>
            <a:r>
              <a:rPr lang="en-US" altLang="zh-CN" sz="1600" b="1" dirty="0" smtClean="0">
                <a:latin typeface="微软雅黑"/>
                <a:ea typeface="微软雅黑"/>
                <a:cs typeface="微软雅黑"/>
              </a:rPr>
              <a:t>Zookeeper</a:t>
            </a:r>
            <a:r>
              <a:rPr lang="zh-CN" altLang="en-US" sz="1600" b="1" dirty="0" smtClean="0">
                <a:latin typeface="微软雅黑"/>
                <a:ea typeface="微软雅黑"/>
                <a:cs typeface="微软雅黑"/>
              </a:rPr>
              <a:t>集群中</a:t>
            </a:r>
            <a:endParaRPr lang="en-US" altLang="zh-CN" sz="1600" b="1" dirty="0" smtClean="0">
              <a:latin typeface="微软雅黑"/>
              <a:ea typeface="微软雅黑"/>
              <a:cs typeface="微软雅黑"/>
            </a:endParaRPr>
          </a:p>
          <a:p>
            <a:pPr marL="0" indent="0">
              <a:lnSpc>
                <a:spcPct val="150000"/>
              </a:lnSpc>
              <a:buNone/>
            </a:pPr>
            <a:r>
              <a:rPr kumimoji="1" lang="zh-CN" altLang="zh-CN" sz="1600" b="1" dirty="0" smtClean="0">
                <a:latin typeface="微软雅黑"/>
                <a:ea typeface="微软雅黑"/>
                <a:cs typeface="微软雅黑"/>
              </a:rPr>
              <a:t> </a:t>
            </a:r>
            <a:r>
              <a:rPr kumimoji="1" lang="zh-CN" altLang="en-US" sz="1600" b="1" dirty="0" smtClean="0">
                <a:latin typeface="微软雅黑"/>
                <a:ea typeface="微软雅黑"/>
                <a:cs typeface="微软雅黑"/>
              </a:rPr>
              <a:t>    </a:t>
            </a:r>
            <a:r>
              <a:rPr kumimoji="1" lang="zh-CN" altLang="en-US" sz="1600" dirty="0" smtClean="0">
                <a:latin typeface="微软雅黑"/>
                <a:ea typeface="微软雅黑"/>
                <a:cs typeface="微软雅黑"/>
              </a:rPr>
              <a:t> 解决了以上信息，但是</a:t>
            </a:r>
            <a:r>
              <a:rPr kumimoji="1" lang="en-US" altLang="zh-CN" sz="1600" dirty="0" smtClean="0">
                <a:latin typeface="微软雅黑"/>
                <a:ea typeface="微软雅黑"/>
                <a:cs typeface="微软雅黑"/>
              </a:rPr>
              <a:t>Zookeeper</a:t>
            </a:r>
            <a:r>
              <a:rPr kumimoji="1" lang="zh-CN" altLang="en-US" sz="1600" dirty="0" smtClean="0">
                <a:latin typeface="微软雅黑"/>
                <a:ea typeface="微软雅黑"/>
                <a:cs typeface="微软雅黑"/>
              </a:rPr>
              <a:t>有一个限制</a:t>
            </a:r>
            <a:r>
              <a:rPr kumimoji="1" lang="zh-CN" altLang="zh-CN" sz="1600" dirty="0" smtClean="0">
                <a:latin typeface="微软雅黑"/>
                <a:ea typeface="微软雅黑"/>
                <a:cs typeface="微软雅黑"/>
              </a:rPr>
              <a:t>,</a:t>
            </a:r>
            <a:r>
              <a:rPr kumimoji="1" lang="zh-CN" altLang="en-US" sz="1600" dirty="0" smtClean="0">
                <a:latin typeface="微软雅黑"/>
                <a:ea typeface="微软雅黑"/>
                <a:cs typeface="微软雅黑"/>
              </a:rPr>
              <a:t>节点存放的数据量不能超过</a:t>
            </a:r>
            <a:r>
              <a:rPr kumimoji="1" lang="en-US" altLang="zh-CN" sz="1600" dirty="0" smtClean="0">
                <a:latin typeface="微软雅黑"/>
                <a:ea typeface="微软雅黑"/>
                <a:cs typeface="微软雅黑"/>
              </a:rPr>
              <a:t>1M(</a:t>
            </a:r>
            <a:r>
              <a:rPr kumimoji="1" lang="zh-CN" altLang="en-US" sz="1600" dirty="0" smtClean="0">
                <a:latin typeface="微软雅黑"/>
                <a:ea typeface="微软雅黑"/>
                <a:cs typeface="微软雅黑"/>
              </a:rPr>
              <a:t>因为是从内存读取，介绍延迟，所以数据不可能过大。</a:t>
            </a:r>
            <a:endParaRPr kumimoji="1" lang="en-US" altLang="zh-CN" sz="1600" dirty="0" smtClean="0">
              <a:latin typeface="微软雅黑"/>
              <a:ea typeface="微软雅黑"/>
              <a:cs typeface="微软雅黑"/>
            </a:endParaRPr>
          </a:p>
          <a:p>
            <a:pPr marL="0" indent="0">
              <a:lnSpc>
                <a:spcPct val="150000"/>
              </a:lnSpc>
              <a:buNone/>
            </a:pPr>
            <a:r>
              <a:rPr kumimoji="1" lang="zh-CN" altLang="zh-CN" sz="1600" b="1" dirty="0" smtClean="0">
                <a:latin typeface="微软雅黑"/>
                <a:ea typeface="微软雅黑"/>
                <a:cs typeface="微软雅黑"/>
              </a:rPr>
              <a:t> </a:t>
            </a:r>
            <a:r>
              <a:rPr kumimoji="1" lang="zh-CN" altLang="en-US" sz="1600" b="1" dirty="0" smtClean="0">
                <a:latin typeface="微软雅黑"/>
                <a:ea typeface="微软雅黑"/>
                <a:cs typeface="微软雅黑"/>
              </a:rPr>
              <a:t>  </a:t>
            </a:r>
            <a:endParaRPr kumimoji="1" lang="en-US" altLang="zh-CN" sz="1600" b="1" dirty="0" smtClean="0">
              <a:latin typeface="微软雅黑"/>
              <a:ea typeface="微软雅黑"/>
              <a:cs typeface="微软雅黑"/>
            </a:endParaRP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数据发布</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订阅</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33870708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数据发布</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订阅</a:t>
            </a:r>
            <a:endParaRPr kumimoji="1" lang="zh-CN" altLang="en-US" sz="3200" b="1" dirty="0">
              <a:latin typeface="微软雅黑"/>
              <a:ea typeface="微软雅黑"/>
              <a:cs typeface="微软雅黑"/>
            </a:endParaRPr>
          </a:p>
        </p:txBody>
      </p:sp>
      <p:sp>
        <p:nvSpPr>
          <p:cNvPr id="2" name="文本框 1"/>
          <p:cNvSpPr txBox="1"/>
          <p:nvPr/>
        </p:nvSpPr>
        <p:spPr>
          <a:xfrm>
            <a:off x="309345" y="1652084"/>
            <a:ext cx="7733629" cy="4606390"/>
          </a:xfrm>
          <a:prstGeom prst="rect">
            <a:avLst/>
          </a:prstGeom>
          <a:noFill/>
        </p:spPr>
        <p:txBody>
          <a:bodyPr wrap="square" rtlCol="0">
            <a:spAutoFit/>
          </a:bodyPr>
          <a:lstStyle/>
          <a:p>
            <a:pPr>
              <a:lnSpc>
                <a:spcPct val="140000"/>
              </a:lnSpc>
            </a:pPr>
            <a:r>
              <a:rPr kumimoji="1" lang="en-US" altLang="zh-CN" sz="2400" dirty="0" smtClean="0">
                <a:latin typeface="微软雅黑"/>
                <a:ea typeface="微软雅黑"/>
                <a:cs typeface="微软雅黑"/>
              </a:rPr>
              <a:t>Zookeeper</a:t>
            </a:r>
            <a:r>
              <a:rPr kumimoji="1" lang="zh-CN" altLang="en-US" sz="2400" dirty="0" smtClean="0">
                <a:latin typeface="微软雅黑"/>
                <a:ea typeface="微软雅黑"/>
                <a:cs typeface="微软雅黑"/>
              </a:rPr>
              <a:t>解决方案</a:t>
            </a:r>
            <a:endParaRPr kumimoji="1" lang="en-US" altLang="zh-CN" sz="2400" dirty="0" smtClean="0">
              <a:latin typeface="微软雅黑"/>
              <a:ea typeface="微软雅黑"/>
              <a:cs typeface="微软雅黑"/>
            </a:endParaRPr>
          </a:p>
          <a:p>
            <a:pPr>
              <a:lnSpc>
                <a:spcPct val="150000"/>
              </a:lnSpc>
            </a:pPr>
            <a:r>
              <a:rPr kumimoji="1" lang="en-US" altLang="zh-CN" sz="1600" dirty="0" smtClean="0">
                <a:latin typeface="微软雅黑"/>
                <a:ea typeface="微软雅黑"/>
                <a:cs typeface="微软雅黑"/>
              </a:rPr>
              <a:t> </a:t>
            </a:r>
          </a:p>
          <a:p>
            <a:pPr>
              <a:lnSpc>
                <a:spcPct val="150000"/>
              </a:lnSpc>
            </a:pPr>
            <a:r>
              <a:rPr kumimoji="1" lang="zh-CN" altLang="zh-CN" sz="1600" dirty="0" smtClean="0">
                <a:latin typeface="微软雅黑"/>
                <a:ea typeface="微软雅黑"/>
                <a:cs typeface="微软雅黑"/>
              </a:rPr>
              <a:t> </a:t>
            </a:r>
            <a:r>
              <a:rPr kumimoji="1" lang="zh-CN" altLang="en-US" sz="1600" dirty="0" smtClean="0">
                <a:latin typeface="微软雅黑"/>
                <a:ea typeface="微软雅黑"/>
                <a:cs typeface="微软雅黑"/>
              </a:rPr>
              <a:t>     数据发布</a:t>
            </a:r>
            <a:r>
              <a:rPr kumimoji="1" lang="en-US" altLang="zh-CN" sz="1600" dirty="0" smtClean="0">
                <a:latin typeface="微软雅黑"/>
                <a:ea typeface="微软雅黑"/>
                <a:cs typeface="微软雅黑"/>
              </a:rPr>
              <a:t>/</a:t>
            </a:r>
            <a:r>
              <a:rPr kumimoji="1" lang="zh-CN" altLang="en-US" sz="1600" dirty="0" smtClean="0">
                <a:latin typeface="微软雅黑"/>
                <a:ea typeface="微软雅黑"/>
                <a:cs typeface="微软雅黑"/>
              </a:rPr>
              <a:t>订阅系统即所谓的配置中心</a:t>
            </a:r>
            <a:r>
              <a:rPr kumimoji="1" lang="zh-CN" altLang="zh-CN" sz="1600" dirty="0">
                <a:latin typeface="微软雅黑"/>
                <a:ea typeface="微软雅黑"/>
                <a:cs typeface="微软雅黑"/>
              </a:rPr>
              <a:t>，</a:t>
            </a:r>
            <a:r>
              <a:rPr kumimoji="1" lang="zh-CN" altLang="en-US" sz="1600" dirty="0" smtClean="0">
                <a:latin typeface="微软雅黑"/>
                <a:ea typeface="微软雅黑"/>
                <a:cs typeface="微软雅黑"/>
              </a:rPr>
              <a:t>发</a:t>
            </a:r>
            <a:r>
              <a:rPr kumimoji="1" lang="zh-CN" altLang="en-US" sz="1600" dirty="0">
                <a:latin typeface="微软雅黑"/>
                <a:ea typeface="微软雅黑"/>
                <a:cs typeface="微软雅黑"/>
              </a:rPr>
              <a:t>布者将数据发布到</a:t>
            </a:r>
            <a:r>
              <a:rPr kumimoji="1" lang="en-US" altLang="zh-CN" sz="1600" dirty="0">
                <a:latin typeface="微软雅黑"/>
                <a:ea typeface="微软雅黑"/>
                <a:cs typeface="微软雅黑"/>
              </a:rPr>
              <a:t>Zookeeper</a:t>
            </a:r>
            <a:r>
              <a:rPr kumimoji="1" lang="zh-CN" altLang="en-US" sz="1600" dirty="0">
                <a:latin typeface="微软雅黑"/>
                <a:ea typeface="微软雅黑"/>
                <a:cs typeface="微软雅黑"/>
              </a:rPr>
              <a:t>的一个或一系列节点上，供订阅</a:t>
            </a:r>
            <a:r>
              <a:rPr kumimoji="1" lang="zh-CN" altLang="en-US" sz="1600" dirty="0" smtClean="0">
                <a:latin typeface="微软雅黑"/>
                <a:ea typeface="微软雅黑"/>
                <a:cs typeface="微软雅黑"/>
              </a:rPr>
              <a:t>者进行数据订阅</a:t>
            </a:r>
            <a:r>
              <a:rPr kumimoji="1" lang="en-US" altLang="zh-CN" sz="1600" dirty="0" smtClean="0">
                <a:latin typeface="微软雅黑"/>
                <a:ea typeface="微软雅黑"/>
                <a:cs typeface="微软雅黑"/>
              </a:rPr>
              <a:t>(</a:t>
            </a:r>
            <a:r>
              <a:rPr kumimoji="1" lang="zh-CN" altLang="en-US" sz="1600" dirty="0" smtClean="0">
                <a:latin typeface="微软雅黑"/>
                <a:ea typeface="微软雅黑"/>
                <a:cs typeface="微软雅黑"/>
              </a:rPr>
              <a:t>使用</a:t>
            </a:r>
            <a:r>
              <a:rPr kumimoji="1" lang="en-US" altLang="zh-CN" sz="1600" dirty="0" err="1" smtClean="0">
                <a:latin typeface="微软雅黑"/>
                <a:ea typeface="微软雅黑"/>
                <a:cs typeface="微软雅黑"/>
              </a:rPr>
              <a:t>Wacther</a:t>
            </a:r>
            <a:r>
              <a:rPr kumimoji="1" lang="zh-CN" altLang="en-US" sz="1600" dirty="0" smtClean="0">
                <a:latin typeface="微软雅黑"/>
                <a:ea typeface="微软雅黑"/>
                <a:cs typeface="微软雅黑"/>
              </a:rPr>
              <a:t>进行注册</a:t>
            </a:r>
            <a:r>
              <a:rPr kumimoji="1" lang="en-US" altLang="zh-CN" sz="1600" dirty="0" smtClean="0">
                <a:latin typeface="微软雅黑"/>
                <a:ea typeface="微软雅黑"/>
                <a:cs typeface="微软雅黑"/>
              </a:rPr>
              <a:t>)</a:t>
            </a:r>
            <a:r>
              <a:rPr kumimoji="1" lang="zh-CN" altLang="en-US" sz="1600" dirty="0" smtClean="0">
                <a:latin typeface="微软雅黑"/>
                <a:ea typeface="微软雅黑"/>
                <a:cs typeface="微软雅黑"/>
              </a:rPr>
              <a:t>，</a:t>
            </a:r>
            <a:r>
              <a:rPr kumimoji="1" lang="zh-CN" altLang="en-US" sz="1600" dirty="0">
                <a:latin typeface="微软雅黑"/>
                <a:ea typeface="微软雅黑"/>
                <a:cs typeface="微软雅黑"/>
              </a:rPr>
              <a:t>进而达到动态获取数据的目的，实现配置信息的集中式管理和数据的动态更新</a:t>
            </a:r>
            <a:r>
              <a:rPr kumimoji="1" lang="zh-CN" altLang="en-US" sz="1600" dirty="0" smtClean="0">
                <a:latin typeface="微软雅黑"/>
                <a:ea typeface="微软雅黑"/>
                <a:cs typeface="微软雅黑"/>
              </a:rPr>
              <a:t>。</a:t>
            </a:r>
            <a:endParaRPr kumimoji="1" lang="en-US" altLang="zh-CN" sz="1600" dirty="0" smtClean="0">
              <a:latin typeface="微软雅黑"/>
              <a:ea typeface="微软雅黑"/>
              <a:cs typeface="微软雅黑"/>
            </a:endParaRPr>
          </a:p>
          <a:p>
            <a:pPr>
              <a:lnSpc>
                <a:spcPct val="150000"/>
              </a:lnSpc>
            </a:pPr>
            <a:r>
              <a:rPr kumimoji="1" lang="zh-CN" altLang="zh-CN" sz="1600" dirty="0">
                <a:latin typeface="微软雅黑"/>
                <a:ea typeface="微软雅黑"/>
                <a:cs typeface="微软雅黑"/>
              </a:rPr>
              <a:t> </a:t>
            </a:r>
            <a:r>
              <a:rPr kumimoji="1" lang="zh-CN" altLang="en-US" sz="1600" dirty="0" smtClean="0">
                <a:latin typeface="微软雅黑"/>
                <a:ea typeface="微软雅黑"/>
                <a:cs typeface="微软雅黑"/>
              </a:rPr>
              <a:t>    发</a:t>
            </a:r>
            <a:r>
              <a:rPr kumimoji="1" lang="zh-CN" altLang="en-US" sz="1600" dirty="0">
                <a:latin typeface="微软雅黑"/>
                <a:ea typeface="微软雅黑"/>
                <a:cs typeface="微软雅黑"/>
              </a:rPr>
              <a:t>布</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订阅系统共有两种设计模式，分别是推</a:t>
            </a:r>
            <a:r>
              <a:rPr kumimoji="1" lang="en-US" altLang="zh-CN" sz="1600" dirty="0">
                <a:latin typeface="微软雅黑"/>
                <a:ea typeface="微软雅黑"/>
                <a:cs typeface="微软雅黑"/>
              </a:rPr>
              <a:t>(Push)</a:t>
            </a:r>
            <a:r>
              <a:rPr kumimoji="1" lang="zh-CN" altLang="en-US" sz="1600" dirty="0">
                <a:latin typeface="微软雅黑"/>
                <a:ea typeface="微软雅黑"/>
                <a:cs typeface="微软雅黑"/>
              </a:rPr>
              <a:t>模式和拉</a:t>
            </a:r>
            <a:r>
              <a:rPr kumimoji="1" lang="en-US" altLang="zh-CN" sz="1600" dirty="0">
                <a:latin typeface="微软雅黑"/>
                <a:ea typeface="微软雅黑"/>
                <a:cs typeface="微软雅黑"/>
              </a:rPr>
              <a:t>(Pull</a:t>
            </a:r>
            <a:r>
              <a:rPr kumimoji="1" lang="zh-CN" altLang="en-US" sz="1600" dirty="0">
                <a:latin typeface="微软雅黑"/>
                <a:ea typeface="微软雅黑"/>
                <a:cs typeface="微软雅黑"/>
              </a:rPr>
              <a:t>模式。在推模式中，服务端主动将数据更新发送给所有订阅的客户端，而拉模式则是由客户端主动发起请求来获取最新数据，通常客户端都采用定时轮询拉取的方式。</a:t>
            </a:r>
            <a:r>
              <a:rPr kumimoji="1" lang="en-US" altLang="zh-CN" sz="1600" dirty="0">
                <a:latin typeface="微软雅黑"/>
                <a:ea typeface="微软雅黑"/>
                <a:cs typeface="微软雅黑"/>
              </a:rPr>
              <a:t>Zookeeper</a:t>
            </a:r>
            <a:r>
              <a:rPr kumimoji="1" lang="zh-CN" altLang="en-US" sz="1600" dirty="0">
                <a:latin typeface="微软雅黑"/>
                <a:ea typeface="微软雅黑"/>
                <a:cs typeface="微软雅黑"/>
              </a:rPr>
              <a:t>采用的是推拉结合的</a:t>
            </a:r>
            <a:r>
              <a:rPr kumimoji="1" lang="zh-CN" altLang="en-US" sz="1600" dirty="0" smtClean="0">
                <a:latin typeface="微软雅黑"/>
                <a:ea typeface="微软雅黑"/>
                <a:cs typeface="微软雅黑"/>
              </a:rPr>
              <a:t>方式。</a:t>
            </a:r>
            <a:endParaRPr kumimoji="1" lang="en-US" altLang="zh-CN" sz="1600" dirty="0" smtClean="0">
              <a:latin typeface="微软雅黑"/>
              <a:ea typeface="微软雅黑"/>
              <a:cs typeface="微软雅黑"/>
            </a:endParaRPr>
          </a:p>
          <a:p>
            <a:pPr>
              <a:lnSpc>
                <a:spcPct val="150000"/>
              </a:lnSpc>
            </a:pPr>
            <a:r>
              <a:rPr kumimoji="1" lang="zh-CN" altLang="zh-CN" sz="1600" dirty="0">
                <a:latin typeface="微软雅黑"/>
                <a:ea typeface="微软雅黑"/>
                <a:cs typeface="微软雅黑"/>
              </a:rPr>
              <a:t> </a:t>
            </a:r>
            <a:r>
              <a:rPr kumimoji="1" lang="zh-CN" altLang="en-US" sz="1600" dirty="0" smtClean="0">
                <a:latin typeface="微软雅黑"/>
                <a:ea typeface="微软雅黑"/>
                <a:cs typeface="微软雅黑"/>
              </a:rPr>
              <a:t>   </a:t>
            </a:r>
            <a:endParaRPr kumimoji="1" lang="en-US" altLang="zh-CN" sz="16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21287910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数据发布</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订阅</a:t>
            </a:r>
            <a:endParaRPr kumimoji="1" lang="zh-CN" altLang="en-US" sz="3200" b="1" dirty="0">
              <a:latin typeface="微软雅黑"/>
              <a:ea typeface="微软雅黑"/>
              <a:cs typeface="微软雅黑"/>
            </a:endParaRPr>
          </a:p>
        </p:txBody>
      </p:sp>
      <p:sp>
        <p:nvSpPr>
          <p:cNvPr id="2" name="文本框 1"/>
          <p:cNvSpPr txBox="1"/>
          <p:nvPr/>
        </p:nvSpPr>
        <p:spPr>
          <a:xfrm>
            <a:off x="309345" y="1652084"/>
            <a:ext cx="7733629" cy="4729500"/>
          </a:xfrm>
          <a:prstGeom prst="rect">
            <a:avLst/>
          </a:prstGeom>
          <a:noFill/>
        </p:spPr>
        <p:txBody>
          <a:bodyPr wrap="square" rtlCol="0">
            <a:spAutoFit/>
          </a:bodyPr>
          <a:lstStyle/>
          <a:p>
            <a:pPr>
              <a:lnSpc>
                <a:spcPct val="140000"/>
              </a:lnSpc>
            </a:pPr>
            <a:r>
              <a:rPr kumimoji="1" lang="en-US" altLang="zh-CN" sz="2400" dirty="0" smtClean="0">
                <a:latin typeface="微软雅黑"/>
                <a:ea typeface="微软雅黑"/>
                <a:cs typeface="微软雅黑"/>
              </a:rPr>
              <a:t>Zookeeper</a:t>
            </a:r>
            <a:r>
              <a:rPr kumimoji="1" lang="zh-CN" altLang="en-US" sz="2400" dirty="0" smtClean="0">
                <a:latin typeface="微软雅黑"/>
                <a:ea typeface="微软雅黑"/>
                <a:cs typeface="微软雅黑"/>
              </a:rPr>
              <a:t>解决方案</a:t>
            </a:r>
            <a:endParaRPr kumimoji="1" lang="en-US" altLang="zh-CN" sz="2400" dirty="0" smtClean="0">
              <a:latin typeface="微软雅黑"/>
              <a:ea typeface="微软雅黑"/>
              <a:cs typeface="微软雅黑"/>
            </a:endParaRPr>
          </a:p>
          <a:p>
            <a:pPr>
              <a:lnSpc>
                <a:spcPct val="140000"/>
              </a:lnSpc>
            </a:pPr>
            <a:r>
              <a:rPr kumimoji="1" lang="en-US" altLang="zh-CN" sz="1600" dirty="0" smtClean="0">
                <a:latin typeface="微软雅黑"/>
                <a:ea typeface="微软雅黑"/>
                <a:cs typeface="微软雅黑"/>
              </a:rPr>
              <a:t> </a:t>
            </a:r>
          </a:p>
          <a:p>
            <a:pPr>
              <a:lnSpc>
                <a:spcPct val="140000"/>
              </a:lnSpc>
            </a:pPr>
            <a:r>
              <a:rPr kumimoji="1" lang="zh-CN" altLang="zh-CN" sz="1600" dirty="0" smtClean="0">
                <a:latin typeface="微软雅黑"/>
                <a:ea typeface="微软雅黑"/>
                <a:cs typeface="微软雅黑"/>
              </a:rPr>
              <a:t> </a:t>
            </a:r>
            <a:r>
              <a:rPr kumimoji="1" lang="zh-CN" altLang="en-US" sz="1600" dirty="0" smtClean="0">
                <a:latin typeface="微软雅黑"/>
                <a:ea typeface="微软雅黑"/>
                <a:cs typeface="微软雅黑"/>
              </a:rPr>
              <a:t>     </a:t>
            </a:r>
            <a:r>
              <a:rPr kumimoji="1" lang="zh-CN" altLang="zh-CN" sz="1600" dirty="0" smtClean="0">
                <a:latin typeface="微软雅黑"/>
                <a:ea typeface="微软雅黑"/>
                <a:cs typeface="微软雅黑"/>
              </a:rPr>
              <a:t> </a:t>
            </a:r>
            <a:r>
              <a:rPr kumimoji="1" lang="zh-CN" altLang="en-US" sz="1600" dirty="0" smtClean="0">
                <a:latin typeface="微软雅黑"/>
                <a:ea typeface="微软雅黑"/>
                <a:cs typeface="微软雅黑"/>
              </a:rPr>
              <a:t>   </a:t>
            </a:r>
            <a:endParaRPr kumimoji="1" lang="en-US" altLang="zh-CN" sz="16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en-US" altLang="zh-CN" sz="16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en-US" altLang="zh-CN" sz="16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en-US" altLang="zh-CN" sz="1600" dirty="0">
              <a:latin typeface="微软雅黑"/>
              <a:ea typeface="微软雅黑"/>
              <a:cs typeface="微软雅黑"/>
            </a:endParaRPr>
          </a:p>
          <a:p>
            <a:pPr>
              <a:lnSpc>
                <a:spcPct val="140000"/>
              </a:lnSpc>
            </a:pPr>
            <a:endParaRPr kumimoji="1" lang="en-US" altLang="zh-CN" sz="1600" dirty="0">
              <a:latin typeface="微软雅黑"/>
              <a:ea typeface="微软雅黑"/>
              <a:cs typeface="微软雅黑"/>
            </a:endParaRPr>
          </a:p>
          <a:p>
            <a:pPr>
              <a:lnSpc>
                <a:spcPct val="140000"/>
              </a:lnSpc>
            </a:pPr>
            <a:endParaRPr kumimoji="1" lang="en-US" altLang="zh-CN" sz="1600" dirty="0" smtClean="0">
              <a:latin typeface="微软雅黑"/>
              <a:ea typeface="微软雅黑"/>
              <a:cs typeface="微软雅黑"/>
            </a:endParaRPr>
          </a:p>
          <a:p>
            <a:pPr>
              <a:lnSpc>
                <a:spcPct val="140000"/>
              </a:lnSpc>
            </a:pPr>
            <a:endParaRPr kumimoji="1" lang="zh-CN" altLang="en-US" sz="1600" dirty="0">
              <a:latin typeface="微软雅黑"/>
              <a:ea typeface="微软雅黑"/>
              <a:cs typeface="微软雅黑"/>
            </a:endParaRPr>
          </a:p>
        </p:txBody>
      </p:sp>
      <p:sp>
        <p:nvSpPr>
          <p:cNvPr id="4" name="矩形 3"/>
          <p:cNvSpPr/>
          <p:nvPr/>
        </p:nvSpPr>
        <p:spPr>
          <a:xfrm>
            <a:off x="912396" y="5253176"/>
            <a:ext cx="961715" cy="443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Client</a:t>
            </a:r>
            <a:endParaRPr kumimoji="1" lang="zh-CN" altLang="en-US" dirty="0"/>
          </a:p>
        </p:txBody>
      </p:sp>
      <p:sp>
        <p:nvSpPr>
          <p:cNvPr id="9" name="矩形 8"/>
          <p:cNvSpPr/>
          <p:nvPr/>
        </p:nvSpPr>
        <p:spPr>
          <a:xfrm>
            <a:off x="2400845" y="5248321"/>
            <a:ext cx="961715" cy="443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Client</a:t>
            </a:r>
            <a:endParaRPr kumimoji="1" lang="zh-CN" altLang="en-US" dirty="0"/>
          </a:p>
        </p:txBody>
      </p:sp>
      <p:sp>
        <p:nvSpPr>
          <p:cNvPr id="10" name="矩形 9"/>
          <p:cNvSpPr/>
          <p:nvPr/>
        </p:nvSpPr>
        <p:spPr>
          <a:xfrm>
            <a:off x="3982486" y="5248321"/>
            <a:ext cx="961715" cy="443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Client</a:t>
            </a:r>
            <a:endParaRPr kumimoji="1" lang="zh-CN" altLang="en-US" dirty="0"/>
          </a:p>
        </p:txBody>
      </p:sp>
      <p:sp>
        <p:nvSpPr>
          <p:cNvPr id="11" name="矩形 10"/>
          <p:cNvSpPr/>
          <p:nvPr/>
        </p:nvSpPr>
        <p:spPr>
          <a:xfrm>
            <a:off x="5430506" y="5253176"/>
            <a:ext cx="961715" cy="443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Client</a:t>
            </a:r>
            <a:endParaRPr kumimoji="1" lang="zh-CN" altLang="en-US" dirty="0"/>
          </a:p>
        </p:txBody>
      </p:sp>
      <p:sp>
        <p:nvSpPr>
          <p:cNvPr id="12" name="矩形 11"/>
          <p:cNvSpPr/>
          <p:nvPr/>
        </p:nvSpPr>
        <p:spPr>
          <a:xfrm>
            <a:off x="6803543" y="5248321"/>
            <a:ext cx="961715" cy="443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Client</a:t>
            </a:r>
            <a:endParaRPr kumimoji="1" lang="zh-CN" altLang="en-US" dirty="0"/>
          </a:p>
        </p:txBody>
      </p:sp>
      <p:sp>
        <p:nvSpPr>
          <p:cNvPr id="13" name="圆角矩形 12"/>
          <p:cNvSpPr/>
          <p:nvPr/>
        </p:nvSpPr>
        <p:spPr>
          <a:xfrm>
            <a:off x="2971454" y="2811009"/>
            <a:ext cx="567166" cy="3452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zh-CN" dirty="0"/>
              <a:t>/</a:t>
            </a:r>
            <a:endParaRPr kumimoji="1" lang="zh-CN" altLang="en-US" dirty="0"/>
          </a:p>
        </p:txBody>
      </p:sp>
      <p:sp>
        <p:nvSpPr>
          <p:cNvPr id="14" name="圆角矩形 13"/>
          <p:cNvSpPr/>
          <p:nvPr/>
        </p:nvSpPr>
        <p:spPr>
          <a:xfrm>
            <a:off x="3822201" y="3390472"/>
            <a:ext cx="1775474" cy="38219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/configuration</a:t>
            </a:r>
            <a:endParaRPr kumimoji="1" lang="zh-CN" altLang="en-US" dirty="0"/>
          </a:p>
        </p:txBody>
      </p:sp>
      <p:cxnSp>
        <p:nvCxnSpPr>
          <p:cNvPr id="18" name="肘形连接符 17"/>
          <p:cNvCxnSpPr>
            <a:stCxn id="13" idx="2"/>
            <a:endCxn id="14" idx="1"/>
          </p:cNvCxnSpPr>
          <p:nvPr/>
        </p:nvCxnSpPr>
        <p:spPr>
          <a:xfrm rot="16200000" flipH="1">
            <a:off x="3325944" y="3085314"/>
            <a:ext cx="425351" cy="56716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664507" y="4068567"/>
            <a:ext cx="2700200" cy="117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3082420" y="4068567"/>
            <a:ext cx="1282287" cy="117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线连接符 25"/>
          <p:cNvCxnSpPr>
            <a:stCxn id="10" idx="0"/>
          </p:cNvCxnSpPr>
          <p:nvPr/>
        </p:nvCxnSpPr>
        <p:spPr>
          <a:xfrm flipH="1" flipV="1">
            <a:off x="4364707" y="4068567"/>
            <a:ext cx="98637" cy="117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线连接符 27"/>
          <p:cNvCxnSpPr>
            <a:stCxn id="11" idx="0"/>
          </p:cNvCxnSpPr>
          <p:nvPr/>
        </p:nvCxnSpPr>
        <p:spPr>
          <a:xfrm flipH="1" flipV="1">
            <a:off x="4364707" y="4068567"/>
            <a:ext cx="1546657" cy="1184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线连接符 29"/>
          <p:cNvCxnSpPr>
            <a:stCxn id="12" idx="0"/>
          </p:cNvCxnSpPr>
          <p:nvPr/>
        </p:nvCxnSpPr>
        <p:spPr>
          <a:xfrm flipH="1" flipV="1">
            <a:off x="4364707" y="4068567"/>
            <a:ext cx="2919694" cy="1179754"/>
          </a:xfrm>
          <a:prstGeom prst="line">
            <a:avLst/>
          </a:prstGeom>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2219342" y="4490530"/>
            <a:ext cx="616485" cy="261610"/>
          </a:xfrm>
          <a:prstGeom prst="rect">
            <a:avLst/>
          </a:prstGeom>
          <a:noFill/>
        </p:spPr>
        <p:txBody>
          <a:bodyPr wrap="square" rtlCol="0">
            <a:spAutoFit/>
          </a:bodyPr>
          <a:lstStyle/>
          <a:p>
            <a:r>
              <a:rPr kumimoji="1" lang="en-US" altLang="zh-CN" sz="1100" b="1" dirty="0" smtClean="0"/>
              <a:t>watch</a:t>
            </a:r>
            <a:endParaRPr kumimoji="1" lang="zh-CN" altLang="en-US" sz="1100" b="1" dirty="0"/>
          </a:p>
        </p:txBody>
      </p:sp>
      <p:sp>
        <p:nvSpPr>
          <p:cNvPr id="21" name="文本框 20"/>
          <p:cNvSpPr txBox="1"/>
          <p:nvPr/>
        </p:nvSpPr>
        <p:spPr>
          <a:xfrm>
            <a:off x="3255037" y="4481626"/>
            <a:ext cx="616485" cy="261610"/>
          </a:xfrm>
          <a:prstGeom prst="rect">
            <a:avLst/>
          </a:prstGeom>
          <a:noFill/>
        </p:spPr>
        <p:txBody>
          <a:bodyPr wrap="square" rtlCol="0">
            <a:spAutoFit/>
          </a:bodyPr>
          <a:lstStyle/>
          <a:p>
            <a:r>
              <a:rPr kumimoji="1" lang="en-US" altLang="zh-CN" sz="1100" b="1" dirty="0" smtClean="0"/>
              <a:t>watch</a:t>
            </a:r>
            <a:endParaRPr kumimoji="1" lang="zh-CN" altLang="en-US" sz="1100" b="1" dirty="0"/>
          </a:p>
        </p:txBody>
      </p:sp>
      <p:sp>
        <p:nvSpPr>
          <p:cNvPr id="23" name="文本框 22"/>
          <p:cNvSpPr txBox="1"/>
          <p:nvPr/>
        </p:nvSpPr>
        <p:spPr>
          <a:xfrm>
            <a:off x="5289432" y="4481626"/>
            <a:ext cx="616485" cy="261610"/>
          </a:xfrm>
          <a:prstGeom prst="rect">
            <a:avLst/>
          </a:prstGeom>
          <a:noFill/>
        </p:spPr>
        <p:txBody>
          <a:bodyPr wrap="square" rtlCol="0">
            <a:spAutoFit/>
          </a:bodyPr>
          <a:lstStyle/>
          <a:p>
            <a:r>
              <a:rPr kumimoji="1" lang="en-US" altLang="zh-CN" sz="1100" b="1" dirty="0" smtClean="0"/>
              <a:t>watch</a:t>
            </a:r>
            <a:endParaRPr kumimoji="1" lang="zh-CN" altLang="en-US" sz="1100" b="1" dirty="0"/>
          </a:p>
        </p:txBody>
      </p:sp>
      <p:sp>
        <p:nvSpPr>
          <p:cNvPr id="25" name="文本框 24"/>
          <p:cNvSpPr txBox="1"/>
          <p:nvPr/>
        </p:nvSpPr>
        <p:spPr>
          <a:xfrm>
            <a:off x="6083978" y="4481626"/>
            <a:ext cx="616485" cy="261610"/>
          </a:xfrm>
          <a:prstGeom prst="rect">
            <a:avLst/>
          </a:prstGeom>
          <a:noFill/>
        </p:spPr>
        <p:txBody>
          <a:bodyPr wrap="square" rtlCol="0">
            <a:spAutoFit/>
          </a:bodyPr>
          <a:lstStyle/>
          <a:p>
            <a:r>
              <a:rPr kumimoji="1" lang="en-US" altLang="zh-CN" sz="1100" b="1" dirty="0" smtClean="0"/>
              <a:t>watch</a:t>
            </a:r>
            <a:endParaRPr kumimoji="1" lang="zh-CN" altLang="en-US" sz="1100" b="1" dirty="0"/>
          </a:p>
        </p:txBody>
      </p:sp>
      <p:sp>
        <p:nvSpPr>
          <p:cNvPr id="27" name="文本框 26"/>
          <p:cNvSpPr txBox="1"/>
          <p:nvPr/>
        </p:nvSpPr>
        <p:spPr>
          <a:xfrm>
            <a:off x="4056464" y="4490530"/>
            <a:ext cx="616485" cy="261610"/>
          </a:xfrm>
          <a:prstGeom prst="rect">
            <a:avLst/>
          </a:prstGeom>
          <a:noFill/>
        </p:spPr>
        <p:txBody>
          <a:bodyPr wrap="square" rtlCol="0">
            <a:spAutoFit/>
          </a:bodyPr>
          <a:lstStyle/>
          <a:p>
            <a:r>
              <a:rPr kumimoji="1" lang="en-US" altLang="zh-CN" sz="1100" b="1" dirty="0" smtClean="0"/>
              <a:t>watch</a:t>
            </a:r>
            <a:endParaRPr kumimoji="1" lang="zh-CN" altLang="en-US" sz="1100" b="1" dirty="0"/>
          </a:p>
        </p:txBody>
      </p:sp>
      <p:pic>
        <p:nvPicPr>
          <p:cNvPr id="6" name="图片 5" descr="屏幕快照 2015-12-16 下午2.34.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63" y="2613746"/>
            <a:ext cx="7282687" cy="3164098"/>
          </a:xfrm>
          <a:prstGeom prst="rect">
            <a:avLst/>
          </a:prstGeom>
        </p:spPr>
      </p:pic>
    </p:spTree>
    <p:extLst>
      <p:ext uri="{BB962C8B-B14F-4D97-AF65-F5344CB8AC3E}">
        <p14:creationId xmlns:p14="http://schemas.microsoft.com/office/powerpoint/2010/main" val="24493739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zh-CN" altLang="en-US" sz="2400" dirty="0" smtClean="0">
                <a:latin typeface="微软雅黑"/>
                <a:ea typeface="微软雅黑"/>
                <a:cs typeface="微软雅黑"/>
              </a:rPr>
              <a:t>场景</a:t>
            </a:r>
            <a:endParaRPr kumimoji="1" lang="en-US" altLang="zh-CN" sz="2400" dirty="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endParaRPr kumimoji="1" lang="en-US" altLang="zh-CN" sz="1600" dirty="0" smtClean="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r>
              <a:rPr kumimoji="1" lang="zh-CN" altLang="en-US" sz="1600" dirty="0" smtClean="0">
                <a:latin typeface="微软雅黑"/>
                <a:ea typeface="微软雅黑"/>
                <a:cs typeface="微软雅黑"/>
              </a:rPr>
              <a:t>关系型数据库中，各个表都需要一个主键来唯一标识每条数据库记录，这个主键就是唯一的</a:t>
            </a:r>
            <a:r>
              <a:rPr kumimoji="1" lang="en-US" altLang="zh-CN" sz="1600" dirty="0" smtClean="0">
                <a:latin typeface="微软雅黑"/>
                <a:ea typeface="微软雅黑"/>
                <a:cs typeface="微软雅黑"/>
              </a:rPr>
              <a:t>ID</a:t>
            </a:r>
            <a:r>
              <a:rPr kumimoji="1" lang="zh-CN" altLang="en-US" sz="1600" dirty="0" smtClean="0">
                <a:latin typeface="微软雅黑"/>
                <a:ea typeface="微软雅黑"/>
                <a:cs typeface="微软雅黑"/>
              </a:rPr>
              <a:t>。如果是单表则可以直接使用数据库自带的</a:t>
            </a:r>
            <a:r>
              <a:rPr kumimoji="1" lang="en-US" altLang="zh-CN" sz="1600" dirty="0" err="1" smtClean="0">
                <a:latin typeface="微软雅黑"/>
                <a:ea typeface="微软雅黑"/>
                <a:cs typeface="微软雅黑"/>
              </a:rPr>
              <a:t>auto_inrement</a:t>
            </a:r>
            <a:r>
              <a:rPr kumimoji="1" lang="zh-CN" altLang="en-US" sz="1600" dirty="0" smtClean="0">
                <a:latin typeface="微软雅黑"/>
                <a:ea typeface="微软雅黑"/>
                <a:cs typeface="微软雅黑"/>
              </a:rPr>
              <a:t>属性即可解决。但是随着数据库数据规模增大，必须分库分表。但是</a:t>
            </a:r>
            <a:r>
              <a:rPr kumimoji="1" lang="en-US" altLang="zh-CN" sz="1600" dirty="0" err="1" smtClean="0">
                <a:latin typeface="微软雅黑"/>
                <a:ea typeface="微软雅黑"/>
                <a:cs typeface="微软雅黑"/>
              </a:rPr>
              <a:t>auto_increment</a:t>
            </a:r>
            <a:r>
              <a:rPr kumimoji="1" lang="zh-CN" altLang="en-US" sz="1600" dirty="0" smtClean="0">
                <a:latin typeface="微软雅黑"/>
                <a:ea typeface="微软雅黑"/>
                <a:cs typeface="微软雅黑"/>
              </a:rPr>
              <a:t>属性仅能针对单一表中的记录自动生成</a:t>
            </a:r>
            <a:r>
              <a:rPr kumimoji="1" lang="en-US" altLang="zh-CN" sz="1600" dirty="0" smtClean="0">
                <a:latin typeface="微软雅黑"/>
                <a:ea typeface="微软雅黑"/>
                <a:cs typeface="微软雅黑"/>
              </a:rPr>
              <a:t>ID,</a:t>
            </a:r>
            <a:r>
              <a:rPr kumimoji="1" lang="zh-CN" altLang="en-US" sz="1600" dirty="0" smtClean="0">
                <a:latin typeface="微软雅黑"/>
                <a:ea typeface="微软雅黑"/>
                <a:cs typeface="微软雅黑"/>
              </a:rPr>
              <a:t>怎么生成唯一的</a:t>
            </a:r>
            <a:r>
              <a:rPr kumimoji="1" lang="en-US" altLang="zh-CN" sz="1600" dirty="0" smtClean="0">
                <a:latin typeface="微软雅黑"/>
                <a:ea typeface="微软雅黑"/>
                <a:cs typeface="微软雅黑"/>
              </a:rPr>
              <a:t>ID</a:t>
            </a:r>
            <a:r>
              <a:rPr kumimoji="1" lang="zh-CN" altLang="en-US" sz="1600" dirty="0" smtClean="0">
                <a:latin typeface="微软雅黑"/>
                <a:ea typeface="微软雅黑"/>
                <a:cs typeface="微软雅黑"/>
              </a:rPr>
              <a:t>？</a:t>
            </a:r>
            <a:endParaRPr kumimoji="1" lang="en-US" altLang="zh-CN" sz="1600" dirty="0">
              <a:latin typeface="微软雅黑"/>
              <a:ea typeface="微软雅黑"/>
              <a:cs typeface="微软雅黑"/>
            </a:endParaRPr>
          </a:p>
          <a:p>
            <a:pPr marL="0" indent="0">
              <a:buNone/>
            </a:pPr>
            <a:r>
              <a:rPr kumimoji="1" lang="en-US" altLang="zh-CN" sz="1600" dirty="0" smtClean="0">
                <a:latin typeface="微软雅黑"/>
                <a:ea typeface="微软雅黑"/>
                <a:cs typeface="微软雅黑"/>
              </a:rPr>
              <a:t>	</a:t>
            </a:r>
            <a:endParaRPr kumimoji="1" lang="zh-CN" altLang="en-US" sz="1600" dirty="0">
              <a:latin typeface="微软雅黑"/>
              <a:ea typeface="微软雅黑"/>
              <a:cs typeface="微软雅黑"/>
            </a:endParaRP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命名服务</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27931069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kumimoji="1" lang="zh-CN" altLang="en-US" sz="2400" dirty="0" smtClean="0">
                <a:latin typeface="微软雅黑"/>
                <a:ea typeface="微软雅黑"/>
                <a:cs typeface="微软雅黑"/>
              </a:rPr>
              <a:t>解决方案</a:t>
            </a:r>
            <a:endParaRPr kumimoji="1" lang="en-US" altLang="zh-CN" sz="2400" dirty="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endParaRPr kumimoji="1" lang="en-US" altLang="zh-CN" sz="1600" dirty="0" smtClean="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r>
              <a:rPr kumimoji="1" lang="en-US" altLang="zh-CN" sz="1600" dirty="0" smtClean="0">
                <a:latin typeface="微软雅黑"/>
                <a:ea typeface="微软雅黑"/>
                <a:cs typeface="微软雅黑"/>
              </a:rPr>
              <a:t>Zookeeper</a:t>
            </a:r>
            <a:r>
              <a:rPr kumimoji="1" lang="zh-CN" altLang="en-US" sz="1600" dirty="0" smtClean="0">
                <a:latin typeface="微软雅黑"/>
                <a:ea typeface="微软雅黑"/>
                <a:cs typeface="微软雅黑"/>
              </a:rPr>
              <a:t>提供的命名服务与</a:t>
            </a:r>
            <a:r>
              <a:rPr kumimoji="1" lang="en-US" altLang="zh-CN" sz="1600" dirty="0" smtClean="0">
                <a:latin typeface="微软雅黑"/>
                <a:ea typeface="微软雅黑"/>
                <a:cs typeface="微软雅黑"/>
              </a:rPr>
              <a:t>JNDI</a:t>
            </a:r>
            <a:r>
              <a:rPr kumimoji="1" lang="zh-CN" altLang="en-US" sz="1600" dirty="0" smtClean="0">
                <a:latin typeface="微软雅黑"/>
                <a:ea typeface="微软雅黑"/>
                <a:cs typeface="微软雅黑"/>
              </a:rPr>
              <a:t>有相似的地方，都能够帮助应用系统通过一个资源引用的方式来实现对资源的定位和使用。在分布式环境中，上层应用仅仅需要一个全局唯一的名字</a:t>
            </a:r>
            <a:r>
              <a:rPr kumimoji="1" lang="en-US" altLang="zh-CN" sz="1600" dirty="0" smtClean="0">
                <a:latin typeface="微软雅黑"/>
                <a:ea typeface="微软雅黑"/>
                <a:cs typeface="微软雅黑"/>
              </a:rPr>
              <a:t>。</a:t>
            </a:r>
            <a:r>
              <a:rPr kumimoji="1" lang="en-US" altLang="en-US" sz="1600" dirty="0" smtClean="0">
                <a:latin typeface="微软雅黑"/>
                <a:ea typeface="微软雅黑"/>
                <a:cs typeface="微软雅黑"/>
              </a:rPr>
              <a:t>创建临时</a:t>
            </a:r>
            <a:r>
              <a:rPr kumimoji="1" lang="en-US" altLang="en-US" sz="1600" dirty="0" smtClean="0">
                <a:solidFill>
                  <a:srgbClr val="FF0000"/>
                </a:solidFill>
                <a:latin typeface="微软雅黑"/>
                <a:ea typeface="微软雅黑"/>
                <a:cs typeface="微软雅黑"/>
              </a:rPr>
              <a:t>顺序节点</a:t>
            </a:r>
            <a:r>
              <a:rPr kumimoji="1" lang="en-US" altLang="en-US" sz="1600" dirty="0" smtClean="0">
                <a:latin typeface="微软雅黑"/>
                <a:ea typeface="微软雅黑"/>
                <a:cs typeface="微软雅黑"/>
              </a:rPr>
              <a:t>。</a:t>
            </a:r>
            <a:endParaRPr kumimoji="1" lang="en-US" altLang="zh-CN" sz="1600" dirty="0">
              <a:latin typeface="微软雅黑"/>
              <a:ea typeface="微软雅黑"/>
              <a:cs typeface="微软雅黑"/>
            </a:endParaRPr>
          </a:p>
          <a:p>
            <a:pPr marL="0" indent="0">
              <a:buNone/>
            </a:pPr>
            <a:endParaRPr kumimoji="1" lang="en-US" altLang="zh-CN" sz="1600" dirty="0" smtClean="0">
              <a:latin typeface="微软雅黑"/>
              <a:ea typeface="微软雅黑"/>
              <a:cs typeface="微软雅黑"/>
            </a:endParaRPr>
          </a:p>
          <a:p>
            <a:pPr marL="0" indent="0">
              <a:buNone/>
            </a:pPr>
            <a:r>
              <a:rPr kumimoji="1" lang="en-US" altLang="zh-CN" sz="1600" dirty="0" smtClean="0">
                <a:latin typeface="微软雅黑"/>
                <a:ea typeface="微软雅黑"/>
                <a:cs typeface="微软雅黑"/>
              </a:rPr>
              <a:t>	</a:t>
            </a: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命名服务</a:t>
            </a:r>
            <a:endParaRPr kumimoji="1" lang="zh-CN" altLang="en-US" sz="3200" b="1" dirty="0">
              <a:latin typeface="微软雅黑"/>
              <a:ea typeface="微软雅黑"/>
              <a:cs typeface="微软雅黑"/>
            </a:endParaRPr>
          </a:p>
        </p:txBody>
      </p:sp>
      <p:sp>
        <p:nvSpPr>
          <p:cNvPr id="2" name="矩形 1"/>
          <p:cNvSpPr/>
          <p:nvPr/>
        </p:nvSpPr>
        <p:spPr>
          <a:xfrm>
            <a:off x="2737189" y="3711026"/>
            <a:ext cx="863078" cy="295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a:t>
            </a:r>
            <a:r>
              <a:rPr kumimoji="1" lang="en-US" altLang="zh-CN" dirty="0" err="1" smtClean="0"/>
              <a:t>db</a:t>
            </a:r>
            <a:endParaRPr kumimoji="1" lang="zh-CN" altLang="en-US" dirty="0"/>
          </a:p>
        </p:txBody>
      </p:sp>
      <p:sp>
        <p:nvSpPr>
          <p:cNvPr id="5" name="矩形 4"/>
          <p:cNvSpPr/>
          <p:nvPr/>
        </p:nvSpPr>
        <p:spPr>
          <a:xfrm>
            <a:off x="3464640" y="4290488"/>
            <a:ext cx="752111" cy="2465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a:t>
            </a:r>
            <a:endParaRPr kumimoji="1" lang="zh-CN" altLang="en-US" dirty="0"/>
          </a:p>
        </p:txBody>
      </p:sp>
      <p:sp>
        <p:nvSpPr>
          <p:cNvPr id="6" name="矩形 5"/>
          <p:cNvSpPr/>
          <p:nvPr/>
        </p:nvSpPr>
        <p:spPr>
          <a:xfrm>
            <a:off x="4216751" y="4734332"/>
            <a:ext cx="1479562" cy="234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0000000001</a:t>
            </a:r>
            <a:endParaRPr kumimoji="1" lang="zh-CN" altLang="en-US" dirty="0"/>
          </a:p>
        </p:txBody>
      </p:sp>
      <p:sp>
        <p:nvSpPr>
          <p:cNvPr id="7" name="矩形 6"/>
          <p:cNvSpPr/>
          <p:nvPr/>
        </p:nvSpPr>
        <p:spPr>
          <a:xfrm>
            <a:off x="4216751" y="5088447"/>
            <a:ext cx="1479562" cy="234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0000000002</a:t>
            </a:r>
            <a:endParaRPr kumimoji="1" lang="zh-CN" altLang="en-US" dirty="0"/>
          </a:p>
        </p:txBody>
      </p:sp>
      <p:sp>
        <p:nvSpPr>
          <p:cNvPr id="8" name="矩形 7"/>
          <p:cNvSpPr/>
          <p:nvPr/>
        </p:nvSpPr>
        <p:spPr>
          <a:xfrm>
            <a:off x="4216751" y="5495305"/>
            <a:ext cx="1479562" cy="234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0000000003</a:t>
            </a:r>
            <a:endParaRPr kumimoji="1" lang="zh-CN" altLang="en-US" dirty="0"/>
          </a:p>
        </p:txBody>
      </p:sp>
      <p:sp>
        <p:nvSpPr>
          <p:cNvPr id="9" name="矩形 8"/>
          <p:cNvSpPr/>
          <p:nvPr/>
        </p:nvSpPr>
        <p:spPr>
          <a:xfrm>
            <a:off x="4216751" y="5855954"/>
            <a:ext cx="1479562" cy="234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0000000004</a:t>
            </a:r>
            <a:endParaRPr kumimoji="1" lang="zh-CN" altLang="en-US" dirty="0"/>
          </a:p>
        </p:txBody>
      </p:sp>
      <p:cxnSp>
        <p:nvCxnSpPr>
          <p:cNvPr id="12" name="直线连接符 11"/>
          <p:cNvCxnSpPr>
            <a:stCxn id="2" idx="2"/>
          </p:cNvCxnSpPr>
          <p:nvPr/>
        </p:nvCxnSpPr>
        <p:spPr>
          <a:xfrm>
            <a:off x="3168728" y="4006921"/>
            <a:ext cx="0" cy="1615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flipH="1" flipV="1">
            <a:off x="3168728" y="4413778"/>
            <a:ext cx="2959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线连接符 17"/>
          <p:cNvCxnSpPr>
            <a:stCxn id="5" idx="2"/>
          </p:cNvCxnSpPr>
          <p:nvPr/>
        </p:nvCxnSpPr>
        <p:spPr>
          <a:xfrm>
            <a:off x="3840696" y="4537068"/>
            <a:ext cx="6165" cy="19726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线连接符 20"/>
          <p:cNvCxnSpPr>
            <a:endCxn id="6" idx="1"/>
          </p:cNvCxnSpPr>
          <p:nvPr/>
        </p:nvCxnSpPr>
        <p:spPr>
          <a:xfrm>
            <a:off x="3840696" y="4851457"/>
            <a:ext cx="3760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a:off x="3840696" y="5208313"/>
            <a:ext cx="3760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3840696" y="5969971"/>
            <a:ext cx="3760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线连接符 25"/>
          <p:cNvCxnSpPr/>
          <p:nvPr/>
        </p:nvCxnSpPr>
        <p:spPr>
          <a:xfrm>
            <a:off x="4297896" y="5308657"/>
            <a:ext cx="3760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a:off x="3846861" y="5622019"/>
            <a:ext cx="37605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67981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kumimoji="1" lang="zh-CN" altLang="en-US" sz="2400" dirty="0">
                <a:latin typeface="微软雅黑"/>
                <a:ea typeface="微软雅黑"/>
                <a:cs typeface="微软雅黑"/>
              </a:rPr>
              <a:t>场景</a:t>
            </a:r>
          </a:p>
          <a:p>
            <a:pPr marL="0" indent="0">
              <a:lnSpc>
                <a:spcPct val="150000"/>
              </a:lnSpc>
              <a:buNone/>
            </a:pPr>
            <a:endParaRPr kumimoji="1" lang="zh-CN" altLang="en-US" sz="1600" dirty="0">
              <a:latin typeface="微软雅黑"/>
              <a:ea typeface="微软雅黑"/>
              <a:cs typeface="微软雅黑"/>
            </a:endParaRPr>
          </a:p>
          <a:p>
            <a:pPr marL="0" indent="0">
              <a:lnSpc>
                <a:spcPct val="150000"/>
              </a:lnSpc>
              <a:buNone/>
            </a:pPr>
            <a:r>
              <a:rPr kumimoji="1" lang="en-US" altLang="zh-CN" sz="1600" dirty="0" smtClean="0">
                <a:latin typeface="微软雅黑"/>
                <a:ea typeface="微软雅黑"/>
                <a:cs typeface="微软雅黑"/>
              </a:rPr>
              <a:t>	</a:t>
            </a:r>
            <a:r>
              <a:rPr kumimoji="1" lang="zh-CN" altLang="en-US" sz="1600" dirty="0" smtClean="0">
                <a:latin typeface="微软雅黑"/>
                <a:ea typeface="微软雅黑"/>
                <a:cs typeface="微软雅黑"/>
              </a:rPr>
              <a:t>如果</a:t>
            </a:r>
            <a:r>
              <a:rPr kumimoji="1" lang="zh-CN" altLang="en-US" sz="1600" dirty="0">
                <a:latin typeface="微软雅黑"/>
                <a:ea typeface="微软雅黑"/>
                <a:cs typeface="微软雅黑"/>
              </a:rPr>
              <a:t>有多台</a:t>
            </a:r>
            <a:r>
              <a:rPr kumimoji="1" lang="en-US" altLang="zh-CN" sz="1600" dirty="0">
                <a:latin typeface="微软雅黑"/>
                <a:ea typeface="微软雅黑"/>
                <a:cs typeface="微软雅黑"/>
              </a:rPr>
              <a:t>Server</a:t>
            </a:r>
            <a:r>
              <a:rPr kumimoji="1" lang="zh-CN" altLang="en-US" sz="1600" dirty="0">
                <a:latin typeface="微软雅黑"/>
                <a:ea typeface="微软雅黑"/>
                <a:cs typeface="微软雅黑"/>
              </a:rPr>
              <a:t>组成一个服务集群，那么必须要一个</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总管</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知道当前集群中每台机器的服务状态，一旦有机器不能提供服务，集群中其他集群必须知道，从而迅速的做出调整。同样增加集群的服务能力时，就会增加一台或者多台</a:t>
            </a:r>
            <a:r>
              <a:rPr kumimoji="1" lang="en-US" altLang="zh-CN" sz="1600" dirty="0">
                <a:latin typeface="微软雅黑"/>
                <a:ea typeface="微软雅黑"/>
                <a:cs typeface="微软雅黑"/>
              </a:rPr>
              <a:t>Server</a:t>
            </a:r>
            <a:r>
              <a:rPr kumimoji="1" lang="zh-CN" altLang="en-US" sz="1600" dirty="0">
                <a:latin typeface="微软雅黑"/>
                <a:ea typeface="微软雅黑"/>
                <a:cs typeface="微软雅黑"/>
              </a:rPr>
              <a:t>，同样也必须让”总管”知道。那么，怎么做到知道每台机器的服务状态呢？另外怎么决定哪一台服务作为总管</a:t>
            </a:r>
            <a:r>
              <a:rPr kumimoji="1" lang="en-US" altLang="zh-CN" sz="1600" dirty="0">
                <a:latin typeface="微软雅黑"/>
                <a:ea typeface="微软雅黑"/>
                <a:cs typeface="微软雅黑"/>
              </a:rPr>
              <a:t>?</a:t>
            </a:r>
            <a:endParaRPr kumimoji="1" lang="zh-CN" altLang="en-US" sz="1600" dirty="0">
              <a:latin typeface="微软雅黑"/>
              <a:ea typeface="微软雅黑"/>
              <a:cs typeface="微软雅黑"/>
            </a:endParaRP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集群管理</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40714669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集群管理</a:t>
            </a:r>
            <a:endParaRPr kumimoji="1" lang="zh-CN" altLang="en-US" sz="3200" b="1" dirty="0">
              <a:latin typeface="微软雅黑"/>
              <a:ea typeface="微软雅黑"/>
              <a:cs typeface="微软雅黑"/>
            </a:endParaRPr>
          </a:p>
        </p:txBody>
      </p:sp>
      <p:sp>
        <p:nvSpPr>
          <p:cNvPr id="2" name="内容占位符 1"/>
          <p:cNvSpPr>
            <a:spLocks noGrp="1"/>
          </p:cNvSpPr>
          <p:nvPr>
            <p:ph idx="1"/>
          </p:nvPr>
        </p:nvSpPr>
        <p:spPr>
          <a:xfrm>
            <a:off x="457200" y="1600200"/>
            <a:ext cx="8229600" cy="4934164"/>
          </a:xfrm>
        </p:spPr>
        <p:txBody>
          <a:bodyPr>
            <a:normAutofit/>
          </a:bodyPr>
          <a:lstStyle/>
          <a:p>
            <a:pPr marL="0" indent="0">
              <a:lnSpc>
                <a:spcPct val="160000"/>
              </a:lnSpc>
              <a:buNone/>
            </a:pPr>
            <a:r>
              <a:rPr kumimoji="1" lang="zh-CN" altLang="en-US" sz="2400" dirty="0" smtClean="0">
                <a:latin typeface="微软雅黑"/>
                <a:ea typeface="微软雅黑"/>
                <a:cs typeface="微软雅黑"/>
              </a:rPr>
              <a:t>相关概念</a:t>
            </a:r>
            <a:endParaRPr kumimoji="1" lang="en-US" altLang="zh-CN" sz="2400" dirty="0" smtClean="0">
              <a:latin typeface="微软雅黑"/>
              <a:ea typeface="微软雅黑"/>
              <a:cs typeface="微软雅黑"/>
            </a:endParaRPr>
          </a:p>
          <a:p>
            <a:pPr marL="0" indent="0">
              <a:lnSpc>
                <a:spcPct val="160000"/>
              </a:lnSpc>
              <a:buNone/>
            </a:pPr>
            <a:endParaRPr kumimoji="1" lang="en-US" altLang="zh-CN" sz="1600" dirty="0" smtClean="0">
              <a:latin typeface="微软雅黑"/>
              <a:ea typeface="微软雅黑"/>
              <a:cs typeface="微软雅黑"/>
            </a:endParaRPr>
          </a:p>
          <a:p>
            <a:pPr>
              <a:lnSpc>
                <a:spcPct val="160000"/>
              </a:lnSpc>
              <a:buFont typeface="Wingdings" charset="2"/>
              <a:buChar char="n"/>
            </a:pPr>
            <a:r>
              <a:rPr kumimoji="1" lang="en-US" altLang="zh-CN" sz="1600" dirty="0" smtClean="0">
                <a:latin typeface="微软雅黑"/>
                <a:ea typeface="微软雅黑"/>
                <a:cs typeface="微软雅黑"/>
              </a:rPr>
              <a:t>Zookeeper</a:t>
            </a:r>
            <a:r>
              <a:rPr kumimoji="1" lang="zh-CN" altLang="en-US" sz="1600" dirty="0">
                <a:latin typeface="微软雅黑"/>
                <a:ea typeface="微软雅黑"/>
                <a:cs typeface="微软雅黑"/>
              </a:rPr>
              <a:t>的客户端和服务器通信采用长连接方式，每个客户端和服务器通过心跳来保持连接，这个连接状态称为</a:t>
            </a:r>
            <a:r>
              <a:rPr kumimoji="1" lang="en-US" altLang="zh-CN" sz="1600" dirty="0">
                <a:latin typeface="微软雅黑"/>
                <a:ea typeface="微软雅黑"/>
                <a:cs typeface="微软雅黑"/>
              </a:rPr>
              <a:t>session</a:t>
            </a:r>
          </a:p>
          <a:p>
            <a:pPr>
              <a:lnSpc>
                <a:spcPct val="160000"/>
              </a:lnSpc>
              <a:buFont typeface="Wingdings" charset="2"/>
              <a:buChar char="n"/>
            </a:pPr>
            <a:r>
              <a:rPr kumimoji="1" lang="zh-CN" altLang="en-US" sz="1600" dirty="0" smtClean="0">
                <a:latin typeface="微软雅黑"/>
                <a:ea typeface="微软雅黑"/>
                <a:cs typeface="微软雅黑"/>
              </a:rPr>
              <a:t>客户端会正常定时向服务端发送心跳</a:t>
            </a:r>
            <a:r>
              <a:rPr kumimoji="1" lang="zh-CN" altLang="en-US" sz="1600" dirty="0">
                <a:latin typeface="微软雅黑"/>
                <a:ea typeface="微软雅黑"/>
                <a:cs typeface="微软雅黑"/>
              </a:rPr>
              <a:t>，服务端会重置</a:t>
            </a:r>
            <a:r>
              <a:rPr kumimoji="1" lang="en-US" altLang="zh-CN" sz="1600" dirty="0" err="1">
                <a:latin typeface="微软雅黑"/>
                <a:ea typeface="微软雅黑"/>
                <a:cs typeface="微软雅黑"/>
              </a:rPr>
              <a:t>session_timeout</a:t>
            </a:r>
            <a:r>
              <a:rPr kumimoji="1" lang="zh-CN" altLang="en-US" sz="1600" dirty="0">
                <a:latin typeface="微软雅黑"/>
                <a:ea typeface="微软雅黑"/>
                <a:cs typeface="微软雅黑"/>
              </a:rPr>
              <a:t>时间，因此在正常情况下，</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一直有效，并且</a:t>
            </a:r>
            <a:r>
              <a:rPr kumimoji="1" lang="en-US" altLang="zh-CN" sz="1600" dirty="0" err="1">
                <a:latin typeface="微软雅黑"/>
                <a:ea typeface="微软雅黑"/>
                <a:cs typeface="微软雅黑"/>
              </a:rPr>
              <a:t>zk</a:t>
            </a:r>
            <a:r>
              <a:rPr kumimoji="1" lang="zh-CN" altLang="en-US" sz="1600" dirty="0">
                <a:latin typeface="微软雅黑"/>
                <a:ea typeface="微软雅黑"/>
                <a:cs typeface="微软雅黑"/>
              </a:rPr>
              <a:t>集群上保存这个</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的信</a:t>
            </a:r>
            <a:r>
              <a:rPr kumimoji="1" lang="zh-CN" altLang="en-US" sz="1600" dirty="0" smtClean="0">
                <a:latin typeface="微软雅黑"/>
                <a:ea typeface="微软雅黑"/>
                <a:cs typeface="微软雅黑"/>
              </a:rPr>
              <a:t>息</a:t>
            </a:r>
            <a:endParaRPr kumimoji="1" lang="en-US" altLang="zh-CN" sz="1600" dirty="0" smtClean="0">
              <a:latin typeface="微软雅黑"/>
              <a:ea typeface="微软雅黑"/>
              <a:cs typeface="微软雅黑"/>
            </a:endParaRPr>
          </a:p>
          <a:p>
            <a:pPr marL="0" indent="0">
              <a:lnSpc>
                <a:spcPct val="160000"/>
              </a:lnSpc>
              <a:buNone/>
            </a:pPr>
            <a:r>
              <a:rPr kumimoji="1" lang="en-US" altLang="zh-CN" sz="1600" dirty="0" smtClean="0">
                <a:latin typeface="微软雅黑"/>
                <a:ea typeface="微软雅黑"/>
                <a:cs typeface="微软雅黑"/>
              </a:rPr>
              <a:t>	-</a:t>
            </a:r>
            <a:r>
              <a:rPr kumimoji="1" lang="zh-CN" altLang="en-US" sz="1600" dirty="0" smtClean="0">
                <a:latin typeface="微软雅黑"/>
                <a:ea typeface="微软雅黑"/>
                <a:cs typeface="微软雅黑"/>
              </a:rPr>
              <a:t> </a:t>
            </a:r>
            <a:r>
              <a:rPr kumimoji="1" lang="en-US" altLang="zh-CN" sz="1600" dirty="0" err="1" smtClean="0">
                <a:latin typeface="微软雅黑"/>
                <a:ea typeface="微软雅黑"/>
                <a:cs typeface="微软雅黑"/>
              </a:rPr>
              <a:t>ConnectionLoss</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连接断开</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如果在</a:t>
            </a:r>
            <a:r>
              <a:rPr kumimoji="1" lang="en-US" altLang="zh-CN" sz="1600" dirty="0" err="1">
                <a:latin typeface="微软雅黑"/>
                <a:ea typeface="微软雅黑"/>
                <a:cs typeface="微软雅黑"/>
              </a:rPr>
              <a:t>sessiontimeout</a:t>
            </a:r>
            <a:r>
              <a:rPr kumimoji="1" lang="zh-CN" altLang="en-US" sz="1600" dirty="0">
                <a:latin typeface="微软雅黑"/>
                <a:ea typeface="微软雅黑"/>
                <a:cs typeface="微软雅黑"/>
              </a:rPr>
              <a:t>时间内，重新连接上，则</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还有效，</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信息还存</a:t>
            </a:r>
          </a:p>
          <a:p>
            <a:pPr marL="0" indent="0">
              <a:lnSpc>
                <a:spcPct val="160000"/>
              </a:lnSpc>
              <a:buNone/>
            </a:pPr>
            <a:r>
              <a:rPr kumimoji="1" lang="zh-CN" altLang="en-US" sz="1600" dirty="0">
                <a:latin typeface="微软雅黑"/>
                <a:ea typeface="微软雅黑"/>
                <a:cs typeface="微软雅黑"/>
              </a:rPr>
              <a:t>     </a:t>
            </a:r>
            <a:r>
              <a:rPr kumimoji="1" lang="zh-CN" altLang="zh-CN" sz="1600" dirty="0">
                <a:latin typeface="微软雅黑"/>
                <a:ea typeface="微软雅黑"/>
                <a:cs typeface="微软雅黑"/>
              </a:rPr>
              <a:t> </a:t>
            </a:r>
            <a:r>
              <a:rPr kumimoji="1" lang="zh-CN" altLang="en-US" sz="1600" dirty="0" smtClean="0">
                <a:latin typeface="微软雅黑"/>
                <a:ea typeface="微软雅黑"/>
                <a:cs typeface="微软雅黑"/>
              </a:rPr>
              <a:t>  </a:t>
            </a:r>
            <a:r>
              <a:rPr kumimoji="1" lang="en-US" altLang="zh-CN" sz="1600" dirty="0" smtClean="0">
                <a:latin typeface="微软雅黑"/>
                <a:ea typeface="微软雅黑"/>
                <a:cs typeface="微软雅黑"/>
              </a:rPr>
              <a:t>-</a:t>
            </a:r>
            <a:r>
              <a:rPr kumimoji="1" lang="zh-CN" altLang="en-US" sz="1600" dirty="0" smtClean="0">
                <a:latin typeface="微软雅黑"/>
                <a:ea typeface="微软雅黑"/>
                <a:cs typeface="微软雅黑"/>
              </a:rPr>
              <a:t> </a:t>
            </a:r>
            <a:r>
              <a:rPr kumimoji="1" lang="en-US" altLang="zh-CN" sz="1600" dirty="0" err="1" smtClean="0">
                <a:latin typeface="微软雅黑"/>
                <a:ea typeface="微软雅黑"/>
                <a:cs typeface="微软雅黑"/>
              </a:rPr>
              <a:t>SessionExpired</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过期</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如果</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已经过期，则</a:t>
            </a:r>
            <a:r>
              <a:rPr kumimoji="1" lang="en-US" altLang="zh-CN" sz="1600" dirty="0">
                <a:latin typeface="微软雅黑"/>
                <a:ea typeface="微软雅黑"/>
                <a:cs typeface="微软雅黑"/>
              </a:rPr>
              <a:t>session</a:t>
            </a:r>
            <a:r>
              <a:rPr kumimoji="1" lang="zh-CN" altLang="en-US" sz="1600" dirty="0">
                <a:latin typeface="微软雅黑"/>
                <a:ea typeface="微软雅黑"/>
                <a:cs typeface="微软雅黑"/>
              </a:rPr>
              <a:t>信息已经删除，需要重新连接</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一个新的</a:t>
            </a:r>
            <a:r>
              <a:rPr kumimoji="1" lang="en-US" altLang="zh-CN" sz="1600" dirty="0">
                <a:latin typeface="微软雅黑"/>
                <a:ea typeface="微软雅黑"/>
                <a:cs typeface="微软雅黑"/>
              </a:rPr>
              <a:t>session)</a:t>
            </a: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6006515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nSpc>
                <a:spcPct val="150000"/>
              </a:lnSpc>
              <a:buNone/>
            </a:pPr>
            <a:r>
              <a:rPr kumimoji="1" lang="zh-CN" altLang="en-US" sz="2400" dirty="0" smtClean="0">
                <a:latin typeface="微软雅黑"/>
                <a:ea typeface="微软雅黑"/>
                <a:cs typeface="微软雅黑"/>
              </a:rPr>
              <a:t>解决决方案</a:t>
            </a:r>
            <a:r>
              <a:rPr kumimoji="1" lang="en-US" altLang="zh-CN" sz="1600" dirty="0" smtClean="0">
                <a:latin typeface="微软雅黑"/>
                <a:ea typeface="微软雅黑"/>
                <a:cs typeface="微软雅黑"/>
              </a:rPr>
              <a:t>	</a:t>
            </a:r>
          </a:p>
          <a:p>
            <a:pPr marL="0" indent="0">
              <a:lnSpc>
                <a:spcPct val="150000"/>
              </a:lnSpc>
              <a:buNone/>
            </a:pPr>
            <a:endParaRPr kumimoji="1" lang="en-US" altLang="zh-CN" sz="1600" dirty="0" smtClean="0">
              <a:latin typeface="微软雅黑"/>
              <a:ea typeface="微软雅黑"/>
              <a:cs typeface="微软雅黑"/>
            </a:endParaRPr>
          </a:p>
          <a:p>
            <a:pPr marL="0" indent="0">
              <a:lnSpc>
                <a:spcPct val="150000"/>
              </a:lnSpc>
              <a:buNone/>
            </a:pPr>
            <a:r>
              <a:rPr kumimoji="1" lang="en-US" altLang="zh-CN" sz="1600" dirty="0" smtClean="0">
                <a:latin typeface="微软雅黑"/>
                <a:ea typeface="微软雅黑"/>
                <a:cs typeface="微软雅黑"/>
              </a:rPr>
              <a:t>	</a:t>
            </a:r>
            <a:r>
              <a:rPr kumimoji="1" lang="zh-CN" altLang="en-US" sz="1600" dirty="0" smtClean="0">
                <a:latin typeface="微软雅黑"/>
                <a:ea typeface="微软雅黑"/>
                <a:cs typeface="微软雅黑"/>
              </a:rPr>
              <a:t>每个服务</a:t>
            </a:r>
            <a:r>
              <a:rPr kumimoji="1" lang="zh-CN" altLang="en-US" sz="1600" dirty="0">
                <a:latin typeface="微软雅黑"/>
                <a:ea typeface="微软雅黑"/>
                <a:cs typeface="微软雅黑"/>
              </a:rPr>
              <a:t>都在 </a:t>
            </a:r>
            <a:r>
              <a:rPr kumimoji="1" lang="en-US" altLang="zh-CN" sz="1600" dirty="0">
                <a:latin typeface="微软雅黑"/>
                <a:ea typeface="微软雅黑"/>
                <a:cs typeface="微软雅黑"/>
              </a:rPr>
              <a:t>Zookeeper </a:t>
            </a:r>
            <a:r>
              <a:rPr kumimoji="1" lang="zh-CN" altLang="en-US" sz="1600" dirty="0">
                <a:latin typeface="微软雅黑"/>
                <a:ea typeface="微软雅黑"/>
                <a:cs typeface="微软雅黑"/>
              </a:rPr>
              <a:t>上创建一个 </a:t>
            </a:r>
            <a:r>
              <a:rPr kumimoji="1" lang="en-US" altLang="zh-CN" sz="1600" b="1" dirty="0">
                <a:solidFill>
                  <a:srgbClr val="FF0000"/>
                </a:solidFill>
                <a:latin typeface="微软雅黑"/>
                <a:ea typeface="微软雅黑"/>
                <a:cs typeface="微软雅黑"/>
              </a:rPr>
              <a:t>EPHEMERAL</a:t>
            </a:r>
            <a:r>
              <a:rPr kumimoji="1" lang="en-US" altLang="zh-CN" sz="1600" dirty="0">
                <a:latin typeface="微软雅黑"/>
                <a:ea typeface="微软雅黑"/>
                <a:cs typeface="微软雅黑"/>
              </a:rPr>
              <a:t> </a:t>
            </a:r>
            <a:r>
              <a:rPr kumimoji="1" lang="zh-CN" altLang="en-US" sz="1600" dirty="0">
                <a:latin typeface="微软雅黑"/>
                <a:ea typeface="微软雅黑"/>
                <a:cs typeface="微软雅黑"/>
              </a:rPr>
              <a:t>类型的目录节点，然后每个</a:t>
            </a:r>
            <a:r>
              <a:rPr kumimoji="1" lang="en-US" altLang="zh-CN" sz="1600" dirty="0">
                <a:latin typeface="微软雅黑"/>
                <a:ea typeface="微软雅黑"/>
                <a:cs typeface="微软雅黑"/>
              </a:rPr>
              <a:t>Server</a:t>
            </a:r>
            <a:r>
              <a:rPr kumimoji="1" lang="zh-CN" altLang="en-US" sz="1600" dirty="0">
                <a:latin typeface="微软雅黑"/>
                <a:ea typeface="微软雅黑"/>
                <a:cs typeface="微软雅黑"/>
              </a:rPr>
              <a:t>在它们创建目录节点的父目录节点上调用 </a:t>
            </a:r>
            <a:r>
              <a:rPr kumimoji="1" lang="en-US" altLang="zh-CN" sz="1600" dirty="0" err="1" smtClean="0">
                <a:latin typeface="微软雅黑"/>
                <a:ea typeface="微软雅黑"/>
                <a:cs typeface="微软雅黑"/>
              </a:rPr>
              <a:t>getChildren</a:t>
            </a:r>
            <a:r>
              <a:rPr kumimoji="1" lang="en-US" altLang="zh-CN" sz="1600" dirty="0" smtClean="0">
                <a:latin typeface="微软雅黑"/>
                <a:ea typeface="微软雅黑"/>
                <a:cs typeface="微软雅黑"/>
              </a:rPr>
              <a:t>(String path, </a:t>
            </a:r>
            <a:r>
              <a:rPr kumimoji="1" lang="en-US" altLang="zh-CN" sz="1600" dirty="0" err="1" smtClean="0">
                <a:latin typeface="微软雅黑"/>
                <a:ea typeface="微软雅黑"/>
                <a:cs typeface="微软雅黑"/>
              </a:rPr>
              <a:t>boolean</a:t>
            </a:r>
            <a:r>
              <a:rPr kumimoji="1" lang="en-US" altLang="zh-CN" sz="1600" dirty="0" smtClean="0">
                <a:latin typeface="微软雅黑"/>
                <a:ea typeface="微软雅黑"/>
                <a:cs typeface="微软雅黑"/>
              </a:rPr>
              <a:t> watch) </a:t>
            </a:r>
            <a:r>
              <a:rPr kumimoji="1" lang="zh-CN" altLang="en-US" sz="1600" dirty="0" smtClean="0">
                <a:latin typeface="微软雅黑"/>
                <a:ea typeface="微软雅黑"/>
                <a:cs typeface="微软雅黑"/>
              </a:rPr>
              <a:t>方法并设置 </a:t>
            </a:r>
            <a:r>
              <a:rPr kumimoji="1" lang="en-US" altLang="zh-CN" sz="1600" dirty="0">
                <a:latin typeface="微软雅黑"/>
                <a:ea typeface="微软雅黑"/>
                <a:cs typeface="微软雅黑"/>
              </a:rPr>
              <a:t>watch </a:t>
            </a:r>
            <a:r>
              <a:rPr kumimoji="1" lang="zh-CN" altLang="en-US" sz="1600" dirty="0">
                <a:latin typeface="微软雅黑"/>
                <a:ea typeface="微软雅黑"/>
                <a:cs typeface="微软雅黑"/>
              </a:rPr>
              <a:t>为 </a:t>
            </a:r>
            <a:r>
              <a:rPr kumimoji="1" lang="en-US" altLang="zh-CN" sz="1600" dirty="0">
                <a:latin typeface="微软雅黑"/>
                <a:ea typeface="微软雅黑"/>
                <a:cs typeface="微软雅黑"/>
              </a:rPr>
              <a:t>true</a:t>
            </a:r>
            <a:r>
              <a:rPr kumimoji="1" lang="zh-CN" altLang="en-US" sz="1600" dirty="0">
                <a:latin typeface="微软雅黑"/>
                <a:ea typeface="微软雅黑"/>
                <a:cs typeface="微软雅黑"/>
              </a:rPr>
              <a:t>，由于是 </a:t>
            </a:r>
            <a:r>
              <a:rPr kumimoji="1" lang="en-US" altLang="zh-CN" sz="1600" dirty="0">
                <a:latin typeface="微软雅黑"/>
                <a:ea typeface="微软雅黑"/>
                <a:cs typeface="微软雅黑"/>
              </a:rPr>
              <a:t>EPHEMERAL </a:t>
            </a:r>
            <a:r>
              <a:rPr kumimoji="1" lang="zh-CN" altLang="en-US" sz="1600" dirty="0">
                <a:latin typeface="微软雅黑"/>
                <a:ea typeface="微软雅黑"/>
                <a:cs typeface="微软雅黑"/>
              </a:rPr>
              <a:t>目录节点，当创建它的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死去，这个目录节点也随之被删除，所以 </a:t>
            </a:r>
            <a:r>
              <a:rPr kumimoji="1" lang="en-US" altLang="zh-CN" sz="1600" dirty="0">
                <a:latin typeface="微软雅黑"/>
                <a:ea typeface="微软雅黑"/>
                <a:cs typeface="微软雅黑"/>
              </a:rPr>
              <a:t>Children </a:t>
            </a:r>
            <a:r>
              <a:rPr kumimoji="1" lang="zh-CN" altLang="en-US" sz="1600" dirty="0">
                <a:latin typeface="微软雅黑"/>
                <a:ea typeface="微软雅黑"/>
                <a:cs typeface="微软雅黑"/>
              </a:rPr>
              <a:t>将会变化，这时 </a:t>
            </a:r>
            <a:r>
              <a:rPr kumimoji="1" lang="en-US" altLang="zh-CN" sz="1600" dirty="0" err="1">
                <a:latin typeface="微软雅黑"/>
                <a:ea typeface="微软雅黑"/>
                <a:cs typeface="微软雅黑"/>
              </a:rPr>
              <a:t>getChildren</a:t>
            </a:r>
            <a:r>
              <a:rPr kumimoji="1" lang="zh-CN" altLang="en-US" sz="1600" dirty="0">
                <a:latin typeface="微软雅黑"/>
                <a:ea typeface="微软雅黑"/>
                <a:cs typeface="微软雅黑"/>
              </a:rPr>
              <a:t>上的 </a:t>
            </a:r>
            <a:r>
              <a:rPr kumimoji="1" lang="en-US" altLang="zh-CN" sz="1600" dirty="0">
                <a:latin typeface="微软雅黑"/>
                <a:ea typeface="微软雅黑"/>
                <a:cs typeface="微软雅黑"/>
              </a:rPr>
              <a:t>Watch </a:t>
            </a:r>
            <a:r>
              <a:rPr kumimoji="1" lang="zh-CN" altLang="en-US" sz="1600" dirty="0">
                <a:latin typeface="微软雅黑"/>
                <a:ea typeface="微软雅黑"/>
                <a:cs typeface="微软雅黑"/>
              </a:rPr>
              <a:t>将会被调用，所以其它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就知道已经有某台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死去了。新增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也是同样的原理</a:t>
            </a: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集群管理</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7672410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01563" y="2243873"/>
            <a:ext cx="3822202" cy="25397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4" name="圆角矩形 3"/>
          <p:cNvSpPr/>
          <p:nvPr/>
        </p:nvSpPr>
        <p:spPr>
          <a:xfrm>
            <a:off x="2971454" y="2515114"/>
            <a:ext cx="406879" cy="23425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zh-CN" sz="1600" dirty="0"/>
              <a:t>/</a:t>
            </a:r>
            <a:endParaRPr kumimoji="1" lang="zh-CN" altLang="en-US" sz="1600" dirty="0"/>
          </a:p>
        </p:txBody>
      </p:sp>
      <p:sp>
        <p:nvSpPr>
          <p:cNvPr id="5" name="圆角矩形 4"/>
          <p:cNvSpPr/>
          <p:nvPr/>
        </p:nvSpPr>
        <p:spPr>
          <a:xfrm>
            <a:off x="3711234" y="2847996"/>
            <a:ext cx="1602859" cy="2835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t>/</a:t>
            </a:r>
            <a:r>
              <a:rPr kumimoji="1" lang="en-US" altLang="zh-CN" sz="1600" dirty="0" err="1" smtClean="0"/>
              <a:t>groupMembers</a:t>
            </a:r>
            <a:endParaRPr kumimoji="1" lang="zh-CN" altLang="en-US" sz="1600" dirty="0"/>
          </a:p>
        </p:txBody>
      </p:sp>
      <p:cxnSp>
        <p:nvCxnSpPr>
          <p:cNvPr id="6" name="肘形连接符 5"/>
          <p:cNvCxnSpPr>
            <a:stCxn id="4" idx="2"/>
            <a:endCxn id="5" idx="1"/>
          </p:cNvCxnSpPr>
          <p:nvPr/>
        </p:nvCxnSpPr>
        <p:spPr>
          <a:xfrm rot="16200000" flipH="1">
            <a:off x="3322857" y="2601402"/>
            <a:ext cx="240415" cy="53634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6" name="直线连接符 15"/>
          <p:cNvCxnSpPr>
            <a:stCxn id="5" idx="2"/>
          </p:cNvCxnSpPr>
          <p:nvPr/>
        </p:nvCxnSpPr>
        <p:spPr>
          <a:xfrm>
            <a:off x="4512664" y="3131563"/>
            <a:ext cx="0" cy="1504137"/>
          </a:xfrm>
          <a:prstGeom prst="line">
            <a:avLst/>
          </a:prstGeom>
        </p:spPr>
        <p:style>
          <a:lnRef idx="2">
            <a:schemeClr val="accent1"/>
          </a:lnRef>
          <a:fillRef idx="0">
            <a:schemeClr val="accent1"/>
          </a:fillRef>
          <a:effectRef idx="1">
            <a:schemeClr val="accent1"/>
          </a:effectRef>
          <a:fontRef idx="minor">
            <a:schemeClr val="tx1"/>
          </a:fontRef>
        </p:style>
      </p:cxnSp>
      <p:sp>
        <p:nvSpPr>
          <p:cNvPr id="18" name="矩形 17"/>
          <p:cNvSpPr/>
          <p:nvPr/>
        </p:nvSpPr>
        <p:spPr>
          <a:xfrm>
            <a:off x="5130149" y="3304167"/>
            <a:ext cx="960713" cy="2342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t>server1</a:t>
            </a:r>
            <a:endParaRPr kumimoji="1" lang="zh-CN" altLang="en-US" sz="1600" dirty="0"/>
          </a:p>
        </p:txBody>
      </p:sp>
      <p:sp>
        <p:nvSpPr>
          <p:cNvPr id="22" name="内容占位符 21"/>
          <p:cNvSpPr>
            <a:spLocks noGrp="1"/>
          </p:cNvSpPr>
          <p:nvPr>
            <p:ph idx="1"/>
          </p:nvPr>
        </p:nvSpPr>
        <p:spPr>
          <a:xfrm>
            <a:off x="1246300" y="5573375"/>
            <a:ext cx="973043" cy="36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zh-CN" sz="1600" dirty="0" smtClean="0"/>
              <a:t>server1</a:t>
            </a:r>
            <a:endParaRPr kumimoji="1" lang="zh-CN" altLang="en-US" sz="1600" dirty="0"/>
          </a:p>
        </p:txBody>
      </p:sp>
      <p:sp>
        <p:nvSpPr>
          <p:cNvPr id="23" name="内容占位符 21"/>
          <p:cNvSpPr txBox="1">
            <a:spLocks/>
          </p:cNvSpPr>
          <p:nvPr/>
        </p:nvSpPr>
        <p:spPr>
          <a:xfrm>
            <a:off x="3008443" y="5573375"/>
            <a:ext cx="973043" cy="36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server2</a:t>
            </a:r>
            <a:endParaRPr kumimoji="1" lang="zh-CN" altLang="en-US" sz="1600" dirty="0"/>
          </a:p>
        </p:txBody>
      </p:sp>
      <p:sp>
        <p:nvSpPr>
          <p:cNvPr id="24" name="内容占位符 21"/>
          <p:cNvSpPr txBox="1">
            <a:spLocks/>
          </p:cNvSpPr>
          <p:nvPr/>
        </p:nvSpPr>
        <p:spPr>
          <a:xfrm>
            <a:off x="5130149" y="3658286"/>
            <a:ext cx="973043" cy="225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server2</a:t>
            </a:r>
            <a:endParaRPr kumimoji="1" lang="zh-CN" altLang="en-US" sz="1600" dirty="0"/>
          </a:p>
        </p:txBody>
      </p:sp>
      <p:sp>
        <p:nvSpPr>
          <p:cNvPr id="25" name="内容占位符 21"/>
          <p:cNvSpPr txBox="1">
            <a:spLocks/>
          </p:cNvSpPr>
          <p:nvPr/>
        </p:nvSpPr>
        <p:spPr>
          <a:xfrm>
            <a:off x="5130149" y="4000072"/>
            <a:ext cx="973043" cy="225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server3</a:t>
            </a:r>
            <a:endParaRPr kumimoji="1" lang="zh-CN" altLang="en-US" sz="1600" dirty="0"/>
          </a:p>
        </p:txBody>
      </p:sp>
      <p:sp>
        <p:nvSpPr>
          <p:cNvPr id="26" name="内容占位符 21"/>
          <p:cNvSpPr txBox="1">
            <a:spLocks/>
          </p:cNvSpPr>
          <p:nvPr/>
        </p:nvSpPr>
        <p:spPr>
          <a:xfrm>
            <a:off x="5130149" y="4320627"/>
            <a:ext cx="973043" cy="225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server4</a:t>
            </a:r>
            <a:endParaRPr kumimoji="1" lang="zh-CN" altLang="en-US" sz="1600" dirty="0"/>
          </a:p>
        </p:txBody>
      </p:sp>
      <p:cxnSp>
        <p:nvCxnSpPr>
          <p:cNvPr id="31" name="直线连接符 30"/>
          <p:cNvCxnSpPr>
            <a:stCxn id="18" idx="1"/>
          </p:cNvCxnSpPr>
          <p:nvPr/>
        </p:nvCxnSpPr>
        <p:spPr>
          <a:xfrm flipH="1" flipV="1">
            <a:off x="4512664" y="3415130"/>
            <a:ext cx="617485" cy="6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4501336" y="3752465"/>
            <a:ext cx="617485" cy="6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flipH="1" flipV="1">
            <a:off x="4501336" y="4114457"/>
            <a:ext cx="617485" cy="6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4501336" y="4439464"/>
            <a:ext cx="617485" cy="6163"/>
          </a:xfrm>
          <a:prstGeom prst="line">
            <a:avLst/>
          </a:prstGeom>
        </p:spPr>
        <p:style>
          <a:lnRef idx="2">
            <a:schemeClr val="accent1"/>
          </a:lnRef>
          <a:fillRef idx="0">
            <a:schemeClr val="accent1"/>
          </a:fillRef>
          <a:effectRef idx="1">
            <a:schemeClr val="accent1"/>
          </a:effectRef>
          <a:fontRef idx="minor">
            <a:schemeClr val="tx1"/>
          </a:fontRef>
        </p:style>
      </p:cxnSp>
      <p:sp>
        <p:nvSpPr>
          <p:cNvPr id="35" name="内容占位符 21"/>
          <p:cNvSpPr txBox="1">
            <a:spLocks/>
          </p:cNvSpPr>
          <p:nvPr/>
        </p:nvSpPr>
        <p:spPr>
          <a:xfrm>
            <a:off x="4501336" y="5553841"/>
            <a:ext cx="973043" cy="36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server3</a:t>
            </a:r>
            <a:endParaRPr kumimoji="1" lang="zh-CN" altLang="en-US" sz="1600" dirty="0"/>
          </a:p>
        </p:txBody>
      </p:sp>
      <p:sp>
        <p:nvSpPr>
          <p:cNvPr id="36" name="内容占位符 21"/>
          <p:cNvSpPr txBox="1">
            <a:spLocks/>
          </p:cNvSpPr>
          <p:nvPr/>
        </p:nvSpPr>
        <p:spPr>
          <a:xfrm>
            <a:off x="6201830" y="5573375"/>
            <a:ext cx="973043" cy="36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a:buNone/>
            </a:pPr>
            <a:r>
              <a:rPr kumimoji="1" lang="en-US" altLang="zh-CN" sz="1600" dirty="0" smtClean="0"/>
              <a:t>server4</a:t>
            </a:r>
            <a:endParaRPr kumimoji="1" lang="zh-CN" altLang="en-US" sz="1600" dirty="0"/>
          </a:p>
        </p:txBody>
      </p:sp>
      <p:cxnSp>
        <p:nvCxnSpPr>
          <p:cNvPr id="38" name="直线箭头连接符 37"/>
          <p:cNvCxnSpPr>
            <a:stCxn id="22" idx="0"/>
          </p:cNvCxnSpPr>
          <p:nvPr/>
        </p:nvCxnSpPr>
        <p:spPr>
          <a:xfrm flipV="1">
            <a:off x="1732822" y="3415130"/>
            <a:ext cx="3385999" cy="215824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a:stCxn id="23" idx="0"/>
            <a:endCxn id="24" idx="1"/>
          </p:cNvCxnSpPr>
          <p:nvPr/>
        </p:nvCxnSpPr>
        <p:spPr>
          <a:xfrm flipV="1">
            <a:off x="3494965" y="3770959"/>
            <a:ext cx="1635184" cy="180241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a:stCxn id="35" idx="0"/>
            <a:endCxn id="25" idx="1"/>
          </p:cNvCxnSpPr>
          <p:nvPr/>
        </p:nvCxnSpPr>
        <p:spPr>
          <a:xfrm flipV="1">
            <a:off x="4987858" y="4112745"/>
            <a:ext cx="142291" cy="144109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线箭头连接符 43"/>
          <p:cNvCxnSpPr>
            <a:stCxn id="36" idx="0"/>
            <a:endCxn id="26" idx="2"/>
          </p:cNvCxnSpPr>
          <p:nvPr/>
        </p:nvCxnSpPr>
        <p:spPr>
          <a:xfrm flipH="1" flipV="1">
            <a:off x="5616671" y="4545972"/>
            <a:ext cx="1071681" cy="102740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文本框 44"/>
          <p:cNvSpPr txBox="1"/>
          <p:nvPr/>
        </p:nvSpPr>
        <p:spPr>
          <a:xfrm>
            <a:off x="2601564" y="4320627"/>
            <a:ext cx="893401" cy="276999"/>
          </a:xfrm>
          <a:prstGeom prst="rect">
            <a:avLst/>
          </a:prstGeom>
          <a:noFill/>
        </p:spPr>
        <p:txBody>
          <a:bodyPr wrap="square" rtlCol="0">
            <a:spAutoFit/>
          </a:bodyPr>
          <a:lstStyle/>
          <a:p>
            <a:r>
              <a:rPr kumimoji="1" lang="en-US" altLang="zh-CN" sz="1200" b="1" dirty="0" smtClean="0">
                <a:latin typeface="微软雅黑"/>
                <a:ea typeface="微软雅黑"/>
                <a:cs typeface="微软雅黑"/>
              </a:rPr>
              <a:t>watcher</a:t>
            </a:r>
            <a:endParaRPr kumimoji="1" lang="zh-CN" altLang="en-US" sz="1200" b="1" dirty="0">
              <a:latin typeface="微软雅黑"/>
              <a:ea typeface="微软雅黑"/>
              <a:cs typeface="微软雅黑"/>
            </a:endParaRPr>
          </a:p>
        </p:txBody>
      </p:sp>
      <p:sp>
        <p:nvSpPr>
          <p:cNvPr id="46" name="文本框 45"/>
          <p:cNvSpPr txBox="1"/>
          <p:nvPr/>
        </p:nvSpPr>
        <p:spPr>
          <a:xfrm>
            <a:off x="3601270" y="4439464"/>
            <a:ext cx="893401" cy="276999"/>
          </a:xfrm>
          <a:prstGeom prst="rect">
            <a:avLst/>
          </a:prstGeom>
          <a:noFill/>
        </p:spPr>
        <p:txBody>
          <a:bodyPr wrap="square" rtlCol="0">
            <a:spAutoFit/>
          </a:bodyPr>
          <a:lstStyle/>
          <a:p>
            <a:r>
              <a:rPr kumimoji="1" lang="en-US" altLang="zh-CN" sz="1200" b="1" dirty="0" smtClean="0">
                <a:latin typeface="微软雅黑"/>
                <a:ea typeface="微软雅黑"/>
                <a:cs typeface="微软雅黑"/>
              </a:rPr>
              <a:t>watcher</a:t>
            </a:r>
            <a:endParaRPr kumimoji="1" lang="zh-CN" altLang="en-US" sz="1200" b="1" dirty="0">
              <a:latin typeface="微软雅黑"/>
              <a:ea typeface="微软雅黑"/>
              <a:cs typeface="微软雅黑"/>
            </a:endParaRPr>
          </a:p>
        </p:txBody>
      </p:sp>
      <p:sp>
        <p:nvSpPr>
          <p:cNvPr id="47" name="文本框 46"/>
          <p:cNvSpPr txBox="1"/>
          <p:nvPr/>
        </p:nvSpPr>
        <p:spPr>
          <a:xfrm>
            <a:off x="4420692" y="4783648"/>
            <a:ext cx="893401" cy="276999"/>
          </a:xfrm>
          <a:prstGeom prst="rect">
            <a:avLst/>
          </a:prstGeom>
          <a:noFill/>
        </p:spPr>
        <p:txBody>
          <a:bodyPr wrap="square" rtlCol="0">
            <a:spAutoFit/>
          </a:bodyPr>
          <a:lstStyle/>
          <a:p>
            <a:r>
              <a:rPr kumimoji="1" lang="en-US" altLang="zh-CN" sz="1200" b="1" dirty="0" smtClean="0">
                <a:latin typeface="微软雅黑"/>
                <a:ea typeface="微软雅黑"/>
                <a:cs typeface="微软雅黑"/>
              </a:rPr>
              <a:t>watcher</a:t>
            </a:r>
            <a:endParaRPr kumimoji="1" lang="zh-CN" altLang="en-US" sz="1200" b="1" dirty="0">
              <a:latin typeface="微软雅黑"/>
              <a:ea typeface="微软雅黑"/>
              <a:cs typeface="微软雅黑"/>
            </a:endParaRPr>
          </a:p>
        </p:txBody>
      </p:sp>
      <p:sp>
        <p:nvSpPr>
          <p:cNvPr id="48" name="文本框 47"/>
          <p:cNvSpPr txBox="1"/>
          <p:nvPr/>
        </p:nvSpPr>
        <p:spPr>
          <a:xfrm>
            <a:off x="6201830" y="4922147"/>
            <a:ext cx="893401" cy="276999"/>
          </a:xfrm>
          <a:prstGeom prst="rect">
            <a:avLst/>
          </a:prstGeom>
          <a:noFill/>
        </p:spPr>
        <p:txBody>
          <a:bodyPr wrap="square" rtlCol="0">
            <a:spAutoFit/>
          </a:bodyPr>
          <a:lstStyle/>
          <a:p>
            <a:r>
              <a:rPr kumimoji="1" lang="en-US" altLang="zh-CN" sz="1200" b="1" dirty="0" smtClean="0">
                <a:latin typeface="微软雅黑"/>
                <a:ea typeface="微软雅黑"/>
                <a:cs typeface="微软雅黑"/>
              </a:rPr>
              <a:t>watcher</a:t>
            </a:r>
            <a:endParaRPr kumimoji="1" lang="zh-CN" altLang="en-US" sz="1200" b="1" dirty="0">
              <a:latin typeface="微软雅黑"/>
              <a:ea typeface="微软雅黑"/>
              <a:cs typeface="微软雅黑"/>
            </a:endParaRPr>
          </a:p>
        </p:txBody>
      </p:sp>
      <p:sp>
        <p:nvSpPr>
          <p:cNvPr id="49" name="文本框 48"/>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集群管理</a:t>
            </a:r>
            <a:endParaRPr kumimoji="1" lang="zh-CN" altLang="en-US" sz="3200" b="1" dirty="0">
              <a:latin typeface="微软雅黑"/>
              <a:ea typeface="微软雅黑"/>
              <a:cs typeface="微软雅黑"/>
            </a:endParaRPr>
          </a:p>
        </p:txBody>
      </p:sp>
      <p:pic>
        <p:nvPicPr>
          <p:cNvPr id="53" name="图片 52" descr="屏幕快照 2015-12-16 下午6.10.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 y="1724631"/>
            <a:ext cx="6921500" cy="4318000"/>
          </a:xfrm>
          <a:prstGeom prst="rect">
            <a:avLst/>
          </a:prstGeom>
        </p:spPr>
      </p:pic>
    </p:spTree>
    <p:extLst>
      <p:ext uri="{BB962C8B-B14F-4D97-AF65-F5344CB8AC3E}">
        <p14:creationId xmlns:p14="http://schemas.microsoft.com/office/powerpoint/2010/main" val="11736672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20753"/>
            <a:ext cx="8229600" cy="4145109"/>
          </a:xfrm>
        </p:spPr>
        <p:txBody>
          <a:bodyPr>
            <a:normAutofit/>
          </a:bodyPr>
          <a:lstStyle/>
          <a:p>
            <a:pPr marL="0" indent="0">
              <a:lnSpc>
                <a:spcPct val="150000"/>
              </a:lnSpc>
              <a:buNone/>
            </a:pPr>
            <a:r>
              <a:rPr kumimoji="1" lang="en-US" altLang="zh-CN" sz="2400" dirty="0" err="1" smtClean="0">
                <a:latin typeface="微软雅黑"/>
                <a:ea typeface="微软雅黑"/>
                <a:cs typeface="微软雅黑"/>
              </a:rPr>
              <a:t>Paxos</a:t>
            </a:r>
            <a:r>
              <a:rPr kumimoji="1" lang="zh-CN" altLang="en-US" sz="2400" dirty="0" smtClean="0">
                <a:latin typeface="微软雅黑"/>
                <a:ea typeface="微软雅黑"/>
                <a:cs typeface="微软雅黑"/>
              </a:rPr>
              <a:t>协议</a:t>
            </a:r>
            <a:endParaRPr kumimoji="1" lang="en-US" altLang="zh-CN" sz="2400" dirty="0" smtClean="0">
              <a:latin typeface="微软雅黑"/>
              <a:ea typeface="微软雅黑"/>
              <a:cs typeface="微软雅黑"/>
            </a:endParaRPr>
          </a:p>
          <a:p>
            <a:pPr marL="0" indent="0">
              <a:lnSpc>
                <a:spcPct val="150000"/>
              </a:lnSpc>
              <a:buNone/>
            </a:pPr>
            <a:r>
              <a:rPr kumimoji="1" lang="en-US" altLang="zh-CN" sz="1600" dirty="0" smtClean="0">
                <a:latin typeface="微软雅黑"/>
                <a:ea typeface="微软雅黑"/>
                <a:cs typeface="微软雅黑"/>
              </a:rPr>
              <a:t>	</a:t>
            </a:r>
            <a:r>
              <a:rPr kumimoji="1" lang="en-US" altLang="zh-CN" sz="1600" dirty="0" err="1" smtClean="0">
                <a:latin typeface="微软雅黑"/>
                <a:ea typeface="微软雅黑"/>
                <a:cs typeface="微软雅黑"/>
              </a:rPr>
              <a:t>Paxos</a:t>
            </a:r>
            <a:r>
              <a:rPr kumimoji="1" lang="zh-CN" altLang="en-US" sz="1600" dirty="0">
                <a:latin typeface="微软雅黑"/>
                <a:ea typeface="微软雅黑"/>
                <a:cs typeface="微软雅黑"/>
              </a:rPr>
              <a:t>算法是莱斯利</a:t>
            </a:r>
            <a:r>
              <a:rPr kumimoji="1" lang="en-US" altLang="zh-CN" sz="1600" dirty="0">
                <a:latin typeface="微软雅黑"/>
                <a:ea typeface="微软雅黑"/>
                <a:cs typeface="微软雅黑"/>
              </a:rPr>
              <a:t>·</a:t>
            </a:r>
            <a:r>
              <a:rPr kumimoji="1" lang="zh-CN" altLang="en-US" sz="1600" dirty="0">
                <a:latin typeface="微软雅黑"/>
                <a:ea typeface="微软雅黑"/>
                <a:cs typeface="微软雅黑"/>
              </a:rPr>
              <a:t>兰伯特（</a:t>
            </a:r>
            <a:r>
              <a:rPr kumimoji="1" lang="en-US" altLang="zh-CN" sz="1600" dirty="0">
                <a:latin typeface="微软雅黑"/>
                <a:ea typeface="微软雅黑"/>
                <a:cs typeface="微软雅黑"/>
              </a:rPr>
              <a:t>Leslie </a:t>
            </a:r>
            <a:r>
              <a:rPr kumimoji="1" lang="en-US" altLang="zh-CN" sz="1600" dirty="0" err="1">
                <a:latin typeface="微软雅黑"/>
                <a:ea typeface="微软雅黑"/>
                <a:cs typeface="微软雅黑"/>
              </a:rPr>
              <a:t>Lamport</a:t>
            </a:r>
            <a:r>
              <a:rPr kumimoji="1" lang="zh-CN" altLang="en-US" sz="1600" dirty="0">
                <a:latin typeface="微软雅黑"/>
                <a:ea typeface="微软雅黑"/>
                <a:cs typeface="微软雅黑"/>
              </a:rPr>
              <a:t>，就是 </a:t>
            </a:r>
            <a:r>
              <a:rPr kumimoji="1" lang="en-US" altLang="zh-CN" sz="1600" dirty="0" err="1">
                <a:latin typeface="微软雅黑"/>
                <a:ea typeface="微软雅黑"/>
                <a:cs typeface="微软雅黑"/>
              </a:rPr>
              <a:t>LaTeX</a:t>
            </a:r>
            <a:r>
              <a:rPr kumimoji="1" lang="en-US" altLang="zh-CN" sz="1600" dirty="0">
                <a:latin typeface="微软雅黑"/>
                <a:ea typeface="微软雅黑"/>
                <a:cs typeface="微软雅黑"/>
              </a:rPr>
              <a:t> </a:t>
            </a:r>
            <a:r>
              <a:rPr kumimoji="1" lang="zh-CN" altLang="en-US" sz="1600" dirty="0" smtClean="0">
                <a:latin typeface="微软雅黑"/>
                <a:ea typeface="微软雅黑"/>
                <a:cs typeface="微软雅黑"/>
              </a:rPr>
              <a:t>中的</a:t>
            </a:r>
            <a:r>
              <a:rPr kumimoji="1" lang="en-US" altLang="zh-CN" sz="1600" dirty="0" smtClean="0">
                <a:latin typeface="微软雅黑"/>
                <a:ea typeface="微软雅黑"/>
                <a:cs typeface="微软雅黑"/>
              </a:rPr>
              <a:t>“La”</a:t>
            </a:r>
            <a:r>
              <a:rPr kumimoji="1" lang="zh-CN" altLang="en-US" sz="1600" dirty="0" smtClean="0">
                <a:latin typeface="微软雅黑"/>
                <a:ea typeface="微软雅黑"/>
                <a:cs typeface="微软雅黑"/>
              </a:rPr>
              <a:t>，</a:t>
            </a:r>
            <a:r>
              <a:rPr kumimoji="1" lang="zh-CN" altLang="en-US" sz="1600" dirty="0">
                <a:latin typeface="微软雅黑"/>
                <a:ea typeface="微软雅黑"/>
                <a:cs typeface="微软雅黑"/>
              </a:rPr>
              <a:t>此人现在在微软研究院）于</a:t>
            </a:r>
            <a:r>
              <a:rPr kumimoji="1" lang="en-US" altLang="zh-CN" sz="1600" dirty="0">
                <a:latin typeface="微软雅黑"/>
                <a:ea typeface="微软雅黑"/>
                <a:cs typeface="微软雅黑"/>
              </a:rPr>
              <a:t>1990</a:t>
            </a:r>
            <a:r>
              <a:rPr kumimoji="1" lang="zh-CN" altLang="en-US" sz="1600" dirty="0">
                <a:latin typeface="微软雅黑"/>
                <a:ea typeface="微软雅黑"/>
                <a:cs typeface="微软雅黑"/>
              </a:rPr>
              <a:t>年提出的一种基于消息传递的一致性算法。这个算法被认为是类似算法中最有效的</a:t>
            </a:r>
            <a:r>
              <a:rPr kumimoji="1" lang="zh-CN" altLang="en-US" sz="1600" dirty="0" smtClean="0">
                <a:latin typeface="微软雅黑"/>
                <a:ea typeface="微软雅黑"/>
                <a:cs typeface="微软雅黑"/>
              </a:rPr>
              <a:t>。</a:t>
            </a:r>
            <a:endParaRPr kumimoji="1" lang="en-US" altLang="zh-CN" sz="1600" dirty="0" smtClean="0">
              <a:latin typeface="微软雅黑"/>
              <a:ea typeface="微软雅黑"/>
              <a:cs typeface="微软雅黑"/>
            </a:endParaRPr>
          </a:p>
          <a:p>
            <a:pPr marL="0" indent="0">
              <a:lnSpc>
                <a:spcPct val="150000"/>
              </a:lnSpc>
              <a:buNone/>
            </a:pPr>
            <a:r>
              <a:rPr kumimoji="1" lang="zh-CN" altLang="en-US" sz="1600" dirty="0">
                <a:latin typeface="微软雅黑"/>
                <a:ea typeface="微软雅黑"/>
                <a:cs typeface="微软雅黑"/>
              </a:rPr>
              <a:t> </a:t>
            </a:r>
            <a:r>
              <a:rPr kumimoji="1" lang="en-US" altLang="zh-CN" sz="1600" dirty="0">
                <a:latin typeface="微软雅黑"/>
                <a:ea typeface="微软雅黑"/>
                <a:cs typeface="微软雅黑"/>
                <a:hlinkClick r:id="rId2"/>
              </a:rPr>
              <a:t>http://codemacro.com/2014/10/15/explain-poxos/</a:t>
            </a:r>
            <a:endParaRPr kumimoji="1" lang="en-US" altLang="zh-CN" sz="1600" dirty="0">
              <a:latin typeface="微软雅黑"/>
              <a:ea typeface="微软雅黑"/>
              <a:cs typeface="微软雅黑"/>
            </a:endParaRPr>
          </a:p>
          <a:p>
            <a:pPr marL="0" indent="0">
              <a:lnSpc>
                <a:spcPct val="150000"/>
              </a:lnSpc>
              <a:buNone/>
            </a:pPr>
            <a:endParaRPr kumimoji="1" lang="en-US" altLang="zh-CN" sz="1600" dirty="0" smtClean="0">
              <a:latin typeface="微软雅黑"/>
              <a:ea typeface="微软雅黑"/>
              <a:cs typeface="微软雅黑"/>
            </a:endParaRPr>
          </a:p>
        </p:txBody>
      </p:sp>
      <p:sp>
        <p:nvSpPr>
          <p:cNvPr id="4" name="文本框 3"/>
          <p:cNvSpPr txBox="1"/>
          <p:nvPr/>
        </p:nvSpPr>
        <p:spPr>
          <a:xfrm>
            <a:off x="309345" y="407003"/>
            <a:ext cx="455877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9043915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nSpc>
                <a:spcPct val="150000"/>
              </a:lnSpc>
              <a:buNone/>
            </a:pPr>
            <a:r>
              <a:rPr kumimoji="1" lang="zh-CN" altLang="en-US" sz="2400" dirty="0" smtClean="0">
                <a:latin typeface="微软雅黑"/>
                <a:ea typeface="微软雅黑"/>
                <a:cs typeface="微软雅黑"/>
              </a:rPr>
              <a:t>解决决方案</a:t>
            </a:r>
            <a:r>
              <a:rPr kumimoji="1" lang="en-US" altLang="zh-CN" sz="1600" dirty="0" smtClean="0">
                <a:latin typeface="微软雅黑"/>
                <a:ea typeface="微软雅黑"/>
                <a:cs typeface="微软雅黑"/>
              </a:rPr>
              <a:t>	</a:t>
            </a:r>
          </a:p>
          <a:p>
            <a:pPr marL="0" indent="0">
              <a:lnSpc>
                <a:spcPct val="150000"/>
              </a:lnSpc>
              <a:buNone/>
            </a:pPr>
            <a:endParaRPr kumimoji="1" lang="en-US" altLang="zh-CN" sz="1600" dirty="0" smtClean="0">
              <a:latin typeface="微软雅黑"/>
              <a:ea typeface="微软雅黑"/>
              <a:cs typeface="微软雅黑"/>
            </a:endParaRPr>
          </a:p>
          <a:p>
            <a:pPr marL="0" indent="0">
              <a:lnSpc>
                <a:spcPct val="150000"/>
              </a:lnSpc>
              <a:buNone/>
            </a:pPr>
            <a:r>
              <a:rPr kumimoji="1" lang="en-US" altLang="zh-CN" sz="1600" dirty="0" smtClean="0">
                <a:latin typeface="微软雅黑"/>
                <a:ea typeface="微软雅黑"/>
                <a:cs typeface="微软雅黑"/>
              </a:rPr>
              <a:t>	</a:t>
            </a:r>
            <a:r>
              <a:rPr kumimoji="1" lang="zh-CN" altLang="en-US" sz="1600" dirty="0" smtClean="0">
                <a:latin typeface="微软雅黑"/>
                <a:ea typeface="微软雅黑"/>
                <a:cs typeface="微软雅黑"/>
              </a:rPr>
              <a:t>每个服务</a:t>
            </a:r>
            <a:r>
              <a:rPr kumimoji="1" lang="zh-CN" altLang="en-US" sz="1600" dirty="0">
                <a:latin typeface="微软雅黑"/>
                <a:ea typeface="微软雅黑"/>
                <a:cs typeface="微软雅黑"/>
              </a:rPr>
              <a:t>都在 </a:t>
            </a:r>
            <a:r>
              <a:rPr kumimoji="1" lang="en-US" altLang="zh-CN" sz="1600" dirty="0">
                <a:latin typeface="微软雅黑"/>
                <a:ea typeface="微软雅黑"/>
                <a:cs typeface="微软雅黑"/>
              </a:rPr>
              <a:t>Zookeeper </a:t>
            </a:r>
            <a:r>
              <a:rPr kumimoji="1" lang="zh-CN" altLang="en-US" sz="1600" dirty="0">
                <a:latin typeface="微软雅黑"/>
                <a:ea typeface="微软雅黑"/>
                <a:cs typeface="微软雅黑"/>
              </a:rPr>
              <a:t>上创建一个 </a:t>
            </a:r>
            <a:r>
              <a:rPr kumimoji="1" lang="en-US" altLang="zh-CN" sz="1600" b="1" dirty="0">
                <a:solidFill>
                  <a:srgbClr val="FF0000"/>
                </a:solidFill>
                <a:latin typeface="微软雅黑"/>
                <a:ea typeface="微软雅黑"/>
                <a:cs typeface="微软雅黑"/>
              </a:rPr>
              <a:t>EPHEMERAL</a:t>
            </a:r>
            <a:r>
              <a:rPr kumimoji="1" lang="en-US" altLang="zh-CN" sz="1600" dirty="0">
                <a:latin typeface="微软雅黑"/>
                <a:ea typeface="微软雅黑"/>
                <a:cs typeface="微软雅黑"/>
              </a:rPr>
              <a:t> </a:t>
            </a:r>
            <a:r>
              <a:rPr kumimoji="1" lang="zh-CN" altLang="en-US" sz="1600" dirty="0">
                <a:latin typeface="微软雅黑"/>
                <a:ea typeface="微软雅黑"/>
                <a:cs typeface="微软雅黑"/>
              </a:rPr>
              <a:t>类型的目录节点，然后每个</a:t>
            </a:r>
            <a:r>
              <a:rPr kumimoji="1" lang="en-US" altLang="zh-CN" sz="1600" dirty="0">
                <a:latin typeface="微软雅黑"/>
                <a:ea typeface="微软雅黑"/>
                <a:cs typeface="微软雅黑"/>
              </a:rPr>
              <a:t>Server</a:t>
            </a:r>
            <a:r>
              <a:rPr kumimoji="1" lang="zh-CN" altLang="en-US" sz="1600" dirty="0">
                <a:latin typeface="微软雅黑"/>
                <a:ea typeface="微软雅黑"/>
                <a:cs typeface="微软雅黑"/>
              </a:rPr>
              <a:t>在它们创建目录节点的父目录节点上调用 </a:t>
            </a:r>
            <a:r>
              <a:rPr kumimoji="1" lang="en-US" altLang="zh-CN" sz="1600" dirty="0" err="1" smtClean="0">
                <a:latin typeface="微软雅黑"/>
                <a:ea typeface="微软雅黑"/>
                <a:cs typeface="微软雅黑"/>
              </a:rPr>
              <a:t>getChildren</a:t>
            </a:r>
            <a:r>
              <a:rPr kumimoji="1" lang="en-US" altLang="zh-CN" sz="1600" dirty="0" smtClean="0">
                <a:latin typeface="微软雅黑"/>
                <a:ea typeface="微软雅黑"/>
                <a:cs typeface="微软雅黑"/>
              </a:rPr>
              <a:t>(String path, </a:t>
            </a:r>
            <a:r>
              <a:rPr kumimoji="1" lang="en-US" altLang="zh-CN" sz="1600" dirty="0" err="1" smtClean="0">
                <a:latin typeface="微软雅黑"/>
                <a:ea typeface="微软雅黑"/>
                <a:cs typeface="微软雅黑"/>
              </a:rPr>
              <a:t>boolean</a:t>
            </a:r>
            <a:r>
              <a:rPr kumimoji="1" lang="en-US" altLang="zh-CN" sz="1600" dirty="0" smtClean="0">
                <a:latin typeface="微软雅黑"/>
                <a:ea typeface="微软雅黑"/>
                <a:cs typeface="微软雅黑"/>
              </a:rPr>
              <a:t> watch) </a:t>
            </a:r>
            <a:r>
              <a:rPr kumimoji="1" lang="zh-CN" altLang="en-US" sz="1600" dirty="0" smtClean="0">
                <a:latin typeface="微软雅黑"/>
                <a:ea typeface="微软雅黑"/>
                <a:cs typeface="微软雅黑"/>
              </a:rPr>
              <a:t>方法并设置 </a:t>
            </a:r>
            <a:r>
              <a:rPr kumimoji="1" lang="en-US" altLang="zh-CN" sz="1600" dirty="0">
                <a:latin typeface="微软雅黑"/>
                <a:ea typeface="微软雅黑"/>
                <a:cs typeface="微软雅黑"/>
              </a:rPr>
              <a:t>watch </a:t>
            </a:r>
            <a:r>
              <a:rPr kumimoji="1" lang="zh-CN" altLang="en-US" sz="1600" dirty="0">
                <a:latin typeface="微软雅黑"/>
                <a:ea typeface="微软雅黑"/>
                <a:cs typeface="微软雅黑"/>
              </a:rPr>
              <a:t>为 </a:t>
            </a:r>
            <a:r>
              <a:rPr kumimoji="1" lang="en-US" altLang="zh-CN" sz="1600" dirty="0">
                <a:latin typeface="微软雅黑"/>
                <a:ea typeface="微软雅黑"/>
                <a:cs typeface="微软雅黑"/>
              </a:rPr>
              <a:t>true</a:t>
            </a:r>
            <a:r>
              <a:rPr kumimoji="1" lang="zh-CN" altLang="en-US" sz="1600" dirty="0">
                <a:latin typeface="微软雅黑"/>
                <a:ea typeface="微软雅黑"/>
                <a:cs typeface="微软雅黑"/>
              </a:rPr>
              <a:t>，由于是 </a:t>
            </a:r>
            <a:r>
              <a:rPr kumimoji="1" lang="en-US" altLang="zh-CN" sz="1600" dirty="0">
                <a:latin typeface="微软雅黑"/>
                <a:ea typeface="微软雅黑"/>
                <a:cs typeface="微软雅黑"/>
              </a:rPr>
              <a:t>EPHEMERAL </a:t>
            </a:r>
            <a:r>
              <a:rPr kumimoji="1" lang="zh-CN" altLang="en-US" sz="1600" dirty="0">
                <a:latin typeface="微软雅黑"/>
                <a:ea typeface="微软雅黑"/>
                <a:cs typeface="微软雅黑"/>
              </a:rPr>
              <a:t>目录节点，当创建它的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死去，这个目录节点也随之被删除，所以 </a:t>
            </a:r>
            <a:r>
              <a:rPr kumimoji="1" lang="en-US" altLang="zh-CN" sz="1600" dirty="0">
                <a:latin typeface="微软雅黑"/>
                <a:ea typeface="微软雅黑"/>
                <a:cs typeface="微软雅黑"/>
              </a:rPr>
              <a:t>Children </a:t>
            </a:r>
            <a:r>
              <a:rPr kumimoji="1" lang="zh-CN" altLang="en-US" sz="1600" dirty="0">
                <a:latin typeface="微软雅黑"/>
                <a:ea typeface="微软雅黑"/>
                <a:cs typeface="微软雅黑"/>
              </a:rPr>
              <a:t>将会变化，这时 </a:t>
            </a:r>
            <a:r>
              <a:rPr kumimoji="1" lang="en-US" altLang="zh-CN" sz="1600" dirty="0" err="1">
                <a:latin typeface="微软雅黑"/>
                <a:ea typeface="微软雅黑"/>
                <a:cs typeface="微软雅黑"/>
              </a:rPr>
              <a:t>getChildren</a:t>
            </a:r>
            <a:r>
              <a:rPr kumimoji="1" lang="zh-CN" altLang="en-US" sz="1600" dirty="0">
                <a:latin typeface="微软雅黑"/>
                <a:ea typeface="微软雅黑"/>
                <a:cs typeface="微软雅黑"/>
              </a:rPr>
              <a:t>上的 </a:t>
            </a:r>
            <a:r>
              <a:rPr kumimoji="1" lang="en-US" altLang="zh-CN" sz="1600" dirty="0">
                <a:latin typeface="微软雅黑"/>
                <a:ea typeface="微软雅黑"/>
                <a:cs typeface="微软雅黑"/>
              </a:rPr>
              <a:t>Watch </a:t>
            </a:r>
            <a:r>
              <a:rPr kumimoji="1" lang="zh-CN" altLang="en-US" sz="1600" dirty="0">
                <a:latin typeface="微软雅黑"/>
                <a:ea typeface="微软雅黑"/>
                <a:cs typeface="微软雅黑"/>
              </a:rPr>
              <a:t>将会被调用，所以其它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就知道已经有某台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死去了。新增 </a:t>
            </a:r>
            <a:r>
              <a:rPr kumimoji="1" lang="en-US" altLang="zh-CN" sz="1600" dirty="0">
                <a:latin typeface="微软雅黑"/>
                <a:ea typeface="微软雅黑"/>
                <a:cs typeface="微软雅黑"/>
              </a:rPr>
              <a:t>Server </a:t>
            </a:r>
            <a:r>
              <a:rPr kumimoji="1" lang="zh-CN" altLang="en-US" sz="1600" dirty="0">
                <a:latin typeface="微软雅黑"/>
                <a:ea typeface="微软雅黑"/>
                <a:cs typeface="微软雅黑"/>
              </a:rPr>
              <a:t>也是同样的原理</a:t>
            </a: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a:t>
            </a:r>
            <a:r>
              <a:rPr kumimoji="1" lang="zh-CN" altLang="en-US" sz="3200" b="1" dirty="0" smtClean="0">
                <a:latin typeface="微软雅黑"/>
                <a:ea typeface="微软雅黑"/>
                <a:cs typeface="微软雅黑"/>
              </a:rPr>
              <a:t>集群管理</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246439962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zh-CN" altLang="en-US" sz="2400" dirty="0" smtClean="0">
                <a:latin typeface="微软雅黑"/>
                <a:ea typeface="微软雅黑"/>
                <a:cs typeface="微软雅黑"/>
              </a:rPr>
              <a:t>场景</a:t>
            </a:r>
            <a:endParaRPr kumimoji="1" lang="en-US" altLang="zh-CN" sz="2400" dirty="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endParaRPr kumimoji="1" lang="en-US" altLang="zh-CN" sz="1600" dirty="0" smtClean="0">
              <a:latin typeface="微软雅黑"/>
              <a:ea typeface="微软雅黑"/>
              <a:cs typeface="微软雅黑"/>
            </a:endParaRPr>
          </a:p>
          <a:p>
            <a:pPr marL="0" indent="0">
              <a:lnSpc>
                <a:spcPct val="150000"/>
              </a:lnSpc>
              <a:buNone/>
            </a:pPr>
            <a:r>
              <a:rPr kumimoji="1" lang="en-US" altLang="zh-CN" sz="1600" dirty="0">
                <a:latin typeface="微软雅黑"/>
                <a:ea typeface="微软雅黑"/>
                <a:cs typeface="微软雅黑"/>
              </a:rPr>
              <a:t>	</a:t>
            </a:r>
            <a:r>
              <a:rPr kumimoji="1" lang="zh-CN" altLang="en-US" sz="1600" dirty="0" smtClean="0">
                <a:latin typeface="微软雅黑"/>
                <a:ea typeface="微软雅黑"/>
                <a:cs typeface="微软雅黑"/>
              </a:rPr>
              <a:t>在分布式系统中，</a:t>
            </a:r>
            <a:r>
              <a:rPr kumimoji="1" lang="en-US" altLang="zh-CN" sz="1600" dirty="0" smtClean="0">
                <a:latin typeface="微软雅黑"/>
                <a:ea typeface="微软雅黑"/>
                <a:cs typeface="微软雅黑"/>
              </a:rPr>
              <a:t>Master</a:t>
            </a:r>
            <a:r>
              <a:rPr kumimoji="1" lang="zh-CN" altLang="en-US" sz="1600" dirty="0" smtClean="0">
                <a:latin typeface="微软雅黑"/>
                <a:ea typeface="微软雅黑"/>
                <a:cs typeface="微软雅黑"/>
              </a:rPr>
              <a:t>选举是非常常见的应用场景。分布式</a:t>
            </a:r>
            <a:r>
              <a:rPr kumimoji="1" lang="en-US" altLang="zh-CN" sz="1600" dirty="0" smtClean="0">
                <a:latin typeface="微软雅黑"/>
                <a:ea typeface="微软雅黑"/>
                <a:cs typeface="微软雅黑"/>
              </a:rPr>
              <a:t>	</a:t>
            </a:r>
            <a:endParaRPr kumimoji="1" lang="zh-CN" altLang="en-US" sz="1600" dirty="0">
              <a:latin typeface="微软雅黑"/>
              <a:ea typeface="微软雅黑"/>
              <a:cs typeface="微软雅黑"/>
            </a:endParaRP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-Master</a:t>
            </a:r>
            <a:r>
              <a:rPr kumimoji="1" lang="zh-CN" altLang="en-US" sz="3200" b="1" dirty="0" smtClean="0">
                <a:latin typeface="微软雅黑"/>
                <a:ea typeface="微软雅黑"/>
                <a:cs typeface="微软雅黑"/>
              </a:rPr>
              <a:t>选举</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14093323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kumimoji="1" lang="zh-CN" altLang="en-US" sz="2400" dirty="0" smtClean="0">
                <a:latin typeface="微软雅黑"/>
                <a:ea typeface="微软雅黑"/>
                <a:cs typeface="微软雅黑"/>
              </a:rPr>
              <a:t>解决方案</a:t>
            </a:r>
            <a:r>
              <a:rPr kumimoji="1" lang="en-US" altLang="zh-CN" sz="2400" dirty="0">
                <a:latin typeface="微软雅黑"/>
                <a:ea typeface="微软雅黑"/>
                <a:cs typeface="微软雅黑"/>
              </a:rPr>
              <a:t>	</a:t>
            </a:r>
            <a:endParaRPr kumimoji="1" lang="en-US" altLang="zh-CN" sz="2400" dirty="0" smtClean="0">
              <a:latin typeface="微软雅黑"/>
              <a:ea typeface="微软雅黑"/>
              <a:cs typeface="微软雅黑"/>
            </a:endParaRPr>
          </a:p>
          <a:p>
            <a:pPr marL="0" indent="0">
              <a:lnSpc>
                <a:spcPct val="150000"/>
              </a:lnSpc>
              <a:buNone/>
            </a:pPr>
            <a:endParaRPr kumimoji="1" lang="en-US" altLang="zh-CN" sz="1600" dirty="0" smtClean="0">
              <a:latin typeface="微软雅黑"/>
              <a:ea typeface="微软雅黑"/>
              <a:cs typeface="微软雅黑"/>
            </a:endParaRPr>
          </a:p>
          <a:p>
            <a:pPr marL="0" indent="0">
              <a:lnSpc>
                <a:spcPct val="150000"/>
              </a:lnSpc>
              <a:buNone/>
            </a:pPr>
            <a:r>
              <a:rPr kumimoji="1" lang="zh-CN" altLang="zh-CN" sz="1600" dirty="0">
                <a:latin typeface="微软雅黑"/>
                <a:ea typeface="微软雅黑"/>
                <a:cs typeface="微软雅黑"/>
              </a:rPr>
              <a:t> </a:t>
            </a:r>
            <a:r>
              <a:rPr kumimoji="1" lang="zh-CN" altLang="en-US" sz="1600" dirty="0" smtClean="0">
                <a:latin typeface="微软雅黑"/>
                <a:ea typeface="微软雅黑"/>
                <a:cs typeface="微软雅黑"/>
              </a:rPr>
              <a:t>     </a:t>
            </a:r>
            <a:r>
              <a:rPr kumimoji="1" lang="en-US" altLang="zh-CN" sz="1600" dirty="0" smtClean="0">
                <a:latin typeface="微软雅黑"/>
                <a:ea typeface="微软雅黑"/>
                <a:cs typeface="微软雅黑"/>
              </a:rPr>
              <a:t>	</a:t>
            </a:r>
            <a:r>
              <a:rPr lang="zh-CN" altLang="en-US" sz="1600" dirty="0">
                <a:latin typeface="微软雅黑"/>
                <a:ea typeface="微软雅黑"/>
                <a:cs typeface="微软雅黑"/>
              </a:rPr>
              <a:t>选出一个 </a:t>
            </a:r>
            <a:r>
              <a:rPr lang="en-US" altLang="zh-CN" sz="1600" dirty="0">
                <a:latin typeface="微软雅黑"/>
                <a:ea typeface="微软雅黑"/>
                <a:cs typeface="微软雅黑"/>
              </a:rPr>
              <a:t>Master Server</a:t>
            </a:r>
            <a:r>
              <a:rPr lang="zh-CN" altLang="en-US" sz="1600" dirty="0" smtClean="0">
                <a:latin typeface="微软雅黑"/>
                <a:ea typeface="微软雅黑"/>
                <a:cs typeface="微软雅黑"/>
              </a:rPr>
              <a:t>。每</a:t>
            </a:r>
            <a:r>
              <a:rPr lang="zh-CN" altLang="en-US" sz="1600" dirty="0">
                <a:latin typeface="微软雅黑"/>
                <a:ea typeface="微软雅黑"/>
                <a:cs typeface="微软雅黑"/>
              </a:rPr>
              <a:t>台 </a:t>
            </a:r>
            <a:r>
              <a:rPr lang="en-US" altLang="zh-CN" sz="1600" dirty="0">
                <a:latin typeface="微软雅黑"/>
                <a:ea typeface="微软雅黑"/>
                <a:cs typeface="微软雅黑"/>
              </a:rPr>
              <a:t>Server </a:t>
            </a:r>
            <a:r>
              <a:rPr lang="en-US" altLang="zh-CN" sz="1600" dirty="0" smtClean="0">
                <a:latin typeface="微软雅黑"/>
                <a:ea typeface="微软雅黑"/>
                <a:cs typeface="微软雅黑"/>
              </a:rPr>
              <a:t>EPHEMERAL_SEQUENTIAL </a:t>
            </a:r>
            <a:r>
              <a:rPr lang="zh-CN" altLang="en-US" sz="1600" dirty="0">
                <a:latin typeface="微软雅黑"/>
                <a:ea typeface="微软雅黑"/>
                <a:cs typeface="微软雅黑"/>
              </a:rPr>
              <a:t>目录节点。之所以它是 </a:t>
            </a:r>
            <a:r>
              <a:rPr lang="en-US" altLang="zh-CN" sz="1600" dirty="0">
                <a:latin typeface="微软雅黑"/>
                <a:ea typeface="微软雅黑"/>
                <a:cs typeface="微软雅黑"/>
              </a:rPr>
              <a:t>EPHEMERAL_SEQUENTIAL </a:t>
            </a:r>
            <a:r>
              <a:rPr lang="zh-CN" altLang="en-US" sz="1600" dirty="0">
                <a:latin typeface="微软雅黑"/>
                <a:ea typeface="微软雅黑"/>
                <a:cs typeface="微软雅黑"/>
              </a:rPr>
              <a:t>目录节点，是因为我们可以给每台 </a:t>
            </a:r>
            <a:r>
              <a:rPr lang="en-US" altLang="zh-CN" sz="1600" dirty="0">
                <a:latin typeface="微软雅黑"/>
                <a:ea typeface="微软雅黑"/>
                <a:cs typeface="微软雅黑"/>
              </a:rPr>
              <a:t>Server </a:t>
            </a:r>
            <a:r>
              <a:rPr lang="zh-CN" altLang="en-US" sz="1600" dirty="0">
                <a:latin typeface="微软雅黑"/>
                <a:ea typeface="微软雅黑"/>
                <a:cs typeface="微软雅黑"/>
              </a:rPr>
              <a:t>编号，我们可以选择当前是最小编号的 </a:t>
            </a:r>
            <a:r>
              <a:rPr lang="en-US" altLang="zh-CN" sz="1600" dirty="0">
                <a:latin typeface="微软雅黑"/>
                <a:ea typeface="微软雅黑"/>
                <a:cs typeface="微软雅黑"/>
              </a:rPr>
              <a:t>Server </a:t>
            </a:r>
            <a:r>
              <a:rPr lang="zh-CN" altLang="en-US" sz="1600" dirty="0">
                <a:latin typeface="微软雅黑"/>
                <a:ea typeface="微软雅黑"/>
                <a:cs typeface="微软雅黑"/>
              </a:rPr>
              <a:t>为 </a:t>
            </a:r>
            <a:r>
              <a:rPr lang="en-US" altLang="zh-CN" sz="1600" dirty="0">
                <a:latin typeface="微软雅黑"/>
                <a:ea typeface="微软雅黑"/>
                <a:cs typeface="微软雅黑"/>
              </a:rPr>
              <a:t>Master</a:t>
            </a:r>
            <a:r>
              <a:rPr lang="zh-CN" altLang="en-US" sz="1600" dirty="0">
                <a:latin typeface="微软雅黑"/>
                <a:ea typeface="微软雅黑"/>
                <a:cs typeface="微软雅黑"/>
              </a:rPr>
              <a:t>，假如这个最小编号的 </a:t>
            </a:r>
            <a:r>
              <a:rPr lang="en-US" altLang="zh-CN" sz="1600" dirty="0">
                <a:latin typeface="微软雅黑"/>
                <a:ea typeface="微软雅黑"/>
                <a:cs typeface="微软雅黑"/>
              </a:rPr>
              <a:t>Server </a:t>
            </a:r>
            <a:r>
              <a:rPr lang="zh-CN" altLang="en-US" sz="1600" dirty="0">
                <a:latin typeface="微软雅黑"/>
                <a:ea typeface="微软雅黑"/>
                <a:cs typeface="微软雅黑"/>
              </a:rPr>
              <a:t>死去，由于是 </a:t>
            </a:r>
            <a:r>
              <a:rPr lang="en-US" altLang="zh-CN" sz="1600" dirty="0">
                <a:latin typeface="微软雅黑"/>
                <a:ea typeface="微软雅黑"/>
                <a:cs typeface="微软雅黑"/>
              </a:rPr>
              <a:t>EPHEMERAL </a:t>
            </a:r>
            <a:r>
              <a:rPr lang="zh-CN" altLang="en-US" sz="1600" dirty="0">
                <a:latin typeface="微软雅黑"/>
                <a:ea typeface="微软雅黑"/>
                <a:cs typeface="微软雅黑"/>
              </a:rPr>
              <a:t>节点，死去的 </a:t>
            </a:r>
            <a:r>
              <a:rPr lang="en-US" altLang="zh-CN" sz="1600" dirty="0">
                <a:latin typeface="微软雅黑"/>
                <a:ea typeface="微软雅黑"/>
                <a:cs typeface="微软雅黑"/>
              </a:rPr>
              <a:t>Server </a:t>
            </a:r>
            <a:r>
              <a:rPr lang="zh-CN" altLang="en-US" sz="1600" dirty="0">
                <a:latin typeface="微软雅黑"/>
                <a:ea typeface="微软雅黑"/>
                <a:cs typeface="微软雅黑"/>
              </a:rPr>
              <a:t>对应的节点也被删除，所以当前的节点列表中又出现一个最小编号的节点，我们就选择这个节点为当前 </a:t>
            </a:r>
            <a:r>
              <a:rPr lang="en-US" altLang="zh-CN" sz="1600" dirty="0">
                <a:latin typeface="微软雅黑"/>
                <a:ea typeface="微软雅黑"/>
                <a:cs typeface="微软雅黑"/>
              </a:rPr>
              <a:t>Master</a:t>
            </a:r>
            <a:r>
              <a:rPr lang="zh-CN" altLang="en-US" sz="1600" dirty="0">
                <a:latin typeface="微软雅黑"/>
                <a:ea typeface="微软雅黑"/>
                <a:cs typeface="微软雅黑"/>
              </a:rPr>
              <a:t>。这样就实现了动态选择 </a:t>
            </a:r>
            <a:r>
              <a:rPr lang="en-US" altLang="zh-CN" sz="1600" dirty="0">
                <a:latin typeface="微软雅黑"/>
                <a:ea typeface="微软雅黑"/>
                <a:cs typeface="微软雅黑"/>
              </a:rPr>
              <a:t>Master</a:t>
            </a:r>
            <a:endParaRPr kumimoji="1" lang="zh-CN" altLang="en-US" sz="1600" dirty="0">
              <a:latin typeface="微软雅黑"/>
              <a:ea typeface="微软雅黑"/>
              <a:cs typeface="微软雅黑"/>
            </a:endParaRPr>
          </a:p>
        </p:txBody>
      </p:sp>
      <p:sp>
        <p:nvSpPr>
          <p:cNvPr id="4" name="文本框 3"/>
          <p:cNvSpPr txBox="1"/>
          <p:nvPr/>
        </p:nvSpPr>
        <p:spPr>
          <a:xfrm>
            <a:off x="309345" y="407003"/>
            <a:ext cx="7733629" cy="584776"/>
          </a:xfrm>
          <a:prstGeom prst="rect">
            <a:avLst/>
          </a:prstGeom>
          <a:noFill/>
        </p:spPr>
        <p:txBody>
          <a:bodyPr wrap="square" rtlCol="0">
            <a:spAutoFit/>
          </a:bodyPr>
          <a:lstStyle/>
          <a:p>
            <a:r>
              <a:rPr kumimoji="1" lang="zh-CN" altLang="en-US" sz="3200" b="1" dirty="0" smtClean="0">
                <a:latin typeface="微软雅黑"/>
                <a:ea typeface="微软雅黑"/>
                <a:cs typeface="微软雅黑"/>
              </a:rPr>
              <a:t>典型应用场场景</a:t>
            </a:r>
            <a:r>
              <a:rPr kumimoji="1" lang="en-US" altLang="zh-CN" sz="3200" b="1" dirty="0" smtClean="0">
                <a:latin typeface="微软雅黑"/>
                <a:ea typeface="微软雅黑"/>
                <a:cs typeface="微软雅黑"/>
              </a:rPr>
              <a:t>-Master</a:t>
            </a:r>
            <a:r>
              <a:rPr kumimoji="1" lang="zh-CN" altLang="en-US" sz="3200" b="1" dirty="0" smtClean="0">
                <a:latin typeface="微软雅黑"/>
                <a:ea typeface="微软雅黑"/>
                <a:cs typeface="微软雅黑"/>
              </a:rPr>
              <a:t>选举</a:t>
            </a:r>
            <a:endParaRPr kumimoji="1" lang="zh-CN" altLang="en-US" sz="3200" b="1" dirty="0">
              <a:latin typeface="微软雅黑"/>
              <a:ea typeface="微软雅黑"/>
              <a:cs typeface="微软雅黑"/>
            </a:endParaRPr>
          </a:p>
        </p:txBody>
      </p:sp>
    </p:spTree>
    <p:extLst>
      <p:ext uri="{BB962C8B-B14F-4D97-AF65-F5344CB8AC3E}">
        <p14:creationId xmlns:p14="http://schemas.microsoft.com/office/powerpoint/2010/main" val="26493081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8233" y="3217867"/>
            <a:ext cx="6139180" cy="776726"/>
          </a:xfrm>
        </p:spPr>
        <p:txBody>
          <a:bodyPr>
            <a:normAutofit/>
          </a:bodyPr>
          <a:lstStyle/>
          <a:p>
            <a:pPr marL="0" indent="0" algn="ctr">
              <a:buNone/>
            </a:pPr>
            <a:r>
              <a:rPr kumimoji="1" lang="en-US" altLang="zh-CN" sz="1400" dirty="0" smtClean="0"/>
              <a:t>Thanks</a:t>
            </a:r>
            <a:endParaRPr kumimoji="1" lang="zh-CN" altLang="en-US" sz="1400" dirty="0"/>
          </a:p>
        </p:txBody>
      </p:sp>
    </p:spTree>
    <p:extLst>
      <p:ext uri="{BB962C8B-B14F-4D97-AF65-F5344CB8AC3E}">
        <p14:creationId xmlns:p14="http://schemas.microsoft.com/office/powerpoint/2010/main" val="14153046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en-US" dirty="0" smtClean="0"/>
              <a:t>Q&amp;A</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2000" dirty="0" smtClean="0">
                <a:solidFill>
                  <a:srgbClr val="FF0000"/>
                </a:solidFill>
                <a:latin typeface="微软雅黑"/>
                <a:ea typeface="微软雅黑"/>
                <a:cs typeface="微软雅黑"/>
              </a:rPr>
              <a:t>1.</a:t>
            </a:r>
            <a:r>
              <a:rPr kumimoji="1" lang="zh-CN" altLang="en-US" sz="2000" dirty="0" smtClean="0">
                <a:solidFill>
                  <a:srgbClr val="FF0000"/>
                </a:solidFill>
                <a:latin typeface="微软雅黑"/>
                <a:ea typeface="微软雅黑"/>
                <a:cs typeface="微软雅黑"/>
              </a:rPr>
              <a:t>如果要存</a:t>
            </a:r>
            <a:r>
              <a:rPr kumimoji="1" lang="zh-CN" altLang="en-US" sz="2000" dirty="0">
                <a:solidFill>
                  <a:srgbClr val="FF0000"/>
                </a:solidFill>
                <a:latin typeface="微软雅黑"/>
                <a:ea typeface="微软雅黑"/>
                <a:cs typeface="微软雅黑"/>
              </a:rPr>
              <a:t>放上万条配置怎么办</a:t>
            </a:r>
            <a:r>
              <a:rPr kumimoji="1" lang="en-US" altLang="zh-CN" sz="2000" dirty="0" smtClean="0">
                <a:solidFill>
                  <a:srgbClr val="FF0000"/>
                </a:solidFill>
                <a:latin typeface="微软雅黑"/>
                <a:ea typeface="微软雅黑"/>
                <a:cs typeface="微软雅黑"/>
              </a:rPr>
              <a:t>?</a:t>
            </a:r>
          </a:p>
          <a:p>
            <a:pPr marL="0" indent="0">
              <a:buNone/>
            </a:pPr>
            <a:r>
              <a:rPr kumimoji="1" lang="zh-CN" altLang="zh-CN" sz="2000" dirty="0" smtClean="0">
                <a:solidFill>
                  <a:srgbClr val="FF0000"/>
                </a:solidFill>
                <a:latin typeface="微软雅黑"/>
                <a:ea typeface="微软雅黑"/>
                <a:cs typeface="微软雅黑"/>
              </a:rPr>
              <a:t>2</a:t>
            </a:r>
            <a:r>
              <a:rPr kumimoji="1" lang="en-US" altLang="zh-CN" sz="2000" dirty="0" smtClean="0">
                <a:solidFill>
                  <a:srgbClr val="FF0000"/>
                </a:solidFill>
                <a:latin typeface="微软雅黑"/>
                <a:ea typeface="微软雅黑"/>
                <a:cs typeface="微软雅黑"/>
              </a:rPr>
              <a:t>.</a:t>
            </a:r>
            <a:r>
              <a:rPr kumimoji="1" lang="zh-CN" altLang="en-US" sz="2000" dirty="0" smtClean="0">
                <a:solidFill>
                  <a:srgbClr val="FF0000"/>
                </a:solidFill>
                <a:latin typeface="微软雅黑"/>
                <a:ea typeface="微软雅黑"/>
                <a:cs typeface="微软雅黑"/>
              </a:rPr>
              <a:t>已经有了</a:t>
            </a:r>
            <a:r>
              <a:rPr kumimoji="1" lang="en-US" altLang="zh-CN" sz="2000" dirty="0" smtClean="0">
                <a:solidFill>
                  <a:srgbClr val="FF0000"/>
                </a:solidFill>
                <a:latin typeface="微软雅黑"/>
                <a:ea typeface="微软雅黑"/>
                <a:cs typeface="微软雅黑"/>
              </a:rPr>
              <a:t>Leader</a:t>
            </a:r>
            <a:r>
              <a:rPr kumimoji="1" lang="zh-CN" altLang="en-US" sz="2000" dirty="0" smtClean="0">
                <a:solidFill>
                  <a:srgbClr val="FF0000"/>
                </a:solidFill>
                <a:latin typeface="微软雅黑"/>
                <a:ea typeface="微软雅黑"/>
                <a:cs typeface="微软雅黑"/>
              </a:rPr>
              <a:t>和</a:t>
            </a:r>
            <a:r>
              <a:rPr kumimoji="1" lang="en-US" altLang="zh-CN" sz="2000" dirty="0" smtClean="0">
                <a:solidFill>
                  <a:srgbClr val="FF0000"/>
                </a:solidFill>
                <a:latin typeface="微软雅黑"/>
                <a:ea typeface="微软雅黑"/>
                <a:cs typeface="微软雅黑"/>
              </a:rPr>
              <a:t>Follower</a:t>
            </a:r>
            <a:r>
              <a:rPr kumimoji="1" lang="zh-CN" altLang="en-US" sz="2000" dirty="0" smtClean="0">
                <a:solidFill>
                  <a:srgbClr val="FF0000"/>
                </a:solidFill>
                <a:latin typeface="微软雅黑"/>
                <a:ea typeface="微软雅黑"/>
                <a:cs typeface="微软雅黑"/>
              </a:rPr>
              <a:t>，为什么还要有</a:t>
            </a:r>
            <a:r>
              <a:rPr kumimoji="1" lang="en-US" altLang="zh-CN" sz="2000" dirty="0" smtClean="0">
                <a:solidFill>
                  <a:srgbClr val="FF0000"/>
                </a:solidFill>
                <a:latin typeface="微软雅黑"/>
                <a:ea typeface="微软雅黑"/>
                <a:cs typeface="微软雅黑"/>
              </a:rPr>
              <a:t>Observer</a:t>
            </a:r>
            <a:endParaRPr kumimoji="1" lang="zh-CN" altLang="en-US" sz="2000" dirty="0">
              <a:solidFill>
                <a:srgbClr val="FF0000"/>
              </a:solidFill>
              <a:latin typeface="微软雅黑"/>
              <a:ea typeface="微软雅黑"/>
              <a:cs typeface="微软雅黑"/>
            </a:endParaRPr>
          </a:p>
          <a:p>
            <a:pPr marL="0" indent="0">
              <a:buNone/>
            </a:pPr>
            <a:endParaRPr kumimoji="1" lang="zh-CN" altLang="en-US" sz="2000" dirty="0"/>
          </a:p>
        </p:txBody>
      </p:sp>
    </p:spTree>
    <p:extLst>
      <p:ext uri="{BB962C8B-B14F-4D97-AF65-F5344CB8AC3E}">
        <p14:creationId xmlns:p14="http://schemas.microsoft.com/office/powerpoint/2010/main" val="40376683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20753"/>
            <a:ext cx="8229600" cy="4145109"/>
          </a:xfrm>
        </p:spPr>
        <p:txBody>
          <a:bodyPr>
            <a:normAutofit/>
          </a:bodyPr>
          <a:lstStyle/>
          <a:p>
            <a:pPr marL="0" indent="0">
              <a:lnSpc>
                <a:spcPct val="150000"/>
              </a:lnSpc>
              <a:buNone/>
            </a:pPr>
            <a:r>
              <a:rPr kumimoji="1" lang="en-US" altLang="zh-CN" sz="2000" dirty="0" smtClean="0">
                <a:latin typeface="微软雅黑"/>
                <a:ea typeface="微软雅黑"/>
                <a:cs typeface="微软雅黑"/>
              </a:rPr>
              <a:t>ZAB</a:t>
            </a:r>
            <a:r>
              <a:rPr kumimoji="1" lang="zh-CN" altLang="en-US" sz="2000" dirty="0" smtClean="0">
                <a:latin typeface="微软雅黑"/>
                <a:ea typeface="微软雅黑"/>
                <a:cs typeface="微软雅黑"/>
              </a:rPr>
              <a:t>协议</a:t>
            </a:r>
            <a:endParaRPr kumimoji="1" lang="en-US" altLang="zh-CN" sz="2000" dirty="0" smtClean="0">
              <a:latin typeface="微软雅黑"/>
              <a:ea typeface="微软雅黑"/>
              <a:cs typeface="微软雅黑"/>
            </a:endParaRPr>
          </a:p>
          <a:p>
            <a:pPr marL="0" indent="0">
              <a:lnSpc>
                <a:spcPct val="150000"/>
              </a:lnSpc>
              <a:buNone/>
            </a:pPr>
            <a:r>
              <a:rPr kumimoji="1" lang="en-US" altLang="zh-CN" sz="1700" dirty="0" smtClean="0">
                <a:latin typeface="微软雅黑"/>
                <a:ea typeface="微软雅黑"/>
                <a:cs typeface="微软雅黑"/>
              </a:rPr>
              <a:t>	</a:t>
            </a:r>
            <a:r>
              <a:rPr kumimoji="1" lang="zh-CN" altLang="en-US" sz="1700" dirty="0" smtClean="0">
                <a:latin typeface="微软雅黑"/>
                <a:ea typeface="微软雅黑"/>
                <a:cs typeface="微软雅黑"/>
              </a:rPr>
              <a:t>所有事务请求必须由一个</a:t>
            </a:r>
            <a:r>
              <a:rPr kumimoji="1" lang="zh-CN" altLang="en-US" sz="1700" dirty="0">
                <a:latin typeface="微软雅黑"/>
                <a:ea typeface="微软雅黑"/>
                <a:cs typeface="微软雅黑"/>
              </a:rPr>
              <a:t>全局唯一的服务器来协调处理，这样的服务器被称为</a:t>
            </a:r>
            <a:r>
              <a:rPr kumimoji="1" lang="en-US" altLang="zh-CN" sz="1700" dirty="0">
                <a:latin typeface="微软雅黑"/>
                <a:ea typeface="微软雅黑"/>
                <a:cs typeface="微软雅黑"/>
              </a:rPr>
              <a:t>Leader</a:t>
            </a:r>
            <a:r>
              <a:rPr kumimoji="1" lang="zh-CN" altLang="en-US" sz="1700" dirty="0">
                <a:latin typeface="微软雅黑"/>
                <a:ea typeface="微软雅黑"/>
                <a:cs typeface="微软雅黑"/>
              </a:rPr>
              <a:t>服务器，而余下的其他服务器则称为</a:t>
            </a:r>
            <a:r>
              <a:rPr kumimoji="1" lang="en-US" altLang="zh-CN" sz="1700" dirty="0">
                <a:latin typeface="微软雅黑"/>
                <a:ea typeface="微软雅黑"/>
                <a:cs typeface="微软雅黑"/>
              </a:rPr>
              <a:t>Follower</a:t>
            </a:r>
            <a:r>
              <a:rPr kumimoji="1" lang="zh-CN" altLang="en-US" sz="1700" dirty="0">
                <a:latin typeface="微软雅黑"/>
                <a:ea typeface="微软雅黑"/>
                <a:cs typeface="微软雅黑"/>
              </a:rPr>
              <a:t>服务器。</a:t>
            </a:r>
            <a:r>
              <a:rPr kumimoji="1" lang="en-US" altLang="zh-CN" sz="1700" dirty="0">
                <a:latin typeface="微软雅黑"/>
                <a:ea typeface="微软雅黑"/>
                <a:cs typeface="微软雅黑"/>
              </a:rPr>
              <a:t>Leader</a:t>
            </a:r>
            <a:r>
              <a:rPr kumimoji="1" lang="zh-CN" altLang="en-US" sz="1700" dirty="0">
                <a:latin typeface="微软雅黑"/>
                <a:ea typeface="微软雅黑"/>
                <a:cs typeface="微软雅黑"/>
              </a:rPr>
              <a:t>服务器负责将一个客户端的事务请求转换成一个事务</a:t>
            </a:r>
            <a:r>
              <a:rPr kumimoji="1" lang="en-US" altLang="zh-CN" sz="1700" dirty="0">
                <a:latin typeface="微软雅黑"/>
                <a:ea typeface="微软雅黑"/>
                <a:cs typeface="微软雅黑"/>
              </a:rPr>
              <a:t>Proposal(</a:t>
            </a:r>
            <a:r>
              <a:rPr kumimoji="1" lang="zh-CN" altLang="en-US" sz="1700" dirty="0">
                <a:latin typeface="微软雅黑"/>
                <a:ea typeface="微软雅黑"/>
                <a:cs typeface="微软雅黑"/>
              </a:rPr>
              <a:t>提议</a:t>
            </a:r>
            <a:r>
              <a:rPr kumimoji="1" lang="en-US" altLang="zh-CN" sz="1700" dirty="0">
                <a:latin typeface="微软雅黑"/>
                <a:ea typeface="微软雅黑"/>
                <a:cs typeface="微软雅黑"/>
              </a:rPr>
              <a:t>)</a:t>
            </a:r>
            <a:r>
              <a:rPr kumimoji="1" lang="zh-CN" altLang="en-US" sz="1700" dirty="0">
                <a:latin typeface="微软雅黑"/>
                <a:ea typeface="微软雅黑"/>
                <a:cs typeface="微软雅黑"/>
              </a:rPr>
              <a:t>，并将该</a:t>
            </a:r>
            <a:r>
              <a:rPr kumimoji="1" lang="en-US" altLang="zh-CN" sz="1700" dirty="0">
                <a:latin typeface="微软雅黑"/>
                <a:ea typeface="微软雅黑"/>
                <a:cs typeface="微软雅黑"/>
              </a:rPr>
              <a:t>Proposal</a:t>
            </a:r>
            <a:r>
              <a:rPr kumimoji="1" lang="zh-CN" altLang="en-US" sz="1700" dirty="0">
                <a:latin typeface="微软雅黑"/>
                <a:ea typeface="微软雅黑"/>
                <a:cs typeface="微软雅黑"/>
              </a:rPr>
              <a:t>分发给集群中所有的</a:t>
            </a:r>
            <a:r>
              <a:rPr kumimoji="1" lang="en-US" altLang="zh-CN" sz="1700" dirty="0">
                <a:latin typeface="微软雅黑"/>
                <a:ea typeface="微软雅黑"/>
                <a:cs typeface="微软雅黑"/>
              </a:rPr>
              <a:t>Follower</a:t>
            </a:r>
            <a:r>
              <a:rPr kumimoji="1" lang="zh-CN" altLang="en-US" sz="1700" dirty="0">
                <a:latin typeface="微软雅黑"/>
                <a:ea typeface="微软雅黑"/>
                <a:cs typeface="微软雅黑"/>
              </a:rPr>
              <a:t>服务器。之后</a:t>
            </a:r>
            <a:r>
              <a:rPr kumimoji="1" lang="en-US" altLang="zh-CN" sz="1700" dirty="0">
                <a:latin typeface="微软雅黑"/>
                <a:ea typeface="微软雅黑"/>
                <a:cs typeface="微软雅黑"/>
              </a:rPr>
              <a:t>Leader</a:t>
            </a:r>
            <a:r>
              <a:rPr kumimoji="1" lang="zh-CN" altLang="en-US" sz="1700" dirty="0">
                <a:latin typeface="微软雅黑"/>
                <a:ea typeface="微软雅黑"/>
                <a:cs typeface="微软雅黑"/>
              </a:rPr>
              <a:t>服务器需要等待所有</a:t>
            </a:r>
            <a:r>
              <a:rPr kumimoji="1" lang="en-US" altLang="zh-CN" sz="1700" dirty="0">
                <a:latin typeface="微软雅黑"/>
                <a:ea typeface="微软雅黑"/>
                <a:cs typeface="微软雅黑"/>
              </a:rPr>
              <a:t>Follower</a:t>
            </a:r>
            <a:r>
              <a:rPr kumimoji="1" lang="zh-CN" altLang="en-US" sz="1700" dirty="0">
                <a:latin typeface="微软雅黑"/>
                <a:ea typeface="微软雅黑"/>
                <a:cs typeface="微软雅黑"/>
              </a:rPr>
              <a:t>服务器的反馈，一旦超过半数的</a:t>
            </a:r>
            <a:r>
              <a:rPr kumimoji="1" lang="en-US" altLang="zh-CN" sz="1700" dirty="0">
                <a:latin typeface="微软雅黑"/>
                <a:ea typeface="微软雅黑"/>
                <a:cs typeface="微软雅黑"/>
              </a:rPr>
              <a:t>Follower</a:t>
            </a:r>
            <a:r>
              <a:rPr kumimoji="1" lang="zh-CN" altLang="en-US" sz="1700" dirty="0">
                <a:latin typeface="微软雅黑"/>
                <a:ea typeface="微软雅黑"/>
                <a:cs typeface="微软雅黑"/>
              </a:rPr>
              <a:t>服务器进行了正确的反馈后，那么</a:t>
            </a:r>
            <a:r>
              <a:rPr kumimoji="1" lang="en-US" altLang="zh-CN" sz="1700" dirty="0">
                <a:latin typeface="微软雅黑"/>
                <a:ea typeface="微软雅黑"/>
                <a:cs typeface="微软雅黑"/>
              </a:rPr>
              <a:t>Leader</a:t>
            </a:r>
            <a:r>
              <a:rPr kumimoji="1" lang="zh-CN" altLang="en-US" sz="1700" dirty="0">
                <a:latin typeface="微软雅黑"/>
                <a:ea typeface="微软雅黑"/>
                <a:cs typeface="微软雅黑"/>
              </a:rPr>
              <a:t>就会再次向所有</a:t>
            </a:r>
            <a:r>
              <a:rPr kumimoji="1" lang="en-US" altLang="zh-CN" sz="1700" dirty="0">
                <a:latin typeface="微软雅黑"/>
                <a:ea typeface="微软雅黑"/>
                <a:cs typeface="微软雅黑"/>
              </a:rPr>
              <a:t>Follower</a:t>
            </a:r>
            <a:r>
              <a:rPr kumimoji="1" lang="zh-CN" altLang="en-US" sz="1700" dirty="0">
                <a:latin typeface="微软雅黑"/>
                <a:ea typeface="微软雅黑"/>
                <a:cs typeface="微软雅黑"/>
              </a:rPr>
              <a:t>服务器分发</a:t>
            </a:r>
            <a:r>
              <a:rPr kumimoji="1" lang="en-US" altLang="zh-CN" sz="1700" dirty="0">
                <a:latin typeface="微软雅黑"/>
                <a:ea typeface="微软雅黑"/>
                <a:cs typeface="微软雅黑"/>
              </a:rPr>
              <a:t>Commit</a:t>
            </a:r>
            <a:r>
              <a:rPr kumimoji="1" lang="zh-CN" altLang="en-US" sz="1700" dirty="0">
                <a:latin typeface="微软雅黑"/>
                <a:ea typeface="微软雅黑"/>
                <a:cs typeface="微软雅黑"/>
              </a:rPr>
              <a:t>消息，要求其将前一个</a:t>
            </a:r>
            <a:r>
              <a:rPr kumimoji="1" lang="en-US" altLang="zh-CN" sz="1700" dirty="0">
                <a:latin typeface="微软雅黑"/>
                <a:ea typeface="微软雅黑"/>
                <a:cs typeface="微软雅黑"/>
              </a:rPr>
              <a:t>Proposal</a:t>
            </a:r>
            <a:r>
              <a:rPr kumimoji="1" lang="zh-CN" altLang="en-US" sz="1700" dirty="0" smtClean="0">
                <a:latin typeface="微软雅黑"/>
                <a:ea typeface="微软雅黑"/>
                <a:cs typeface="微软雅黑"/>
              </a:rPr>
              <a:t>进行提交</a:t>
            </a:r>
            <a:endParaRPr kumimoji="1" lang="en-US" altLang="zh-CN" sz="1700" dirty="0" smtClean="0">
              <a:latin typeface="微软雅黑"/>
              <a:ea typeface="微软雅黑"/>
              <a:cs typeface="微软雅黑"/>
            </a:endParaRPr>
          </a:p>
          <a:p>
            <a:pPr marL="0" indent="0">
              <a:lnSpc>
                <a:spcPct val="150000"/>
              </a:lnSpc>
              <a:buNone/>
            </a:pPr>
            <a:r>
              <a:rPr kumimoji="1" lang="en-US" altLang="zh-CN" sz="1700" dirty="0" smtClean="0">
                <a:latin typeface="微软雅黑"/>
                <a:ea typeface="微软雅黑"/>
                <a:cs typeface="微软雅黑"/>
              </a:rPr>
              <a:t>	- </a:t>
            </a:r>
            <a:r>
              <a:rPr kumimoji="1" lang="zh-CN" altLang="en-US" sz="1700" dirty="0" smtClean="0">
                <a:latin typeface="微软雅黑"/>
                <a:ea typeface="微软雅黑"/>
                <a:cs typeface="微软雅黑"/>
              </a:rPr>
              <a:t>领导选举</a:t>
            </a:r>
            <a:endParaRPr kumimoji="1" lang="en-US" altLang="zh-CN" sz="1700" dirty="0" smtClean="0">
              <a:latin typeface="微软雅黑"/>
              <a:ea typeface="微软雅黑"/>
              <a:cs typeface="微软雅黑"/>
            </a:endParaRPr>
          </a:p>
          <a:p>
            <a:pPr marL="0" indent="0">
              <a:lnSpc>
                <a:spcPct val="150000"/>
              </a:lnSpc>
              <a:buNone/>
            </a:pPr>
            <a:r>
              <a:rPr kumimoji="1" lang="en-US" altLang="zh-CN" sz="1700" dirty="0">
                <a:latin typeface="微软雅黑"/>
                <a:ea typeface="微软雅黑"/>
                <a:cs typeface="微软雅黑"/>
              </a:rPr>
              <a:t>	</a:t>
            </a:r>
            <a:r>
              <a:rPr kumimoji="1" lang="en-US" altLang="zh-CN" sz="1700" dirty="0" smtClean="0">
                <a:latin typeface="微软雅黑"/>
                <a:ea typeface="微软雅黑"/>
                <a:cs typeface="微软雅黑"/>
              </a:rPr>
              <a:t>-</a:t>
            </a:r>
            <a:r>
              <a:rPr kumimoji="1" lang="zh-CN" altLang="en-US" sz="1700" dirty="0">
                <a:latin typeface="微软雅黑"/>
                <a:ea typeface="微软雅黑"/>
                <a:cs typeface="微软雅黑"/>
              </a:rPr>
              <a:t> </a:t>
            </a:r>
            <a:r>
              <a:rPr kumimoji="1" lang="zh-CN" altLang="en-US" sz="1700" dirty="0" smtClean="0">
                <a:latin typeface="微软雅黑"/>
                <a:ea typeface="微软雅黑"/>
                <a:cs typeface="微软雅黑"/>
              </a:rPr>
              <a:t>原子广播</a:t>
            </a:r>
            <a:endParaRPr kumimoji="1" lang="en-US" altLang="zh-CN" sz="1700" dirty="0" smtClean="0">
              <a:latin typeface="微软雅黑"/>
              <a:ea typeface="微软雅黑"/>
              <a:cs typeface="微软雅黑"/>
            </a:endParaRPr>
          </a:p>
        </p:txBody>
      </p:sp>
      <p:sp>
        <p:nvSpPr>
          <p:cNvPr id="4" name="文本框 3"/>
          <p:cNvSpPr txBox="1"/>
          <p:nvPr/>
        </p:nvSpPr>
        <p:spPr>
          <a:xfrm>
            <a:off x="309345" y="407003"/>
            <a:ext cx="4558772" cy="646331"/>
          </a:xfrm>
          <a:prstGeom prst="rect">
            <a:avLst/>
          </a:prstGeom>
          <a:noFill/>
        </p:spPr>
        <p:txBody>
          <a:bodyPr wrap="square" rtlCol="0">
            <a:spAutoFit/>
          </a:bodyPr>
          <a:lstStyle/>
          <a:p>
            <a:r>
              <a:rPr kumimoji="1" lang="en-US" altLang="zh-CN" sz="3600" b="1" dirty="0" smtClean="0">
                <a:latin typeface="微软雅黑"/>
                <a:ea typeface="微软雅黑"/>
                <a:cs typeface="微软雅黑"/>
              </a:rPr>
              <a:t>Zookeeper</a:t>
            </a:r>
            <a:r>
              <a:rPr kumimoji="1" lang="zh-CN" altLang="en-US" sz="3600" b="1" dirty="0" smtClean="0">
                <a:latin typeface="微软雅黑"/>
                <a:ea typeface="微软雅黑"/>
                <a:cs typeface="微软雅黑"/>
              </a:rPr>
              <a:t>介绍</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4964116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4558772" cy="646331"/>
          </a:xfrm>
          <a:prstGeom prst="rect">
            <a:avLst/>
          </a:prstGeom>
          <a:noFill/>
        </p:spPr>
        <p:txBody>
          <a:bodyPr wrap="square" rtlCol="0">
            <a:spAutoFit/>
          </a:bodyPr>
          <a:lstStyle/>
          <a:p>
            <a:r>
              <a:rPr kumimoji="1" lang="zh-CN" altLang="en-US" sz="3600" b="1" dirty="0" smtClean="0">
                <a:latin typeface="微软雅黑"/>
                <a:ea typeface="微软雅黑"/>
                <a:cs typeface="微软雅黑"/>
              </a:rPr>
              <a:t>分布式系统</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问题</a:t>
            </a:r>
            <a:endParaRPr kumimoji="1" lang="zh-CN" altLang="en-US" sz="3600" b="1" dirty="0">
              <a:latin typeface="微软雅黑"/>
              <a:ea typeface="微软雅黑"/>
              <a:cs typeface="微软雅黑"/>
            </a:endParaRPr>
          </a:p>
        </p:txBody>
      </p:sp>
      <p:pic>
        <p:nvPicPr>
          <p:cNvPr id="8" name="图片 7"/>
          <p:cNvPicPr>
            <a:picLocks noChangeAspect="1"/>
          </p:cNvPicPr>
          <p:nvPr/>
        </p:nvPicPr>
        <p:blipFill>
          <a:blip r:embed="rId2"/>
          <a:stretch>
            <a:fillRect/>
          </a:stretch>
        </p:blipFill>
        <p:spPr>
          <a:xfrm>
            <a:off x="309345" y="1608666"/>
            <a:ext cx="8044433" cy="4430890"/>
          </a:xfrm>
          <a:prstGeom prst="rect">
            <a:avLst/>
          </a:prstGeom>
        </p:spPr>
      </p:pic>
    </p:spTree>
    <p:extLst>
      <p:ext uri="{BB962C8B-B14F-4D97-AF65-F5344CB8AC3E}">
        <p14:creationId xmlns:p14="http://schemas.microsoft.com/office/powerpoint/2010/main" val="15242622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4558772" cy="646331"/>
          </a:xfrm>
          <a:prstGeom prst="rect">
            <a:avLst/>
          </a:prstGeom>
          <a:noFill/>
        </p:spPr>
        <p:txBody>
          <a:bodyPr wrap="square" rtlCol="0">
            <a:spAutoFit/>
          </a:bodyPr>
          <a:lstStyle/>
          <a:p>
            <a:r>
              <a:rPr kumimoji="1" lang="zh-CN" altLang="en-US" sz="3600" b="1" dirty="0" smtClean="0">
                <a:latin typeface="微软雅黑"/>
                <a:ea typeface="微软雅黑"/>
                <a:cs typeface="微软雅黑"/>
              </a:rPr>
              <a:t>分布式系统</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协调者</a:t>
            </a:r>
            <a:endParaRPr kumimoji="1" lang="zh-CN" altLang="en-US" sz="3600" b="1" dirty="0">
              <a:latin typeface="微软雅黑"/>
              <a:ea typeface="微软雅黑"/>
              <a:cs typeface="微软雅黑"/>
            </a:endParaRPr>
          </a:p>
        </p:txBody>
      </p:sp>
      <p:pic>
        <p:nvPicPr>
          <p:cNvPr id="8" name="图片 7" descr="屏幕快照 2015-12-15 上午5.47.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45" y="1725789"/>
            <a:ext cx="3585322" cy="4140200"/>
          </a:xfrm>
          <a:prstGeom prst="rect">
            <a:avLst/>
          </a:prstGeom>
        </p:spPr>
      </p:pic>
      <p:sp>
        <p:nvSpPr>
          <p:cNvPr id="9" name="文本框 8"/>
          <p:cNvSpPr txBox="1"/>
          <p:nvPr/>
        </p:nvSpPr>
        <p:spPr>
          <a:xfrm>
            <a:off x="4685279" y="1725789"/>
            <a:ext cx="2108375" cy="3477875"/>
          </a:xfrm>
          <a:prstGeom prst="rect">
            <a:avLst/>
          </a:prstGeom>
          <a:noFill/>
        </p:spPr>
        <p:txBody>
          <a:bodyPr wrap="square" rtlCol="0">
            <a:spAutoFit/>
          </a:bodyPr>
          <a:lstStyle/>
          <a:p>
            <a:r>
              <a:rPr kumimoji="1" lang="zh-CN" altLang="en-US" sz="2000" dirty="0" smtClean="0">
                <a:latin typeface="微软雅黑"/>
                <a:ea typeface="微软雅黑"/>
                <a:cs typeface="微软雅黑"/>
              </a:rPr>
              <a:t>可以人工协调，但是需要耗费大量的人力，而且效果还不一定好，对应到调度协调分布式系统是一样的，自己可以手动去编码代码协调分布式服务，但是不容易实现，另外性能也不好</a:t>
            </a:r>
            <a:endParaRPr kumimoji="1" lang="zh-CN" altLang="en-US" sz="2000" dirty="0">
              <a:latin typeface="微软雅黑"/>
              <a:ea typeface="微软雅黑"/>
              <a:cs typeface="微软雅黑"/>
            </a:endParaRPr>
          </a:p>
        </p:txBody>
      </p:sp>
    </p:spTree>
    <p:extLst>
      <p:ext uri="{BB962C8B-B14F-4D97-AF65-F5344CB8AC3E}">
        <p14:creationId xmlns:p14="http://schemas.microsoft.com/office/powerpoint/2010/main" val="17804623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9345" y="407003"/>
            <a:ext cx="4558772" cy="646331"/>
          </a:xfrm>
          <a:prstGeom prst="rect">
            <a:avLst/>
          </a:prstGeom>
          <a:noFill/>
        </p:spPr>
        <p:txBody>
          <a:bodyPr wrap="square" rtlCol="0">
            <a:spAutoFit/>
          </a:bodyPr>
          <a:lstStyle/>
          <a:p>
            <a:r>
              <a:rPr kumimoji="1" lang="zh-CN" altLang="en-US" sz="3600" b="1" dirty="0" smtClean="0">
                <a:latin typeface="微软雅黑"/>
                <a:ea typeface="微软雅黑"/>
                <a:cs typeface="微软雅黑"/>
              </a:rPr>
              <a:t>分布式系统</a:t>
            </a:r>
            <a:r>
              <a:rPr kumimoji="1" lang="en-US" altLang="zh-CN" sz="3600" b="1" dirty="0" smtClean="0">
                <a:latin typeface="微软雅黑"/>
                <a:ea typeface="微软雅黑"/>
                <a:cs typeface="微软雅黑"/>
              </a:rPr>
              <a:t>-</a:t>
            </a:r>
            <a:r>
              <a:rPr kumimoji="1" lang="zh-CN" altLang="en-US" sz="3600" b="1" dirty="0" smtClean="0">
                <a:latin typeface="微软雅黑"/>
                <a:ea typeface="微软雅黑"/>
                <a:cs typeface="微软雅黑"/>
              </a:rPr>
              <a:t>协调者</a:t>
            </a:r>
            <a:endParaRPr kumimoji="1" lang="zh-CN" altLang="en-US" sz="3600" b="1" dirty="0">
              <a:latin typeface="微软雅黑"/>
              <a:ea typeface="微软雅黑"/>
              <a:cs typeface="微软雅黑"/>
            </a:endParaRPr>
          </a:p>
        </p:txBody>
      </p:sp>
      <p:sp>
        <p:nvSpPr>
          <p:cNvPr id="9" name="文本框 8"/>
          <p:cNvSpPr txBox="1"/>
          <p:nvPr/>
        </p:nvSpPr>
        <p:spPr>
          <a:xfrm>
            <a:off x="4868118" y="1852431"/>
            <a:ext cx="1777580" cy="1631216"/>
          </a:xfrm>
          <a:prstGeom prst="rect">
            <a:avLst/>
          </a:prstGeom>
          <a:noFill/>
        </p:spPr>
        <p:txBody>
          <a:bodyPr wrap="square" rtlCol="0">
            <a:spAutoFit/>
          </a:bodyPr>
          <a:lstStyle/>
          <a:p>
            <a:r>
              <a:rPr kumimoji="1" lang="zh-CN" altLang="en-US" sz="2000" dirty="0" smtClean="0">
                <a:latin typeface="微软雅黑"/>
                <a:ea typeface="微软雅黑"/>
                <a:cs typeface="微软雅黑"/>
              </a:rPr>
              <a:t>在分布式系统中</a:t>
            </a:r>
            <a:r>
              <a:rPr kumimoji="1" lang="en-US" altLang="zh-CN" sz="2000" dirty="0" smtClean="0">
                <a:latin typeface="微软雅黑"/>
                <a:ea typeface="微软雅黑"/>
                <a:cs typeface="微软雅黑"/>
              </a:rPr>
              <a:t>zookeeper</a:t>
            </a:r>
            <a:r>
              <a:rPr kumimoji="1" lang="zh-CN" altLang="en-US" sz="2000" dirty="0" smtClean="0">
                <a:latin typeface="微软雅黑"/>
                <a:ea typeface="微软雅黑"/>
                <a:cs typeface="微软雅黑"/>
              </a:rPr>
              <a:t>也起到了类似红绿灯在交通系统中的作用</a:t>
            </a:r>
            <a:endParaRPr kumimoji="1" lang="zh-CN" altLang="en-US" sz="2000" dirty="0">
              <a:latin typeface="微软雅黑"/>
              <a:ea typeface="微软雅黑"/>
              <a:cs typeface="微软雅黑"/>
            </a:endParaRPr>
          </a:p>
        </p:txBody>
      </p:sp>
      <p:pic>
        <p:nvPicPr>
          <p:cNvPr id="3" name="图片 2" descr="屏幕快照 2015-12-15 上午5.54.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46" y="1852431"/>
            <a:ext cx="3833428" cy="4114800"/>
          </a:xfrm>
          <a:prstGeom prst="rect">
            <a:avLst/>
          </a:prstGeom>
        </p:spPr>
      </p:pic>
    </p:spTree>
    <p:extLst>
      <p:ext uri="{BB962C8B-B14F-4D97-AF65-F5344CB8AC3E}">
        <p14:creationId xmlns:p14="http://schemas.microsoft.com/office/powerpoint/2010/main" val="30482586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Font typeface="Wingdings" charset="2"/>
              <a:buChar char="n"/>
            </a:pPr>
            <a:r>
              <a:rPr kumimoji="1" lang="zh-CN" altLang="en-US" sz="2000" dirty="0" smtClean="0">
                <a:latin typeface="微软雅黑"/>
                <a:ea typeface="微软雅黑"/>
                <a:cs typeface="微软雅黑"/>
              </a:rPr>
              <a:t>需要一个解决分布式一致性问题的系统</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zh-CN" altLang="en-US" sz="2000" dirty="0" smtClean="0">
                <a:latin typeface="微软雅黑"/>
                <a:ea typeface="微软雅黑"/>
                <a:cs typeface="微软雅黑"/>
              </a:rPr>
              <a:t>自己实现难度大</a:t>
            </a:r>
            <a:endParaRPr kumimoji="1" lang="en-US" altLang="zh-CN" sz="2000" dirty="0" smtClean="0">
              <a:latin typeface="微软雅黑"/>
              <a:ea typeface="微软雅黑"/>
              <a:cs typeface="微软雅黑"/>
            </a:endParaRPr>
          </a:p>
          <a:p>
            <a:pPr>
              <a:lnSpc>
                <a:spcPct val="150000"/>
              </a:lnSpc>
              <a:buFont typeface="Wingdings" charset="2"/>
              <a:buChar char="n"/>
            </a:pPr>
            <a:r>
              <a:rPr kumimoji="1" lang="en-US" altLang="zh-CN" sz="2000" dirty="0" smtClean="0">
                <a:latin typeface="微软雅黑"/>
                <a:ea typeface="微软雅黑"/>
                <a:cs typeface="微软雅黑"/>
              </a:rPr>
              <a:t>Google</a:t>
            </a:r>
            <a:r>
              <a:rPr kumimoji="1" lang="zh-CN" altLang="en-US" sz="2000" dirty="0" smtClean="0">
                <a:latin typeface="微软雅黑"/>
                <a:ea typeface="微软雅黑"/>
                <a:cs typeface="微软雅黑"/>
              </a:rPr>
              <a:t>的</a:t>
            </a:r>
            <a:r>
              <a:rPr kumimoji="1" lang="en-US" altLang="zh-CN" sz="2000" dirty="0" smtClean="0">
                <a:latin typeface="微软雅黑"/>
                <a:ea typeface="微软雅黑"/>
                <a:cs typeface="微软雅黑"/>
              </a:rPr>
              <a:t>Chubby</a:t>
            </a:r>
            <a:r>
              <a:rPr kumimoji="1" lang="zh-CN" altLang="en-US" sz="2000" dirty="0" smtClean="0">
                <a:latin typeface="微软雅黑"/>
                <a:ea typeface="微软雅黑"/>
                <a:cs typeface="微软雅黑"/>
              </a:rPr>
              <a:t>不开源</a:t>
            </a:r>
            <a:endParaRPr kumimoji="1" lang="en-US" altLang="zh-CN" sz="2000" dirty="0">
              <a:latin typeface="微软雅黑"/>
              <a:ea typeface="微软雅黑"/>
              <a:cs typeface="微软雅黑"/>
            </a:endParaRPr>
          </a:p>
          <a:p>
            <a:pPr>
              <a:lnSpc>
                <a:spcPct val="150000"/>
              </a:lnSpc>
              <a:buFont typeface="Wingdings" charset="2"/>
              <a:buChar char="n"/>
            </a:pPr>
            <a:r>
              <a:rPr kumimoji="1" lang="en-US" altLang="zh-CN" sz="2000" dirty="0">
                <a:latin typeface="微软雅黑"/>
                <a:ea typeface="微软雅黑"/>
                <a:cs typeface="微软雅黑"/>
              </a:rPr>
              <a:t>Yahoo</a:t>
            </a:r>
            <a:r>
              <a:rPr kumimoji="1" lang="zh-CN" altLang="en-US" sz="2000" dirty="0">
                <a:latin typeface="微软雅黑"/>
                <a:ea typeface="微软雅黑"/>
                <a:cs typeface="微软雅黑"/>
              </a:rPr>
              <a:t>在</a:t>
            </a:r>
            <a:r>
              <a:rPr kumimoji="1" lang="en-US" altLang="zh-CN" sz="2000" dirty="0">
                <a:latin typeface="微软雅黑"/>
                <a:ea typeface="微软雅黑"/>
                <a:cs typeface="微软雅黑"/>
              </a:rPr>
              <a:t>Apache</a:t>
            </a:r>
            <a:r>
              <a:rPr kumimoji="1" lang="zh-CN" altLang="en-US" sz="2000" dirty="0">
                <a:latin typeface="微软雅黑"/>
                <a:ea typeface="微软雅黑"/>
                <a:cs typeface="微软雅黑"/>
              </a:rPr>
              <a:t>上推出了类似的产品</a:t>
            </a:r>
            <a:r>
              <a:rPr kumimoji="1" lang="en-US" altLang="zh-CN" sz="2000" dirty="0" smtClean="0">
                <a:latin typeface="微软雅黑"/>
                <a:ea typeface="微软雅黑"/>
                <a:cs typeface="微软雅黑"/>
              </a:rPr>
              <a:t>Zookeeper</a:t>
            </a:r>
            <a:endParaRPr kumimoji="1" lang="zh-CN" altLang="en-US" sz="2000" dirty="0">
              <a:latin typeface="微软雅黑"/>
              <a:ea typeface="微软雅黑"/>
              <a:cs typeface="微软雅黑"/>
            </a:endParaRPr>
          </a:p>
        </p:txBody>
      </p:sp>
      <p:sp>
        <p:nvSpPr>
          <p:cNvPr id="4" name="文本框 3"/>
          <p:cNvSpPr txBox="1"/>
          <p:nvPr/>
        </p:nvSpPr>
        <p:spPr>
          <a:xfrm>
            <a:off x="309345" y="407003"/>
            <a:ext cx="5448616" cy="646331"/>
          </a:xfrm>
          <a:prstGeom prst="rect">
            <a:avLst/>
          </a:prstGeom>
          <a:noFill/>
        </p:spPr>
        <p:txBody>
          <a:bodyPr wrap="square" rtlCol="0">
            <a:spAutoFit/>
          </a:bodyPr>
          <a:lstStyle/>
          <a:p>
            <a:r>
              <a:rPr kumimoji="1" lang="zh-CN" altLang="en-US" sz="3600" b="1" dirty="0" smtClean="0">
                <a:latin typeface="微软雅黑"/>
                <a:ea typeface="微软雅黑"/>
                <a:cs typeface="微软雅黑"/>
              </a:rPr>
              <a:t>为什么要用</a:t>
            </a:r>
            <a:r>
              <a:rPr kumimoji="1" lang="en-US" altLang="zh-CN" sz="3600" b="1" dirty="0" smtClean="0">
                <a:latin typeface="微软雅黑"/>
                <a:ea typeface="微软雅黑"/>
                <a:cs typeface="微软雅黑"/>
              </a:rPr>
              <a:t>Zookeeper</a:t>
            </a:r>
            <a:endParaRPr kumimoji="1" lang="zh-CN" altLang="en-US" sz="3600" b="1" dirty="0">
              <a:latin typeface="微软雅黑"/>
              <a:ea typeface="微软雅黑"/>
              <a:cs typeface="微软雅黑"/>
            </a:endParaRPr>
          </a:p>
        </p:txBody>
      </p:sp>
    </p:spTree>
    <p:extLst>
      <p:ext uri="{BB962C8B-B14F-4D97-AF65-F5344CB8AC3E}">
        <p14:creationId xmlns:p14="http://schemas.microsoft.com/office/powerpoint/2010/main" val="11684242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1245</TotalTime>
  <Words>967</Words>
  <Application>Microsoft Macintosh PowerPoint</Application>
  <PresentationFormat>全屏显示(4:3)</PresentationFormat>
  <Paragraphs>295</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自定义设计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Zookeeper介绍-数据模型</vt:lpstr>
      <vt:lpstr>Zookeeper介绍-Znode</vt:lpstr>
      <vt:lpstr>Zookeeper介绍-Watcher</vt:lpstr>
      <vt:lpstr>Zookeeper-Leader选举</vt:lpstr>
      <vt:lpstr>Zookeeper安装</vt:lpstr>
      <vt:lpstr>Zookeeper安装</vt:lpstr>
      <vt:lpstr>Zookeeper操作</vt:lpstr>
      <vt:lpstr>Zookeeper操作-命令行</vt:lpstr>
      <vt:lpstr>Zookeeper操作-命令行</vt:lpstr>
      <vt:lpstr>Zookeeper操作-API</vt:lpstr>
      <vt:lpstr>Zookeeper操作-开源客户端</vt:lpstr>
      <vt:lpstr>Zookeeper操作-开源客户端</vt:lpstr>
      <vt:lpstr>PowerPoint 演示文稿</vt:lpstr>
      <vt:lpstr>举几个例子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Company>gson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 LIU</dc:creator>
  <cp:lastModifiedBy>HUAN LIU</cp:lastModifiedBy>
  <cp:revision>141</cp:revision>
  <dcterms:created xsi:type="dcterms:W3CDTF">2015-12-14T20:48:24Z</dcterms:created>
  <dcterms:modified xsi:type="dcterms:W3CDTF">2015-12-17T06:32:08Z</dcterms:modified>
</cp:coreProperties>
</file>