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Vidaloka"/>
      <p:regular r:id="rId24"/>
    </p:embeddedFont>
    <p:embeddedFont>
      <p:font typeface="Tino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06B63B-FCF2-48F1-9C37-C6C4FC0E1BCA}">
  <a:tblStyle styleId="{2006B63B-FCF2-48F1-9C37-C6C4FC0E1BC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32DAE88-E5EB-4D39-8A71-6B691583DBF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Vidalok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inos-bold.fntdata"/><Relationship Id="rId25" Type="http://schemas.openxmlformats.org/officeDocument/2006/relationships/font" Target="fonts/Tinos-regular.fntdata"/><Relationship Id="rId28" Type="http://schemas.openxmlformats.org/officeDocument/2006/relationships/font" Target="fonts/Tinos-boldItalic.fntdata"/><Relationship Id="rId27" Type="http://schemas.openxmlformats.org/officeDocument/2006/relationships/font" Target="fonts/Tino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Good afternoon, we are group 5 with members Fan, Huiqing, Jiayue, and Xiarui. </a:t>
            </a:r>
            <a:endParaRPr/>
          </a:p>
          <a:p>
            <a:pPr indent="0" lvl="0" marL="0" rtl="0" algn="l">
              <a:lnSpc>
                <a:spcPct val="100000"/>
              </a:lnSpc>
              <a:spcBef>
                <a:spcPts val="0"/>
              </a:spcBef>
              <a:spcAft>
                <a:spcPts val="0"/>
              </a:spcAft>
              <a:buSzPts val="1400"/>
              <a:buNone/>
            </a:pPr>
            <a:r>
              <a:rPr lang="en"/>
              <a:t>Today we are here to present our project Yelp restaurant recommendation. I will start with some background information.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493ec331e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5493ec331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
              <a:t>Then we conducted hierarchical clustering based on the 34 features, using the euclidean distance and complete rule. </a:t>
            </a:r>
            <a:endParaRPr/>
          </a:p>
          <a:p>
            <a:pPr indent="-317500" lvl="0" marL="457200" rtl="0" algn="l">
              <a:lnSpc>
                <a:spcPct val="100000"/>
              </a:lnSpc>
              <a:spcBef>
                <a:spcPts val="0"/>
              </a:spcBef>
              <a:spcAft>
                <a:spcPts val="0"/>
              </a:spcAft>
              <a:buSzPts val="1400"/>
              <a:buChar char="-"/>
            </a:pPr>
            <a:r>
              <a:rPr lang="en"/>
              <a:t>And we get the cluster dendrogram. </a:t>
            </a:r>
            <a:endParaRPr/>
          </a:p>
          <a:p>
            <a:pPr indent="-317500" lvl="0" marL="457200" rtl="0" algn="l">
              <a:lnSpc>
                <a:spcPct val="100000"/>
              </a:lnSpc>
              <a:spcBef>
                <a:spcPts val="0"/>
              </a:spcBef>
              <a:spcAft>
                <a:spcPts val="0"/>
              </a:spcAft>
              <a:buSzPts val="1400"/>
              <a:buChar char="-"/>
            </a:pPr>
            <a:r>
              <a:rPr lang="en"/>
              <a:t>All the clusters looks pretty even-distributed. We selected the cut off point at distance 3.1 and got 8 clusters for our restaurants. </a:t>
            </a:r>
            <a:endParaRPr/>
          </a:p>
          <a:p>
            <a:pPr indent="0" lvl="0" marL="0" rtl="0" algn="l">
              <a:lnSpc>
                <a:spcPct val="100000"/>
              </a:lnSpc>
              <a:spcBef>
                <a:spcPts val="0"/>
              </a:spcBef>
              <a:spcAft>
                <a:spcPts val="0"/>
              </a:spcAft>
              <a:buSzPts val="1400"/>
              <a:buNone/>
            </a:pPr>
            <a:r>
              <a:rPr lang="en"/>
              <a: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493ec331e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5493ec331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After getting the cluster # for each restaurant, we decide to build a random forest model to predict the users’ rating for restaurants. </a:t>
            </a:r>
            <a:endParaRPr/>
          </a:p>
          <a:p>
            <a:pPr indent="-317500" lvl="0" marL="457200" rtl="0" algn="l">
              <a:lnSpc>
                <a:spcPct val="100000"/>
              </a:lnSpc>
              <a:spcBef>
                <a:spcPts val="0"/>
              </a:spcBef>
              <a:spcAft>
                <a:spcPts val="0"/>
              </a:spcAft>
              <a:buSzPts val="1400"/>
              <a:buChar char="-"/>
            </a:pPr>
            <a:r>
              <a:rPr lang="en"/>
              <a:t>The input features includes cluster #, review count, average stars for restaurant</a:t>
            </a:r>
            <a:endParaRPr/>
          </a:p>
          <a:p>
            <a:pPr indent="-317500" lvl="0" marL="457200" rtl="0" algn="l">
              <a:lnSpc>
                <a:spcPct val="100000"/>
              </a:lnSpc>
              <a:spcBef>
                <a:spcPts val="0"/>
              </a:spcBef>
              <a:spcAft>
                <a:spcPts val="0"/>
              </a:spcAft>
              <a:buSzPts val="1400"/>
              <a:buChar char="-"/>
            </a:pPr>
            <a:r>
              <a:rPr lang="en"/>
              <a:t>For users, we included user review count and user average rating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493ec331e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5493ec331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Just like the previous models, we used 80% data for training and 20% of data for testing. </a:t>
            </a:r>
            <a:endParaRPr/>
          </a:p>
          <a:p>
            <a:pPr indent="-317500" lvl="0" marL="457200" rtl="0" algn="l">
              <a:lnSpc>
                <a:spcPct val="100000"/>
              </a:lnSpc>
              <a:spcBef>
                <a:spcPts val="0"/>
              </a:spcBef>
              <a:spcAft>
                <a:spcPts val="0"/>
              </a:spcAft>
              <a:buSzPts val="1400"/>
              <a:buChar char="-"/>
            </a:pPr>
            <a:r>
              <a:rPr lang="en"/>
              <a:t>To prevent </a:t>
            </a:r>
            <a:r>
              <a:rPr lang="en"/>
              <a:t>overfitting</a:t>
            </a:r>
            <a:r>
              <a:rPr lang="en"/>
              <a:t> while getting the best model, we applied 5-fold cross validation and grid search. </a:t>
            </a:r>
            <a:endParaRPr/>
          </a:p>
          <a:p>
            <a:pPr indent="-317500" lvl="0" marL="457200" rtl="0" algn="l">
              <a:lnSpc>
                <a:spcPct val="100000"/>
              </a:lnSpc>
              <a:spcBef>
                <a:spcPts val="0"/>
              </a:spcBef>
              <a:spcAft>
                <a:spcPts val="0"/>
              </a:spcAft>
              <a:buSzPts val="1400"/>
              <a:buChar char="-"/>
            </a:pPr>
            <a:r>
              <a:rPr lang="en"/>
              <a:t>Our best random forest model turns out to consist of 200 trees with max depth of 6. </a:t>
            </a:r>
            <a:endParaRPr/>
          </a:p>
          <a:p>
            <a:pPr indent="-317500" lvl="0" marL="457200" rtl="0" algn="l">
              <a:lnSpc>
                <a:spcPct val="100000"/>
              </a:lnSpc>
              <a:spcBef>
                <a:spcPts val="0"/>
              </a:spcBef>
              <a:spcAft>
                <a:spcPts val="0"/>
              </a:spcAft>
              <a:buSzPts val="1400"/>
              <a:buChar char="-"/>
            </a:pPr>
            <a:r>
              <a:rPr lang="en"/>
              <a:t>And the RMSE for this model is 0.87</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52ea5f18e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52ea5f18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a:t>
            </a:r>
            <a:r>
              <a:rPr lang="en"/>
              <a:t>comparison</a:t>
            </a:r>
            <a:r>
              <a:rPr lang="en"/>
              <a:t> between two </a:t>
            </a:r>
            <a:r>
              <a:rPr lang="en"/>
              <a:t>pseudo</a:t>
            </a:r>
            <a:r>
              <a:rPr lang="en"/>
              <a:t> models and our models. Random forest has the best performance, but our </a:t>
            </a:r>
            <a:r>
              <a:rPr lang="en"/>
              <a:t>collaborative</a:t>
            </a:r>
            <a:r>
              <a:rPr lang="en"/>
              <a:t> filtering models are not looking good. We hence wonder if we can boost the performance if we combine the </a:t>
            </a:r>
            <a:r>
              <a:rPr lang="en"/>
              <a:t>collaborative</a:t>
            </a:r>
            <a:r>
              <a:rPr lang="en"/>
              <a:t> filtering and random </a:t>
            </a:r>
            <a:r>
              <a:rPr lang="en"/>
              <a:t>forest</a:t>
            </a:r>
            <a:r>
              <a:rPr lang="en"/>
              <a:t> together.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52ea5f18e_4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52ea5f18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Clr>
                <a:schemeClr val="dk1"/>
              </a:buClr>
              <a:buSzPts val="1100"/>
              <a:buFont typeface="Arial"/>
              <a:buNone/>
            </a:pPr>
            <a:r>
              <a:rPr lang="en" sz="1200">
                <a:solidFill>
                  <a:srgbClr val="434343"/>
                </a:solidFill>
                <a:latin typeface="Tinos"/>
                <a:ea typeface="Tinos"/>
                <a:cs typeface="Tinos"/>
                <a:sym typeface="Tinos"/>
              </a:rPr>
              <a:t>Based on our research, we found this weighted hybrid model. We are going to compute a weighted linear combination of users similarity and random forest.</a:t>
            </a:r>
            <a:endParaRPr sz="1200">
              <a:solidFill>
                <a:srgbClr val="434343"/>
              </a:solidFill>
              <a:latin typeface="Tinos"/>
              <a:ea typeface="Tinos"/>
              <a:cs typeface="Tinos"/>
              <a:sym typeface="Tinos"/>
            </a:endParaRPr>
          </a:p>
          <a:p>
            <a:pPr indent="0" lvl="0" marL="457200" rtl="0" algn="l">
              <a:spcBef>
                <a:spcPts val="600"/>
              </a:spcBef>
              <a:spcAft>
                <a:spcPts val="0"/>
              </a:spcAft>
              <a:buClr>
                <a:schemeClr val="dk1"/>
              </a:buClr>
              <a:buSzPts val="1100"/>
              <a:buFont typeface="Arial"/>
              <a:buNone/>
            </a:pPr>
            <a:r>
              <a:rPr lang="en" sz="1200">
                <a:solidFill>
                  <a:srgbClr val="434343"/>
                </a:solidFill>
                <a:latin typeface="Tinos"/>
                <a:ea typeface="Tinos"/>
                <a:cs typeface="Tinos"/>
                <a:sym typeface="Tinos"/>
              </a:rPr>
              <a:t>Their predictions are used as inputs. And the weight assigned to each model is computed with the actual user ratings and predictions</a:t>
            </a:r>
            <a:r>
              <a:rPr lang="en" sz="1200">
                <a:solidFill>
                  <a:srgbClr val="434343"/>
                </a:solidFill>
                <a:latin typeface="Tinos"/>
                <a:ea typeface="Tinos"/>
                <a:cs typeface="Tinos"/>
                <a:sym typeface="Tinos"/>
              </a:rPr>
              <a:t> from the input models.</a:t>
            </a:r>
            <a:endParaRPr sz="1200">
              <a:solidFill>
                <a:srgbClr val="434343"/>
              </a:solidFill>
              <a:latin typeface="Tinos"/>
              <a:ea typeface="Tinos"/>
              <a:cs typeface="Tinos"/>
              <a:sym typeface="Tinos"/>
            </a:endParaRPr>
          </a:p>
          <a:p>
            <a:pPr indent="0" lvl="0" marL="0" rtl="0" algn="l">
              <a:spcBef>
                <a:spcPts val="600"/>
              </a:spcBef>
              <a:spcAft>
                <a:spcPts val="0"/>
              </a:spcAft>
              <a:buClr>
                <a:schemeClr val="dk1"/>
              </a:buClr>
              <a:buSzPts val="1100"/>
              <a:buFont typeface="Arial"/>
              <a:buNone/>
            </a:pPr>
            <a:r>
              <a:t/>
            </a:r>
            <a:endParaRPr sz="1200">
              <a:solidFill>
                <a:srgbClr val="434343"/>
              </a:solidFill>
              <a:latin typeface="Tinos"/>
              <a:ea typeface="Tinos"/>
              <a:cs typeface="Tinos"/>
              <a:sym typeface="Tino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552ea5f18e_4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52ea5f18e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developing the weighted hybrid model, we compared its performance with the previous best model, random forest, and there is a slight improvement in performance. </a:t>
            </a:r>
            <a:endParaRPr/>
          </a:p>
          <a:p>
            <a:pPr indent="0" lvl="0" marL="0" rtl="0" algn="l">
              <a:spcBef>
                <a:spcPts val="0"/>
              </a:spcBef>
              <a:spcAft>
                <a:spcPts val="0"/>
              </a:spcAft>
              <a:buNone/>
            </a:pPr>
            <a:r>
              <a:rPr lang="en"/>
              <a:t>Now the </a:t>
            </a:r>
            <a:r>
              <a:rPr lang="en"/>
              <a:t>hybrid</a:t>
            </a:r>
            <a:r>
              <a:rPr lang="en"/>
              <a:t> model is our new champion, and it has the advantage of combining collaborative and content-based filtering for a more balanced prediction.</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552c9b5f95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552c9b5f95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conclusion, we use the weighted hybrid model to better predict user’s ratings for different restaurants, and recommend restaurants with the highest </a:t>
            </a:r>
            <a:r>
              <a:rPr lang="en"/>
              <a:t>predicted</a:t>
            </a:r>
            <a:r>
              <a:rPr lang="en"/>
              <a:t> ratings to users. </a:t>
            </a:r>
            <a:endParaRPr/>
          </a:p>
          <a:p>
            <a:pPr indent="0" lvl="0" marL="0" rtl="0" algn="l">
              <a:lnSpc>
                <a:spcPct val="100000"/>
              </a:lnSpc>
              <a:spcBef>
                <a:spcPts val="0"/>
              </a:spcBef>
              <a:spcAft>
                <a:spcPts val="0"/>
              </a:spcAft>
              <a:buSzPts val="1400"/>
              <a:buNone/>
            </a:pPr>
            <a:r>
              <a:rPr lang="en"/>
              <a:t>This </a:t>
            </a:r>
            <a:r>
              <a:rPr lang="en"/>
              <a:t>personalized</a:t>
            </a:r>
            <a:r>
              <a:rPr lang="en"/>
              <a:t> recommendation system can be continuously updated and improved as the users provide more inputs to yelp. </a:t>
            </a:r>
            <a:endParaRPr/>
          </a:p>
          <a:p>
            <a:pPr indent="0" lvl="0" marL="0" rtl="0" algn="l">
              <a:lnSpc>
                <a:spcPct val="100000"/>
              </a:lnSpc>
              <a:spcBef>
                <a:spcPts val="0"/>
              </a:spcBef>
              <a:spcAft>
                <a:spcPts val="0"/>
              </a:spcAft>
              <a:buSzPts val="1400"/>
              <a:buNone/>
            </a:pPr>
            <a:r>
              <a:rPr lang="en"/>
              <a:t>And Thank you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552ea5f18e_6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52ea5f18e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Yelp is a free platform that collects and displays reviews of local businesses such as boutiques, restaurants, hair salons and etc.</a:t>
            </a:r>
            <a:endParaRPr/>
          </a:p>
          <a:p>
            <a:pPr indent="0" lvl="0" marL="0" rtl="0" algn="l">
              <a:lnSpc>
                <a:spcPct val="100000"/>
              </a:lnSpc>
              <a:spcBef>
                <a:spcPts val="0"/>
              </a:spcBef>
              <a:spcAft>
                <a:spcPts val="0"/>
              </a:spcAft>
              <a:buSzPts val="1400"/>
              <a:buNone/>
            </a:pPr>
            <a:r>
              <a:rPr lang="en"/>
              <a:t>It has over 100 million monthly users and has collected almost 180 million reviews. Our project is focused on the restaurant reviews.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Nowadays, more and more people choose to eat outside instead of cooking at home. The question is how can we discover restaurants that we would like? To answer this question, the team decided to build a personalized recommendation system by predicting user ratings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From the Yelp open datasets, we selected business, review, and user datasets to look at. We listed here all the attributes we used from each dataset.</a:t>
            </a:r>
            <a:endParaRPr/>
          </a:p>
          <a:p>
            <a:pPr indent="0" lvl="0" marL="0" rtl="0" algn="l">
              <a:lnSpc>
                <a:spcPct val="100000"/>
              </a:lnSpc>
              <a:spcBef>
                <a:spcPts val="0"/>
              </a:spcBef>
              <a:spcAft>
                <a:spcPts val="0"/>
              </a:spcAft>
              <a:buSzPts val="1400"/>
              <a:buNone/>
            </a:pPr>
            <a:r>
              <a:rPr lang="en"/>
              <a:t>The most important attributes are rating, business attributes and food categories</a:t>
            </a:r>
            <a:endParaRPr/>
          </a:p>
          <a:p>
            <a:pPr indent="0" lvl="0" marL="0" rtl="0" algn="l">
              <a:lnSpc>
                <a:spcPct val="100000"/>
              </a:lnSpc>
              <a:spcBef>
                <a:spcPts val="0"/>
              </a:spcBef>
              <a:spcAft>
                <a:spcPts val="0"/>
              </a:spcAft>
              <a:buSzPts val="1400"/>
              <a:buNone/>
            </a:pPr>
            <a:r>
              <a:rPr lang="en"/>
              <a:t>Business attribute: price, quality, </a:t>
            </a:r>
            <a:r>
              <a:rPr lang="en"/>
              <a:t>alcohol, pet allowed</a:t>
            </a:r>
            <a:endParaRPr/>
          </a:p>
          <a:p>
            <a:pPr indent="0" lvl="0" marL="0" rtl="0" algn="l">
              <a:lnSpc>
                <a:spcPct val="100000"/>
              </a:lnSpc>
              <a:spcBef>
                <a:spcPts val="0"/>
              </a:spcBef>
              <a:spcAft>
                <a:spcPts val="0"/>
              </a:spcAft>
              <a:buSzPts val="1400"/>
              <a:buNone/>
            </a:pPr>
            <a:r>
              <a:rPr lang="en"/>
              <a:t>Food category: fast food, dessert, american, pizza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Since we are living in Toronto, we picked Toronto data. However, we found that more than half of the users only left one review. In order to build better models, we decided to filtered out users with less than 20 reviews. This leaves us with about 8 thousand reviews from 260 users on 14 hundred restaurants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20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Using CF concepts, similarity based models were created with cosine similarity measures. </a:t>
            </a:r>
            <a:endParaRPr sz="1000">
              <a:solidFill>
                <a:schemeClr val="dk1"/>
              </a:solidFill>
              <a:latin typeface="Times New Roman"/>
              <a:ea typeface="Times New Roman"/>
              <a:cs typeface="Times New Roman"/>
              <a:sym typeface="Times New Roman"/>
            </a:endParaRPr>
          </a:p>
          <a:p>
            <a:pPr indent="-292100" lvl="0" marL="457200" rtl="0" algn="l">
              <a:lnSpc>
                <a:spcPct val="120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We first rearranged our data. For example, user1 gives 5 stars to restaurant1. Assign 0 if the rating is unknown.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493ec331e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5493ec331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plotted rating vector for  2 users to 2 restaurants. Cosine similarity measures the angle between vector and axis.</a:t>
            </a:r>
            <a:endParaRPr/>
          </a:p>
          <a:p>
            <a:pPr indent="0" lvl="0" marL="0" rtl="0" algn="l">
              <a:lnSpc>
                <a:spcPct val="100000"/>
              </a:lnSpc>
              <a:spcBef>
                <a:spcPts val="0"/>
              </a:spcBef>
              <a:spcAft>
                <a:spcPts val="0"/>
              </a:spcAft>
              <a:buSzPts val="1400"/>
              <a:buNone/>
            </a:pPr>
            <a:r>
              <a:rPr lang="en"/>
              <a:t>Then models will predict ratings based on</a:t>
            </a:r>
            <a:r>
              <a:rPr lang="en">
                <a:solidFill>
                  <a:schemeClr val="dk1"/>
                </a:solidFill>
              </a:rPr>
              <a:t> others ratings and</a:t>
            </a:r>
            <a:r>
              <a:rPr lang="en"/>
              <a:t> similarity.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5493ec331e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5493ec331e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After getting results, Root mean squared error is used for evaluation. Here is an example. </a:t>
            </a:r>
            <a:endParaRPr/>
          </a:p>
          <a:p>
            <a:pPr indent="0" lvl="0" marL="0" rtl="0" algn="l">
              <a:lnSpc>
                <a:spcPct val="100000"/>
              </a:lnSpc>
              <a:spcBef>
                <a:spcPts val="0"/>
              </a:spcBef>
              <a:spcAft>
                <a:spcPts val="0"/>
              </a:spcAft>
              <a:buSzPts val="1400"/>
              <a:buNone/>
            </a:pPr>
            <a:r>
              <a:rPr lang="en"/>
              <a:t>First, get all the error values, then square and take average. At last, take root. </a:t>
            </a:r>
            <a:endParaRPr/>
          </a:p>
          <a:p>
            <a:pPr indent="0" lvl="0" marL="0" rtl="0" algn="l">
              <a:lnSpc>
                <a:spcPct val="100000"/>
              </a:lnSpc>
              <a:spcBef>
                <a:spcPts val="0"/>
              </a:spcBef>
              <a:spcAft>
                <a:spcPts val="0"/>
              </a:spcAft>
              <a:buSzPts val="1400"/>
              <a:buNone/>
            </a:pPr>
            <a:r>
              <a:rPr lang="en"/>
              <a:t>For data ranges from 1-5, we are aiming at most rmse=1.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493ec331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5493ec331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In addition, we also tried content-based filtering, the first step is to cluster more than 1000 restaurant into groups. </a:t>
            </a:r>
            <a:endParaRPr/>
          </a:p>
          <a:p>
            <a:pPr indent="-317500" lvl="0" marL="457200" rtl="0" algn="l">
              <a:lnSpc>
                <a:spcPct val="100000"/>
              </a:lnSpc>
              <a:spcBef>
                <a:spcPts val="0"/>
              </a:spcBef>
              <a:spcAft>
                <a:spcPts val="0"/>
              </a:spcAft>
              <a:buSzPts val="1400"/>
              <a:buChar char="-"/>
            </a:pPr>
            <a:r>
              <a:rPr lang="en"/>
              <a:t>As in the original dataset, each restaurant has more than 180 features, we selected 34 important features manually and those final features are mainly describing the restaurant by its region, food type and </a:t>
            </a:r>
            <a:r>
              <a:rPr lang="en"/>
              <a:t>occasion</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p:nvPr/>
        </p:nvSpPr>
        <p:spPr>
          <a:xfrm>
            <a:off x="2918075" y="917875"/>
            <a:ext cx="3307800" cy="3307800"/>
          </a:xfrm>
          <a:prstGeom prst="rect">
            <a:avLst/>
          </a:prstGeom>
          <a:solidFill>
            <a:srgbClr val="9E7C59"/>
          </a:solidFill>
          <a:ln cap="flat" cmpd="sng" w="152400">
            <a:solidFill>
              <a:srgbClr val="FFFFFF"/>
            </a:solidFill>
            <a:prstDash val="solid"/>
            <a:miter lim="8000"/>
            <a:headEnd len="sm" w="sm" type="none"/>
            <a:tailEnd len="sm" w="sm" type="none"/>
          </a:ln>
          <a:effectLst>
            <a:outerShdw blurRad="214313" rotWithShape="0" algn="bl" dir="5400000" dist="9525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217625" y="1206625"/>
            <a:ext cx="2708700" cy="273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11"/>
          <p:cNvGrpSpPr/>
          <p:nvPr/>
        </p:nvGrpSpPr>
        <p:grpSpPr>
          <a:xfrm>
            <a:off x="4414050" y="3983883"/>
            <a:ext cx="315900" cy="98400"/>
            <a:chOff x="4414050" y="1436450"/>
            <a:chExt cx="315900" cy="98400"/>
          </a:xfrm>
        </p:grpSpPr>
        <p:cxnSp>
          <p:nvCxnSpPr>
            <p:cNvPr id="71" name="Google Shape;71;p11"/>
            <p:cNvCxnSpPr/>
            <p:nvPr/>
          </p:nvCxnSpPr>
          <p:spPr>
            <a:xfrm>
              <a:off x="4414050" y="1485650"/>
              <a:ext cx="315900" cy="0"/>
            </a:xfrm>
            <a:prstGeom prst="straightConnector1">
              <a:avLst/>
            </a:prstGeom>
            <a:noFill/>
            <a:ln cap="flat" cmpd="sng" w="9525">
              <a:solidFill>
                <a:srgbClr val="9E7C59"/>
              </a:solidFill>
              <a:prstDash val="solid"/>
              <a:round/>
              <a:headEnd len="med" w="med" type="oval"/>
              <a:tailEnd len="med" w="med" type="oval"/>
            </a:ln>
          </p:spPr>
        </p:cxnSp>
        <p:sp>
          <p:nvSpPr>
            <p:cNvPr id="72" name="Google Shape;72;p11"/>
            <p:cNvSpPr/>
            <p:nvPr/>
          </p:nvSpPr>
          <p:spPr>
            <a:xfrm>
              <a:off x="4522800" y="1436450"/>
              <a:ext cx="98400" cy="98400"/>
            </a:xfrm>
            <a:prstGeom prst="diamond">
              <a:avLst/>
            </a:prstGeom>
            <a:noFill/>
            <a:ln cap="flat" cmpd="sng" w="952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1"/>
          <p:cNvSpPr txBox="1"/>
          <p:nvPr>
            <p:ph idx="1" type="body"/>
          </p:nvPr>
        </p:nvSpPr>
        <p:spPr>
          <a:xfrm>
            <a:off x="853650" y="3965517"/>
            <a:ext cx="74367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Clr>
                <a:srgbClr val="666666"/>
              </a:buClr>
              <a:buSzPts val="1400"/>
              <a:buNone/>
              <a:defRPr sz="1400">
                <a:solidFill>
                  <a:srgbClr val="666666"/>
                </a:solidFill>
              </a:defRPr>
            </a:lvl1pPr>
          </a:lstStyle>
          <a:p/>
        </p:txBody>
      </p:sp>
      <p:sp>
        <p:nvSpPr>
          <p:cNvPr id="74" name="Google Shape;74;p11"/>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2"/>
          <p:cNvSpPr/>
          <p:nvPr/>
        </p:nvSpPr>
        <p:spPr>
          <a:xfrm>
            <a:off x="2918075" y="917875"/>
            <a:ext cx="3307800" cy="3307800"/>
          </a:xfrm>
          <a:prstGeom prst="rect">
            <a:avLst/>
          </a:prstGeom>
          <a:solidFill>
            <a:srgbClr val="9E7C59"/>
          </a:solidFill>
          <a:ln cap="flat" cmpd="sng" w="152400">
            <a:solidFill>
              <a:srgbClr val="FFFFFF"/>
            </a:solidFill>
            <a:prstDash val="solid"/>
            <a:miter lim="8000"/>
            <a:headEnd len="sm" w="sm" type="none"/>
            <a:tailEnd len="sm" w="sm" type="none"/>
          </a:ln>
          <a:effectLst>
            <a:outerShdw blurRad="214313" rotWithShape="0" algn="bl" dir="5400000" dist="9525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txBox="1"/>
          <p:nvPr>
            <p:ph type="ctrTitle"/>
          </p:nvPr>
        </p:nvSpPr>
        <p:spPr>
          <a:xfrm>
            <a:off x="3258675" y="1643125"/>
            <a:ext cx="26268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78" name="Google Shape;78;p12"/>
          <p:cNvSpPr txBox="1"/>
          <p:nvPr>
            <p:ph idx="1" type="subTitle"/>
          </p:nvPr>
        </p:nvSpPr>
        <p:spPr>
          <a:xfrm>
            <a:off x="3258675" y="3068654"/>
            <a:ext cx="26268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i="1" sz="1400">
                <a:solidFill>
                  <a:srgbClr val="FFFFFF"/>
                </a:solidFill>
              </a:defRPr>
            </a:lvl1pPr>
            <a:lvl2pPr lvl="1" algn="ctr">
              <a:lnSpc>
                <a:spcPct val="100000"/>
              </a:lnSpc>
              <a:spcBef>
                <a:spcPts val="0"/>
              </a:spcBef>
              <a:spcAft>
                <a:spcPts val="0"/>
              </a:spcAft>
              <a:buClr>
                <a:srgbClr val="FFFFFF"/>
              </a:buClr>
              <a:buSzPts val="1400"/>
              <a:buNone/>
              <a:defRPr i="1" sz="1400">
                <a:solidFill>
                  <a:srgbClr val="FFFFFF"/>
                </a:solidFill>
              </a:defRPr>
            </a:lvl2pPr>
            <a:lvl3pPr lvl="2" algn="ctr">
              <a:lnSpc>
                <a:spcPct val="100000"/>
              </a:lnSpc>
              <a:spcBef>
                <a:spcPts val="0"/>
              </a:spcBef>
              <a:spcAft>
                <a:spcPts val="0"/>
              </a:spcAft>
              <a:buClr>
                <a:srgbClr val="FFFFFF"/>
              </a:buClr>
              <a:buSzPts val="1400"/>
              <a:buNone/>
              <a:defRPr i="1" sz="1400">
                <a:solidFill>
                  <a:srgbClr val="FFFFFF"/>
                </a:solidFill>
              </a:defRPr>
            </a:lvl3pPr>
            <a:lvl4pPr lvl="3" algn="ctr">
              <a:lnSpc>
                <a:spcPct val="100000"/>
              </a:lnSpc>
              <a:spcBef>
                <a:spcPts val="0"/>
              </a:spcBef>
              <a:spcAft>
                <a:spcPts val="0"/>
              </a:spcAft>
              <a:buClr>
                <a:srgbClr val="FFFFFF"/>
              </a:buClr>
              <a:buSzPts val="1400"/>
              <a:buNone/>
              <a:defRPr i="1" sz="1400">
                <a:solidFill>
                  <a:srgbClr val="FFFFFF"/>
                </a:solidFill>
              </a:defRPr>
            </a:lvl4pPr>
            <a:lvl5pPr lvl="4" algn="ctr">
              <a:lnSpc>
                <a:spcPct val="100000"/>
              </a:lnSpc>
              <a:spcBef>
                <a:spcPts val="0"/>
              </a:spcBef>
              <a:spcAft>
                <a:spcPts val="0"/>
              </a:spcAft>
              <a:buClr>
                <a:srgbClr val="FFFFFF"/>
              </a:buClr>
              <a:buSzPts val="1400"/>
              <a:buNone/>
              <a:defRPr i="1" sz="1400">
                <a:solidFill>
                  <a:srgbClr val="FFFFFF"/>
                </a:solidFill>
              </a:defRPr>
            </a:lvl5pPr>
            <a:lvl6pPr lvl="5" algn="ctr">
              <a:lnSpc>
                <a:spcPct val="100000"/>
              </a:lnSpc>
              <a:spcBef>
                <a:spcPts val="0"/>
              </a:spcBef>
              <a:spcAft>
                <a:spcPts val="0"/>
              </a:spcAft>
              <a:buClr>
                <a:srgbClr val="FFFFFF"/>
              </a:buClr>
              <a:buSzPts val="1400"/>
              <a:buNone/>
              <a:defRPr i="1" sz="1400">
                <a:solidFill>
                  <a:srgbClr val="FFFFFF"/>
                </a:solidFill>
              </a:defRPr>
            </a:lvl6pPr>
            <a:lvl7pPr lvl="6" algn="ctr">
              <a:lnSpc>
                <a:spcPct val="100000"/>
              </a:lnSpc>
              <a:spcBef>
                <a:spcPts val="0"/>
              </a:spcBef>
              <a:spcAft>
                <a:spcPts val="0"/>
              </a:spcAft>
              <a:buClr>
                <a:srgbClr val="FFFFFF"/>
              </a:buClr>
              <a:buSzPts val="1400"/>
              <a:buNone/>
              <a:defRPr i="1" sz="1400">
                <a:solidFill>
                  <a:srgbClr val="FFFFFF"/>
                </a:solidFill>
              </a:defRPr>
            </a:lvl7pPr>
            <a:lvl8pPr lvl="7" algn="ctr">
              <a:lnSpc>
                <a:spcPct val="100000"/>
              </a:lnSpc>
              <a:spcBef>
                <a:spcPts val="0"/>
              </a:spcBef>
              <a:spcAft>
                <a:spcPts val="0"/>
              </a:spcAft>
              <a:buClr>
                <a:srgbClr val="FFFFFF"/>
              </a:buClr>
              <a:buSzPts val="1400"/>
              <a:buNone/>
              <a:defRPr i="1" sz="1400">
                <a:solidFill>
                  <a:srgbClr val="FFFFFF"/>
                </a:solidFill>
              </a:defRPr>
            </a:lvl8pPr>
            <a:lvl9pPr lvl="8" algn="ctr">
              <a:lnSpc>
                <a:spcPct val="100000"/>
              </a:lnSpc>
              <a:spcBef>
                <a:spcPts val="0"/>
              </a:spcBef>
              <a:spcAft>
                <a:spcPts val="0"/>
              </a:spcAft>
              <a:buClr>
                <a:srgbClr val="FFFFFF"/>
              </a:buClr>
              <a:buSzPts val="1400"/>
              <a:buNone/>
              <a:defRPr i="1" sz="1400">
                <a:solidFill>
                  <a:srgbClr val="FFFFFF"/>
                </a:solidFill>
              </a:defRPr>
            </a:lvl9pPr>
          </a:lstStyle>
          <a:p/>
        </p:txBody>
      </p:sp>
      <p:grpSp>
        <p:nvGrpSpPr>
          <p:cNvPr id="79" name="Google Shape;79;p12"/>
          <p:cNvGrpSpPr/>
          <p:nvPr/>
        </p:nvGrpSpPr>
        <p:grpSpPr>
          <a:xfrm>
            <a:off x="4414050" y="2903550"/>
            <a:ext cx="315900" cy="98400"/>
            <a:chOff x="4414050" y="1436450"/>
            <a:chExt cx="315900" cy="98400"/>
          </a:xfrm>
        </p:grpSpPr>
        <p:cxnSp>
          <p:nvCxnSpPr>
            <p:cNvPr id="80" name="Google Shape;80;p12"/>
            <p:cNvCxnSpPr/>
            <p:nvPr/>
          </p:nvCxnSpPr>
          <p:spPr>
            <a:xfrm>
              <a:off x="4414050" y="1485650"/>
              <a:ext cx="315900" cy="0"/>
            </a:xfrm>
            <a:prstGeom prst="straightConnector1">
              <a:avLst/>
            </a:prstGeom>
            <a:noFill/>
            <a:ln cap="flat" cmpd="sng" w="9525">
              <a:solidFill>
                <a:srgbClr val="FFFFFF"/>
              </a:solidFill>
              <a:prstDash val="solid"/>
              <a:round/>
              <a:headEnd len="med" w="med" type="oval"/>
              <a:tailEnd len="med" w="med" type="oval"/>
            </a:ln>
          </p:spPr>
        </p:cxnSp>
        <p:sp>
          <p:nvSpPr>
            <p:cNvPr id="81" name="Google Shape;81;p12"/>
            <p:cNvSpPr/>
            <p:nvPr/>
          </p:nvSpPr>
          <p:spPr>
            <a:xfrm>
              <a:off x="4522800" y="1436450"/>
              <a:ext cx="98400" cy="98400"/>
            </a:xfrm>
            <a:prstGeom prst="diamond">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73D37"/>
        </a:solidFill>
      </p:bgPr>
    </p:bg>
    <p:spTree>
      <p:nvGrpSpPr>
        <p:cNvPr id="82" name="Shape 82"/>
        <p:cNvGrpSpPr/>
        <p:nvPr/>
      </p:nvGrpSpPr>
      <p:grpSpPr>
        <a:xfrm>
          <a:off x="0" y="0"/>
          <a:ext cx="0" cy="0"/>
          <a:chOff x="0" y="0"/>
          <a:chExt cx="0" cy="0"/>
        </a:xfrm>
      </p:grpSpPr>
      <p:sp>
        <p:nvSpPr>
          <p:cNvPr id="83" name="Google Shape;83;p13"/>
          <p:cNvSpPr/>
          <p:nvPr/>
        </p:nvSpPr>
        <p:spPr>
          <a:xfrm>
            <a:off x="2682794" y="682601"/>
            <a:ext cx="3778500" cy="3778500"/>
          </a:xfrm>
          <a:prstGeom prst="rect">
            <a:avLst/>
          </a:prstGeom>
          <a:solidFill>
            <a:srgbClr val="9E7C59"/>
          </a:solidFill>
          <a:ln cap="flat" cmpd="sng" w="152400">
            <a:solidFill>
              <a:srgbClr val="FFFFFF"/>
            </a:solidFill>
            <a:prstDash val="solid"/>
            <a:miter lim="8000"/>
            <a:headEnd len="sm" w="sm" type="none"/>
            <a:tailEnd len="sm" w="sm" type="none"/>
          </a:ln>
          <a:effectLst>
            <a:outerShdw blurRad="214313" rotWithShape="0" algn="bl" dir="5400000" dist="9525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txBox="1"/>
          <p:nvPr>
            <p:ph idx="1" type="body"/>
          </p:nvPr>
        </p:nvSpPr>
        <p:spPr>
          <a:xfrm>
            <a:off x="2971400" y="1313275"/>
            <a:ext cx="3201300" cy="2528100"/>
          </a:xfrm>
          <a:prstGeom prst="rect">
            <a:avLst/>
          </a:prstGeom>
          <a:noFill/>
          <a:ln>
            <a:noFill/>
          </a:ln>
        </p:spPr>
        <p:txBody>
          <a:bodyPr anchorCtr="0" anchor="ctr" bIns="91425" lIns="91425" spcFirstLastPara="1" rIns="91425" wrap="square" tIns="91425">
            <a:noAutofit/>
          </a:bodyPr>
          <a:lstStyle>
            <a:lvl1pPr indent="-368300" lvl="0" marL="457200" algn="ctr">
              <a:lnSpc>
                <a:spcPct val="100000"/>
              </a:lnSpc>
              <a:spcBef>
                <a:spcPts val="600"/>
              </a:spcBef>
              <a:spcAft>
                <a:spcPts val="0"/>
              </a:spcAft>
              <a:buClr>
                <a:srgbClr val="FFFFFF"/>
              </a:buClr>
              <a:buSzPts val="2200"/>
              <a:buChar char="⬗"/>
              <a:defRPr i="1">
                <a:solidFill>
                  <a:srgbClr val="FFFFFF"/>
                </a:solidFill>
              </a:defRPr>
            </a:lvl1pPr>
            <a:lvl2pPr indent="-368300" lvl="1" marL="914400" algn="ctr">
              <a:lnSpc>
                <a:spcPct val="100000"/>
              </a:lnSpc>
              <a:spcBef>
                <a:spcPts val="0"/>
              </a:spcBef>
              <a:spcAft>
                <a:spcPts val="0"/>
              </a:spcAft>
              <a:buClr>
                <a:srgbClr val="FFFFFF"/>
              </a:buClr>
              <a:buSzPts val="2200"/>
              <a:buChar char="◇"/>
              <a:defRPr i="1">
                <a:solidFill>
                  <a:srgbClr val="FFFFFF"/>
                </a:solidFill>
              </a:defRPr>
            </a:lvl2pPr>
            <a:lvl3pPr indent="-368300" lvl="2" marL="1371600" algn="ctr">
              <a:lnSpc>
                <a:spcPct val="100000"/>
              </a:lnSpc>
              <a:spcBef>
                <a:spcPts val="0"/>
              </a:spcBef>
              <a:spcAft>
                <a:spcPts val="0"/>
              </a:spcAft>
              <a:buClr>
                <a:srgbClr val="FFFFFF"/>
              </a:buClr>
              <a:buSzPts val="2200"/>
              <a:buChar char="◇"/>
              <a:defRPr i="1">
                <a:solidFill>
                  <a:srgbClr val="FFFFFF"/>
                </a:solidFill>
              </a:defRPr>
            </a:lvl3pPr>
            <a:lvl4pPr indent="-368300" lvl="3" marL="1828800" algn="ctr">
              <a:lnSpc>
                <a:spcPct val="100000"/>
              </a:lnSpc>
              <a:spcBef>
                <a:spcPts val="0"/>
              </a:spcBef>
              <a:spcAft>
                <a:spcPts val="0"/>
              </a:spcAft>
              <a:buClr>
                <a:srgbClr val="FFFFFF"/>
              </a:buClr>
              <a:buSzPts val="2200"/>
              <a:buChar char="◇"/>
              <a:defRPr i="1">
                <a:solidFill>
                  <a:srgbClr val="FFFFFF"/>
                </a:solidFill>
              </a:defRPr>
            </a:lvl4pPr>
            <a:lvl5pPr indent="-368300" lvl="4" marL="2286000" algn="ctr">
              <a:lnSpc>
                <a:spcPct val="100000"/>
              </a:lnSpc>
              <a:spcBef>
                <a:spcPts val="0"/>
              </a:spcBef>
              <a:spcAft>
                <a:spcPts val="0"/>
              </a:spcAft>
              <a:buClr>
                <a:srgbClr val="FFFFFF"/>
              </a:buClr>
              <a:buSzPts val="2200"/>
              <a:buChar char="◇"/>
              <a:defRPr i="1">
                <a:solidFill>
                  <a:srgbClr val="FFFFFF"/>
                </a:solidFill>
              </a:defRPr>
            </a:lvl5pPr>
            <a:lvl6pPr indent="-368300" lvl="5" marL="2743200" algn="ctr">
              <a:lnSpc>
                <a:spcPct val="100000"/>
              </a:lnSpc>
              <a:spcBef>
                <a:spcPts val="0"/>
              </a:spcBef>
              <a:spcAft>
                <a:spcPts val="0"/>
              </a:spcAft>
              <a:buClr>
                <a:srgbClr val="FFFFFF"/>
              </a:buClr>
              <a:buSzPts val="2200"/>
              <a:buChar char="◇"/>
              <a:defRPr i="1">
                <a:solidFill>
                  <a:srgbClr val="FFFFFF"/>
                </a:solidFill>
              </a:defRPr>
            </a:lvl6pPr>
            <a:lvl7pPr indent="-368300" lvl="6" marL="3200400" algn="ctr">
              <a:lnSpc>
                <a:spcPct val="100000"/>
              </a:lnSpc>
              <a:spcBef>
                <a:spcPts val="0"/>
              </a:spcBef>
              <a:spcAft>
                <a:spcPts val="0"/>
              </a:spcAft>
              <a:buClr>
                <a:srgbClr val="FFFFFF"/>
              </a:buClr>
              <a:buSzPts val="2200"/>
              <a:buChar char="◇"/>
              <a:defRPr i="1">
                <a:solidFill>
                  <a:srgbClr val="FFFFFF"/>
                </a:solidFill>
              </a:defRPr>
            </a:lvl7pPr>
            <a:lvl8pPr indent="-368300" lvl="7" marL="3657600" algn="ctr">
              <a:lnSpc>
                <a:spcPct val="100000"/>
              </a:lnSpc>
              <a:spcBef>
                <a:spcPts val="0"/>
              </a:spcBef>
              <a:spcAft>
                <a:spcPts val="0"/>
              </a:spcAft>
              <a:buClr>
                <a:srgbClr val="FFFFFF"/>
              </a:buClr>
              <a:buSzPts val="2200"/>
              <a:buChar char="◇"/>
              <a:defRPr i="1">
                <a:solidFill>
                  <a:srgbClr val="FFFFFF"/>
                </a:solidFill>
              </a:defRPr>
            </a:lvl8pPr>
            <a:lvl9pPr indent="-368300" lvl="8" marL="4114800" algn="ctr">
              <a:lnSpc>
                <a:spcPct val="100000"/>
              </a:lnSpc>
              <a:spcBef>
                <a:spcPts val="0"/>
              </a:spcBef>
              <a:spcAft>
                <a:spcPts val="0"/>
              </a:spcAft>
              <a:buClr>
                <a:srgbClr val="FFFFFF"/>
              </a:buClr>
              <a:buSzPts val="2200"/>
              <a:buChar char="◇"/>
              <a:defRPr i="1">
                <a:solidFill>
                  <a:srgbClr val="FFFFFF"/>
                </a:solidFill>
              </a:defRPr>
            </a:lvl9pPr>
          </a:lstStyle>
          <a:p/>
        </p:txBody>
      </p:sp>
      <p:sp>
        <p:nvSpPr>
          <p:cNvPr id="85" name="Google Shape;85;p13"/>
          <p:cNvSpPr txBox="1"/>
          <p:nvPr/>
        </p:nvSpPr>
        <p:spPr>
          <a:xfrm>
            <a:off x="3593400" y="7051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 sz="6000" u="none" cap="none" strike="noStrike">
                <a:solidFill>
                  <a:srgbClr val="FFFFFF"/>
                </a:solidFill>
                <a:latin typeface="Tinos"/>
                <a:ea typeface="Tinos"/>
                <a:cs typeface="Tinos"/>
                <a:sym typeface="Tinos"/>
              </a:rPr>
              <a:t>“</a:t>
            </a:r>
            <a:endParaRPr b="0" i="0" sz="6000" u="none" cap="none" strike="noStrike">
              <a:solidFill>
                <a:srgbClr val="FFFFFF"/>
              </a:solidFill>
              <a:latin typeface="Tinos"/>
              <a:ea typeface="Tinos"/>
              <a:cs typeface="Tinos"/>
              <a:sym typeface="Tinos"/>
            </a:endParaRPr>
          </a:p>
        </p:txBody>
      </p:sp>
      <p:sp>
        <p:nvSpPr>
          <p:cNvPr id="86" name="Google Shape;86;p13"/>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grpSp>
        <p:nvGrpSpPr>
          <p:cNvPr id="87" name="Google Shape;87;p13"/>
          <p:cNvGrpSpPr/>
          <p:nvPr/>
        </p:nvGrpSpPr>
        <p:grpSpPr>
          <a:xfrm>
            <a:off x="4414050" y="4046550"/>
            <a:ext cx="315900" cy="98400"/>
            <a:chOff x="4414050" y="1436450"/>
            <a:chExt cx="315900" cy="98400"/>
          </a:xfrm>
        </p:grpSpPr>
        <p:cxnSp>
          <p:nvCxnSpPr>
            <p:cNvPr id="88" name="Google Shape;88;p13"/>
            <p:cNvCxnSpPr/>
            <p:nvPr/>
          </p:nvCxnSpPr>
          <p:spPr>
            <a:xfrm>
              <a:off x="4414050" y="1485650"/>
              <a:ext cx="315900" cy="0"/>
            </a:xfrm>
            <a:prstGeom prst="straightConnector1">
              <a:avLst/>
            </a:prstGeom>
            <a:noFill/>
            <a:ln cap="flat" cmpd="sng" w="9525">
              <a:solidFill>
                <a:srgbClr val="FFFFFF"/>
              </a:solidFill>
              <a:prstDash val="solid"/>
              <a:round/>
              <a:headEnd len="med" w="med" type="oval"/>
              <a:tailEnd len="med" w="med" type="oval"/>
            </a:ln>
          </p:spPr>
        </p:cxnSp>
        <p:sp>
          <p:nvSpPr>
            <p:cNvPr id="89" name="Google Shape;89;p13"/>
            <p:cNvSpPr/>
            <p:nvPr/>
          </p:nvSpPr>
          <p:spPr>
            <a:xfrm>
              <a:off x="4522800" y="1436450"/>
              <a:ext cx="98400" cy="98400"/>
            </a:xfrm>
            <a:prstGeom prst="diamond">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3"/>
          <p:cNvGrpSpPr/>
          <p:nvPr/>
        </p:nvGrpSpPr>
        <p:grpSpPr>
          <a:xfrm>
            <a:off x="4414050" y="1316883"/>
            <a:ext cx="315900" cy="98400"/>
            <a:chOff x="4414050" y="1436450"/>
            <a:chExt cx="315900" cy="98400"/>
          </a:xfrm>
        </p:grpSpPr>
        <p:cxnSp>
          <p:nvCxnSpPr>
            <p:cNvPr id="16" name="Google Shape;16;p3"/>
            <p:cNvCxnSpPr/>
            <p:nvPr/>
          </p:nvCxnSpPr>
          <p:spPr>
            <a:xfrm>
              <a:off x="4414050" y="1485650"/>
              <a:ext cx="315900" cy="0"/>
            </a:xfrm>
            <a:prstGeom prst="straightConnector1">
              <a:avLst/>
            </a:prstGeom>
            <a:noFill/>
            <a:ln cap="flat" cmpd="sng" w="9525">
              <a:solidFill>
                <a:srgbClr val="9E7C59"/>
              </a:solidFill>
              <a:prstDash val="solid"/>
              <a:round/>
              <a:headEnd len="med" w="med" type="oval"/>
              <a:tailEnd len="med" w="med" type="oval"/>
            </a:ln>
          </p:spPr>
        </p:cxnSp>
        <p:sp>
          <p:nvSpPr>
            <p:cNvPr id="17" name="Google Shape;17;p3"/>
            <p:cNvSpPr/>
            <p:nvPr/>
          </p:nvSpPr>
          <p:spPr>
            <a:xfrm>
              <a:off x="4522800" y="1436450"/>
              <a:ext cx="98400" cy="98400"/>
            </a:xfrm>
            <a:prstGeom prst="diamond">
              <a:avLst/>
            </a:prstGeom>
            <a:noFill/>
            <a:ln cap="flat" cmpd="sng" w="952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19" name="Google Shape;19;p3"/>
          <p:cNvSpPr txBox="1"/>
          <p:nvPr>
            <p:ph idx="1" type="body"/>
          </p:nvPr>
        </p:nvSpPr>
        <p:spPr>
          <a:xfrm>
            <a:off x="902825" y="1600600"/>
            <a:ext cx="3561900" cy="2891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0" name="Google Shape;20;p3"/>
          <p:cNvSpPr txBox="1"/>
          <p:nvPr>
            <p:ph idx="2" type="body"/>
          </p:nvPr>
        </p:nvSpPr>
        <p:spPr>
          <a:xfrm>
            <a:off x="4679246" y="1600600"/>
            <a:ext cx="3561900" cy="2891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1" name="Google Shape;21;p3"/>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2" name="Shape 22"/>
        <p:cNvGrpSpPr/>
        <p:nvPr/>
      </p:nvGrpSpPr>
      <p:grpSpPr>
        <a:xfrm>
          <a:off x="0" y="0"/>
          <a:ext cx="0" cy="0"/>
          <a:chOff x="0" y="0"/>
          <a:chExt cx="0" cy="0"/>
        </a:xfrm>
      </p:grpSpPr>
      <p:sp>
        <p:nvSpPr>
          <p:cNvPr id="23" name="Google Shape;23;p4"/>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 name="Google Shape;24;p4"/>
          <p:cNvGrpSpPr/>
          <p:nvPr/>
        </p:nvGrpSpPr>
        <p:grpSpPr>
          <a:xfrm>
            <a:off x="4414050" y="1316883"/>
            <a:ext cx="315900" cy="98400"/>
            <a:chOff x="4414050" y="1436450"/>
            <a:chExt cx="315900" cy="98400"/>
          </a:xfrm>
        </p:grpSpPr>
        <p:cxnSp>
          <p:nvCxnSpPr>
            <p:cNvPr id="25" name="Google Shape;25;p4"/>
            <p:cNvCxnSpPr/>
            <p:nvPr/>
          </p:nvCxnSpPr>
          <p:spPr>
            <a:xfrm>
              <a:off x="4414050" y="1485650"/>
              <a:ext cx="315900" cy="0"/>
            </a:xfrm>
            <a:prstGeom prst="straightConnector1">
              <a:avLst/>
            </a:prstGeom>
            <a:noFill/>
            <a:ln cap="flat" cmpd="sng" w="9525">
              <a:solidFill>
                <a:srgbClr val="9E7C59"/>
              </a:solidFill>
              <a:prstDash val="solid"/>
              <a:round/>
              <a:headEnd len="med" w="med" type="oval"/>
              <a:tailEnd len="med" w="med" type="oval"/>
            </a:ln>
          </p:spPr>
        </p:cxnSp>
        <p:sp>
          <p:nvSpPr>
            <p:cNvPr id="26" name="Google Shape;26;p4"/>
            <p:cNvSpPr/>
            <p:nvPr/>
          </p:nvSpPr>
          <p:spPr>
            <a:xfrm>
              <a:off x="4522800" y="1436450"/>
              <a:ext cx="98400" cy="98400"/>
            </a:xfrm>
            <a:prstGeom prst="diamond">
              <a:avLst/>
            </a:prstGeom>
            <a:noFill/>
            <a:ln cap="flat" cmpd="sng" w="952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4"/>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28" name="Google Shape;28;p4"/>
          <p:cNvSpPr txBox="1"/>
          <p:nvPr>
            <p:ph idx="1" type="body"/>
          </p:nvPr>
        </p:nvSpPr>
        <p:spPr>
          <a:xfrm>
            <a:off x="902900" y="1592400"/>
            <a:ext cx="2365200" cy="2865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9" name="Google Shape;29;p4"/>
          <p:cNvSpPr txBox="1"/>
          <p:nvPr>
            <p:ph idx="2" type="body"/>
          </p:nvPr>
        </p:nvSpPr>
        <p:spPr>
          <a:xfrm>
            <a:off x="3389475" y="1592400"/>
            <a:ext cx="2365200" cy="2865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0" name="Google Shape;30;p4"/>
          <p:cNvSpPr txBox="1"/>
          <p:nvPr>
            <p:ph idx="3" type="body"/>
          </p:nvPr>
        </p:nvSpPr>
        <p:spPr>
          <a:xfrm>
            <a:off x="5876050" y="1592400"/>
            <a:ext cx="2365200" cy="2865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1" name="Google Shape;31;p4"/>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rgbClr val="9E7C59"/>
        </a:solidFill>
      </p:bgPr>
    </p:bg>
    <p:spTree>
      <p:nvGrpSpPr>
        <p:cNvPr id="32" name="Shape 32"/>
        <p:cNvGrpSpPr/>
        <p:nvPr/>
      </p:nvGrpSpPr>
      <p:grpSpPr>
        <a:xfrm>
          <a:off x="0" y="0"/>
          <a:ext cx="0" cy="0"/>
          <a:chOff x="0" y="0"/>
          <a:chExt cx="0" cy="0"/>
        </a:xfrm>
      </p:grpSpPr>
      <p:sp>
        <p:nvSpPr>
          <p:cNvPr id="33" name="Google Shape;33;p5"/>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35" name="Google Shape;35;p5"/>
          <p:cNvSpPr txBox="1"/>
          <p:nvPr>
            <p:ph idx="1" type="body"/>
          </p:nvPr>
        </p:nvSpPr>
        <p:spPr>
          <a:xfrm>
            <a:off x="902900" y="1598734"/>
            <a:ext cx="7338300" cy="26385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600"/>
              </a:spcBef>
              <a:spcAft>
                <a:spcPts val="0"/>
              </a:spcAft>
              <a:buClr>
                <a:srgbClr val="9E7C59"/>
              </a:buClr>
              <a:buSzPts val="2200"/>
              <a:buChar char="⬗"/>
              <a:defRPr/>
            </a:lvl1pPr>
            <a:lvl2pPr indent="-368300" lvl="1" marL="914400" algn="l">
              <a:lnSpc>
                <a:spcPct val="100000"/>
              </a:lnSpc>
              <a:spcBef>
                <a:spcPts val="0"/>
              </a:spcBef>
              <a:spcAft>
                <a:spcPts val="0"/>
              </a:spcAft>
              <a:buSzPts val="2200"/>
              <a:buChar char="◇"/>
              <a:defRPr/>
            </a:lvl2pPr>
            <a:lvl3pPr indent="-368300" lvl="2" marL="1371600" algn="l">
              <a:lnSpc>
                <a:spcPct val="100000"/>
              </a:lnSpc>
              <a:spcBef>
                <a:spcPts val="0"/>
              </a:spcBef>
              <a:spcAft>
                <a:spcPts val="0"/>
              </a:spcAft>
              <a:buSzPts val="2200"/>
              <a:buChar char="◇"/>
              <a:defRPr/>
            </a:lvl3pPr>
            <a:lvl4pPr indent="-368300" lvl="3" marL="1828800" algn="l">
              <a:lnSpc>
                <a:spcPct val="100000"/>
              </a:lnSpc>
              <a:spcBef>
                <a:spcPts val="0"/>
              </a:spcBef>
              <a:spcAft>
                <a:spcPts val="0"/>
              </a:spcAft>
              <a:buSzPts val="2200"/>
              <a:buChar char="◇"/>
              <a:defRPr/>
            </a:lvl4pPr>
            <a:lvl5pPr indent="-368300" lvl="4" marL="2286000" algn="l">
              <a:lnSpc>
                <a:spcPct val="100000"/>
              </a:lnSpc>
              <a:spcBef>
                <a:spcPts val="0"/>
              </a:spcBef>
              <a:spcAft>
                <a:spcPts val="0"/>
              </a:spcAft>
              <a:buSzPts val="2200"/>
              <a:buChar char="◇"/>
              <a:defRPr/>
            </a:lvl5pPr>
            <a:lvl6pPr indent="-368300" lvl="5" marL="2743200" algn="l">
              <a:lnSpc>
                <a:spcPct val="100000"/>
              </a:lnSpc>
              <a:spcBef>
                <a:spcPts val="0"/>
              </a:spcBef>
              <a:spcAft>
                <a:spcPts val="0"/>
              </a:spcAft>
              <a:buSzPts val="2200"/>
              <a:buChar char="◇"/>
              <a:defRPr/>
            </a:lvl6pPr>
            <a:lvl7pPr indent="-368300" lvl="6" marL="3200400" algn="l">
              <a:lnSpc>
                <a:spcPct val="100000"/>
              </a:lnSpc>
              <a:spcBef>
                <a:spcPts val="0"/>
              </a:spcBef>
              <a:spcAft>
                <a:spcPts val="0"/>
              </a:spcAft>
              <a:buSzPts val="2200"/>
              <a:buChar char="◇"/>
              <a:defRPr/>
            </a:lvl7pPr>
            <a:lvl8pPr indent="-368300" lvl="7" marL="3657600" algn="l">
              <a:lnSpc>
                <a:spcPct val="100000"/>
              </a:lnSpc>
              <a:spcBef>
                <a:spcPts val="0"/>
              </a:spcBef>
              <a:spcAft>
                <a:spcPts val="0"/>
              </a:spcAft>
              <a:buSzPts val="2200"/>
              <a:buChar char="◇"/>
              <a:defRPr/>
            </a:lvl8pPr>
            <a:lvl9pPr indent="-368300" lvl="8" marL="4114800" algn="l">
              <a:lnSpc>
                <a:spcPct val="100000"/>
              </a:lnSpc>
              <a:spcBef>
                <a:spcPts val="0"/>
              </a:spcBef>
              <a:spcAft>
                <a:spcPts val="0"/>
              </a:spcAft>
              <a:buSzPts val="2200"/>
              <a:buChar char="◇"/>
              <a:defRPr/>
            </a:lvl9pPr>
          </a:lstStyle>
          <a:p/>
        </p:txBody>
      </p:sp>
      <p:sp>
        <p:nvSpPr>
          <p:cNvPr id="36" name="Google Shape;36;p5"/>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grpSp>
        <p:nvGrpSpPr>
          <p:cNvPr id="37" name="Google Shape;37;p5"/>
          <p:cNvGrpSpPr/>
          <p:nvPr/>
        </p:nvGrpSpPr>
        <p:grpSpPr>
          <a:xfrm>
            <a:off x="4414050" y="1316883"/>
            <a:ext cx="315900" cy="98400"/>
            <a:chOff x="4414050" y="1436450"/>
            <a:chExt cx="315900" cy="98400"/>
          </a:xfrm>
        </p:grpSpPr>
        <p:cxnSp>
          <p:nvCxnSpPr>
            <p:cNvPr id="38" name="Google Shape;38;p5"/>
            <p:cNvCxnSpPr/>
            <p:nvPr/>
          </p:nvCxnSpPr>
          <p:spPr>
            <a:xfrm>
              <a:off x="4414050" y="1485650"/>
              <a:ext cx="315900" cy="0"/>
            </a:xfrm>
            <a:prstGeom prst="straightConnector1">
              <a:avLst/>
            </a:prstGeom>
            <a:noFill/>
            <a:ln cap="flat" cmpd="sng" w="9525">
              <a:solidFill>
                <a:srgbClr val="9E7C59"/>
              </a:solidFill>
              <a:prstDash val="solid"/>
              <a:round/>
              <a:headEnd len="med" w="med" type="oval"/>
              <a:tailEnd len="med" w="med" type="oval"/>
            </a:ln>
          </p:spPr>
        </p:cxnSp>
        <p:sp>
          <p:nvSpPr>
            <p:cNvPr id="39" name="Google Shape;39;p5"/>
            <p:cNvSpPr/>
            <p:nvPr/>
          </p:nvSpPr>
          <p:spPr>
            <a:xfrm>
              <a:off x="4522800" y="1436450"/>
              <a:ext cx="98400" cy="98400"/>
            </a:xfrm>
            <a:prstGeom prst="diamond">
              <a:avLst/>
            </a:prstGeom>
            <a:noFill/>
            <a:ln cap="flat" cmpd="sng" w="952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ntainer" type="blank">
  <p:cSld name="BLANK">
    <p:spTree>
      <p:nvGrpSpPr>
        <p:cNvPr id="40" name="Shape 40"/>
        <p:cNvGrpSpPr/>
        <p:nvPr/>
      </p:nvGrpSpPr>
      <p:grpSpPr>
        <a:xfrm>
          <a:off x="0" y="0"/>
          <a:ext cx="0" cy="0"/>
          <a:chOff x="0" y="0"/>
          <a:chExt cx="0" cy="0"/>
        </a:xfrm>
      </p:grpSpPr>
      <p:sp>
        <p:nvSpPr>
          <p:cNvPr id="41" name="Google Shape;41;p6"/>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slide">
  <p:cSld name="TITLE_AND_BODY_1">
    <p:bg>
      <p:bgPr>
        <a:solidFill>
          <a:srgbClr val="9E7C59"/>
        </a:solidFill>
      </p:bgPr>
    </p:bg>
    <p:spTree>
      <p:nvGrpSpPr>
        <p:cNvPr id="43" name="Shape 43"/>
        <p:cNvGrpSpPr/>
        <p:nvPr/>
      </p:nvGrpSpPr>
      <p:grpSpPr>
        <a:xfrm>
          <a:off x="0" y="0"/>
          <a:ext cx="0" cy="0"/>
          <a:chOff x="0" y="0"/>
          <a:chExt cx="0" cy="0"/>
        </a:xfrm>
      </p:grpSpPr>
      <p:sp>
        <p:nvSpPr>
          <p:cNvPr id="44" name="Google Shape;44;p7"/>
          <p:cNvSpPr/>
          <p:nvPr/>
        </p:nvSpPr>
        <p:spPr>
          <a:xfrm>
            <a:off x="554700" y="544650"/>
            <a:ext cx="40254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txBox="1"/>
          <p:nvPr>
            <p:ph type="title"/>
          </p:nvPr>
        </p:nvSpPr>
        <p:spPr>
          <a:xfrm>
            <a:off x="902900" y="742300"/>
            <a:ext cx="3291600" cy="60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46" name="Google Shape;46;p7"/>
          <p:cNvSpPr txBox="1"/>
          <p:nvPr>
            <p:ph idx="1" type="body"/>
          </p:nvPr>
        </p:nvSpPr>
        <p:spPr>
          <a:xfrm>
            <a:off x="902900" y="1598730"/>
            <a:ext cx="3291600" cy="26385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600"/>
              </a:spcBef>
              <a:spcAft>
                <a:spcPts val="0"/>
              </a:spcAft>
              <a:buClr>
                <a:srgbClr val="9E7C59"/>
              </a:buClr>
              <a:buSzPts val="2200"/>
              <a:buChar char="⬗"/>
              <a:defRPr/>
            </a:lvl1pPr>
            <a:lvl2pPr indent="-368300" lvl="1" marL="914400" algn="l">
              <a:lnSpc>
                <a:spcPct val="100000"/>
              </a:lnSpc>
              <a:spcBef>
                <a:spcPts val="0"/>
              </a:spcBef>
              <a:spcAft>
                <a:spcPts val="0"/>
              </a:spcAft>
              <a:buSzPts val="2200"/>
              <a:buChar char="◇"/>
              <a:defRPr/>
            </a:lvl2pPr>
            <a:lvl3pPr indent="-368300" lvl="2" marL="1371600" algn="l">
              <a:lnSpc>
                <a:spcPct val="100000"/>
              </a:lnSpc>
              <a:spcBef>
                <a:spcPts val="0"/>
              </a:spcBef>
              <a:spcAft>
                <a:spcPts val="0"/>
              </a:spcAft>
              <a:buSzPts val="2200"/>
              <a:buChar char="◇"/>
              <a:defRPr/>
            </a:lvl3pPr>
            <a:lvl4pPr indent="-368300" lvl="3" marL="1828800" algn="l">
              <a:lnSpc>
                <a:spcPct val="100000"/>
              </a:lnSpc>
              <a:spcBef>
                <a:spcPts val="0"/>
              </a:spcBef>
              <a:spcAft>
                <a:spcPts val="0"/>
              </a:spcAft>
              <a:buSzPts val="2200"/>
              <a:buChar char="◇"/>
              <a:defRPr/>
            </a:lvl4pPr>
            <a:lvl5pPr indent="-368300" lvl="4" marL="2286000" algn="l">
              <a:lnSpc>
                <a:spcPct val="100000"/>
              </a:lnSpc>
              <a:spcBef>
                <a:spcPts val="0"/>
              </a:spcBef>
              <a:spcAft>
                <a:spcPts val="0"/>
              </a:spcAft>
              <a:buSzPts val="2200"/>
              <a:buChar char="◇"/>
              <a:defRPr/>
            </a:lvl5pPr>
            <a:lvl6pPr indent="-368300" lvl="5" marL="2743200" algn="l">
              <a:lnSpc>
                <a:spcPct val="100000"/>
              </a:lnSpc>
              <a:spcBef>
                <a:spcPts val="0"/>
              </a:spcBef>
              <a:spcAft>
                <a:spcPts val="0"/>
              </a:spcAft>
              <a:buSzPts val="2200"/>
              <a:buChar char="◇"/>
              <a:defRPr/>
            </a:lvl6pPr>
            <a:lvl7pPr indent="-368300" lvl="6" marL="3200400" algn="l">
              <a:lnSpc>
                <a:spcPct val="100000"/>
              </a:lnSpc>
              <a:spcBef>
                <a:spcPts val="0"/>
              </a:spcBef>
              <a:spcAft>
                <a:spcPts val="0"/>
              </a:spcAft>
              <a:buSzPts val="2200"/>
              <a:buChar char="◇"/>
              <a:defRPr/>
            </a:lvl7pPr>
            <a:lvl8pPr indent="-368300" lvl="7" marL="3657600" algn="l">
              <a:lnSpc>
                <a:spcPct val="100000"/>
              </a:lnSpc>
              <a:spcBef>
                <a:spcPts val="0"/>
              </a:spcBef>
              <a:spcAft>
                <a:spcPts val="0"/>
              </a:spcAft>
              <a:buSzPts val="2200"/>
              <a:buChar char="◇"/>
              <a:defRPr/>
            </a:lvl8pPr>
            <a:lvl9pPr indent="-368300" lvl="8" marL="4114800" algn="l">
              <a:lnSpc>
                <a:spcPct val="100000"/>
              </a:lnSpc>
              <a:spcBef>
                <a:spcPts val="0"/>
              </a:spcBef>
              <a:spcAft>
                <a:spcPts val="0"/>
              </a:spcAft>
              <a:buSzPts val="2200"/>
              <a:buChar char="◇"/>
              <a:defRPr/>
            </a:lvl9pPr>
          </a:lstStyle>
          <a:p/>
        </p:txBody>
      </p:sp>
      <p:sp>
        <p:nvSpPr>
          <p:cNvPr id="47" name="Google Shape;47;p7"/>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2409450" y="1316883"/>
            <a:ext cx="315900" cy="98400"/>
            <a:chOff x="4414050" y="1436450"/>
            <a:chExt cx="315900" cy="98400"/>
          </a:xfrm>
        </p:grpSpPr>
        <p:cxnSp>
          <p:nvCxnSpPr>
            <p:cNvPr id="49" name="Google Shape;49;p7"/>
            <p:cNvCxnSpPr/>
            <p:nvPr/>
          </p:nvCxnSpPr>
          <p:spPr>
            <a:xfrm>
              <a:off x="4414050" y="1485650"/>
              <a:ext cx="315900" cy="0"/>
            </a:xfrm>
            <a:prstGeom prst="straightConnector1">
              <a:avLst/>
            </a:prstGeom>
            <a:noFill/>
            <a:ln cap="flat" cmpd="sng" w="9525">
              <a:solidFill>
                <a:srgbClr val="9E7C59"/>
              </a:solidFill>
              <a:prstDash val="solid"/>
              <a:round/>
              <a:headEnd len="med" w="med" type="oval"/>
              <a:tailEnd len="med" w="med" type="oval"/>
            </a:ln>
          </p:spPr>
        </p:cxnSp>
        <p:sp>
          <p:nvSpPr>
            <p:cNvPr id="50" name="Google Shape;50;p7"/>
            <p:cNvSpPr/>
            <p:nvPr/>
          </p:nvSpPr>
          <p:spPr>
            <a:xfrm>
              <a:off x="4522800" y="1436450"/>
              <a:ext cx="98400" cy="98400"/>
            </a:xfrm>
            <a:prstGeom prst="diamond">
              <a:avLst/>
            </a:prstGeom>
            <a:noFill/>
            <a:ln cap="flat" cmpd="sng" w="952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_1">
    <p:spTree>
      <p:nvGrpSpPr>
        <p:cNvPr id="51" name="Shape 51"/>
        <p:cNvGrpSpPr/>
        <p:nvPr/>
      </p:nvGrpSpPr>
      <p:grpSpPr>
        <a:xfrm>
          <a:off x="0" y="0"/>
          <a:ext cx="0" cy="0"/>
          <a:chOff x="0" y="0"/>
          <a:chExt cx="0" cy="0"/>
        </a:xfrm>
      </p:grpSpPr>
      <p:sp>
        <p:nvSpPr>
          <p:cNvPr id="52" name="Google Shape;52;p8"/>
          <p:cNvSpPr/>
          <p:nvPr/>
        </p:nvSpPr>
        <p:spPr>
          <a:xfrm>
            <a:off x="0" y="0"/>
            <a:ext cx="9144000" cy="5143500"/>
          </a:xfrm>
          <a:prstGeom prst="frame">
            <a:avLst>
              <a:gd fmla="val 10576" name="adj1"/>
            </a:avLst>
          </a:prstGeom>
          <a:solidFill>
            <a:srgbClr val="1A0808">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 name="Google Shape;53;p8"/>
          <p:cNvPicPr preferRelativeResize="0"/>
          <p:nvPr/>
        </p:nvPicPr>
        <p:blipFill rotWithShape="1">
          <a:blip r:embed="rId2">
            <a:alphaModFix/>
          </a:blip>
          <a:srcRect b="0" l="0" r="0" t="0"/>
          <a:stretch/>
        </p:blipFill>
        <p:spPr>
          <a:xfrm>
            <a:off x="147750" y="224000"/>
            <a:ext cx="8848500" cy="4712100"/>
          </a:xfrm>
          <a:prstGeom prst="frame">
            <a:avLst>
              <a:gd fmla="val 7899" name="adj1"/>
            </a:avLst>
          </a:prstGeom>
          <a:noFill/>
          <a:ln>
            <a:noFill/>
          </a:ln>
        </p:spPr>
      </p:pic>
      <p:sp>
        <p:nvSpPr>
          <p:cNvPr id="54" name="Google Shape;54;p8"/>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
        <p:nvSpPr>
          <p:cNvPr id="55" name="Google Shape;55;p8"/>
          <p:cNvSpPr/>
          <p:nvPr/>
        </p:nvSpPr>
        <p:spPr>
          <a:xfrm>
            <a:off x="554700" y="544650"/>
            <a:ext cx="8034600" cy="4054200"/>
          </a:xfrm>
          <a:prstGeom prst="rect">
            <a:avLst/>
          </a:prstGeom>
          <a:noFill/>
          <a:ln cap="flat" cmpd="sng"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9"/>
          <p:cNvGrpSpPr/>
          <p:nvPr/>
        </p:nvGrpSpPr>
        <p:grpSpPr>
          <a:xfrm>
            <a:off x="4414050" y="1316883"/>
            <a:ext cx="315900" cy="98400"/>
            <a:chOff x="4414050" y="1436450"/>
            <a:chExt cx="315900" cy="98400"/>
          </a:xfrm>
        </p:grpSpPr>
        <p:cxnSp>
          <p:nvCxnSpPr>
            <p:cNvPr id="59" name="Google Shape;59;p9"/>
            <p:cNvCxnSpPr/>
            <p:nvPr/>
          </p:nvCxnSpPr>
          <p:spPr>
            <a:xfrm>
              <a:off x="4414050" y="1485650"/>
              <a:ext cx="315900" cy="0"/>
            </a:xfrm>
            <a:prstGeom prst="straightConnector1">
              <a:avLst/>
            </a:prstGeom>
            <a:noFill/>
            <a:ln cap="flat" cmpd="sng" w="9525">
              <a:solidFill>
                <a:srgbClr val="9E7C59"/>
              </a:solidFill>
              <a:prstDash val="solid"/>
              <a:round/>
              <a:headEnd len="med" w="med" type="oval"/>
              <a:tailEnd len="med" w="med" type="oval"/>
            </a:ln>
          </p:spPr>
        </p:cxnSp>
        <p:sp>
          <p:nvSpPr>
            <p:cNvPr id="60" name="Google Shape;60;p9"/>
            <p:cNvSpPr/>
            <p:nvPr/>
          </p:nvSpPr>
          <p:spPr>
            <a:xfrm>
              <a:off x="4522800" y="1436450"/>
              <a:ext cx="98400" cy="98400"/>
            </a:xfrm>
            <a:prstGeom prst="diamond">
              <a:avLst/>
            </a:prstGeom>
            <a:noFill/>
            <a:ln cap="flat" cmpd="sng" w="952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9"/>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62" name="Google Shape;62;p9"/>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3" name="Shape 63"/>
        <p:cNvGrpSpPr/>
        <p:nvPr/>
      </p:nvGrpSpPr>
      <p:grpSpPr>
        <a:xfrm>
          <a:off x="0" y="0"/>
          <a:ext cx="0" cy="0"/>
          <a:chOff x="0" y="0"/>
          <a:chExt cx="0" cy="0"/>
        </a:xfrm>
      </p:grpSpPr>
      <p:sp>
        <p:nvSpPr>
          <p:cNvPr id="64" name="Google Shape;64;p10"/>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4414050" y="4579950"/>
            <a:ext cx="315900" cy="98400"/>
            <a:chOff x="4414050" y="1436450"/>
            <a:chExt cx="315900" cy="98400"/>
          </a:xfrm>
        </p:grpSpPr>
        <p:cxnSp>
          <p:nvCxnSpPr>
            <p:cNvPr id="66" name="Google Shape;66;p10"/>
            <p:cNvCxnSpPr/>
            <p:nvPr/>
          </p:nvCxnSpPr>
          <p:spPr>
            <a:xfrm>
              <a:off x="4414050" y="1485650"/>
              <a:ext cx="315900" cy="0"/>
            </a:xfrm>
            <a:prstGeom prst="straightConnector1">
              <a:avLst/>
            </a:prstGeom>
            <a:noFill/>
            <a:ln cap="flat" cmpd="sng" w="9525">
              <a:solidFill>
                <a:srgbClr val="FFFFFF"/>
              </a:solidFill>
              <a:prstDash val="solid"/>
              <a:round/>
              <a:headEnd len="med" w="med" type="oval"/>
              <a:tailEnd len="med" w="med" type="oval"/>
            </a:ln>
          </p:spPr>
        </p:cxnSp>
        <p:sp>
          <p:nvSpPr>
            <p:cNvPr id="67" name="Google Shape;67;p10"/>
            <p:cNvSpPr/>
            <p:nvPr/>
          </p:nvSpPr>
          <p:spPr>
            <a:xfrm>
              <a:off x="4522800" y="1436450"/>
              <a:ext cx="98400" cy="98400"/>
            </a:xfrm>
            <a:prstGeom prst="diamond">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9E7C59"/>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116" y="0"/>
                </a:moveTo>
                <a:lnTo>
                  <a:pt x="0" y="1116"/>
                </a:lnTo>
                <a:lnTo>
                  <a:pt x="0" y="1563"/>
                </a:lnTo>
                <a:lnTo>
                  <a:pt x="1563" y="0"/>
                </a:lnTo>
                <a:close/>
                <a:moveTo>
                  <a:pt x="7367" y="0"/>
                </a:moveTo>
                <a:lnTo>
                  <a:pt x="0" y="7367"/>
                </a:lnTo>
                <a:lnTo>
                  <a:pt x="0" y="7813"/>
                </a:lnTo>
                <a:lnTo>
                  <a:pt x="7813" y="0"/>
                </a:lnTo>
                <a:close/>
                <a:moveTo>
                  <a:pt x="13618" y="0"/>
                </a:moveTo>
                <a:lnTo>
                  <a:pt x="0" y="13618"/>
                </a:lnTo>
                <a:lnTo>
                  <a:pt x="0" y="14064"/>
                </a:lnTo>
                <a:lnTo>
                  <a:pt x="14064" y="0"/>
                </a:lnTo>
                <a:close/>
                <a:moveTo>
                  <a:pt x="19869" y="0"/>
                </a:moveTo>
                <a:lnTo>
                  <a:pt x="0" y="19869"/>
                </a:lnTo>
                <a:lnTo>
                  <a:pt x="0" y="20315"/>
                </a:lnTo>
                <a:lnTo>
                  <a:pt x="20315" y="0"/>
                </a:lnTo>
                <a:close/>
                <a:moveTo>
                  <a:pt x="26119" y="0"/>
                </a:moveTo>
                <a:lnTo>
                  <a:pt x="0" y="26119"/>
                </a:lnTo>
                <a:lnTo>
                  <a:pt x="0" y="26566"/>
                </a:lnTo>
                <a:lnTo>
                  <a:pt x="26566" y="0"/>
                </a:lnTo>
                <a:close/>
                <a:moveTo>
                  <a:pt x="32370" y="0"/>
                </a:moveTo>
                <a:lnTo>
                  <a:pt x="0" y="32370"/>
                </a:lnTo>
                <a:lnTo>
                  <a:pt x="0" y="32817"/>
                </a:lnTo>
                <a:lnTo>
                  <a:pt x="32817" y="0"/>
                </a:lnTo>
                <a:close/>
                <a:moveTo>
                  <a:pt x="38621" y="0"/>
                </a:moveTo>
                <a:lnTo>
                  <a:pt x="0" y="38621"/>
                </a:lnTo>
                <a:lnTo>
                  <a:pt x="0" y="39067"/>
                </a:lnTo>
                <a:lnTo>
                  <a:pt x="39067" y="0"/>
                </a:lnTo>
                <a:close/>
                <a:moveTo>
                  <a:pt x="44872" y="0"/>
                </a:moveTo>
                <a:lnTo>
                  <a:pt x="0" y="44872"/>
                </a:lnTo>
                <a:lnTo>
                  <a:pt x="0" y="45318"/>
                </a:lnTo>
                <a:lnTo>
                  <a:pt x="45318" y="0"/>
                </a:lnTo>
                <a:close/>
                <a:moveTo>
                  <a:pt x="51122" y="0"/>
                </a:moveTo>
                <a:lnTo>
                  <a:pt x="0" y="51122"/>
                </a:lnTo>
                <a:lnTo>
                  <a:pt x="0" y="51569"/>
                </a:lnTo>
                <a:lnTo>
                  <a:pt x="51569" y="0"/>
                </a:lnTo>
                <a:close/>
                <a:moveTo>
                  <a:pt x="57373" y="0"/>
                </a:moveTo>
                <a:lnTo>
                  <a:pt x="0" y="57373"/>
                </a:lnTo>
                <a:lnTo>
                  <a:pt x="0" y="57820"/>
                </a:lnTo>
                <a:lnTo>
                  <a:pt x="57820" y="0"/>
                </a:lnTo>
                <a:close/>
                <a:moveTo>
                  <a:pt x="63624" y="0"/>
                </a:moveTo>
                <a:lnTo>
                  <a:pt x="0" y="63624"/>
                </a:lnTo>
                <a:lnTo>
                  <a:pt x="0" y="64070"/>
                </a:lnTo>
                <a:lnTo>
                  <a:pt x="64071" y="0"/>
                </a:lnTo>
                <a:close/>
                <a:moveTo>
                  <a:pt x="69875" y="0"/>
                </a:moveTo>
                <a:lnTo>
                  <a:pt x="0" y="69875"/>
                </a:lnTo>
                <a:lnTo>
                  <a:pt x="0" y="70321"/>
                </a:lnTo>
                <a:lnTo>
                  <a:pt x="70321" y="0"/>
                </a:lnTo>
                <a:close/>
                <a:moveTo>
                  <a:pt x="76126" y="0"/>
                </a:moveTo>
                <a:lnTo>
                  <a:pt x="0" y="76125"/>
                </a:lnTo>
                <a:lnTo>
                  <a:pt x="0" y="76572"/>
                </a:lnTo>
                <a:lnTo>
                  <a:pt x="76572" y="0"/>
                </a:lnTo>
                <a:close/>
                <a:moveTo>
                  <a:pt x="82376" y="0"/>
                </a:moveTo>
                <a:lnTo>
                  <a:pt x="0" y="82376"/>
                </a:lnTo>
                <a:lnTo>
                  <a:pt x="0" y="82823"/>
                </a:lnTo>
                <a:lnTo>
                  <a:pt x="82823" y="0"/>
                </a:lnTo>
                <a:close/>
                <a:moveTo>
                  <a:pt x="88627" y="0"/>
                </a:moveTo>
                <a:lnTo>
                  <a:pt x="0" y="88627"/>
                </a:lnTo>
                <a:lnTo>
                  <a:pt x="0" y="89073"/>
                </a:lnTo>
                <a:lnTo>
                  <a:pt x="89074" y="0"/>
                </a:lnTo>
                <a:close/>
                <a:moveTo>
                  <a:pt x="94878" y="0"/>
                </a:moveTo>
                <a:lnTo>
                  <a:pt x="0" y="94878"/>
                </a:lnTo>
                <a:lnTo>
                  <a:pt x="0" y="95324"/>
                </a:lnTo>
                <a:lnTo>
                  <a:pt x="95324" y="0"/>
                </a:lnTo>
                <a:close/>
                <a:moveTo>
                  <a:pt x="101129" y="0"/>
                </a:moveTo>
                <a:lnTo>
                  <a:pt x="0" y="101128"/>
                </a:lnTo>
                <a:lnTo>
                  <a:pt x="0" y="101575"/>
                </a:lnTo>
                <a:lnTo>
                  <a:pt x="101575" y="0"/>
                </a:lnTo>
                <a:close/>
                <a:moveTo>
                  <a:pt x="107379" y="0"/>
                </a:moveTo>
                <a:lnTo>
                  <a:pt x="0" y="107379"/>
                </a:lnTo>
                <a:lnTo>
                  <a:pt x="0" y="107826"/>
                </a:lnTo>
                <a:lnTo>
                  <a:pt x="107826" y="0"/>
                </a:lnTo>
                <a:close/>
                <a:moveTo>
                  <a:pt x="113630" y="0"/>
                </a:moveTo>
                <a:lnTo>
                  <a:pt x="0" y="113630"/>
                </a:lnTo>
                <a:lnTo>
                  <a:pt x="0" y="114076"/>
                </a:lnTo>
                <a:lnTo>
                  <a:pt x="114077" y="0"/>
                </a:lnTo>
                <a:close/>
                <a:moveTo>
                  <a:pt x="119881" y="0"/>
                </a:moveTo>
                <a:lnTo>
                  <a:pt x="0" y="119881"/>
                </a:lnTo>
                <a:lnTo>
                  <a:pt x="0" y="120327"/>
                </a:lnTo>
                <a:lnTo>
                  <a:pt x="120328" y="0"/>
                </a:lnTo>
                <a:close/>
                <a:moveTo>
                  <a:pt x="126132" y="0"/>
                </a:moveTo>
                <a:lnTo>
                  <a:pt x="0" y="126132"/>
                </a:lnTo>
                <a:lnTo>
                  <a:pt x="0" y="126578"/>
                </a:lnTo>
                <a:lnTo>
                  <a:pt x="126578" y="0"/>
                </a:lnTo>
                <a:close/>
                <a:moveTo>
                  <a:pt x="132383" y="0"/>
                </a:moveTo>
                <a:lnTo>
                  <a:pt x="0" y="132382"/>
                </a:lnTo>
                <a:lnTo>
                  <a:pt x="0" y="132829"/>
                </a:lnTo>
                <a:lnTo>
                  <a:pt x="132829" y="0"/>
                </a:lnTo>
                <a:close/>
                <a:moveTo>
                  <a:pt x="138633" y="0"/>
                </a:moveTo>
                <a:lnTo>
                  <a:pt x="0" y="138633"/>
                </a:lnTo>
                <a:lnTo>
                  <a:pt x="0" y="139080"/>
                </a:lnTo>
                <a:lnTo>
                  <a:pt x="139080" y="0"/>
                </a:lnTo>
                <a:close/>
                <a:moveTo>
                  <a:pt x="144884" y="0"/>
                </a:moveTo>
                <a:lnTo>
                  <a:pt x="0" y="144884"/>
                </a:lnTo>
                <a:lnTo>
                  <a:pt x="0" y="145330"/>
                </a:lnTo>
                <a:lnTo>
                  <a:pt x="145331" y="0"/>
                </a:lnTo>
                <a:close/>
                <a:moveTo>
                  <a:pt x="151135" y="0"/>
                </a:moveTo>
                <a:lnTo>
                  <a:pt x="0" y="151135"/>
                </a:lnTo>
                <a:lnTo>
                  <a:pt x="0" y="151581"/>
                </a:lnTo>
                <a:lnTo>
                  <a:pt x="151581" y="0"/>
                </a:lnTo>
                <a:close/>
                <a:moveTo>
                  <a:pt x="157386" y="0"/>
                </a:moveTo>
                <a:lnTo>
                  <a:pt x="0" y="157385"/>
                </a:lnTo>
                <a:lnTo>
                  <a:pt x="0" y="157832"/>
                </a:lnTo>
                <a:lnTo>
                  <a:pt x="157832" y="0"/>
                </a:lnTo>
                <a:close/>
                <a:moveTo>
                  <a:pt x="163637" y="0"/>
                </a:moveTo>
                <a:lnTo>
                  <a:pt x="2902" y="160734"/>
                </a:lnTo>
                <a:lnTo>
                  <a:pt x="3349" y="160734"/>
                </a:lnTo>
                <a:lnTo>
                  <a:pt x="164083" y="0"/>
                </a:lnTo>
                <a:close/>
                <a:moveTo>
                  <a:pt x="169887" y="0"/>
                </a:moveTo>
                <a:lnTo>
                  <a:pt x="9153" y="160734"/>
                </a:lnTo>
                <a:lnTo>
                  <a:pt x="9599" y="160734"/>
                </a:lnTo>
                <a:lnTo>
                  <a:pt x="170334" y="0"/>
                </a:lnTo>
                <a:close/>
                <a:moveTo>
                  <a:pt x="176138" y="0"/>
                </a:moveTo>
                <a:lnTo>
                  <a:pt x="15404" y="160734"/>
                </a:lnTo>
                <a:lnTo>
                  <a:pt x="15850" y="160734"/>
                </a:lnTo>
                <a:lnTo>
                  <a:pt x="176585" y="0"/>
                </a:lnTo>
                <a:close/>
                <a:moveTo>
                  <a:pt x="182389" y="0"/>
                </a:moveTo>
                <a:lnTo>
                  <a:pt x="21654" y="160734"/>
                </a:lnTo>
                <a:lnTo>
                  <a:pt x="22101" y="160734"/>
                </a:lnTo>
                <a:lnTo>
                  <a:pt x="182835" y="0"/>
                </a:lnTo>
                <a:close/>
                <a:moveTo>
                  <a:pt x="188640" y="0"/>
                </a:moveTo>
                <a:lnTo>
                  <a:pt x="27905" y="160734"/>
                </a:lnTo>
                <a:lnTo>
                  <a:pt x="28352" y="160734"/>
                </a:lnTo>
                <a:lnTo>
                  <a:pt x="189086" y="0"/>
                </a:lnTo>
                <a:close/>
                <a:moveTo>
                  <a:pt x="194890" y="0"/>
                </a:moveTo>
                <a:lnTo>
                  <a:pt x="34156" y="160734"/>
                </a:lnTo>
                <a:lnTo>
                  <a:pt x="34603" y="160734"/>
                </a:lnTo>
                <a:lnTo>
                  <a:pt x="195337" y="0"/>
                </a:lnTo>
                <a:close/>
                <a:moveTo>
                  <a:pt x="201141" y="0"/>
                </a:moveTo>
                <a:lnTo>
                  <a:pt x="40407" y="160734"/>
                </a:lnTo>
                <a:lnTo>
                  <a:pt x="40853" y="160734"/>
                </a:lnTo>
                <a:lnTo>
                  <a:pt x="201588" y="0"/>
                </a:lnTo>
                <a:close/>
                <a:moveTo>
                  <a:pt x="207392" y="0"/>
                </a:moveTo>
                <a:lnTo>
                  <a:pt x="46658" y="160734"/>
                </a:lnTo>
                <a:lnTo>
                  <a:pt x="47104" y="160734"/>
                </a:lnTo>
                <a:lnTo>
                  <a:pt x="207838" y="0"/>
                </a:lnTo>
                <a:close/>
                <a:moveTo>
                  <a:pt x="213643" y="0"/>
                </a:moveTo>
                <a:lnTo>
                  <a:pt x="52908" y="160734"/>
                </a:lnTo>
                <a:lnTo>
                  <a:pt x="53355" y="160734"/>
                </a:lnTo>
                <a:lnTo>
                  <a:pt x="214089" y="0"/>
                </a:lnTo>
                <a:close/>
                <a:moveTo>
                  <a:pt x="219894" y="0"/>
                </a:moveTo>
                <a:lnTo>
                  <a:pt x="59159" y="160734"/>
                </a:lnTo>
                <a:lnTo>
                  <a:pt x="59606" y="160734"/>
                </a:lnTo>
                <a:lnTo>
                  <a:pt x="220340" y="0"/>
                </a:lnTo>
                <a:close/>
                <a:moveTo>
                  <a:pt x="226144" y="0"/>
                </a:moveTo>
                <a:lnTo>
                  <a:pt x="65410" y="160734"/>
                </a:lnTo>
                <a:lnTo>
                  <a:pt x="65856" y="160734"/>
                </a:lnTo>
                <a:lnTo>
                  <a:pt x="226591" y="0"/>
                </a:lnTo>
                <a:close/>
                <a:moveTo>
                  <a:pt x="232395" y="0"/>
                </a:moveTo>
                <a:lnTo>
                  <a:pt x="71661" y="160734"/>
                </a:lnTo>
                <a:lnTo>
                  <a:pt x="72107" y="160734"/>
                </a:lnTo>
                <a:lnTo>
                  <a:pt x="232842" y="0"/>
                </a:lnTo>
                <a:close/>
                <a:moveTo>
                  <a:pt x="238646" y="0"/>
                </a:moveTo>
                <a:lnTo>
                  <a:pt x="77912" y="160734"/>
                </a:lnTo>
                <a:lnTo>
                  <a:pt x="78358" y="160734"/>
                </a:lnTo>
                <a:lnTo>
                  <a:pt x="239092" y="0"/>
                </a:lnTo>
                <a:close/>
                <a:moveTo>
                  <a:pt x="244897" y="0"/>
                </a:moveTo>
                <a:lnTo>
                  <a:pt x="84162" y="160734"/>
                </a:lnTo>
                <a:lnTo>
                  <a:pt x="84609" y="160734"/>
                </a:lnTo>
                <a:lnTo>
                  <a:pt x="245343" y="0"/>
                </a:lnTo>
                <a:close/>
                <a:moveTo>
                  <a:pt x="251147" y="0"/>
                </a:moveTo>
                <a:lnTo>
                  <a:pt x="90413" y="160734"/>
                </a:lnTo>
                <a:lnTo>
                  <a:pt x="90860" y="160734"/>
                </a:lnTo>
                <a:lnTo>
                  <a:pt x="251594" y="0"/>
                </a:lnTo>
                <a:close/>
                <a:moveTo>
                  <a:pt x="257398" y="0"/>
                </a:moveTo>
                <a:lnTo>
                  <a:pt x="96664" y="160734"/>
                </a:lnTo>
                <a:lnTo>
                  <a:pt x="97110" y="160734"/>
                </a:lnTo>
                <a:lnTo>
                  <a:pt x="257845" y="0"/>
                </a:lnTo>
                <a:close/>
                <a:moveTo>
                  <a:pt x="263649" y="0"/>
                </a:moveTo>
                <a:lnTo>
                  <a:pt x="102915" y="160734"/>
                </a:lnTo>
                <a:lnTo>
                  <a:pt x="103361" y="160734"/>
                </a:lnTo>
                <a:lnTo>
                  <a:pt x="264096" y="0"/>
                </a:lnTo>
                <a:close/>
                <a:moveTo>
                  <a:pt x="269900" y="0"/>
                </a:moveTo>
                <a:lnTo>
                  <a:pt x="109165" y="160734"/>
                </a:lnTo>
                <a:lnTo>
                  <a:pt x="109612" y="160734"/>
                </a:lnTo>
                <a:lnTo>
                  <a:pt x="270346" y="0"/>
                </a:lnTo>
                <a:close/>
                <a:moveTo>
                  <a:pt x="276151" y="0"/>
                </a:moveTo>
                <a:lnTo>
                  <a:pt x="115416" y="160734"/>
                </a:lnTo>
                <a:lnTo>
                  <a:pt x="115863" y="160734"/>
                </a:lnTo>
                <a:lnTo>
                  <a:pt x="276597" y="0"/>
                </a:lnTo>
                <a:close/>
                <a:moveTo>
                  <a:pt x="282401" y="0"/>
                </a:moveTo>
                <a:lnTo>
                  <a:pt x="121667" y="160734"/>
                </a:lnTo>
                <a:lnTo>
                  <a:pt x="122113" y="160734"/>
                </a:lnTo>
                <a:lnTo>
                  <a:pt x="282848" y="0"/>
                </a:lnTo>
                <a:close/>
                <a:moveTo>
                  <a:pt x="285750" y="2902"/>
                </a:moveTo>
                <a:lnTo>
                  <a:pt x="127918" y="160734"/>
                </a:lnTo>
                <a:lnTo>
                  <a:pt x="128364" y="160734"/>
                </a:lnTo>
                <a:lnTo>
                  <a:pt x="285750" y="3349"/>
                </a:lnTo>
                <a:lnTo>
                  <a:pt x="285750" y="2902"/>
                </a:lnTo>
                <a:close/>
                <a:moveTo>
                  <a:pt x="285750" y="9153"/>
                </a:moveTo>
                <a:lnTo>
                  <a:pt x="134169" y="160734"/>
                </a:lnTo>
                <a:lnTo>
                  <a:pt x="134615" y="160734"/>
                </a:lnTo>
                <a:lnTo>
                  <a:pt x="285750" y="9599"/>
                </a:lnTo>
                <a:lnTo>
                  <a:pt x="285750" y="9153"/>
                </a:lnTo>
                <a:close/>
                <a:moveTo>
                  <a:pt x="285750" y="15404"/>
                </a:moveTo>
                <a:lnTo>
                  <a:pt x="140419" y="160734"/>
                </a:lnTo>
                <a:lnTo>
                  <a:pt x="140866" y="160734"/>
                </a:lnTo>
                <a:lnTo>
                  <a:pt x="285750" y="15850"/>
                </a:lnTo>
                <a:lnTo>
                  <a:pt x="285750" y="15404"/>
                </a:lnTo>
                <a:close/>
                <a:moveTo>
                  <a:pt x="285750" y="21654"/>
                </a:moveTo>
                <a:lnTo>
                  <a:pt x="146670" y="160734"/>
                </a:lnTo>
                <a:lnTo>
                  <a:pt x="147117" y="160734"/>
                </a:lnTo>
                <a:lnTo>
                  <a:pt x="285750" y="22101"/>
                </a:lnTo>
                <a:lnTo>
                  <a:pt x="285750" y="21654"/>
                </a:lnTo>
                <a:close/>
                <a:moveTo>
                  <a:pt x="285750" y="27905"/>
                </a:moveTo>
                <a:lnTo>
                  <a:pt x="152921" y="160734"/>
                </a:lnTo>
                <a:lnTo>
                  <a:pt x="153367" y="160734"/>
                </a:lnTo>
                <a:lnTo>
                  <a:pt x="285750" y="28352"/>
                </a:lnTo>
                <a:lnTo>
                  <a:pt x="285750" y="27905"/>
                </a:lnTo>
                <a:close/>
                <a:moveTo>
                  <a:pt x="285750" y="34156"/>
                </a:moveTo>
                <a:lnTo>
                  <a:pt x="159172" y="160734"/>
                </a:lnTo>
                <a:lnTo>
                  <a:pt x="159618" y="160734"/>
                </a:lnTo>
                <a:lnTo>
                  <a:pt x="285750" y="34602"/>
                </a:lnTo>
                <a:lnTo>
                  <a:pt x="285750" y="34156"/>
                </a:lnTo>
                <a:close/>
                <a:moveTo>
                  <a:pt x="285750" y="40407"/>
                </a:moveTo>
                <a:lnTo>
                  <a:pt x="165422" y="160734"/>
                </a:lnTo>
                <a:lnTo>
                  <a:pt x="165869" y="160734"/>
                </a:lnTo>
                <a:lnTo>
                  <a:pt x="285750" y="40853"/>
                </a:lnTo>
                <a:lnTo>
                  <a:pt x="285750" y="40407"/>
                </a:lnTo>
                <a:close/>
                <a:moveTo>
                  <a:pt x="285750" y="46658"/>
                </a:moveTo>
                <a:lnTo>
                  <a:pt x="171673" y="160734"/>
                </a:lnTo>
                <a:lnTo>
                  <a:pt x="172120" y="160734"/>
                </a:lnTo>
                <a:lnTo>
                  <a:pt x="285750" y="47104"/>
                </a:lnTo>
                <a:lnTo>
                  <a:pt x="285750" y="46658"/>
                </a:lnTo>
                <a:close/>
                <a:moveTo>
                  <a:pt x="285750" y="52908"/>
                </a:moveTo>
                <a:lnTo>
                  <a:pt x="177924" y="160734"/>
                </a:lnTo>
                <a:lnTo>
                  <a:pt x="178371" y="160734"/>
                </a:lnTo>
                <a:lnTo>
                  <a:pt x="285750" y="53355"/>
                </a:lnTo>
                <a:lnTo>
                  <a:pt x="285750" y="52908"/>
                </a:lnTo>
                <a:close/>
                <a:moveTo>
                  <a:pt x="285750" y="59159"/>
                </a:moveTo>
                <a:lnTo>
                  <a:pt x="184175" y="160734"/>
                </a:lnTo>
                <a:lnTo>
                  <a:pt x="184621" y="160734"/>
                </a:lnTo>
                <a:lnTo>
                  <a:pt x="285750" y="59606"/>
                </a:lnTo>
                <a:lnTo>
                  <a:pt x="285750" y="59159"/>
                </a:lnTo>
                <a:close/>
                <a:moveTo>
                  <a:pt x="285750" y="65410"/>
                </a:moveTo>
                <a:lnTo>
                  <a:pt x="190426" y="160734"/>
                </a:lnTo>
                <a:lnTo>
                  <a:pt x="190872" y="160734"/>
                </a:lnTo>
                <a:lnTo>
                  <a:pt x="285750" y="65856"/>
                </a:lnTo>
                <a:lnTo>
                  <a:pt x="285750" y="65410"/>
                </a:lnTo>
                <a:close/>
                <a:moveTo>
                  <a:pt x="285750" y="71661"/>
                </a:moveTo>
                <a:lnTo>
                  <a:pt x="196676" y="160734"/>
                </a:lnTo>
                <a:lnTo>
                  <a:pt x="197123" y="160734"/>
                </a:lnTo>
                <a:lnTo>
                  <a:pt x="285750" y="72107"/>
                </a:lnTo>
                <a:lnTo>
                  <a:pt x="285750" y="71661"/>
                </a:lnTo>
                <a:close/>
                <a:moveTo>
                  <a:pt x="285750" y="77911"/>
                </a:moveTo>
                <a:lnTo>
                  <a:pt x="202927" y="160734"/>
                </a:lnTo>
                <a:lnTo>
                  <a:pt x="203374" y="160734"/>
                </a:lnTo>
                <a:lnTo>
                  <a:pt x="285750" y="78358"/>
                </a:lnTo>
                <a:lnTo>
                  <a:pt x="285750" y="77911"/>
                </a:lnTo>
                <a:close/>
                <a:moveTo>
                  <a:pt x="285750" y="84162"/>
                </a:moveTo>
                <a:lnTo>
                  <a:pt x="209178" y="160734"/>
                </a:lnTo>
                <a:lnTo>
                  <a:pt x="209624" y="160734"/>
                </a:lnTo>
                <a:lnTo>
                  <a:pt x="285750" y="84609"/>
                </a:lnTo>
                <a:lnTo>
                  <a:pt x="285750" y="84162"/>
                </a:lnTo>
                <a:close/>
                <a:moveTo>
                  <a:pt x="285750" y="90413"/>
                </a:moveTo>
                <a:lnTo>
                  <a:pt x="215429" y="160734"/>
                </a:lnTo>
                <a:lnTo>
                  <a:pt x="215875" y="160734"/>
                </a:lnTo>
                <a:lnTo>
                  <a:pt x="285750" y="90859"/>
                </a:lnTo>
                <a:lnTo>
                  <a:pt x="285750" y="90413"/>
                </a:lnTo>
                <a:close/>
                <a:moveTo>
                  <a:pt x="285750" y="96664"/>
                </a:moveTo>
                <a:lnTo>
                  <a:pt x="221680" y="160734"/>
                </a:lnTo>
                <a:lnTo>
                  <a:pt x="222126" y="160734"/>
                </a:lnTo>
                <a:lnTo>
                  <a:pt x="285750" y="97110"/>
                </a:lnTo>
                <a:lnTo>
                  <a:pt x="285750" y="96664"/>
                </a:lnTo>
                <a:close/>
                <a:moveTo>
                  <a:pt x="285750" y="102914"/>
                </a:moveTo>
                <a:lnTo>
                  <a:pt x="227930" y="160734"/>
                </a:lnTo>
                <a:lnTo>
                  <a:pt x="228377" y="160734"/>
                </a:lnTo>
                <a:lnTo>
                  <a:pt x="285750" y="103361"/>
                </a:lnTo>
                <a:lnTo>
                  <a:pt x="285750" y="102914"/>
                </a:lnTo>
                <a:close/>
                <a:moveTo>
                  <a:pt x="285750" y="109165"/>
                </a:moveTo>
                <a:lnTo>
                  <a:pt x="234181" y="160734"/>
                </a:lnTo>
                <a:lnTo>
                  <a:pt x="234628" y="160734"/>
                </a:lnTo>
                <a:lnTo>
                  <a:pt x="285750" y="109612"/>
                </a:lnTo>
                <a:lnTo>
                  <a:pt x="285750" y="109165"/>
                </a:lnTo>
                <a:close/>
                <a:moveTo>
                  <a:pt x="285750" y="115416"/>
                </a:moveTo>
                <a:lnTo>
                  <a:pt x="240432" y="160734"/>
                </a:lnTo>
                <a:lnTo>
                  <a:pt x="240878" y="160734"/>
                </a:lnTo>
                <a:lnTo>
                  <a:pt x="285750" y="115862"/>
                </a:lnTo>
                <a:lnTo>
                  <a:pt x="285750" y="115416"/>
                </a:lnTo>
                <a:close/>
                <a:moveTo>
                  <a:pt x="285750" y="121667"/>
                </a:moveTo>
                <a:lnTo>
                  <a:pt x="246683" y="160734"/>
                </a:lnTo>
                <a:lnTo>
                  <a:pt x="247129" y="160734"/>
                </a:lnTo>
                <a:lnTo>
                  <a:pt x="285750" y="122113"/>
                </a:lnTo>
                <a:lnTo>
                  <a:pt x="285750" y="121667"/>
                </a:lnTo>
                <a:close/>
                <a:moveTo>
                  <a:pt x="285750" y="127917"/>
                </a:moveTo>
                <a:lnTo>
                  <a:pt x="252933" y="160734"/>
                </a:lnTo>
                <a:lnTo>
                  <a:pt x="253380" y="160734"/>
                </a:lnTo>
                <a:lnTo>
                  <a:pt x="285750" y="128364"/>
                </a:lnTo>
                <a:lnTo>
                  <a:pt x="285750" y="127917"/>
                </a:lnTo>
                <a:close/>
                <a:moveTo>
                  <a:pt x="285750" y="134168"/>
                </a:moveTo>
                <a:lnTo>
                  <a:pt x="259184" y="160734"/>
                </a:lnTo>
                <a:lnTo>
                  <a:pt x="259631" y="160734"/>
                </a:lnTo>
                <a:lnTo>
                  <a:pt x="285750" y="134615"/>
                </a:lnTo>
                <a:lnTo>
                  <a:pt x="285750" y="134168"/>
                </a:lnTo>
                <a:close/>
                <a:moveTo>
                  <a:pt x="285750" y="140419"/>
                </a:moveTo>
                <a:lnTo>
                  <a:pt x="265435" y="160734"/>
                </a:lnTo>
                <a:lnTo>
                  <a:pt x="265881" y="160734"/>
                </a:lnTo>
                <a:lnTo>
                  <a:pt x="285750" y="140865"/>
                </a:lnTo>
                <a:lnTo>
                  <a:pt x="285750" y="140419"/>
                </a:lnTo>
                <a:close/>
                <a:moveTo>
                  <a:pt x="285750" y="146670"/>
                </a:moveTo>
                <a:lnTo>
                  <a:pt x="271686" y="160734"/>
                </a:lnTo>
                <a:lnTo>
                  <a:pt x="272132" y="160734"/>
                </a:lnTo>
                <a:lnTo>
                  <a:pt x="285750" y="147116"/>
                </a:lnTo>
                <a:lnTo>
                  <a:pt x="285750" y="146670"/>
                </a:lnTo>
                <a:close/>
                <a:moveTo>
                  <a:pt x="285750" y="152921"/>
                </a:moveTo>
                <a:lnTo>
                  <a:pt x="277937" y="160734"/>
                </a:lnTo>
                <a:lnTo>
                  <a:pt x="278383" y="160734"/>
                </a:lnTo>
                <a:lnTo>
                  <a:pt x="285750" y="153367"/>
                </a:lnTo>
                <a:lnTo>
                  <a:pt x="285750" y="152921"/>
                </a:lnTo>
                <a:close/>
                <a:moveTo>
                  <a:pt x="285750" y="159171"/>
                </a:moveTo>
                <a:lnTo>
                  <a:pt x="284187" y="160734"/>
                </a:lnTo>
                <a:lnTo>
                  <a:pt x="284634" y="160734"/>
                </a:lnTo>
                <a:lnTo>
                  <a:pt x="285750" y="159618"/>
                </a:lnTo>
                <a:lnTo>
                  <a:pt x="285750" y="159171"/>
                </a:ln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1pPr>
            <a:lvl2pPr lvl="1"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2pPr>
            <a:lvl3pPr lvl="2"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3pPr>
            <a:lvl4pPr lvl="3"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4pPr>
            <a:lvl5pPr lvl="4"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5pPr>
            <a:lvl6pPr lvl="5"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6pPr>
            <a:lvl7pPr lvl="6"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7pPr>
            <a:lvl8pPr lvl="7"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8pPr>
            <a:lvl9pPr lvl="8" marR="0" rtl="0" algn="ctr">
              <a:lnSpc>
                <a:spcPct val="100000"/>
              </a:lnSpc>
              <a:spcBef>
                <a:spcPts val="0"/>
              </a:spcBef>
              <a:spcAft>
                <a:spcPts val="0"/>
              </a:spcAft>
              <a:buClr>
                <a:srgbClr val="666666"/>
              </a:buClr>
              <a:buSzPts val="1800"/>
              <a:buFont typeface="Vidaloka"/>
              <a:buNone/>
              <a:defRPr b="0" i="0" sz="1800" u="none" cap="none" strike="noStrike">
                <a:solidFill>
                  <a:srgbClr val="666666"/>
                </a:solidFill>
                <a:latin typeface="Vidaloka"/>
                <a:ea typeface="Vidaloka"/>
                <a:cs typeface="Vidaloka"/>
                <a:sym typeface="Vidaloka"/>
              </a:defRPr>
            </a:lvl9pPr>
          </a:lstStyle>
          <a:p/>
        </p:txBody>
      </p:sp>
      <p:sp>
        <p:nvSpPr>
          <p:cNvPr id="8" name="Google Shape;8;p1"/>
          <p:cNvSpPr txBox="1"/>
          <p:nvPr>
            <p:ph idx="1" type="body"/>
          </p:nvPr>
        </p:nvSpPr>
        <p:spPr>
          <a:xfrm>
            <a:off x="902900" y="1598734"/>
            <a:ext cx="7338300" cy="26385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600"/>
              </a:spcBef>
              <a:spcAft>
                <a:spcPts val="0"/>
              </a:spcAft>
              <a:buClr>
                <a:srgbClr val="9E7C59"/>
              </a:buClr>
              <a:buSzPts val="2200"/>
              <a:buFont typeface="Tinos"/>
              <a:buChar char="⬗"/>
              <a:defRPr b="0" i="0" sz="2200" u="none" cap="none" strike="noStrike">
                <a:solidFill>
                  <a:srgbClr val="434343"/>
                </a:solidFill>
                <a:latin typeface="Tinos"/>
                <a:ea typeface="Tinos"/>
                <a:cs typeface="Tinos"/>
                <a:sym typeface="Tinos"/>
              </a:defRPr>
            </a:lvl1pPr>
            <a:lvl2pPr indent="-368300" lvl="1" marL="9144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2pPr>
            <a:lvl3pPr indent="-368300" lvl="2" marL="13716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3pPr>
            <a:lvl4pPr indent="-368300" lvl="3" marL="18288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4pPr>
            <a:lvl5pPr indent="-368300" lvl="4" marL="22860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5pPr>
            <a:lvl6pPr indent="-368300" lvl="5" marL="27432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6pPr>
            <a:lvl7pPr indent="-368300" lvl="6" marL="32004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7pPr>
            <a:lvl8pPr indent="-368300" lvl="7" marL="36576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8pPr>
            <a:lvl9pPr indent="-368300" lvl="8" marL="4114800" marR="0" rtl="0" algn="l">
              <a:lnSpc>
                <a:spcPct val="100000"/>
              </a:lnSpc>
              <a:spcBef>
                <a:spcPts val="0"/>
              </a:spcBef>
              <a:spcAft>
                <a:spcPts val="0"/>
              </a:spcAft>
              <a:buClr>
                <a:srgbClr val="B7B7B7"/>
              </a:buClr>
              <a:buSzPts val="2200"/>
              <a:buFont typeface="Tinos"/>
              <a:buChar char="◇"/>
              <a:defRPr b="0" i="0" sz="2200" u="none" cap="none" strike="noStrike">
                <a:solidFill>
                  <a:srgbClr val="434343"/>
                </a:solidFill>
                <a:latin typeface="Tinos"/>
                <a:ea typeface="Tinos"/>
                <a:cs typeface="Tinos"/>
                <a:sym typeface="Tinos"/>
              </a:defRPr>
            </a:lvl9pPr>
          </a:lstStyle>
          <a:p/>
        </p:txBody>
      </p:sp>
      <p:sp>
        <p:nvSpPr>
          <p:cNvPr id="9" name="Google Shape;9;p1"/>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4"/>
          <p:cNvSpPr txBox="1"/>
          <p:nvPr>
            <p:ph type="ctrTitle"/>
          </p:nvPr>
        </p:nvSpPr>
        <p:spPr>
          <a:xfrm>
            <a:off x="2993375" y="1238025"/>
            <a:ext cx="3146400" cy="273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MIE 465</a:t>
            </a:r>
            <a:endParaRPr/>
          </a:p>
          <a:p>
            <a:pPr indent="0" lvl="0" marL="0" rtl="0" algn="ctr">
              <a:lnSpc>
                <a:spcPct val="100000"/>
              </a:lnSpc>
              <a:spcBef>
                <a:spcPts val="0"/>
              </a:spcBef>
              <a:spcAft>
                <a:spcPts val="0"/>
              </a:spcAft>
              <a:buSzPts val="3000"/>
              <a:buNone/>
            </a:pPr>
            <a:r>
              <a:rPr lang="en"/>
              <a:t>Yelp Restaurant</a:t>
            </a:r>
            <a:endParaRPr/>
          </a:p>
          <a:p>
            <a:pPr indent="0" lvl="0" marL="0" rtl="0" algn="ctr">
              <a:lnSpc>
                <a:spcPct val="100000"/>
              </a:lnSpc>
              <a:spcBef>
                <a:spcPts val="0"/>
              </a:spcBef>
              <a:spcAft>
                <a:spcPts val="0"/>
              </a:spcAft>
              <a:buSzPts val="3000"/>
              <a:buNone/>
            </a:pPr>
            <a:r>
              <a:rPr lang="en"/>
              <a:t>Recommendation</a:t>
            </a:r>
            <a:endParaRPr/>
          </a:p>
          <a:p>
            <a:pPr indent="0" lvl="0" marL="0" rtl="0" algn="ctr">
              <a:lnSpc>
                <a:spcPct val="100000"/>
              </a:lnSpc>
              <a:spcBef>
                <a:spcPts val="0"/>
              </a:spcBef>
              <a:spcAft>
                <a:spcPts val="0"/>
              </a:spcAft>
              <a:buSzPts val="3000"/>
              <a:buNone/>
            </a:pPr>
            <a:r>
              <a:t/>
            </a:r>
            <a:endParaRPr sz="1400"/>
          </a:p>
          <a:p>
            <a:pPr indent="0" lvl="0" marL="0" rtl="0" algn="ctr">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rPr lang="en" sz="1200"/>
              <a:t>Prepared by Team 5:</a:t>
            </a:r>
            <a:endParaRPr sz="1200"/>
          </a:p>
          <a:p>
            <a:pPr indent="0" lvl="0" marL="0" rtl="0" algn="l">
              <a:lnSpc>
                <a:spcPct val="100000"/>
              </a:lnSpc>
              <a:spcBef>
                <a:spcPts val="0"/>
              </a:spcBef>
              <a:spcAft>
                <a:spcPts val="0"/>
              </a:spcAft>
              <a:buSzPts val="3000"/>
              <a:buNone/>
            </a:pPr>
            <a:r>
              <a:rPr lang="en" sz="1200"/>
              <a:t>Fan Jia, Huiqing Lu, Jiayue Niu, Xiarui Xie</a:t>
            </a:r>
            <a:endParaRPr sz="1200"/>
          </a:p>
          <a:p>
            <a:pPr indent="0" lvl="0" marL="0" rtl="0" algn="l">
              <a:lnSpc>
                <a:spcPct val="100000"/>
              </a:lnSpc>
              <a:spcBef>
                <a:spcPts val="0"/>
              </a:spcBef>
              <a:spcAft>
                <a:spcPts val="0"/>
              </a:spcAft>
              <a:buSzPts val="3000"/>
              <a:buNone/>
            </a:pPr>
            <a:r>
              <a:t/>
            </a:r>
            <a:endParaRPr/>
          </a:p>
        </p:txBody>
      </p:sp>
      <p:pic>
        <p:nvPicPr>
          <p:cNvPr id="95" name="Google Shape;95;p14"/>
          <p:cNvPicPr preferRelativeResize="0"/>
          <p:nvPr/>
        </p:nvPicPr>
        <p:blipFill>
          <a:blip r:embed="rId4">
            <a:alphaModFix/>
          </a:blip>
          <a:stretch>
            <a:fillRect/>
          </a:stretch>
        </p:blipFill>
        <p:spPr>
          <a:xfrm>
            <a:off x="4596825" y="3217875"/>
            <a:ext cx="1734000" cy="111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902850" y="71845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Hierarchical Clustering</a:t>
            </a:r>
            <a:r>
              <a:rPr lang="en" sz="3000"/>
              <a:t> </a:t>
            </a:r>
            <a:endParaRPr sz="3000"/>
          </a:p>
        </p:txBody>
      </p:sp>
      <p:sp>
        <p:nvSpPr>
          <p:cNvPr id="271" name="Google Shape;271;p23"/>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72" name="Google Shape;272;p23"/>
          <p:cNvPicPr preferRelativeResize="0"/>
          <p:nvPr/>
        </p:nvPicPr>
        <p:blipFill rotWithShape="1">
          <a:blip r:embed="rId3">
            <a:alphaModFix/>
          </a:blip>
          <a:srcRect b="0" l="0" r="0" t="3540"/>
          <a:stretch/>
        </p:blipFill>
        <p:spPr>
          <a:xfrm>
            <a:off x="1220900" y="1437900"/>
            <a:ext cx="4828875" cy="2967750"/>
          </a:xfrm>
          <a:prstGeom prst="rect">
            <a:avLst/>
          </a:prstGeom>
          <a:noFill/>
          <a:ln>
            <a:noFill/>
          </a:ln>
        </p:spPr>
      </p:pic>
      <p:cxnSp>
        <p:nvCxnSpPr>
          <p:cNvPr id="273" name="Google Shape;273;p23"/>
          <p:cNvCxnSpPr/>
          <p:nvPr/>
        </p:nvCxnSpPr>
        <p:spPr>
          <a:xfrm>
            <a:off x="1190788" y="1934525"/>
            <a:ext cx="4889100" cy="15900"/>
          </a:xfrm>
          <a:prstGeom prst="straightConnector1">
            <a:avLst/>
          </a:prstGeom>
          <a:noFill/>
          <a:ln cap="flat" cmpd="sng" w="19050">
            <a:solidFill>
              <a:srgbClr val="B45F06"/>
            </a:solidFill>
            <a:prstDash val="solid"/>
            <a:round/>
            <a:headEnd len="med" w="med" type="none"/>
            <a:tailEnd len="med" w="med" type="none"/>
          </a:ln>
        </p:spPr>
      </p:cxnSp>
      <p:sp>
        <p:nvSpPr>
          <p:cNvPr id="274" name="Google Shape;274;p23"/>
          <p:cNvSpPr txBox="1"/>
          <p:nvPr/>
        </p:nvSpPr>
        <p:spPr>
          <a:xfrm>
            <a:off x="6429700" y="2464425"/>
            <a:ext cx="1456500" cy="12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66666"/>
                </a:solidFill>
                <a:latin typeface="Vidaloka"/>
                <a:ea typeface="Vidaloka"/>
                <a:cs typeface="Vidaloka"/>
                <a:sym typeface="Vidaloka"/>
              </a:rPr>
              <a:t>8 Clusters</a:t>
            </a:r>
            <a:r>
              <a:rPr lang="en" sz="2400">
                <a:latin typeface="Tinos"/>
                <a:ea typeface="Tinos"/>
                <a:cs typeface="Tinos"/>
                <a:sym typeface="Tinos"/>
              </a:rPr>
              <a:t> </a:t>
            </a:r>
            <a:r>
              <a:rPr lang="en" sz="2400">
                <a:solidFill>
                  <a:srgbClr val="666666"/>
                </a:solidFill>
                <a:latin typeface="Vidaloka"/>
                <a:ea typeface="Vidaloka"/>
                <a:cs typeface="Vidaloka"/>
                <a:sym typeface="Vidaloka"/>
              </a:rPr>
              <a:t>Selected</a:t>
            </a:r>
            <a:r>
              <a:rPr lang="en" sz="2400">
                <a:latin typeface="Tinos"/>
                <a:ea typeface="Tinos"/>
                <a:cs typeface="Tinos"/>
                <a:sym typeface="Tinos"/>
              </a:rPr>
              <a:t> </a:t>
            </a:r>
            <a:endParaRPr sz="2400">
              <a:latin typeface="Tinos"/>
              <a:ea typeface="Tinos"/>
              <a:cs typeface="Tinos"/>
              <a:sym typeface="Tinos"/>
            </a:endParaRPr>
          </a:p>
        </p:txBody>
      </p:sp>
      <p:pic>
        <p:nvPicPr>
          <p:cNvPr id="275" name="Google Shape;275;p23"/>
          <p:cNvPicPr preferRelativeResize="0"/>
          <p:nvPr/>
        </p:nvPicPr>
        <p:blipFill rotWithShape="1">
          <a:blip r:embed="rId4">
            <a:alphaModFix/>
          </a:blip>
          <a:srcRect b="12257" l="5177" r="4943" t="0"/>
          <a:stretch/>
        </p:blipFill>
        <p:spPr>
          <a:xfrm>
            <a:off x="7016050" y="664275"/>
            <a:ext cx="1225100" cy="1195975"/>
          </a:xfrm>
          <a:prstGeom prst="rect">
            <a:avLst/>
          </a:prstGeom>
          <a:noFill/>
          <a:ln>
            <a:noFill/>
          </a:ln>
        </p:spPr>
      </p:pic>
      <p:sp>
        <p:nvSpPr>
          <p:cNvPr id="276" name="Google Shape;276;p23"/>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277" name="Google Shape;277;p23"/>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278" name="Google Shape;278;p23"/>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279" name="Google Shape;279;p23"/>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280" name="Google Shape;280;p23"/>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281" name="Google Shape;281;p23"/>
          <p:cNvSpPr/>
          <p:nvPr/>
        </p:nvSpPr>
        <p:spPr>
          <a:xfrm>
            <a:off x="4752016" y="-75"/>
            <a:ext cx="13092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282" name="Google Shape;282;p23"/>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283" name="Google Shape;283;p23"/>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284" name="Google Shape;284;p23"/>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
        <p:nvSpPr>
          <p:cNvPr id="285" name="Google Shape;285;p23"/>
          <p:cNvSpPr txBox="1"/>
          <p:nvPr/>
        </p:nvSpPr>
        <p:spPr>
          <a:xfrm rot="-5400000">
            <a:off x="989575" y="2708075"/>
            <a:ext cx="649200" cy="11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Tinos"/>
                <a:ea typeface="Tinos"/>
                <a:cs typeface="Tinos"/>
                <a:sym typeface="Tinos"/>
              </a:rPr>
              <a:t>Distance</a:t>
            </a:r>
            <a:endParaRPr sz="1000">
              <a:latin typeface="Tinos"/>
              <a:ea typeface="Tinos"/>
              <a:cs typeface="Tinos"/>
              <a:sym typeface="Tino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Random Forest Model</a:t>
            </a:r>
            <a:r>
              <a:rPr lang="en" sz="3000"/>
              <a:t> </a:t>
            </a:r>
            <a:endParaRPr sz="3000"/>
          </a:p>
        </p:txBody>
      </p:sp>
      <p:sp>
        <p:nvSpPr>
          <p:cNvPr id="291" name="Google Shape;291;p24"/>
          <p:cNvSpPr txBox="1"/>
          <p:nvPr>
            <p:ph idx="1" type="body"/>
          </p:nvPr>
        </p:nvSpPr>
        <p:spPr>
          <a:xfrm>
            <a:off x="902900" y="1503325"/>
            <a:ext cx="6657300" cy="26385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Char char="⬗"/>
            </a:pPr>
            <a:r>
              <a:rPr lang="en"/>
              <a:t>Input features include: </a:t>
            </a:r>
            <a:endParaRPr/>
          </a:p>
          <a:p>
            <a:pPr indent="-368300" lvl="1" marL="914400" rtl="0" algn="l">
              <a:lnSpc>
                <a:spcPct val="100000"/>
              </a:lnSpc>
              <a:spcBef>
                <a:spcPts val="0"/>
              </a:spcBef>
              <a:spcAft>
                <a:spcPts val="0"/>
              </a:spcAft>
              <a:buSzPts val="2200"/>
              <a:buChar char="◇"/>
            </a:pPr>
            <a:r>
              <a:rPr lang="en"/>
              <a:t>Restaurant: cluster #, restaurant review count, average stars of re</a:t>
            </a:r>
            <a:r>
              <a:rPr lang="en"/>
              <a:t>stauran</a:t>
            </a:r>
            <a:r>
              <a:rPr lang="en"/>
              <a:t>t </a:t>
            </a:r>
            <a:endParaRPr/>
          </a:p>
          <a:p>
            <a:pPr indent="-368300" lvl="1" marL="914400" rtl="0" algn="l">
              <a:lnSpc>
                <a:spcPct val="100000"/>
              </a:lnSpc>
              <a:spcBef>
                <a:spcPts val="0"/>
              </a:spcBef>
              <a:spcAft>
                <a:spcPts val="0"/>
              </a:spcAft>
              <a:buSzPts val="2200"/>
              <a:buChar char="◇"/>
            </a:pPr>
            <a:r>
              <a:rPr lang="en"/>
              <a:t>User: user review count, user average rating </a:t>
            </a:r>
            <a:endParaRPr/>
          </a:p>
          <a:p>
            <a:pPr indent="0" lvl="0" marL="914400" rtl="0" algn="l">
              <a:lnSpc>
                <a:spcPct val="100000"/>
              </a:lnSpc>
              <a:spcBef>
                <a:spcPts val="600"/>
              </a:spcBef>
              <a:spcAft>
                <a:spcPts val="0"/>
              </a:spcAft>
              <a:buNone/>
            </a:pPr>
            <a:r>
              <a:t/>
            </a:r>
            <a:endParaRPr/>
          </a:p>
          <a:p>
            <a:pPr indent="0" lvl="0" marL="0" rtl="0" algn="l">
              <a:lnSpc>
                <a:spcPct val="100000"/>
              </a:lnSpc>
              <a:spcBef>
                <a:spcPts val="600"/>
              </a:spcBef>
              <a:spcAft>
                <a:spcPts val="0"/>
              </a:spcAft>
              <a:buSzPts val="2200"/>
              <a:buNone/>
            </a:pPr>
            <a:r>
              <a:rPr lang="en"/>
              <a:t> </a:t>
            </a:r>
            <a:endParaRPr/>
          </a:p>
          <a:p>
            <a:pPr indent="0" lvl="0" marL="0" rtl="0" algn="l">
              <a:lnSpc>
                <a:spcPct val="100000"/>
              </a:lnSpc>
              <a:spcBef>
                <a:spcPts val="600"/>
              </a:spcBef>
              <a:spcAft>
                <a:spcPts val="0"/>
              </a:spcAft>
              <a:buSzPts val="2200"/>
              <a:buNone/>
            </a:pPr>
            <a:r>
              <a:t/>
            </a:r>
            <a:endParaRPr/>
          </a:p>
        </p:txBody>
      </p:sp>
      <p:sp>
        <p:nvSpPr>
          <p:cNvPr id="292" name="Google Shape;292;p24"/>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93" name="Google Shape;293;p24"/>
          <p:cNvPicPr preferRelativeResize="0"/>
          <p:nvPr/>
        </p:nvPicPr>
        <p:blipFill rotWithShape="1">
          <a:blip r:embed="rId3">
            <a:alphaModFix/>
          </a:blip>
          <a:srcRect b="14118" l="6052" r="6983" t="0"/>
          <a:stretch/>
        </p:blipFill>
        <p:spPr>
          <a:xfrm>
            <a:off x="5097681" y="3233288"/>
            <a:ext cx="855556" cy="844863"/>
          </a:xfrm>
          <a:prstGeom prst="rect">
            <a:avLst/>
          </a:prstGeom>
          <a:noFill/>
          <a:ln>
            <a:noFill/>
          </a:ln>
        </p:spPr>
      </p:pic>
      <p:pic>
        <p:nvPicPr>
          <p:cNvPr id="294" name="Google Shape;294;p24"/>
          <p:cNvPicPr preferRelativeResize="0"/>
          <p:nvPr/>
        </p:nvPicPr>
        <p:blipFill rotWithShape="1">
          <a:blip r:embed="rId4">
            <a:alphaModFix/>
          </a:blip>
          <a:srcRect b="19093" l="4845" r="9398" t="0"/>
          <a:stretch/>
        </p:blipFill>
        <p:spPr>
          <a:xfrm>
            <a:off x="2603138" y="3130225"/>
            <a:ext cx="1004726" cy="947924"/>
          </a:xfrm>
          <a:prstGeom prst="rect">
            <a:avLst/>
          </a:prstGeom>
          <a:noFill/>
          <a:ln>
            <a:noFill/>
          </a:ln>
        </p:spPr>
      </p:pic>
      <p:sp>
        <p:nvSpPr>
          <p:cNvPr id="295" name="Google Shape;295;p24"/>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296" name="Google Shape;296;p24"/>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297" name="Google Shape;297;p24"/>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298" name="Google Shape;298;p24"/>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299" name="Google Shape;299;p24"/>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300" name="Google Shape;300;p24"/>
          <p:cNvSpPr/>
          <p:nvPr/>
        </p:nvSpPr>
        <p:spPr>
          <a:xfrm>
            <a:off x="4752016" y="-75"/>
            <a:ext cx="13092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301" name="Google Shape;301;p24"/>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302" name="Google Shape;302;p24"/>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303" name="Google Shape;303;p24"/>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5"/>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Result for Random Forest Model</a:t>
            </a:r>
            <a:endParaRPr sz="3000"/>
          </a:p>
        </p:txBody>
      </p:sp>
      <p:sp>
        <p:nvSpPr>
          <p:cNvPr id="309" name="Google Shape;309;p25"/>
          <p:cNvSpPr txBox="1"/>
          <p:nvPr>
            <p:ph idx="1" type="body"/>
          </p:nvPr>
        </p:nvSpPr>
        <p:spPr>
          <a:xfrm>
            <a:off x="902900" y="1598734"/>
            <a:ext cx="7338300" cy="26385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Char char="⬗"/>
            </a:pPr>
            <a:r>
              <a:rPr lang="en"/>
              <a:t>5 fold cross validation &amp; grid search </a:t>
            </a:r>
            <a:endParaRPr/>
          </a:p>
          <a:p>
            <a:pPr indent="-368300" lvl="0" marL="457200" rtl="0" algn="l">
              <a:lnSpc>
                <a:spcPct val="100000"/>
              </a:lnSpc>
              <a:spcBef>
                <a:spcPts val="0"/>
              </a:spcBef>
              <a:spcAft>
                <a:spcPts val="0"/>
              </a:spcAft>
              <a:buSzPts val="2200"/>
              <a:buChar char="⬗"/>
            </a:pPr>
            <a:r>
              <a:rPr lang="en"/>
              <a:t>Best Model: 200 trees &amp; Max depth = 6 </a:t>
            </a:r>
            <a:endParaRPr/>
          </a:p>
          <a:p>
            <a:pPr indent="-368300" lvl="0" marL="457200" rtl="0" algn="l">
              <a:lnSpc>
                <a:spcPct val="100000"/>
              </a:lnSpc>
              <a:spcBef>
                <a:spcPts val="0"/>
              </a:spcBef>
              <a:spcAft>
                <a:spcPts val="0"/>
              </a:spcAft>
              <a:buSzPts val="2200"/>
              <a:buChar char="⬗"/>
            </a:pPr>
            <a:r>
              <a:rPr lang="en"/>
              <a:t>RMSE: 0.87</a:t>
            </a:r>
            <a:endParaRPr/>
          </a:p>
          <a:p>
            <a:pPr indent="0" lvl="0" marL="0" rtl="0" algn="l">
              <a:lnSpc>
                <a:spcPct val="100000"/>
              </a:lnSpc>
              <a:spcBef>
                <a:spcPts val="600"/>
              </a:spcBef>
              <a:spcAft>
                <a:spcPts val="0"/>
              </a:spcAft>
              <a:buSzPts val="2200"/>
              <a:buNone/>
            </a:pPr>
            <a:r>
              <a:rPr lang="en"/>
              <a:t> </a:t>
            </a:r>
            <a:endParaRPr/>
          </a:p>
          <a:p>
            <a:pPr indent="0" lvl="0" marL="0" rtl="0" algn="l">
              <a:lnSpc>
                <a:spcPct val="100000"/>
              </a:lnSpc>
              <a:spcBef>
                <a:spcPts val="600"/>
              </a:spcBef>
              <a:spcAft>
                <a:spcPts val="0"/>
              </a:spcAft>
              <a:buSzPts val="2200"/>
              <a:buNone/>
            </a:pPr>
            <a:r>
              <a:t/>
            </a:r>
            <a:endParaRPr/>
          </a:p>
        </p:txBody>
      </p:sp>
      <p:sp>
        <p:nvSpPr>
          <p:cNvPr id="310" name="Google Shape;310;p25"/>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311" name="Google Shape;311;p25"/>
          <p:cNvPicPr preferRelativeResize="0"/>
          <p:nvPr/>
        </p:nvPicPr>
        <p:blipFill rotWithShape="1">
          <a:blip r:embed="rId3">
            <a:alphaModFix/>
          </a:blip>
          <a:srcRect b="14236" l="0" r="0" t="0"/>
          <a:stretch/>
        </p:blipFill>
        <p:spPr>
          <a:xfrm>
            <a:off x="6693700" y="2839200"/>
            <a:ext cx="1856276" cy="1592026"/>
          </a:xfrm>
          <a:prstGeom prst="rect">
            <a:avLst/>
          </a:prstGeom>
          <a:noFill/>
          <a:ln>
            <a:noFill/>
          </a:ln>
        </p:spPr>
      </p:pic>
      <p:sp>
        <p:nvSpPr>
          <p:cNvPr id="312" name="Google Shape;312;p25"/>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313" name="Google Shape;313;p25"/>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314" name="Google Shape;314;p25"/>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315" name="Google Shape;315;p25"/>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316" name="Google Shape;316;p25"/>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317" name="Google Shape;317;p25"/>
          <p:cNvSpPr/>
          <p:nvPr/>
        </p:nvSpPr>
        <p:spPr>
          <a:xfrm>
            <a:off x="4752016" y="-75"/>
            <a:ext cx="13092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318" name="Google Shape;318;p25"/>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319" name="Google Shape;319;p25"/>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320" name="Google Shape;320;p25"/>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3000"/>
              <a:t>Comparison of Model Performance</a:t>
            </a:r>
            <a:endParaRPr/>
          </a:p>
        </p:txBody>
      </p:sp>
      <p:sp>
        <p:nvSpPr>
          <p:cNvPr id="326" name="Google Shape;326;p26"/>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27" name="Google Shape;327;p26"/>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328" name="Google Shape;328;p26"/>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329" name="Google Shape;329;p26"/>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330" name="Google Shape;330;p26"/>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331" name="Google Shape;331;p26"/>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332" name="Google Shape;332;p26"/>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333" name="Google Shape;333;p26"/>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334" name="Google Shape;334;p26"/>
          <p:cNvSpPr/>
          <p:nvPr/>
        </p:nvSpPr>
        <p:spPr>
          <a:xfrm>
            <a:off x="5809391" y="-50"/>
            <a:ext cx="11778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335" name="Google Shape;335;p26"/>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
        <p:nvSpPr>
          <p:cNvPr id="336" name="Google Shape;336;p26"/>
          <p:cNvSpPr txBox="1"/>
          <p:nvPr/>
        </p:nvSpPr>
        <p:spPr>
          <a:xfrm>
            <a:off x="6738675" y="1501900"/>
            <a:ext cx="418800" cy="258300"/>
          </a:xfrm>
          <a:prstGeom prst="rect">
            <a:avLst/>
          </a:prstGeom>
          <a:solidFill>
            <a:srgbClr val="3C78D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337" name="Google Shape;337;p26"/>
          <p:cNvSpPr txBox="1"/>
          <p:nvPr/>
        </p:nvSpPr>
        <p:spPr>
          <a:xfrm>
            <a:off x="7180975" y="1501900"/>
            <a:ext cx="10167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Tinos"/>
                <a:ea typeface="Tinos"/>
                <a:cs typeface="Tinos"/>
                <a:sym typeface="Tinos"/>
              </a:rPr>
              <a:t>Pseudo models</a:t>
            </a:r>
            <a:endParaRPr sz="1000">
              <a:latin typeface="Tinos"/>
              <a:ea typeface="Tinos"/>
              <a:cs typeface="Tinos"/>
              <a:sym typeface="Tinos"/>
            </a:endParaRPr>
          </a:p>
        </p:txBody>
      </p:sp>
      <p:sp>
        <p:nvSpPr>
          <p:cNvPr id="338" name="Google Shape;338;p26"/>
          <p:cNvSpPr txBox="1"/>
          <p:nvPr/>
        </p:nvSpPr>
        <p:spPr>
          <a:xfrm>
            <a:off x="6738675" y="1907325"/>
            <a:ext cx="418800" cy="258300"/>
          </a:xfrm>
          <a:prstGeom prst="rect">
            <a:avLst/>
          </a:prstGeom>
          <a:solidFill>
            <a:srgbClr val="38761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339" name="Google Shape;339;p26"/>
          <p:cNvSpPr txBox="1"/>
          <p:nvPr/>
        </p:nvSpPr>
        <p:spPr>
          <a:xfrm>
            <a:off x="7180975" y="1907313"/>
            <a:ext cx="9213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Tinos"/>
                <a:ea typeface="Tinos"/>
                <a:cs typeface="Tinos"/>
                <a:sym typeface="Tinos"/>
              </a:rPr>
              <a:t>Our</a:t>
            </a:r>
            <a:r>
              <a:rPr lang="en" sz="1000">
                <a:latin typeface="Tinos"/>
                <a:ea typeface="Tinos"/>
                <a:cs typeface="Tinos"/>
                <a:sym typeface="Tinos"/>
              </a:rPr>
              <a:t> models</a:t>
            </a:r>
            <a:endParaRPr sz="1000">
              <a:latin typeface="Tinos"/>
              <a:ea typeface="Tinos"/>
              <a:cs typeface="Tinos"/>
              <a:sym typeface="Tinos"/>
            </a:endParaRPr>
          </a:p>
        </p:txBody>
      </p:sp>
      <p:pic>
        <p:nvPicPr>
          <p:cNvPr id="340" name="Google Shape;340;p26"/>
          <p:cNvPicPr preferRelativeResize="0"/>
          <p:nvPr/>
        </p:nvPicPr>
        <p:blipFill>
          <a:blip r:embed="rId3">
            <a:alphaModFix/>
          </a:blip>
          <a:stretch>
            <a:fillRect/>
          </a:stretch>
        </p:blipFill>
        <p:spPr>
          <a:xfrm>
            <a:off x="1277550" y="1618325"/>
            <a:ext cx="5143724" cy="2758721"/>
          </a:xfrm>
          <a:prstGeom prst="rect">
            <a:avLst/>
          </a:prstGeom>
          <a:noFill/>
          <a:ln>
            <a:noFill/>
          </a:ln>
        </p:spPr>
      </p:pic>
      <p:sp>
        <p:nvSpPr>
          <p:cNvPr id="341" name="Google Shape;341;p26"/>
          <p:cNvSpPr txBox="1"/>
          <p:nvPr/>
        </p:nvSpPr>
        <p:spPr>
          <a:xfrm>
            <a:off x="5345300" y="3122975"/>
            <a:ext cx="11112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nos"/>
                <a:ea typeface="Tinos"/>
                <a:cs typeface="Tinos"/>
                <a:sym typeface="Tinos"/>
              </a:rPr>
              <a:t>Best model</a:t>
            </a:r>
            <a:endParaRPr>
              <a:latin typeface="Tinos"/>
              <a:ea typeface="Tinos"/>
              <a:cs typeface="Tinos"/>
              <a:sym typeface="Tinos"/>
            </a:endParaRPr>
          </a:p>
        </p:txBody>
      </p:sp>
      <p:sp>
        <p:nvSpPr>
          <p:cNvPr id="342" name="Google Shape;342;p26"/>
          <p:cNvSpPr/>
          <p:nvPr/>
        </p:nvSpPr>
        <p:spPr>
          <a:xfrm>
            <a:off x="5781175" y="3426575"/>
            <a:ext cx="127500" cy="218700"/>
          </a:xfrm>
          <a:prstGeom prst="down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5705275" y="2943600"/>
            <a:ext cx="279300" cy="258300"/>
          </a:xfrm>
          <a:prstGeom prst="star5">
            <a:avLst>
              <a:gd fmla="val 19098" name="adj"/>
              <a:gd fmla="val 105146" name="hf"/>
              <a:gd fmla="val 110557" name="vf"/>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7"/>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Weighted Hybrid Model</a:t>
            </a:r>
            <a:endParaRPr sz="3000"/>
          </a:p>
        </p:txBody>
      </p:sp>
      <p:sp>
        <p:nvSpPr>
          <p:cNvPr id="349" name="Google Shape;349;p27"/>
          <p:cNvSpPr txBox="1"/>
          <p:nvPr>
            <p:ph idx="1" type="body"/>
          </p:nvPr>
        </p:nvSpPr>
        <p:spPr>
          <a:xfrm>
            <a:off x="902900" y="1349509"/>
            <a:ext cx="7338300" cy="2638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U</a:t>
            </a:r>
            <a:r>
              <a:rPr lang="en"/>
              <a:t>sers Similarity + Random Forest </a:t>
            </a:r>
            <a:endParaRPr/>
          </a:p>
          <a:p>
            <a:pPr indent="-368300" lvl="0" marL="457200" rtl="0" algn="l">
              <a:spcBef>
                <a:spcPts val="0"/>
              </a:spcBef>
              <a:spcAft>
                <a:spcPts val="0"/>
              </a:spcAft>
              <a:buSzPts val="2200"/>
              <a:buChar char="⬗"/>
            </a:pPr>
            <a:r>
              <a:rPr lang="en"/>
              <a:t>Predictions from the two models are used as </a:t>
            </a:r>
            <a:r>
              <a:rPr lang="en"/>
              <a:t>variable</a:t>
            </a:r>
            <a:r>
              <a:rPr lang="en"/>
              <a:t>s into a linear combination </a:t>
            </a:r>
            <a:r>
              <a:rPr lang="en"/>
              <a:t>[2]</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350" name="Google Shape;350;p27"/>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351" name="Google Shape;351;p27"/>
          <p:cNvPicPr preferRelativeResize="0"/>
          <p:nvPr/>
        </p:nvPicPr>
        <p:blipFill>
          <a:blip r:embed="rId3">
            <a:alphaModFix/>
          </a:blip>
          <a:stretch>
            <a:fillRect/>
          </a:stretch>
        </p:blipFill>
        <p:spPr>
          <a:xfrm>
            <a:off x="3781775" y="3401975"/>
            <a:ext cx="3644025" cy="847450"/>
          </a:xfrm>
          <a:prstGeom prst="rect">
            <a:avLst/>
          </a:prstGeom>
          <a:noFill/>
          <a:ln>
            <a:noFill/>
          </a:ln>
        </p:spPr>
      </p:pic>
      <p:pic>
        <p:nvPicPr>
          <p:cNvPr id="352" name="Google Shape;352;p27"/>
          <p:cNvPicPr preferRelativeResize="0"/>
          <p:nvPr/>
        </p:nvPicPr>
        <p:blipFill>
          <a:blip r:embed="rId4">
            <a:alphaModFix/>
          </a:blip>
          <a:stretch>
            <a:fillRect/>
          </a:stretch>
        </p:blipFill>
        <p:spPr>
          <a:xfrm>
            <a:off x="3781763" y="2657525"/>
            <a:ext cx="2956900" cy="680350"/>
          </a:xfrm>
          <a:prstGeom prst="rect">
            <a:avLst/>
          </a:prstGeom>
          <a:noFill/>
          <a:ln>
            <a:noFill/>
          </a:ln>
        </p:spPr>
      </p:pic>
      <p:sp>
        <p:nvSpPr>
          <p:cNvPr id="353" name="Google Shape;353;p27"/>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354" name="Google Shape;354;p27"/>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355" name="Google Shape;355;p27"/>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356" name="Google Shape;356;p27"/>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357" name="Google Shape;357;p27"/>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358" name="Google Shape;358;p27"/>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359" name="Google Shape;359;p27"/>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360" name="Google Shape;360;p27"/>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361" name="Google Shape;361;p27"/>
          <p:cNvSpPr/>
          <p:nvPr/>
        </p:nvSpPr>
        <p:spPr>
          <a:xfrm>
            <a:off x="6738671" y="-50"/>
            <a:ext cx="11778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
        <p:nvSpPr>
          <p:cNvPr id="362" name="Google Shape;362;p27"/>
          <p:cNvSpPr txBox="1"/>
          <p:nvPr/>
        </p:nvSpPr>
        <p:spPr>
          <a:xfrm>
            <a:off x="1723325" y="2806225"/>
            <a:ext cx="23310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nos"/>
                <a:ea typeface="Tinos"/>
                <a:cs typeface="Tinos"/>
                <a:sym typeface="Tinos"/>
              </a:rPr>
              <a:t>Hybrid model prediction</a:t>
            </a:r>
            <a:endParaRPr>
              <a:latin typeface="Tinos"/>
              <a:ea typeface="Tinos"/>
              <a:cs typeface="Tinos"/>
              <a:sym typeface="Tinos"/>
            </a:endParaRPr>
          </a:p>
        </p:txBody>
      </p:sp>
      <p:sp>
        <p:nvSpPr>
          <p:cNvPr id="363" name="Google Shape;363;p27"/>
          <p:cNvSpPr txBox="1"/>
          <p:nvPr/>
        </p:nvSpPr>
        <p:spPr>
          <a:xfrm>
            <a:off x="1526675" y="3656950"/>
            <a:ext cx="22551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nos"/>
                <a:ea typeface="Tinos"/>
                <a:cs typeface="Tinos"/>
                <a:sym typeface="Tinos"/>
              </a:rPr>
              <a:t>Weights assigned to models</a:t>
            </a:r>
            <a:endParaRPr>
              <a:latin typeface="Tinos"/>
              <a:ea typeface="Tinos"/>
              <a:cs typeface="Tinos"/>
              <a:sym typeface="Tino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Results for Weighted Hybrid Model</a:t>
            </a:r>
            <a:endParaRPr/>
          </a:p>
        </p:txBody>
      </p:sp>
      <p:sp>
        <p:nvSpPr>
          <p:cNvPr id="369" name="Google Shape;369;p28"/>
          <p:cNvSpPr txBox="1"/>
          <p:nvPr>
            <p:ph idx="1" type="body"/>
          </p:nvPr>
        </p:nvSpPr>
        <p:spPr>
          <a:xfrm>
            <a:off x="944225" y="1349509"/>
            <a:ext cx="7338300" cy="2638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Slight improvement in model performance </a:t>
            </a:r>
            <a:endParaRPr/>
          </a:p>
          <a:p>
            <a:pPr indent="-342900" lvl="1" marL="914400" rtl="0" algn="l">
              <a:spcBef>
                <a:spcPts val="0"/>
              </a:spcBef>
              <a:spcAft>
                <a:spcPts val="0"/>
              </a:spcAft>
              <a:buSzPts val="1800"/>
              <a:buChar char="◇"/>
            </a:pPr>
            <a:r>
              <a:rPr lang="en" sz="1800"/>
              <a:t>Random Forest Model RMSE: 0.8736</a:t>
            </a:r>
            <a:endParaRPr sz="1800"/>
          </a:p>
          <a:p>
            <a:pPr indent="-342900" lvl="1" marL="914400" rtl="0" algn="l">
              <a:spcBef>
                <a:spcPts val="0"/>
              </a:spcBef>
              <a:spcAft>
                <a:spcPts val="0"/>
              </a:spcAft>
              <a:buSzPts val="1800"/>
              <a:buChar char="◇"/>
            </a:pPr>
            <a:r>
              <a:rPr lang="en" sz="1800"/>
              <a:t>Weighted Hybrid Model RMSE: 0.8732</a:t>
            </a:r>
            <a:endParaRPr sz="1800"/>
          </a:p>
        </p:txBody>
      </p:sp>
      <p:sp>
        <p:nvSpPr>
          <p:cNvPr id="370" name="Google Shape;370;p28"/>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71" name="Google Shape;371;p28"/>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372" name="Google Shape;372;p28"/>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373" name="Google Shape;373;p28"/>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374" name="Google Shape;374;p28"/>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375" name="Google Shape;375;p28"/>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376" name="Google Shape;376;p28"/>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377" name="Google Shape;377;p28"/>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378" name="Google Shape;378;p28"/>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379" name="Google Shape;379;p28"/>
          <p:cNvSpPr/>
          <p:nvPr/>
        </p:nvSpPr>
        <p:spPr>
          <a:xfrm>
            <a:off x="6738671" y="-50"/>
            <a:ext cx="11778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pic>
        <p:nvPicPr>
          <p:cNvPr id="380" name="Google Shape;380;p28"/>
          <p:cNvPicPr preferRelativeResize="0"/>
          <p:nvPr/>
        </p:nvPicPr>
        <p:blipFill>
          <a:blip r:embed="rId3">
            <a:alphaModFix/>
          </a:blip>
          <a:stretch>
            <a:fillRect/>
          </a:stretch>
        </p:blipFill>
        <p:spPr>
          <a:xfrm>
            <a:off x="4890800" y="2437500"/>
            <a:ext cx="3597150" cy="2153800"/>
          </a:xfrm>
          <a:prstGeom prst="rect">
            <a:avLst/>
          </a:prstGeom>
          <a:noFill/>
          <a:ln>
            <a:noFill/>
          </a:ln>
        </p:spPr>
      </p:pic>
      <p:pic>
        <p:nvPicPr>
          <p:cNvPr id="381" name="Google Shape;381;p28"/>
          <p:cNvPicPr preferRelativeResize="0"/>
          <p:nvPr/>
        </p:nvPicPr>
        <p:blipFill rotWithShape="1">
          <a:blip r:embed="rId4">
            <a:alphaModFix/>
          </a:blip>
          <a:srcRect b="16716" l="5013" r="-5677" t="3187"/>
          <a:stretch/>
        </p:blipFill>
        <p:spPr>
          <a:xfrm>
            <a:off x="7235075" y="2525829"/>
            <a:ext cx="659925" cy="554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sp>
        <p:nvSpPr>
          <p:cNvPr id="386" name="Google Shape;386;p29"/>
          <p:cNvSpPr txBox="1"/>
          <p:nvPr>
            <p:ph type="title"/>
          </p:nvPr>
        </p:nvSpPr>
        <p:spPr>
          <a:xfrm>
            <a:off x="902900" y="742300"/>
            <a:ext cx="32916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Conclusion</a:t>
            </a:r>
            <a:endParaRPr sz="3000"/>
          </a:p>
        </p:txBody>
      </p:sp>
      <p:sp>
        <p:nvSpPr>
          <p:cNvPr id="387" name="Google Shape;387;p29"/>
          <p:cNvSpPr txBox="1"/>
          <p:nvPr>
            <p:ph idx="1" type="body"/>
          </p:nvPr>
        </p:nvSpPr>
        <p:spPr>
          <a:xfrm>
            <a:off x="724550" y="1598725"/>
            <a:ext cx="3734100" cy="26385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Optimal </a:t>
            </a:r>
            <a:r>
              <a:rPr lang="en"/>
              <a:t>model: </a:t>
            </a:r>
            <a:endParaRPr/>
          </a:p>
          <a:p>
            <a:pPr indent="0" lvl="0" marL="457200" rtl="0" algn="l">
              <a:spcBef>
                <a:spcPts val="600"/>
              </a:spcBef>
              <a:spcAft>
                <a:spcPts val="0"/>
              </a:spcAft>
              <a:buClr>
                <a:srgbClr val="000000"/>
              </a:buClr>
              <a:buSzPts val="1100"/>
              <a:buFont typeface="Arial"/>
              <a:buNone/>
            </a:pPr>
            <a:r>
              <a:rPr lang="en"/>
              <a:t>Weighted Hybrid Model</a:t>
            </a:r>
            <a:endParaRPr/>
          </a:p>
          <a:p>
            <a:pPr indent="-368300" lvl="0" marL="457200" rtl="0" algn="l">
              <a:spcBef>
                <a:spcPts val="600"/>
              </a:spcBef>
              <a:spcAft>
                <a:spcPts val="0"/>
              </a:spcAft>
              <a:buSzPts val="2200"/>
              <a:buChar char="⬗"/>
            </a:pPr>
            <a:r>
              <a:rPr lang="en"/>
              <a:t>Recommend restaurants with the highest predicted ratings</a:t>
            </a:r>
            <a:endParaRPr/>
          </a:p>
        </p:txBody>
      </p:sp>
      <p:sp>
        <p:nvSpPr>
          <p:cNvPr id="388" name="Google Shape;388;p29"/>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389" name="Google Shape;389;p29"/>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390" name="Google Shape;390;p29"/>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391" name="Google Shape;391;p29"/>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392" name="Google Shape;392;p29"/>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393" name="Google Shape;393;p29"/>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394" name="Google Shape;394;p29"/>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395" name="Google Shape;395;p29"/>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396" name="Google Shape;396;p29"/>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397" name="Google Shape;397;p29"/>
          <p:cNvSpPr/>
          <p:nvPr/>
        </p:nvSpPr>
        <p:spPr>
          <a:xfrm>
            <a:off x="6738671" y="-50"/>
            <a:ext cx="11778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
        <p:nvSpPr>
          <p:cNvPr id="398" name="Google Shape;398;p29"/>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399" name="Google Shape;399;p29"/>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400" name="Google Shape;400;p29"/>
          <p:cNvSpPr/>
          <p:nvPr/>
        </p:nvSpPr>
        <p:spPr>
          <a:xfrm>
            <a:off x="7661366" y="-50"/>
            <a:ext cx="11778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401" name="Google Shape;401;p29"/>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402" name="Google Shape;402;p29"/>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403" name="Google Shape;403;p29"/>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404" name="Google Shape;404;p29"/>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405" name="Google Shape;405;p29"/>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406" name="Google Shape;406;p29"/>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References</a:t>
            </a:r>
            <a:endParaRPr/>
          </a:p>
        </p:txBody>
      </p:sp>
      <p:sp>
        <p:nvSpPr>
          <p:cNvPr id="412" name="Google Shape;412;p30"/>
          <p:cNvSpPr txBox="1"/>
          <p:nvPr>
            <p:ph idx="1" type="body"/>
          </p:nvPr>
        </p:nvSpPr>
        <p:spPr>
          <a:xfrm>
            <a:off x="902900" y="1598734"/>
            <a:ext cx="7338300" cy="263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[1]. "About Us | Yelp", Yelp, 2019. [Online]. Available: https://www.yelp.com/about. [Accessed: 01- Feb- 2019].</a:t>
            </a:r>
            <a:endParaRPr sz="1400"/>
          </a:p>
          <a:p>
            <a:pPr indent="0" lvl="0" marL="0" rtl="0" algn="l">
              <a:spcBef>
                <a:spcPts val="600"/>
              </a:spcBef>
              <a:spcAft>
                <a:spcPts val="0"/>
              </a:spcAft>
              <a:buNone/>
            </a:pPr>
            <a:r>
              <a:rPr lang="en" sz="1400"/>
              <a:t>[2]. Lin W, Li Y, Feng S, and Wang Y 2014 The optimization of weights in weighted hybrid recommendation algorithm Proc. of the 2014 IEEE/ACIS 13th International Conference on Computer and Information Science (ICIS) pp 415-18</a:t>
            </a:r>
            <a:endParaRPr sz="1400"/>
          </a:p>
        </p:txBody>
      </p:sp>
      <p:sp>
        <p:nvSpPr>
          <p:cNvPr id="413" name="Google Shape;413;p30"/>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1"/>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419" name="Google Shape;419;p31"/>
          <p:cNvSpPr txBox="1"/>
          <p:nvPr>
            <p:ph idx="4294967295" type="ctrTitle"/>
          </p:nvPr>
        </p:nvSpPr>
        <p:spPr>
          <a:xfrm>
            <a:off x="1275150" y="1907300"/>
            <a:ext cx="6593700" cy="74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666666"/>
              </a:buClr>
              <a:buSzPts val="1800"/>
              <a:buFont typeface="Vidaloka"/>
              <a:buNone/>
            </a:pPr>
            <a:r>
              <a:rPr b="0" i="0" lang="en" sz="4800" u="none" cap="none" strike="noStrike">
                <a:solidFill>
                  <a:srgbClr val="9E7C59"/>
                </a:solidFill>
                <a:latin typeface="Vidaloka"/>
                <a:ea typeface="Vidaloka"/>
                <a:cs typeface="Vidaloka"/>
                <a:sym typeface="Vidaloka"/>
              </a:rPr>
              <a:t>Thanks!</a:t>
            </a:r>
            <a:endParaRPr b="0" i="0" sz="4800" u="none" cap="none" strike="noStrike">
              <a:solidFill>
                <a:srgbClr val="9E7C59"/>
              </a:solidFill>
              <a:latin typeface="Vidaloka"/>
              <a:ea typeface="Vidaloka"/>
              <a:cs typeface="Vidaloka"/>
              <a:sym typeface="Vidaloka"/>
            </a:endParaRPr>
          </a:p>
        </p:txBody>
      </p:sp>
      <p:sp>
        <p:nvSpPr>
          <p:cNvPr id="420" name="Google Shape;420;p31"/>
          <p:cNvSpPr txBox="1"/>
          <p:nvPr>
            <p:ph idx="4294967295" type="subTitle"/>
          </p:nvPr>
        </p:nvSpPr>
        <p:spPr>
          <a:xfrm>
            <a:off x="1275150" y="2527176"/>
            <a:ext cx="6593700" cy="126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E7C59"/>
              </a:buClr>
              <a:buSzPts val="2200"/>
              <a:buFont typeface="Tinos"/>
              <a:buNone/>
            </a:pPr>
            <a:r>
              <a:rPr b="1" i="0" lang="en" sz="1800" u="none" cap="none" strike="noStrike">
                <a:solidFill>
                  <a:srgbClr val="434343"/>
                </a:solidFill>
                <a:latin typeface="Tinos"/>
                <a:ea typeface="Tinos"/>
                <a:cs typeface="Tinos"/>
                <a:sym typeface="Tinos"/>
              </a:rPr>
              <a:t>Any questions?</a:t>
            </a:r>
            <a:endParaRPr b="0" i="1" sz="1400" u="none" cap="none" strike="noStrike">
              <a:solidFill>
                <a:srgbClr val="434343"/>
              </a:solidFill>
              <a:latin typeface="Tinos"/>
              <a:ea typeface="Tinos"/>
              <a:cs typeface="Tinos"/>
              <a:sym typeface="Tinos"/>
            </a:endParaRPr>
          </a:p>
          <a:p>
            <a:pPr indent="0" lvl="0" marL="0" marR="0" rtl="0" algn="ctr">
              <a:lnSpc>
                <a:spcPct val="100000"/>
              </a:lnSpc>
              <a:spcBef>
                <a:spcPts val="0"/>
              </a:spcBef>
              <a:spcAft>
                <a:spcPts val="0"/>
              </a:spcAft>
              <a:buClr>
                <a:schemeClr val="dk1"/>
              </a:buClr>
              <a:buSzPts val="1100"/>
              <a:buFont typeface="Arial"/>
              <a:buNone/>
            </a:pPr>
            <a:r>
              <a:t/>
            </a:r>
            <a:endParaRPr b="1" i="1" sz="1400" u="none" cap="none" strike="noStrike">
              <a:solidFill>
                <a:srgbClr val="434343"/>
              </a:solidFill>
              <a:latin typeface="Tinos"/>
              <a:ea typeface="Tinos"/>
              <a:cs typeface="Tinos"/>
              <a:sym typeface="Tino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Background - Yelp</a:t>
            </a:r>
            <a:endParaRPr sz="3000"/>
          </a:p>
        </p:txBody>
      </p:sp>
      <p:sp>
        <p:nvSpPr>
          <p:cNvPr id="101" name="Google Shape;101;p15"/>
          <p:cNvSpPr txBox="1"/>
          <p:nvPr>
            <p:ph idx="1" type="body"/>
          </p:nvPr>
        </p:nvSpPr>
        <p:spPr>
          <a:xfrm>
            <a:off x="1283825" y="1448200"/>
            <a:ext cx="6842700" cy="2682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a:t>Collects and displays reviews of local businesses </a:t>
            </a:r>
            <a:endParaRPr/>
          </a:p>
          <a:p>
            <a:pPr indent="0" lvl="0" marL="457200" rtl="0" algn="l">
              <a:lnSpc>
                <a:spcPct val="100000"/>
              </a:lnSpc>
              <a:spcBef>
                <a:spcPts val="600"/>
              </a:spcBef>
              <a:spcAft>
                <a:spcPts val="0"/>
              </a:spcAft>
              <a:buNone/>
            </a:pPr>
            <a:r>
              <a:t/>
            </a:r>
            <a:endParaRPr/>
          </a:p>
          <a:p>
            <a:pPr indent="0" lvl="0" marL="457200" rtl="0" algn="l">
              <a:lnSpc>
                <a:spcPct val="100000"/>
              </a:lnSpc>
              <a:spcBef>
                <a:spcPts val="600"/>
              </a:spcBef>
              <a:spcAft>
                <a:spcPts val="0"/>
              </a:spcAft>
              <a:buNone/>
            </a:pPr>
            <a:r>
              <a:t/>
            </a:r>
            <a:endParaRPr/>
          </a:p>
          <a:p>
            <a:pPr indent="0" lvl="0" marL="0" rtl="0" algn="l">
              <a:lnSpc>
                <a:spcPct val="100000"/>
              </a:lnSpc>
              <a:spcBef>
                <a:spcPts val="600"/>
              </a:spcBef>
              <a:spcAft>
                <a:spcPts val="0"/>
              </a:spcAft>
              <a:buSzPts val="1800"/>
              <a:buNone/>
            </a:pPr>
            <a:r>
              <a:t/>
            </a:r>
            <a:endParaRPr/>
          </a:p>
          <a:p>
            <a:pPr indent="0" lvl="0" marL="457200" rtl="0" algn="l">
              <a:lnSpc>
                <a:spcPct val="100000"/>
              </a:lnSpc>
              <a:spcBef>
                <a:spcPts val="600"/>
              </a:spcBef>
              <a:spcAft>
                <a:spcPts val="0"/>
              </a:spcAft>
              <a:buNone/>
            </a:pPr>
            <a:r>
              <a:t/>
            </a:r>
            <a:endParaRPr/>
          </a:p>
          <a:p>
            <a:pPr indent="-342900" lvl="0" marL="457200" rtl="0" algn="l">
              <a:lnSpc>
                <a:spcPct val="100000"/>
              </a:lnSpc>
              <a:spcBef>
                <a:spcPts val="600"/>
              </a:spcBef>
              <a:spcAft>
                <a:spcPts val="0"/>
              </a:spcAft>
              <a:buSzPts val="1800"/>
              <a:buChar char="⬗"/>
            </a:pPr>
            <a:r>
              <a:rPr lang="en"/>
              <a:t>Monthly average of 102 million users with in total over 177 million reviews as of Q4, 2018 [1]</a:t>
            </a:r>
            <a:endParaRPr/>
          </a:p>
          <a:p>
            <a:pPr indent="0" lvl="0" marL="457200" rtl="0" algn="l">
              <a:lnSpc>
                <a:spcPct val="100000"/>
              </a:lnSpc>
              <a:spcBef>
                <a:spcPts val="600"/>
              </a:spcBef>
              <a:spcAft>
                <a:spcPts val="0"/>
              </a:spcAft>
              <a:buSzPts val="1800"/>
              <a:buNone/>
            </a:pPr>
            <a:r>
              <a:t/>
            </a:r>
            <a:endParaRPr/>
          </a:p>
        </p:txBody>
      </p:sp>
      <p:sp>
        <p:nvSpPr>
          <p:cNvPr id="102" name="Google Shape;102;p15"/>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03" name="Google Shape;103;p15"/>
          <p:cNvPicPr preferRelativeResize="0"/>
          <p:nvPr/>
        </p:nvPicPr>
        <p:blipFill rotWithShape="1">
          <a:blip r:embed="rId3">
            <a:alphaModFix/>
          </a:blip>
          <a:srcRect b="12929" l="0" r="0" t="0"/>
          <a:stretch/>
        </p:blipFill>
        <p:spPr>
          <a:xfrm>
            <a:off x="2406950" y="2111876"/>
            <a:ext cx="1071199" cy="919749"/>
          </a:xfrm>
          <a:prstGeom prst="rect">
            <a:avLst/>
          </a:prstGeom>
          <a:noFill/>
          <a:ln>
            <a:noFill/>
          </a:ln>
        </p:spPr>
      </p:pic>
      <p:pic>
        <p:nvPicPr>
          <p:cNvPr id="104" name="Google Shape;104;p15"/>
          <p:cNvPicPr preferRelativeResize="0"/>
          <p:nvPr/>
        </p:nvPicPr>
        <p:blipFill rotWithShape="1">
          <a:blip r:embed="rId4">
            <a:alphaModFix/>
          </a:blip>
          <a:srcRect b="15095" l="0" r="0" t="0"/>
          <a:stretch/>
        </p:blipFill>
        <p:spPr>
          <a:xfrm>
            <a:off x="3950875" y="2116980"/>
            <a:ext cx="1071199" cy="909542"/>
          </a:xfrm>
          <a:prstGeom prst="rect">
            <a:avLst/>
          </a:prstGeom>
          <a:noFill/>
          <a:ln>
            <a:noFill/>
          </a:ln>
        </p:spPr>
      </p:pic>
      <p:pic>
        <p:nvPicPr>
          <p:cNvPr id="105" name="Google Shape;105;p15"/>
          <p:cNvPicPr preferRelativeResize="0"/>
          <p:nvPr/>
        </p:nvPicPr>
        <p:blipFill rotWithShape="1">
          <a:blip r:embed="rId5">
            <a:alphaModFix/>
          </a:blip>
          <a:srcRect b="21396" l="0" r="0" t="0"/>
          <a:stretch/>
        </p:blipFill>
        <p:spPr>
          <a:xfrm>
            <a:off x="5546850" y="2037514"/>
            <a:ext cx="1359311" cy="1068475"/>
          </a:xfrm>
          <a:prstGeom prst="rect">
            <a:avLst/>
          </a:prstGeom>
          <a:noFill/>
          <a:ln>
            <a:noFill/>
          </a:ln>
        </p:spPr>
      </p:pic>
      <p:sp>
        <p:nvSpPr>
          <p:cNvPr id="106" name="Google Shape;106;p15"/>
          <p:cNvSpPr/>
          <p:nvPr/>
        </p:nvSpPr>
        <p:spPr>
          <a:xfrm>
            <a:off x="3842050" y="1963875"/>
            <a:ext cx="1309200" cy="12546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2740600"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108" name="Google Shape;108;p15"/>
          <p:cNvSpPr/>
          <p:nvPr/>
        </p:nvSpPr>
        <p:spPr>
          <a:xfrm>
            <a:off x="0" y="-75"/>
            <a:ext cx="1219500" cy="497700"/>
          </a:xfrm>
          <a:prstGeom prst="homePlate">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109" name="Google Shape;109;p15"/>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110" name="Google Shape;110;p15"/>
          <p:cNvSpPr/>
          <p:nvPr/>
        </p:nvSpPr>
        <p:spPr>
          <a:xfrm>
            <a:off x="368058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111" name="Google Shape;111;p15"/>
          <p:cNvSpPr/>
          <p:nvPr/>
        </p:nvSpPr>
        <p:spPr>
          <a:xfrm>
            <a:off x="4598435"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112" name="Google Shape;112;p15"/>
          <p:cNvSpPr/>
          <p:nvPr/>
        </p:nvSpPr>
        <p:spPr>
          <a:xfrm>
            <a:off x="5655810"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113" name="Google Shape;113;p15"/>
          <p:cNvSpPr/>
          <p:nvPr/>
        </p:nvSpPr>
        <p:spPr>
          <a:xfrm>
            <a:off x="6585089"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Future Work</a:t>
            </a:r>
            <a:endParaRPr sz="700">
              <a:solidFill>
                <a:srgbClr val="FFFFFF"/>
              </a:solidFill>
              <a:latin typeface="Vidaloka"/>
              <a:ea typeface="Vidaloka"/>
              <a:cs typeface="Vidaloka"/>
              <a:sym typeface="Vidaloka"/>
            </a:endParaRPr>
          </a:p>
        </p:txBody>
      </p:sp>
      <p:sp>
        <p:nvSpPr>
          <p:cNvPr id="114" name="Google Shape;114;p15"/>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115" name="Google Shape;115;p15"/>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116" name="Google Shape;116;p15"/>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117" name="Google Shape;117;p15"/>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118" name="Google Shape;118;p15"/>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119" name="Google Shape;119;p15"/>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120" name="Google Shape;120;p15"/>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Problem Statement</a:t>
            </a:r>
            <a:endParaRPr sz="3000"/>
          </a:p>
        </p:txBody>
      </p:sp>
      <p:sp>
        <p:nvSpPr>
          <p:cNvPr id="126" name="Google Shape;126;p16"/>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27" name="Google Shape;127;p16"/>
          <p:cNvPicPr preferRelativeResize="0"/>
          <p:nvPr/>
        </p:nvPicPr>
        <p:blipFill rotWithShape="1">
          <a:blip r:embed="rId3">
            <a:alphaModFix/>
          </a:blip>
          <a:srcRect b="12891" l="0" r="0" t="0"/>
          <a:stretch/>
        </p:blipFill>
        <p:spPr>
          <a:xfrm>
            <a:off x="3809896" y="1599633"/>
            <a:ext cx="1524317" cy="1327849"/>
          </a:xfrm>
          <a:prstGeom prst="rect">
            <a:avLst/>
          </a:prstGeom>
          <a:noFill/>
          <a:ln>
            <a:noFill/>
          </a:ln>
        </p:spPr>
      </p:pic>
      <p:sp>
        <p:nvSpPr>
          <p:cNvPr id="128" name="Google Shape;128;p16"/>
          <p:cNvSpPr txBox="1"/>
          <p:nvPr>
            <p:ph idx="1" type="body"/>
          </p:nvPr>
        </p:nvSpPr>
        <p:spPr>
          <a:xfrm>
            <a:off x="902825" y="3113263"/>
            <a:ext cx="3223200" cy="13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lang="en"/>
              <a:t>How can we discover restaurant we would like?</a:t>
            </a:r>
            <a:endParaRPr/>
          </a:p>
        </p:txBody>
      </p:sp>
      <p:sp>
        <p:nvSpPr>
          <p:cNvPr id="129" name="Google Shape;129;p16"/>
          <p:cNvSpPr txBox="1"/>
          <p:nvPr>
            <p:ph idx="2" type="body"/>
          </p:nvPr>
        </p:nvSpPr>
        <p:spPr>
          <a:xfrm>
            <a:off x="5150350" y="3113125"/>
            <a:ext cx="3090900" cy="13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lang="en"/>
              <a:t>Personalized recommendation system by predicting rating</a:t>
            </a:r>
            <a:endParaRPr/>
          </a:p>
        </p:txBody>
      </p:sp>
      <p:pic>
        <p:nvPicPr>
          <p:cNvPr id="130" name="Google Shape;130;p16"/>
          <p:cNvPicPr preferRelativeResize="0"/>
          <p:nvPr/>
        </p:nvPicPr>
        <p:blipFill rotWithShape="1">
          <a:blip r:embed="rId4">
            <a:alphaModFix/>
          </a:blip>
          <a:srcRect b="13874" l="0" r="0" t="0"/>
          <a:stretch/>
        </p:blipFill>
        <p:spPr>
          <a:xfrm>
            <a:off x="1466125" y="1441600"/>
            <a:ext cx="1786626" cy="1538775"/>
          </a:xfrm>
          <a:prstGeom prst="rect">
            <a:avLst/>
          </a:prstGeom>
          <a:noFill/>
          <a:ln>
            <a:noFill/>
          </a:ln>
        </p:spPr>
      </p:pic>
      <p:pic>
        <p:nvPicPr>
          <p:cNvPr id="131" name="Google Shape;131;p16"/>
          <p:cNvPicPr preferRelativeResize="0"/>
          <p:nvPr/>
        </p:nvPicPr>
        <p:blipFill rotWithShape="1">
          <a:blip r:embed="rId5">
            <a:alphaModFix/>
          </a:blip>
          <a:srcRect b="13517" l="0" r="0" t="0"/>
          <a:stretch/>
        </p:blipFill>
        <p:spPr>
          <a:xfrm>
            <a:off x="5738975" y="1454688"/>
            <a:ext cx="1870650" cy="1617725"/>
          </a:xfrm>
          <a:prstGeom prst="rect">
            <a:avLst/>
          </a:prstGeom>
          <a:noFill/>
          <a:ln>
            <a:noFill/>
          </a:ln>
        </p:spPr>
      </p:pic>
      <p:sp>
        <p:nvSpPr>
          <p:cNvPr id="132" name="Google Shape;132;p16"/>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133" name="Google Shape;133;p16"/>
          <p:cNvSpPr/>
          <p:nvPr/>
        </p:nvSpPr>
        <p:spPr>
          <a:xfrm>
            <a:off x="944225" y="-75"/>
            <a:ext cx="12195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134" name="Google Shape;134;p16"/>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135" name="Google Shape;135;p16"/>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136" name="Google Shape;136;p16"/>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137" name="Google Shape;137;p16"/>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138" name="Google Shape;138;p16"/>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139" name="Google Shape;139;p16"/>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140" name="Google Shape;140;p16"/>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p:nvPr/>
        </p:nvSpPr>
        <p:spPr>
          <a:xfrm>
            <a:off x="3389475" y="1440000"/>
            <a:ext cx="2365200" cy="28650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2400"/>
              <a:buFont typeface="Arial"/>
              <a:buNone/>
            </a:pPr>
            <a:r>
              <a:rPr b="1" i="0" lang="en" sz="2400" u="none" cap="none" strike="noStrike">
                <a:solidFill>
                  <a:srgbClr val="434343"/>
                </a:solidFill>
                <a:latin typeface="Tinos"/>
                <a:ea typeface="Tinos"/>
                <a:cs typeface="Tinos"/>
                <a:sym typeface="Tinos"/>
              </a:rPr>
              <a:t>Review</a:t>
            </a:r>
            <a:endParaRPr b="1" i="0" sz="2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800"/>
              <a:buFont typeface="Arial"/>
              <a:buNone/>
            </a:pPr>
            <a:r>
              <a:t/>
            </a:r>
            <a:endParaRPr b="0" i="0" sz="8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Review ID</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User ID</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Business ID</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1" i="0" lang="en" sz="1400" u="none" cap="none" strike="noStrike">
                <a:solidFill>
                  <a:srgbClr val="434343"/>
                </a:solidFill>
                <a:latin typeface="Tinos"/>
                <a:ea typeface="Tinos"/>
                <a:cs typeface="Tinos"/>
                <a:sym typeface="Tinos"/>
              </a:rPr>
              <a:t>Rating</a:t>
            </a:r>
            <a:endParaRPr b="1"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Review date</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t/>
            </a:r>
            <a:endParaRPr b="0" i="0" sz="1400" u="none" cap="none" strike="noStrike">
              <a:solidFill>
                <a:srgbClr val="434343"/>
              </a:solidFill>
              <a:latin typeface="Tinos"/>
              <a:ea typeface="Tinos"/>
              <a:cs typeface="Tinos"/>
              <a:sym typeface="Tino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7"/>
          <p:cNvSpPr/>
          <p:nvPr/>
        </p:nvSpPr>
        <p:spPr>
          <a:xfrm>
            <a:off x="5876050" y="1440000"/>
            <a:ext cx="2365200" cy="28650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2400"/>
              <a:buFont typeface="Arial"/>
              <a:buNone/>
            </a:pPr>
            <a:r>
              <a:rPr b="1" i="0" lang="en" sz="2400" u="none" cap="none" strike="noStrike">
                <a:solidFill>
                  <a:srgbClr val="434343"/>
                </a:solidFill>
                <a:latin typeface="Tinos"/>
                <a:ea typeface="Tinos"/>
                <a:cs typeface="Tinos"/>
                <a:sym typeface="Tinos"/>
              </a:rPr>
              <a:t>User</a:t>
            </a:r>
            <a:endParaRPr b="1" i="0" sz="2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800"/>
              <a:buFont typeface="Arial"/>
              <a:buNone/>
            </a:pPr>
            <a:r>
              <a:t/>
            </a:r>
            <a:endParaRPr b="0" i="0" sz="8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User ID</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Name</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 of reviews given</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434343"/>
                </a:solidFill>
                <a:latin typeface="Tinos"/>
                <a:ea typeface="Tinos"/>
                <a:cs typeface="Tinos"/>
                <a:sym typeface="Tinos"/>
              </a:rPr>
              <a:t>Average rating given</a:t>
            </a:r>
            <a:endParaRPr>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rgbClr val="000000"/>
              </a:buClr>
              <a:buSzPts val="1400"/>
              <a:buFont typeface="Arial"/>
              <a:buNone/>
            </a:pPr>
            <a:r>
              <a:t/>
            </a:r>
            <a:endParaRPr b="0" i="0" sz="1400" u="none" cap="none" strike="noStrike">
              <a:solidFill>
                <a:srgbClr val="434343"/>
              </a:solidFill>
              <a:latin typeface="Tinos"/>
              <a:ea typeface="Tinos"/>
              <a:cs typeface="Tinos"/>
              <a:sym typeface="Tinos"/>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434343"/>
              </a:solidFill>
              <a:latin typeface="Tinos"/>
              <a:ea typeface="Tinos"/>
              <a:cs typeface="Tinos"/>
              <a:sym typeface="Tino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7"/>
          <p:cNvSpPr/>
          <p:nvPr/>
        </p:nvSpPr>
        <p:spPr>
          <a:xfrm>
            <a:off x="902900" y="1440000"/>
            <a:ext cx="2365200" cy="28650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i="0" lang="en" sz="2400" u="none" cap="none" strike="noStrike">
                <a:solidFill>
                  <a:srgbClr val="434343"/>
                </a:solidFill>
                <a:latin typeface="Tinos"/>
                <a:ea typeface="Tinos"/>
                <a:cs typeface="Tinos"/>
                <a:sym typeface="Tinos"/>
              </a:rPr>
              <a:t>Business</a:t>
            </a:r>
            <a:endParaRPr b="1" i="0" sz="2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chemeClr val="dk1"/>
              </a:buClr>
              <a:buSzPts val="1100"/>
              <a:buFont typeface="Arial"/>
              <a:buNone/>
            </a:pPr>
            <a:r>
              <a:t/>
            </a:r>
            <a:endParaRPr b="0" i="0" sz="8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chemeClr val="dk1"/>
              </a:buClr>
              <a:buSzPts val="1100"/>
              <a:buFont typeface="Arial"/>
              <a:buNone/>
            </a:pPr>
            <a:r>
              <a:rPr b="0" i="0" lang="en" sz="1400" u="none" cap="none" strike="noStrike">
                <a:solidFill>
                  <a:srgbClr val="434343"/>
                </a:solidFill>
                <a:latin typeface="Tinos"/>
                <a:ea typeface="Tinos"/>
                <a:cs typeface="Tinos"/>
                <a:sym typeface="Tinos"/>
              </a:rPr>
              <a:t>Business ID</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chemeClr val="dk1"/>
              </a:buClr>
              <a:buSzPts val="1100"/>
              <a:buFont typeface="Arial"/>
              <a:buNone/>
            </a:pPr>
            <a:r>
              <a:rPr b="0" i="0" lang="en" sz="1400" u="none" cap="none" strike="noStrike">
                <a:solidFill>
                  <a:srgbClr val="434343"/>
                </a:solidFill>
                <a:latin typeface="Tinos"/>
                <a:ea typeface="Tinos"/>
                <a:cs typeface="Tinos"/>
                <a:sym typeface="Tinos"/>
              </a:rPr>
              <a:t>Average rating</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chemeClr val="dk1"/>
              </a:buClr>
              <a:buSzPts val="1100"/>
              <a:buFont typeface="Arial"/>
              <a:buNone/>
            </a:pPr>
            <a:r>
              <a:rPr b="0" i="0" lang="en" sz="1400" u="none" cap="none" strike="noStrike">
                <a:solidFill>
                  <a:srgbClr val="434343"/>
                </a:solidFill>
                <a:latin typeface="Tinos"/>
                <a:ea typeface="Tinos"/>
                <a:cs typeface="Tinos"/>
                <a:sym typeface="Tinos"/>
              </a:rPr>
              <a:t># of reviews received</a:t>
            </a:r>
            <a:endParaRPr b="0"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chemeClr val="dk1"/>
              </a:buClr>
              <a:buSzPts val="1100"/>
              <a:buFont typeface="Arial"/>
              <a:buNone/>
            </a:pPr>
            <a:r>
              <a:rPr b="1" i="0" lang="en" sz="1400" u="none" cap="none" strike="noStrike">
                <a:solidFill>
                  <a:srgbClr val="434343"/>
                </a:solidFill>
                <a:latin typeface="Tinos"/>
                <a:ea typeface="Tinos"/>
                <a:cs typeface="Tinos"/>
                <a:sym typeface="Tinos"/>
              </a:rPr>
              <a:t>Business attributes</a:t>
            </a:r>
            <a:endParaRPr b="1"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chemeClr val="dk1"/>
              </a:buClr>
              <a:buSzPts val="1100"/>
              <a:buFont typeface="Arial"/>
              <a:buNone/>
            </a:pPr>
            <a:r>
              <a:rPr b="1" i="0" lang="en" sz="1400" u="none" cap="none" strike="noStrike">
                <a:solidFill>
                  <a:srgbClr val="434343"/>
                </a:solidFill>
                <a:latin typeface="Tinos"/>
                <a:ea typeface="Tinos"/>
                <a:cs typeface="Tinos"/>
                <a:sym typeface="Tinos"/>
              </a:rPr>
              <a:t>Food categories</a:t>
            </a:r>
            <a:endParaRPr b="1" i="0" sz="1400" u="none" cap="none" strike="noStrike">
              <a:solidFill>
                <a:srgbClr val="434343"/>
              </a:solidFill>
              <a:latin typeface="Tinos"/>
              <a:ea typeface="Tinos"/>
              <a:cs typeface="Tinos"/>
              <a:sym typeface="Tinos"/>
            </a:endParaRPr>
          </a:p>
          <a:p>
            <a:pPr indent="0" lvl="0" marL="0" marR="0" rtl="0" algn="ctr">
              <a:lnSpc>
                <a:spcPct val="100000"/>
              </a:lnSpc>
              <a:spcBef>
                <a:spcPts val="600"/>
              </a:spcBef>
              <a:spcAft>
                <a:spcPts val="0"/>
              </a:spcAft>
              <a:buClr>
                <a:schemeClr val="dk1"/>
              </a:buClr>
              <a:buSzPts val="1100"/>
              <a:buFont typeface="Arial"/>
              <a:buNone/>
            </a:pPr>
            <a:r>
              <a:t/>
            </a:r>
            <a:endParaRPr b="0" i="0" sz="1400" u="none" cap="none" strike="noStrike">
              <a:solidFill>
                <a:srgbClr val="434343"/>
              </a:solidFill>
              <a:latin typeface="Tinos"/>
              <a:ea typeface="Tinos"/>
              <a:cs typeface="Tinos"/>
              <a:sym typeface="Tino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7"/>
          <p:cNvSpPr txBox="1"/>
          <p:nvPr>
            <p:ph type="title"/>
          </p:nvPr>
        </p:nvSpPr>
        <p:spPr>
          <a:xfrm>
            <a:off x="902900" y="8947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Data Sources</a:t>
            </a:r>
            <a:endParaRPr sz="3000"/>
          </a:p>
          <a:p>
            <a:pPr indent="0" lvl="0" marL="0" rtl="0" algn="r">
              <a:lnSpc>
                <a:spcPct val="100000"/>
              </a:lnSpc>
              <a:spcBef>
                <a:spcPts val="0"/>
              </a:spcBef>
              <a:spcAft>
                <a:spcPts val="0"/>
              </a:spcAft>
              <a:buSzPts val="1800"/>
              <a:buNone/>
            </a:pPr>
            <a:r>
              <a:rPr lang="en" sz="1200">
                <a:solidFill>
                  <a:srgbClr val="38761D"/>
                </a:solidFill>
              </a:rPr>
              <a:t>Provided by Yelp website www.yelp.com/dataset</a:t>
            </a:r>
            <a:endParaRPr sz="1200">
              <a:solidFill>
                <a:srgbClr val="38761D"/>
              </a:solidFill>
            </a:endParaRPr>
          </a:p>
        </p:txBody>
      </p:sp>
      <p:sp>
        <p:nvSpPr>
          <p:cNvPr id="149" name="Google Shape;149;p17"/>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50" name="Google Shape;150;p17"/>
          <p:cNvGrpSpPr/>
          <p:nvPr/>
        </p:nvGrpSpPr>
        <p:grpSpPr>
          <a:xfrm>
            <a:off x="2730492" y="1671045"/>
            <a:ext cx="327769" cy="336852"/>
            <a:chOff x="2605025" y="4998300"/>
            <a:chExt cx="417700" cy="429275"/>
          </a:xfrm>
        </p:grpSpPr>
        <p:sp>
          <p:nvSpPr>
            <p:cNvPr id="151" name="Google Shape;151;p17"/>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74E13"/>
                </a:solidFill>
                <a:latin typeface="Arial"/>
                <a:ea typeface="Arial"/>
                <a:cs typeface="Arial"/>
                <a:sym typeface="Arial"/>
              </a:endParaRPr>
            </a:p>
          </p:txBody>
        </p:sp>
        <p:sp>
          <p:nvSpPr>
            <p:cNvPr id="152" name="Google Shape;152;p17"/>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74E13"/>
                </a:solidFill>
                <a:latin typeface="Arial"/>
                <a:ea typeface="Arial"/>
                <a:cs typeface="Arial"/>
                <a:sym typeface="Arial"/>
              </a:endParaRPr>
            </a:p>
          </p:txBody>
        </p:sp>
        <p:sp>
          <p:nvSpPr>
            <p:cNvPr id="153" name="Google Shape;153;p17"/>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74E13"/>
                </a:solidFill>
                <a:latin typeface="Arial"/>
                <a:ea typeface="Arial"/>
                <a:cs typeface="Arial"/>
                <a:sym typeface="Arial"/>
              </a:endParaRPr>
            </a:p>
          </p:txBody>
        </p:sp>
      </p:grpSp>
      <p:sp>
        <p:nvSpPr>
          <p:cNvPr id="154" name="Google Shape;154;p17"/>
          <p:cNvSpPr/>
          <p:nvPr/>
        </p:nvSpPr>
        <p:spPr>
          <a:xfrm>
            <a:off x="7464478" y="1681800"/>
            <a:ext cx="299108" cy="315351"/>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17"/>
          <p:cNvGrpSpPr/>
          <p:nvPr/>
        </p:nvGrpSpPr>
        <p:grpSpPr>
          <a:xfrm>
            <a:off x="5132782" y="1687537"/>
            <a:ext cx="323002" cy="303895"/>
            <a:chOff x="5972700" y="2330200"/>
            <a:chExt cx="411625" cy="387275"/>
          </a:xfrm>
        </p:grpSpPr>
        <p:sp>
          <p:nvSpPr>
            <p:cNvPr id="156" name="Google Shape;156;p1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9E7C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17"/>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159" name="Google Shape;159;p17"/>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160" name="Google Shape;160;p17"/>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161" name="Google Shape;161;p17"/>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162" name="Google Shape;162;p17"/>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163" name="Google Shape;163;p17"/>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164" name="Google Shape;164;p17"/>
          <p:cNvSpPr/>
          <p:nvPr/>
        </p:nvSpPr>
        <p:spPr>
          <a:xfrm>
            <a:off x="1918157" y="-75"/>
            <a:ext cx="12195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165" name="Google Shape;165;p17"/>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166" name="Google Shape;166;p17"/>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Exploratory Data Analysis (EDA)</a:t>
            </a:r>
            <a:endParaRPr sz="3000"/>
          </a:p>
        </p:txBody>
      </p:sp>
      <p:sp>
        <p:nvSpPr>
          <p:cNvPr id="172" name="Google Shape;172;p18"/>
          <p:cNvSpPr txBox="1"/>
          <p:nvPr>
            <p:ph idx="1" type="body"/>
          </p:nvPr>
        </p:nvSpPr>
        <p:spPr>
          <a:xfrm>
            <a:off x="902825" y="1448200"/>
            <a:ext cx="3561900" cy="2891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Picked Toronto data</a:t>
            </a:r>
            <a:endParaRPr/>
          </a:p>
          <a:p>
            <a:pPr indent="0" lvl="0" marL="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p:txBody>
      </p:sp>
      <p:sp>
        <p:nvSpPr>
          <p:cNvPr id="173" name="Google Shape;173;p18"/>
          <p:cNvSpPr txBox="1"/>
          <p:nvPr>
            <p:ph idx="2" type="body"/>
          </p:nvPr>
        </p:nvSpPr>
        <p:spPr>
          <a:xfrm>
            <a:off x="4679246" y="1448200"/>
            <a:ext cx="35619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Filtered out users with less than 20 reviews</a:t>
            </a:r>
            <a:endParaRPr/>
          </a:p>
        </p:txBody>
      </p:sp>
      <p:sp>
        <p:nvSpPr>
          <p:cNvPr id="174" name="Google Shape;174;p18"/>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aphicFrame>
        <p:nvGraphicFramePr>
          <p:cNvPr id="175" name="Google Shape;175;p18"/>
          <p:cNvGraphicFramePr/>
          <p:nvPr/>
        </p:nvGraphicFramePr>
        <p:xfrm>
          <a:off x="975325" y="1858587"/>
          <a:ext cx="3000000" cy="3000000"/>
        </p:xfrm>
        <a:graphic>
          <a:graphicData uri="http://schemas.openxmlformats.org/drawingml/2006/table">
            <a:tbl>
              <a:tblPr>
                <a:noFill/>
                <a:tableStyleId>{2006B63B-FCF2-48F1-9C37-C6C4FC0E1BCA}</a:tableStyleId>
              </a:tblPr>
              <a:tblGrid>
                <a:gridCol w="1149925"/>
                <a:gridCol w="1337625"/>
                <a:gridCol w="917600"/>
              </a:tblGrid>
              <a:tr h="329675">
                <a:tc>
                  <a:txBody>
                    <a:bodyPr/>
                    <a:lstStyle/>
                    <a:p>
                      <a:pPr indent="0" lvl="0" marL="0" rtl="0" algn="ctr">
                        <a:spcBef>
                          <a:spcPts val="0"/>
                        </a:spcBef>
                        <a:spcAft>
                          <a:spcPts val="0"/>
                        </a:spcAft>
                        <a:buNone/>
                      </a:pPr>
                      <a:r>
                        <a:rPr lang="en" sz="1200">
                          <a:solidFill>
                            <a:srgbClr val="434343"/>
                          </a:solidFill>
                          <a:latin typeface="Tinos"/>
                          <a:ea typeface="Tinos"/>
                          <a:cs typeface="Tinos"/>
                          <a:sym typeface="Tinos"/>
                        </a:rPr>
                        <a:t># of Reviews</a:t>
                      </a:r>
                      <a:endParaRPr sz="12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Tinos"/>
                          <a:ea typeface="Tinos"/>
                          <a:cs typeface="Tinos"/>
                          <a:sym typeface="Tinos"/>
                        </a:rPr>
                        <a:t># of Restaurants</a:t>
                      </a:r>
                      <a:endParaRPr sz="12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Tinos"/>
                          <a:ea typeface="Tinos"/>
                          <a:cs typeface="Tinos"/>
                          <a:sym typeface="Tinos"/>
                        </a:rPr>
                        <a:t># of Users</a:t>
                      </a:r>
                      <a:endParaRPr sz="12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329675">
                <a:tc>
                  <a:txBody>
                    <a:bodyPr/>
                    <a:lstStyle/>
                    <a:p>
                      <a:pPr indent="0" lvl="0" marL="0" rtl="0" algn="ctr">
                        <a:spcBef>
                          <a:spcPts val="0"/>
                        </a:spcBef>
                        <a:spcAft>
                          <a:spcPts val="0"/>
                        </a:spcAft>
                        <a:buNone/>
                      </a:pPr>
                      <a:r>
                        <a:rPr lang="en" sz="1200">
                          <a:solidFill>
                            <a:srgbClr val="434343"/>
                          </a:solidFill>
                          <a:latin typeface="Tinos"/>
                          <a:ea typeface="Tinos"/>
                          <a:cs typeface="Tinos"/>
                          <a:sym typeface="Tinos"/>
                        </a:rPr>
                        <a:t>45,047</a:t>
                      </a:r>
                      <a:endParaRPr sz="12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Tinos"/>
                          <a:ea typeface="Tinos"/>
                          <a:cs typeface="Tinos"/>
                          <a:sym typeface="Tinos"/>
                        </a:rPr>
                        <a:t>1,798</a:t>
                      </a:r>
                      <a:endParaRPr sz="12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Tinos"/>
                          <a:ea typeface="Tinos"/>
                          <a:cs typeface="Tinos"/>
                          <a:sym typeface="Tinos"/>
                        </a:rPr>
                        <a:t>12,039</a:t>
                      </a:r>
                      <a:endParaRPr sz="12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pic>
        <p:nvPicPr>
          <p:cNvPr id="176" name="Google Shape;176;p18"/>
          <p:cNvPicPr preferRelativeResize="0"/>
          <p:nvPr/>
        </p:nvPicPr>
        <p:blipFill>
          <a:blip r:embed="rId3">
            <a:alphaModFix/>
          </a:blip>
          <a:stretch>
            <a:fillRect/>
          </a:stretch>
        </p:blipFill>
        <p:spPr>
          <a:xfrm>
            <a:off x="975325" y="2641900"/>
            <a:ext cx="3424850" cy="1783097"/>
          </a:xfrm>
          <a:prstGeom prst="rect">
            <a:avLst/>
          </a:prstGeom>
          <a:noFill/>
          <a:ln>
            <a:noFill/>
          </a:ln>
        </p:spPr>
      </p:pic>
      <p:graphicFrame>
        <p:nvGraphicFramePr>
          <p:cNvPr id="177" name="Google Shape;177;p18"/>
          <p:cNvGraphicFramePr/>
          <p:nvPr/>
        </p:nvGraphicFramePr>
        <p:xfrm>
          <a:off x="4910025" y="2180113"/>
          <a:ext cx="3000000" cy="3000000"/>
        </p:xfrm>
        <a:graphic>
          <a:graphicData uri="http://schemas.openxmlformats.org/drawingml/2006/table">
            <a:tbl>
              <a:tblPr>
                <a:noFill/>
                <a:tableStyleId>{2006B63B-FCF2-48F1-9C37-C6C4FC0E1BCA}</a:tableStyleId>
              </a:tblPr>
              <a:tblGrid>
                <a:gridCol w="1149925"/>
                <a:gridCol w="1337625"/>
                <a:gridCol w="917600"/>
              </a:tblGrid>
              <a:tr h="329675">
                <a:tc>
                  <a:txBody>
                    <a:bodyPr/>
                    <a:lstStyle/>
                    <a:p>
                      <a:pPr indent="0" lvl="0" marL="0" rtl="0" algn="ctr">
                        <a:spcBef>
                          <a:spcPts val="0"/>
                        </a:spcBef>
                        <a:spcAft>
                          <a:spcPts val="0"/>
                        </a:spcAft>
                        <a:buNone/>
                      </a:pPr>
                      <a:r>
                        <a:rPr lang="en">
                          <a:solidFill>
                            <a:srgbClr val="434343"/>
                          </a:solidFill>
                          <a:latin typeface="Tinos"/>
                          <a:ea typeface="Tinos"/>
                          <a:cs typeface="Tinos"/>
                          <a:sym typeface="Tinos"/>
                        </a:rPr>
                        <a:t># of Reviews</a:t>
                      </a:r>
                      <a:endParaRPr>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Tinos"/>
                          <a:ea typeface="Tinos"/>
                          <a:cs typeface="Tinos"/>
                          <a:sym typeface="Tinos"/>
                        </a:rPr>
                        <a:t># of Restaurants</a:t>
                      </a:r>
                      <a:endParaRPr>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Tinos"/>
                          <a:ea typeface="Tinos"/>
                          <a:cs typeface="Tinos"/>
                          <a:sym typeface="Tinos"/>
                        </a:rPr>
                        <a:t># of Users</a:t>
                      </a:r>
                      <a:endParaRPr>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329675">
                <a:tc>
                  <a:txBody>
                    <a:bodyPr/>
                    <a:lstStyle/>
                    <a:p>
                      <a:pPr indent="0" lvl="0" marL="0" rtl="0" algn="ctr">
                        <a:spcBef>
                          <a:spcPts val="0"/>
                        </a:spcBef>
                        <a:spcAft>
                          <a:spcPts val="0"/>
                        </a:spcAft>
                        <a:buNone/>
                      </a:pPr>
                      <a:r>
                        <a:rPr lang="en">
                          <a:solidFill>
                            <a:srgbClr val="434343"/>
                          </a:solidFill>
                          <a:latin typeface="Tinos"/>
                          <a:ea typeface="Tinos"/>
                          <a:cs typeface="Tinos"/>
                          <a:sym typeface="Tinos"/>
                        </a:rPr>
                        <a:t>8,632</a:t>
                      </a:r>
                      <a:endParaRPr>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Tinos"/>
                          <a:ea typeface="Tinos"/>
                          <a:cs typeface="Tinos"/>
                          <a:sym typeface="Tinos"/>
                        </a:rPr>
                        <a:t>1,395</a:t>
                      </a:r>
                      <a:endParaRPr>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Tinos"/>
                          <a:ea typeface="Tinos"/>
                          <a:cs typeface="Tinos"/>
                          <a:sym typeface="Tinos"/>
                        </a:rPr>
                        <a:t>263</a:t>
                      </a:r>
                      <a:endParaRPr>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sp>
        <p:nvSpPr>
          <p:cNvPr id="178" name="Google Shape;178;p18"/>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179" name="Google Shape;179;p18"/>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180" name="Google Shape;180;p18"/>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181" name="Google Shape;181;p18"/>
          <p:cNvSpPr/>
          <p:nvPr/>
        </p:nvSpPr>
        <p:spPr>
          <a:xfrm>
            <a:off x="2894181" y="-75"/>
            <a:ext cx="12195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182" name="Google Shape;182;p18"/>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183" name="Google Shape;183;p18"/>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184" name="Google Shape;184;p18"/>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185" name="Google Shape;185;p18"/>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186" name="Google Shape;186;p18"/>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
        <p:nvSpPr>
          <p:cNvPr id="187" name="Google Shape;187;p18"/>
          <p:cNvSpPr txBox="1"/>
          <p:nvPr/>
        </p:nvSpPr>
        <p:spPr>
          <a:xfrm>
            <a:off x="2254575" y="2652454"/>
            <a:ext cx="1089000" cy="7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nos"/>
                <a:ea typeface="Tinos"/>
                <a:cs typeface="Tinos"/>
                <a:sym typeface="Tinos"/>
              </a:rPr>
              <a:t>User review counts</a:t>
            </a:r>
            <a:endParaRPr sz="800">
              <a:latin typeface="Tinos"/>
              <a:ea typeface="Tinos"/>
              <a:cs typeface="Tinos"/>
              <a:sym typeface="Tinos"/>
            </a:endParaRPr>
          </a:p>
        </p:txBody>
      </p:sp>
      <p:sp>
        <p:nvSpPr>
          <p:cNvPr id="188" name="Google Shape;188;p18"/>
          <p:cNvSpPr txBox="1"/>
          <p:nvPr/>
        </p:nvSpPr>
        <p:spPr>
          <a:xfrm>
            <a:off x="3776275" y="2778850"/>
            <a:ext cx="502500" cy="23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189" name="Google Shape;189;p18"/>
          <p:cNvSpPr txBox="1"/>
          <p:nvPr/>
        </p:nvSpPr>
        <p:spPr>
          <a:xfrm rot="-5400000">
            <a:off x="718360" y="3250780"/>
            <a:ext cx="614400" cy="1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nos"/>
                <a:ea typeface="Tinos"/>
                <a:cs typeface="Tinos"/>
                <a:sym typeface="Tinos"/>
              </a:rPr>
              <a:t># of users</a:t>
            </a:r>
            <a:endParaRPr sz="800">
              <a:latin typeface="Tinos"/>
              <a:ea typeface="Tinos"/>
              <a:cs typeface="Tinos"/>
              <a:sym typeface="Tinos"/>
            </a:endParaRPr>
          </a:p>
        </p:txBody>
      </p:sp>
      <p:sp>
        <p:nvSpPr>
          <p:cNvPr id="190" name="Google Shape;190;p18"/>
          <p:cNvSpPr txBox="1"/>
          <p:nvPr/>
        </p:nvSpPr>
        <p:spPr>
          <a:xfrm>
            <a:off x="2400375" y="4317679"/>
            <a:ext cx="797400" cy="7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nos"/>
                <a:ea typeface="Tinos"/>
                <a:cs typeface="Tinos"/>
                <a:sym typeface="Tinos"/>
              </a:rPr>
              <a:t># of reviews</a:t>
            </a:r>
            <a:endParaRPr sz="800">
              <a:latin typeface="Tinos"/>
              <a:ea typeface="Tinos"/>
              <a:cs typeface="Tinos"/>
              <a:sym typeface="Tinos"/>
            </a:endParaRPr>
          </a:p>
        </p:txBody>
      </p:sp>
      <p:graphicFrame>
        <p:nvGraphicFramePr>
          <p:cNvPr id="191" name="Google Shape;191;p18"/>
          <p:cNvGraphicFramePr/>
          <p:nvPr/>
        </p:nvGraphicFramePr>
        <p:xfrm>
          <a:off x="4900175" y="3005625"/>
          <a:ext cx="3000000" cy="3000000"/>
        </p:xfrm>
        <a:graphic>
          <a:graphicData uri="http://schemas.openxmlformats.org/drawingml/2006/table">
            <a:tbl>
              <a:tblPr>
                <a:noFill/>
                <a:tableStyleId>{2006B63B-FCF2-48F1-9C37-C6C4FC0E1BCA}</a:tableStyleId>
              </a:tblPr>
              <a:tblGrid>
                <a:gridCol w="442975"/>
                <a:gridCol w="643825"/>
                <a:gridCol w="550150"/>
                <a:gridCol w="618900"/>
                <a:gridCol w="584500"/>
                <a:gridCol w="584500"/>
              </a:tblGrid>
              <a:tr h="469675">
                <a:tc rowSpan="2">
                  <a:txBody>
                    <a:bodyPr/>
                    <a:lstStyle/>
                    <a:p>
                      <a:pPr indent="0" lvl="0" marL="0" rtl="0" algn="ctr">
                        <a:spcBef>
                          <a:spcPts val="0"/>
                        </a:spcBef>
                        <a:spcAft>
                          <a:spcPts val="0"/>
                        </a:spcAft>
                        <a:buNone/>
                      </a:pPr>
                      <a:r>
                        <a:t/>
                      </a:r>
                      <a:endParaRPr sz="10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gridSpan="2">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User Profile</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Restaurant Profile</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hMerge="1"/>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Review Profile</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469675">
                <a:tc vMerge="1"/>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Avg. Reviews</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Avg. Stars</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Avg. Reviews</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Avg. Stars</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Avg. Stars</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308200">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Mean</a:t>
                      </a:r>
                      <a:endParaRPr sz="1000">
                        <a:solidFill>
                          <a:srgbClr val="434343"/>
                        </a:solidFill>
                        <a:latin typeface="Tinos"/>
                        <a:ea typeface="Tinos"/>
                        <a:cs typeface="Tinos"/>
                        <a:sym typeface="Tinos"/>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32.8</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434343"/>
                          </a:solidFill>
                          <a:latin typeface="Tinos"/>
                          <a:ea typeface="Tinos"/>
                          <a:cs typeface="Tinos"/>
                          <a:sym typeface="Tinos"/>
                        </a:rPr>
                        <a:t>3.48</a:t>
                      </a:r>
                      <a:endParaRPr b="1"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434343"/>
                          </a:solidFill>
                          <a:latin typeface="Tinos"/>
                          <a:ea typeface="Tinos"/>
                          <a:cs typeface="Tinos"/>
                          <a:sym typeface="Tinos"/>
                        </a:rPr>
                        <a:t>6.19</a:t>
                      </a:r>
                      <a:endParaRPr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434343"/>
                          </a:solidFill>
                          <a:latin typeface="Tinos"/>
                          <a:ea typeface="Tinos"/>
                          <a:cs typeface="Tinos"/>
                          <a:sym typeface="Tinos"/>
                        </a:rPr>
                        <a:t>3</a:t>
                      </a:r>
                      <a:r>
                        <a:rPr b="1" lang="en" sz="1000">
                          <a:solidFill>
                            <a:srgbClr val="434343"/>
                          </a:solidFill>
                          <a:latin typeface="Tinos"/>
                          <a:ea typeface="Tinos"/>
                          <a:cs typeface="Tinos"/>
                          <a:sym typeface="Tinos"/>
                        </a:rPr>
                        <a:t>.31</a:t>
                      </a:r>
                      <a:endParaRPr b="1"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434343"/>
                          </a:solidFill>
                          <a:latin typeface="Tinos"/>
                          <a:ea typeface="Tinos"/>
                          <a:cs typeface="Tinos"/>
                          <a:sym typeface="Tinos"/>
                        </a:rPr>
                        <a:t>3.46</a:t>
                      </a:r>
                      <a:endParaRPr b="1" sz="1000">
                        <a:solidFill>
                          <a:srgbClr val="434343"/>
                        </a:solidFill>
                        <a:latin typeface="Tinos"/>
                        <a:ea typeface="Tinos"/>
                        <a:cs typeface="Tinos"/>
                        <a:sym typeface="Tinos"/>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Prepare </a:t>
            </a:r>
            <a:r>
              <a:rPr lang="en" sz="3000"/>
              <a:t>Matrices</a:t>
            </a:r>
            <a:endParaRPr sz="3000"/>
          </a:p>
        </p:txBody>
      </p:sp>
      <p:sp>
        <p:nvSpPr>
          <p:cNvPr id="197" name="Google Shape;197;p19"/>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aphicFrame>
        <p:nvGraphicFramePr>
          <p:cNvPr id="198" name="Google Shape;198;p19"/>
          <p:cNvGraphicFramePr/>
          <p:nvPr/>
        </p:nvGraphicFramePr>
        <p:xfrm>
          <a:off x="2579300" y="2586175"/>
          <a:ext cx="3000000" cy="3000000"/>
        </p:xfrm>
        <a:graphic>
          <a:graphicData uri="http://schemas.openxmlformats.org/drawingml/2006/table">
            <a:tbl>
              <a:tblPr>
                <a:noFill/>
                <a:tableStyleId>{832DAE88-E5EB-4D39-8A71-6B691583DBF3}</a:tableStyleId>
              </a:tblPr>
              <a:tblGrid>
                <a:gridCol w="800100"/>
                <a:gridCol w="1092675"/>
                <a:gridCol w="1094000"/>
              </a:tblGrid>
              <a:tr h="476250">
                <a:tc>
                  <a:txBody>
                    <a:bodyPr/>
                    <a:lstStyle/>
                    <a:p>
                      <a:pPr indent="0" lvl="0" marL="0" rtl="0" algn="l">
                        <a:spcBef>
                          <a:spcPts val="0"/>
                        </a:spcBef>
                        <a:spcAft>
                          <a:spcPts val="0"/>
                        </a:spcAft>
                        <a:buNone/>
                      </a:pPr>
                      <a:r>
                        <a:rPr b="1" lang="en">
                          <a:solidFill>
                            <a:srgbClr val="434343"/>
                          </a:solidFill>
                          <a:latin typeface="Tinos"/>
                          <a:ea typeface="Tinos"/>
                          <a:cs typeface="Tinos"/>
                          <a:sym typeface="Tinos"/>
                        </a:rPr>
                        <a:t> </a:t>
                      </a:r>
                      <a:endParaRPr b="1">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sz="1200">
                          <a:solidFill>
                            <a:srgbClr val="434343"/>
                          </a:solidFill>
                          <a:latin typeface="Tinos"/>
                          <a:ea typeface="Tinos"/>
                          <a:cs typeface="Tinos"/>
                          <a:sym typeface="Tinos"/>
                        </a:rPr>
                        <a:t>Restaurant 1</a:t>
                      </a:r>
                      <a:endParaRPr b="1" sz="1200">
                        <a:solidFill>
                          <a:srgbClr val="434343"/>
                        </a:solidFill>
                        <a:latin typeface="Tinos"/>
                        <a:ea typeface="Tinos"/>
                        <a:cs typeface="Tinos"/>
                        <a:sym typeface="Tinos"/>
                      </a:endParaRPr>
                    </a:p>
                  </a:txBody>
                  <a:tcPr marT="95250" marB="95250" marR="95250" marL="95250"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sz="1200">
                          <a:solidFill>
                            <a:srgbClr val="434343"/>
                          </a:solidFill>
                          <a:latin typeface="Tinos"/>
                          <a:ea typeface="Tinos"/>
                          <a:cs typeface="Tinos"/>
                          <a:sym typeface="Tinos"/>
                        </a:rPr>
                        <a:t>Restaurant 2</a:t>
                      </a:r>
                      <a:endParaRPr b="1" sz="1200">
                        <a:solidFill>
                          <a:srgbClr val="434343"/>
                        </a:solidFill>
                        <a:latin typeface="Tinos"/>
                        <a:ea typeface="Tinos"/>
                        <a:cs typeface="Tinos"/>
                        <a:sym typeface="Tinos"/>
                      </a:endParaRPr>
                    </a:p>
                  </a:txBody>
                  <a:tcPr marT="95250" marB="95250" marR="95250" marL="95250"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lnSpc>
                          <a:spcPct val="120000"/>
                        </a:lnSpc>
                        <a:spcBef>
                          <a:spcPts val="0"/>
                        </a:spcBef>
                        <a:spcAft>
                          <a:spcPts val="0"/>
                        </a:spcAft>
                        <a:buNone/>
                      </a:pPr>
                      <a:r>
                        <a:rPr b="1" lang="en" sz="1200">
                          <a:solidFill>
                            <a:srgbClr val="434343"/>
                          </a:solidFill>
                          <a:latin typeface="Tinos"/>
                          <a:ea typeface="Tinos"/>
                          <a:cs typeface="Tinos"/>
                          <a:sym typeface="Tinos"/>
                        </a:rPr>
                        <a:t>User 1</a:t>
                      </a:r>
                      <a:endParaRPr b="1"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sz="1200">
                          <a:solidFill>
                            <a:srgbClr val="434343"/>
                          </a:solidFill>
                          <a:latin typeface="Tinos"/>
                          <a:ea typeface="Tinos"/>
                          <a:cs typeface="Tinos"/>
                          <a:sym typeface="Tinos"/>
                        </a:rPr>
                        <a:t>5</a:t>
                      </a:r>
                      <a:endParaRPr b="1"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sz="1200">
                          <a:solidFill>
                            <a:srgbClr val="434343"/>
                          </a:solidFill>
                          <a:latin typeface="Tinos"/>
                          <a:ea typeface="Tinos"/>
                          <a:cs typeface="Tinos"/>
                          <a:sym typeface="Tinos"/>
                        </a:rPr>
                        <a:t>1</a:t>
                      </a:r>
                      <a:endParaRPr b="1"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lnSpc>
                          <a:spcPct val="120000"/>
                        </a:lnSpc>
                        <a:spcBef>
                          <a:spcPts val="0"/>
                        </a:spcBef>
                        <a:spcAft>
                          <a:spcPts val="0"/>
                        </a:spcAft>
                        <a:buNone/>
                      </a:pPr>
                      <a:r>
                        <a:rPr b="1" lang="en" sz="1200">
                          <a:solidFill>
                            <a:srgbClr val="434343"/>
                          </a:solidFill>
                          <a:latin typeface="Tinos"/>
                          <a:ea typeface="Tinos"/>
                          <a:cs typeface="Tinos"/>
                          <a:sym typeface="Tinos"/>
                        </a:rPr>
                        <a:t>User 2</a:t>
                      </a:r>
                      <a:endParaRPr b="1"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sz="1200">
                          <a:solidFill>
                            <a:srgbClr val="434343"/>
                          </a:solidFill>
                          <a:latin typeface="Tinos"/>
                          <a:ea typeface="Tinos"/>
                          <a:cs typeface="Tinos"/>
                          <a:sym typeface="Tinos"/>
                        </a:rPr>
                        <a:t>1</a:t>
                      </a:r>
                      <a:endParaRPr b="1"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sz="1200">
                          <a:solidFill>
                            <a:srgbClr val="434343"/>
                          </a:solidFill>
                          <a:latin typeface="Tinos"/>
                          <a:ea typeface="Tinos"/>
                          <a:cs typeface="Tinos"/>
                          <a:sym typeface="Tinos"/>
                        </a:rPr>
                        <a:t>5</a:t>
                      </a:r>
                      <a:endParaRPr b="1"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199" name="Google Shape;199;p19"/>
          <p:cNvSpPr txBox="1"/>
          <p:nvPr>
            <p:ph idx="1" type="body"/>
          </p:nvPr>
        </p:nvSpPr>
        <p:spPr>
          <a:xfrm>
            <a:off x="997475" y="1273304"/>
            <a:ext cx="7338300" cy="1339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Char char="⬗"/>
            </a:pPr>
            <a:r>
              <a:rPr lang="en"/>
              <a:t>Built two similarity-based recommender systems using cosine similarity (the example here is user-user similarity)</a:t>
            </a:r>
            <a:endParaRPr/>
          </a:p>
          <a:p>
            <a:pPr indent="-368300" lvl="0" marL="457200" rtl="0" algn="l">
              <a:lnSpc>
                <a:spcPct val="100000"/>
              </a:lnSpc>
              <a:spcBef>
                <a:spcPts val="0"/>
              </a:spcBef>
              <a:spcAft>
                <a:spcPts val="0"/>
              </a:spcAft>
              <a:buSzPts val="2200"/>
              <a:buChar char="⬗"/>
            </a:pPr>
            <a:r>
              <a:rPr lang="en"/>
              <a:t>A</a:t>
            </a:r>
            <a:r>
              <a:rPr lang="en"/>
              <a:t>rranged the data into a rating matrix</a:t>
            </a:r>
            <a:endParaRPr/>
          </a:p>
        </p:txBody>
      </p:sp>
      <p:sp>
        <p:nvSpPr>
          <p:cNvPr id="200" name="Google Shape;200;p19"/>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201" name="Google Shape;201;p19"/>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202" name="Google Shape;202;p19"/>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203" name="Google Shape;203;p19"/>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204" name="Google Shape;204;p19"/>
          <p:cNvSpPr/>
          <p:nvPr/>
        </p:nvSpPr>
        <p:spPr>
          <a:xfrm>
            <a:off x="3834166" y="-75"/>
            <a:ext cx="12195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205" name="Google Shape;205;p19"/>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206" name="Google Shape;206;p19"/>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207" name="Google Shape;207;p19"/>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208" name="Google Shape;208;p19"/>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Cosine Similarity and Predict </a:t>
            </a:r>
            <a:endParaRPr sz="3000"/>
          </a:p>
        </p:txBody>
      </p:sp>
      <p:sp>
        <p:nvSpPr>
          <p:cNvPr id="214" name="Google Shape;214;p20"/>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15" name="Google Shape;215;p20"/>
          <p:cNvPicPr preferRelativeResize="0"/>
          <p:nvPr/>
        </p:nvPicPr>
        <p:blipFill>
          <a:blip r:embed="rId3">
            <a:alphaModFix/>
          </a:blip>
          <a:stretch>
            <a:fillRect/>
          </a:stretch>
        </p:blipFill>
        <p:spPr>
          <a:xfrm>
            <a:off x="728000" y="1501900"/>
            <a:ext cx="3583130" cy="2991575"/>
          </a:xfrm>
          <a:prstGeom prst="rect">
            <a:avLst/>
          </a:prstGeom>
          <a:noFill/>
          <a:ln>
            <a:noFill/>
          </a:ln>
        </p:spPr>
      </p:pic>
      <p:pic>
        <p:nvPicPr>
          <p:cNvPr id="216" name="Google Shape;216;p20"/>
          <p:cNvPicPr preferRelativeResize="0"/>
          <p:nvPr/>
        </p:nvPicPr>
        <p:blipFill>
          <a:blip r:embed="rId4">
            <a:alphaModFix/>
          </a:blip>
          <a:stretch>
            <a:fillRect/>
          </a:stretch>
        </p:blipFill>
        <p:spPr>
          <a:xfrm>
            <a:off x="4680655" y="2624813"/>
            <a:ext cx="3095625" cy="409575"/>
          </a:xfrm>
          <a:prstGeom prst="rect">
            <a:avLst/>
          </a:prstGeom>
          <a:noFill/>
          <a:ln>
            <a:noFill/>
          </a:ln>
        </p:spPr>
      </p:pic>
      <p:sp>
        <p:nvSpPr>
          <p:cNvPr id="217" name="Google Shape;217;p20"/>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218" name="Google Shape;218;p20"/>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219" name="Google Shape;219;p20"/>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220" name="Google Shape;220;p20"/>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221" name="Google Shape;221;p20"/>
          <p:cNvSpPr/>
          <p:nvPr/>
        </p:nvSpPr>
        <p:spPr>
          <a:xfrm>
            <a:off x="3834166" y="-75"/>
            <a:ext cx="12195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222" name="Google Shape;222;p20"/>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223" name="Google Shape;223;p20"/>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224" name="Google Shape;224;p20"/>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225" name="Google Shape;225;p20"/>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
        <p:nvSpPr>
          <p:cNvPr id="226" name="Google Shape;226;p20"/>
          <p:cNvSpPr txBox="1"/>
          <p:nvPr>
            <p:ph idx="1" type="body"/>
          </p:nvPr>
        </p:nvSpPr>
        <p:spPr>
          <a:xfrm>
            <a:off x="4364750" y="1517950"/>
            <a:ext cx="5248200" cy="10308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Char char="⬗"/>
            </a:pPr>
            <a:r>
              <a:rPr lang="en"/>
              <a:t>Predict ratings </a:t>
            </a:r>
            <a:endParaRPr/>
          </a:p>
          <a:p>
            <a:pPr indent="0" lvl="0" marL="457200" rtl="0" algn="l">
              <a:lnSpc>
                <a:spcPct val="100000"/>
              </a:lnSpc>
              <a:spcBef>
                <a:spcPts val="600"/>
              </a:spcBef>
              <a:spcAft>
                <a:spcPts val="0"/>
              </a:spcAft>
              <a:buNone/>
            </a:pPr>
            <a:r>
              <a:rPr lang="en"/>
              <a:t>using cosine similarity: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Introduce RMSE for Evaluation</a:t>
            </a:r>
            <a:endParaRPr sz="3000"/>
          </a:p>
        </p:txBody>
      </p:sp>
      <p:sp>
        <p:nvSpPr>
          <p:cNvPr id="232" name="Google Shape;232;p21"/>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aphicFrame>
        <p:nvGraphicFramePr>
          <p:cNvPr id="233" name="Google Shape;233;p21"/>
          <p:cNvGraphicFramePr/>
          <p:nvPr/>
        </p:nvGraphicFramePr>
        <p:xfrm>
          <a:off x="978150" y="1942325"/>
          <a:ext cx="3000000" cy="3000000"/>
        </p:xfrm>
        <a:graphic>
          <a:graphicData uri="http://schemas.openxmlformats.org/drawingml/2006/table">
            <a:tbl>
              <a:tblPr>
                <a:noFill/>
                <a:tableStyleId>{832DAE88-E5EB-4D39-8A71-6B691583DBF3}</a:tableStyleId>
              </a:tblPr>
              <a:tblGrid>
                <a:gridCol w="665150"/>
                <a:gridCol w="665150"/>
                <a:gridCol w="847275"/>
                <a:gridCol w="878950"/>
                <a:gridCol w="886850"/>
              </a:tblGrid>
              <a:tr h="476250">
                <a:tc>
                  <a:txBody>
                    <a:bodyPr/>
                    <a:lstStyle/>
                    <a:p>
                      <a:pPr indent="0" lvl="0" marL="0" rtl="0" algn="ctr">
                        <a:spcBef>
                          <a:spcPts val="0"/>
                        </a:spcBef>
                        <a:spcAft>
                          <a:spcPts val="0"/>
                        </a:spcAft>
                        <a:buNone/>
                      </a:pPr>
                      <a:r>
                        <a:rPr lang="en">
                          <a:solidFill>
                            <a:srgbClr val="434343"/>
                          </a:solidFill>
                          <a:latin typeface="Tinos"/>
                          <a:ea typeface="Tinos"/>
                          <a:cs typeface="Tinos"/>
                          <a:sym typeface="Tinos"/>
                        </a:rPr>
                        <a:t> </a:t>
                      </a:r>
                      <a:endParaRPr>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Predicted Rating</a:t>
                      </a:r>
                      <a:endParaRPr sz="1200">
                        <a:solidFill>
                          <a:srgbClr val="434343"/>
                        </a:solidFill>
                        <a:latin typeface="Tinos"/>
                        <a:ea typeface="Tinos"/>
                        <a:cs typeface="Tinos"/>
                        <a:sym typeface="Tinos"/>
                      </a:endParaRPr>
                    </a:p>
                  </a:txBody>
                  <a:tcPr marT="95250" marB="95250" marR="95250" marL="95250"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True Rating</a:t>
                      </a:r>
                      <a:endParaRPr sz="1200">
                        <a:solidFill>
                          <a:srgbClr val="434343"/>
                        </a:solidFill>
                        <a:latin typeface="Tinos"/>
                        <a:ea typeface="Tinos"/>
                        <a:cs typeface="Tinos"/>
                        <a:sym typeface="Tinos"/>
                      </a:endParaRPr>
                    </a:p>
                  </a:txBody>
                  <a:tcPr marT="95250" marB="95250" marR="95250" marL="95250"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Difference</a:t>
                      </a:r>
                      <a:endParaRPr sz="1200">
                        <a:solidFill>
                          <a:srgbClr val="434343"/>
                        </a:solidFill>
                        <a:latin typeface="Tinos"/>
                        <a:ea typeface="Tinos"/>
                        <a:cs typeface="Tinos"/>
                        <a:sym typeface="Tinos"/>
                      </a:endParaRPr>
                    </a:p>
                  </a:txBody>
                  <a:tcPr marT="95250" marB="95250" marR="95250" marL="95250"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U1</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R3</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5</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1</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4</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U1</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R4</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3</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3</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0</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U1</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R5</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4</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5</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rgbClr val="434343"/>
                          </a:solidFill>
                          <a:latin typeface="Tinos"/>
                          <a:ea typeface="Tinos"/>
                          <a:cs typeface="Tinos"/>
                          <a:sym typeface="Tinos"/>
                        </a:rPr>
                        <a:t>-1</a:t>
                      </a:r>
                      <a:endParaRPr sz="1200">
                        <a:solidFill>
                          <a:srgbClr val="434343"/>
                        </a:solidFill>
                        <a:latin typeface="Tinos"/>
                        <a:ea typeface="Tinos"/>
                        <a:cs typeface="Tinos"/>
                        <a:sym typeface="Tinos"/>
                      </a:endParaRPr>
                    </a:p>
                  </a:txBody>
                  <a:tcPr marT="95250" marB="95250" marR="95250" marL="9525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34" name="Google Shape;234;p21"/>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235" name="Google Shape;235;p21"/>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236" name="Google Shape;236;p21"/>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237" name="Google Shape;237;p21"/>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238" name="Google Shape;238;p21"/>
          <p:cNvSpPr/>
          <p:nvPr/>
        </p:nvSpPr>
        <p:spPr>
          <a:xfrm>
            <a:off x="3834166" y="-75"/>
            <a:ext cx="12195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239" name="Google Shape;239;p21"/>
          <p:cNvSpPr/>
          <p:nvPr/>
        </p:nvSpPr>
        <p:spPr>
          <a:xfrm>
            <a:off x="4752016" y="-75"/>
            <a:ext cx="13092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240" name="Google Shape;240;p21"/>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241" name="Google Shape;241;p21"/>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242" name="Google Shape;242;p21"/>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Hybrid Model</a:t>
            </a:r>
            <a:endParaRPr sz="700">
              <a:solidFill>
                <a:schemeClr val="lt1"/>
              </a:solidFill>
              <a:latin typeface="Vidaloka"/>
              <a:ea typeface="Vidaloka"/>
              <a:cs typeface="Vidaloka"/>
              <a:sym typeface="Vidaloka"/>
            </a:endParaRPr>
          </a:p>
        </p:txBody>
      </p:sp>
      <p:pic>
        <p:nvPicPr>
          <p:cNvPr id="243" name="Google Shape;243;p21"/>
          <p:cNvPicPr preferRelativeResize="0"/>
          <p:nvPr/>
        </p:nvPicPr>
        <p:blipFill>
          <a:blip r:embed="rId3">
            <a:alphaModFix/>
          </a:blip>
          <a:stretch>
            <a:fillRect/>
          </a:stretch>
        </p:blipFill>
        <p:spPr>
          <a:xfrm>
            <a:off x="5182500" y="2570975"/>
            <a:ext cx="3041500" cy="4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Feature Selection</a:t>
            </a:r>
            <a:r>
              <a:rPr lang="en" sz="3000"/>
              <a:t> </a:t>
            </a:r>
            <a:endParaRPr sz="3000"/>
          </a:p>
        </p:txBody>
      </p:sp>
      <p:sp>
        <p:nvSpPr>
          <p:cNvPr id="249" name="Google Shape;249;p22"/>
          <p:cNvSpPr txBox="1"/>
          <p:nvPr>
            <p:ph idx="1" type="body"/>
          </p:nvPr>
        </p:nvSpPr>
        <p:spPr>
          <a:xfrm>
            <a:off x="902900" y="1598734"/>
            <a:ext cx="7338300" cy="26385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Char char="⬗"/>
            </a:pPr>
            <a:r>
              <a:rPr lang="en"/>
              <a:t>185 original features             </a:t>
            </a:r>
            <a:r>
              <a:rPr lang="en"/>
              <a:t>34 final features</a:t>
            </a:r>
            <a:endParaRPr/>
          </a:p>
          <a:p>
            <a:pPr indent="0" lvl="0" marL="0" rtl="0" algn="l">
              <a:lnSpc>
                <a:spcPct val="100000"/>
              </a:lnSpc>
              <a:spcBef>
                <a:spcPts val="600"/>
              </a:spcBef>
              <a:spcAft>
                <a:spcPts val="0"/>
              </a:spcAft>
              <a:buSzPts val="2200"/>
              <a:buNone/>
            </a:pPr>
            <a:r>
              <a:t/>
            </a:r>
            <a:endParaRPr/>
          </a:p>
          <a:p>
            <a:pPr indent="0" lvl="0" marL="0" rtl="0" algn="l">
              <a:lnSpc>
                <a:spcPct val="100000"/>
              </a:lnSpc>
              <a:spcBef>
                <a:spcPts val="600"/>
              </a:spcBef>
              <a:spcAft>
                <a:spcPts val="0"/>
              </a:spcAft>
              <a:buSzPts val="2200"/>
              <a:buNone/>
            </a:pPr>
            <a:r>
              <a:rPr lang="en"/>
              <a:t> </a:t>
            </a:r>
            <a:endParaRPr/>
          </a:p>
          <a:p>
            <a:pPr indent="0" lvl="0" marL="0" rtl="0" algn="l">
              <a:lnSpc>
                <a:spcPct val="100000"/>
              </a:lnSpc>
              <a:spcBef>
                <a:spcPts val="600"/>
              </a:spcBef>
              <a:spcAft>
                <a:spcPts val="0"/>
              </a:spcAft>
              <a:buSzPts val="2200"/>
              <a:buNone/>
            </a:pPr>
            <a:r>
              <a:t/>
            </a:r>
            <a:endParaRPr/>
          </a:p>
        </p:txBody>
      </p:sp>
      <p:pic>
        <p:nvPicPr>
          <p:cNvPr id="250" name="Google Shape;250;p22"/>
          <p:cNvPicPr preferRelativeResize="0"/>
          <p:nvPr/>
        </p:nvPicPr>
        <p:blipFill rotWithShape="1">
          <a:blip r:embed="rId3">
            <a:alphaModFix/>
          </a:blip>
          <a:srcRect b="12457" l="7741" r="9811" t="0"/>
          <a:stretch/>
        </p:blipFill>
        <p:spPr>
          <a:xfrm>
            <a:off x="1597900" y="2339396"/>
            <a:ext cx="1237199" cy="1157175"/>
          </a:xfrm>
          <a:prstGeom prst="rect">
            <a:avLst/>
          </a:prstGeom>
          <a:noFill/>
          <a:ln>
            <a:noFill/>
          </a:ln>
        </p:spPr>
      </p:pic>
      <p:pic>
        <p:nvPicPr>
          <p:cNvPr id="251" name="Google Shape;251;p22"/>
          <p:cNvPicPr preferRelativeResize="0"/>
          <p:nvPr/>
        </p:nvPicPr>
        <p:blipFill rotWithShape="1">
          <a:blip r:embed="rId4">
            <a:alphaModFix/>
          </a:blip>
          <a:srcRect b="13028" l="5077" r="5372" t="0"/>
          <a:stretch/>
        </p:blipFill>
        <p:spPr>
          <a:xfrm>
            <a:off x="3906275" y="2334650"/>
            <a:ext cx="1219500" cy="1166667"/>
          </a:xfrm>
          <a:prstGeom prst="rect">
            <a:avLst/>
          </a:prstGeom>
          <a:noFill/>
          <a:ln>
            <a:noFill/>
          </a:ln>
        </p:spPr>
      </p:pic>
      <p:pic>
        <p:nvPicPr>
          <p:cNvPr id="252" name="Google Shape;252;p22"/>
          <p:cNvPicPr preferRelativeResize="0"/>
          <p:nvPr/>
        </p:nvPicPr>
        <p:blipFill rotWithShape="1">
          <a:blip r:embed="rId5">
            <a:alphaModFix/>
          </a:blip>
          <a:srcRect b="16359" l="8784" r="6662" t="0"/>
          <a:stretch/>
        </p:blipFill>
        <p:spPr>
          <a:xfrm>
            <a:off x="6214650" y="2270421"/>
            <a:ext cx="1309199" cy="1295126"/>
          </a:xfrm>
          <a:prstGeom prst="rect">
            <a:avLst/>
          </a:prstGeom>
          <a:noFill/>
          <a:ln>
            <a:noFill/>
          </a:ln>
        </p:spPr>
      </p:pic>
      <p:sp>
        <p:nvSpPr>
          <p:cNvPr id="253" name="Google Shape;253;p22"/>
          <p:cNvSpPr txBox="1"/>
          <p:nvPr/>
        </p:nvSpPr>
        <p:spPr>
          <a:xfrm>
            <a:off x="1780750" y="3592025"/>
            <a:ext cx="993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nos"/>
                <a:ea typeface="Tinos"/>
                <a:cs typeface="Tinos"/>
                <a:sym typeface="Tinos"/>
              </a:rPr>
              <a:t>Region</a:t>
            </a:r>
            <a:endParaRPr>
              <a:latin typeface="Tinos"/>
              <a:ea typeface="Tinos"/>
              <a:cs typeface="Tinos"/>
              <a:sym typeface="Tinos"/>
            </a:endParaRPr>
          </a:p>
        </p:txBody>
      </p:sp>
      <p:sp>
        <p:nvSpPr>
          <p:cNvPr id="254" name="Google Shape;254;p22"/>
          <p:cNvSpPr txBox="1"/>
          <p:nvPr/>
        </p:nvSpPr>
        <p:spPr>
          <a:xfrm>
            <a:off x="4073900" y="3592025"/>
            <a:ext cx="993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nos"/>
                <a:ea typeface="Tinos"/>
                <a:cs typeface="Tinos"/>
                <a:sym typeface="Tinos"/>
              </a:rPr>
              <a:t>Food Type</a:t>
            </a:r>
            <a:endParaRPr>
              <a:latin typeface="Tinos"/>
              <a:ea typeface="Tinos"/>
              <a:cs typeface="Tinos"/>
              <a:sym typeface="Tinos"/>
            </a:endParaRPr>
          </a:p>
        </p:txBody>
      </p:sp>
      <p:sp>
        <p:nvSpPr>
          <p:cNvPr id="255" name="Google Shape;255;p22"/>
          <p:cNvSpPr txBox="1"/>
          <p:nvPr/>
        </p:nvSpPr>
        <p:spPr>
          <a:xfrm>
            <a:off x="6470525" y="3592025"/>
            <a:ext cx="993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nos"/>
                <a:ea typeface="Tinos"/>
                <a:cs typeface="Tinos"/>
                <a:sym typeface="Tinos"/>
              </a:rPr>
              <a:t>Occasion</a:t>
            </a:r>
            <a:endParaRPr>
              <a:latin typeface="Tinos"/>
              <a:ea typeface="Tinos"/>
              <a:cs typeface="Tinos"/>
              <a:sym typeface="Tinos"/>
            </a:endParaRPr>
          </a:p>
        </p:txBody>
      </p:sp>
      <p:sp>
        <p:nvSpPr>
          <p:cNvPr id="256" name="Google Shape;256;p22"/>
          <p:cNvSpPr/>
          <p:nvPr/>
        </p:nvSpPr>
        <p:spPr>
          <a:xfrm>
            <a:off x="0" y="-75"/>
            <a:ext cx="1219500" cy="497700"/>
          </a:xfrm>
          <a:prstGeom prst="homePlate">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Background</a:t>
            </a:r>
            <a:endParaRPr sz="700">
              <a:solidFill>
                <a:srgbClr val="FFFFFF"/>
              </a:solidFill>
              <a:latin typeface="Vidaloka"/>
              <a:ea typeface="Vidaloka"/>
              <a:cs typeface="Vidaloka"/>
              <a:sym typeface="Vidaloka"/>
            </a:endParaRPr>
          </a:p>
        </p:txBody>
      </p:sp>
      <p:sp>
        <p:nvSpPr>
          <p:cNvPr id="257" name="Google Shape;257;p22"/>
          <p:cNvSpPr/>
          <p:nvPr/>
        </p:nvSpPr>
        <p:spPr>
          <a:xfrm>
            <a:off x="944225"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Problem Statement</a:t>
            </a:r>
            <a:endParaRPr sz="700">
              <a:solidFill>
                <a:srgbClr val="FFFFFF"/>
              </a:solidFill>
              <a:latin typeface="Vidaloka"/>
              <a:ea typeface="Vidaloka"/>
              <a:cs typeface="Vidaloka"/>
              <a:sym typeface="Vidaloka"/>
            </a:endParaRPr>
          </a:p>
        </p:txBody>
      </p:sp>
      <p:sp>
        <p:nvSpPr>
          <p:cNvPr id="258" name="Google Shape;258;p22"/>
          <p:cNvSpPr/>
          <p:nvPr/>
        </p:nvSpPr>
        <p:spPr>
          <a:xfrm>
            <a:off x="7661366"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Conclusion</a:t>
            </a:r>
            <a:endParaRPr sz="700">
              <a:solidFill>
                <a:srgbClr val="FFFFFF"/>
              </a:solidFill>
              <a:latin typeface="Vidaloka"/>
              <a:ea typeface="Vidaloka"/>
              <a:cs typeface="Vidaloka"/>
              <a:sym typeface="Vidaloka"/>
            </a:endParaRPr>
          </a:p>
        </p:txBody>
      </p:sp>
      <p:sp>
        <p:nvSpPr>
          <p:cNvPr id="259" name="Google Shape;259;p22"/>
          <p:cNvSpPr/>
          <p:nvPr/>
        </p:nvSpPr>
        <p:spPr>
          <a:xfrm>
            <a:off x="2894181"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EDA</a:t>
            </a:r>
            <a:endParaRPr sz="700">
              <a:solidFill>
                <a:srgbClr val="FFFFFF"/>
              </a:solidFill>
              <a:latin typeface="Vidaloka"/>
              <a:ea typeface="Vidaloka"/>
              <a:cs typeface="Vidaloka"/>
              <a:sym typeface="Vidaloka"/>
            </a:endParaRPr>
          </a:p>
        </p:txBody>
      </p:sp>
      <p:sp>
        <p:nvSpPr>
          <p:cNvPr id="260" name="Google Shape;260;p22"/>
          <p:cNvSpPr/>
          <p:nvPr/>
        </p:nvSpPr>
        <p:spPr>
          <a:xfrm>
            <a:off x="3834166"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Vidaloka"/>
                <a:ea typeface="Vidaloka"/>
                <a:cs typeface="Vidaloka"/>
                <a:sym typeface="Vidaloka"/>
              </a:rPr>
              <a:t>Collaborative Filtering </a:t>
            </a:r>
            <a:endParaRPr sz="700">
              <a:solidFill>
                <a:srgbClr val="FFFFFF"/>
              </a:solidFill>
              <a:latin typeface="Vidaloka"/>
              <a:ea typeface="Vidaloka"/>
              <a:cs typeface="Vidaloka"/>
              <a:sym typeface="Vidaloka"/>
            </a:endParaRPr>
          </a:p>
        </p:txBody>
      </p:sp>
      <p:sp>
        <p:nvSpPr>
          <p:cNvPr id="261" name="Google Shape;261;p22"/>
          <p:cNvSpPr/>
          <p:nvPr/>
        </p:nvSpPr>
        <p:spPr>
          <a:xfrm>
            <a:off x="4752016" y="-75"/>
            <a:ext cx="1309200" cy="497700"/>
          </a:xfrm>
          <a:prstGeom prst="chevron">
            <a:avLst>
              <a:gd fmla="val 50000" name="adj"/>
            </a:avLst>
          </a:prstGeom>
          <a:solidFill>
            <a:srgbClr val="B45F0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Content-based Filtering </a:t>
            </a:r>
            <a:endParaRPr sz="700">
              <a:solidFill>
                <a:srgbClr val="FFFFFF"/>
              </a:solidFill>
              <a:latin typeface="Vidaloka"/>
              <a:ea typeface="Vidaloka"/>
              <a:cs typeface="Vidaloka"/>
              <a:sym typeface="Vidaloka"/>
            </a:endParaRPr>
          </a:p>
        </p:txBody>
      </p:sp>
      <p:sp>
        <p:nvSpPr>
          <p:cNvPr id="262" name="Google Shape;262;p22"/>
          <p:cNvSpPr/>
          <p:nvPr/>
        </p:nvSpPr>
        <p:spPr>
          <a:xfrm>
            <a:off x="1918157" y="-75"/>
            <a:ext cx="12195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Data Sources</a:t>
            </a:r>
            <a:endParaRPr sz="700">
              <a:solidFill>
                <a:srgbClr val="FFFFFF"/>
              </a:solidFill>
              <a:latin typeface="Vidaloka"/>
              <a:ea typeface="Vidaloka"/>
              <a:cs typeface="Vidaloka"/>
              <a:sym typeface="Vidaloka"/>
            </a:endParaRPr>
          </a:p>
        </p:txBody>
      </p:sp>
      <p:sp>
        <p:nvSpPr>
          <p:cNvPr id="263" name="Google Shape;263;p22"/>
          <p:cNvSpPr/>
          <p:nvPr/>
        </p:nvSpPr>
        <p:spPr>
          <a:xfrm>
            <a:off x="580939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Vidaloka"/>
                <a:ea typeface="Vidaloka"/>
                <a:cs typeface="Vidaloka"/>
                <a:sym typeface="Vidaloka"/>
              </a:rPr>
              <a:t>Model Comparison</a:t>
            </a:r>
            <a:endParaRPr sz="700">
              <a:solidFill>
                <a:srgbClr val="FFFFFF"/>
              </a:solidFill>
              <a:latin typeface="Vidaloka"/>
              <a:ea typeface="Vidaloka"/>
              <a:cs typeface="Vidaloka"/>
              <a:sym typeface="Vidaloka"/>
            </a:endParaRPr>
          </a:p>
        </p:txBody>
      </p:sp>
      <p:sp>
        <p:nvSpPr>
          <p:cNvPr id="264" name="Google Shape;264;p22"/>
          <p:cNvSpPr/>
          <p:nvPr/>
        </p:nvSpPr>
        <p:spPr>
          <a:xfrm>
            <a:off x="6738671" y="-50"/>
            <a:ext cx="1177800" cy="497700"/>
          </a:xfrm>
          <a:prstGeom prst="chevron">
            <a:avLst>
              <a:gd fmla="val 50000" name="adj"/>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lt1"/>
                </a:solidFill>
                <a:latin typeface="Vidaloka"/>
                <a:ea typeface="Vidaloka"/>
                <a:cs typeface="Vidaloka"/>
                <a:sym typeface="Vidaloka"/>
              </a:rPr>
              <a:t>Hybrid Model</a:t>
            </a:r>
            <a:endParaRPr sz="700">
              <a:solidFill>
                <a:srgbClr val="FFFFFF"/>
              </a:solidFill>
              <a:latin typeface="Vidaloka"/>
              <a:ea typeface="Vidaloka"/>
              <a:cs typeface="Vidaloka"/>
              <a:sym typeface="Vidaloka"/>
            </a:endParaRPr>
          </a:p>
        </p:txBody>
      </p:sp>
      <p:sp>
        <p:nvSpPr>
          <p:cNvPr id="265" name="Google Shape;265;p22"/>
          <p:cNvSpPr/>
          <p:nvPr/>
        </p:nvSpPr>
        <p:spPr>
          <a:xfrm>
            <a:off x="3906275" y="1802725"/>
            <a:ext cx="605100" cy="30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lican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