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5"/>
  </p:notesMasterIdLst>
  <p:handoutMasterIdLst>
    <p:handoutMasterId r:id="rId16"/>
  </p:handout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5E99"/>
    <a:srgbClr val="91929C"/>
    <a:srgbClr val="E1B4A6"/>
    <a:srgbClr val="F5AA74"/>
    <a:srgbClr val="EDC57F"/>
    <a:srgbClr val="A6AE5D"/>
    <a:srgbClr val="7CB4AF"/>
    <a:srgbClr val="7CB1D4"/>
    <a:srgbClr val="A2A2C0"/>
    <a:srgbClr val="B8B8C0"/>
  </p:clrMru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2" autoAdjust="0"/>
    <p:restoredTop sz="78796" autoAdjust="0"/>
  </p:normalViewPr>
  <p:slideViewPr>
    <p:cSldViewPr snapToGrid="0">
      <p:cViewPr varScale="1">
        <p:scale>
          <a:sx n="85" d="100"/>
          <a:sy n="85" d="100"/>
        </p:scale>
        <p:origin x="-960" y="-78"/>
      </p:cViewPr>
      <p:guideLst>
        <p:guide orient="horz" pos="2160"/>
        <p:guide orient="horz" pos="74"/>
        <p:guide orient="horz" pos="347"/>
        <p:guide orient="horz" pos="664"/>
        <p:guide orient="horz" pos="4161"/>
        <p:guide orient="horz" pos="2251"/>
        <p:guide orient="horz" pos="3748"/>
        <p:guide orient="horz" pos="165"/>
        <p:guide orient="horz" pos="845"/>
        <p:guide orient="horz" pos="822"/>
        <p:guide orient="horz" pos="2409"/>
        <p:guide orient="horz" pos="2433"/>
        <p:guide pos="351"/>
        <p:guide pos="5409"/>
        <p:guide pos="2925"/>
        <p:guide pos="2834"/>
        <p:guide pos="5601"/>
        <p:guide pos="4785"/>
        <p:guide pos="2614"/>
        <p:guide pos="2525"/>
        <p:guide pos="5473"/>
        <p:guide pos="1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-2070" y="-90"/>
      </p:cViewPr>
      <p:guideLst>
        <p:guide orient="horz" pos="3108"/>
        <p:guide pos="212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lIns="94858" tIns="47429" rIns="94858" bIns="47429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4" y="0"/>
            <a:ext cx="2918830" cy="493316"/>
          </a:xfrm>
          <a:prstGeom prst="rect">
            <a:avLst/>
          </a:prstGeom>
        </p:spPr>
        <p:txBody>
          <a:bodyPr vert="horz" lIns="94858" tIns="47429" rIns="94858" bIns="47429" rtlCol="0"/>
          <a:lstStyle>
            <a:lvl1pPr algn="r">
              <a:defRPr sz="1200"/>
            </a:lvl1pPr>
          </a:lstStyle>
          <a:p>
            <a:fld id="{E640F6A5-9080-4E70-B802-25C28AB79C70}" type="datetimeFigureOut">
              <a:rPr lang="en-GB" smtClean="0"/>
              <a:pPr/>
              <a:t>30/05/2016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1285"/>
            <a:ext cx="2918830" cy="493316"/>
          </a:xfrm>
          <a:prstGeom prst="rect">
            <a:avLst/>
          </a:prstGeom>
        </p:spPr>
        <p:txBody>
          <a:bodyPr vert="horz" lIns="94858" tIns="47429" rIns="94858" bIns="4742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4" y="9371285"/>
            <a:ext cx="2918830" cy="493316"/>
          </a:xfrm>
          <a:prstGeom prst="rect">
            <a:avLst/>
          </a:prstGeom>
        </p:spPr>
        <p:txBody>
          <a:bodyPr vert="horz" lIns="94858" tIns="47429" rIns="94858" bIns="47429" rtlCol="0" anchor="b"/>
          <a:lstStyle>
            <a:lvl1pPr algn="r">
              <a:defRPr sz="1200"/>
            </a:lvl1pPr>
          </a:lstStyle>
          <a:p>
            <a:fld id="{3820602F-4F05-45D9-805B-E85885946F2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lIns="94858" tIns="47429" rIns="94858" bIns="47429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0" cy="493316"/>
          </a:xfrm>
          <a:prstGeom prst="rect">
            <a:avLst/>
          </a:prstGeom>
        </p:spPr>
        <p:txBody>
          <a:bodyPr vert="horz" lIns="94858" tIns="47429" rIns="94858" bIns="47429" rtlCol="0"/>
          <a:lstStyle>
            <a:lvl1pPr algn="r">
              <a:defRPr sz="1200"/>
            </a:lvl1pPr>
          </a:lstStyle>
          <a:p>
            <a:fld id="{02B4D840-579E-4A0A-8746-563BB81BFCF8}" type="datetimeFigureOut">
              <a:rPr lang="en-GB" smtClean="0"/>
              <a:pPr/>
              <a:t>30/05/2016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41363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8" tIns="47429" rIns="94858" bIns="4742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4858" tIns="47429" rIns="94858" bIns="4742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1285"/>
            <a:ext cx="2918830" cy="493316"/>
          </a:xfrm>
          <a:prstGeom prst="rect">
            <a:avLst/>
          </a:prstGeom>
        </p:spPr>
        <p:txBody>
          <a:bodyPr vert="horz" lIns="94858" tIns="47429" rIns="94858" bIns="4742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0" cy="493316"/>
          </a:xfrm>
          <a:prstGeom prst="rect">
            <a:avLst/>
          </a:prstGeom>
        </p:spPr>
        <p:txBody>
          <a:bodyPr vert="horz" lIns="94858" tIns="47429" rIns="94858" bIns="47429" rtlCol="0" anchor="b"/>
          <a:lstStyle>
            <a:lvl1pPr algn="r">
              <a:defRPr sz="1200"/>
            </a:lvl1pPr>
          </a:lstStyle>
          <a:p>
            <a:fld id="{B849F58B-522D-43AE-9196-6FF1A84B551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Speed  : Blazing</a:t>
            </a:r>
            <a:r>
              <a:rPr lang="en-US" baseline="0" dirty="0" smtClean="0"/>
              <a:t> fast (ms) -&gt; slower (s) -&gt; dead slow (min)</a:t>
            </a:r>
          </a:p>
          <a:p>
            <a:r>
              <a:rPr lang="en-US" baseline="0" dirty="0" smtClean="0"/>
              <a:t>Stability : very stable (if implemented correctly) -&gt; failing regularly (even if implemented correctly)</a:t>
            </a:r>
          </a:p>
          <a:p>
            <a:r>
              <a:rPr lang="en-US" baseline="0" dirty="0" smtClean="0"/>
              <a:t>Scope covered : very focused -&gt; very wide coverage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+ manual/exploratory testing when required or too expensive to automate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CA69B-A119-4FA1-BB80-30EEAE9A915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CA69B-A119-4FA1-BB80-30EEAE9A915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CA69B-A119-4FA1-BB80-30EEAE9A915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.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_DTP Bureau\LIVE JOBS\DTP56000 - 56999\DTP56185 - SG CIB PPT Template 2011\graphics\SG CIB Building Logo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88" y="6071489"/>
            <a:ext cx="2880000" cy="5730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213" y="2179800"/>
            <a:ext cx="8029574" cy="1249200"/>
          </a:xfrm>
        </p:spPr>
        <p:txBody>
          <a:bodyPr>
            <a:noAutofit/>
          </a:bodyPr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GB" sz="3800" b="0" kern="1200" cap="all" baseline="0" noProof="0" dirty="0" smtClean="0">
                <a:solidFill>
                  <a:srgbClr val="E6002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213" y="3573463"/>
            <a:ext cx="8029574" cy="324000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ts val="9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GB" sz="2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5024" y="258432"/>
            <a:ext cx="2951164" cy="144000"/>
          </a:xfrm>
          <a:prstGeom prst="rect">
            <a:avLst/>
          </a:prstGeom>
        </p:spPr>
        <p:txBody>
          <a:bodyPr anchor="ctr"/>
          <a:lstStyle>
            <a:lvl1pPr algn="l">
              <a:defRPr sz="1100"/>
            </a:lvl1pPr>
          </a:lstStyle>
          <a:p>
            <a:fld id="{3A7D07B9-9BF6-4590-8068-E934DFF88FCF}" type="datetime1">
              <a:rPr lang="en-GB" smtClean="0"/>
              <a:pPr/>
              <a:t>30/05/2016</a:t>
            </a:fld>
            <a:endParaRPr lang="en-GB" dirty="0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gray">
          <a:xfrm flipV="1">
            <a:off x="4572000" y="209550"/>
            <a:ext cx="0" cy="266700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noProof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561975" y="476672"/>
            <a:ext cx="3938017" cy="432048"/>
          </a:xfrm>
          <a:ln>
            <a:noFill/>
            <a:prstDash val="dash"/>
          </a:ln>
        </p:spPr>
        <p:txBody>
          <a:bodyPr anchor="ctr">
            <a:noAutofit/>
          </a:bodyPr>
          <a:lstStyle>
            <a:lvl1pPr marL="0" indent="0" algn="r">
              <a:buNone/>
              <a:defRPr sz="900" b="0" i="0" baseline="0">
                <a:latin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OPTIONAL: USE C1-C2-C3 for internal use and Confidential otherwise – Please delete box once decided</a:t>
            </a:r>
            <a:endParaRPr lang="en-GB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527884" y="4408320"/>
            <a:ext cx="2088232" cy="1252928"/>
          </a:xfrm>
          <a:prstGeom prst="rect">
            <a:avLst/>
          </a:prstGeom>
          <a:ln>
            <a:noFill/>
            <a:prstDash val="dash"/>
          </a:ln>
        </p:spPr>
        <p:txBody>
          <a:bodyPr anchor="ctr">
            <a:noAutofit/>
          </a:bodyPr>
          <a:lstStyle>
            <a:lvl1pPr marL="0" indent="0" algn="ctr">
              <a:buNone/>
              <a:defRPr sz="900" b="0" i="0" baseline="0">
                <a:latin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</a:rPr>
              <a:t>OPTIONAL : Client Logo Area </a:t>
            </a:r>
            <a:b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</a:rPr>
            </a:b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</a:rPr>
              <a:t>Please resize the logo to fit this area. </a:t>
            </a:r>
            <a:b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</a:rPr>
            </a:b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</a:rPr>
              <a:t>This box must be deleted once the presentation is complete.</a:t>
            </a:r>
            <a:endParaRPr kumimoji="0" lang="en-GB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557784" y="1341438"/>
            <a:ext cx="8028432" cy="190800"/>
          </a:xfrm>
          <a:prstGeom prst="rect">
            <a:avLst/>
          </a:prstGeom>
          <a:ln>
            <a:noFill/>
            <a:prstDash val="dash"/>
          </a:ln>
        </p:spPr>
        <p:txBody>
          <a:bodyPr anchor="t">
            <a:noAutofit/>
          </a:bodyPr>
          <a:lstStyle>
            <a:lvl1pPr marL="0" indent="0" algn="ctr">
              <a:buNone/>
              <a:defRPr sz="1200" b="1" i="0" cap="all" baseline="0">
                <a:latin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THIS IS AN </a:t>
            </a:r>
            <a:r>
              <a:rPr lang="en-US" noProof="0" dirty="0" err="1" smtClean="0"/>
              <a:t>OnScreen</a:t>
            </a:r>
            <a:r>
              <a:rPr lang="en-US" noProof="0" dirty="0" smtClean="0"/>
              <a:t> Template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Columns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OnScreen</a:t>
            </a:r>
            <a:r>
              <a:rPr lang="en-US" dirty="0" smtClean="0"/>
              <a:t> Template - 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3445200" cy="48960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149725" y="1050924"/>
            <a:ext cx="3445200" cy="48960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Columns + Sidebar &amp; Heading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OnScreen</a:t>
            </a:r>
            <a:r>
              <a:rPr lang="en-US" dirty="0" smtClean="0"/>
              <a:t> Template - 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341438"/>
            <a:ext cx="3445200" cy="4605486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149725" y="1341438"/>
            <a:ext cx="3445200" cy="4605486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4 Quar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OnScreen</a:t>
            </a:r>
            <a:r>
              <a:rPr lang="en-US" dirty="0" smtClean="0"/>
              <a:t> Template - 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3942000" cy="23760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43213" y="1050924"/>
            <a:ext cx="3942000" cy="23760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213" y="3570924"/>
            <a:ext cx="3942000" cy="23760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43213" y="3570924"/>
            <a:ext cx="3942000" cy="23760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4 Quarters &amp; Heading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OnScreen</a:t>
            </a:r>
            <a:r>
              <a:rPr lang="en-US" dirty="0" smtClean="0"/>
              <a:t> Template - 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341438"/>
            <a:ext cx="3942000" cy="2085486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43213" y="1341438"/>
            <a:ext cx="3942000" cy="2085486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213" y="3861438"/>
            <a:ext cx="3942000" cy="2085486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43213" y="3861438"/>
            <a:ext cx="3942000" cy="2085486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4 Quarters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OnScreen</a:t>
            </a:r>
            <a:r>
              <a:rPr lang="en-US" dirty="0" smtClean="0"/>
              <a:t> Template - 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3445200" cy="23760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149725" y="1050924"/>
            <a:ext cx="3445200" cy="23760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57213" y="3570924"/>
            <a:ext cx="3445200" cy="23760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149725" y="3570924"/>
            <a:ext cx="3445200" cy="23760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4 Quarters + Sidebar &amp; Heading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OnScreen</a:t>
            </a:r>
            <a:r>
              <a:rPr lang="en-US" dirty="0" smtClean="0"/>
              <a:t> Template - 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341438"/>
            <a:ext cx="3445200" cy="2085486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149725" y="1341438"/>
            <a:ext cx="3445200" cy="2085486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57213" y="3861438"/>
            <a:ext cx="3445200" cy="2085486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149725" y="3861438"/>
            <a:ext cx="3445200" cy="2085486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OnScreen</a:t>
            </a:r>
            <a:r>
              <a:rPr lang="en-US" dirty="0" smtClean="0"/>
              <a:t> Template - 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8028000" cy="23760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57213" y="3570924"/>
            <a:ext cx="8028000" cy="23760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Rows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OnScreen</a:t>
            </a:r>
            <a:r>
              <a:rPr lang="en-US" dirty="0" smtClean="0"/>
              <a:t> Template - 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7038000" cy="23760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213" y="3570924"/>
            <a:ext cx="7038000" cy="23760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1 Column + 2 Quar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OnScreen</a:t>
            </a:r>
            <a:r>
              <a:rPr lang="en-US" dirty="0" smtClean="0"/>
              <a:t> Template - 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3941762" cy="4899026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43438" y="1053000"/>
            <a:ext cx="3942000" cy="23760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43213" y="3570924"/>
            <a:ext cx="3942000" cy="23760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Quarters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OnScreen</a:t>
            </a:r>
            <a:r>
              <a:rPr lang="en-US" dirty="0" smtClean="0"/>
              <a:t> Template - 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3941762" cy="2378076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43438" y="1053000"/>
            <a:ext cx="3942000" cy="489695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56975" y="3570924"/>
            <a:ext cx="3942000" cy="2379026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8028000" cy="4896000"/>
          </a:xfrm>
        </p:spPr>
        <p:txBody>
          <a:bodyPr>
            <a:noAutofit/>
          </a:bodyPr>
          <a:lstStyle>
            <a:lvl1pPr marL="0" indent="0">
              <a:buNone/>
              <a:defRPr sz="1200" b="0" baseline="0"/>
            </a:lvl1pPr>
            <a:lvl2pPr>
              <a:buNone/>
              <a:defRPr sz="1100"/>
            </a:lvl2pPr>
            <a:lvl3pPr>
              <a:buNone/>
              <a:defRPr sz="11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1 Row + 2 Quar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OnScreen</a:t>
            </a:r>
            <a:r>
              <a:rPr lang="en-US" dirty="0" smtClean="0"/>
              <a:t> Template - 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8028000" cy="23760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213" y="3570924"/>
            <a:ext cx="3942000" cy="23760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43213" y="3570924"/>
            <a:ext cx="3942000" cy="23760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Quarters +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OnScreen</a:t>
            </a:r>
            <a:r>
              <a:rPr lang="en-US" dirty="0" smtClean="0"/>
              <a:t> Template - 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3942000" cy="23760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43213" y="1050924"/>
            <a:ext cx="3942000" cy="23760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213" y="3570924"/>
            <a:ext cx="8028000" cy="23760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1 Row + 2 Quarters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OnScreen</a:t>
            </a:r>
            <a:r>
              <a:rPr lang="en-US" dirty="0" smtClean="0"/>
              <a:t> Template - 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7038000" cy="23760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57213" y="3570924"/>
            <a:ext cx="3445200" cy="23760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149725" y="3570924"/>
            <a:ext cx="3445200" cy="23760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Quarters + 1 Row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OnScreen</a:t>
            </a:r>
            <a:r>
              <a:rPr lang="en-US" dirty="0" smtClean="0"/>
              <a:t> Template - 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3445200" cy="23760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149725" y="1050924"/>
            <a:ext cx="3445200" cy="23760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57213" y="3570924"/>
            <a:ext cx="7038000" cy="23760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OnScreen</a:t>
            </a:r>
            <a:r>
              <a:rPr lang="en-US" dirty="0" smtClean="0"/>
              <a:t> Template - CLICK TO ADD 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D3EAAB4-0149-4E17-8F04-40C2F6D43D6C}" type="datetimeFigureOut">
              <a:rPr lang="fr-FR" smtClean="0"/>
              <a:pPr/>
              <a:t>30/05/2016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81A4155-B15C-4147-A091-6F029AE4EB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EE3DE4-AA05-4831-ADA6-69D22A803078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3E8319-4EF1-4F2D-8337-196EE0F9DD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. 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213" y="1054100"/>
            <a:ext cx="8028000" cy="576000"/>
          </a:xfrm>
        </p:spPr>
        <p:txBody>
          <a:bodyPr anchor="ctr">
            <a:noAutofit/>
          </a:bodyPr>
          <a:lstStyle>
            <a:lvl1pPr algn="ctr">
              <a:defRPr sz="21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911096"/>
            <a:ext cx="8028000" cy="4035600"/>
          </a:xfrm>
        </p:spPr>
        <p:txBody>
          <a:bodyPr rIns="0"/>
          <a:lstStyle>
            <a:lvl1pPr marL="0" indent="0">
              <a:buNone/>
              <a:tabLst>
                <a:tab pos="7988300" algn="r"/>
              </a:tabLst>
              <a:defRPr b="1" cap="all" baseline="0">
                <a:solidFill>
                  <a:srgbClr val="E60028"/>
                </a:solidFill>
              </a:defRPr>
            </a:lvl1pPr>
            <a:lvl2pPr marL="0" indent="0">
              <a:buNone/>
              <a:tabLst>
                <a:tab pos="7988300" algn="r"/>
              </a:tabLst>
              <a:defRPr cap="all" baseline="0"/>
            </a:lvl2pPr>
            <a:lvl3pPr marL="0" indent="0">
              <a:buNone/>
              <a:tabLst>
                <a:tab pos="7988300" algn="r"/>
              </a:tabLst>
              <a:defRPr sz="1600" cap="all" baseline="0"/>
            </a:lvl3pPr>
            <a:lvl4pPr marL="0" indent="0">
              <a:buNone/>
              <a:tabLst>
                <a:tab pos="7988300" algn="r"/>
              </a:tabLst>
              <a:defRPr sz="1600" cap="all" baseline="0"/>
            </a:lvl4pPr>
            <a:lvl5pPr marL="0" indent="0">
              <a:buNone/>
              <a:tabLst>
                <a:tab pos="7988300" algn="r"/>
              </a:tabLst>
              <a:defRPr sz="1600" cap="all" baseline="0"/>
            </a:lvl5pPr>
          </a:lstStyle>
          <a:p>
            <a:pPr lvl="0"/>
            <a:r>
              <a:rPr lang="en-US" dirty="0" smtClean="0"/>
              <a:t>CLICK TO EDIT MASTER TEXT STYLES	x</a:t>
            </a:r>
          </a:p>
          <a:p>
            <a:pPr lvl="1"/>
            <a:r>
              <a:rPr lang="en-US" dirty="0" smtClean="0"/>
              <a:t>SECOND LEVEL	x</a:t>
            </a:r>
          </a:p>
          <a:p>
            <a:pPr lvl="2"/>
            <a:r>
              <a:rPr lang="en-US" dirty="0" smtClean="0"/>
              <a:t>THIRD LEVEL	x</a:t>
            </a:r>
          </a:p>
          <a:p>
            <a:pPr lvl="3"/>
            <a:r>
              <a:rPr lang="en-US" dirty="0" smtClean="0"/>
              <a:t>FOURTH LEVEL	x</a:t>
            </a:r>
          </a:p>
          <a:p>
            <a:pPr lvl="4"/>
            <a:r>
              <a:rPr lang="en-US" dirty="0" smtClean="0"/>
              <a:t>FIFTH LEVEL	x</a:t>
            </a:r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gray">
          <a:xfrm flipV="1">
            <a:off x="4572000" y="260350"/>
            <a:ext cx="0" cy="504825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noProof="0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8688388" y="6524654"/>
            <a:ext cx="0" cy="8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3"/>
          <p:cNvSpPr txBox="1">
            <a:spLocks/>
          </p:cNvSpPr>
          <p:nvPr userDrawn="1"/>
        </p:nvSpPr>
        <p:spPr>
          <a:xfrm>
            <a:off x="6772388" y="6507984"/>
            <a:ext cx="1814400" cy="21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1D5226-9C5E-427F-A2CE-DC76F1572E78}" type="datetime1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30/05/2016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 userDrawn="1"/>
        </p:nvSpPr>
        <p:spPr bwMode="gray">
          <a:xfrm flipH="1">
            <a:off x="244475" y="6256340"/>
            <a:ext cx="8658225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pic>
        <p:nvPicPr>
          <p:cNvPr id="10" name="Picture 4" descr="G:\_DTP Bureau\LIVE JOBS\DTP56000 - 56999\DTP56185 - SG CIB PPT Template 2011\graphics\SOCCIB104_CMYK Black Text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" y="6372225"/>
            <a:ext cx="1980000" cy="260159"/>
          </a:xfrm>
          <a:prstGeom prst="rect">
            <a:avLst/>
          </a:prstGeom>
          <a:noFill/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39588" y="6507984"/>
            <a:ext cx="252000" cy="21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fld id="{C6CC3D56-96BB-45E4-94D9-DF781FE65A81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. Table of Conten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213" y="1054100"/>
            <a:ext cx="8028000" cy="576000"/>
          </a:xfrm>
        </p:spPr>
        <p:txBody>
          <a:bodyPr anchor="ctr">
            <a:noAutofit/>
          </a:bodyPr>
          <a:lstStyle>
            <a:lvl1pPr algn="ctr">
              <a:defRPr sz="21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gray">
          <a:xfrm flipV="1">
            <a:off x="4572000" y="260350"/>
            <a:ext cx="0" cy="504825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noProof="0"/>
          </a:p>
        </p:txBody>
      </p:sp>
      <p:sp>
        <p:nvSpPr>
          <p:cNvPr id="3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911096"/>
            <a:ext cx="8028000" cy="4035600"/>
          </a:xfrm>
        </p:spPr>
        <p:txBody>
          <a:bodyPr rIns="0" numCol="2" spcCol="216000"/>
          <a:lstStyle>
            <a:lvl1pPr marL="0" indent="0">
              <a:buNone/>
              <a:tabLst>
                <a:tab pos="3924000" algn="r"/>
                <a:tab pos="7920000" algn="r"/>
              </a:tabLst>
              <a:defRPr sz="1600" b="1" cap="all" baseline="0">
                <a:solidFill>
                  <a:srgbClr val="E60028"/>
                </a:solidFill>
              </a:defRPr>
            </a:lvl1pPr>
            <a:lvl2pPr marL="0" indent="0">
              <a:buNone/>
              <a:tabLst>
                <a:tab pos="3924000" algn="r"/>
                <a:tab pos="7920000" algn="r"/>
              </a:tabLst>
              <a:defRPr cap="all" baseline="0"/>
            </a:lvl2pPr>
            <a:lvl3pPr marL="0" indent="0">
              <a:buNone/>
              <a:tabLst>
                <a:tab pos="3924000" algn="r"/>
                <a:tab pos="7920000" algn="r"/>
              </a:tabLst>
              <a:defRPr sz="1600" cap="all" baseline="0"/>
            </a:lvl3pPr>
            <a:lvl4pPr marL="0" indent="0">
              <a:buNone/>
              <a:tabLst>
                <a:tab pos="3924000" algn="r"/>
                <a:tab pos="7920000" algn="r"/>
              </a:tabLst>
              <a:defRPr sz="1600" cap="all" baseline="0"/>
            </a:lvl4pPr>
            <a:lvl5pPr marL="0" indent="0">
              <a:buNone/>
              <a:tabLst>
                <a:tab pos="3924000" algn="r"/>
                <a:tab pos="7920000" algn="r"/>
              </a:tabLst>
              <a:defRPr sz="1600" cap="all" baseline="0"/>
            </a:lvl5pPr>
          </a:lstStyle>
          <a:p>
            <a:pPr lvl="0"/>
            <a:r>
              <a:rPr lang="en-US" dirty="0" smtClean="0"/>
              <a:t>CLICK TO EDIT MASTER TEXT STYLES	x</a:t>
            </a:r>
          </a:p>
          <a:p>
            <a:pPr lvl="1"/>
            <a:r>
              <a:rPr lang="en-US" dirty="0" smtClean="0"/>
              <a:t>SECOND LEVEL	x</a:t>
            </a:r>
          </a:p>
          <a:p>
            <a:pPr lvl="2"/>
            <a:r>
              <a:rPr lang="en-US" dirty="0" smtClean="0"/>
              <a:t>THIRD LEVEL	x</a:t>
            </a:r>
          </a:p>
          <a:p>
            <a:pPr lvl="3"/>
            <a:r>
              <a:rPr lang="en-US" dirty="0" smtClean="0"/>
              <a:t>FOURTH LEVEL	x</a:t>
            </a:r>
          </a:p>
          <a:p>
            <a:pPr lvl="4"/>
            <a:r>
              <a:rPr lang="en-US" dirty="0" smtClean="0"/>
              <a:t>FIFTH LEVEL	x</a:t>
            </a:r>
            <a:endParaRPr lang="en-GB" dirty="0" smtClean="0"/>
          </a:p>
          <a:p>
            <a:pPr lvl="0"/>
            <a:endParaRPr lang="en-US" dirty="0" smtClean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8688388" y="6524654"/>
            <a:ext cx="0" cy="8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lide Number Placeholder 5"/>
          <p:cNvSpPr txBox="1">
            <a:spLocks/>
          </p:cNvSpPr>
          <p:nvPr userDrawn="1"/>
        </p:nvSpPr>
        <p:spPr>
          <a:xfrm>
            <a:off x="8658638" y="6507984"/>
            <a:ext cx="252000" cy="21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fld id="{C6CC3D56-96BB-45E4-94D9-DF781FE65A81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Date Placeholder 3"/>
          <p:cNvSpPr txBox="1">
            <a:spLocks/>
          </p:cNvSpPr>
          <p:nvPr userDrawn="1"/>
        </p:nvSpPr>
        <p:spPr>
          <a:xfrm>
            <a:off x="6772388" y="6507984"/>
            <a:ext cx="1814400" cy="21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1D5226-9C5E-427F-A2CE-DC76F1572E78}" type="datetime1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30/05/2016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 userDrawn="1"/>
        </p:nvSpPr>
        <p:spPr bwMode="gray">
          <a:xfrm flipH="1">
            <a:off x="244475" y="6256340"/>
            <a:ext cx="8658225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pic>
        <p:nvPicPr>
          <p:cNvPr id="10" name="Picture 4" descr="G:\_DTP Bureau\LIVE JOBS\DTP56000 - 56999\DTP56185 - SG CIB PPT Template 2011\graphics\SOCCIB104_CMYK Black Text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" y="6372225"/>
            <a:ext cx="1980000" cy="26015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.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212" y="2179800"/>
            <a:ext cx="8029575" cy="1249200"/>
          </a:xfrm>
        </p:spPr>
        <p:txBody>
          <a:bodyPr>
            <a:noAutofit/>
          </a:bodyPr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GB" sz="3200" b="0" kern="1200" cap="all" baseline="0" noProof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divider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213" y="3573463"/>
            <a:ext cx="8029574" cy="324000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ts val="9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GB" sz="2000" b="0" kern="1200" cap="none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style</a:t>
            </a:r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gray">
          <a:xfrm flipV="1">
            <a:off x="4572000" y="260350"/>
            <a:ext cx="0" cy="504825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noProof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gray">
          <a:xfrm flipH="1">
            <a:off x="244475" y="6256340"/>
            <a:ext cx="8658225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pic>
        <p:nvPicPr>
          <p:cNvPr id="8" name="Picture 4" descr="G:\_DTP Bureau\LIVE JOBS\DTP56000 - 56999\DTP56185 - SG CIB PPT Template 2011\graphics\SOCCIB104_CMYK Black Text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" y="6372225"/>
            <a:ext cx="1980000" cy="26015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OnScreen</a:t>
            </a:r>
            <a:r>
              <a:rPr lang="en-US" dirty="0" smtClean="0"/>
              <a:t> Template - 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Basic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OnScreen</a:t>
            </a:r>
            <a:r>
              <a:rPr lang="en-US" dirty="0" smtClean="0"/>
              <a:t> Template - 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7038000" cy="489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OnScreen</a:t>
            </a:r>
            <a:r>
              <a:rPr lang="en-US" dirty="0" smtClean="0"/>
              <a:t> Template - 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3942000" cy="489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43213" y="1050924"/>
            <a:ext cx="3942000" cy="489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Columns &amp; Heading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OnScreen</a:t>
            </a:r>
            <a:r>
              <a:rPr lang="en-US" dirty="0" smtClean="0"/>
              <a:t> Template - 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341438"/>
            <a:ext cx="3942000" cy="460548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43213" y="1341438"/>
            <a:ext cx="3942000" cy="460548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G:\_DTP Bureau\LIVE JOBS\DTP56000 - 56999\DTP56185 - SG CIB PPT Template 2011\graphics\SOCCIB104_CMYK Black Text.emf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248443" y="6372225"/>
            <a:ext cx="1980000" cy="260159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213" y="260349"/>
            <a:ext cx="7038000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err="1" smtClean="0"/>
              <a:t>OnScreen</a:t>
            </a:r>
            <a:r>
              <a:rPr lang="en-US" dirty="0" smtClean="0"/>
              <a:t> Template - CLICK TO ADD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213" y="1050924"/>
            <a:ext cx="8028000" cy="489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gray">
          <a:xfrm flipH="1">
            <a:off x="244475" y="765175"/>
            <a:ext cx="8658225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688388" y="6524654"/>
            <a:ext cx="0" cy="8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/>
          <p:cNvSpPr txBox="1">
            <a:spLocks/>
          </p:cNvSpPr>
          <p:nvPr/>
        </p:nvSpPr>
        <p:spPr>
          <a:xfrm>
            <a:off x="8639588" y="6507984"/>
            <a:ext cx="252000" cy="21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fld id="{C6CC3D56-96BB-45E4-94D9-DF781FE65A81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0" name="Date Placeholder 3"/>
          <p:cNvSpPr txBox="1">
            <a:spLocks/>
          </p:cNvSpPr>
          <p:nvPr/>
        </p:nvSpPr>
        <p:spPr>
          <a:xfrm>
            <a:off x="6772388" y="6507984"/>
            <a:ext cx="1814400" cy="21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1D5226-9C5E-427F-A2CE-DC76F1572E78}" type="datetime1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30/05/2016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gray">
          <a:xfrm flipH="1">
            <a:off x="250824" y="6256340"/>
            <a:ext cx="8640762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48" r:id="rId9"/>
    <p:sldLayoutId id="2147483837" r:id="rId10"/>
    <p:sldLayoutId id="2147483851" r:id="rId11"/>
    <p:sldLayoutId id="2147483838" r:id="rId12"/>
    <p:sldLayoutId id="2147483849" r:id="rId13"/>
    <p:sldLayoutId id="2147483839" r:id="rId14"/>
    <p:sldLayoutId id="2147483850" r:id="rId15"/>
    <p:sldLayoutId id="2147483840" r:id="rId16"/>
    <p:sldLayoutId id="2147483841" r:id="rId17"/>
    <p:sldLayoutId id="2147483852" r:id="rId18"/>
    <p:sldLayoutId id="2147483853" r:id="rId19"/>
    <p:sldLayoutId id="2147483842" r:id="rId20"/>
    <p:sldLayoutId id="2147483843" r:id="rId21"/>
    <p:sldLayoutId id="2147483844" r:id="rId22"/>
    <p:sldLayoutId id="2147483845" r:id="rId23"/>
    <p:sldLayoutId id="2147483846" r:id="rId24"/>
    <p:sldLayoutId id="2147483847" r:id="rId25"/>
    <p:sldLayoutId id="2147483854" r:id="rId26"/>
    <p:sldLayoutId id="2147483855" r:id="rId27"/>
  </p:sldLayoutIdLst>
  <p:hf hdr="0" ftr="0"/>
  <p:txStyles>
    <p:titleStyle>
      <a:lvl1pPr algn="l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lang="en-GB" sz="1800" b="1" kern="1200" cap="all" baseline="0" noProof="0" dirty="0" smtClean="0">
          <a:solidFill>
            <a:srgbClr val="E6002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2563" indent="-182563" algn="l" defTabSz="914400" rtl="0" eaLnBrk="1" latinLnBrk="0" hangingPunct="1">
        <a:spcBef>
          <a:spcPts val="600"/>
        </a:spcBef>
        <a:buClr>
          <a:schemeClr val="tx2"/>
        </a:buClr>
        <a:buSzPct val="90000"/>
        <a:buFont typeface="Wingdings" pitchFamily="2" charset="2"/>
        <a:buChar char="n"/>
        <a:defRPr sz="16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57188" indent="-174625" algn="l" defTabSz="914400" rtl="0" eaLnBrk="1" latinLnBrk="0" hangingPunct="1">
        <a:spcBef>
          <a:spcPts val="600"/>
        </a:spcBef>
        <a:buClr>
          <a:schemeClr val="tx2"/>
        </a:buClr>
        <a:buFont typeface="Arial" pitchFamily="34" charset="0"/>
        <a:buChar char="●"/>
        <a:defRPr sz="1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39750" indent="-182563" algn="l" defTabSz="914400" rtl="0" eaLnBrk="1" latinLnBrk="0" hangingPunct="1">
        <a:spcBef>
          <a:spcPts val="600"/>
        </a:spcBef>
        <a:buClr>
          <a:schemeClr val="tx2"/>
        </a:buClr>
        <a:buFont typeface="Webdings" pitchFamily="18" charset="2"/>
        <a:buChar char="4"/>
        <a:defRPr sz="1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2788" indent="-173038" algn="l" defTabSz="914400" rtl="0" eaLnBrk="1" latinLnBrk="0" hangingPunct="1">
        <a:spcBef>
          <a:spcPts val="600"/>
        </a:spcBef>
        <a:buClr>
          <a:schemeClr val="tx2"/>
        </a:buClr>
        <a:buFont typeface="Arial" pitchFamily="34" charset="0"/>
        <a:buChar char="–"/>
        <a:defRPr sz="1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95350" indent="-182563" algn="l" defTabSz="914400" rtl="0" eaLnBrk="1" latinLnBrk="0" hangingPunct="1">
        <a:spcBef>
          <a:spcPts val="600"/>
        </a:spcBef>
        <a:buClr>
          <a:schemeClr val="tx2"/>
        </a:buClr>
        <a:buFont typeface="Wingdings" pitchFamily="2" charset="2"/>
        <a:buChar char="w"/>
        <a:defRPr sz="1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Implementing a comprehensive testing strategy with BDD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But not only…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what level should we implement this scenario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all levels !!</a:t>
            </a:r>
          </a:p>
          <a:p>
            <a:r>
              <a:rPr lang="en-US" dirty="0" smtClean="0"/>
              <a:t>But performance is not the same depending on the level..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3886200"/>
            <a:ext cx="480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Demo on real app. BDD scenario executed at :</a:t>
            </a:r>
          </a:p>
          <a:p>
            <a:pPr>
              <a:buFontTx/>
              <a:buChar char="-"/>
            </a:pPr>
            <a:r>
              <a:rPr lang="en-US" dirty="0" smtClean="0"/>
              <a:t> Component/package level</a:t>
            </a:r>
          </a:p>
          <a:p>
            <a:pPr>
              <a:buFontTx/>
              <a:buChar char="-"/>
            </a:pPr>
            <a:r>
              <a:rPr lang="en-US" dirty="0" smtClean="0"/>
              <a:t> Integration test level (REST API level)</a:t>
            </a:r>
          </a:p>
          <a:p>
            <a:pPr>
              <a:buFontTx/>
              <a:buChar char="-"/>
            </a:pPr>
            <a:r>
              <a:rPr lang="en-US" dirty="0" smtClean="0"/>
              <a:t>UI level (Selenium)</a:t>
            </a:r>
          </a:p>
          <a:p>
            <a:pPr>
              <a:buFontTx/>
              <a:buChar char="-"/>
            </a:pPr>
            <a:endParaRPr lang="en-US" dirty="0" smtClean="0"/>
          </a:p>
          <a:p>
            <a:r>
              <a:rPr lang="en-US" dirty="0" smtClean="0"/>
              <a:t>+ Show the equivalent, with no feature file (</a:t>
            </a:r>
            <a:r>
              <a:rPr lang="en-US" dirty="0" err="1" smtClean="0"/>
              <a:t>ie</a:t>
            </a:r>
            <a:r>
              <a:rPr lang="en-US" dirty="0" smtClean="0"/>
              <a:t> regular </a:t>
            </a:r>
            <a:r>
              <a:rPr lang="en-US" dirty="0" err="1" smtClean="0"/>
              <a:t>Junit</a:t>
            </a:r>
            <a:r>
              <a:rPr lang="en-US" dirty="0" smtClean="0"/>
              <a:t> test calling </a:t>
            </a:r>
            <a:r>
              <a:rPr lang="en-US" dirty="0" err="1" smtClean="0"/>
              <a:t>stepDefs</a:t>
            </a:r>
            <a:r>
              <a:rPr lang="en-US" dirty="0" smtClean="0"/>
              <a:t> methods)</a:t>
            </a:r>
          </a:p>
          <a:p>
            <a:pPr>
              <a:buFontTx/>
              <a:buChar char="-"/>
            </a:pPr>
            <a:endParaRPr lang="en-US" dirty="0"/>
          </a:p>
          <a:p>
            <a:r>
              <a:rPr lang="en-US" dirty="0" smtClean="0"/>
              <a:t>Compare performance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leave… some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test performance is our priority, target to run as much as possible in parallel, for all test types</a:t>
            </a:r>
          </a:p>
          <a:p>
            <a:pPr lvl="1"/>
            <a:r>
              <a:rPr lang="en-US" dirty="0" smtClean="0"/>
              <a:t>No test depending on the correct execution of another one</a:t>
            </a:r>
          </a:p>
          <a:p>
            <a:pPr lvl="1"/>
            <a:r>
              <a:rPr lang="en-US" dirty="0" smtClean="0"/>
              <a:t>Avoid sharing data</a:t>
            </a:r>
          </a:p>
          <a:p>
            <a:pPr lvl="1"/>
            <a:r>
              <a:rPr lang="en-US" dirty="0" smtClean="0"/>
              <a:t>For those for which it’s not possible, segregate them and run them sequentially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Testability trumps performance !</a:t>
            </a:r>
          </a:p>
          <a:p>
            <a:pPr lvl="1"/>
            <a:r>
              <a:rPr lang="en-US" dirty="0" smtClean="0"/>
              <a:t>We don’t always need super fast code in production</a:t>
            </a:r>
          </a:p>
          <a:p>
            <a:pPr lvl="1"/>
            <a:r>
              <a:rPr lang="en-US" dirty="0" smtClean="0"/>
              <a:t>Start with testable code that works, regardless of performance : </a:t>
            </a:r>
            <a:r>
              <a:rPr lang="en-US" sz="2000" dirty="0" smtClean="0"/>
              <a:t>for instance, avoid DB specific queries that would prevent you from using in-memory DB and force you to test manually</a:t>
            </a:r>
          </a:p>
          <a:p>
            <a:pPr lvl="1"/>
            <a:r>
              <a:rPr lang="en-US" sz="2900" dirty="0" smtClean="0"/>
              <a:t>Revisit only if necessary</a:t>
            </a:r>
            <a:endParaRPr lang="en-US" sz="3400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Mention relevant examples : if you’re just mentioning the business rule with no example, no need for BDD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…some more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specify scenarios at the right level :</a:t>
            </a:r>
          </a:p>
          <a:p>
            <a:pPr lvl="1"/>
            <a:r>
              <a:rPr lang="en-US" dirty="0" smtClean="0"/>
              <a:t>consider your application is available through desktop, </a:t>
            </a:r>
            <a:r>
              <a:rPr lang="en-US" dirty="0" err="1" smtClean="0"/>
              <a:t>smartphone</a:t>
            </a:r>
            <a:r>
              <a:rPr lang="en-US" dirty="0" smtClean="0"/>
              <a:t>, and is voice enabled (</a:t>
            </a:r>
            <a:r>
              <a:rPr lang="en-US" dirty="0" err="1" smtClean="0"/>
              <a:t>Siri</a:t>
            </a:r>
            <a:r>
              <a:rPr lang="en-US" dirty="0" smtClean="0"/>
              <a:t>, etc) : your scenario should make sense for all !</a:t>
            </a:r>
          </a:p>
          <a:p>
            <a:pPr lvl="1"/>
            <a:r>
              <a:rPr lang="en-US" dirty="0" smtClean="0"/>
              <a:t>No mention of output format : in DB, XML / </a:t>
            </a:r>
            <a:r>
              <a:rPr lang="en-US" dirty="0" err="1" smtClean="0"/>
              <a:t>json</a:t>
            </a:r>
            <a:r>
              <a:rPr lang="en-US" dirty="0" smtClean="0"/>
              <a:t> format. Parse the output and consider domain concepts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Assert at the right level</a:t>
            </a:r>
          </a:p>
          <a:p>
            <a:pPr lvl="1"/>
            <a:r>
              <a:rPr lang="en-US" dirty="0" smtClean="0"/>
              <a:t>Leverage on fluent assertion libraries to perform complex assertions (list comparisons, etc) and get relevant error messages, in one line of code !</a:t>
            </a:r>
          </a:p>
          <a:p>
            <a:pPr lvl="1"/>
            <a:r>
              <a:rPr lang="en-US" dirty="0" smtClean="0"/>
              <a:t>Find the right balance between lenient and strict validations</a:t>
            </a:r>
          </a:p>
          <a:p>
            <a:endParaRPr lang="en-US" dirty="0" smtClean="0"/>
          </a:p>
          <a:p>
            <a:r>
              <a:rPr lang="en-US" dirty="0" smtClean="0"/>
              <a:t>Improve by carefully analyzing why/how some bugs made it through these nets :</a:t>
            </a:r>
          </a:p>
          <a:p>
            <a:pPr lvl="1"/>
            <a:r>
              <a:rPr lang="en-US" dirty="0" smtClean="0"/>
              <a:t>Missing tests ? Missing use case ? </a:t>
            </a:r>
          </a:p>
          <a:p>
            <a:pPr lvl="1"/>
            <a:r>
              <a:rPr lang="en-US" dirty="0" smtClean="0"/>
              <a:t>Not implemented at the right level ? </a:t>
            </a:r>
          </a:p>
          <a:p>
            <a:pPr lvl="1"/>
            <a:r>
              <a:rPr lang="en-US" dirty="0" smtClean="0"/>
              <a:t>How do we make sure we take action so that similar issue doesn’t happen again ? 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 smtClean="0"/>
              <a:t>Thank You !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sz="1800" dirty="0" smtClean="0"/>
              <a:t>Credits : Paul Williams and Anand </a:t>
            </a:r>
            <a:r>
              <a:rPr lang="en-US" sz="1800" dirty="0" err="1" smtClean="0"/>
              <a:t>Manissery</a:t>
            </a:r>
            <a:r>
              <a:rPr lang="en-US" sz="1800" dirty="0" smtClean="0"/>
              <a:t> for writing the example application. Thanks a lot to them !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I call “comprehensive testing strategy”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Having the right tests, at the right level</a:t>
            </a:r>
          </a:p>
          <a:p>
            <a:r>
              <a:rPr lang="en-US" dirty="0" smtClean="0"/>
              <a:t>Depends on :</a:t>
            </a:r>
          </a:p>
          <a:p>
            <a:pPr lvl="1"/>
            <a:r>
              <a:rPr lang="en-US" dirty="0" smtClean="0"/>
              <a:t>Criticality</a:t>
            </a:r>
          </a:p>
          <a:p>
            <a:pPr lvl="1"/>
            <a:r>
              <a:rPr lang="en-US" dirty="0" smtClean="0"/>
              <a:t>Complexity</a:t>
            </a:r>
          </a:p>
          <a:p>
            <a:r>
              <a:rPr lang="en-US" dirty="0" smtClean="0"/>
              <a:t>Overall, should be exhaustive</a:t>
            </a:r>
          </a:p>
          <a:p>
            <a:r>
              <a:rPr lang="en-US" dirty="0" smtClean="0"/>
              <a:t>Right level = is there way to run equivalent test, but faster ?</a:t>
            </a:r>
          </a:p>
          <a:p>
            <a:endParaRPr lang="en-US" dirty="0"/>
          </a:p>
          <a:p>
            <a:r>
              <a:rPr lang="en-US" b="1" dirty="0" smtClean="0"/>
              <a:t>Target is to run as many tests, as often as possible – every commits ?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perfect test pyramid : everyone’s Holy Grail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Trade-off between :</a:t>
            </a:r>
          </a:p>
          <a:p>
            <a:pPr lvl="1"/>
            <a:r>
              <a:rPr lang="en-US" b="1" dirty="0" smtClean="0"/>
              <a:t>Speed / stability : unit tests are the best</a:t>
            </a:r>
          </a:p>
          <a:p>
            <a:pPr lvl="1"/>
            <a:r>
              <a:rPr lang="en-US" b="1" dirty="0" smtClean="0"/>
              <a:t>Exhaustiveness in our tests : E2E tests are the best</a:t>
            </a:r>
            <a:endParaRPr lang="en-US" b="1" dirty="0"/>
          </a:p>
        </p:txBody>
      </p:sp>
      <p:sp>
        <p:nvSpPr>
          <p:cNvPr id="4" name="Isosceles Triangle 3"/>
          <p:cNvSpPr/>
          <p:nvPr/>
        </p:nvSpPr>
        <p:spPr>
          <a:xfrm>
            <a:off x="1447800" y="3429000"/>
            <a:ext cx="2971800" cy="2590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143000" y="3505200"/>
            <a:ext cx="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00600" y="3276600"/>
            <a:ext cx="0" cy="274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6248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Scope covered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62400" y="6248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Speed / stability</a:t>
            </a:r>
            <a:endParaRPr lang="en-US" dirty="0"/>
          </a:p>
        </p:txBody>
      </p:sp>
      <p:pic>
        <p:nvPicPr>
          <p:cNvPr id="1026" name="Picture 2" descr="https://upload.wikimedia.org/wikipedia/en/f/fe/Monty_Python_%26_the_Quest_for_the_Holy_Grai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200400"/>
            <a:ext cx="3038475" cy="3019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 all your logic in same place, so that it’s easier to test at unit level…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wait… how am I going to “do my BDDs” then ? That’s what my manager asks, so that he can claim we’re CD level 3 !  </a:t>
            </a:r>
          </a:p>
          <a:p>
            <a:endParaRPr lang="en-US" dirty="0"/>
          </a:p>
          <a:p>
            <a:r>
              <a:rPr lang="en-US" dirty="0" smtClean="0"/>
              <a:t>BDD and unit testing can’t go together… </a:t>
            </a:r>
            <a:r>
              <a:rPr lang="en-US" b="1" dirty="0" smtClean="0"/>
              <a:t>or can they ? 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Quick reminder : what exactly are we trying to achieve with BDD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Lot of different meanings behind BDD, depending on which team you talk to. Quite often taken as “automated regression testing” ;-(</a:t>
            </a:r>
          </a:p>
          <a:p>
            <a:endParaRPr lang="en-US" dirty="0"/>
          </a:p>
          <a:p>
            <a:r>
              <a:rPr lang="en-US" dirty="0" smtClean="0"/>
              <a:t>While the main objectives should be :</a:t>
            </a:r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Clearing up ambiguities on requirements</a:t>
            </a:r>
          </a:p>
          <a:p>
            <a:pPr lvl="1"/>
            <a:r>
              <a:rPr lang="en-US" dirty="0" smtClean="0"/>
              <a:t>Build common understanding of the domain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Automation is a by-product of BDD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amigos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BA brings domain expertise</a:t>
            </a:r>
          </a:p>
          <a:p>
            <a:endParaRPr lang="en-US" dirty="0" smtClean="0"/>
          </a:p>
          <a:p>
            <a:r>
              <a:rPr lang="en-US" dirty="0" smtClean="0"/>
              <a:t>QA tries to break the system</a:t>
            </a:r>
          </a:p>
          <a:p>
            <a:endParaRPr lang="en-US" dirty="0"/>
          </a:p>
          <a:p>
            <a:r>
              <a:rPr lang="en-US" dirty="0" smtClean="0"/>
              <a:t>Dev is in charge of making it fit in the system </a:t>
            </a:r>
            <a:endParaRPr lang="en-US" dirty="0"/>
          </a:p>
        </p:txBody>
      </p:sp>
      <p:sp>
        <p:nvSpPr>
          <p:cNvPr id="16386" name="AutoShape 2" descr="data:image/jpeg;base64,/9j/4AAQSkZJRgABAQAAAQABAAD/2wCEAAkGBxMSEhUTExMWFRUXGBoYGBgYGRoXGhoXGx0XFxoYGyAYHSggHx8lHRgXIjEhJSkrLi4uFyAzODMsNygtLisBCgoKDg0OGxAQGy0lICYtLS0tLS8tLS0tLS8tLS0tLS0tLS0tLS0tLS0tLS0tLS0tLS0tLS0tLS0tLS0tLS0tLf/AABEIAKgBKwMBIgACEQEDEQH/xAAcAAABBQEBAQAAAAAAAAAAAAAGAAMEBQcCAQj/xABBEAACAgAEBAQDBgUCBAUFAAABAgMRAAQSIQUGMUETIlFhMnGBByNCkaGxFFJictHB8BUzguEkorLS8RZDY5KT/8QAGgEAAgMBAQAAAAAAAAAAAAAAAgMAAQQFBv/EAC4RAAICAgICAQEHAwUAAAAAAAABAhEDIRIxBEFRBRMUIjJhgfBxobEVQlKR4f/aAAwDAQACEQMRAD8A0fOf6Yay+wPvh3N9B8sR8udsZPZrXQMfaKP/AAUu+4ojHP2TcwZbK5OQ5iZEIIY6juduw6nDP2lMf4c0diarFXyty3w+GOTPcRYaF0hEY7E1dBRu5Ppi4fmAmFMvO+d4gxj4XlyEujmZhSj3Uf8AyfbDUHAchw5mzHFM2k+YkB1CQA3fXTGAWPpdflgE5u+2GaQGHIL/AAsA2BAHiEfTZB7Lv74zGfNM7FmYsx3JJJJPqSdzjRV9iejSuZ5+FZpmHDsnmmkALHwqjj0jcnSwYge+kYD+HcclyWZWRY9LxtYWS237agNN9cWv2YcXSGaWN9I8RVIY3Y0E2BXW0ZzXfSOvTF9zbwCPPN4sZVJnYBSBSOLCUwstsfxgdwK6VWk9hVatHq/blxD+TL//AM2/9+LHJ/bvmB/zMtC39pdP3LYBOG8nsJguZD+GQfNDT79aY9UBF+Yg+2I3FOWn1hssrtCyhgz0um/wMzaVuqI6bMOvU3aKo2vhP235OShNDLEfVSJFH7H9MHvBOZspnBeXnSQ/yg0w+amm/THy5wzkvNSMdemJFYBmZlarKjop/qXckDfrgl564dFlsrlZssRGUcpagq7BhqVmbZiw03f9Z6dBL2Tjo+lcLHz9yP8AbPNEViztzR9PEH/NUep7OPnv7nG7cL4lFmYlmhcSRsLDL+3sfY74uwWiXhYWFiyhY8x7iPnM5HEuqR1RfViFH64hB/FHzTx0ZWPai7dB6D1OBrjP2nZZSVilj/vZhX0F/vgKz/M0c7WZ43Y+rr+XXFN/ASXyXB5nzWsv4zD27fl0w3meZ5pQA7kj06D9MU6XJ8NH3BsfpjmRAuxO+KollmOKb9MPxZoEXe3vinq8dSsaKqBWKouyXLmb1HVtiNQO5BwzGt7YmKhob4sgzDlmY77DDWacbj0xJlzYUUNz3OI4Ae9sQojCK+3bbHbqFUV9cOwKFJPU/tjiWSyB9cQg5HMQRRr9sOvIdVje+/TEXXR3xN8EONgaxCE3h3MGYhYaZDQ20kkivkdsHnL3OaZiQQlCrnvdgkC8ZY2Xa6329e4xKhkeF1kQ0wNj6YshueFgb5R5mGaXQ9CVRZHZh6j/ABgkxYJ5iJN8RxLOIk3U4hCgzy7DEbL9MWOaTy4rYdhWMj7NcegG+1fiSRZcBviZqVe5I3P098ZznuET5uFcysyynTvGfKU67J+HTse4Nqcd/apnnm4jIhuo9MaLv0oNdepLftjzlZZogVYMFLaQrAgEGiaNj3O1/Cfq2MeKsTJ26BFwQaIII6g45wc8w8MEgHlIfoNifMK2HmqvKRW5sj3sGIw1OxbVHSOVIIJBBsEbEEdCMGnD+Zo5l0zkqxUKzMWcuNtlJOlQSDYb+c+ahRCcIDEasidGr5yZzlyEfRJrADA/CjS6tIOnbyV23J2sndjhplTL0zXKXYi2ApNVErXlCaSCK282wBIxnifxCppAkCXqqmAv16dduuGMzm3krWxbT0BOwvc0OgwPEPlQeS8QhgOtpVPUoFGrUmhlCbVoGol6GwJ2PoI8e42+ZZb1LGi6UQuzgeptupO2/sMVWFglGgXKz0HB19mPPj8OnGok5dyBKnX/AK1H8w/UbelAmPQcRopOj7einVlDqwKkBgw6FSLBv0rGec2/bBk8oTHB/wCJlG3lNRg+79/+kH54w/N8/Zt8hFkNemKMEEreqRbJVWP8qg1Q61vgVZycQmjQeP8A2t8RzBIE3gL/ACwjR/5jbfrgKzfE5JW1O7O3qxLH8ziDhYlIljyksQACSTQA3JPoMXPAOANmXkiLGOVR5YyptjvsRsQBtZAJGq6oHHPLfgghmapQ3ltmXbaitRuGJNghhVVsbOD1s7HEI2Whsv3ipIrqNQKgo9nSAJG2rSEOki8U2FFfJXD7PXRcu6ySRho2bMPaARuoJpSrbr5W82+yg/iAI8nFc7Aiytbws1I0gsNV0R+IXpNfI+hwVZXiE4cKZEOpyaYMpsOLWgQpOl1IKAC0U1ZLYhc2xrOivLmNCrGGESRlVDURqo1vQChasCrq8UpfJbivRL4Pztl5homHgsdrO6fn2+v54MYcomnykEEbHr9RWMABwQcrc1zZNgB54j8UZ6fNf5T+nrg2gEzXVyQTuLOGHyXlJDb4cyPEEzMayxHUp/Q91PoR6YeFXVYEIqk4cWPXDmaTSAqD5nFuFA6dcQ8wSdl6nEJRXtlTXXEdYgBt1xfZaIgb1hsQpq2GJZKKmKNm2Ng4koJFI2274snG3QXiOTvVYolUOMbonDU8YPzx0PfphJ64sg3AjK4dWKOvQg1jVeXuNLmYwbAkA8y9wfUexxlfi71WH8tmmRw6NpK9x1xLI0bEcRJupwJcL56Hwzr/ANS/uR/jF8eOZdtxMlH3A/fBAEWdqGK2P1xPlFgnEPoPpjJI1xMz+0fltZ5VnDlJAAuwuwCSD8xZwLmeNLVzpJNtZIcmzv5vn2FbnbB/zW+61/MMCXMqrLOiOoYaQNx+x6jEjN9MGcVYM5njyrYUs4IqmYvXXcarHp2H6YHczMXYsSTfr6dsHHGOSohvE7J7HzD/AD++ByTlnMAgKock0NJ3/wDNWHxyRYmUJFLjUOSeHxxRK0ulGbez1rAfl+V51lRZYyn3gRgSLG2s7f241wcvwzoNa3tVb1+mEeRNaia/Fxvcixy0kUiErIjL0sEVjNftD4VGFMq6T7rXT3rBm3BoUgeJaCs63p27mwK6D2wJ818urloHKkkEUFsncnrvv36ewwjE0pdmnPbg00ZrhYtIOX80/wAGWnf+2Jz+y4t+A8vZhHJfLSahsAygAb73qBog46NnJoosnwmWTcKQOtnuPUe3v0xcZXlyPyh3ZmY0iIBZbsBd2P6ht8qwZcO5anJ8zKidxQYkbDa77ADc4IuH8Jhy5LKNUh/G27V6D0Gw6YGwlEzB+W1E2lyiC9JFnY3W381dLPXr7YjzctN4Y0aXa9yrbdSLOqtqroLvGj8f4F/EW6gBuhB+Fq3AO2x9/wDGBDiWrLt98hiLUNYUabF7A7iv8n54lslATmYCjFSQSPQ2PXDWLnj3EkmC6QdQJsmvr0u7O93iDwrJGeZIga1Gr9B1P6DBAjOWnaNg6GmHQ/p3wU8N5xcJ4c33hLVqYAhENbqKIFV0C/lievLEMZpkeTuaKj6W5A/1wQ5Tlrh80GoR+GB8Wo+YfUH9sJlmiaIePJ+wam5iy3htsXZSQNRJamBB0nYkGzZ2NbChpGIXEuazqDREsCBaPY0EV5VZCprrtZHfuRiHzFweKM6oGYqT8LqQdu6kjzD5XigwyNNWKncXTO55S7Mx6sSTWwsm8cYWO1jJvboLN7UNvX5j88GLL7kvmJsnMLJ8JyBIP2ce4/a8bW0V+f1/IjHzq6EEgiiDRHuMblyfnnlyGWJF+XTv30EoD+SjFMKJZt798RwouycPM/U1iOlblhX+MCEPO5uscEAXZvHJaztht3vfEIdS3thPLQ9cNSOTiNI56XiFNklmFbY8L7b4ZRuhA+eOWrr+mLJZ1RHyOGRQJIJx00lbY4eMjar9cQod1kiyOmIzNv1x2JFohd8RGv0xZRr02ynFVm5gqfTFjnT5TWBvj+Y0qf7cZJmuIKcQzzNIbQ0DsRiHOiMwcxtqHQ9tsSMhk3zDBUJJA3uwO5/PY4kZvgxhXxHnVI9SoCdW7N201d36X++FxjJ7QxuK0yvExcnUvy64m8u5TXmol0EANdn23xJTlsnUVzEZWviTU1exqsR+AjwpdSZjW+nyoK1MQfvVFk+ZVrbY+bBrHJgOcUc8y8AeHPZjM+Uo8ilNB28igOrD+aifX4sW0HEVSPrt023PtVYI+A8NGYXMZeUHwyVeNtgVbcWNrvYdbuj22Ahxrg0nD3uWzBfllA8o9m/l+uJmxt7DwZUtEaafSdpZFj1aihRwPUeZk2H1xK/jDJNEy0fDIks7jym1/WsQYs3l5TpgLM9dNZI92I6KBtviwyHDzGNzqY9T/oPbAYsdu2HnypRpey8zPHppB5pWPsDpH6YgEd8NmHThOKHXc9sbDAd6+wx7GwG5/LDXj0OmGy/oLxC7Jbv3/TEWVdYoqGU9Qdx+uHYMuW+LYemJseTsUOmKsrsBOLcj5eQkpcLf07rf9p/0IxXcI5RfKu07sraNJQi9/MA1g9DW3frjQcxGENGsQXBkVk7EEH5EViSba0XClLZK4fkopVuRVNWRYusQ8yFqZfDejQWgCD+uH+A5tZIgL81URtYYdcTv4Vwp87H3IX/RaxhdnUjTQOcd4NFHCHUULDV2B6k0eh67jGPzrTH543HjWVM0PgXu2xPT+418rwNzcj5UsSfEsm9mH/txq8dunZh8pLkqArl3JwSavFO/Yagp+Y3v9KxeyeHqX7hSdFNqLGgDqo15W3HX5dcX8XI2VTcGUbdnr9hiZBy1lgNkY6d/M7H6kXhzZnAiPhRzTLHErDfUwYkgepJvbvfc7dcajy/GMuCi2YookQKQPM7Ekk33pb9tWGoI40AVVVV/pAH7YlhNMAIG0jlie1DyqPyW/rgZPVBQW7I+ZzG9bdcds4Nb74h5qUKCzUoG5Y7UPXAHzHzwzXHlvKvQydz/AGg9B79flgkgWww4rxuHLk65B/b1b8hgRz/2gGz4MVehc/6L/nAS8hY2SSfUmzjnB0gbCHNc45yQ/wDMC+yqo/cE4OuUOWMxm8r48uceNmJKKoRrXTYvbY6q29/XFZyLwPL/AMN48sbOz2fhjddKkigJIyQSQeh32wdcJyVxBxIiBQVChUApaAvTYBpRstL/AE4CUg4wvZm3M2YzvDpzG0yyKSxSwpOkMVGsAAq1AGvcY4yHPe48eL6p/hv84NzkIMwrNNUgCjS1I/8AQQvl2HlDaQ34/wAIG2OcUVBNII/gDtp2ra9h8TdOnU4uLsGSo1nJ8RhzK3HIGUdR0YfMHcYeWI7+bY/njG8tmHjYOjFWHQg1jROWOaBmPu3oSj6BwPT0Pt/sFQJfsNK1iE8m/XFlIbF4r3O/w4os1bNNscBfMk50ml1dNsFmelpXwHyZdpp1VXIC7yAddHt79sY5bejZGl2W3J5CoupKeQlvKCCFG2/1/fETN5qEwzM0AeFFJMUpjAKqzapI92qtJAVipJAB04pOc+PtEvhZWdElagoM0ahVOkHa/jtq+86aCwIxkQzZVtMg1KLDIr0rMLGolSQTe+re6xphGlRnnK3Za8R5gCZp3ypZcuW8sZAQaSPMNIsLdtuP5j0usMcucTjizULyoWgRydHUqCTv0Gord/Ttijx0MHQuz6w5JzQcGmLowBRhuhXpamu+xo2RffqYn2mcY8GHwVALTKwpgCNIoGwdj1wLfZbxWGHIxSRLRGpZlBJJkUbkA7AlRq2P03xD+0HiLS50HbQI10UbtTZv6n9sZ/Im4Y3R0PAwLLnXLrsHOSuLGBhEI0CF2L+WmPUBbFmgSCNjVDGhZHNwTkhAVcEqUPlYEbkUdjsQdr2I9cZflx53r8L/AKEA/wCRiRzNqeNJorE8NtqWyxTvddh6+ljvjPiz3PjL30bfL8JRxrJD12ai3Cg9aX39xjybldj/APdU/Q4xPgHGJJOIRP48kYMmq2awpokirA0E2K/lOPoXKyggUQ1gbjofcex641SuJyElIqE4BGAA2pm9thiTl+Foo/5djFvpGJEY2rAW2FpegflykZry1Xucdvko68tqfXriyzES+mKHjnEREqhCpZm0+Y7DqDVbswr4dqG5IG+K/FZf4aIGd4PJq1AFvSt8BXN/MH8CwjQAz2GKsLVVu6Yd7qq9PpiVzPxXirq5y0kfgE0hy7XI6nSOtWD5h5RR3NWATjPeB8DfPF1hNzqpcozKPF8wB0Fq3CnUbPY4fFP2JlV6NJ4TwmLikRzXDpDBmkA8bLFrBPZkJ7HsT8jWIOR5izTqVRTIwOk0u1j3NC/bFV9mWRzGW4pGrCSF1DEgr5WTYMGJYDQR+IXuBjYM9Fl14fJIAAY2lAZQL1FzQPrZIBvC8sFVj8M5ckvkFeWsrJTyTG5WNAdlXYkD5nqfbFlJAoaqs109MR+EcQik0BAVYL5g3c9yPUdMWubQUWHXA45JxVEz45Qm1JEBU283bcf4x5FGDR63/ujh8GwLx4hINbflg7ElNxwmON2AulNf3HZf1IxZ5uSOKD78EeXYqNOgqAoJ1N8Gxv8AuHTDXEMj466aFWD1PY9Nva8TFiqbxZg+nwwI1AYrqF2uwFk3+ldsVJ+w4RtUYnzfzIcy3hxkiFTt/WR+I+3oMDeCDnyMDPTlYvCUsCE06OwsgUOrX0264H8PTtCJKnQsLCwsWUWHCuLSQbKx0G9SdmsVR9jsD7YL5eP5dIpAHEhCKBdMWcgqWph5qq7az7kGsAyZVyNQU10/PbHecyTxEBxRIv8A3/vvgXTCVotM3zZmX1BZGRSbABIIG9AHrijYk7nc48wsFQNix3FIVYMpog2COxGOMLEIazwPiPjQpIT8Q3H9Q2P6jEzUT104ouSssf4NWPd2I+Ww/cHFuz13rEZA947PQbAtzHxR8ll5DGF8eRdTgyIkkceh9DqCb8raWqiWuqxfcalsk7Gt/M2ldhe57DbrgC4/y3l8+8k0cjx5lx4qxtpeKT4U+6dNQIO1tq8p6hQds2NK7NORuqM34jxGWdtUra238xAs2SdyBZ67X0GwoYiFcFnKfC4cyyQ5lHjAYokkalWkmYr907MGXUB0FDvvg84h9meTAWNCyyoihjrUgyMykySBjp0qpPlGnV26Y0XQjjZjUsLIxVlKsOoYEEfMHHUMDMwVQWJIAA6knYAe5OCXjHKs7ZuRIDJmlDhTNRNE0PvCCdJBu7OwF9MFnL3LkXDJTmJ5EzBjZQRFqZokcMDPpUHcEpRYUASdzQxG0RRCrkHliTJQxapGE0p88ZYug+MiOlBC1e7A/Fp9aMjOcrDMzT02loSgAIbTTAEL5lFG9Z2sbgjriDHxWNJpXcyJEGViWZjIRTrJpv72tZjXxClAKwBUVgny/E/Cy+dl1nySAXJuaRYkrfu1H6tffCpxjJVI04cs8ck4OmZbxXgMuXzboyliUVgy7gi2HWt+3XfbE/haNGfNGzAg0lE62rZTtsD0/wC2Dz/6ljJVdS+Yir/3viPxXmIZeM/exySDUxRUCEpflpQ7fh7nc10vGNYk5ck+jpy82SxvHJd3v+p8/SZaXLTASI0bowbSy30OxAbZlsddwcb/AMi8QOYykcx03VGiDuALvSAFNk+UDasBnEeN5LNNeayILEbP5oyVG40kUe/T3xb8k5zIZbWsOqNXIY63V6I2oVv+fpjTPImjmxwyT0aHFJeHo2N+2K7JzA+ZWDKd7GGuFcxwZmV4YmYsnxeUgDeup98BFlSVFhnDSlhW379sBWSYeK6SM8jF2sqKVvN5bvzbGQVp2+QsYJOZ5mWCk020kanUSo0s4Dbje6uh36YqMvkBAGk1bTaSi7AKqr8J02TqOo2D/KBdbtgLZLzPClMPhkjRoa5AukqDspQjcvZBrvvv0U/PWdeXL5p2ElypIWEikbteoOCpI3u696ON947E3hSEHwpSPFVC3lUJqpisVsUPlBI3o7bjTj53zsgaQlEKDYabLkEAA7tvuQTv0uu2GRAkb5yZx7/iGWEpjVplIjlPmBDAq4KkXSkaiBdaqHfFtwh1Y5jISNGTJEzKqtZDKSpLD8Ja1fT2OqthjA+TuNDK5gM9mF/JKB3jPXsSa60PTG08wcSjX+H4lEhkCt5pEQV4RXZSTVBtWx7NsT2xGi4yrYF8Ompq1U3S/Q//ADi3/wCJNl4ZJSJJKcNKt6iqVp1JZ2AOkkdCL3B3w1zFw5oZBKgYwynVGyqpFMA9X267fLC4fEMxaMSUZGEh7Kuk9Ol+tfvjlY+WPJxPSeTHH5GDna6u/gKE86CRDqVlDKR3BFg/kcco/qPbfDX2dSGTJIneEtCdmWwp8pIbpalTXvi9myVkE0Rje3To88oWU83ilSISA9bdhi54PxMpHHDIPMoOo3Y1WTZ71vthjiUAhjMt6Qgs+h9B9TQ+uGsu6y6ZBs2xIPRh/K3qPlhcm07Q+CTjTGObOBZPNaHzEL6jao9ddiaOxBHU3098Ylxfl4aiVZE67GxvbHezQ7DaxtjZufecII4xqcLJpKovcM2zNt2ArfGFcQ45M5NO1b7/AIyO1nr6/mcOx3f6CMtfGypkWiR6GtsTuDcOMzewq96v26H9sQDg3+zVlDNqUEX3+X+/zwzJLjG0Bihymkwu5e4TDJGAcu6GMakV22NbXQA336sLw1xPhBzJqfLoAopSoPSh0YPd/Ne2CKHN1KwCM3kFEEADvW+JfEcwBExO3lJP0F4wcvZ0uCqj51nj0sy+hI/I1h3h+TaZ9CkDYmz0AHr+31w5xgqZSV6HzfVvMfyuvpjvhmUzJYGFXs9xsPzO2Oino5LWwn4HykPGHm8XTRK0qjsepc/t64ncS5d1kRaVj3YuwCsfMQQAwGxG+39eLPg3Lma0h5rZjR8oJNeWhqrvRJr1+uCLIcoz0AI9K+5/2cBbsKtdFLloBGqxrdKKUdtsevGt7g388X2b5XkT45EX/q3+eIOYyUQYg5iKx/Vi+ROLLHiuc0gkWaayB1rvXvgRn5iyeWU6HDuH1eGsc0TK5pS6ampWVfcKwtaAba14w7EHR1BN11wO5rghzG8sZLdm6GvSx1xmhOuzTON9HfCM9l5xIvi6STqQxQiFoy7BPNuVJJKqHXU46gncYv8AmHieejjmPhGWFIx96GCsjFrlYA6rogV0K9RXap4Nk5Mr4jQrpJXuo3oVRoA1t+e/XDPEeMZmRTJl5JSu2kuiUuu6U6t72+LpTrd9S5S5PQmUeK2W8fHMtDlgIcpmJQSsoVYNCBgVIZqADC1U+bWSV+KgDhSc4NLmYZzlJT924VvKrJelqB13VKwLErYb4eoagyeYaIASuA7L4aq5ZlLbHSF1Cwd6IKousDc9JuZzznLNNJamJpVKgAKsgbyjzeYNQUD2cX2wVA2SslzFmmy0iDKRl782uZFQ03xaKBPmu/ML1nswAs+B56TM5tuHZuFCswMwOst5kUDqVUbaOwoWOvXFJyPm1njUmjKjkSs+ohtRYqQxJBYaV61tYHc4JeXOF+DmIENeWYuljzIHR0MZewWS2Yr5aoDfbELTH899n0UcsbpPIAvmVavcV0Ynp17fXHPE+GBswrlSn3ZV26CQamXUtHvb7+hwWc5zyRxosdBmJAY7itib9OmAHMpNK6CWXZQAFVqsWTvQPcn0xmyvi6RsxR5xTZXfa3xQGCJFvd61AEKAoFgEGtV12O19K3z7l3iwinjaa3hDDxF9UOxrvY6/TGyxzRAiCVUliZSGiZegLKms3vQLDcdMZHzly9/CZgIltHKoeInrpY1pb+pTt+R74fifKGzNmXCejbs7xVIYo/C0iJiOnXQwsNv3O3XGewc2Iudd8qrB2Onc7ED2+eKvk/ickkwgnBevJvsFAsVQFbEVeLL/AOh5kziJE0bNKjSpdqFAIFE7774BLi2mXKXJWjROMZuDOQSQtZZNLkKe6EMRYPpd+2H5LnkUeMyKUcDw0th4ejzAjUAbb8Qo6h6AkT5N4S8E+YWYxsxJVtL21inGkFdydjuy/CT5qrBRmM3JHCqR3Ggoxec+YRBHpzpJ0MAVaxsLO4NhkVoFvYLfaXzZNlA2Xii0XqTxTuDGy15KoK/WwRt5TuCKAOWcrnM3mIpFlbyFj4jux07l2UkMH87Mw6iy53x39oHNX8e0LKoRVT4dRYhrI32Cg0B0H1xdcj5d3ywUDRHdyO3h+YSN4dLfmXul7XqJ3KgE/Qu7ZdcP+zxTpfSDD4qmVHq42VqOgqrFo2UilYigyk2cWkeRYJmOHE2Y1AR2YnXGAxUoDYsOiKVGmvKb6Yn5h2i0NrjiZ2MgtgQzaWRFcsoILXGPgO4rY0Wh85PLGq5uJ45JMoxVmcKSFbSH1hAAHX7vYC9q3B3ELoP+S8+J4F8uwRCAVrZlBAvo3vXr2O2O8zwCGJZHiXQRbWovatwfUd69sBH2ScXYkRlnIUaTbkqyvZilUMAVB0aQtCtR9aGm8VzKxwyO7aVWN2Y+gAJJwVJ9lcmtJ9mA8S4tm+FTyZhEQpPO16qNhfKF2NqSAWseovpWNSyHMEGayyZiIk6wLQbsr1uhruMZP9q0i+DEiKoRZWC0xJHl+GqFVd0bPmHY4BeC8ezGUbXBIYzdmgN9iKNjcb9OnQ9QMC4ckWpUzbuZM9/FQPEmqOm82srsRupYagQLo18vW8VHLXMIzELqWUZmIENG7BNRFgOpJqjte+x+mAzgPOclyGQO7l/EOkGgoCCQ+VgV8isb33+px7xiGAyIRqh2Zon1u0UiMDRu/EVmbUd9ru7uyLxpqmEsjTtGg8uccyUryRvplCJGjuwDI8r6ywUN2Gg796xLzvKfBpt/CRT6xs0f6Ka/TGV8L5ekjcIZihkC2BWklaYhqbcAdOm/tg2PL+Uj0a58w2pgvl0VZ7/TFS10RNvs7zP2d8IIJE8yewdT/wCpDirzHLGXyA8aDMPKNgyMBdE/ENPcftePPtP4UvDlhEEjs0payxXZVA6AC7thv0/PDvJ/K6DJ/wDEM87eY/d2SSFIoaR6m729O2+Kabi7YUfzJJbLPJ5eOb7wTUGHTXItAdvI4H6Y9zs3iI6RkmJKR5NyupthGDuWYnsNwLPpin4JwPIZkyLLmJY330gKFtbABBBa23+H98HXMaRrl8nlolKIChbQV0oAD5negpsqQezFgPxYVjxJ7s1Z8so/haBIPDkYnqPLMqon3pjLOis2kWaJrUx2B/D6m8R+AcQ/j8zHDYkWFWcONrGo1Y+vT0AxR/abmyBFACQup28NgFZUU6I9lOkKacgCut0LrAPlFcsPDDFhuNF6hW5I07408E9swc2tG68Z4pKpEMLkCtJJ7V2UdMe5XibooLSMKPmJbr74c5V5WjlysaSTSnMPGHL67ZGIVtC3sVAZTZsnV2wHcw8Hky8wjaTxH1AKrfA19NXt7YXTXYfIMchLHmWkzLuWjjKxggmifio113OBrP8AP8UUjxhdlJHb/XBTwzmRYoSsxhUp8aoQFIN7gUO37YxDjpjlzEskZCozkqCdwMXB26LnrZpfE8izHUPT1xCTJSj8RH/V/wB8S87CbNOpH9wGG4smzUdS0P6hjOPO8rk5SN2bf36frhzjjLlslE4iZApU+ZjTFB4QVtNnzKp0miL0k1h1eHHuyj/qGJsrZfMQxRFxMkdh41pwZdQSyoFkqGJ9KDGrF4biexWVaM6y3M0NlZMopsjQGc1HZU6vOrC+t6VUbkmzRBfnZLSQyIwjAdvD0q2lo/EdcyxGmg+jSotQd/MdrsebVQDMHL6f4mVFUAmnoM6KRtalt9AvzUvWxgd4Zyn/ABGVzEyuGEkYYQxaF8PMCzoYEeUagdgRsN96w8SWvJJjly0Oga20+HMqAMwZi5DHpWyE0wPXYkkk2GREiSR5edmGidGjkXYNCWMYD10kBdboAeUV3Jg8k5WJcrFIVHjEGJnChmBRnABOugor21EKK6Ye5g466wOWXTmYZIWprAZQ6jXHQUSLvGb6jXRqlugkjQOY5CwjjsP5ZTfusZKgjr1wIccVopUWEws8kYlXUioxQ+l7EjvvtYwJ8U5+zfiI/wB3YDhRpY1qFE/FgP4jzJm84YAz75dNMbL5SqgC2JBu6Ub4Co5VY6ayeO+LD6KXMQ5lM3ngPCRZI0hQh3laQafDAXy77E70AuIPOsEeahPhQtGyMHBIUKdaLrtiQQPKRVdUHvVFwzS0qSDMzGcL8cgWQD1rXdfI9r9dijIZZ3DCfMxkEgj7ttRIu+jgVv8A/GC1FCHc2WvKfDIY3kjjStLqmrpqZUOpxv3P/pPriZlMy3/E8vq+FIZEHuTTf6YpuC51cu8b/gYk0K3Y2L/O/wA8XUTRnO6vFVPDA1A+pB/zhDbbsekkqKTifHY8rl/vtZlzMjSsqMI28FZSVIerFhRseumu5JAuP845rMyMwkaJLJWOM+GoFBReitTUACxs7em2CX7Tny4kQP4rt5gAJCNCBSE0hgQAzFSwK2QmxHXGb41xWjLJiOC/lczSRTpETBGAHMuo0lDQ4BLL8RNnfYA7HFTzNwP+FMVEsskSuGIoE9GA+W3540jhMIeKIBhGsqgvHQMXnVQbCr6F9rG9mtwMSyJbKnlDicsksbSeO9xPTBGMKy6lCkKqBQyqzgyEkXICSNziHzJx1nnCZWRvBzCqjnS+h5NekugetTKPDXV1tKs9TpPBcvGkGmHw9nYuIlUADZlXYdWUqbAG77UtDDHFuHQZhfClC6EJkeTUYnB1EqUFbLR0mSx8BG/UDYdaIP2fTLlYJIZfLLFPHGCKJ8x+7YhT8BLIL6g7Weg1PjnC1zmXMZdlDUTXcdQrDYlbqwCCa64yfh8Hg5+edLKo0ayJrLKUcafGIjA1MpJYg2QCzdSMa1y6NMIj6BLUeUrS9VFH0UgX7H5YtFPo+dftZVocwcs+7AiQtQ82rWAxPUkqE3PpWAHGwfbHko8xmywNNRGsL2RQNJPQ02oUDsRjKJ8hIiq5U6G+Fux/1xE0C0yMpo3/AN/3xpXI8zyxMLc7l2I8igsbIAAI+ItQGmruulh/K3LU2dnWJFIUka3I2VT3+dA0MbTmMjFlEXLxDSirQ9TvZLepJwOSXoPHH2DPAOTv4qWYCVowhBG2rclga39B+uDTJclQxutyyPpINMRVjfsMR+Q3RTN5gNRXv1NscTuaeaMvkhczkMfhABYk7nt06HrhXYxUkZ7zrxXL5ni8fiqZ4I1oxBglMDuGNdNgaG/bbD/MHHHzTUwCxIPJEuyIBsAB613wM5OHXM+ZYLcgUla0ANIviMqb9lK++56Ysg3bY/Wj8qxk8vI+XBdHb+l+PDh9q1tjOSJbMQqGKkUdSjSQE6EUOt1vufngxYq7MZJ2mfw1khEXnsO8VMwrTauoo97YkVdCPL+QfMZpgCFAABJ6LW9kj3PTucaVBw5x4LyzAIoNAblhbKAbJ0+vXvWGYXXZn89cmq/XX8/oYhz5mQ+dkUEFYqhUg3aoKsk7k3dk4IfsjcxyTypGXl0aIhrCKfxSKSQQLATc0KJ3BrFR9oHKR4fOFUs8TqGR2WjuWGk1tflJ+WIXJ2cMWZW20owcNuq9Y5ADbkCwWsAnc7b3WN3aOM01LZs/Iks/hgtH4ccAKDXJbaVLFQ6ptejSbNggqy9cD/2hanzAzEbK0KeFq3tlLmWtvQ6QL237YvOXY18Z0EQWApGh12xLwLGY78T/APFLuKsNCbO1Yr+MwQwZGR4EpGYowUsqHxCXR9LN8Q1IT3AC0ABQBhmV8xZtmlttvKFtdum+2Kcke+LTiy6pmHUKL9L2A/fEFI2A6V8xg49C5PZpkvD1BNuhB6G6xMynDkrT4iX/AHYR4MWIJZKH9X/bEheC3+NfXZumMRtHv+Hp3ZbH9W2AzjHK0UTl1YFXNgbHT6i/Szg3i4IRv5T9cA/HeORaqiYbEhg4cHUOtFVYEeXE4zaagNwyxRmnl6Ik/D2aMRCaTwwbCajpB9Qt0O/Qd8TcpxHNxE+ZZAR5ukUhNadRkQBi1bWbsE/PFWeMbgAAg6N6k2Li/wCTt7de146j4wCLIUbE7tXQ1tqUX8hgUvJj/EbJP6dP3X/ZI4bzDNlppHkgBhlfW0as2lH6+JHqJAawDuD0A2GCvNcdymeyWYKSpHLGuyygBpNVikAbrsu42ttwavAeOKIfwk2QuxVtz0HlJOIj5vKlrOzA/wAp6j6YasuT/dF/sZn4uC08eVV+pPzmV1U19Af1GIfKnDVLzszKAiABSfMzO6qgUVv74cl4zFXx/Sjh3l9I5cyhTd9QYmjsFok77dMLwOcE7TNHnQw5mnGSv3stuO8pMZmaB44VVFOk2LJvp86xY8OyscCLJNqclR5ff13wTiQl9dC/WsezZYSbsLwxttUcxRSdg/luHJNPHq0pEw8oVt9Q3BNdN8N8L4JMuYdpGJDPYH4tjfXvtRruMFMvCV8VXEYAAJsDYgCu3Q3izEIIvuR1Ht0xVtEaTZg3PGcaXOzFiDTFQAbCjrp6DcEm9ut4oqwRzcAklzxy5+7eRnpnvS5uSmXy3TFdI2O+Daf7JF0ApO4bWoYFVYKnlV6IK6mVtZoUSErSD122ZaLbifL/APFcJRZVqeKESJ6hwoOk+zDqPf1GAnl3nDwIY0eCUxqNOtaIva6sAXXTfYnuNsank8tJCqwTMXkCBNVFdYA0hgDv09e4OM341kRDPJCFKKrHSpugDvtfr1xkll+zW0bvH8X7xLToteHfaLklWTVFMpYUAArncVdsx7Ko9LJ2OLWP7Rsiunw30sCCC6yaQoGk6tI3bSWAAsGksjsHwwrfQflj2TLofwr+Qwn74vg3/wCjy/5/2/8AQiyvNnD/AB9f8QQJY1jcMshVQASRuh3bU4J3q9tzYm8q/aSsMeZjdjI0YHhyA6/FrWFY7DTSeEDfdSeu2Axckn8o/LHj5RRelQGbawAMX97T0kRfSXHcpWh+PjJn4cokNSxSyhyVrUZNLA7ACydWq7N0b3wPy50NlUi0C0kbzd+tj/GLBOAvFqDuDZUgA3uL69r6dLw1x3hr5GWNNnDjxB23PUfTGu02cZpoPfstz8MUJLCpmbzN18g2Ue3fHvMXHU8ZtJDXsB3r2xTcpNJNIqAoiuCS6+aiPwsKG++H+Ocv+HIwLh2Pm1gV6bDC32FuiLwtpXzHiAkQwq0kgXre9A/UUT6YG+fuYXzEng2dEbE9erECzR3Ugltr7417gvL6jLKsnnDxgspFJ2amqrJYnffb5Yyv7ROWEgl1ZYfdeEHajaA6/DOg9GolbA+HVhsUkLd0VPNSmKUQgkaKrSxIsAIGqzpakA+QHTGr8tcAinhy+Zpq0BpI3HWgbYE9VarHzxjfE88Zsz4jMW8ygFquloDpt27bew6Y3rkfOSfwTwyRkafGSJwPKyKxRdweu4A9dOJPHGXaGYc88bfF1YITZiDK56OBoyzyspoEHQzrCYzR2rUXvv6Hrg6ynDRH52vUOmoVXsLO30xlX2t5dhxikOlmEOg77HZVOwJ2I7C8GED5of8AOzUSnSthk8mvYG2IUgN2BG1jfCsmO9objzepD3P0jIkUxjEsUcgMySVIhhalNg97IojcWffHvFfsvyEtS5aSTLXupQmRQfiDUfN0ojSR0+WKfmPPPHw3OLJPDLJKY0RIfMETVve/Ukn/APXHnLXP8mqDKZ1BBpiEYkkVgZCCFTWGAABXbUdgVB26YOCaiKyyTkHEplSYeGpdKFzLKZdipHRrIAMcJ0LWoPq6g2PcZUCHNxvOofS8jR6SVGuV50LEnysfhAPQ9L73TcVojQCHkOhXYECirWwKamJ0IW306ho36YH+KZ5Fy7RcQnRfEhBGX2DJIpWhrOsm7PnbpdiiDV9gmSz5ymdRtZ8xHdetb4uGzuWUkPGGYdS1WfT9KxO5S4QJ814gTxMqjN52UC/L5VYfl7bYMX4JliSTFGTZ/CPpiOSRSg3s4y/CZK8wBP8AeMOpwmTVekD5OOmH8vwmQ7kVQ9dycdQ8Jl1E0axl/Y2OvkdlyLsKBo1XUYCeYuE5GKdY5FETFSzHUaOxNmkPxGwAMHi8McGwG/LGFcwTM+ZmLkkiRhv2AJAH0w7FF2JzyVIuMuuUECzMBYkiDRCU+LpRSHaiooMxBG+2Hc7wyCOGFtYLSwgKscySFZGk83iDV5BoNelg3gSw7DA76tKltKlmrelHVj7DGijNYWcX5aCZtYNTCR5CVUgSnwQoMTExggk0wIvatwOuBhYAkjJPrQrYIVQW1DsQxFD33xHjkKkMpIINgjYg+orCdyxJJJJ3JO5J98RFM5xqfC3iyqQJo6MDYO7HTLZN+tXt22xlmCfI81yHMZR3CKsDAEKKsEgOWu99N4Gab6Dg0jWslxuJ9yAPX2xbjNRVt09RvXzxMOQhJsxruNzQ3GI//BYNXlBW/QkYzWadnryEAaBq9rr8vf2x4B5f+1fp64ljh2haBJH5/wDfEV3/AA6gfY9RiAtglxLPNBm8rHCqB5i1vuD4YJMnQ+h2v0+VE2T4zJnpDLl/DXJKSZZ5Qx1EWphjU1fRDqBK23rYwHc+KsUTz3omVTHGxr8e50AmwxC0Cu4s9sEOS4qn8HksvHGyxDLxyGxWpmHQdjW5Puww5y4wsXCPKVFhxbMmHLs7Fm8NCfEfSX0iyCSoG/0xjHEOOtPL4moHVSgMChHUC23XsTd43DmM6uGzsg1lIySKu1FFtvXTeMHfimUYlmh0/eWAhKsyVN3GwOqRL36JthcYKW5bNDzSxNcHRYZLiKsL0t0B2pqBJAvSTW4OxxIbPR3RYA+jeU/kd8RY+ERGTLx+MC0v8MEFJNtRMl6LK+YABAQWDb96a4jwiWMOj14sUTu8VvqRpZNOnRbC9Pm8tDTRJPXC34mN9NmuH1fMvzJMsjOvqPzx5kp1aRBqG7qPlZGAqHL6kLhkvUFCWfEa+6gDcdsF+S5ffIZlBMqSS+F4hhO4RndIogT0L62OwGxXqcV9zS9hv6xKSpQ/uG/H+WJ0L6AHRRqN0CLDABffpiVyxy3JPHInEIrXSoTUQWA33BB2wc5xfEVl6E96w+pAHTtWDs5zBngXJ8GUK+GCaLWWNk30HyGKbnCZVlZdhQXfB20ovpjNecPNmJhRrY/LYYieypdBdl86zRQFSR4qEihsoBCEX79AP7vpD4pnI1y7B11xEmORSSRpbynvtgI4LzuYY48vLFIrhmZGVfEtCxKgqO4ujV9Bgo4Fw1F1K0plSVvEkD92O9AUKA22wc+V6DxyglszjmHlDL6mbJ5pNKhiyyFhprelYLv6b77dTjVeEcWE6RtDRjqCInqqnWh28wANE3sTuOmADk7kyLNT5ifMkmFZpFSIMVLkMdyQQQo2FDv6VvJ5zyH8FpjyzSRZdhrEYkcqHVhqIs3dae+Lc+K2VDH9pL8KoqvtqXw+Jq4Ib7uMi6bdS2xH5be+ImX5xM0RheJdJBMpUIoEd+You1kLppfUbe1TzLl2dwRqdq92NUxJ7mgFJOKziOa8oiUqVXYsAtOy6lDqfDVgpWtm3vc79GY5KcUxWfE8ORxYU8G5fVGSZZGKlwQhFAVRVmIJD1qWqo3+pLPzdlEmuQOCGAKgWERAdOktvZP8t1vXrgJ4Fx5wixeG8ro6uoQfgRe+ncnYbnt9KkcL4YzTDO5kKmWYs33jXaG1C0LYimG1bjp1wTQpP4K/ivMsr5w5mJmjYGlJotW4trsE7nbtsO2I+Uy+Z4hmdI1SzSGySfTuT0Cgf4GNO5c4ll83nwEiWSFYW8RnhBW7XSAxHrd2Be/Xrgvjiy2Ul1xwKilKJii73e+gX0rf2wuU1EYsbZRcjcsy5RJIJdPmCsNJuz8J7fL88Xb8MCmsSk4iJZEZAwC2SWRkGkiqGoCzddPTA9x3mqOKd4yRa139gf8AXCm2xqSSK9JnUbHbD6TvfxsNuxwsLCqG8h45yVQCHOMm5vy/h52Usg0yEuOvR9ywojcG+u22FhYdgexOfaKzNcKmjNPFIp0+J5lI+7PR+nw7jfpgw4R9mks2T/iTNGjumuKI1bLZGpmJpRQJ7+/fCwsaGzOkAWFhYWCAFj0YWFiEPqLlrNeLlMvJ8RaGNj23Ki/1xOcqOq1hYWMbNi2Ro80dVBG+dCv3w3mwHu1F9ul4WFi0DIFOaOEnMQPCzLvRUlh5WB2br89rxQ5Q8Uy0CpIsc0EKgKVCFlA6UQwbptuDthYWCcvQta2jQeBcQEsYeMAhl8yEVYI7gj6YyT7TeWctABmMv93qfS8DbFSbOpB1C7Hbp0rbCwsBibTNWRKULfwACuR0xLyXFp4ZPFjldJCCCwJ1EHYgnvfvhYWNhzyIHIN3vd37+uL3MczPKs5lGuWURBZPh0LHZ2A9dvrvhYWKqy0zWuV/tG8WANLEQy0jMCWU0Nm2GxO+xxcjnSKrPQ9wbH6YWFhElsepOjqHnPKnaxgMz3FdU0jIdSyXvXTCwsDJEUmwY/gnnmsSFCDRJoL4f9PfV+mJkUE6ZmKBJl+8OlWJIH/V1+WPMLBX6BS9l/muXuJwrsiuFJJ0su97k717nApxHi7SPolDNJVBF89WL203dgg7YWFinBSVMbDK8UuUSEIixVMwZcqtAGRonsLZAatibUkUOu+I6Dh0YFCbMMVN6yIFDEbHYk7EDbfZupqse4WGwhSpAZsrm05Fjk+JOQEjligRQQoi0iQKdJI8Q+fcqCaqyT8sSf4GMtqPnY9Xa3Y9t2NnHmFjF5Kkn2dj6e8bX5F/kN+R5Ej8TVtekAWB/N0wVrxGImrr3PTCwsF46vGjN9QdZ3+3+CSNLDysrfI4yvmbkPNTZqWRQCGaxv7DCwsNWmYpbR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8" name="AutoShape 4" descr="data:image/jpeg;base64,/9j/4AAQSkZJRgABAQAAAQABAAD/2wCEAAkGBxMSEhUTExMWFRUXGBoYGBgYGRoXGhoXGx0XFxoYGyAYHSggHx8lHRgXIjEhJSkrLi4uFyAzODMsNygtLisBCgoKDg0OGxAQGy0lICYtLS0tLS8tLS0tLS8tLS0tLS0tLS0tLS0tLS0tLS0tLS0tLS0tLS0tLS0tLS0tLS0tLf/AABEIAKgBKwMBIgACEQEDEQH/xAAcAAABBQEBAQAAAAAAAAAAAAAGAAMEBQcCAQj/xABBEAACAgAEBAQDBgUCBAUFAAABAgMRAAQSIQUGMUETIlFhMnGBByNCkaGxFFJictHB8BUzguEkorLS8RZDY5KT/8QAGgEAAgMBAQAAAAAAAAAAAAAAAgMAAQQFBv/EAC4RAAICAgICAQEHAwUAAAAAAAABAhEDIRIxBEFRBRMUIjJhgfBxobEVQlKR4f/aAAwDAQACEQMRAD8A0fOf6Yay+wPvh3N9B8sR8udsZPZrXQMfaKP/AAUu+4ojHP2TcwZbK5OQ5iZEIIY6juduw6nDP2lMf4c0diarFXyty3w+GOTPcRYaF0hEY7E1dBRu5Ppi4fmAmFMvO+d4gxj4XlyEujmZhSj3Uf8AyfbDUHAchw5mzHFM2k+YkB1CQA3fXTGAWPpdflgE5u+2GaQGHIL/AAsA2BAHiEfTZB7Lv74zGfNM7FmYsx3JJJJPqSdzjRV9iejSuZ5+FZpmHDsnmmkALHwqjj0jcnSwYge+kYD+HcclyWZWRY9LxtYWS237agNN9cWv2YcXSGaWN9I8RVIY3Y0E2BXW0ZzXfSOvTF9zbwCPPN4sZVJnYBSBSOLCUwstsfxgdwK6VWk9hVatHq/blxD+TL//AM2/9+LHJ/bvmB/zMtC39pdP3LYBOG8nsJguZD+GQfNDT79aY9UBF+Yg+2I3FOWn1hssrtCyhgz0um/wMzaVuqI6bMOvU3aKo2vhP235OShNDLEfVSJFH7H9MHvBOZspnBeXnSQ/yg0w+amm/THy5wzkvNSMdemJFYBmZlarKjop/qXckDfrgl564dFlsrlZssRGUcpagq7BhqVmbZiw03f9Z6dBL2Tjo+lcLHz9yP8AbPNEViztzR9PEH/NUep7OPnv7nG7cL4lFmYlmhcSRsLDL+3sfY74uwWiXhYWFiyhY8x7iPnM5HEuqR1RfViFH64hB/FHzTx0ZWPai7dB6D1OBrjP2nZZSVilj/vZhX0F/vgKz/M0c7WZ43Y+rr+XXFN/ASXyXB5nzWsv4zD27fl0w3meZ5pQA7kj06D9MU6XJ8NH3BsfpjmRAuxO+KollmOKb9MPxZoEXe3vinq8dSsaKqBWKouyXLmb1HVtiNQO5BwzGt7YmKhob4sgzDlmY77DDWacbj0xJlzYUUNz3OI4Ae9sQojCK+3bbHbqFUV9cOwKFJPU/tjiWSyB9cQg5HMQRRr9sOvIdVje+/TEXXR3xN8EONgaxCE3h3MGYhYaZDQ20kkivkdsHnL3OaZiQQlCrnvdgkC8ZY2Xa6329e4xKhkeF1kQ0wNj6YshueFgb5R5mGaXQ9CVRZHZh6j/ABgkxYJ5iJN8RxLOIk3U4hCgzy7DEbL9MWOaTy4rYdhWMj7NcegG+1fiSRZcBviZqVe5I3P098ZznuET5uFcysyynTvGfKU67J+HTse4Nqcd/apnnm4jIhuo9MaLv0oNdepLftjzlZZogVYMFLaQrAgEGiaNj3O1/Cfq2MeKsTJ26BFwQaIII6g45wc8w8MEgHlIfoNifMK2HmqvKRW5sj3sGIw1OxbVHSOVIIJBBsEbEEdCMGnD+Zo5l0zkqxUKzMWcuNtlJOlQSDYb+c+ahRCcIDEasidGr5yZzlyEfRJrADA/CjS6tIOnbyV23J2sndjhplTL0zXKXYi2ApNVErXlCaSCK282wBIxnifxCppAkCXqqmAv16dduuGMzm3krWxbT0BOwvc0OgwPEPlQeS8QhgOtpVPUoFGrUmhlCbVoGol6GwJ2PoI8e42+ZZb1LGi6UQuzgeptupO2/sMVWFglGgXKz0HB19mPPj8OnGok5dyBKnX/AK1H8w/UbelAmPQcRopOj7einVlDqwKkBgw6FSLBv0rGec2/bBk8oTHB/wCJlG3lNRg+79/+kH54w/N8/Zt8hFkNemKMEEreqRbJVWP8qg1Q61vgVZycQmjQeP8A2t8RzBIE3gL/ACwjR/5jbfrgKzfE5JW1O7O3qxLH8ziDhYlIljyksQACSTQA3JPoMXPAOANmXkiLGOVR5YyptjvsRsQBtZAJGq6oHHPLfgghmapQ3ltmXbaitRuGJNghhVVsbOD1s7HEI2Whsv3ipIrqNQKgo9nSAJG2rSEOki8U2FFfJXD7PXRcu6ySRho2bMPaARuoJpSrbr5W82+yg/iAI8nFc7Aiytbws1I0gsNV0R+IXpNfI+hwVZXiE4cKZEOpyaYMpsOLWgQpOl1IKAC0U1ZLYhc2xrOivLmNCrGGESRlVDURqo1vQChasCrq8UpfJbivRL4Pztl5homHgsdrO6fn2+v54MYcomnykEEbHr9RWMABwQcrc1zZNgB54j8UZ6fNf5T+nrg2gEzXVyQTuLOGHyXlJDb4cyPEEzMayxHUp/Q91PoR6YeFXVYEIqk4cWPXDmaTSAqD5nFuFA6dcQ8wSdl6nEJRXtlTXXEdYgBt1xfZaIgb1hsQpq2GJZKKmKNm2Ng4koJFI2274snG3QXiOTvVYolUOMbonDU8YPzx0PfphJ64sg3AjK4dWKOvQg1jVeXuNLmYwbAkA8y9wfUexxlfi71WH8tmmRw6NpK9x1xLI0bEcRJupwJcL56Hwzr/ANS/uR/jF8eOZdtxMlH3A/fBAEWdqGK2P1xPlFgnEPoPpjJI1xMz+0fltZ5VnDlJAAuwuwCSD8xZwLmeNLVzpJNtZIcmzv5vn2FbnbB/zW+61/MMCXMqrLOiOoYaQNx+x6jEjN9MGcVYM5njyrYUs4IqmYvXXcarHp2H6YHczMXYsSTfr6dsHHGOSohvE7J7HzD/AD++ByTlnMAgKock0NJ3/wDNWHxyRYmUJFLjUOSeHxxRK0ulGbez1rAfl+V51lRZYyn3gRgSLG2s7f241wcvwzoNa3tVb1+mEeRNaia/Fxvcixy0kUiErIjL0sEVjNftD4VGFMq6T7rXT3rBm3BoUgeJaCs63p27mwK6D2wJ818urloHKkkEUFsncnrvv36ewwjE0pdmnPbg00ZrhYtIOX80/wAGWnf+2Jz+y4t+A8vZhHJfLSahsAygAb73qBog46NnJoosnwmWTcKQOtnuPUe3v0xcZXlyPyh3ZmY0iIBZbsBd2P6ht8qwZcO5anJ8zKidxQYkbDa77ADc4IuH8Jhy5LKNUh/G27V6D0Gw6YGwlEzB+W1E2lyiC9JFnY3W381dLPXr7YjzctN4Y0aXa9yrbdSLOqtqroLvGj8f4F/EW6gBuhB+Fq3AO2x9/wDGBDiWrLt98hiLUNYUabF7A7iv8n54lslATmYCjFSQSPQ2PXDWLnj3EkmC6QdQJsmvr0u7O93iDwrJGeZIga1Gr9B1P6DBAjOWnaNg6GmHQ/p3wU8N5xcJ4c33hLVqYAhENbqKIFV0C/lievLEMZpkeTuaKj6W5A/1wQ5Tlrh80GoR+GB8Wo+YfUH9sJlmiaIePJ+wam5iy3htsXZSQNRJamBB0nYkGzZ2NbChpGIXEuazqDREsCBaPY0EV5VZCprrtZHfuRiHzFweKM6oGYqT8LqQdu6kjzD5XigwyNNWKncXTO55S7Mx6sSTWwsm8cYWO1jJvboLN7UNvX5j88GLL7kvmJsnMLJ8JyBIP2ce4/a8bW0V+f1/IjHzq6EEgiiDRHuMblyfnnlyGWJF+XTv30EoD+SjFMKJZt798RwouycPM/U1iOlblhX+MCEPO5uscEAXZvHJaztht3vfEIdS3thPLQ9cNSOTiNI56XiFNklmFbY8L7b4ZRuhA+eOWrr+mLJZ1RHyOGRQJIJx00lbY4eMjar9cQod1kiyOmIzNv1x2JFohd8RGv0xZRr02ynFVm5gqfTFjnT5TWBvj+Y0qf7cZJmuIKcQzzNIbQ0DsRiHOiMwcxtqHQ9tsSMhk3zDBUJJA3uwO5/PY4kZvgxhXxHnVI9SoCdW7N201d36X++FxjJ7QxuK0yvExcnUvy64m8u5TXmol0EANdn23xJTlsnUVzEZWviTU1exqsR+AjwpdSZjW+nyoK1MQfvVFk+ZVrbY+bBrHJgOcUc8y8AeHPZjM+Uo8ilNB28igOrD+aifX4sW0HEVSPrt023PtVYI+A8NGYXMZeUHwyVeNtgVbcWNrvYdbuj22Ahxrg0nD3uWzBfllA8o9m/l+uJmxt7DwZUtEaafSdpZFj1aihRwPUeZk2H1xK/jDJNEy0fDIks7jym1/WsQYs3l5TpgLM9dNZI92I6KBtviwyHDzGNzqY9T/oPbAYsdu2HnypRpey8zPHppB5pWPsDpH6YgEd8NmHThOKHXc9sbDAd6+wx7GwG5/LDXj0OmGy/oLxC7Jbv3/TEWVdYoqGU9Qdx+uHYMuW+LYemJseTsUOmKsrsBOLcj5eQkpcLf07rf9p/0IxXcI5RfKu07sraNJQi9/MA1g9DW3frjQcxGENGsQXBkVk7EEH5EViSba0XClLZK4fkopVuRVNWRYusQ8yFqZfDejQWgCD+uH+A5tZIgL81URtYYdcTv4Vwp87H3IX/RaxhdnUjTQOcd4NFHCHUULDV2B6k0eh67jGPzrTH543HjWVM0PgXu2xPT+418rwNzcj5UsSfEsm9mH/txq8dunZh8pLkqArl3JwSavFO/Yagp+Y3v9KxeyeHqX7hSdFNqLGgDqo15W3HX5dcX8XI2VTcGUbdnr9hiZBy1lgNkY6d/M7H6kXhzZnAiPhRzTLHErDfUwYkgepJvbvfc7dcajy/GMuCi2YookQKQPM7Ekk33pb9tWGoI40AVVVV/pAH7YlhNMAIG0jlie1DyqPyW/rgZPVBQW7I+ZzG9bdcds4Nb74h5qUKCzUoG5Y7UPXAHzHzwzXHlvKvQydz/AGg9B79flgkgWww4rxuHLk65B/b1b8hgRz/2gGz4MVehc/6L/nAS8hY2SSfUmzjnB0gbCHNc45yQ/wDMC+yqo/cE4OuUOWMxm8r48uceNmJKKoRrXTYvbY6q29/XFZyLwPL/AMN48sbOz2fhjddKkigJIyQSQeh32wdcJyVxBxIiBQVChUApaAvTYBpRstL/AE4CUg4wvZm3M2YzvDpzG0yyKSxSwpOkMVGsAAq1AGvcY4yHPe48eL6p/hv84NzkIMwrNNUgCjS1I/8AQQvl2HlDaQ34/wAIG2OcUVBNII/gDtp2ra9h8TdOnU4uLsGSo1nJ8RhzK3HIGUdR0YfMHcYeWI7+bY/njG8tmHjYOjFWHQg1jROWOaBmPu3oSj6BwPT0Pt/sFQJfsNK1iE8m/XFlIbF4r3O/w4os1bNNscBfMk50ml1dNsFmelpXwHyZdpp1VXIC7yAddHt79sY5bejZGl2W3J5CoupKeQlvKCCFG2/1/fETN5qEwzM0AeFFJMUpjAKqzapI92qtJAVipJAB04pOc+PtEvhZWdElagoM0ahVOkHa/jtq+86aCwIxkQzZVtMg1KLDIr0rMLGolSQTe+re6xphGlRnnK3Za8R5gCZp3ypZcuW8sZAQaSPMNIsLdtuP5j0usMcucTjizULyoWgRydHUqCTv0Gord/Ttijx0MHQuz6w5JzQcGmLowBRhuhXpamu+xo2RffqYn2mcY8GHwVALTKwpgCNIoGwdj1wLfZbxWGHIxSRLRGpZlBJJkUbkA7AlRq2P03xD+0HiLS50HbQI10UbtTZv6n9sZ/Im4Y3R0PAwLLnXLrsHOSuLGBhEI0CF2L+WmPUBbFmgSCNjVDGhZHNwTkhAVcEqUPlYEbkUdjsQdr2I9cZflx53r8L/AKEA/wCRiRzNqeNJorE8NtqWyxTvddh6+ljvjPiz3PjL30bfL8JRxrJD12ai3Cg9aX39xjybldj/APdU/Q4xPgHGJJOIRP48kYMmq2awpokirA0E2K/lOPoXKyggUQ1gbjofcex641SuJyElIqE4BGAA2pm9thiTl+Foo/5djFvpGJEY2rAW2FpegflykZry1Xucdvko68tqfXriyzES+mKHjnEREqhCpZm0+Y7DqDVbswr4dqG5IG+K/FZf4aIGd4PJq1AFvSt8BXN/MH8CwjQAz2GKsLVVu6Yd7qq9PpiVzPxXirq5y0kfgE0hy7XI6nSOtWD5h5RR3NWATjPeB8DfPF1hNzqpcozKPF8wB0Fq3CnUbPY4fFP2JlV6NJ4TwmLikRzXDpDBmkA8bLFrBPZkJ7HsT8jWIOR5izTqVRTIwOk0u1j3NC/bFV9mWRzGW4pGrCSF1DEgr5WTYMGJYDQR+IXuBjYM9Fl14fJIAAY2lAZQL1FzQPrZIBvC8sFVj8M5ckvkFeWsrJTyTG5WNAdlXYkD5nqfbFlJAoaqs109MR+EcQik0BAVYL5g3c9yPUdMWubQUWHXA45JxVEz45Qm1JEBU283bcf4x5FGDR63/ujh8GwLx4hINbflg7ElNxwmON2AulNf3HZf1IxZ5uSOKD78EeXYqNOgqAoJ1N8Gxv8AuHTDXEMj466aFWD1PY9Nva8TFiqbxZg+nwwI1AYrqF2uwFk3+ldsVJ+w4RtUYnzfzIcy3hxkiFTt/WR+I+3oMDeCDnyMDPTlYvCUsCE06OwsgUOrX0264H8PTtCJKnQsLCwsWUWHCuLSQbKx0G9SdmsVR9jsD7YL5eP5dIpAHEhCKBdMWcgqWph5qq7az7kGsAyZVyNQU10/PbHecyTxEBxRIv8A3/vvgXTCVotM3zZmX1BZGRSbABIIG9AHrijYk7nc48wsFQNix3FIVYMpog2COxGOMLEIazwPiPjQpIT8Q3H9Q2P6jEzUT104ouSssf4NWPd2I+Ww/cHFuz13rEZA947PQbAtzHxR8ll5DGF8eRdTgyIkkceh9DqCb8raWqiWuqxfcalsk7Gt/M2ldhe57DbrgC4/y3l8+8k0cjx5lx4qxtpeKT4U+6dNQIO1tq8p6hQds2NK7NORuqM34jxGWdtUra238xAs2SdyBZ67X0GwoYiFcFnKfC4cyyQ5lHjAYokkalWkmYr907MGXUB0FDvvg84h9meTAWNCyyoihjrUgyMykySBjp0qpPlGnV26Y0XQjjZjUsLIxVlKsOoYEEfMHHUMDMwVQWJIAA6knYAe5OCXjHKs7ZuRIDJmlDhTNRNE0PvCCdJBu7OwF9MFnL3LkXDJTmJ5EzBjZQRFqZokcMDPpUHcEpRYUASdzQxG0RRCrkHliTJQxapGE0p88ZYug+MiOlBC1e7A/Fp9aMjOcrDMzT02loSgAIbTTAEL5lFG9Z2sbgjriDHxWNJpXcyJEGViWZjIRTrJpv72tZjXxClAKwBUVgny/E/Cy+dl1nySAXJuaRYkrfu1H6tffCpxjJVI04cs8ck4OmZbxXgMuXzboyliUVgy7gi2HWt+3XfbE/haNGfNGzAg0lE62rZTtsD0/wC2Dz/6ljJVdS+Yir/3viPxXmIZeM/exySDUxRUCEpflpQ7fh7nc10vGNYk5ck+jpy82SxvHJd3v+p8/SZaXLTASI0bowbSy30OxAbZlsddwcb/AMi8QOYykcx03VGiDuALvSAFNk+UDasBnEeN5LNNeayILEbP5oyVG40kUe/T3xb8k5zIZbWsOqNXIY63V6I2oVv+fpjTPImjmxwyT0aHFJeHo2N+2K7JzA+ZWDKd7GGuFcxwZmV4YmYsnxeUgDeup98BFlSVFhnDSlhW379sBWSYeK6SM8jF2sqKVvN5bvzbGQVp2+QsYJOZ5mWCk020kanUSo0s4Dbje6uh36YqMvkBAGk1bTaSi7AKqr8J02TqOo2D/KBdbtgLZLzPClMPhkjRoa5AukqDspQjcvZBrvvv0U/PWdeXL5p2ElypIWEikbteoOCpI3u696ON947E3hSEHwpSPFVC3lUJqpisVsUPlBI3o7bjTj53zsgaQlEKDYabLkEAA7tvuQTv0uu2GRAkb5yZx7/iGWEpjVplIjlPmBDAq4KkXSkaiBdaqHfFtwh1Y5jISNGTJEzKqtZDKSpLD8Ja1fT2OqthjA+TuNDK5gM9mF/JKB3jPXsSa60PTG08wcSjX+H4lEhkCt5pEQV4RXZSTVBtWx7NsT2xGi4yrYF8Ompq1U3S/Q//ADi3/wCJNl4ZJSJJKcNKt6iqVp1JZ2AOkkdCL3B3w1zFw5oZBKgYwynVGyqpFMA9X267fLC4fEMxaMSUZGEh7Kuk9Ol+tfvjlY+WPJxPSeTHH5GDna6u/gKE86CRDqVlDKR3BFg/kcco/qPbfDX2dSGTJIneEtCdmWwp8pIbpalTXvi9myVkE0Rje3To88oWU83ilSISA9bdhi54PxMpHHDIPMoOo3Y1WTZ71vthjiUAhjMt6Qgs+h9B9TQ+uGsu6y6ZBs2xIPRh/K3qPlhcm07Q+CTjTGObOBZPNaHzEL6jao9ddiaOxBHU3098Ylxfl4aiVZE67GxvbHezQ7DaxtjZufecII4xqcLJpKovcM2zNt2ArfGFcQ45M5NO1b7/AIyO1nr6/mcOx3f6CMtfGypkWiR6GtsTuDcOMzewq96v26H9sQDg3+zVlDNqUEX3+X+/zwzJLjG0Bihymkwu5e4TDJGAcu6GMakV22NbXQA336sLw1xPhBzJqfLoAopSoPSh0YPd/Ne2CKHN1KwCM3kFEEADvW+JfEcwBExO3lJP0F4wcvZ0uCqj51nj0sy+hI/I1h3h+TaZ9CkDYmz0AHr+31w5xgqZSV6HzfVvMfyuvpjvhmUzJYGFXs9xsPzO2Oino5LWwn4HykPGHm8XTRK0qjsepc/t64ncS5d1kRaVj3YuwCsfMQQAwGxG+39eLPg3Lma0h5rZjR8oJNeWhqrvRJr1+uCLIcoz0AI9K+5/2cBbsKtdFLloBGqxrdKKUdtsevGt7g388X2b5XkT45EX/q3+eIOYyUQYg5iKx/Vi+ROLLHiuc0gkWaayB1rvXvgRn5iyeWU6HDuH1eGsc0TK5pS6ampWVfcKwtaAba14w7EHR1BN11wO5rghzG8sZLdm6GvSx1xmhOuzTON9HfCM9l5xIvi6STqQxQiFoy7BPNuVJJKqHXU46gncYv8AmHieejjmPhGWFIx96GCsjFrlYA6rogV0K9RXap4Nk5Mr4jQrpJXuo3oVRoA1t+e/XDPEeMZmRTJl5JSu2kuiUuu6U6t72+LpTrd9S5S5PQmUeK2W8fHMtDlgIcpmJQSsoVYNCBgVIZqADC1U+bWSV+KgDhSc4NLmYZzlJT924VvKrJelqB13VKwLErYb4eoagyeYaIASuA7L4aq5ZlLbHSF1Cwd6IKousDc9JuZzznLNNJamJpVKgAKsgbyjzeYNQUD2cX2wVA2SslzFmmy0iDKRl782uZFQ03xaKBPmu/ML1nswAs+B56TM5tuHZuFCswMwOst5kUDqVUbaOwoWOvXFJyPm1njUmjKjkSs+ohtRYqQxJBYaV61tYHc4JeXOF+DmIENeWYuljzIHR0MZewWS2Yr5aoDfbELTH899n0UcsbpPIAvmVavcV0Ynp17fXHPE+GBswrlSn3ZV26CQamXUtHvb7+hwWc5zyRxosdBmJAY7itib9OmAHMpNK6CWXZQAFVqsWTvQPcn0xmyvi6RsxR5xTZXfa3xQGCJFvd61AEKAoFgEGtV12O19K3z7l3iwinjaa3hDDxF9UOxrvY6/TGyxzRAiCVUliZSGiZegLKms3vQLDcdMZHzly9/CZgIltHKoeInrpY1pb+pTt+R74fifKGzNmXCejbs7xVIYo/C0iJiOnXQwsNv3O3XGewc2Iudd8qrB2Onc7ED2+eKvk/ickkwgnBevJvsFAsVQFbEVeLL/AOh5kziJE0bNKjSpdqFAIFE7774BLi2mXKXJWjROMZuDOQSQtZZNLkKe6EMRYPpd+2H5LnkUeMyKUcDw0th4ejzAjUAbb8Qo6h6AkT5N4S8E+YWYxsxJVtL21inGkFdydjuy/CT5qrBRmM3JHCqR3Ggoxec+YRBHpzpJ0MAVaxsLO4NhkVoFvYLfaXzZNlA2Xii0XqTxTuDGy15KoK/WwRt5TuCKAOWcrnM3mIpFlbyFj4jux07l2UkMH87Mw6iy53x39oHNX8e0LKoRVT4dRYhrI32Cg0B0H1xdcj5d3ywUDRHdyO3h+YSN4dLfmXul7XqJ3KgE/Qu7ZdcP+zxTpfSDD4qmVHq42VqOgqrFo2UilYigyk2cWkeRYJmOHE2Y1AR2YnXGAxUoDYsOiKVGmvKb6Yn5h2i0NrjiZ2MgtgQzaWRFcsoILXGPgO4rY0Wh85PLGq5uJ45JMoxVmcKSFbSH1hAAHX7vYC9q3B3ELoP+S8+J4F8uwRCAVrZlBAvo3vXr2O2O8zwCGJZHiXQRbWovatwfUd69sBH2ScXYkRlnIUaTbkqyvZilUMAVB0aQtCtR9aGm8VzKxwyO7aVWN2Y+gAJJwVJ9lcmtJ9mA8S4tm+FTyZhEQpPO16qNhfKF2NqSAWseovpWNSyHMEGayyZiIk6wLQbsr1uhruMZP9q0i+DEiKoRZWC0xJHl+GqFVd0bPmHY4BeC8ezGUbXBIYzdmgN9iKNjcb9OnQ9QMC4ckWpUzbuZM9/FQPEmqOm82srsRupYagQLo18vW8VHLXMIzELqWUZmIENG7BNRFgOpJqjte+x+mAzgPOclyGQO7l/EOkGgoCCQ+VgV8isb33+px7xiGAyIRqh2Zon1u0UiMDRu/EVmbUd9ru7uyLxpqmEsjTtGg8uccyUryRvplCJGjuwDI8r6ywUN2Gg796xLzvKfBpt/CRT6xs0f6Ka/TGV8L5ekjcIZihkC2BWklaYhqbcAdOm/tg2PL+Uj0a58w2pgvl0VZ7/TFS10RNvs7zP2d8IIJE8yewdT/wCpDirzHLGXyA8aDMPKNgyMBdE/ENPcftePPtP4UvDlhEEjs0payxXZVA6AC7thv0/PDvJ/K6DJ/wDEM87eY/d2SSFIoaR6m729O2+Kabi7YUfzJJbLPJ5eOb7wTUGHTXItAdvI4H6Y9zs3iI6RkmJKR5NyupthGDuWYnsNwLPpin4JwPIZkyLLmJY330gKFtbABBBa23+H98HXMaRrl8nlolKIChbQV0oAD5negpsqQezFgPxYVjxJ7s1Z8so/haBIPDkYnqPLMqon3pjLOis2kWaJrUx2B/D6m8R+AcQ/j8zHDYkWFWcONrGo1Y+vT0AxR/abmyBFACQup28NgFZUU6I9lOkKacgCut0LrAPlFcsPDDFhuNF6hW5I07408E9swc2tG68Z4pKpEMLkCtJJ7V2UdMe5XibooLSMKPmJbr74c5V5WjlysaSTSnMPGHL67ZGIVtC3sVAZTZsnV2wHcw8Hky8wjaTxH1AKrfA19NXt7YXTXYfIMchLHmWkzLuWjjKxggmifio113OBrP8AP8UUjxhdlJHb/XBTwzmRYoSsxhUp8aoQFIN7gUO37YxDjpjlzEskZCozkqCdwMXB26LnrZpfE8izHUPT1xCTJSj8RH/V/wB8S87CbNOpH9wGG4smzUdS0P6hjOPO8rk5SN2bf36frhzjjLlslE4iZApU+ZjTFB4QVtNnzKp0miL0k1h1eHHuyj/qGJsrZfMQxRFxMkdh41pwZdQSyoFkqGJ9KDGrF4biexWVaM6y3M0NlZMopsjQGc1HZU6vOrC+t6VUbkmzRBfnZLSQyIwjAdvD0q2lo/EdcyxGmg+jSotQd/MdrsebVQDMHL6f4mVFUAmnoM6KRtalt9AvzUvWxgd4Zyn/ABGVzEyuGEkYYQxaF8PMCzoYEeUagdgRsN96w8SWvJJjly0Oga20+HMqAMwZi5DHpWyE0wPXYkkk2GREiSR5edmGidGjkXYNCWMYD10kBdboAeUV3Jg8k5WJcrFIVHjEGJnChmBRnABOugor21EKK6Ye5g466wOWXTmYZIWprAZQ6jXHQUSLvGb6jXRqlugkjQOY5CwjjsP5ZTfusZKgjr1wIccVopUWEws8kYlXUioxQ+l7EjvvtYwJ8U5+zfiI/wB3YDhRpY1qFE/FgP4jzJm84YAz75dNMbL5SqgC2JBu6Ub4Co5VY6ayeO+LD6KXMQ5lM3ngPCRZI0hQh3laQafDAXy77E70AuIPOsEeahPhQtGyMHBIUKdaLrtiQQPKRVdUHvVFwzS0qSDMzGcL8cgWQD1rXdfI9r9dijIZZ3DCfMxkEgj7ttRIu+jgVv8A/GC1FCHc2WvKfDIY3kjjStLqmrpqZUOpxv3P/pPriZlMy3/E8vq+FIZEHuTTf6YpuC51cu8b/gYk0K3Y2L/O/wA8XUTRnO6vFVPDA1A+pB/zhDbbsekkqKTifHY8rl/vtZlzMjSsqMI28FZSVIerFhRseumu5JAuP845rMyMwkaJLJWOM+GoFBReitTUACxs7em2CX7Tny4kQP4rt5gAJCNCBSE0hgQAzFSwK2QmxHXGb41xWjLJiOC/lczSRTpETBGAHMuo0lDQ4BLL8RNnfYA7HFTzNwP+FMVEsskSuGIoE9GA+W3540jhMIeKIBhGsqgvHQMXnVQbCr6F9rG9mtwMSyJbKnlDicsksbSeO9xPTBGMKy6lCkKqBQyqzgyEkXICSNziHzJx1nnCZWRvBzCqjnS+h5NekugetTKPDXV1tKs9TpPBcvGkGmHw9nYuIlUADZlXYdWUqbAG77UtDDHFuHQZhfClC6EJkeTUYnB1EqUFbLR0mSx8BG/UDYdaIP2fTLlYJIZfLLFPHGCKJ8x+7YhT8BLIL6g7Weg1PjnC1zmXMZdlDUTXcdQrDYlbqwCCa64yfh8Hg5+edLKo0ayJrLKUcafGIjA1MpJYg2QCzdSMa1y6NMIj6BLUeUrS9VFH0UgX7H5YtFPo+dftZVocwcs+7AiQtQ82rWAxPUkqE3PpWAHGwfbHko8xmywNNRGsL2RQNJPQ02oUDsRjKJ8hIiq5U6G+Fux/1xE0C0yMpo3/AN/3xpXI8zyxMLc7l2I8igsbIAAI+ItQGmruulh/K3LU2dnWJFIUka3I2VT3+dA0MbTmMjFlEXLxDSirQ9TvZLepJwOSXoPHH2DPAOTv4qWYCVowhBG2rclga39B+uDTJclQxutyyPpINMRVjfsMR+Q3RTN5gNRXv1NscTuaeaMvkhczkMfhABYk7nt06HrhXYxUkZ7zrxXL5ni8fiqZ4I1oxBglMDuGNdNgaG/bbD/MHHHzTUwCxIPJEuyIBsAB613wM5OHXM+ZYLcgUla0ANIviMqb9lK++56Ysg3bY/Wj8qxk8vI+XBdHb+l+PDh9q1tjOSJbMQqGKkUdSjSQE6EUOt1vufngxYq7MZJ2mfw1khEXnsO8VMwrTauoo97YkVdCPL+QfMZpgCFAABJ6LW9kj3PTucaVBw5x4LyzAIoNAblhbKAbJ0+vXvWGYXXZn89cmq/XX8/oYhz5mQ+dkUEFYqhUg3aoKsk7k3dk4IfsjcxyTypGXl0aIhrCKfxSKSQQLATc0KJ3BrFR9oHKR4fOFUs8TqGR2WjuWGk1tflJ+WIXJ2cMWZW20owcNuq9Y5ADbkCwWsAnc7b3WN3aOM01LZs/Iks/hgtH4ccAKDXJbaVLFQ6ptejSbNggqy9cD/2hanzAzEbK0KeFq3tlLmWtvQ6QL237YvOXY18Z0EQWApGh12xLwLGY78T/APFLuKsNCbO1Yr+MwQwZGR4EpGYowUsqHxCXR9LN8Q1IT3AC0ABQBhmV8xZtmlttvKFtdum+2Kcke+LTiy6pmHUKL9L2A/fEFI2A6V8xg49C5PZpkvD1BNuhB6G6xMynDkrT4iX/AHYR4MWIJZKH9X/bEheC3+NfXZumMRtHv+Hp3ZbH9W2AzjHK0UTl1YFXNgbHT6i/Szg3i4IRv5T9cA/HeORaqiYbEhg4cHUOtFVYEeXE4zaagNwyxRmnl6Ik/D2aMRCaTwwbCajpB9Qt0O/Qd8TcpxHNxE+ZZAR5ukUhNadRkQBi1bWbsE/PFWeMbgAAg6N6k2Li/wCTt7de146j4wCLIUbE7tXQ1tqUX8hgUvJj/EbJP6dP3X/ZI4bzDNlppHkgBhlfW0as2lH6+JHqJAawDuD0A2GCvNcdymeyWYKSpHLGuyygBpNVikAbrsu42ttwavAeOKIfwk2QuxVtz0HlJOIj5vKlrOzA/wAp6j6YasuT/dF/sZn4uC08eVV+pPzmV1U19Af1GIfKnDVLzszKAiABSfMzO6qgUVv74cl4zFXx/Sjh3l9I5cyhTd9QYmjsFok77dMLwOcE7TNHnQw5mnGSv3stuO8pMZmaB44VVFOk2LJvp86xY8OyscCLJNqclR5ff13wTiQl9dC/WsezZYSbsLwxttUcxRSdg/luHJNPHq0pEw8oVt9Q3BNdN8N8L4JMuYdpGJDPYH4tjfXvtRruMFMvCV8VXEYAAJsDYgCu3Q3izEIIvuR1Ht0xVtEaTZg3PGcaXOzFiDTFQAbCjrp6DcEm9ut4oqwRzcAklzxy5+7eRnpnvS5uSmXy3TFdI2O+Daf7JF0ApO4bWoYFVYKnlV6IK6mVtZoUSErSD122ZaLbifL/APFcJRZVqeKESJ6hwoOk+zDqPf1GAnl3nDwIY0eCUxqNOtaIva6sAXXTfYnuNsank8tJCqwTMXkCBNVFdYA0hgDv09e4OM341kRDPJCFKKrHSpugDvtfr1xkll+zW0bvH8X7xLToteHfaLklWTVFMpYUAArncVdsx7Ko9LJ2OLWP7Rsiunw30sCCC6yaQoGk6tI3bSWAAsGksjsHwwrfQflj2TLofwr+Qwn74vg3/wCjy/5/2/8AQiyvNnD/AB9f8QQJY1jcMshVQASRuh3bU4J3q9tzYm8q/aSsMeZjdjI0YHhyA6/FrWFY7DTSeEDfdSeu2Axckn8o/LHj5RRelQGbawAMX97T0kRfSXHcpWh+PjJn4cokNSxSyhyVrUZNLA7ACydWq7N0b3wPy50NlUi0C0kbzd+tj/GLBOAvFqDuDZUgA3uL69r6dLw1x3hr5GWNNnDjxB23PUfTGu02cZpoPfstz8MUJLCpmbzN18g2Ue3fHvMXHU8ZtJDXsB3r2xTcpNJNIqAoiuCS6+aiPwsKG++H+Ocv+HIwLh2Pm1gV6bDC32FuiLwtpXzHiAkQwq0kgXre9A/UUT6YG+fuYXzEng2dEbE9erECzR3Ugltr7417gvL6jLKsnnDxgspFJ2amqrJYnffb5Yyv7ROWEgl1ZYfdeEHajaA6/DOg9GolbA+HVhsUkLd0VPNSmKUQgkaKrSxIsAIGqzpakA+QHTGr8tcAinhy+Zpq0BpI3HWgbYE9VarHzxjfE88Zsz4jMW8ygFquloDpt27bew6Y3rkfOSfwTwyRkafGSJwPKyKxRdweu4A9dOJPHGXaGYc88bfF1YITZiDK56OBoyzyspoEHQzrCYzR2rUXvv6Hrg6ynDRH52vUOmoVXsLO30xlX2t5dhxikOlmEOg77HZVOwJ2I7C8GED5of8AOzUSnSthk8mvYG2IUgN2BG1jfCsmO9objzepD3P0jIkUxjEsUcgMySVIhhalNg97IojcWffHvFfsvyEtS5aSTLXupQmRQfiDUfN0ojSR0+WKfmPPPHw3OLJPDLJKY0RIfMETVve/Ukn/APXHnLXP8mqDKZ1BBpiEYkkVgZCCFTWGAABXbUdgVB26YOCaiKyyTkHEplSYeGpdKFzLKZdipHRrIAMcJ0LWoPq6g2PcZUCHNxvOofS8jR6SVGuV50LEnysfhAPQ9L73TcVojQCHkOhXYECirWwKamJ0IW306ho36YH+KZ5Fy7RcQnRfEhBGX2DJIpWhrOsm7PnbpdiiDV9gmSz5ymdRtZ8xHdetb4uGzuWUkPGGYdS1WfT9KxO5S4QJ814gTxMqjN52UC/L5VYfl7bYMX4JliSTFGTZ/CPpiOSRSg3s4y/CZK8wBP8AeMOpwmTVekD5OOmH8vwmQ7kVQ9dycdQ8Jl1E0axl/Y2OvkdlyLsKBo1XUYCeYuE5GKdY5FETFSzHUaOxNmkPxGwAMHi8McGwG/LGFcwTM+ZmLkkiRhv2AJAH0w7FF2JzyVIuMuuUECzMBYkiDRCU+LpRSHaiooMxBG+2Hc7wyCOGFtYLSwgKscySFZGk83iDV5BoNelg3gSw7DA76tKltKlmrelHVj7DGijNYWcX5aCZtYNTCR5CVUgSnwQoMTExggk0wIvatwOuBhYAkjJPrQrYIVQW1DsQxFD33xHjkKkMpIINgjYg+orCdyxJJJJ3JO5J98RFM5xqfC3iyqQJo6MDYO7HTLZN+tXt22xlmCfI81yHMZR3CKsDAEKKsEgOWu99N4Gab6Dg0jWslxuJ9yAPX2xbjNRVt09RvXzxMOQhJsxruNzQ3GI//BYNXlBW/QkYzWadnryEAaBq9rr8vf2x4B5f+1fp64ljh2haBJH5/wDfEV3/AA6gfY9RiAtglxLPNBm8rHCqB5i1vuD4YJMnQ+h2v0+VE2T4zJnpDLl/DXJKSZZ5Qx1EWphjU1fRDqBK23rYwHc+KsUTz3omVTHGxr8e50AmwxC0Cu4s9sEOS4qn8HksvHGyxDLxyGxWpmHQdjW5Puww5y4wsXCPKVFhxbMmHLs7Fm8NCfEfSX0iyCSoG/0xjHEOOtPL4moHVSgMChHUC23XsTd43DmM6uGzsg1lIySKu1FFtvXTeMHfimUYlmh0/eWAhKsyVN3GwOqRL36JthcYKW5bNDzSxNcHRYZLiKsL0t0B2pqBJAvSTW4OxxIbPR3RYA+jeU/kd8RY+ERGTLx+MC0v8MEFJNtRMl6LK+YABAQWDb96a4jwiWMOj14sUTu8VvqRpZNOnRbC9Pm8tDTRJPXC34mN9NmuH1fMvzJMsjOvqPzx5kp1aRBqG7qPlZGAqHL6kLhkvUFCWfEa+6gDcdsF+S5ffIZlBMqSS+F4hhO4RndIogT0L62OwGxXqcV9zS9hv6xKSpQ/uG/H+WJ0L6AHRRqN0CLDABffpiVyxy3JPHInEIrXSoTUQWA33BB2wc5xfEVl6E96w+pAHTtWDs5zBngXJ8GUK+GCaLWWNk30HyGKbnCZVlZdhQXfB20ovpjNecPNmJhRrY/LYYieypdBdl86zRQFSR4qEihsoBCEX79AP7vpD4pnI1y7B11xEmORSSRpbynvtgI4LzuYY48vLFIrhmZGVfEtCxKgqO4ujV9Bgo4Fw1F1K0plSVvEkD92O9AUKA22wc+V6DxyglszjmHlDL6mbJ5pNKhiyyFhprelYLv6b77dTjVeEcWE6RtDRjqCInqqnWh28wANE3sTuOmADk7kyLNT5ifMkmFZpFSIMVLkMdyQQQo2FDv6VvJ5zyH8FpjyzSRZdhrEYkcqHVhqIs3dae+Lc+K2VDH9pL8KoqvtqXw+Jq4Ib7uMi6bdS2xH5be+ImX5xM0RheJdJBMpUIoEd+You1kLppfUbe1TzLl2dwRqdq92NUxJ7mgFJOKziOa8oiUqVXYsAtOy6lDqfDVgpWtm3vc79GY5KcUxWfE8ORxYU8G5fVGSZZGKlwQhFAVRVmIJD1qWqo3+pLPzdlEmuQOCGAKgWERAdOktvZP8t1vXrgJ4Fx5wixeG8ro6uoQfgRe+ncnYbnt9KkcL4YzTDO5kKmWYs33jXaG1C0LYimG1bjp1wTQpP4K/ivMsr5w5mJmjYGlJotW4trsE7nbtsO2I+Uy+Z4hmdI1SzSGySfTuT0Cgf4GNO5c4ll83nwEiWSFYW8RnhBW7XSAxHrd2Be/Xrgvjiy2Ul1xwKilKJii73e+gX0rf2wuU1EYsbZRcjcsy5RJIJdPmCsNJuz8J7fL88Xb8MCmsSk4iJZEZAwC2SWRkGkiqGoCzddPTA9x3mqOKd4yRa139gf8AXCm2xqSSK9JnUbHbD6TvfxsNuxwsLCqG8h45yVQCHOMm5vy/h52Usg0yEuOvR9ywojcG+u22FhYdgexOfaKzNcKmjNPFIp0+J5lI+7PR+nw7jfpgw4R9mks2T/iTNGjumuKI1bLZGpmJpRQJ7+/fCwsaGzOkAWFhYWCAFj0YWFiEPqLlrNeLlMvJ8RaGNj23Ki/1xOcqOq1hYWMbNi2Ro80dVBG+dCv3w3mwHu1F9ul4WFi0DIFOaOEnMQPCzLvRUlh5WB2br89rxQ5Q8Uy0CpIsc0EKgKVCFlA6UQwbptuDthYWCcvQta2jQeBcQEsYeMAhl8yEVYI7gj6YyT7TeWctABmMv93qfS8DbFSbOpB1C7Hbp0rbCwsBibTNWRKULfwACuR0xLyXFp4ZPFjldJCCCwJ1EHYgnvfvhYWNhzyIHIN3vd37+uL3MczPKs5lGuWURBZPh0LHZ2A9dvrvhYWKqy0zWuV/tG8WANLEQy0jMCWU0Nm2GxO+xxcjnSKrPQ9wbH6YWFhElsepOjqHnPKnaxgMz3FdU0jIdSyXvXTCwsDJEUmwY/gnnmsSFCDRJoL4f9PfV+mJkUE6ZmKBJl+8OlWJIH/V1+WPMLBX6BS9l/muXuJwrsiuFJJ0su97k717nApxHi7SPolDNJVBF89WL203dgg7YWFinBSVMbDK8UuUSEIixVMwZcqtAGRonsLZAatibUkUOu+I6Dh0YFCbMMVN6yIFDEbHYk7EDbfZupqse4WGwhSpAZsrm05Fjk+JOQEjligRQQoi0iQKdJI8Q+fcqCaqyT8sSf4GMtqPnY9Xa3Y9t2NnHmFjF5Kkn2dj6e8bX5F/kN+R5Ej8TVtekAWB/N0wVrxGImrr3PTCwsF46vGjN9QdZ3+3+CSNLDysrfI4yvmbkPNTZqWRQCGaxv7DCwsNWmYpbR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0" name="AutoShape 6" descr="data:image/jpeg;base64,/9j/4AAQSkZJRgABAQAAAQABAAD/2wCEAAkGBxMSEhUTExMWFRUXGBoYGBgYGRoXGhoXGx0XFxoYGyAYHSggHx8lHRgXIjEhJSkrLi4uFyAzODMsNygtLisBCgoKDg0OGxAQGy0lICYtLS0tLS8tLS0tLS8tLS0tLS0tLS0tLS0tLS0tLS0tLS0tLS0tLS0tLS0tLS0tLS0tLf/AABEIAKgBKwMBIgACEQEDEQH/xAAcAAABBQEBAQAAAAAAAAAAAAAGAAMEBQcCAQj/xABBEAACAgAEBAQDBgUCBAUFAAABAgMRAAQSIQUGMUETIlFhMnGBByNCkaGxFFJictHB8BUzguEkorLS8RZDY5KT/8QAGgEAAgMBAQAAAAAAAAAAAAAAAgMAAQQFBv/EAC4RAAICAgICAQEHAwUAAAAAAAABAhEDIRIxBEFRBRMUIjJhgfBxobEVQlKR4f/aAAwDAQACEQMRAD8A0fOf6Yay+wPvh3N9B8sR8udsZPZrXQMfaKP/AAUu+4ojHP2TcwZbK5OQ5iZEIIY6juduw6nDP2lMf4c0diarFXyty3w+GOTPcRYaF0hEY7E1dBRu5Ppi4fmAmFMvO+d4gxj4XlyEujmZhSj3Uf8AyfbDUHAchw5mzHFM2k+YkB1CQA3fXTGAWPpdflgE5u+2GaQGHIL/AAsA2BAHiEfTZB7Lv74zGfNM7FmYsx3JJJJPqSdzjRV9iejSuZ5+FZpmHDsnmmkALHwqjj0jcnSwYge+kYD+HcclyWZWRY9LxtYWS237agNN9cWv2YcXSGaWN9I8RVIY3Y0E2BXW0ZzXfSOvTF9zbwCPPN4sZVJnYBSBSOLCUwstsfxgdwK6VWk9hVatHq/blxD+TL//AM2/9+LHJ/bvmB/zMtC39pdP3LYBOG8nsJguZD+GQfNDT79aY9UBF+Yg+2I3FOWn1hssrtCyhgz0um/wMzaVuqI6bMOvU3aKo2vhP235OShNDLEfVSJFH7H9MHvBOZspnBeXnSQ/yg0w+amm/THy5wzkvNSMdemJFYBmZlarKjop/qXckDfrgl564dFlsrlZssRGUcpagq7BhqVmbZiw03f9Z6dBL2Tjo+lcLHz9yP8AbPNEViztzR9PEH/NUep7OPnv7nG7cL4lFmYlmhcSRsLDL+3sfY74uwWiXhYWFiyhY8x7iPnM5HEuqR1RfViFH64hB/FHzTx0ZWPai7dB6D1OBrjP2nZZSVilj/vZhX0F/vgKz/M0c7WZ43Y+rr+XXFN/ASXyXB5nzWsv4zD27fl0w3meZ5pQA7kj06D9MU6XJ8NH3BsfpjmRAuxO+KollmOKb9MPxZoEXe3vinq8dSsaKqBWKouyXLmb1HVtiNQO5BwzGt7YmKhob4sgzDlmY77DDWacbj0xJlzYUUNz3OI4Ae9sQojCK+3bbHbqFUV9cOwKFJPU/tjiWSyB9cQg5HMQRRr9sOvIdVje+/TEXXR3xN8EONgaxCE3h3MGYhYaZDQ20kkivkdsHnL3OaZiQQlCrnvdgkC8ZY2Xa6329e4xKhkeF1kQ0wNj6YshueFgb5R5mGaXQ9CVRZHZh6j/ABgkxYJ5iJN8RxLOIk3U4hCgzy7DEbL9MWOaTy4rYdhWMj7NcegG+1fiSRZcBviZqVe5I3P098ZznuET5uFcysyynTvGfKU67J+HTse4Nqcd/apnnm4jIhuo9MaLv0oNdepLftjzlZZogVYMFLaQrAgEGiaNj3O1/Cfq2MeKsTJ26BFwQaIII6g45wc8w8MEgHlIfoNifMK2HmqvKRW5sj3sGIw1OxbVHSOVIIJBBsEbEEdCMGnD+Zo5l0zkqxUKzMWcuNtlJOlQSDYb+c+ahRCcIDEasidGr5yZzlyEfRJrADA/CjS6tIOnbyV23J2sndjhplTL0zXKXYi2ApNVErXlCaSCK282wBIxnifxCppAkCXqqmAv16dduuGMzm3krWxbT0BOwvc0OgwPEPlQeS8QhgOtpVPUoFGrUmhlCbVoGol6GwJ2PoI8e42+ZZb1LGi6UQuzgeptupO2/sMVWFglGgXKz0HB19mPPj8OnGok5dyBKnX/AK1H8w/UbelAmPQcRopOj7einVlDqwKkBgw6FSLBv0rGec2/bBk8oTHB/wCJlG3lNRg+79/+kH54w/N8/Zt8hFkNemKMEEreqRbJVWP8qg1Q61vgVZycQmjQeP8A2t8RzBIE3gL/ACwjR/5jbfrgKzfE5JW1O7O3qxLH8ziDhYlIljyksQACSTQA3JPoMXPAOANmXkiLGOVR5YyptjvsRsQBtZAJGq6oHHPLfgghmapQ3ltmXbaitRuGJNghhVVsbOD1s7HEI2Whsv3ipIrqNQKgo9nSAJG2rSEOki8U2FFfJXD7PXRcu6ySRho2bMPaARuoJpSrbr5W82+yg/iAI8nFc7Aiytbws1I0gsNV0R+IXpNfI+hwVZXiE4cKZEOpyaYMpsOLWgQpOl1IKAC0U1ZLYhc2xrOivLmNCrGGESRlVDURqo1vQChasCrq8UpfJbivRL4Pztl5homHgsdrO6fn2+v54MYcomnykEEbHr9RWMABwQcrc1zZNgB54j8UZ6fNf5T+nrg2gEzXVyQTuLOGHyXlJDb4cyPEEzMayxHUp/Q91PoR6YeFXVYEIqk4cWPXDmaTSAqD5nFuFA6dcQ8wSdl6nEJRXtlTXXEdYgBt1xfZaIgb1hsQpq2GJZKKmKNm2Ng4koJFI2274snG3QXiOTvVYolUOMbonDU8YPzx0PfphJ64sg3AjK4dWKOvQg1jVeXuNLmYwbAkA8y9wfUexxlfi71WH8tmmRw6NpK9x1xLI0bEcRJupwJcL56Hwzr/ANS/uR/jF8eOZdtxMlH3A/fBAEWdqGK2P1xPlFgnEPoPpjJI1xMz+0fltZ5VnDlJAAuwuwCSD8xZwLmeNLVzpJNtZIcmzv5vn2FbnbB/zW+61/MMCXMqrLOiOoYaQNx+x6jEjN9MGcVYM5njyrYUs4IqmYvXXcarHp2H6YHczMXYsSTfr6dsHHGOSohvE7J7HzD/AD++ByTlnMAgKock0NJ3/wDNWHxyRYmUJFLjUOSeHxxRK0ulGbez1rAfl+V51lRZYyn3gRgSLG2s7f241wcvwzoNa3tVb1+mEeRNaia/Fxvcixy0kUiErIjL0sEVjNftD4VGFMq6T7rXT3rBm3BoUgeJaCs63p27mwK6D2wJ818urloHKkkEUFsncnrvv36ewwjE0pdmnPbg00ZrhYtIOX80/wAGWnf+2Jz+y4t+A8vZhHJfLSahsAygAb73qBog46NnJoosnwmWTcKQOtnuPUe3v0xcZXlyPyh3ZmY0iIBZbsBd2P6ht8qwZcO5anJ8zKidxQYkbDa77ADc4IuH8Jhy5LKNUh/G27V6D0Gw6YGwlEzB+W1E2lyiC9JFnY3W381dLPXr7YjzctN4Y0aXa9yrbdSLOqtqroLvGj8f4F/EW6gBuhB+Fq3AO2x9/wDGBDiWrLt98hiLUNYUabF7A7iv8n54lslATmYCjFSQSPQ2PXDWLnj3EkmC6QdQJsmvr0u7O93iDwrJGeZIga1Gr9B1P6DBAjOWnaNg6GmHQ/p3wU8N5xcJ4c33hLVqYAhENbqKIFV0C/lievLEMZpkeTuaKj6W5A/1wQ5Tlrh80GoR+GB8Wo+YfUH9sJlmiaIePJ+wam5iy3htsXZSQNRJamBB0nYkGzZ2NbChpGIXEuazqDREsCBaPY0EV5VZCprrtZHfuRiHzFweKM6oGYqT8LqQdu6kjzD5XigwyNNWKncXTO55S7Mx6sSTWwsm8cYWO1jJvboLN7UNvX5j88GLL7kvmJsnMLJ8JyBIP2ce4/a8bW0V+f1/IjHzq6EEgiiDRHuMblyfnnlyGWJF+XTv30EoD+SjFMKJZt798RwouycPM/U1iOlblhX+MCEPO5uscEAXZvHJaztht3vfEIdS3thPLQ9cNSOTiNI56XiFNklmFbY8L7b4ZRuhA+eOWrr+mLJZ1RHyOGRQJIJx00lbY4eMjar9cQod1kiyOmIzNv1x2JFohd8RGv0xZRr02ynFVm5gqfTFjnT5TWBvj+Y0qf7cZJmuIKcQzzNIbQ0DsRiHOiMwcxtqHQ9tsSMhk3zDBUJJA3uwO5/PY4kZvgxhXxHnVI9SoCdW7N201d36X++FxjJ7QxuK0yvExcnUvy64m8u5TXmol0EANdn23xJTlsnUVzEZWviTU1exqsR+AjwpdSZjW+nyoK1MQfvVFk+ZVrbY+bBrHJgOcUc8y8AeHPZjM+Uo8ilNB28igOrD+aifX4sW0HEVSPrt023PtVYI+A8NGYXMZeUHwyVeNtgVbcWNrvYdbuj22Ahxrg0nD3uWzBfllA8o9m/l+uJmxt7DwZUtEaafSdpZFj1aihRwPUeZk2H1xK/jDJNEy0fDIks7jym1/WsQYs3l5TpgLM9dNZI92I6KBtviwyHDzGNzqY9T/oPbAYsdu2HnypRpey8zPHppB5pWPsDpH6YgEd8NmHThOKHXc9sbDAd6+wx7GwG5/LDXj0OmGy/oLxC7Jbv3/TEWVdYoqGU9Qdx+uHYMuW+LYemJseTsUOmKsrsBOLcj5eQkpcLf07rf9p/0IxXcI5RfKu07sraNJQi9/MA1g9DW3frjQcxGENGsQXBkVk7EEH5EViSba0XClLZK4fkopVuRVNWRYusQ8yFqZfDejQWgCD+uH+A5tZIgL81URtYYdcTv4Vwp87H3IX/RaxhdnUjTQOcd4NFHCHUULDV2B6k0eh67jGPzrTH543HjWVM0PgXu2xPT+418rwNzcj5UsSfEsm9mH/txq8dunZh8pLkqArl3JwSavFO/Yagp+Y3v9KxeyeHqX7hSdFNqLGgDqo15W3HX5dcX8XI2VTcGUbdnr9hiZBy1lgNkY6d/M7H6kXhzZnAiPhRzTLHErDfUwYkgepJvbvfc7dcajy/GMuCi2YookQKQPM7Ekk33pb9tWGoI40AVVVV/pAH7YlhNMAIG0jlie1DyqPyW/rgZPVBQW7I+ZzG9bdcds4Nb74h5qUKCzUoG5Y7UPXAHzHzwzXHlvKvQydz/AGg9B79flgkgWww4rxuHLk65B/b1b8hgRz/2gGz4MVehc/6L/nAS8hY2SSfUmzjnB0gbCHNc45yQ/wDMC+yqo/cE4OuUOWMxm8r48uceNmJKKoRrXTYvbY6q29/XFZyLwPL/AMN48sbOz2fhjddKkigJIyQSQeh32wdcJyVxBxIiBQVChUApaAvTYBpRstL/AE4CUg4wvZm3M2YzvDpzG0yyKSxSwpOkMVGsAAq1AGvcY4yHPe48eL6p/hv84NzkIMwrNNUgCjS1I/8AQQvl2HlDaQ34/wAIG2OcUVBNII/gDtp2ra9h8TdOnU4uLsGSo1nJ8RhzK3HIGUdR0YfMHcYeWI7+bY/njG8tmHjYOjFWHQg1jROWOaBmPu3oSj6BwPT0Pt/sFQJfsNK1iE8m/XFlIbF4r3O/w4os1bNNscBfMk50ml1dNsFmelpXwHyZdpp1VXIC7yAddHt79sY5bejZGl2W3J5CoupKeQlvKCCFG2/1/fETN5qEwzM0AeFFJMUpjAKqzapI92qtJAVipJAB04pOc+PtEvhZWdElagoM0ahVOkHa/jtq+86aCwIxkQzZVtMg1KLDIr0rMLGolSQTe+re6xphGlRnnK3Za8R5gCZp3ypZcuW8sZAQaSPMNIsLdtuP5j0usMcucTjizULyoWgRydHUqCTv0Gord/Ttijx0MHQuz6w5JzQcGmLowBRhuhXpamu+xo2RffqYn2mcY8GHwVALTKwpgCNIoGwdj1wLfZbxWGHIxSRLRGpZlBJJkUbkA7AlRq2P03xD+0HiLS50HbQI10UbtTZv6n9sZ/Im4Y3R0PAwLLnXLrsHOSuLGBhEI0CF2L+WmPUBbFmgSCNjVDGhZHNwTkhAVcEqUPlYEbkUdjsQdr2I9cZflx53r8L/AKEA/wCRiRzNqeNJorE8NtqWyxTvddh6+ljvjPiz3PjL30bfL8JRxrJD12ai3Cg9aX39xjybldj/APdU/Q4xPgHGJJOIRP48kYMmq2awpokirA0E2K/lOPoXKyggUQ1gbjofcex641SuJyElIqE4BGAA2pm9thiTl+Foo/5djFvpGJEY2rAW2FpegflykZry1Xucdvko68tqfXriyzES+mKHjnEREqhCpZm0+Y7DqDVbswr4dqG5IG+K/FZf4aIGd4PJq1AFvSt8BXN/MH8CwjQAz2GKsLVVu6Yd7qq9PpiVzPxXirq5y0kfgE0hy7XI6nSOtWD5h5RR3NWATjPeB8DfPF1hNzqpcozKPF8wB0Fq3CnUbPY4fFP2JlV6NJ4TwmLikRzXDpDBmkA8bLFrBPZkJ7HsT8jWIOR5izTqVRTIwOk0u1j3NC/bFV9mWRzGW4pGrCSF1DEgr5WTYMGJYDQR+IXuBjYM9Fl14fJIAAY2lAZQL1FzQPrZIBvC8sFVj8M5ckvkFeWsrJTyTG5WNAdlXYkD5nqfbFlJAoaqs109MR+EcQik0BAVYL5g3c9yPUdMWubQUWHXA45JxVEz45Qm1JEBU283bcf4x5FGDR63/ujh8GwLx4hINbflg7ElNxwmON2AulNf3HZf1IxZ5uSOKD78EeXYqNOgqAoJ1N8Gxv8AuHTDXEMj466aFWD1PY9Nva8TFiqbxZg+nwwI1AYrqF2uwFk3+ldsVJ+w4RtUYnzfzIcy3hxkiFTt/WR+I+3oMDeCDnyMDPTlYvCUsCE06OwsgUOrX0264H8PTtCJKnQsLCwsWUWHCuLSQbKx0G9SdmsVR9jsD7YL5eP5dIpAHEhCKBdMWcgqWph5qq7az7kGsAyZVyNQU10/PbHecyTxEBxRIv8A3/vvgXTCVotM3zZmX1BZGRSbABIIG9AHrijYk7nc48wsFQNix3FIVYMpog2COxGOMLEIazwPiPjQpIT8Q3H9Q2P6jEzUT104ouSssf4NWPd2I+Ww/cHFuz13rEZA947PQbAtzHxR8ll5DGF8eRdTgyIkkceh9DqCb8raWqiWuqxfcalsk7Gt/M2ldhe57DbrgC4/y3l8+8k0cjx5lx4qxtpeKT4U+6dNQIO1tq8p6hQds2NK7NORuqM34jxGWdtUra238xAs2SdyBZ67X0GwoYiFcFnKfC4cyyQ5lHjAYokkalWkmYr907MGXUB0FDvvg84h9meTAWNCyyoihjrUgyMykySBjp0qpPlGnV26Y0XQjjZjUsLIxVlKsOoYEEfMHHUMDMwVQWJIAA6knYAe5OCXjHKs7ZuRIDJmlDhTNRNE0PvCCdJBu7OwF9MFnL3LkXDJTmJ5EzBjZQRFqZokcMDPpUHcEpRYUASdzQxG0RRCrkHliTJQxapGE0p88ZYug+MiOlBC1e7A/Fp9aMjOcrDMzT02loSgAIbTTAEL5lFG9Z2sbgjriDHxWNJpXcyJEGViWZjIRTrJpv72tZjXxClAKwBUVgny/E/Cy+dl1nySAXJuaRYkrfu1H6tffCpxjJVI04cs8ck4OmZbxXgMuXzboyliUVgy7gi2HWt+3XfbE/haNGfNGzAg0lE62rZTtsD0/wC2Dz/6ljJVdS+Yir/3viPxXmIZeM/exySDUxRUCEpflpQ7fh7nc10vGNYk5ck+jpy82SxvHJd3v+p8/SZaXLTASI0bowbSy30OxAbZlsddwcb/AMi8QOYykcx03VGiDuALvSAFNk+UDasBnEeN5LNNeayILEbP5oyVG40kUe/T3xb8k5zIZbWsOqNXIY63V6I2oVv+fpjTPImjmxwyT0aHFJeHo2N+2K7JzA+ZWDKd7GGuFcxwZmV4YmYsnxeUgDeup98BFlSVFhnDSlhW379sBWSYeK6SM8jF2sqKVvN5bvzbGQVp2+QsYJOZ5mWCk020kanUSo0s4Dbje6uh36YqMvkBAGk1bTaSi7AKqr8J02TqOo2D/KBdbtgLZLzPClMPhkjRoa5AukqDspQjcvZBrvvv0U/PWdeXL5p2ElypIWEikbteoOCpI3u696ON947E3hSEHwpSPFVC3lUJqpisVsUPlBI3o7bjTj53zsgaQlEKDYabLkEAA7tvuQTv0uu2GRAkb5yZx7/iGWEpjVplIjlPmBDAq4KkXSkaiBdaqHfFtwh1Y5jISNGTJEzKqtZDKSpLD8Ja1fT2OqthjA+TuNDK5gM9mF/JKB3jPXsSa60PTG08wcSjX+H4lEhkCt5pEQV4RXZSTVBtWx7NsT2xGi4yrYF8Ompq1U3S/Q//ADi3/wCJNl4ZJSJJKcNKt6iqVp1JZ2AOkkdCL3B3w1zFw5oZBKgYwynVGyqpFMA9X267fLC4fEMxaMSUZGEh7Kuk9Ol+tfvjlY+WPJxPSeTHH5GDna6u/gKE86CRDqVlDKR3BFg/kcco/qPbfDX2dSGTJIneEtCdmWwp8pIbpalTXvi9myVkE0Rje3To88oWU83ilSISA9bdhi54PxMpHHDIPMoOo3Y1WTZ71vthjiUAhjMt6Qgs+h9B9TQ+uGsu6y6ZBs2xIPRh/K3qPlhcm07Q+CTjTGObOBZPNaHzEL6jao9ddiaOxBHU3098Ylxfl4aiVZE67GxvbHezQ7DaxtjZufecII4xqcLJpKovcM2zNt2ArfGFcQ45M5NO1b7/AIyO1nr6/mcOx3f6CMtfGypkWiR6GtsTuDcOMzewq96v26H9sQDg3+zVlDNqUEX3+X+/zwzJLjG0Bihymkwu5e4TDJGAcu6GMakV22NbXQA336sLw1xPhBzJqfLoAopSoPSh0YPd/Ne2CKHN1KwCM3kFEEADvW+JfEcwBExO3lJP0F4wcvZ0uCqj51nj0sy+hI/I1h3h+TaZ9CkDYmz0AHr+31w5xgqZSV6HzfVvMfyuvpjvhmUzJYGFXs9xsPzO2Oino5LWwn4HykPGHm8XTRK0qjsepc/t64ncS5d1kRaVj3YuwCsfMQQAwGxG+39eLPg3Lma0h5rZjR8oJNeWhqrvRJr1+uCLIcoz0AI9K+5/2cBbsKtdFLloBGqxrdKKUdtsevGt7g388X2b5XkT45EX/q3+eIOYyUQYg5iKx/Vi+ROLLHiuc0gkWaayB1rvXvgRn5iyeWU6HDuH1eGsc0TK5pS6ampWVfcKwtaAba14w7EHR1BN11wO5rghzG8sZLdm6GvSx1xmhOuzTON9HfCM9l5xIvi6STqQxQiFoy7BPNuVJJKqHXU46gncYv8AmHieejjmPhGWFIx96GCsjFrlYA6rogV0K9RXap4Nk5Mr4jQrpJXuo3oVRoA1t+e/XDPEeMZmRTJl5JSu2kuiUuu6U6t72+LpTrd9S5S5PQmUeK2W8fHMtDlgIcpmJQSsoVYNCBgVIZqADC1U+bWSV+KgDhSc4NLmYZzlJT924VvKrJelqB13VKwLErYb4eoagyeYaIASuA7L4aq5ZlLbHSF1Cwd6IKousDc9JuZzznLNNJamJpVKgAKsgbyjzeYNQUD2cX2wVA2SslzFmmy0iDKRl782uZFQ03xaKBPmu/ML1nswAs+B56TM5tuHZuFCswMwOst5kUDqVUbaOwoWOvXFJyPm1njUmjKjkSs+ohtRYqQxJBYaV61tYHc4JeXOF+DmIENeWYuljzIHR0MZewWS2Yr5aoDfbELTH899n0UcsbpPIAvmVavcV0Ynp17fXHPE+GBswrlSn3ZV26CQamXUtHvb7+hwWc5zyRxosdBmJAY7itib9OmAHMpNK6CWXZQAFVqsWTvQPcn0xmyvi6RsxR5xTZXfa3xQGCJFvd61AEKAoFgEGtV12O19K3z7l3iwinjaa3hDDxF9UOxrvY6/TGyxzRAiCVUliZSGiZegLKms3vQLDcdMZHzly9/CZgIltHKoeInrpY1pb+pTt+R74fifKGzNmXCejbs7xVIYo/C0iJiOnXQwsNv3O3XGewc2Iudd8qrB2Onc7ED2+eKvk/ickkwgnBevJvsFAsVQFbEVeLL/AOh5kziJE0bNKjSpdqFAIFE7774BLi2mXKXJWjROMZuDOQSQtZZNLkKe6EMRYPpd+2H5LnkUeMyKUcDw0th4ejzAjUAbb8Qo6h6AkT5N4S8E+YWYxsxJVtL21inGkFdydjuy/CT5qrBRmM3JHCqR3Ggoxec+YRBHpzpJ0MAVaxsLO4NhkVoFvYLfaXzZNlA2Xii0XqTxTuDGy15KoK/WwRt5TuCKAOWcrnM3mIpFlbyFj4jux07l2UkMH87Mw6iy53x39oHNX8e0LKoRVT4dRYhrI32Cg0B0H1xdcj5d3ywUDRHdyO3h+YSN4dLfmXul7XqJ3KgE/Qu7ZdcP+zxTpfSDD4qmVHq42VqOgqrFo2UilYigyk2cWkeRYJmOHE2Y1AR2YnXGAxUoDYsOiKVGmvKb6Yn5h2i0NrjiZ2MgtgQzaWRFcsoILXGPgO4rY0Wh85PLGq5uJ45JMoxVmcKSFbSH1hAAHX7vYC9q3B3ELoP+S8+J4F8uwRCAVrZlBAvo3vXr2O2O8zwCGJZHiXQRbWovatwfUd69sBH2ScXYkRlnIUaTbkqyvZilUMAVB0aQtCtR9aGm8VzKxwyO7aVWN2Y+gAJJwVJ9lcmtJ9mA8S4tm+FTyZhEQpPO16qNhfKF2NqSAWseovpWNSyHMEGayyZiIk6wLQbsr1uhruMZP9q0i+DEiKoRZWC0xJHl+GqFVd0bPmHY4BeC8ezGUbXBIYzdmgN9iKNjcb9OnQ9QMC4ckWpUzbuZM9/FQPEmqOm82srsRupYagQLo18vW8VHLXMIzELqWUZmIENG7BNRFgOpJqjte+x+mAzgPOclyGQO7l/EOkGgoCCQ+VgV8isb33+px7xiGAyIRqh2Zon1u0UiMDRu/EVmbUd9ru7uyLxpqmEsjTtGg8uccyUryRvplCJGjuwDI8r6ywUN2Gg796xLzvKfBpt/CRT6xs0f6Ka/TGV8L5ekjcIZihkC2BWklaYhqbcAdOm/tg2PL+Uj0a58w2pgvl0VZ7/TFS10RNvs7zP2d8IIJE8yewdT/wCpDirzHLGXyA8aDMPKNgyMBdE/ENPcftePPtP4UvDlhEEjs0payxXZVA6AC7thv0/PDvJ/K6DJ/wDEM87eY/d2SSFIoaR6m729O2+Kabi7YUfzJJbLPJ5eOb7wTUGHTXItAdvI4H6Y9zs3iI6RkmJKR5NyupthGDuWYnsNwLPpin4JwPIZkyLLmJY330gKFtbABBBa23+H98HXMaRrl8nlolKIChbQV0oAD5negpsqQezFgPxYVjxJ7s1Z8so/haBIPDkYnqPLMqon3pjLOis2kWaJrUx2B/D6m8R+AcQ/j8zHDYkWFWcONrGo1Y+vT0AxR/abmyBFACQup28NgFZUU6I9lOkKacgCut0LrAPlFcsPDDFhuNF6hW5I07408E9swc2tG68Z4pKpEMLkCtJJ7V2UdMe5XibooLSMKPmJbr74c5V5WjlysaSTSnMPGHL67ZGIVtC3sVAZTZsnV2wHcw8Hky8wjaTxH1AKrfA19NXt7YXTXYfIMchLHmWkzLuWjjKxggmifio113OBrP8AP8UUjxhdlJHb/XBTwzmRYoSsxhUp8aoQFIN7gUO37YxDjpjlzEskZCozkqCdwMXB26LnrZpfE8izHUPT1xCTJSj8RH/V/wB8S87CbNOpH9wGG4smzUdS0P6hjOPO8rk5SN2bf36frhzjjLlslE4iZApU+ZjTFB4QVtNnzKp0miL0k1h1eHHuyj/qGJsrZfMQxRFxMkdh41pwZdQSyoFkqGJ9KDGrF4biexWVaM6y3M0NlZMopsjQGc1HZU6vOrC+t6VUbkmzRBfnZLSQyIwjAdvD0q2lo/EdcyxGmg+jSotQd/MdrsebVQDMHL6f4mVFUAmnoM6KRtalt9AvzUvWxgd4Zyn/ABGVzEyuGEkYYQxaF8PMCzoYEeUagdgRsN96w8SWvJJjly0Oga20+HMqAMwZi5DHpWyE0wPXYkkk2GREiSR5edmGidGjkXYNCWMYD10kBdboAeUV3Jg8k5WJcrFIVHjEGJnChmBRnABOugor21EKK6Ye5g466wOWXTmYZIWprAZQ6jXHQUSLvGb6jXRqlugkjQOY5CwjjsP5ZTfusZKgjr1wIccVopUWEws8kYlXUioxQ+l7EjvvtYwJ8U5+zfiI/wB3YDhRpY1qFE/FgP4jzJm84YAz75dNMbL5SqgC2JBu6Ub4Co5VY6ayeO+LD6KXMQ5lM3ngPCRZI0hQh3laQafDAXy77E70AuIPOsEeahPhQtGyMHBIUKdaLrtiQQPKRVdUHvVFwzS0qSDMzGcL8cgWQD1rXdfI9r9dijIZZ3DCfMxkEgj7ttRIu+jgVv8A/GC1FCHc2WvKfDIY3kjjStLqmrpqZUOpxv3P/pPriZlMy3/E8vq+FIZEHuTTf6YpuC51cu8b/gYk0K3Y2L/O/wA8XUTRnO6vFVPDA1A+pB/zhDbbsekkqKTifHY8rl/vtZlzMjSsqMI28FZSVIerFhRseumu5JAuP845rMyMwkaJLJWOM+GoFBReitTUACxs7em2CX7Tny4kQP4rt5gAJCNCBSE0hgQAzFSwK2QmxHXGb41xWjLJiOC/lczSRTpETBGAHMuo0lDQ4BLL8RNnfYA7HFTzNwP+FMVEsskSuGIoE9GA+W3540jhMIeKIBhGsqgvHQMXnVQbCr6F9rG9mtwMSyJbKnlDicsksbSeO9xPTBGMKy6lCkKqBQyqzgyEkXICSNziHzJx1nnCZWRvBzCqjnS+h5NekugetTKPDXV1tKs9TpPBcvGkGmHw9nYuIlUADZlXYdWUqbAG77UtDDHFuHQZhfClC6EJkeTUYnB1EqUFbLR0mSx8BG/UDYdaIP2fTLlYJIZfLLFPHGCKJ8x+7YhT8BLIL6g7Weg1PjnC1zmXMZdlDUTXcdQrDYlbqwCCa64yfh8Hg5+edLKo0ayJrLKUcafGIjA1MpJYg2QCzdSMa1y6NMIj6BLUeUrS9VFH0UgX7H5YtFPo+dftZVocwcs+7AiQtQ82rWAxPUkqE3PpWAHGwfbHko8xmywNNRGsL2RQNJPQ02oUDsRjKJ8hIiq5U6G+Fux/1xE0C0yMpo3/AN/3xpXI8zyxMLc7l2I8igsbIAAI+ItQGmruulh/K3LU2dnWJFIUka3I2VT3+dA0MbTmMjFlEXLxDSirQ9TvZLepJwOSXoPHH2DPAOTv4qWYCVowhBG2rclga39B+uDTJclQxutyyPpINMRVjfsMR+Q3RTN5gNRXv1NscTuaeaMvkhczkMfhABYk7nt06HrhXYxUkZ7zrxXL5ni8fiqZ4I1oxBglMDuGNdNgaG/bbD/MHHHzTUwCxIPJEuyIBsAB613wM5OHXM+ZYLcgUla0ANIviMqb9lK++56Ysg3bY/Wj8qxk8vI+XBdHb+l+PDh9q1tjOSJbMQqGKkUdSjSQE6EUOt1vufngxYq7MZJ2mfw1khEXnsO8VMwrTauoo97YkVdCPL+QfMZpgCFAABJ6LW9kj3PTucaVBw5x4LyzAIoNAblhbKAbJ0+vXvWGYXXZn89cmq/XX8/oYhz5mQ+dkUEFYqhUg3aoKsk7k3dk4IfsjcxyTypGXl0aIhrCKfxSKSQQLATc0KJ3BrFR9oHKR4fOFUs8TqGR2WjuWGk1tflJ+WIXJ2cMWZW20owcNuq9Y5ADbkCwWsAnc7b3WN3aOM01LZs/Iks/hgtH4ccAKDXJbaVLFQ6ptejSbNggqy9cD/2hanzAzEbK0KeFq3tlLmWtvQ6QL237YvOXY18Z0EQWApGh12xLwLGY78T/APFLuKsNCbO1Yr+MwQwZGR4EpGYowUsqHxCXR9LN8Q1IT3AC0ABQBhmV8xZtmlttvKFtdum+2Kcke+LTiy6pmHUKL9L2A/fEFI2A6V8xg49C5PZpkvD1BNuhB6G6xMynDkrT4iX/AHYR4MWIJZKH9X/bEheC3+NfXZumMRtHv+Hp3ZbH9W2AzjHK0UTl1YFXNgbHT6i/Szg3i4IRv5T9cA/HeORaqiYbEhg4cHUOtFVYEeXE4zaagNwyxRmnl6Ik/D2aMRCaTwwbCajpB9Qt0O/Qd8TcpxHNxE+ZZAR5ukUhNadRkQBi1bWbsE/PFWeMbgAAg6N6k2Li/wCTt7de146j4wCLIUbE7tXQ1tqUX8hgUvJj/EbJP6dP3X/ZI4bzDNlppHkgBhlfW0as2lH6+JHqJAawDuD0A2GCvNcdymeyWYKSpHLGuyygBpNVikAbrsu42ttwavAeOKIfwk2QuxVtz0HlJOIj5vKlrOzA/wAp6j6YasuT/dF/sZn4uC08eVV+pPzmV1U19Af1GIfKnDVLzszKAiABSfMzO6qgUVv74cl4zFXx/Sjh3l9I5cyhTd9QYmjsFok77dMLwOcE7TNHnQw5mnGSv3stuO8pMZmaB44VVFOk2LJvp86xY8OyscCLJNqclR5ff13wTiQl9dC/WsezZYSbsLwxttUcxRSdg/luHJNPHq0pEw8oVt9Q3BNdN8N8L4JMuYdpGJDPYH4tjfXvtRruMFMvCV8VXEYAAJsDYgCu3Q3izEIIvuR1Ht0xVtEaTZg3PGcaXOzFiDTFQAbCjrp6DcEm9ut4oqwRzcAklzxy5+7eRnpnvS5uSmXy3TFdI2O+Daf7JF0ApO4bWoYFVYKnlV6IK6mVtZoUSErSD122ZaLbifL/APFcJRZVqeKESJ6hwoOk+zDqPf1GAnl3nDwIY0eCUxqNOtaIva6sAXXTfYnuNsank8tJCqwTMXkCBNVFdYA0hgDv09e4OM341kRDPJCFKKrHSpugDvtfr1xkll+zW0bvH8X7xLToteHfaLklWTVFMpYUAArncVdsx7Ko9LJ2OLWP7Rsiunw30sCCC6yaQoGk6tI3bSWAAsGksjsHwwrfQflj2TLofwr+Qwn74vg3/wCjy/5/2/8AQiyvNnD/AB9f8QQJY1jcMshVQASRuh3bU4J3q9tzYm8q/aSsMeZjdjI0YHhyA6/FrWFY7DTSeEDfdSeu2Axckn8o/LHj5RRelQGbawAMX97T0kRfSXHcpWh+PjJn4cokNSxSyhyVrUZNLA7ACydWq7N0b3wPy50NlUi0C0kbzd+tj/GLBOAvFqDuDZUgA3uL69r6dLw1x3hr5GWNNnDjxB23PUfTGu02cZpoPfstz8MUJLCpmbzN18g2Ue3fHvMXHU8ZtJDXsB3r2xTcpNJNIqAoiuCS6+aiPwsKG++H+Ocv+HIwLh2Pm1gV6bDC32FuiLwtpXzHiAkQwq0kgXre9A/UUT6YG+fuYXzEng2dEbE9erECzR3Ugltr7417gvL6jLKsnnDxgspFJ2amqrJYnffb5Yyv7ROWEgl1ZYfdeEHajaA6/DOg9GolbA+HVhsUkLd0VPNSmKUQgkaKrSxIsAIGqzpakA+QHTGr8tcAinhy+Zpq0BpI3HWgbYE9VarHzxjfE88Zsz4jMW8ygFquloDpt27bew6Y3rkfOSfwTwyRkafGSJwPKyKxRdweu4A9dOJPHGXaGYc88bfF1YITZiDK56OBoyzyspoEHQzrCYzR2rUXvv6Hrg6ynDRH52vUOmoVXsLO30xlX2t5dhxikOlmEOg77HZVOwJ2I7C8GED5of8AOzUSnSthk8mvYG2IUgN2BG1jfCsmO9objzepD3P0jIkUxjEsUcgMySVIhhalNg97IojcWffHvFfsvyEtS5aSTLXupQmRQfiDUfN0ojSR0+WKfmPPPHw3OLJPDLJKY0RIfMETVve/Ukn/APXHnLXP8mqDKZ1BBpiEYkkVgZCCFTWGAABXbUdgVB26YOCaiKyyTkHEplSYeGpdKFzLKZdipHRrIAMcJ0LWoPq6g2PcZUCHNxvOofS8jR6SVGuV50LEnysfhAPQ9L73TcVojQCHkOhXYECirWwKamJ0IW306ho36YH+KZ5Fy7RcQnRfEhBGX2DJIpWhrOsm7PnbpdiiDV9gmSz5ymdRtZ8xHdetb4uGzuWUkPGGYdS1WfT9KxO5S4QJ814gTxMqjN52UC/L5VYfl7bYMX4JliSTFGTZ/CPpiOSRSg3s4y/CZK8wBP8AeMOpwmTVekD5OOmH8vwmQ7kVQ9dycdQ8Jl1E0axl/Y2OvkdlyLsKBo1XUYCeYuE5GKdY5FETFSzHUaOxNmkPxGwAMHi8McGwG/LGFcwTM+ZmLkkiRhv2AJAH0w7FF2JzyVIuMuuUECzMBYkiDRCU+LpRSHaiooMxBG+2Hc7wyCOGFtYLSwgKscySFZGk83iDV5BoNelg3gSw7DA76tKltKlmrelHVj7DGijNYWcX5aCZtYNTCR5CVUgSnwQoMTExggk0wIvatwOuBhYAkjJPrQrYIVQW1DsQxFD33xHjkKkMpIINgjYg+orCdyxJJJJ3JO5J98RFM5xqfC3iyqQJo6MDYO7HTLZN+tXt22xlmCfI81yHMZR3CKsDAEKKsEgOWu99N4Gab6Dg0jWslxuJ9yAPX2xbjNRVt09RvXzxMOQhJsxruNzQ3GI//BYNXlBW/QkYzWadnryEAaBq9rr8vf2x4B5f+1fp64ljh2haBJH5/wDfEV3/AA6gfY9RiAtglxLPNBm8rHCqB5i1vuD4YJMnQ+h2v0+VE2T4zJnpDLl/DXJKSZZ5Qx1EWphjU1fRDqBK23rYwHc+KsUTz3omVTHGxr8e50AmwxC0Cu4s9sEOS4qn8HksvHGyxDLxyGxWpmHQdjW5Puww5y4wsXCPKVFhxbMmHLs7Fm8NCfEfSX0iyCSoG/0xjHEOOtPL4moHVSgMChHUC23XsTd43DmM6uGzsg1lIySKu1FFtvXTeMHfimUYlmh0/eWAhKsyVN3GwOqRL36JthcYKW5bNDzSxNcHRYZLiKsL0t0B2pqBJAvSTW4OxxIbPR3RYA+jeU/kd8RY+ERGTLx+MC0v8MEFJNtRMl6LK+YABAQWDb96a4jwiWMOj14sUTu8VvqRpZNOnRbC9Pm8tDTRJPXC34mN9NmuH1fMvzJMsjOvqPzx5kp1aRBqG7qPlZGAqHL6kLhkvUFCWfEa+6gDcdsF+S5ffIZlBMqSS+F4hhO4RndIogT0L62OwGxXqcV9zS9hv6xKSpQ/uG/H+WJ0L6AHRRqN0CLDABffpiVyxy3JPHInEIrXSoTUQWA33BB2wc5xfEVl6E96w+pAHTtWDs5zBngXJ8GUK+GCaLWWNk30HyGKbnCZVlZdhQXfB20ovpjNecPNmJhRrY/LYYieypdBdl86zRQFSR4qEihsoBCEX79AP7vpD4pnI1y7B11xEmORSSRpbynvtgI4LzuYY48vLFIrhmZGVfEtCxKgqO4ujV9Bgo4Fw1F1K0plSVvEkD92O9AUKA22wc+V6DxyglszjmHlDL6mbJ5pNKhiyyFhprelYLv6b77dTjVeEcWE6RtDRjqCInqqnWh28wANE3sTuOmADk7kyLNT5ifMkmFZpFSIMVLkMdyQQQo2FDv6VvJ5zyH8FpjyzSRZdhrEYkcqHVhqIs3dae+Lc+K2VDH9pL8KoqvtqXw+Jq4Ib7uMi6bdS2xH5be+ImX5xM0RheJdJBMpUIoEd+You1kLppfUbe1TzLl2dwRqdq92NUxJ7mgFJOKziOa8oiUqVXYsAtOy6lDqfDVgpWtm3vc79GY5KcUxWfE8ORxYU8G5fVGSZZGKlwQhFAVRVmIJD1qWqo3+pLPzdlEmuQOCGAKgWERAdOktvZP8t1vXrgJ4Fx5wixeG8ro6uoQfgRe+ncnYbnt9KkcL4YzTDO5kKmWYs33jXaG1C0LYimG1bjp1wTQpP4K/ivMsr5w5mJmjYGlJotW4trsE7nbtsO2I+Uy+Z4hmdI1SzSGySfTuT0Cgf4GNO5c4ll83nwEiWSFYW8RnhBW7XSAxHrd2Be/Xrgvjiy2Ul1xwKilKJii73e+gX0rf2wuU1EYsbZRcjcsy5RJIJdPmCsNJuz8J7fL88Xb8MCmsSk4iJZEZAwC2SWRkGkiqGoCzddPTA9x3mqOKd4yRa139gf8AXCm2xqSSK9JnUbHbD6TvfxsNuxwsLCqG8h45yVQCHOMm5vy/h52Usg0yEuOvR9ywojcG+u22FhYdgexOfaKzNcKmjNPFIp0+J5lI+7PR+nw7jfpgw4R9mks2T/iTNGjumuKI1bLZGpmJpRQJ7+/fCwsaGzOkAWFhYWCAFj0YWFiEPqLlrNeLlMvJ8RaGNj23Ki/1xOcqOq1hYWMbNi2Ro80dVBG+dCv3w3mwHu1F9ul4WFi0DIFOaOEnMQPCzLvRUlh5WB2br89rxQ5Q8Uy0CpIsc0EKgKVCFlA6UQwbptuDthYWCcvQta2jQeBcQEsYeMAhl8yEVYI7gj6YyT7TeWctABmMv93qfS8DbFSbOpB1C7Hbp0rbCwsBibTNWRKULfwACuR0xLyXFp4ZPFjldJCCCwJ1EHYgnvfvhYWNhzyIHIN3vd37+uL3MczPKs5lGuWURBZPh0LHZ2A9dvrvhYWKqy0zWuV/tG8WANLEQy0jMCWU0Nm2GxO+xxcjnSKrPQ9wbH6YWFhElsepOjqHnPKnaxgMz3FdU0jIdSyXvXTCwsDJEUmwY/gnnmsSFCDRJoL4f9PfV+mJkUE6ZmKBJl+8OlWJIH/V1+WPMLBX6BS9l/muXuJwrsiuFJJ0su97k717nApxHi7SPolDNJVBF89WL203dgg7YWFinBSVMbDK8UuUSEIixVMwZcqtAGRonsLZAatibUkUOu+I6Dh0YFCbMMVN6yIFDEbHYk7EDbfZupqse4WGwhSpAZsrm05Fjk+JOQEjligRQQoi0iQKdJI8Q+fcqCaqyT8sSf4GMtqPnY9Xa3Y9t2NnHmFjF5Kkn2dj6e8bX5F/kN+R5Ej8TVtekAWB/N0wVrxGImrr3PTCwsF46vGjN9QdZ3+3+CSNLDysrfI4yvmbkPNTZqWRQCGaxv7DCwsNWmYpbR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92" name="Picture 8" descr="http://podhell.com/wp-content/uploads/2015/10/amigo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3795288" cy="2138803"/>
          </a:xfrm>
          <a:prstGeom prst="rect">
            <a:avLst/>
          </a:prstGeom>
          <a:noFill/>
        </p:spPr>
      </p:pic>
      <p:pic>
        <p:nvPicPr>
          <p:cNvPr id="16394" name="Picture 10" descr="Amar Akbar Anthony (2015) film pos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268456"/>
            <a:ext cx="2343150" cy="33895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on the role of the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Who knows the best where complexity/logic is in the system ? </a:t>
            </a:r>
          </a:p>
          <a:p>
            <a:pPr lvl="1"/>
            <a:r>
              <a:rPr lang="en-US" dirty="0" smtClean="0"/>
              <a:t>On DB side, with a stored procedure ?</a:t>
            </a:r>
          </a:p>
          <a:p>
            <a:pPr lvl="1"/>
            <a:r>
              <a:rPr lang="en-US" dirty="0" smtClean="0"/>
              <a:t>ON UI side, all in </a:t>
            </a:r>
            <a:r>
              <a:rPr lang="en-US" dirty="0" err="1" smtClean="0"/>
              <a:t>javascript</a:t>
            </a:r>
            <a:r>
              <a:rPr lang="en-US" dirty="0" smtClean="0"/>
              <a:t> ? </a:t>
            </a:r>
          </a:p>
          <a:p>
            <a:pPr lvl="1"/>
            <a:r>
              <a:rPr lang="en-US" dirty="0" smtClean="0"/>
              <a:t>Spread out in all layers (provided the system </a:t>
            </a:r>
            <a:r>
              <a:rPr lang="en-US" b="1" dirty="0" smtClean="0"/>
              <a:t>is</a:t>
            </a:r>
            <a:r>
              <a:rPr lang="en-US" dirty="0" smtClean="0"/>
              <a:t> layered )</a:t>
            </a:r>
          </a:p>
          <a:p>
            <a:pPr lvl="1"/>
            <a:r>
              <a:rPr lang="en-US" dirty="0" smtClean="0"/>
              <a:t>Or in one nice component or cohesive package ? </a:t>
            </a:r>
          </a:p>
          <a:p>
            <a:pPr lvl="1"/>
            <a:endParaRPr lang="en-US" dirty="0"/>
          </a:p>
          <a:p>
            <a:pPr lvl="1">
              <a:buFont typeface="Wingdings"/>
              <a:buChar char="à"/>
            </a:pPr>
            <a:r>
              <a:rPr lang="en-US" b="1" dirty="0" smtClean="0">
                <a:sym typeface="Wingdings" pitchFamily="2" charset="2"/>
              </a:rPr>
              <a:t>Nobody else but an experienced developer can decide at which level to put the tests : trust him/her !</a:t>
            </a:r>
          </a:p>
          <a:p>
            <a:pPr lvl="1">
              <a:buFont typeface="Wingdings"/>
              <a:buChar char="à"/>
            </a:pPr>
            <a:r>
              <a:rPr lang="en-US" b="1" dirty="0" smtClean="0">
                <a:sym typeface="Wingdings" pitchFamily="2" charset="2"/>
              </a:rPr>
              <a:t>A good developer doesn’t start coding if he/she doesn’t have a fairly good idea of the kind of automated tests will enable the quick validation of the feature. 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it important to have BDD scenarios at a high level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5410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No detail of implementation should leak :</a:t>
            </a:r>
          </a:p>
          <a:p>
            <a:pPr lvl="1"/>
            <a:r>
              <a:rPr lang="en-US" dirty="0" smtClean="0"/>
              <a:t>No “click”</a:t>
            </a:r>
          </a:p>
          <a:p>
            <a:pPr lvl="1"/>
            <a:r>
              <a:rPr lang="en-US" dirty="0" smtClean="0"/>
              <a:t>No “DB”</a:t>
            </a:r>
          </a:p>
          <a:p>
            <a:pPr lvl="1"/>
            <a:r>
              <a:rPr lang="en-US" dirty="0" smtClean="0"/>
              <a:t>No Xml / </a:t>
            </a:r>
            <a:r>
              <a:rPr lang="en-US" dirty="0" err="1" smtClean="0"/>
              <a:t>Json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 that it can be implemented at any level by the developers</a:t>
            </a:r>
            <a:endParaRPr lang="en-US" dirty="0"/>
          </a:p>
        </p:txBody>
      </p:sp>
      <p:pic>
        <p:nvPicPr>
          <p:cNvPr id="24578" name="Picture 2" descr="http://ecx.images-amazon.com/images/I/61pRx6hwuKL._SL1406_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828800"/>
            <a:ext cx="2928659" cy="41176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Enough talk.. Example 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@</a:t>
            </a:r>
            <a:r>
              <a:rPr lang="en-US" b="1" dirty="0" err="1" smtClean="0"/>
              <a:t>UiLevel</a:t>
            </a:r>
            <a:r>
              <a:rPr lang="en-US" b="1" dirty="0" smtClean="0"/>
              <a:t> @</a:t>
            </a:r>
            <a:r>
              <a:rPr lang="en-US" b="1" dirty="0" err="1" smtClean="0"/>
              <a:t>componentLevel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Feature </a:t>
            </a:r>
            <a:r>
              <a:rPr lang="en-US" b="1" dirty="0"/>
              <a:t>: </a:t>
            </a:r>
            <a:r>
              <a:rPr lang="en-US" dirty="0" smtClean="0"/>
              <a:t>identifying the correct risk level</a:t>
            </a:r>
            <a:br>
              <a:rPr lang="en-US" dirty="0" smtClean="0"/>
            </a:br>
            <a:r>
              <a:rPr lang="en-US" dirty="0" smtClean="0"/>
              <a:t>  In order to make an informed decision on my investments</a:t>
            </a:r>
            <a:br>
              <a:rPr lang="en-US" dirty="0" smtClean="0"/>
            </a:br>
            <a:r>
              <a:rPr lang="en-US" dirty="0" smtClean="0"/>
              <a:t>  As a an individual investor</a:t>
            </a:r>
            <a:br>
              <a:rPr lang="en-US" dirty="0" smtClean="0"/>
            </a:br>
            <a:r>
              <a:rPr lang="en-US" dirty="0" smtClean="0"/>
              <a:t>  I want to know the risk level of the products I am interested in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/>
              <a:t>Background:</a:t>
            </a:r>
            <a:br>
              <a:rPr lang="en-US" b="1" dirty="0"/>
            </a:br>
            <a:r>
              <a:rPr lang="en-US" b="1" dirty="0"/>
              <a:t>    Given </a:t>
            </a:r>
            <a:r>
              <a:rPr lang="en-US" dirty="0" smtClean="0"/>
              <a:t>country risks are as follow 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/>
              <a:t>|country   |risk |</a:t>
            </a:r>
            <a:br>
              <a:rPr lang="en-US" b="1" dirty="0"/>
            </a:br>
            <a:r>
              <a:rPr lang="en-US" b="1" dirty="0"/>
              <a:t>    | FRA      </a:t>
            </a:r>
            <a:r>
              <a:rPr lang="en-US" b="1" dirty="0" smtClean="0"/>
              <a:t>    |  </a:t>
            </a:r>
            <a:r>
              <a:rPr lang="en-US" b="1" dirty="0"/>
              <a:t>3  |</a:t>
            </a:r>
            <a:br>
              <a:rPr lang="en-US" b="1" dirty="0"/>
            </a:br>
            <a:r>
              <a:rPr lang="en-US" b="1" dirty="0"/>
              <a:t>    |USA       </a:t>
            </a:r>
            <a:r>
              <a:rPr lang="en-US" b="1" dirty="0" smtClean="0"/>
              <a:t>    |  </a:t>
            </a:r>
            <a:r>
              <a:rPr lang="en-US" b="1" dirty="0"/>
              <a:t>5  |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Scenario Outline:</a:t>
            </a:r>
            <a:br>
              <a:rPr lang="en-US" b="1" dirty="0"/>
            </a:br>
            <a:r>
              <a:rPr lang="en-US" b="1" dirty="0"/>
              <a:t>   Given </a:t>
            </a:r>
            <a:r>
              <a:rPr lang="en-US" dirty="0" smtClean="0"/>
              <a:t>I am interested in a product issued by an institution from &lt;</a:t>
            </a:r>
            <a:r>
              <a:rPr lang="en-US" i="1" dirty="0" err="1"/>
              <a:t>issuingCountry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/>
              <a:t>And </a:t>
            </a:r>
            <a:r>
              <a:rPr lang="en-US" dirty="0" smtClean="0"/>
              <a:t>the product has a volatility index of &lt;</a:t>
            </a:r>
            <a:r>
              <a:rPr lang="en-US" i="1" dirty="0" err="1"/>
              <a:t>volatilityIndex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/>
              <a:t>When </a:t>
            </a:r>
            <a:r>
              <a:rPr lang="en-US" dirty="0" smtClean="0"/>
              <a:t>I add the product to my portfolio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/>
              <a:t>Then </a:t>
            </a:r>
            <a:r>
              <a:rPr lang="en-US" dirty="0" smtClean="0"/>
              <a:t>it is added to the &lt;</a:t>
            </a:r>
            <a:r>
              <a:rPr lang="en-US" i="1" dirty="0" err="1"/>
              <a:t>computedRiskLevel</a:t>
            </a:r>
            <a:r>
              <a:rPr lang="en-US" dirty="0" smtClean="0"/>
              <a:t>&gt; bucket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/>
              <a:t>Examples:</a:t>
            </a:r>
            <a:br>
              <a:rPr lang="en-US" b="1" dirty="0"/>
            </a:br>
            <a:r>
              <a:rPr lang="en-US" b="1" dirty="0"/>
              <a:t>   | </a:t>
            </a:r>
            <a:r>
              <a:rPr lang="en-US" i="1" dirty="0" err="1"/>
              <a:t>issuingCountry</a:t>
            </a:r>
            <a:r>
              <a:rPr lang="en-US" i="1" dirty="0"/>
              <a:t> </a:t>
            </a:r>
            <a:r>
              <a:rPr lang="en-US" b="1" dirty="0"/>
              <a:t>| </a:t>
            </a:r>
            <a:r>
              <a:rPr lang="en-US" i="1" dirty="0" err="1"/>
              <a:t>volatilityIndex</a:t>
            </a:r>
            <a:r>
              <a:rPr lang="en-US" i="1" dirty="0"/>
              <a:t> </a:t>
            </a:r>
            <a:r>
              <a:rPr lang="en-US" b="1" dirty="0"/>
              <a:t>|</a:t>
            </a:r>
            <a:r>
              <a:rPr lang="en-US" i="1" dirty="0" err="1"/>
              <a:t>computedRiskLevel</a:t>
            </a:r>
            <a:r>
              <a:rPr lang="en-US" i="1" dirty="0"/>
              <a:t> </a:t>
            </a:r>
            <a:r>
              <a:rPr lang="en-US" b="1" dirty="0"/>
              <a:t>|</a:t>
            </a:r>
            <a:br>
              <a:rPr lang="en-US" b="1" dirty="0"/>
            </a:br>
            <a:r>
              <a:rPr lang="en-US" b="1" dirty="0"/>
              <a:t>   |    FRA        </a:t>
            </a:r>
            <a:r>
              <a:rPr lang="en-US" b="1" dirty="0" smtClean="0"/>
              <a:t>         </a:t>
            </a:r>
            <a:r>
              <a:rPr lang="en-US" b="1" dirty="0"/>
              <a:t>|    1.5          </a:t>
            </a:r>
            <a:r>
              <a:rPr lang="en-US" b="1" dirty="0" smtClean="0"/>
              <a:t>        |  </a:t>
            </a:r>
            <a:r>
              <a:rPr lang="en-US" b="1" dirty="0"/>
              <a:t>MEDIUM         </a:t>
            </a:r>
            <a:r>
              <a:rPr lang="en-US" b="1" dirty="0" smtClean="0"/>
              <a:t>        </a:t>
            </a:r>
            <a:r>
              <a:rPr lang="en-US" b="1" dirty="0"/>
              <a:t>|</a:t>
            </a:r>
            <a:br>
              <a:rPr lang="en-US" b="1" dirty="0"/>
            </a:br>
            <a:r>
              <a:rPr lang="en-US" b="1" dirty="0"/>
              <a:t>   |    FRA         </a:t>
            </a:r>
            <a:r>
              <a:rPr lang="en-US" b="1" dirty="0" smtClean="0"/>
              <a:t>        |    </a:t>
            </a:r>
            <a:r>
              <a:rPr lang="en-US" b="1" dirty="0"/>
              <a:t>4    </a:t>
            </a:r>
            <a:r>
              <a:rPr lang="en-US" b="1" dirty="0" smtClean="0"/>
              <a:t>                  </a:t>
            </a:r>
            <a:r>
              <a:rPr lang="en-US" b="1" dirty="0"/>
              <a:t>|  LOW            </a:t>
            </a:r>
            <a:r>
              <a:rPr lang="en-US" b="1" dirty="0" smtClean="0"/>
              <a:t>             </a:t>
            </a:r>
            <a:r>
              <a:rPr lang="en-US" b="1" dirty="0"/>
              <a:t>|</a:t>
            </a:r>
            <a:br>
              <a:rPr lang="en-US" b="1" dirty="0"/>
            </a:br>
            <a:r>
              <a:rPr lang="en-US" b="1" dirty="0"/>
              <a:t>   |    USA         </a:t>
            </a:r>
            <a:r>
              <a:rPr lang="en-US" b="1" dirty="0" smtClean="0"/>
              <a:t>        |    </a:t>
            </a:r>
            <a:r>
              <a:rPr lang="en-US" b="1" dirty="0"/>
              <a:t>0.5        </a:t>
            </a:r>
            <a:r>
              <a:rPr lang="en-US" b="1" dirty="0" smtClean="0"/>
              <a:t>          </a:t>
            </a:r>
            <a:r>
              <a:rPr lang="en-US" b="1" dirty="0"/>
              <a:t>|  HIGH         </a:t>
            </a:r>
            <a:r>
              <a:rPr lang="en-US" b="1" dirty="0" smtClean="0"/>
              <a:t>               </a:t>
            </a:r>
            <a:r>
              <a:rPr lang="en-US" b="1" dirty="0"/>
              <a:t>|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_SG CIB OnScreen Template 2011 v1">
  <a:themeElements>
    <a:clrScheme name="SG CIB Theme Colours 2011">
      <a:dk1>
        <a:srgbClr val="000000"/>
      </a:dk1>
      <a:lt1>
        <a:srgbClr val="FFFFFF"/>
      </a:lt1>
      <a:dk2>
        <a:srgbClr val="AA8778"/>
      </a:dk2>
      <a:lt2>
        <a:srgbClr val="E1694B"/>
      </a:lt2>
      <a:accent1>
        <a:srgbClr val="BE574B"/>
      </a:accent1>
      <a:accent2>
        <a:srgbClr val="EF8341"/>
      </a:accent2>
      <a:accent3>
        <a:srgbClr val="EBAF47"/>
      </a:accent3>
      <a:accent4>
        <a:srgbClr val="709127"/>
      </a:accent4>
      <a:accent5>
        <a:srgbClr val="645E99"/>
      </a:accent5>
      <a:accent6>
        <a:srgbClr val="91929C"/>
      </a:accent6>
      <a:hlink>
        <a:srgbClr val="78236E"/>
      </a:hlink>
      <a:folHlink>
        <a:srgbClr val="91929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noAutofit/>
      </a:bodyPr>
      <a:lstStyle>
        <a:defPPr>
          <a:defRPr sz="11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_SG CIB OnScreen Template 2011 v1</Template>
  <TotalTime>13533</TotalTime>
  <Words>835</Words>
  <Application>Microsoft Office PowerPoint</Application>
  <PresentationFormat>On-screen Show (4:3)</PresentationFormat>
  <Paragraphs>108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_SG CIB OnScreen Template 2011 v1</vt:lpstr>
      <vt:lpstr>Implementing a comprehensive testing strategy with BDD</vt:lpstr>
      <vt:lpstr>What do I call “comprehensive testing strategy” ?</vt:lpstr>
      <vt:lpstr>The perfect test pyramid : everyone’s Holy Grail</vt:lpstr>
      <vt:lpstr>Put all your logic in same place, so that it’s easier to test at unit level…</vt:lpstr>
      <vt:lpstr>Quick reminder : what exactly are we trying to achieve with BDD ? </vt:lpstr>
      <vt:lpstr>3 amigos roles</vt:lpstr>
      <vt:lpstr>Focus on the role of the developer</vt:lpstr>
      <vt:lpstr>Why is it important to have BDD scenarios at a high level ?</vt:lpstr>
      <vt:lpstr>Enough talk.. Example !!</vt:lpstr>
      <vt:lpstr>At what level should we implement this scenario ? </vt:lpstr>
      <vt:lpstr>Before we leave… some tips</vt:lpstr>
      <vt:lpstr>…some more tips</vt:lpstr>
      <vt:lpstr>Slide 13</vt:lpstr>
    </vt:vector>
  </TitlesOfParts>
  <Company>SOCIETE GENERALE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ownership in bangalore</dc:title>
  <dc:creator>Vincent FUCHS (vfuchs070114)</dc:creator>
  <cp:lastModifiedBy>Vincent FUCHS (vfuchs070114)</cp:lastModifiedBy>
  <cp:revision>552</cp:revision>
  <dcterms:created xsi:type="dcterms:W3CDTF">2015-02-17T06:46:32Z</dcterms:created>
  <dcterms:modified xsi:type="dcterms:W3CDTF">2016-05-30T08:30:32Z</dcterms:modified>
</cp:coreProperties>
</file>