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1" r:id="rId51"/>
    <p:sldId id="313" r:id="rId52"/>
    <p:sldId id="314" r:id="rId53"/>
    <p:sldId id="315" r:id="rId5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662" autoAdjust="0"/>
  </p:normalViewPr>
  <p:slideViewPr>
    <p:cSldViewPr>
      <p:cViewPr varScale="1">
        <p:scale>
          <a:sx n="80" d="100"/>
          <a:sy n="80" d="100"/>
        </p:scale>
        <p:origin x="75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4B02A84-1080-4B9E-A84A-A98319E5E144}" type="datetimeFigureOut">
              <a:rPr lang="ar-MA" smtClean="0"/>
              <a:t>06-11-1446</a:t>
            </a:fld>
            <a:endParaRPr lang="a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E72667F-2631-4562-BA1F-902535A48061}" type="slidenum">
              <a:rPr lang="ar-MA" smtClean="0"/>
              <a:t>‹N°›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57660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2667F-2631-4562-BA1F-902535A48061}" type="slidenum">
              <a:rPr lang="ar-MA" smtClean="0"/>
              <a:t>8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34730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2667F-2631-4562-BA1F-902535A48061}" type="slidenum">
              <a:rPr lang="ar-MA" smtClean="0"/>
              <a:t>9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69602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0"/>
            <a:ext cx="6483078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16265" y="560069"/>
            <a:ext cx="174879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7" y="0"/>
            <a:ext cx="12185904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7972" y="1461516"/>
            <a:ext cx="11119485" cy="5148580"/>
          </a:xfrm>
          <a:custGeom>
            <a:avLst/>
            <a:gdLst/>
            <a:ahLst/>
            <a:cxnLst/>
            <a:rect l="l" t="t" r="r" b="b"/>
            <a:pathLst>
              <a:path w="11119485" h="5148580">
                <a:moveTo>
                  <a:pt x="11119104" y="0"/>
                </a:moveTo>
                <a:lnTo>
                  <a:pt x="0" y="0"/>
                </a:lnTo>
                <a:lnTo>
                  <a:pt x="0" y="5148072"/>
                </a:lnTo>
                <a:lnTo>
                  <a:pt x="11119104" y="5148072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7972" y="1461516"/>
            <a:ext cx="11119485" cy="5148580"/>
          </a:xfrm>
          <a:custGeom>
            <a:avLst/>
            <a:gdLst/>
            <a:ahLst/>
            <a:cxnLst/>
            <a:rect l="l" t="t" r="r" b="b"/>
            <a:pathLst>
              <a:path w="11119485" h="5148580">
                <a:moveTo>
                  <a:pt x="0" y="5148072"/>
                </a:moveTo>
                <a:lnTo>
                  <a:pt x="11119104" y="5148072"/>
                </a:lnTo>
                <a:lnTo>
                  <a:pt x="11119104" y="0"/>
                </a:lnTo>
                <a:lnTo>
                  <a:pt x="0" y="0"/>
                </a:lnTo>
                <a:lnTo>
                  <a:pt x="0" y="5148072"/>
                </a:lnTo>
                <a:close/>
              </a:path>
            </a:pathLst>
          </a:custGeom>
          <a:ln w="9144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870448"/>
            <a:ext cx="536575" cy="536575"/>
          </a:xfrm>
          <a:custGeom>
            <a:avLst/>
            <a:gdLst/>
            <a:ahLst/>
            <a:cxnLst/>
            <a:rect l="l" t="t" r="r" b="b"/>
            <a:pathLst>
              <a:path w="536575" h="536575">
                <a:moveTo>
                  <a:pt x="268224" y="0"/>
                </a:moveTo>
                <a:lnTo>
                  <a:pt x="220010" y="4321"/>
                </a:lnTo>
                <a:lnTo>
                  <a:pt x="174631" y="16781"/>
                </a:lnTo>
                <a:lnTo>
                  <a:pt x="132845" y="36621"/>
                </a:lnTo>
                <a:lnTo>
                  <a:pt x="95410" y="63083"/>
                </a:lnTo>
                <a:lnTo>
                  <a:pt x="63082" y="95412"/>
                </a:lnTo>
                <a:lnTo>
                  <a:pt x="36620" y="132847"/>
                </a:lnTo>
                <a:lnTo>
                  <a:pt x="16780" y="174633"/>
                </a:lnTo>
                <a:lnTo>
                  <a:pt x="4321" y="220011"/>
                </a:lnTo>
                <a:lnTo>
                  <a:pt x="0" y="268223"/>
                </a:lnTo>
                <a:lnTo>
                  <a:pt x="4321" y="316436"/>
                </a:lnTo>
                <a:lnTo>
                  <a:pt x="16780" y="361814"/>
                </a:lnTo>
                <a:lnTo>
                  <a:pt x="36620" y="403600"/>
                </a:lnTo>
                <a:lnTo>
                  <a:pt x="63082" y="441035"/>
                </a:lnTo>
                <a:lnTo>
                  <a:pt x="95410" y="473364"/>
                </a:lnTo>
                <a:lnTo>
                  <a:pt x="132845" y="499826"/>
                </a:lnTo>
                <a:lnTo>
                  <a:pt x="174631" y="519666"/>
                </a:lnTo>
                <a:lnTo>
                  <a:pt x="220010" y="532126"/>
                </a:lnTo>
                <a:lnTo>
                  <a:pt x="268224" y="536447"/>
                </a:lnTo>
                <a:lnTo>
                  <a:pt x="536448" y="536447"/>
                </a:lnTo>
                <a:lnTo>
                  <a:pt x="536448" y="268223"/>
                </a:lnTo>
                <a:lnTo>
                  <a:pt x="532126" y="220011"/>
                </a:lnTo>
                <a:lnTo>
                  <a:pt x="519666" y="174633"/>
                </a:lnTo>
                <a:lnTo>
                  <a:pt x="499826" y="132847"/>
                </a:lnTo>
                <a:lnTo>
                  <a:pt x="473364" y="95412"/>
                </a:lnTo>
                <a:lnTo>
                  <a:pt x="441036" y="63083"/>
                </a:lnTo>
                <a:lnTo>
                  <a:pt x="403600" y="36621"/>
                </a:lnTo>
                <a:lnTo>
                  <a:pt x="361814" y="16781"/>
                </a:lnTo>
                <a:lnTo>
                  <a:pt x="316436" y="4321"/>
                </a:lnTo>
                <a:lnTo>
                  <a:pt x="268224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76" y="412495"/>
            <a:ext cx="11674246" cy="600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8802"/>
            <a:ext cx="6285865" cy="2145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621" y="6672783"/>
            <a:ext cx="198691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5417" y="6669430"/>
            <a:ext cx="2171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6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hyperlink" Target="https://dev.mysql.com/downloads/windows/installer/8.0.html" TargetMode="Externa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69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67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81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jpg"/><Relationship Id="rId5" Type="http://schemas.openxmlformats.org/officeDocument/2006/relationships/image" Target="../media/image83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5" Type="http://schemas.openxmlformats.org/officeDocument/2006/relationships/image" Target="../media/image86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jpg"/><Relationship Id="rId5" Type="http://schemas.openxmlformats.org/officeDocument/2006/relationships/image" Target="../media/image8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dev.mysql.com/downloads/workbench/" TargetMode="Externa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6483078" cy="68579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9448" y="381000"/>
            <a:ext cx="2002536" cy="6461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80226" y="2358897"/>
            <a:ext cx="4541520" cy="169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module,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210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Apprendre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procédure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d’installation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exploitation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serveur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8188959">
              <a:lnSpc>
                <a:spcPct val="100000"/>
              </a:lnSpc>
              <a:spcBef>
                <a:spcPts val="105"/>
              </a:spcBef>
            </a:pPr>
            <a:r>
              <a:rPr sz="2800" spc="-20" dirty="0">
                <a:solidFill>
                  <a:srgbClr val="007842"/>
                </a:solidFill>
              </a:rPr>
              <a:t>PARTIE</a:t>
            </a:r>
            <a:r>
              <a:rPr sz="2800" spc="-125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2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060818" y="1105280"/>
            <a:ext cx="405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Préparation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l’environnement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6489700" cy="6858000"/>
            <a:chOff x="3047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6489422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7842"/>
                </a:solidFill>
              </a:rPr>
              <a:t>CHAPITRE</a:t>
            </a:r>
            <a:r>
              <a:rPr sz="2800" spc="-40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1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932803" y="1105280"/>
            <a:ext cx="431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Exploiter</a:t>
            </a:r>
            <a:r>
              <a:rPr sz="24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modélisation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226" y="2824429"/>
            <a:ext cx="4537075" cy="6654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Procédure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d’installation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Utilisation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l’outil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modélisation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6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956020"/>
            <a:ext cx="10590530" cy="1288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marR="5080" indent="-170815" algn="just">
              <a:lnSpc>
                <a:spcPct val="110900"/>
              </a:lnSpc>
              <a:spcBef>
                <a:spcPts val="10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intéressantes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fonctionnalités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Workbench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possibilité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données. Dans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chapitre,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allons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simple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l'aide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Workbench.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pourrait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ensuite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exploité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générer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script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transmettre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 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physique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correspondante.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Rappelons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MCD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MLD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relatifs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au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centre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chapitre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précédent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3405885" y="3308096"/>
            <a:ext cx="49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7700"/>
                </a:solidFill>
                <a:latin typeface="Calibri"/>
                <a:cs typeface="Calibri"/>
              </a:rPr>
              <a:t>MCD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8348" y="3308096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7700"/>
                </a:solidFill>
                <a:latin typeface="Calibri"/>
                <a:cs typeface="Calibri"/>
              </a:rPr>
              <a:t>MLD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9327" y="3724655"/>
            <a:ext cx="10528300" cy="2350135"/>
            <a:chOff x="719327" y="3724655"/>
            <a:chExt cx="10528300" cy="23501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327" y="3724655"/>
              <a:ext cx="5376672" cy="21701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6872" y="3724655"/>
              <a:ext cx="4270248" cy="235000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7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6093358"/>
            <a:ext cx="48398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panneau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l'atelier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intitulé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Modèle.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8802"/>
            <a:ext cx="10591800" cy="1072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Créer</a:t>
            </a:r>
            <a:r>
              <a:rPr sz="16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nouveau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modèle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modèle,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démarrez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l'outil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l'option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New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model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située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l'écran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d'accueil.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8" name="object 8"/>
          <p:cNvGrpSpPr/>
          <p:nvPr/>
        </p:nvGrpSpPr>
        <p:grpSpPr>
          <a:xfrm>
            <a:off x="2133600" y="2802723"/>
            <a:ext cx="8305800" cy="3158502"/>
            <a:chOff x="1837944" y="2551239"/>
            <a:chExt cx="8456930" cy="335152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624" y="2551239"/>
              <a:ext cx="8349742" cy="33510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5104" y="2581655"/>
              <a:ext cx="8238744" cy="3240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73580" y="2580131"/>
              <a:ext cx="8242300" cy="3243580"/>
            </a:xfrm>
            <a:custGeom>
              <a:avLst/>
              <a:gdLst/>
              <a:ahLst/>
              <a:cxnLst/>
              <a:rect l="l" t="t" r="r" b="b"/>
              <a:pathLst>
                <a:path w="8242300" h="3243579">
                  <a:moveTo>
                    <a:pt x="0" y="3243072"/>
                  </a:moveTo>
                  <a:lnTo>
                    <a:pt x="8241792" y="3243072"/>
                  </a:lnTo>
                  <a:lnTo>
                    <a:pt x="8241792" y="0"/>
                  </a:lnTo>
                  <a:lnTo>
                    <a:pt x="0" y="0"/>
                  </a:lnTo>
                  <a:lnTo>
                    <a:pt x="0" y="3243072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7088" y="2910839"/>
              <a:ext cx="1892935" cy="433070"/>
            </a:xfrm>
            <a:custGeom>
              <a:avLst/>
              <a:gdLst/>
              <a:ahLst/>
              <a:cxnLst/>
              <a:rect l="l" t="t" r="r" b="b"/>
              <a:pathLst>
                <a:path w="1892935" h="433070">
                  <a:moveTo>
                    <a:pt x="0" y="432815"/>
                  </a:moveTo>
                  <a:lnTo>
                    <a:pt x="1892808" y="432815"/>
                  </a:lnTo>
                  <a:lnTo>
                    <a:pt x="1892808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18288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7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802"/>
            <a:ext cx="90308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Créer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un schéma</a:t>
            </a:r>
            <a:r>
              <a:rPr sz="16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ses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objets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double-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l'onglet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intitulé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mydb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».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3108960" y="2155825"/>
            <a:ext cx="6018530" cy="3926840"/>
            <a:chOff x="3108960" y="2155825"/>
            <a:chExt cx="6018530" cy="392684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8960" y="2371407"/>
              <a:ext cx="6018022" cy="37106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9440" y="2401824"/>
              <a:ext cx="5907023" cy="35996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37916" y="2400300"/>
              <a:ext cx="5910580" cy="3602990"/>
            </a:xfrm>
            <a:custGeom>
              <a:avLst/>
              <a:gdLst/>
              <a:ahLst/>
              <a:cxnLst/>
              <a:rect l="l" t="t" r="r" b="b"/>
              <a:pathLst>
                <a:path w="5910580" h="3602990">
                  <a:moveTo>
                    <a:pt x="0" y="3602736"/>
                  </a:moveTo>
                  <a:lnTo>
                    <a:pt x="5910072" y="3602736"/>
                  </a:lnTo>
                  <a:lnTo>
                    <a:pt x="5910072" y="0"/>
                  </a:lnTo>
                  <a:lnTo>
                    <a:pt x="0" y="0"/>
                  </a:lnTo>
                  <a:lnTo>
                    <a:pt x="0" y="3602736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9872" y="3520439"/>
              <a:ext cx="1158240" cy="485140"/>
            </a:xfrm>
            <a:custGeom>
              <a:avLst/>
              <a:gdLst/>
              <a:ahLst/>
              <a:cxnLst/>
              <a:rect l="l" t="t" r="r" b="b"/>
              <a:pathLst>
                <a:path w="1158239" h="485139">
                  <a:moveTo>
                    <a:pt x="0" y="484631"/>
                  </a:moveTo>
                  <a:lnTo>
                    <a:pt x="1158239" y="484631"/>
                  </a:lnTo>
                  <a:lnTo>
                    <a:pt x="1158239" y="0"/>
                  </a:lnTo>
                  <a:lnTo>
                    <a:pt x="0" y="0"/>
                  </a:lnTo>
                  <a:lnTo>
                    <a:pt x="0" y="484631"/>
                  </a:lnTo>
                  <a:close/>
                </a:path>
              </a:pathLst>
            </a:custGeom>
            <a:ln w="18288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4752" y="2155825"/>
              <a:ext cx="1805305" cy="1273175"/>
            </a:xfrm>
            <a:custGeom>
              <a:avLst/>
              <a:gdLst/>
              <a:ahLst/>
              <a:cxnLst/>
              <a:rect l="l" t="t" r="r" b="b"/>
              <a:pathLst>
                <a:path w="1805304" h="1273175">
                  <a:moveTo>
                    <a:pt x="40386" y="1197864"/>
                  </a:moveTo>
                  <a:lnTo>
                    <a:pt x="0" y="1272921"/>
                  </a:lnTo>
                  <a:lnTo>
                    <a:pt x="84200" y="1260221"/>
                  </a:lnTo>
                  <a:lnTo>
                    <a:pt x="71083" y="1241552"/>
                  </a:lnTo>
                  <a:lnTo>
                    <a:pt x="55625" y="1241552"/>
                  </a:lnTo>
                  <a:lnTo>
                    <a:pt x="48260" y="1231138"/>
                  </a:lnTo>
                  <a:lnTo>
                    <a:pt x="58635" y="1223836"/>
                  </a:lnTo>
                  <a:lnTo>
                    <a:pt x="40386" y="1197864"/>
                  </a:lnTo>
                  <a:close/>
                </a:path>
                <a:path w="1805304" h="1273175">
                  <a:moveTo>
                    <a:pt x="58635" y="1223836"/>
                  </a:moveTo>
                  <a:lnTo>
                    <a:pt x="48260" y="1231138"/>
                  </a:lnTo>
                  <a:lnTo>
                    <a:pt x="55625" y="1241552"/>
                  </a:lnTo>
                  <a:lnTo>
                    <a:pt x="65968" y="1234273"/>
                  </a:lnTo>
                  <a:lnTo>
                    <a:pt x="58635" y="1223836"/>
                  </a:lnTo>
                  <a:close/>
                </a:path>
                <a:path w="1805304" h="1273175">
                  <a:moveTo>
                    <a:pt x="65968" y="1234273"/>
                  </a:moveTo>
                  <a:lnTo>
                    <a:pt x="55625" y="1241552"/>
                  </a:lnTo>
                  <a:lnTo>
                    <a:pt x="71083" y="1241552"/>
                  </a:lnTo>
                  <a:lnTo>
                    <a:pt x="65968" y="1234273"/>
                  </a:lnTo>
                  <a:close/>
                </a:path>
                <a:path w="1805304" h="1273175">
                  <a:moveTo>
                    <a:pt x="1797812" y="0"/>
                  </a:moveTo>
                  <a:lnTo>
                    <a:pt x="58635" y="1223836"/>
                  </a:lnTo>
                  <a:lnTo>
                    <a:pt x="65968" y="1234273"/>
                  </a:lnTo>
                  <a:lnTo>
                    <a:pt x="1805051" y="10413"/>
                  </a:lnTo>
                  <a:lnTo>
                    <a:pt x="179781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879092"/>
            <a:ext cx="7811618" cy="645047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Remplacez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nom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 il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convient,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ici 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 le nom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centreFormation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Fermez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panneau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propriétés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petit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côté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l'onglet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3121151" y="2667050"/>
            <a:ext cx="6000115" cy="3704590"/>
            <a:chOff x="3121151" y="2667050"/>
            <a:chExt cx="6000115" cy="37045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151" y="2667050"/>
              <a:ext cx="5999734" cy="37045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8583" y="2694431"/>
              <a:ext cx="5894832" cy="359968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956020"/>
            <a:ext cx="10585450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schéma,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pouvons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maintenant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modèle.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Ceci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réalisé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double-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cliquant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bouton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 err="1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panneau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Tables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3325749" y="2667000"/>
            <a:ext cx="5731637" cy="3335845"/>
            <a:chOff x="3151632" y="2374455"/>
            <a:chExt cx="5932805" cy="37045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1632" y="2374455"/>
              <a:ext cx="5932678" cy="37045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9064" y="2401823"/>
              <a:ext cx="5827776" cy="359968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3" y="1879092"/>
            <a:ext cx="4867250" cy="226985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Renommer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etudiant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sélectionnez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l'onglet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commencer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d'ajout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10800"/>
              </a:lnSpc>
              <a:spcBef>
                <a:spcPts val="61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défaut,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système va créer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clé primaire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nulle nommée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idEtudiant.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Renommez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 colonne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numCINEtu.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colonne datatype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choisissons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VARCHAR(10).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Cochez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PK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(Primary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key)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accepter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champ.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77675" y="2001851"/>
            <a:ext cx="5814060" cy="3702050"/>
            <a:chOff x="3185160" y="2782887"/>
            <a:chExt cx="5814060" cy="37020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160" y="2782887"/>
              <a:ext cx="5813933" cy="37015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2592" y="2810255"/>
              <a:ext cx="5708904" cy="359664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8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9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651508"/>
            <a:ext cx="62915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manière,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4928948"/>
            <a:ext cx="52970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créons 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8" name="object 8"/>
          <p:cNvGrpSpPr/>
          <p:nvPr/>
        </p:nvGrpSpPr>
        <p:grpSpPr>
          <a:xfrm>
            <a:off x="3200400" y="1924303"/>
            <a:ext cx="6036310" cy="4598035"/>
            <a:chOff x="3099816" y="1941576"/>
            <a:chExt cx="6036310" cy="45980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2088" y="1941576"/>
              <a:ext cx="4734941" cy="29274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2568" y="1972056"/>
              <a:ext cx="4623816" cy="28163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81044" y="1970532"/>
              <a:ext cx="4627245" cy="2819400"/>
            </a:xfrm>
            <a:custGeom>
              <a:avLst/>
              <a:gdLst/>
              <a:ahLst/>
              <a:cxnLst/>
              <a:rect l="l" t="t" r="r" b="b"/>
              <a:pathLst>
                <a:path w="4627245" h="2819400">
                  <a:moveTo>
                    <a:pt x="0" y="2819400"/>
                  </a:moveTo>
                  <a:lnTo>
                    <a:pt x="4626863" y="2819400"/>
                  </a:lnTo>
                  <a:lnTo>
                    <a:pt x="4626863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9816" y="5206034"/>
              <a:ext cx="6036309" cy="13332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0296" y="5236464"/>
              <a:ext cx="5925311" cy="12222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28772" y="5234940"/>
              <a:ext cx="5928360" cy="1225550"/>
            </a:xfrm>
            <a:custGeom>
              <a:avLst/>
              <a:gdLst/>
              <a:ahLst/>
              <a:cxnLst/>
              <a:rect l="l" t="t" r="r" b="b"/>
              <a:pathLst>
                <a:path w="5928359" h="1225550">
                  <a:moveTo>
                    <a:pt x="0" y="1225296"/>
                  </a:moveTo>
                  <a:lnTo>
                    <a:pt x="5928360" y="1225296"/>
                  </a:lnTo>
                  <a:lnTo>
                    <a:pt x="5928360" y="0"/>
                  </a:lnTo>
                  <a:lnTo>
                    <a:pt x="0" y="0"/>
                  </a:lnTo>
                  <a:lnTo>
                    <a:pt x="0" y="1225296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5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168"/>
            <a:ext cx="10587990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Générer</a:t>
            </a:r>
            <a:r>
              <a:rPr sz="16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diagramme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créé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continuer,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enregistrez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menu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&gt;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Enregistrer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l'aide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bouton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barre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d'outils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approprié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Générez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navigant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menu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Model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&gt;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Model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catalogue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objects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1711782" y="3083873"/>
            <a:ext cx="9026525" cy="3421379"/>
            <a:chOff x="1606296" y="2852864"/>
            <a:chExt cx="9026525" cy="3421379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6296" y="2852864"/>
              <a:ext cx="9026398" cy="34212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776" y="2883407"/>
              <a:ext cx="8915400" cy="33101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35252" y="2881883"/>
              <a:ext cx="8918575" cy="3313429"/>
            </a:xfrm>
            <a:custGeom>
              <a:avLst/>
              <a:gdLst/>
              <a:ahLst/>
              <a:cxnLst/>
              <a:rect l="l" t="t" r="r" b="b"/>
              <a:pathLst>
                <a:path w="8918575" h="3313429">
                  <a:moveTo>
                    <a:pt x="0" y="3313176"/>
                  </a:moveTo>
                  <a:lnTo>
                    <a:pt x="8918448" y="3313176"/>
                  </a:lnTo>
                  <a:lnTo>
                    <a:pt x="8918448" y="0"/>
                  </a:lnTo>
                  <a:lnTo>
                    <a:pt x="0" y="0"/>
                  </a:lnTo>
                  <a:lnTo>
                    <a:pt x="0" y="3313176"/>
                  </a:lnTo>
                  <a:close/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1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2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0" y="1660652"/>
            <a:ext cx="51440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illustré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figure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9823" y="2072639"/>
            <a:ext cx="8906256" cy="429768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0"/>
            <a:ext cx="6483078" cy="68579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9448" y="381000"/>
            <a:ext cx="2002536" cy="6461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80226" y="2358897"/>
            <a:ext cx="4579620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vous allez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10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Procédure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d’installation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Utilisation et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exploitation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l’outil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7842"/>
                </a:solidFill>
              </a:rPr>
              <a:t>CHAPITRE</a:t>
            </a:r>
            <a:r>
              <a:rPr sz="2800" spc="-40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1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6932803" y="1105280"/>
            <a:ext cx="431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Exploiter</a:t>
            </a:r>
            <a:r>
              <a:rPr sz="24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modélisation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0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1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583018" cy="1557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Créer</a:t>
            </a:r>
            <a:r>
              <a:rPr spc="-35" dirty="0"/>
              <a:t> </a:t>
            </a:r>
            <a:r>
              <a:rPr dirty="0"/>
              <a:t>les </a:t>
            </a:r>
            <a:r>
              <a:rPr spc="-10" dirty="0"/>
              <a:t>associations</a:t>
            </a:r>
            <a:r>
              <a:rPr spc="-50" dirty="0"/>
              <a:t> </a:t>
            </a:r>
            <a:r>
              <a:rPr dirty="0"/>
              <a:t>entre les</a:t>
            </a:r>
            <a:r>
              <a:rPr spc="-30" dirty="0"/>
              <a:t> </a:t>
            </a:r>
            <a:r>
              <a:rPr spc="-10" dirty="0"/>
              <a:t>tables</a:t>
            </a: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passons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relations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928369" lvl="1" indent="-17208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928369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associations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(plusieurs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plusieurs)</a:t>
            </a:r>
            <a:endParaRPr sz="1400" dirty="0">
              <a:latin typeface="Calibri"/>
              <a:cs typeface="Calibri"/>
            </a:endParaRPr>
          </a:p>
          <a:p>
            <a:pPr marL="928369" lvl="1" indent="-17208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928369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 associations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ce,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pouvons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l’interface</a:t>
            </a:r>
            <a:r>
              <a:rPr sz="140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design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définissant</a:t>
            </a:r>
            <a:r>
              <a:rPr sz="14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7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23416" y="1776983"/>
            <a:ext cx="9984105" cy="4604385"/>
            <a:chOff x="1423416" y="1776983"/>
            <a:chExt cx="9984105" cy="460438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2927" y="1798256"/>
              <a:ext cx="4744085" cy="45825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1592" y="1776983"/>
              <a:ext cx="4742688" cy="45811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3416" y="2657855"/>
              <a:ext cx="3971544" cy="9936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85204" y="5561075"/>
              <a:ext cx="399415" cy="344805"/>
            </a:xfrm>
            <a:custGeom>
              <a:avLst/>
              <a:gdLst/>
              <a:ahLst/>
              <a:cxnLst/>
              <a:rect l="l" t="t" r="r" b="b"/>
              <a:pathLst>
                <a:path w="399415" h="344804">
                  <a:moveTo>
                    <a:pt x="0" y="344424"/>
                  </a:moveTo>
                  <a:lnTo>
                    <a:pt x="399288" y="344424"/>
                  </a:lnTo>
                  <a:lnTo>
                    <a:pt x="399288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9591" y="3916045"/>
            <a:ext cx="5217795" cy="71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 algn="just">
              <a:lnSpc>
                <a:spcPct val="110200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établir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l'association,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l'icône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n:m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Identifying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Relationship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successivement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objets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etudiant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session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798982" y="1598802"/>
            <a:ext cx="459597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associations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(plusieurs</a:t>
            </a:r>
            <a:r>
              <a:rPr sz="1600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plusieurs)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 entre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Etudiant »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Session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lang="fr-FR" sz="1400" dirty="0" smtClean="0">
                <a:latin typeface="Calibri"/>
                <a:cs typeface="Calibri"/>
              </a:rPr>
              <a:t>,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’après</a:t>
            </a:r>
            <a:r>
              <a:rPr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MCD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583944"/>
            <a:ext cx="9164320" cy="645048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L'outil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d'association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ETUDIANT_has_SESSION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renommer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Inscription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remarque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système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(numCINEtu,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codeSession).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2968751" y="2356167"/>
            <a:ext cx="6298565" cy="4027804"/>
            <a:chOff x="2968751" y="2356167"/>
            <a:chExt cx="6298565" cy="402780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8751" y="2356167"/>
              <a:ext cx="6298565" cy="40276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6183" y="2383535"/>
              <a:ext cx="6193536" cy="39227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6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00400" y="3022138"/>
            <a:ext cx="6515100" cy="3607435"/>
            <a:chOff x="2846832" y="2874264"/>
            <a:chExt cx="6515100" cy="360743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8168" y="2895663"/>
              <a:ext cx="6493509" cy="35857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6832" y="2874264"/>
              <a:ext cx="6492240" cy="3584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37332" y="5817108"/>
              <a:ext cx="737870" cy="231775"/>
            </a:xfrm>
            <a:custGeom>
              <a:avLst/>
              <a:gdLst/>
              <a:ahLst/>
              <a:cxnLst/>
              <a:rect l="l" t="t" r="r" b="b"/>
              <a:pathLst>
                <a:path w="737870" h="231775">
                  <a:moveTo>
                    <a:pt x="0" y="231647"/>
                  </a:moveTo>
                  <a:lnTo>
                    <a:pt x="737616" y="23164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231647"/>
                  </a:lnTo>
                  <a:close/>
                </a:path>
              </a:pathLst>
            </a:custGeom>
            <a:ln w="2743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6952" y="4138930"/>
              <a:ext cx="1741170" cy="1793239"/>
            </a:xfrm>
            <a:custGeom>
              <a:avLst/>
              <a:gdLst/>
              <a:ahLst/>
              <a:cxnLst/>
              <a:rect l="l" t="t" r="r" b="b"/>
              <a:pathLst>
                <a:path w="1741170" h="1793239">
                  <a:moveTo>
                    <a:pt x="31114" y="1684223"/>
                  </a:moveTo>
                  <a:lnTo>
                    <a:pt x="26162" y="1687220"/>
                  </a:lnTo>
                  <a:lnTo>
                    <a:pt x="24892" y="1692122"/>
                  </a:lnTo>
                  <a:lnTo>
                    <a:pt x="0" y="1792973"/>
                  </a:lnTo>
                  <a:lnTo>
                    <a:pt x="23746" y="1786343"/>
                  </a:lnTo>
                  <a:lnTo>
                    <a:pt x="19176" y="1786343"/>
                  </a:lnTo>
                  <a:lnTo>
                    <a:pt x="5969" y="1773605"/>
                  </a:lnTo>
                  <a:lnTo>
                    <a:pt x="29610" y="1749250"/>
                  </a:lnTo>
                  <a:lnTo>
                    <a:pt x="42672" y="1696504"/>
                  </a:lnTo>
                  <a:lnTo>
                    <a:pt x="43696" y="1692122"/>
                  </a:lnTo>
                  <a:lnTo>
                    <a:pt x="43814" y="1691614"/>
                  </a:lnTo>
                  <a:lnTo>
                    <a:pt x="40894" y="1686648"/>
                  </a:lnTo>
                  <a:lnTo>
                    <a:pt x="31114" y="1684223"/>
                  </a:lnTo>
                  <a:close/>
                </a:path>
                <a:path w="1741170" h="1793239">
                  <a:moveTo>
                    <a:pt x="29610" y="1749250"/>
                  </a:moveTo>
                  <a:lnTo>
                    <a:pt x="5969" y="1773605"/>
                  </a:lnTo>
                  <a:lnTo>
                    <a:pt x="19176" y="1786343"/>
                  </a:lnTo>
                  <a:lnTo>
                    <a:pt x="23244" y="1782152"/>
                  </a:lnTo>
                  <a:lnTo>
                    <a:pt x="21462" y="1782152"/>
                  </a:lnTo>
                  <a:lnTo>
                    <a:pt x="10160" y="1771142"/>
                  </a:lnTo>
                  <a:lnTo>
                    <a:pt x="25231" y="1766933"/>
                  </a:lnTo>
                  <a:lnTo>
                    <a:pt x="29610" y="1749250"/>
                  </a:lnTo>
                  <a:close/>
                </a:path>
                <a:path w="1741170" h="1793239">
                  <a:moveTo>
                    <a:pt x="99949" y="1746072"/>
                  </a:moveTo>
                  <a:lnTo>
                    <a:pt x="42768" y="1762037"/>
                  </a:lnTo>
                  <a:lnTo>
                    <a:pt x="19176" y="1786343"/>
                  </a:lnTo>
                  <a:lnTo>
                    <a:pt x="23746" y="1786343"/>
                  </a:lnTo>
                  <a:lnTo>
                    <a:pt x="104901" y="1763687"/>
                  </a:lnTo>
                  <a:lnTo>
                    <a:pt x="107696" y="1758632"/>
                  </a:lnTo>
                  <a:lnTo>
                    <a:pt x="106425" y="1753768"/>
                  </a:lnTo>
                  <a:lnTo>
                    <a:pt x="105128" y="1749250"/>
                  </a:lnTo>
                  <a:lnTo>
                    <a:pt x="105028" y="1748904"/>
                  </a:lnTo>
                  <a:lnTo>
                    <a:pt x="99949" y="1746072"/>
                  </a:lnTo>
                  <a:close/>
                </a:path>
                <a:path w="1741170" h="1793239">
                  <a:moveTo>
                    <a:pt x="25231" y="1766933"/>
                  </a:moveTo>
                  <a:lnTo>
                    <a:pt x="10160" y="1771142"/>
                  </a:lnTo>
                  <a:lnTo>
                    <a:pt x="21462" y="1782152"/>
                  </a:lnTo>
                  <a:lnTo>
                    <a:pt x="25231" y="1766933"/>
                  </a:lnTo>
                  <a:close/>
                </a:path>
                <a:path w="1741170" h="1793239">
                  <a:moveTo>
                    <a:pt x="42768" y="1762037"/>
                  </a:moveTo>
                  <a:lnTo>
                    <a:pt x="25231" y="1766933"/>
                  </a:lnTo>
                  <a:lnTo>
                    <a:pt x="21462" y="1782152"/>
                  </a:lnTo>
                  <a:lnTo>
                    <a:pt x="23244" y="1782152"/>
                  </a:lnTo>
                  <a:lnTo>
                    <a:pt x="42768" y="1762037"/>
                  </a:lnTo>
                  <a:close/>
                </a:path>
                <a:path w="1741170" h="1793239">
                  <a:moveTo>
                    <a:pt x="1727581" y="0"/>
                  </a:moveTo>
                  <a:lnTo>
                    <a:pt x="29610" y="1749250"/>
                  </a:lnTo>
                  <a:lnTo>
                    <a:pt x="25231" y="1766933"/>
                  </a:lnTo>
                  <a:lnTo>
                    <a:pt x="42768" y="1762037"/>
                  </a:lnTo>
                  <a:lnTo>
                    <a:pt x="1740662" y="12700"/>
                  </a:lnTo>
                  <a:lnTo>
                    <a:pt x="17275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8982" y="1879092"/>
            <a:ext cx="10631018" cy="10933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respecter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règles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gestions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lesquelles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étudiant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n’être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inscrit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aucune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session,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session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n’avoir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aucun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étudiant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inscrit.</a:t>
            </a:r>
            <a:endParaRPr sz="14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10000"/>
              </a:lnSpc>
              <a:spcBef>
                <a:spcPts val="62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ajuste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cardinalités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(0,N)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etudiant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session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double-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patte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connectant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inscription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etudiant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décoche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Mandatory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associée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inscription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(Referencing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Table)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802"/>
            <a:ext cx="10707218" cy="903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Créer</a:t>
            </a:r>
            <a:r>
              <a:rPr sz="1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les 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associations</a:t>
            </a:r>
            <a:r>
              <a:rPr sz="14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entre les</a:t>
            </a:r>
            <a:r>
              <a:rPr sz="1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TypeCours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inscription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diagramme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alors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2590800" y="2807678"/>
            <a:ext cx="7520940" cy="3653154"/>
            <a:chOff x="2359151" y="2557335"/>
            <a:chExt cx="7520940" cy="365315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9151" y="2557335"/>
              <a:ext cx="7520685" cy="3652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6583" y="2584704"/>
              <a:ext cx="7415783" cy="35478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7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3916045"/>
            <a:ext cx="4375150" cy="95519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2880" marR="5080" indent="-170815" algn="just">
              <a:lnSpc>
                <a:spcPct val="111200"/>
              </a:lnSpc>
              <a:spcBef>
                <a:spcPts val="8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sélectionne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l'icône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1:n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Non-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Identifying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Relationship »,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successivement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session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formation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(dans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ordre,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c'est-à-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dire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référençant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d'abord,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référencé).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8802"/>
            <a:ext cx="4374617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associations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un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 err="1" smtClean="0">
                <a:solidFill>
                  <a:srgbClr val="FF7800"/>
                </a:solidFill>
                <a:latin typeface="Calibri"/>
                <a:cs typeface="Calibri"/>
              </a:rPr>
              <a:t>plusieurs</a:t>
            </a:r>
            <a:endParaRPr lang="fr-FR" sz="1600" b="1" spc="-10" dirty="0" smtClean="0">
              <a:solidFill>
                <a:srgbClr val="FF78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Session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D’après</a:t>
            </a:r>
            <a:r>
              <a:rPr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MCD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8" name="object 8"/>
          <p:cNvGrpSpPr/>
          <p:nvPr/>
        </p:nvGrpSpPr>
        <p:grpSpPr>
          <a:xfrm>
            <a:off x="1167383" y="1935479"/>
            <a:ext cx="10299700" cy="4069079"/>
            <a:chOff x="1167383" y="1935479"/>
            <a:chExt cx="10299700" cy="406907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83" y="2706623"/>
              <a:ext cx="3584448" cy="859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4480" y="1935479"/>
              <a:ext cx="6102096" cy="40690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66004" y="5082539"/>
              <a:ext cx="368935" cy="231775"/>
            </a:xfrm>
            <a:custGeom>
              <a:avLst/>
              <a:gdLst/>
              <a:ahLst/>
              <a:cxnLst/>
              <a:rect l="l" t="t" r="r" b="b"/>
              <a:pathLst>
                <a:path w="368935" h="231775">
                  <a:moveTo>
                    <a:pt x="0" y="231648"/>
                  </a:moveTo>
                  <a:lnTo>
                    <a:pt x="368808" y="231648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33287" y="3483863"/>
              <a:ext cx="3445510" cy="1769110"/>
            </a:xfrm>
            <a:custGeom>
              <a:avLst/>
              <a:gdLst/>
              <a:ahLst/>
              <a:cxnLst/>
              <a:rect l="l" t="t" r="r" b="b"/>
              <a:pathLst>
                <a:path w="3445509" h="1769110">
                  <a:moveTo>
                    <a:pt x="94107" y="1659382"/>
                  </a:moveTo>
                  <a:lnTo>
                    <a:pt x="89662" y="1661922"/>
                  </a:lnTo>
                  <a:lnTo>
                    <a:pt x="0" y="1714246"/>
                  </a:lnTo>
                  <a:lnTo>
                    <a:pt x="89662" y="1766570"/>
                  </a:lnTo>
                  <a:lnTo>
                    <a:pt x="94107" y="1769110"/>
                  </a:lnTo>
                  <a:lnTo>
                    <a:pt x="99695" y="1767713"/>
                  </a:lnTo>
                  <a:lnTo>
                    <a:pt x="102235" y="1763268"/>
                  </a:lnTo>
                  <a:lnTo>
                    <a:pt x="104775" y="1758950"/>
                  </a:lnTo>
                  <a:lnTo>
                    <a:pt x="103250" y="1753362"/>
                  </a:lnTo>
                  <a:lnTo>
                    <a:pt x="51906" y="1723390"/>
                  </a:lnTo>
                  <a:lnTo>
                    <a:pt x="18161" y="1723390"/>
                  </a:lnTo>
                  <a:lnTo>
                    <a:pt x="18161" y="1705102"/>
                  </a:lnTo>
                  <a:lnTo>
                    <a:pt x="51906" y="1705102"/>
                  </a:lnTo>
                  <a:lnTo>
                    <a:pt x="103250" y="1675130"/>
                  </a:lnTo>
                  <a:lnTo>
                    <a:pt x="104775" y="1669542"/>
                  </a:lnTo>
                  <a:lnTo>
                    <a:pt x="102235" y="1665224"/>
                  </a:lnTo>
                  <a:lnTo>
                    <a:pt x="99695" y="1660779"/>
                  </a:lnTo>
                  <a:lnTo>
                    <a:pt x="94107" y="1659382"/>
                  </a:lnTo>
                  <a:close/>
                </a:path>
                <a:path w="3445509" h="1769110">
                  <a:moveTo>
                    <a:pt x="51906" y="1705102"/>
                  </a:moveTo>
                  <a:lnTo>
                    <a:pt x="18161" y="1705102"/>
                  </a:lnTo>
                  <a:lnTo>
                    <a:pt x="18161" y="1723390"/>
                  </a:lnTo>
                  <a:lnTo>
                    <a:pt x="51906" y="1723390"/>
                  </a:lnTo>
                  <a:lnTo>
                    <a:pt x="49729" y="1722120"/>
                  </a:lnTo>
                  <a:lnTo>
                    <a:pt x="22733" y="1722120"/>
                  </a:lnTo>
                  <a:lnTo>
                    <a:pt x="22733" y="1706372"/>
                  </a:lnTo>
                  <a:lnTo>
                    <a:pt x="49729" y="1706372"/>
                  </a:lnTo>
                  <a:lnTo>
                    <a:pt x="51906" y="1705102"/>
                  </a:lnTo>
                  <a:close/>
                </a:path>
                <a:path w="3445509" h="1769110">
                  <a:moveTo>
                    <a:pt x="3424555" y="1705102"/>
                  </a:moveTo>
                  <a:lnTo>
                    <a:pt x="51906" y="1705102"/>
                  </a:lnTo>
                  <a:lnTo>
                    <a:pt x="36231" y="1714246"/>
                  </a:lnTo>
                  <a:lnTo>
                    <a:pt x="51906" y="1723390"/>
                  </a:lnTo>
                  <a:lnTo>
                    <a:pt x="3442842" y="1723390"/>
                  </a:lnTo>
                  <a:lnTo>
                    <a:pt x="3442842" y="1714246"/>
                  </a:lnTo>
                  <a:lnTo>
                    <a:pt x="3424555" y="1714246"/>
                  </a:lnTo>
                  <a:lnTo>
                    <a:pt x="3424555" y="1705102"/>
                  </a:lnTo>
                  <a:close/>
                </a:path>
                <a:path w="3445509" h="1769110">
                  <a:moveTo>
                    <a:pt x="22733" y="1706372"/>
                  </a:moveTo>
                  <a:lnTo>
                    <a:pt x="22733" y="1722120"/>
                  </a:lnTo>
                  <a:lnTo>
                    <a:pt x="36231" y="1714246"/>
                  </a:lnTo>
                  <a:lnTo>
                    <a:pt x="22733" y="1706372"/>
                  </a:lnTo>
                  <a:close/>
                </a:path>
                <a:path w="3445509" h="1769110">
                  <a:moveTo>
                    <a:pt x="36231" y="1714246"/>
                  </a:moveTo>
                  <a:lnTo>
                    <a:pt x="22733" y="1722120"/>
                  </a:lnTo>
                  <a:lnTo>
                    <a:pt x="49729" y="1722120"/>
                  </a:lnTo>
                  <a:lnTo>
                    <a:pt x="36231" y="1714246"/>
                  </a:lnTo>
                  <a:close/>
                </a:path>
                <a:path w="3445509" h="1769110">
                  <a:moveTo>
                    <a:pt x="49729" y="1706372"/>
                  </a:moveTo>
                  <a:lnTo>
                    <a:pt x="22733" y="1706372"/>
                  </a:lnTo>
                  <a:lnTo>
                    <a:pt x="36231" y="1714246"/>
                  </a:lnTo>
                  <a:lnTo>
                    <a:pt x="49729" y="1706372"/>
                  </a:lnTo>
                  <a:close/>
                </a:path>
                <a:path w="3445509" h="1769110">
                  <a:moveTo>
                    <a:pt x="3445256" y="0"/>
                  </a:moveTo>
                  <a:lnTo>
                    <a:pt x="3424555" y="0"/>
                  </a:lnTo>
                  <a:lnTo>
                    <a:pt x="3424555" y="1714246"/>
                  </a:lnTo>
                  <a:lnTo>
                    <a:pt x="3433698" y="1705102"/>
                  </a:lnTo>
                  <a:lnTo>
                    <a:pt x="3442842" y="1705102"/>
                  </a:lnTo>
                  <a:lnTo>
                    <a:pt x="3442842" y="18287"/>
                  </a:lnTo>
                  <a:lnTo>
                    <a:pt x="3433698" y="18287"/>
                  </a:lnTo>
                  <a:lnTo>
                    <a:pt x="3442842" y="9144"/>
                  </a:lnTo>
                  <a:lnTo>
                    <a:pt x="3445256" y="9144"/>
                  </a:lnTo>
                  <a:lnTo>
                    <a:pt x="3445256" y="0"/>
                  </a:lnTo>
                  <a:close/>
                </a:path>
                <a:path w="3445509" h="1769110">
                  <a:moveTo>
                    <a:pt x="3442842" y="1705102"/>
                  </a:moveTo>
                  <a:lnTo>
                    <a:pt x="3433698" y="1705102"/>
                  </a:lnTo>
                  <a:lnTo>
                    <a:pt x="3424555" y="1714246"/>
                  </a:lnTo>
                  <a:lnTo>
                    <a:pt x="3442842" y="1714246"/>
                  </a:lnTo>
                  <a:lnTo>
                    <a:pt x="3442842" y="1705102"/>
                  </a:lnTo>
                  <a:close/>
                </a:path>
                <a:path w="3445509" h="1769110">
                  <a:moveTo>
                    <a:pt x="3442842" y="9144"/>
                  </a:moveTo>
                  <a:lnTo>
                    <a:pt x="3433698" y="18287"/>
                  </a:lnTo>
                  <a:lnTo>
                    <a:pt x="3442842" y="18287"/>
                  </a:lnTo>
                  <a:lnTo>
                    <a:pt x="3442842" y="9144"/>
                  </a:lnTo>
                  <a:close/>
                </a:path>
                <a:path w="3445509" h="1769110">
                  <a:moveTo>
                    <a:pt x="3445256" y="9144"/>
                  </a:moveTo>
                  <a:lnTo>
                    <a:pt x="3442842" y="9144"/>
                  </a:lnTo>
                  <a:lnTo>
                    <a:pt x="3442842" y="18287"/>
                  </a:lnTo>
                  <a:lnTo>
                    <a:pt x="3445256" y="18287"/>
                  </a:lnTo>
                  <a:lnTo>
                    <a:pt x="3445256" y="9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5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802"/>
            <a:ext cx="10631017" cy="11496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Créer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associations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entre les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endParaRPr sz="16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remarque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qu’une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formation_codeForm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ajoutée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session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s’agit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référence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formation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session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respecter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cardinalité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0,N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décocher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Mandatory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Referencing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Table)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2566260" y="2879667"/>
            <a:ext cx="7719059" cy="3558540"/>
            <a:chOff x="2261616" y="2977959"/>
            <a:chExt cx="7719059" cy="355854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1616" y="2977959"/>
              <a:ext cx="7718806" cy="35582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9048" y="3005328"/>
              <a:ext cx="7613904" cy="34533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21636" y="4564380"/>
              <a:ext cx="2371725" cy="1219200"/>
            </a:xfrm>
            <a:custGeom>
              <a:avLst/>
              <a:gdLst/>
              <a:ahLst/>
              <a:cxnLst/>
              <a:rect l="l" t="t" r="r" b="b"/>
              <a:pathLst>
                <a:path w="2371725" h="1219200">
                  <a:moveTo>
                    <a:pt x="0" y="1219200"/>
                  </a:moveTo>
                  <a:lnTo>
                    <a:pt x="2371343" y="1219200"/>
                  </a:lnTo>
                  <a:lnTo>
                    <a:pt x="2371343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0" y="1651508"/>
            <a:ext cx="65156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associations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MCD,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final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2682239" y="1944687"/>
            <a:ext cx="6871970" cy="4436110"/>
            <a:chOff x="2682239" y="1944687"/>
            <a:chExt cx="6871970" cy="443611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2239" y="1944687"/>
              <a:ext cx="6871461" cy="44361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9671" y="1972055"/>
              <a:ext cx="6766559" cy="43312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5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802"/>
            <a:ext cx="10411460" cy="11496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En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utilisant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clés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étrangères</a:t>
            </a:r>
            <a:endParaRPr sz="16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générer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concernées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schéma.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inscription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navigant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Foreign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Key,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 définissons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etudiant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session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1905000" y="2682112"/>
            <a:ext cx="8380222" cy="3680333"/>
            <a:chOff x="1929383" y="2697416"/>
            <a:chExt cx="8380222" cy="3680333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9383" y="2697416"/>
              <a:ext cx="8380222" cy="36803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6815" y="2724912"/>
              <a:ext cx="8275319" cy="35753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72383" y="6095150"/>
              <a:ext cx="719455" cy="234950"/>
            </a:xfrm>
            <a:custGeom>
              <a:avLst/>
              <a:gdLst/>
              <a:ahLst/>
              <a:cxnLst/>
              <a:rect l="l" t="t" r="r" b="b"/>
              <a:pathLst>
                <a:path w="719454" h="234950">
                  <a:moveTo>
                    <a:pt x="0" y="234695"/>
                  </a:moveTo>
                  <a:lnTo>
                    <a:pt x="719327" y="234695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234695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802"/>
            <a:ext cx="62114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Créer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associations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entre les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génère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diagramme,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remarque que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7162800" y="1739708"/>
            <a:ext cx="4022090" cy="4601210"/>
            <a:chOff x="6428232" y="1749488"/>
            <a:chExt cx="4022090" cy="460121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8232" y="1749488"/>
              <a:ext cx="4021709" cy="46008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5664" y="1776983"/>
              <a:ext cx="3916680" cy="44958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6489700" cy="6858000"/>
            <a:chOff x="3047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6489422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7842"/>
                </a:solidFill>
              </a:rPr>
              <a:t>CHAPITRE</a:t>
            </a:r>
            <a:r>
              <a:rPr sz="2800" spc="-40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1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6932803" y="1105280"/>
            <a:ext cx="431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Exploiter</a:t>
            </a:r>
            <a:r>
              <a:rPr sz="24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un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modélisation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226" y="2824429"/>
            <a:ext cx="4650105" cy="6654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Procédure</a:t>
            </a:r>
            <a:r>
              <a:rPr sz="1600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d’installation</a:t>
            </a:r>
            <a:r>
              <a:rPr sz="1600" b="1" spc="1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d’un</a:t>
            </a:r>
            <a:r>
              <a:rPr sz="1600" b="1" spc="-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outil</a:t>
            </a:r>
            <a:r>
              <a:rPr sz="1600" b="1" spc="-1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modélisation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5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802"/>
            <a:ext cx="10554818" cy="145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Créer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associations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entre les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fonctionnalités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offre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fonctionnalités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lecture du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diagramme,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756920" lvl="1" indent="-286385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7569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notations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associations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refléter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utilisée,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notations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associations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personnalisables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menu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Model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&gt;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Relationship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Notation.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Utilisation</a:t>
            </a:r>
            <a:r>
              <a:rPr sz="1600" spc="-50" dirty="0"/>
              <a:t> </a:t>
            </a:r>
            <a:r>
              <a:rPr sz="1600" dirty="0"/>
              <a:t>de</a:t>
            </a:r>
            <a:r>
              <a:rPr sz="1600" spc="-70" dirty="0"/>
              <a:t> </a:t>
            </a:r>
            <a:r>
              <a:rPr sz="1600" spc="-10" dirty="0"/>
              <a:t>l’outil</a:t>
            </a:r>
            <a:r>
              <a:rPr sz="1600" spc="-40" dirty="0"/>
              <a:t> </a:t>
            </a:r>
            <a:r>
              <a:rPr sz="1600" dirty="0"/>
              <a:t>de</a:t>
            </a:r>
            <a:r>
              <a:rPr sz="1600" spc="-65" dirty="0"/>
              <a:t> </a:t>
            </a:r>
            <a:r>
              <a:rPr sz="1600" spc="-10" dirty="0"/>
              <a:t>modélisation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3657600" y="3136314"/>
            <a:ext cx="5463540" cy="3394075"/>
            <a:chOff x="3389376" y="3029648"/>
            <a:chExt cx="5463540" cy="33940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376" y="3029648"/>
              <a:ext cx="5463285" cy="33938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6808" y="3057143"/>
              <a:ext cx="5358384" cy="32887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00116" y="3991355"/>
              <a:ext cx="881380" cy="594360"/>
            </a:xfrm>
            <a:custGeom>
              <a:avLst/>
              <a:gdLst/>
              <a:ahLst/>
              <a:cxnLst/>
              <a:rect l="l" t="t" r="r" b="b"/>
              <a:pathLst>
                <a:path w="881379" h="594360">
                  <a:moveTo>
                    <a:pt x="0" y="594359"/>
                  </a:moveTo>
                  <a:lnTo>
                    <a:pt x="880872" y="594359"/>
                  </a:lnTo>
                  <a:lnTo>
                    <a:pt x="880872" y="0"/>
                  </a:lnTo>
                  <a:lnTo>
                    <a:pt x="0" y="0"/>
                  </a:lnTo>
                  <a:lnTo>
                    <a:pt x="0" y="594359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6489700" cy="6858000"/>
            <a:chOff x="3047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6489422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7842"/>
                </a:solidFill>
              </a:rPr>
              <a:t>CHAPITRE</a:t>
            </a:r>
            <a:r>
              <a:rPr sz="2800" spc="-40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2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90003" y="1105280"/>
            <a:ext cx="3406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Préparer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serveur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MySQL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226" y="2824429"/>
            <a:ext cx="3917950" cy="9861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Installation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trike="noStrike" spc="-10" dirty="0" smtClean="0">
                <a:solidFill>
                  <a:srgbClr val="FF7800"/>
                </a:solidFill>
                <a:latin typeface="Calibri"/>
                <a:cs typeface="Calibri"/>
              </a:rPr>
              <a:t>MySQL</a:t>
            </a:r>
            <a:r>
              <a:rPr lang="fr-FR" sz="1600" b="1" strike="noStrike" spc="-10" dirty="0" smtClean="0">
                <a:solidFill>
                  <a:srgbClr val="FF7800"/>
                </a:solidFill>
                <a:latin typeface="Calibri"/>
                <a:cs typeface="Calibri"/>
              </a:rPr>
              <a:t> Server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Management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 services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Configuration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ports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2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3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956020"/>
            <a:ext cx="10587990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Server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relationnelle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(SGBDR)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multiplateforme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développé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société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suédoise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AB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acquis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tard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Oracle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Corporation.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3578097"/>
            <a:ext cx="12536018" cy="143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cours,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allons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installer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configurer l'édition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Community.</a:t>
            </a:r>
            <a:endParaRPr sz="1400" dirty="0">
              <a:latin typeface="Calibri"/>
              <a:cs typeface="Calibri"/>
            </a:endParaRPr>
          </a:p>
          <a:p>
            <a:pPr marL="12700" marR="3684904" indent="171450" algn="just">
              <a:lnSpc>
                <a:spcPct val="1533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community server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8.0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téléchargée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lang="fr-FR" sz="1400" u="sng" spc="-10" dirty="0" smtClean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https://dev.mysql.com/downloads/windows/installer/8.0.html</a:t>
            </a:r>
            <a:endParaRPr lang="fr-FR" sz="1400" u="sng" spc="-10" dirty="0" smtClean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ibri"/>
              <a:cs typeface="Calibri"/>
            </a:endParaRPr>
          </a:p>
          <a:p>
            <a:pPr marL="12700" marR="3684904" indent="171450" algn="just">
              <a:lnSpc>
                <a:spcPct val="1533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comporte aussi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9679" y="2569464"/>
            <a:ext cx="1527048" cy="9479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977897"/>
            <a:ext cx="37724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allons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continuer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l’installation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Full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956180"/>
            <a:ext cx="4519295" cy="159697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82880" marR="5080" indent="-170815" algn="just">
              <a:lnSpc>
                <a:spcPct val="110900"/>
              </a:lnSpc>
              <a:spcBef>
                <a:spcPts val="11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d'installation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vérifie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prérequis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nécessaires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fonctionnement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base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endParaRPr sz="1400" dirty="0">
              <a:latin typeface="Calibri"/>
              <a:cs typeface="Calibri"/>
            </a:endParaRPr>
          </a:p>
          <a:p>
            <a:pPr marL="182880" marR="8890" indent="-170815" algn="just">
              <a:lnSpc>
                <a:spcPct val="111800"/>
              </a:lnSpc>
              <a:spcBef>
                <a:spcPts val="59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consulter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détails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exigences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défaillantes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«Check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Requirements»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692140" cy="4320540"/>
            <a:chOff x="5733288" y="1953831"/>
            <a:chExt cx="5692140" cy="432054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691886" cy="43202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586983" cy="421538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956180"/>
            <a:ext cx="4522470" cy="71987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82880" marR="5080" indent="-170815" algn="just">
              <a:lnSpc>
                <a:spcPct val="110900"/>
              </a:lnSpc>
              <a:spcBef>
                <a:spcPts val="11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l'écran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d'installation,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MySQL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vont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installés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poste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travail.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Consultez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Execute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1" y="1977897"/>
            <a:ext cx="43046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programme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télécharge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installe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produits.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956180"/>
            <a:ext cx="4729455" cy="1016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 algn="just">
              <a:lnSpc>
                <a:spcPct val="111900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l'écran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configuration,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 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configurés.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allons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commencer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Next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956180"/>
            <a:ext cx="4518660" cy="9590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82880" marR="5080" indent="-170815" algn="just">
              <a:lnSpc>
                <a:spcPct val="110900"/>
              </a:lnSpc>
              <a:spcBef>
                <a:spcPts val="11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l'écran «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Haute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disponibilité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allons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d’effectuer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installation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autonome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Server,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choisissez donc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Standalone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 Classic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Replication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956180"/>
            <a:ext cx="4524375" cy="4206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9525" indent="-170815" algn="just">
              <a:lnSpc>
                <a:spcPct val="111900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volet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and</a:t>
            </a:r>
            <a:r>
              <a:rPr sz="1400" b="1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Networking</a:t>
            </a:r>
            <a:r>
              <a:rPr sz="1400" b="1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b="1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pouvons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configuration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endParaRPr sz="1400" dirty="0">
              <a:latin typeface="Calibri"/>
              <a:cs typeface="Calibri"/>
            </a:endParaRPr>
          </a:p>
          <a:p>
            <a:pPr marL="182880" marR="8255" indent="-170815" algn="just">
              <a:lnSpc>
                <a:spcPct val="111700"/>
              </a:lnSpc>
              <a:spcBef>
                <a:spcPts val="57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s’agit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prédéfini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paramètres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configuration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détermine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quantité 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allouer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927735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927735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Development</a:t>
            </a:r>
            <a:r>
              <a:rPr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Computer</a:t>
            </a:r>
            <a:r>
              <a:rPr sz="1400" b="1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configuration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endParaRPr sz="1400" dirty="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minimale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ressources.</a:t>
            </a:r>
            <a:endParaRPr sz="1400" dirty="0">
              <a:latin typeface="Calibri"/>
              <a:cs typeface="Calibri"/>
            </a:endParaRPr>
          </a:p>
          <a:p>
            <a:pPr marL="927100" marR="5080" lvl="1" indent="-170815" algn="just">
              <a:lnSpc>
                <a:spcPct val="110900"/>
              </a:lnSpc>
              <a:spcBef>
                <a:spcPts val="615"/>
              </a:spcBef>
              <a:buFont typeface="Arial MT"/>
              <a:buChar char="•"/>
              <a:tabLst>
                <a:tab pos="92710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Server</a:t>
            </a:r>
            <a:r>
              <a:rPr sz="1400" b="1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Computer</a:t>
            </a:r>
            <a:r>
              <a:rPr sz="1400" b="1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alloue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moyenne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 smtClean="0">
              <a:latin typeface="Calibri"/>
              <a:cs typeface="Calibri"/>
            </a:endParaRPr>
          </a:p>
          <a:p>
            <a:pPr marL="927100" marR="6350" lvl="1" indent="-170815" algn="just">
              <a:lnSpc>
                <a:spcPct val="111200"/>
              </a:lnSpc>
              <a:spcBef>
                <a:spcPts val="605"/>
              </a:spcBef>
              <a:buFont typeface="Arial MT"/>
              <a:buChar char="•"/>
              <a:tabLst>
                <a:tab pos="927100" algn="l"/>
              </a:tabLst>
            </a:pP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Dedicated</a:t>
            </a:r>
            <a:r>
              <a:rPr sz="1400" b="1" spc="19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Computer</a:t>
            </a:r>
            <a:r>
              <a:rPr sz="1400" b="1" spc="2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2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option</a:t>
            </a:r>
            <a:r>
              <a:rPr sz="1400" spc="18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9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2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220" dirty="0" smtClean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voulons</a:t>
            </a:r>
            <a:r>
              <a:rPr sz="1400" spc="229" dirty="0" smtClean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215" dirty="0" smtClean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225" dirty="0" smtClean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400" spc="210" dirty="0" smtClean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225" dirty="0" smtClean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dédié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225" dirty="0" smtClean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configuration</a:t>
            </a:r>
            <a:r>
              <a:rPr sz="1400" spc="18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alloue</a:t>
            </a:r>
            <a:r>
              <a:rPr sz="1400" spc="18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8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grande</a:t>
            </a:r>
            <a:r>
              <a:rPr sz="1400" spc="16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19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ressources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 smtClean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4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l’option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Development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Computer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0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1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956020"/>
            <a:ext cx="10591800" cy="157543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265"/>
              </a:spcBef>
              <a:buFont typeface="Wingdings" panose="05000000000000000000" pitchFamily="2" charset="2"/>
              <a:buChar char="q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première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conception d’une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depuis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cahier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charges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jusqu’à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l’élaboration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‘un</a:t>
            </a:r>
            <a:r>
              <a:rPr lang="fr-FR" sz="1400" dirty="0" smtClean="0"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MLD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 smtClean="0">
              <a:latin typeface="Calibri"/>
              <a:cs typeface="Calibri"/>
            </a:endParaRPr>
          </a:p>
          <a:p>
            <a:pPr marL="297815" marR="5080" indent="-285750" algn="just">
              <a:lnSpc>
                <a:spcPct val="110800"/>
              </a:lnSpc>
              <a:spcBef>
                <a:spcPts val="615"/>
              </a:spcBef>
              <a:buFont typeface="Wingdings" panose="05000000000000000000" pitchFamily="2" charset="2"/>
              <a:buChar char="q"/>
              <a:tabLst>
                <a:tab pos="182880" algn="l"/>
              </a:tabLst>
            </a:pP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Pour concevoir un MLD, plusieurs outils existent. Dans ce cours, nous allons utiliser </a:t>
            </a: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MySQL </a:t>
            </a:r>
            <a:r>
              <a:rPr lang="fr-FR" sz="1400" b="1" dirty="0" err="1" smtClean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, un outil de modélisation simple et puissant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1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7815" marR="5080" indent="-285750" algn="just">
              <a:lnSpc>
                <a:spcPct val="110800"/>
              </a:lnSpc>
              <a:spcBef>
                <a:spcPts val="615"/>
              </a:spcBef>
              <a:buFont typeface="Wingdings" panose="05000000000000000000" pitchFamily="2" charset="2"/>
              <a:buChar char="q"/>
              <a:tabLst>
                <a:tab pos="182880" algn="l"/>
              </a:tabLst>
            </a:pPr>
            <a:r>
              <a:rPr lang="fr-FR" sz="1400" b="1" dirty="0" smtClean="0">
                <a:latin typeface="Calibri"/>
                <a:cs typeface="Calibri"/>
              </a:rPr>
              <a:t>MySQL </a:t>
            </a:r>
            <a:r>
              <a:rPr lang="fr-FR" sz="1400" b="1" dirty="0" err="1" smtClean="0">
                <a:latin typeface="Calibri"/>
                <a:cs typeface="Calibri"/>
              </a:rPr>
              <a:t>Workbench</a:t>
            </a:r>
            <a:r>
              <a:rPr lang="fr-FR" sz="1400" b="1" dirty="0" smtClean="0">
                <a:latin typeface="Calibri"/>
                <a:cs typeface="Calibri"/>
              </a:rPr>
              <a:t> </a:t>
            </a:r>
            <a:r>
              <a:rPr lang="fr-FR" sz="1400" dirty="0" smtClean="0">
                <a:latin typeface="Calibri"/>
                <a:cs typeface="Calibri"/>
              </a:rPr>
              <a:t>est un outil qui permet de dessiner le MLD (Modèle Logique de Données), c’est-à-dire les schémas relationnels (tables, attributs, types, clés primaires, étrangères, etc.). Il est principalement utilisé pour 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Introduction</a:t>
            </a:r>
            <a:endParaRPr sz="1600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978055" y="3591218"/>
            <a:ext cx="4125566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98450" marR="0" lvl="0" indent="-285750" algn="just" defTabSz="914400" rtl="0" eaLnBrk="0" fontAlgn="base" latinLnBrk="0" hangingPunct="0">
              <a:spcBef>
                <a:spcPts val="26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184150" algn="l"/>
              </a:tabLst>
            </a:pPr>
            <a:r>
              <a:rPr lang="ar-MA" altLang="ar-MA" sz="1400" dirty="0" err="1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lang="ar-MA" altLang="ar-MA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ar-MA" altLang="ar-MA"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modèles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données (MLD).</a:t>
            </a:r>
            <a:endParaRPr lang="ar-MA" altLang="ar-MA" sz="140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8450" marR="0" lvl="0" indent="-285750" algn="just" defTabSz="914400" rtl="0" eaLnBrk="0" fontAlgn="base" latinLnBrk="0" hangingPunct="0">
              <a:spcBef>
                <a:spcPts val="26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184150" algn="l"/>
              </a:tabLst>
            </a:pP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Générer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script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SQL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lang="fr-FR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</a:p>
          <a:p>
            <a:pPr marL="298450" marR="0" lvl="0" indent="-285750" algn="just" defTabSz="914400" rtl="0" eaLnBrk="0" fontAlgn="base" latinLnBrk="0" hangingPunct="0">
              <a:spcBef>
                <a:spcPts val="26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184150" algn="l"/>
              </a:tabLst>
            </a:pPr>
            <a:r>
              <a:rPr lang="fr-FR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L’interaction avec les bases de données via les requêtes.</a:t>
            </a:r>
            <a:endParaRPr lang="ar-MA" altLang="ar-MA" sz="1400" dirty="0">
              <a:solidFill>
                <a:srgbClr val="555555"/>
              </a:solidFill>
              <a:latin typeface="Calibri"/>
              <a:cs typeface="Calibri"/>
            </a:endParaRPr>
          </a:p>
        </p:txBody>
      </p:sp>
      <p:pic>
        <p:nvPicPr>
          <p:cNvPr id="1027" name="Picture 3" descr="Designing a database with MySQL using MySQL Workbench | by Afroshok | Shok  and Oh!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17210"/>
            <a:ext cx="1981200" cy="13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98982" y="5138916"/>
            <a:ext cx="10425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latin typeface="Calibri"/>
                <a:cs typeface="Calibri"/>
              </a:rPr>
              <a:t>MySQL </a:t>
            </a:r>
            <a:r>
              <a:rPr lang="fr-FR" sz="1400" dirty="0" err="1">
                <a:latin typeface="Calibri"/>
                <a:cs typeface="Calibri"/>
              </a:rPr>
              <a:t>Workbench</a:t>
            </a:r>
            <a:r>
              <a:rPr lang="fr-FR" sz="1400" dirty="0">
                <a:latin typeface="Calibri"/>
                <a:cs typeface="Calibri"/>
              </a:rPr>
              <a:t> est à la fois un outil de modélisation, de génération de script, et d’interaction directe avec les bases de données.</a:t>
            </a:r>
            <a:endParaRPr lang="ar-MA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1" y="1598802"/>
            <a:ext cx="4729455" cy="28437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Network</a:t>
            </a:r>
            <a:r>
              <a:rPr sz="1600" b="1" spc="-5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Connectivity</a:t>
            </a:r>
            <a:endParaRPr sz="1600" dirty="0">
              <a:latin typeface="Calibri"/>
              <a:cs typeface="Calibri"/>
            </a:endParaRPr>
          </a:p>
          <a:p>
            <a:pPr marL="183515" marR="5080" indent="-170815" algn="just">
              <a:lnSpc>
                <a:spcPct val="1113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section,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pouvons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contrôler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clients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connecter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pouvons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48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protocole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TCP/IP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48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Named</a:t>
            </a:r>
            <a:r>
              <a:rPr sz="1400" spc="4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Pipe</a:t>
            </a:r>
            <a:r>
              <a:rPr sz="1400" spc="4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4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Shared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Memory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souhaitons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configurer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3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Named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Pipe/Shared Memory,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devons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Pipe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Memory.</a:t>
            </a:r>
            <a:endParaRPr sz="1400" dirty="0">
              <a:latin typeface="Calibri"/>
              <a:cs typeface="Calibri"/>
            </a:endParaRPr>
          </a:p>
          <a:p>
            <a:pPr marL="183515" marR="6985" indent="-170815" algn="just">
              <a:lnSpc>
                <a:spcPct val="111200"/>
              </a:lnSpc>
              <a:spcBef>
                <a:spcPts val="585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pouvons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port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connecter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d'autoriser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numéro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port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spécifié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zone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texte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Port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r>
              <a:rPr sz="1400" spc="19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Voir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l'image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956180"/>
            <a:ext cx="4518660" cy="71987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82880" marR="5080" indent="-170815" algn="just">
              <a:lnSpc>
                <a:spcPct val="110900"/>
              </a:lnSpc>
              <a:spcBef>
                <a:spcPts val="11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l'écran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Authentification</a:t>
            </a:r>
            <a:r>
              <a:rPr sz="14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Method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choisissez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l'option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Strong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Password</a:t>
            </a:r>
            <a:r>
              <a:rPr sz="14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Encryption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for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Authentication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b="1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avez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installé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dernières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versions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connectors.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956180"/>
            <a:ext cx="4728846" cy="221002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82880" marR="6350" indent="-170815" algn="just">
              <a:lnSpc>
                <a:spcPct val="110900"/>
              </a:lnSpc>
              <a:spcBef>
                <a:spcPts val="11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Accounts and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Roles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 spécifier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passe</a:t>
            </a:r>
            <a:r>
              <a:rPr sz="1400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3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root.</a:t>
            </a:r>
            <a:r>
              <a:rPr sz="1400" spc="4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40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Root</a:t>
            </a:r>
            <a:r>
              <a:rPr sz="1400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4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3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 sysadmin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d'autres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cliquant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endParaRPr sz="1400" dirty="0">
              <a:latin typeface="Calibri"/>
              <a:cs typeface="Calibri"/>
            </a:endParaRPr>
          </a:p>
          <a:p>
            <a:pPr marL="182880" marR="5715" algn="just">
              <a:lnSpc>
                <a:spcPct val="110800"/>
              </a:lnSpc>
              <a:spcBef>
                <a:spcPts val="1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Add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User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boîte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dialogue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d'utilisateur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MySQL,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fournissez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d'utilisateur,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d'hôte,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l'utilisateur,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d'authentification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passe.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0" y="1928318"/>
            <a:ext cx="4698364" cy="200740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Windows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configurer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qu'il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s'exécute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Windows.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souhaité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configurer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démarrer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service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redémarre.</a:t>
            </a:r>
            <a:endParaRPr sz="1400" dirty="0">
              <a:latin typeface="Calibri"/>
              <a:cs typeface="Calibri"/>
            </a:endParaRPr>
          </a:p>
          <a:p>
            <a:pPr marL="182880" marR="12065" indent="-170815" algn="just">
              <a:lnSpc>
                <a:spcPct val="110000"/>
              </a:lnSpc>
              <a:spcBef>
                <a:spcPts val="62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3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3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3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3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3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standard</a:t>
            </a:r>
            <a:r>
              <a:rPr sz="1400" spc="3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3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fournir</a:t>
            </a:r>
            <a:r>
              <a:rPr sz="1400" spc="3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utilisateur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spécifique.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18047" y="1953831"/>
            <a:ext cx="5719445" cy="4338955"/>
            <a:chOff x="5718047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8047" y="1953831"/>
              <a:ext cx="5719317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45479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953831"/>
            <a:ext cx="4728846" cy="11631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2880" marR="5080" indent="-170815" algn="just">
              <a:lnSpc>
                <a:spcPct val="110900"/>
              </a:lnSpc>
              <a:spcBef>
                <a:spcPts val="114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volet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3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Apply</a:t>
            </a:r>
            <a:r>
              <a:rPr sz="1400" b="1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Configuration</a:t>
            </a:r>
            <a:r>
              <a:rPr sz="1400" b="1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b="1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consulter</a:t>
            </a:r>
            <a:r>
              <a:rPr sz="1400" spc="3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configurations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choisies. 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paramètres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vérifiés,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55555"/>
              </a:buClr>
              <a:buFont typeface="Arial MT"/>
              <a:buChar char="•"/>
            </a:pP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L’installation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donc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réussies.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Installation</a:t>
            </a:r>
            <a:r>
              <a:rPr sz="1600" spc="5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dirty="0"/>
              <a:t>MySQL</a:t>
            </a:r>
            <a:r>
              <a:rPr sz="1600" spc="-30" dirty="0"/>
              <a:t> </a:t>
            </a:r>
            <a:r>
              <a:rPr sz="1600" spc="-10" dirty="0"/>
              <a:t>Server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5733288" y="1953831"/>
            <a:ext cx="5719445" cy="4338955"/>
            <a:chOff x="5733288" y="1953831"/>
            <a:chExt cx="5719445" cy="43389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288" y="1953831"/>
              <a:ext cx="5719318" cy="43385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20" y="1981200"/>
              <a:ext cx="5614416" cy="423367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6489700" cy="6858000"/>
            <a:chOff x="3047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6489422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7842"/>
                </a:solidFill>
              </a:rPr>
              <a:t>CHAPITRE</a:t>
            </a:r>
            <a:r>
              <a:rPr sz="2800" spc="-40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2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90003" y="1105280"/>
            <a:ext cx="3406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Préparer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serveur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MySQL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226" y="2824429"/>
            <a:ext cx="3199130" cy="9861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Installation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Management</a:t>
            </a:r>
            <a:r>
              <a:rPr sz="16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services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MySQL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Configuration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ports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878652"/>
            <a:ext cx="10706609" cy="86113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l'écran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d'accueil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Workbench,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vous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connexions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trouve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connexions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configurées.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configuré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local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local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instance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MySQL80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Management</a:t>
            </a:r>
            <a:r>
              <a:rPr sz="1600" spc="-60" dirty="0"/>
              <a:t> </a:t>
            </a:r>
            <a:r>
              <a:rPr sz="1600" dirty="0"/>
              <a:t>des</a:t>
            </a:r>
            <a:r>
              <a:rPr sz="1600" spc="5" dirty="0"/>
              <a:t> </a:t>
            </a:r>
            <a:r>
              <a:rPr sz="1600" dirty="0"/>
              <a:t>services</a:t>
            </a:r>
            <a:r>
              <a:rPr sz="1600" spc="-15" dirty="0"/>
              <a:t> </a:t>
            </a:r>
            <a:r>
              <a:rPr sz="1600" spc="-20" dirty="0"/>
              <a:t>MySQL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3936809" y="2915285"/>
            <a:ext cx="5189220" cy="3933190"/>
            <a:chOff x="3456432" y="2603055"/>
            <a:chExt cx="5189220" cy="39331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6432" y="2603055"/>
              <a:ext cx="5188966" cy="39331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3864" y="2630423"/>
              <a:ext cx="5084064" cy="382828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5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9591" y="1878652"/>
            <a:ext cx="9258809" cy="64569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nouvelles connexions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 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bouton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entrer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détails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nécessaires.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Management</a:t>
            </a:r>
            <a:r>
              <a:rPr sz="1600" spc="-60" dirty="0"/>
              <a:t> </a:t>
            </a:r>
            <a:r>
              <a:rPr sz="1600" dirty="0"/>
              <a:t>des</a:t>
            </a:r>
            <a:r>
              <a:rPr sz="1600" spc="5" dirty="0"/>
              <a:t> </a:t>
            </a:r>
            <a:r>
              <a:rPr sz="1600" dirty="0"/>
              <a:t>services</a:t>
            </a:r>
            <a:r>
              <a:rPr sz="1600" spc="-15" dirty="0"/>
              <a:t> </a:t>
            </a:r>
            <a:r>
              <a:rPr sz="1600" spc="-20" dirty="0"/>
              <a:t>MySQL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4343400" y="1955037"/>
            <a:ext cx="6061075" cy="4451985"/>
            <a:chOff x="3090672" y="1978151"/>
            <a:chExt cx="6061075" cy="44519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0672" y="2529776"/>
              <a:ext cx="6060821" cy="38997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8104" y="2557271"/>
              <a:ext cx="5955792" cy="3794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0480" y="1978151"/>
              <a:ext cx="207264" cy="20726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5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802"/>
            <a:ext cx="10461625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Manager</a:t>
            </a:r>
            <a:r>
              <a:rPr sz="16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services</a:t>
            </a:r>
            <a:r>
              <a:rPr sz="1600" b="1" spc="-7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partir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Workbench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démarrer,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arrêter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redémarrer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service,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cliquons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connexion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relative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accès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menu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service.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volet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INSTANCE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trouve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Startup/Shutdown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 permet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manager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services.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Management</a:t>
            </a:r>
            <a:r>
              <a:rPr sz="1600" spc="-60" dirty="0"/>
              <a:t> </a:t>
            </a:r>
            <a:r>
              <a:rPr sz="1600" dirty="0"/>
              <a:t>des</a:t>
            </a:r>
            <a:r>
              <a:rPr sz="1600" spc="5" dirty="0"/>
              <a:t> </a:t>
            </a:r>
            <a:r>
              <a:rPr sz="1600" dirty="0"/>
              <a:t>services</a:t>
            </a:r>
            <a:r>
              <a:rPr sz="1600" spc="-15" dirty="0"/>
              <a:t> </a:t>
            </a:r>
            <a:r>
              <a:rPr sz="1600" spc="-20" dirty="0"/>
              <a:t>MySQL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2810255" y="2752407"/>
            <a:ext cx="6490970" cy="3674110"/>
            <a:chOff x="2810255" y="2752407"/>
            <a:chExt cx="6490970" cy="367411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0255" y="2752407"/>
              <a:ext cx="6490461" cy="36741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7687" y="2779775"/>
              <a:ext cx="6385559" cy="35692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70275" y="4994147"/>
              <a:ext cx="1179830" cy="192405"/>
            </a:xfrm>
            <a:custGeom>
              <a:avLst/>
              <a:gdLst/>
              <a:ahLst/>
              <a:cxnLst/>
              <a:rect l="l" t="t" r="r" b="b"/>
              <a:pathLst>
                <a:path w="1179829" h="192404">
                  <a:moveTo>
                    <a:pt x="0" y="192024"/>
                  </a:moveTo>
                  <a:lnTo>
                    <a:pt x="1179576" y="192024"/>
                  </a:lnTo>
                  <a:lnTo>
                    <a:pt x="1179576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5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1" y="1598802"/>
            <a:ext cx="3525493" cy="39497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Manager</a:t>
            </a:r>
            <a:r>
              <a:rPr sz="16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services</a:t>
            </a:r>
            <a:r>
              <a:rPr sz="1600" b="1" spc="-8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sur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Windows</a:t>
            </a:r>
            <a:endParaRPr sz="1600" dirty="0">
              <a:latin typeface="Calibri"/>
              <a:cs typeface="Calibri"/>
            </a:endParaRPr>
          </a:p>
          <a:p>
            <a:pPr marL="1714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714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volet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configuration,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erver</a:t>
            </a:r>
            <a:r>
              <a:rPr sz="1400" spc="-5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configuré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Windows.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démarrer,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arrêter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redémarrer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service,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devons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étapes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927735" marR="6985" lvl="1" indent="-170815" algn="just">
              <a:lnSpc>
                <a:spcPct val="110800"/>
              </a:lnSpc>
              <a:spcBef>
                <a:spcPts val="615"/>
              </a:spcBef>
              <a:buFont typeface="Arial MT"/>
              <a:buChar char="•"/>
              <a:tabLst>
                <a:tab pos="92773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3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400" b="1" spc="3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b="1" spc="3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depuis</a:t>
            </a:r>
            <a:r>
              <a:rPr sz="1400" spc="3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menu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Windows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raccourcis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bouton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Windows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R.</a:t>
            </a:r>
            <a:endParaRPr sz="1400" dirty="0">
              <a:latin typeface="Calibri"/>
              <a:cs typeface="Calibri"/>
            </a:endParaRPr>
          </a:p>
          <a:p>
            <a:pPr marL="928369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928369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Taper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services.msc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  <a:p>
            <a:pPr marL="928369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928369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Chercher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Windows.</a:t>
            </a:r>
            <a:endParaRPr sz="1400" dirty="0">
              <a:latin typeface="Calibri"/>
              <a:cs typeface="Calibri"/>
            </a:endParaRPr>
          </a:p>
          <a:p>
            <a:pPr marL="928369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928369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stop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start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restart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Management</a:t>
            </a:r>
            <a:r>
              <a:rPr sz="1600" spc="-60" dirty="0"/>
              <a:t> </a:t>
            </a:r>
            <a:r>
              <a:rPr sz="1600" dirty="0"/>
              <a:t>des</a:t>
            </a:r>
            <a:r>
              <a:rPr sz="1600" spc="5" dirty="0"/>
              <a:t> </a:t>
            </a:r>
            <a:r>
              <a:rPr sz="1600" dirty="0"/>
              <a:t>services</a:t>
            </a:r>
            <a:r>
              <a:rPr sz="1600" spc="-15" dirty="0"/>
              <a:t> </a:t>
            </a:r>
            <a:r>
              <a:rPr sz="1600" spc="-20" dirty="0"/>
              <a:t>MySQL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4544567" y="1953704"/>
            <a:ext cx="6892925" cy="4317365"/>
            <a:chOff x="4544567" y="1953704"/>
            <a:chExt cx="6892925" cy="431736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4567" y="1953704"/>
              <a:ext cx="6892798" cy="43173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9" y="1981200"/>
              <a:ext cx="6787896" cy="42123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84875" y="2763012"/>
              <a:ext cx="5148580" cy="988060"/>
            </a:xfrm>
            <a:custGeom>
              <a:avLst/>
              <a:gdLst/>
              <a:ahLst/>
              <a:cxnLst/>
              <a:rect l="l" t="t" r="r" b="b"/>
              <a:pathLst>
                <a:path w="5148580" h="988060">
                  <a:moveTo>
                    <a:pt x="1469135" y="987551"/>
                  </a:moveTo>
                  <a:lnTo>
                    <a:pt x="5148072" y="987551"/>
                  </a:lnTo>
                  <a:lnTo>
                    <a:pt x="5148072" y="719327"/>
                  </a:lnTo>
                  <a:lnTo>
                    <a:pt x="1469135" y="719327"/>
                  </a:lnTo>
                  <a:lnTo>
                    <a:pt x="1469135" y="987551"/>
                  </a:lnTo>
                  <a:close/>
                </a:path>
                <a:path w="5148580" h="988060">
                  <a:moveTo>
                    <a:pt x="0" y="667512"/>
                  </a:moveTo>
                  <a:lnTo>
                    <a:pt x="880872" y="667512"/>
                  </a:lnTo>
                  <a:lnTo>
                    <a:pt x="88087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6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5612079"/>
            <a:ext cx="85736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commencer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l’installation,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lancez 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mysql-workbench-community-8.0.27-winx64.msi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1598802"/>
            <a:ext cx="71258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1600" b="1" spc="-10" dirty="0" smtClean="0">
                <a:solidFill>
                  <a:srgbClr val="FF7800"/>
                </a:solidFill>
                <a:latin typeface="Calibri"/>
                <a:cs typeface="Calibri"/>
              </a:rPr>
              <a:t>Installation</a:t>
            </a:r>
            <a:r>
              <a:rPr lang="fr-FR" sz="1600" b="1" spc="-10" dirty="0" smtClean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téléchargez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https://dev.mysql.com/downloads/workbench/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MySQL</a:t>
            </a:r>
            <a:r>
              <a:rPr sz="1600" spc="-40" dirty="0"/>
              <a:t> </a:t>
            </a:r>
            <a:r>
              <a:rPr sz="1600" spc="-10" dirty="0"/>
              <a:t>Workbench</a:t>
            </a:r>
            <a:endParaRPr sz="1600"/>
          </a:p>
        </p:txBody>
      </p:sp>
      <p:grpSp>
        <p:nvGrpSpPr>
          <p:cNvPr id="8" name="object 8"/>
          <p:cNvGrpSpPr/>
          <p:nvPr/>
        </p:nvGrpSpPr>
        <p:grpSpPr>
          <a:xfrm>
            <a:off x="798982" y="2274763"/>
            <a:ext cx="8994775" cy="4069715"/>
            <a:chOff x="847343" y="2328672"/>
            <a:chExt cx="8994775" cy="406971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343" y="5849102"/>
              <a:ext cx="8994503" cy="5261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2243" y="6128257"/>
              <a:ext cx="3095625" cy="250825"/>
            </a:xfrm>
            <a:custGeom>
              <a:avLst/>
              <a:gdLst/>
              <a:ahLst/>
              <a:cxnLst/>
              <a:rect l="l" t="t" r="r" b="b"/>
              <a:pathLst>
                <a:path w="3095625" h="250825">
                  <a:moveTo>
                    <a:pt x="0" y="250435"/>
                  </a:moveTo>
                  <a:lnTo>
                    <a:pt x="3095031" y="250435"/>
                  </a:lnTo>
                  <a:lnTo>
                    <a:pt x="3095031" y="0"/>
                  </a:lnTo>
                  <a:lnTo>
                    <a:pt x="0" y="0"/>
                  </a:lnTo>
                  <a:lnTo>
                    <a:pt x="0" y="250435"/>
                  </a:lnTo>
                  <a:close/>
                </a:path>
              </a:pathLst>
            </a:custGeom>
            <a:ln w="3905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7344" y="2328672"/>
              <a:ext cx="4678680" cy="313334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" y="0"/>
            <a:ext cx="6489700" cy="6858000"/>
            <a:chOff x="3047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6489422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7842"/>
                </a:solidFill>
              </a:rPr>
              <a:t>CHAPITRE</a:t>
            </a:r>
            <a:r>
              <a:rPr sz="2800" spc="-40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2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90003" y="1105280"/>
            <a:ext cx="3406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Préparer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2400" b="1" spc="-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serveur</a:t>
            </a:r>
            <a:r>
              <a:rPr sz="2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MySQL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226" y="2824429"/>
            <a:ext cx="3141345" cy="9861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Installation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Management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 services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Configuration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des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ports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MySQL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2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3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977009"/>
            <a:ext cx="8345018" cy="159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ports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commandes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 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 MySQL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Clr>
                <a:srgbClr val="555555"/>
              </a:buClr>
              <a:buFont typeface="Arial MT"/>
              <a:buChar char="•"/>
            </a:pPr>
            <a:endParaRPr sz="1200" dirty="0">
              <a:latin typeface="Calibri"/>
              <a:cs typeface="Calibri"/>
            </a:endParaRPr>
          </a:p>
          <a:p>
            <a:pPr marL="1259840" lvl="1" indent="-171450">
              <a:lnSpc>
                <a:spcPct val="100000"/>
              </a:lnSpc>
              <a:buClr>
                <a:srgbClr val="555555"/>
              </a:buClr>
              <a:buFont typeface="Arial MT"/>
              <a:buChar char="•"/>
              <a:tabLst>
                <a:tab pos="1259840" algn="l"/>
              </a:tabLst>
            </a:pPr>
            <a:r>
              <a:rPr sz="1600" b="1" dirty="0">
                <a:solidFill>
                  <a:srgbClr val="A67E58"/>
                </a:solidFill>
                <a:latin typeface="Consolas"/>
                <a:cs typeface="Consolas"/>
              </a:rPr>
              <a:t>mysql&gt;</a:t>
            </a:r>
            <a:r>
              <a:rPr sz="1600" b="1" spc="-15" dirty="0">
                <a:solidFill>
                  <a:srgbClr val="A67E58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7AA"/>
                </a:solidFill>
                <a:latin typeface="Consolas"/>
                <a:cs typeface="Consolas"/>
              </a:rPr>
              <a:t>SHOW</a:t>
            </a:r>
            <a:r>
              <a:rPr sz="1600" b="1" spc="-2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7AA"/>
                </a:solidFill>
                <a:latin typeface="Consolas"/>
                <a:cs typeface="Consolas"/>
              </a:rPr>
              <a:t>VARIABLES</a:t>
            </a:r>
            <a:r>
              <a:rPr sz="1600" b="1" spc="-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A67E58"/>
                </a:solidFill>
                <a:latin typeface="Consolas"/>
                <a:cs typeface="Consolas"/>
              </a:rPr>
              <a:t>LIKE</a:t>
            </a:r>
            <a:r>
              <a:rPr sz="1600" b="1" spc="-15" dirty="0">
                <a:solidFill>
                  <a:srgbClr val="A67E58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669900"/>
                </a:solidFill>
                <a:latin typeface="Consolas"/>
                <a:cs typeface="Consolas"/>
              </a:rPr>
              <a:t>'port'</a:t>
            </a:r>
            <a:r>
              <a:rPr sz="1600" b="1" spc="-10" dirty="0">
                <a:solidFill>
                  <a:srgbClr val="999999"/>
                </a:solidFill>
                <a:latin typeface="Consolas"/>
                <a:cs typeface="Consolas"/>
              </a:rPr>
              <a:t>;</a:t>
            </a:r>
            <a:endParaRPr sz="1600" dirty="0">
              <a:latin typeface="Consolas"/>
              <a:cs typeface="Consolas"/>
            </a:endParaRPr>
          </a:p>
          <a:p>
            <a:pPr marL="1259840" lvl="1" indent="-171450">
              <a:lnSpc>
                <a:spcPct val="100000"/>
              </a:lnSpc>
              <a:buClr>
                <a:srgbClr val="555555"/>
              </a:buClr>
              <a:buFont typeface="Arial MT"/>
              <a:buChar char="•"/>
              <a:tabLst>
                <a:tab pos="1259840" algn="l"/>
              </a:tabLst>
            </a:pPr>
            <a:r>
              <a:rPr sz="1600" b="1" dirty="0">
                <a:solidFill>
                  <a:srgbClr val="A67E58"/>
                </a:solidFill>
                <a:latin typeface="Consolas"/>
                <a:cs typeface="Consolas"/>
              </a:rPr>
              <a:t>mysql&gt;</a:t>
            </a:r>
            <a:r>
              <a:rPr sz="1600" b="1" spc="-20" dirty="0">
                <a:solidFill>
                  <a:srgbClr val="A67E58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7AA"/>
                </a:solidFill>
                <a:latin typeface="Consolas"/>
                <a:cs typeface="Consolas"/>
              </a:rPr>
              <a:t>SHOW</a:t>
            </a:r>
            <a:r>
              <a:rPr sz="1600" b="1" spc="-2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77AA"/>
                </a:solidFill>
                <a:latin typeface="Consolas"/>
                <a:cs typeface="Consolas"/>
              </a:rPr>
              <a:t>VARIABLES</a:t>
            </a:r>
            <a:r>
              <a:rPr sz="1600" b="1" spc="-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A67E58"/>
                </a:solidFill>
                <a:latin typeface="Consolas"/>
                <a:cs typeface="Consolas"/>
              </a:rPr>
              <a:t>LIKE</a:t>
            </a:r>
            <a:r>
              <a:rPr sz="1600" b="1" spc="-20" dirty="0">
                <a:solidFill>
                  <a:srgbClr val="A67E58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669900"/>
                </a:solidFill>
                <a:latin typeface="Consolas"/>
                <a:cs typeface="Consolas"/>
              </a:rPr>
              <a:t>'mysqlx_port’</a:t>
            </a:r>
            <a:endParaRPr sz="16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1025"/>
              </a:spcBef>
              <a:buClr>
                <a:srgbClr val="555555"/>
              </a:buClr>
              <a:buFont typeface="Arial MT"/>
              <a:buChar char="•"/>
            </a:pPr>
            <a:endParaRPr sz="1600" dirty="0">
              <a:latin typeface="Consolas"/>
              <a:cs typeface="Consolas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Configuration</a:t>
            </a:r>
            <a:r>
              <a:rPr sz="1600" dirty="0"/>
              <a:t> des</a:t>
            </a:r>
            <a:r>
              <a:rPr sz="1600" spc="-20" dirty="0"/>
              <a:t> </a:t>
            </a:r>
            <a:r>
              <a:rPr sz="1600" dirty="0"/>
              <a:t>ports</a:t>
            </a:r>
            <a:r>
              <a:rPr sz="1600" spc="-25" dirty="0"/>
              <a:t> </a:t>
            </a:r>
            <a:r>
              <a:rPr sz="1600" spc="-20" dirty="0"/>
              <a:t>MySQL</a:t>
            </a:r>
            <a:endParaRPr sz="16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8904" y="3429000"/>
            <a:ext cx="3185160" cy="29016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6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7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879092"/>
            <a:ext cx="3468218" cy="645047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changer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port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l’icône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3319" y="2294334"/>
            <a:ext cx="63308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accès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gestionnaire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connexion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port.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Configuration</a:t>
            </a:r>
            <a:r>
              <a:rPr sz="1600" dirty="0"/>
              <a:t> des</a:t>
            </a:r>
            <a:r>
              <a:rPr sz="1600" spc="-20" dirty="0"/>
              <a:t> </a:t>
            </a:r>
            <a:r>
              <a:rPr sz="1600" dirty="0"/>
              <a:t>ports</a:t>
            </a:r>
            <a:r>
              <a:rPr sz="1600" spc="-25" dirty="0"/>
              <a:t> </a:t>
            </a:r>
            <a:r>
              <a:rPr sz="1600" spc="-20" dirty="0"/>
              <a:t>MySQL</a:t>
            </a:r>
            <a:endParaRPr sz="1600"/>
          </a:p>
        </p:txBody>
      </p:sp>
      <p:grpSp>
        <p:nvGrpSpPr>
          <p:cNvPr id="9" name="object 9"/>
          <p:cNvGrpSpPr/>
          <p:nvPr/>
        </p:nvGrpSpPr>
        <p:grpSpPr>
          <a:xfrm>
            <a:off x="2663951" y="2299716"/>
            <a:ext cx="6858000" cy="3860292"/>
            <a:chOff x="2663951" y="2299716"/>
            <a:chExt cx="6858000" cy="3860292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1385" y="2299716"/>
              <a:ext cx="213359" cy="2407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3951" y="2767584"/>
              <a:ext cx="6858000" cy="33924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67372" y="3771900"/>
              <a:ext cx="661670" cy="207645"/>
            </a:xfrm>
            <a:custGeom>
              <a:avLst/>
              <a:gdLst/>
              <a:ahLst/>
              <a:cxnLst/>
              <a:rect l="l" t="t" r="r" b="b"/>
              <a:pathLst>
                <a:path w="661670" h="207645">
                  <a:moveTo>
                    <a:pt x="0" y="207263"/>
                  </a:moveTo>
                  <a:lnTo>
                    <a:pt x="661416" y="207263"/>
                  </a:lnTo>
                  <a:lnTo>
                    <a:pt x="661416" y="0"/>
                  </a:lnTo>
                  <a:lnTo>
                    <a:pt x="0" y="0"/>
                  </a:lnTo>
                  <a:lnTo>
                    <a:pt x="0" y="207263"/>
                  </a:lnTo>
                  <a:close/>
                </a:path>
              </a:pathLst>
            </a:custGeom>
            <a:ln w="27432">
              <a:solidFill>
                <a:srgbClr val="EB31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4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5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4211777"/>
            <a:ext cx="6167755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Modifiez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port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fichier.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Notez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qu’il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redémarrer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services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changement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ports.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Préparer</a:t>
            </a:r>
            <a:r>
              <a:rPr spc="-45" dirty="0"/>
              <a:t> </a:t>
            </a:r>
            <a:r>
              <a:rPr dirty="0"/>
              <a:t>le</a:t>
            </a:r>
            <a:r>
              <a:rPr spc="-45" dirty="0"/>
              <a:t> </a:t>
            </a:r>
            <a:r>
              <a:rPr dirty="0"/>
              <a:t>serveur</a:t>
            </a:r>
            <a:r>
              <a:rPr spc="-40" dirty="0"/>
              <a:t> </a:t>
            </a:r>
            <a:r>
              <a:rPr spc="-20" dirty="0"/>
              <a:t>MySQL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Configuration</a:t>
            </a:r>
            <a:r>
              <a:rPr sz="1600" dirty="0"/>
              <a:t> des</a:t>
            </a:r>
            <a:r>
              <a:rPr sz="1600" spc="-20" dirty="0"/>
              <a:t> </a:t>
            </a:r>
            <a:r>
              <a:rPr sz="1600" dirty="0"/>
              <a:t>ports</a:t>
            </a:r>
            <a:r>
              <a:rPr sz="1600" spc="-25" dirty="0"/>
              <a:t> </a:t>
            </a:r>
            <a:r>
              <a:rPr sz="1600" spc="-20" dirty="0"/>
              <a:t>MySQL</a:t>
            </a:r>
            <a:endParaRPr sz="1600"/>
          </a:p>
        </p:txBody>
      </p:sp>
      <p:sp>
        <p:nvSpPr>
          <p:cNvPr id="8" name="object 8"/>
          <p:cNvSpPr/>
          <p:nvPr/>
        </p:nvSpPr>
        <p:spPr>
          <a:xfrm>
            <a:off x="1350263" y="3188207"/>
            <a:ext cx="9488805" cy="670560"/>
          </a:xfrm>
          <a:custGeom>
            <a:avLst/>
            <a:gdLst/>
            <a:ahLst/>
            <a:cxnLst/>
            <a:rect l="l" t="t" r="r" b="b"/>
            <a:pathLst>
              <a:path w="9488805" h="670560">
                <a:moveTo>
                  <a:pt x="9376664" y="0"/>
                </a:moveTo>
                <a:lnTo>
                  <a:pt x="111760" y="0"/>
                </a:lnTo>
                <a:lnTo>
                  <a:pt x="68258" y="8782"/>
                </a:lnTo>
                <a:lnTo>
                  <a:pt x="32734" y="32734"/>
                </a:lnTo>
                <a:lnTo>
                  <a:pt x="8782" y="68258"/>
                </a:lnTo>
                <a:lnTo>
                  <a:pt x="0" y="111759"/>
                </a:lnTo>
                <a:lnTo>
                  <a:pt x="0" y="558799"/>
                </a:lnTo>
                <a:lnTo>
                  <a:pt x="8782" y="602301"/>
                </a:lnTo>
                <a:lnTo>
                  <a:pt x="32734" y="637825"/>
                </a:lnTo>
                <a:lnTo>
                  <a:pt x="68258" y="661777"/>
                </a:lnTo>
                <a:lnTo>
                  <a:pt x="111760" y="670559"/>
                </a:lnTo>
                <a:lnTo>
                  <a:pt x="9376664" y="670559"/>
                </a:lnTo>
                <a:lnTo>
                  <a:pt x="9420165" y="661777"/>
                </a:lnTo>
                <a:lnTo>
                  <a:pt x="9455689" y="637825"/>
                </a:lnTo>
                <a:lnTo>
                  <a:pt x="9479641" y="602301"/>
                </a:lnTo>
                <a:lnTo>
                  <a:pt x="9488424" y="558799"/>
                </a:lnTo>
                <a:lnTo>
                  <a:pt x="9488424" y="111759"/>
                </a:lnTo>
                <a:lnTo>
                  <a:pt x="9479641" y="68258"/>
                </a:lnTo>
                <a:lnTo>
                  <a:pt x="9455689" y="32734"/>
                </a:lnTo>
                <a:lnTo>
                  <a:pt x="9420165" y="8782"/>
                </a:lnTo>
                <a:lnTo>
                  <a:pt x="937666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798982" y="1598802"/>
            <a:ext cx="10631018" cy="2216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Sur</a:t>
            </a:r>
            <a:r>
              <a:rPr spc="-20" dirty="0"/>
              <a:t> </a:t>
            </a:r>
            <a:r>
              <a:rPr spc="-10" dirty="0"/>
              <a:t>Windows</a:t>
            </a: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spc="-20" dirty="0">
                <a:solidFill>
                  <a:srgbClr val="555555"/>
                </a:solidFill>
              </a:rPr>
              <a:t>Trouvez </a:t>
            </a:r>
            <a:r>
              <a:rPr sz="1400" b="0" dirty="0">
                <a:solidFill>
                  <a:srgbClr val="555555"/>
                </a:solidFill>
              </a:rPr>
              <a:t>le fichier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 </a:t>
            </a:r>
            <a:r>
              <a:rPr sz="1400" b="0" spc="-10" dirty="0">
                <a:solidFill>
                  <a:srgbClr val="555555"/>
                </a:solidFill>
              </a:rPr>
              <a:t>configuration </a:t>
            </a:r>
            <a:r>
              <a:rPr sz="1400" b="0" dirty="0">
                <a:solidFill>
                  <a:srgbClr val="555555"/>
                </a:solidFill>
              </a:rPr>
              <a:t>«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spc="-20" dirty="0">
                <a:solidFill>
                  <a:srgbClr val="555555"/>
                </a:solidFill>
              </a:rPr>
              <a:t>my.ini</a:t>
            </a:r>
            <a:r>
              <a:rPr sz="1400" b="0" spc="-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»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dans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 </a:t>
            </a:r>
            <a:r>
              <a:rPr sz="1400" b="0" spc="-10" dirty="0">
                <a:solidFill>
                  <a:srgbClr val="555555"/>
                </a:solidFill>
              </a:rPr>
              <a:t>répertoire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 err="1">
                <a:solidFill>
                  <a:srgbClr val="555555"/>
                </a:solidFill>
              </a:rPr>
              <a:t>suivant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spc="-50" dirty="0" smtClean="0">
                <a:solidFill>
                  <a:srgbClr val="555555"/>
                </a:solidFill>
              </a:rPr>
              <a:t>:</a:t>
            </a:r>
            <a:r>
              <a:rPr lang="fr-FR" sz="1400" dirty="0"/>
              <a:t> </a:t>
            </a:r>
            <a:r>
              <a:rPr sz="1400" b="0" dirty="0" smtClean="0">
                <a:solidFill>
                  <a:srgbClr val="555555"/>
                </a:solidFill>
                <a:latin typeface="Courier New"/>
                <a:cs typeface="Courier New"/>
              </a:rPr>
              <a:t>C</a:t>
            </a:r>
            <a:r>
              <a:rPr sz="1400" b="0" dirty="0">
                <a:solidFill>
                  <a:srgbClr val="555555"/>
                </a:solidFill>
                <a:latin typeface="Courier New"/>
                <a:cs typeface="Courier New"/>
              </a:rPr>
              <a:t>:\ProgramData\MySQL\MySQL</a:t>
            </a:r>
            <a:r>
              <a:rPr sz="1400" b="0" spc="-5" dirty="0">
                <a:solidFill>
                  <a:srgbClr val="555555"/>
                </a:solidFill>
                <a:latin typeface="Courier New"/>
                <a:cs typeface="Courier New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ourier New"/>
                <a:cs typeface="Courier New"/>
              </a:rPr>
              <a:t>Server</a:t>
            </a:r>
            <a:r>
              <a:rPr sz="1400" b="0" spc="-60" dirty="0">
                <a:solidFill>
                  <a:srgbClr val="555555"/>
                </a:solidFill>
                <a:latin typeface="Courier New"/>
                <a:cs typeface="Courier New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ourier New"/>
                <a:cs typeface="Courier New"/>
              </a:rPr>
              <a:t>8.0\</a:t>
            </a:r>
            <a:r>
              <a:rPr sz="1400" b="0" spc="-85" dirty="0">
                <a:solidFill>
                  <a:srgbClr val="555555"/>
                </a:solidFill>
                <a:latin typeface="Courier New"/>
                <a:cs typeface="Courier New"/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(ProgramData</a:t>
            </a:r>
            <a:r>
              <a:rPr sz="1400" b="0" spc="-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est</a:t>
            </a:r>
            <a:r>
              <a:rPr sz="1400" b="0" spc="-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dossier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caché)</a:t>
            </a:r>
            <a:endParaRPr sz="140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/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b="0" spc="-10" dirty="0">
                <a:solidFill>
                  <a:srgbClr val="555555"/>
                </a:solidFill>
              </a:rPr>
              <a:t>Parcourez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fichier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jusqu’à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trouver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l’expression</a:t>
            </a:r>
            <a:r>
              <a:rPr sz="1400" b="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suivante</a:t>
            </a:r>
            <a:r>
              <a:rPr sz="1400" b="0" spc="-50" dirty="0">
                <a:solidFill>
                  <a:srgbClr val="555555"/>
                </a:solidFill>
              </a:rPr>
              <a:t> :</a:t>
            </a:r>
            <a:endParaRPr sz="1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 dirty="0">
              <a:latin typeface="Calibri"/>
              <a:cs typeface="Calibri"/>
            </a:endParaRPr>
          </a:p>
          <a:p>
            <a:pPr marL="675005">
              <a:lnSpc>
                <a:spcPct val="100000"/>
              </a:lnSpc>
              <a:spcBef>
                <a:spcPts val="5"/>
              </a:spcBef>
            </a:pPr>
            <a:endParaRPr lang="fr-FR" sz="1500" b="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675005">
              <a:lnSpc>
                <a:spcPct val="100000"/>
              </a:lnSpc>
              <a:spcBef>
                <a:spcPts val="5"/>
              </a:spcBef>
            </a:pPr>
            <a:r>
              <a:rPr sz="1500" b="0" dirty="0" smtClean="0">
                <a:solidFill>
                  <a:srgbClr val="000000"/>
                </a:solidFill>
                <a:latin typeface="Courier New"/>
                <a:cs typeface="Courier New"/>
              </a:rPr>
              <a:t>#</a:t>
            </a:r>
            <a:r>
              <a:rPr sz="1500" b="0" spc="-25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500" b="0" dirty="0">
                <a:solidFill>
                  <a:srgbClr val="000000"/>
                </a:solidFill>
                <a:latin typeface="Courier New"/>
                <a:cs typeface="Courier New"/>
              </a:rPr>
              <a:t>The</a:t>
            </a:r>
            <a:r>
              <a:rPr sz="1500" b="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500" b="0" dirty="0">
                <a:solidFill>
                  <a:srgbClr val="000000"/>
                </a:solidFill>
                <a:latin typeface="Courier New"/>
                <a:cs typeface="Courier New"/>
              </a:rPr>
              <a:t>TCP/IP</a:t>
            </a:r>
            <a:r>
              <a:rPr sz="1500" b="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500" b="0" dirty="0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sz="1500" b="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500" b="0" dirty="0">
                <a:solidFill>
                  <a:srgbClr val="000000"/>
                </a:solidFill>
                <a:latin typeface="Courier New"/>
                <a:cs typeface="Courier New"/>
              </a:rPr>
              <a:t>the</a:t>
            </a:r>
            <a:r>
              <a:rPr sz="1500" b="0" spc="-4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500" b="0" dirty="0">
                <a:solidFill>
                  <a:srgbClr val="000000"/>
                </a:solidFill>
                <a:latin typeface="Courier New"/>
                <a:cs typeface="Courier New"/>
              </a:rPr>
              <a:t>MySQL</a:t>
            </a:r>
            <a:r>
              <a:rPr sz="1500" b="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500" b="0" dirty="0">
                <a:solidFill>
                  <a:srgbClr val="000000"/>
                </a:solidFill>
                <a:latin typeface="Courier New"/>
                <a:cs typeface="Courier New"/>
              </a:rPr>
              <a:t>Server</a:t>
            </a:r>
            <a:r>
              <a:rPr sz="1500" b="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500" b="0" dirty="0">
                <a:solidFill>
                  <a:srgbClr val="000000"/>
                </a:solidFill>
                <a:latin typeface="Courier New"/>
                <a:cs typeface="Courier New"/>
              </a:rPr>
              <a:t>will</a:t>
            </a:r>
            <a:r>
              <a:rPr sz="1500" b="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500" b="0" dirty="0">
                <a:solidFill>
                  <a:srgbClr val="000000"/>
                </a:solidFill>
                <a:latin typeface="Courier New"/>
                <a:cs typeface="Courier New"/>
              </a:rPr>
              <a:t>listen</a:t>
            </a:r>
            <a:r>
              <a:rPr sz="1500" b="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500" b="0" spc="-25" dirty="0">
                <a:solidFill>
                  <a:srgbClr val="000000"/>
                </a:solidFill>
                <a:latin typeface="Courier New"/>
                <a:cs typeface="Courier New"/>
              </a:rPr>
              <a:t>on</a:t>
            </a:r>
            <a:endParaRPr sz="1500" dirty="0">
              <a:latin typeface="Courier New"/>
              <a:cs typeface="Courier New"/>
            </a:endParaRPr>
          </a:p>
          <a:p>
            <a:pPr marL="675005">
              <a:lnSpc>
                <a:spcPct val="100000"/>
              </a:lnSpc>
            </a:pPr>
            <a:r>
              <a:rPr sz="1500" spc="-10" dirty="0">
                <a:solidFill>
                  <a:srgbClr val="000000"/>
                </a:solidFill>
                <a:latin typeface="Courier New"/>
                <a:cs typeface="Courier New"/>
              </a:rPr>
              <a:t>port=</a:t>
            </a:r>
            <a:r>
              <a:rPr sz="1500" spc="-10" dirty="0">
                <a:solidFill>
                  <a:srgbClr val="6F2F9F"/>
                </a:solidFill>
                <a:latin typeface="Courier New"/>
                <a:cs typeface="Courier New"/>
              </a:rPr>
              <a:t>3306</a:t>
            </a:r>
            <a:endParaRPr sz="1500" dirty="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960" y="4550664"/>
            <a:ext cx="728472" cy="72847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6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79546"/>
            <a:ext cx="3544418" cy="14471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fr-FR" sz="1600" b="1" spc="-10" dirty="0" smtClean="0">
              <a:solidFill>
                <a:srgbClr val="FF78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 smtClean="0">
                <a:solidFill>
                  <a:srgbClr val="FF7800"/>
                </a:solidFill>
                <a:latin typeface="Calibri"/>
                <a:cs typeface="Calibri"/>
              </a:rPr>
              <a:t>Installation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endParaRPr lang="fr-FR" sz="1400" b="1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 err="1" smtClean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400" b="1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fois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l’assistant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configuration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lancé,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Next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MySQL</a:t>
            </a:r>
            <a:r>
              <a:rPr sz="1600" spc="-40" dirty="0"/>
              <a:t> </a:t>
            </a:r>
            <a:r>
              <a:rPr sz="1600" spc="-10" dirty="0"/>
              <a:t>Workbench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808313" y="3368266"/>
            <a:ext cx="9288780" cy="2903220"/>
            <a:chOff x="954024" y="3008439"/>
            <a:chExt cx="9288780" cy="29032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024" y="3035807"/>
              <a:ext cx="3419855" cy="26212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5288" y="3008439"/>
              <a:ext cx="3747389" cy="29029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2720" y="3035807"/>
              <a:ext cx="3642360" cy="279806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5952" y="1956020"/>
            <a:ext cx="5353050" cy="102438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6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400" b="1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4</a:t>
            </a:r>
            <a:r>
              <a:rPr sz="1400" b="1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propose</a:t>
            </a:r>
            <a:r>
              <a:rPr sz="1400" spc="28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voulez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installer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1700"/>
              </a:lnSpc>
              <a:spcBef>
                <a:spcPts val="58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changer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défaut,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Change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Puis,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valide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Next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».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400" y="1694250"/>
            <a:ext cx="75830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Installation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5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choisit 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d’installation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(complète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personnalisée),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Next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MySQL</a:t>
            </a:r>
            <a:r>
              <a:rPr sz="1600" spc="-40" dirty="0"/>
              <a:t> </a:t>
            </a:r>
            <a:r>
              <a:rPr sz="1600" spc="-10" dirty="0"/>
              <a:t>Workbench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3886200" y="2561711"/>
            <a:ext cx="4835525" cy="3704590"/>
            <a:chOff x="3703320" y="2374455"/>
            <a:chExt cx="4835525" cy="370459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3320" y="2374455"/>
              <a:ext cx="4835398" cy="37045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0752" y="2401823"/>
              <a:ext cx="4730496" cy="359968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6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7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802"/>
            <a:ext cx="33158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Installation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6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terminer,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lancez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l’installation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Exploiter</a:t>
            </a:r>
            <a:r>
              <a:rPr spc="-5" dirty="0"/>
              <a:t> </a:t>
            </a:r>
            <a:r>
              <a:rPr dirty="0"/>
              <a:t>un</a:t>
            </a:r>
            <a:r>
              <a:rPr spc="-50" dirty="0"/>
              <a:t> </a:t>
            </a:r>
            <a:r>
              <a:rPr dirty="0"/>
              <a:t>outil</a:t>
            </a:r>
            <a:r>
              <a:rPr spc="-5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MySQL</a:t>
            </a:r>
            <a:r>
              <a:rPr sz="1600" spc="-40" dirty="0"/>
              <a:t> </a:t>
            </a:r>
            <a:r>
              <a:rPr sz="1600" spc="-10" dirty="0"/>
              <a:t>Workbench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801623" y="2374455"/>
            <a:ext cx="9520555" cy="3704590"/>
            <a:chOff x="801623" y="2374455"/>
            <a:chExt cx="9520555" cy="370459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623" y="2374455"/>
              <a:ext cx="4439285" cy="37045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055" y="2401823"/>
              <a:ext cx="4334256" cy="35996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5415" y="2374455"/>
              <a:ext cx="4326509" cy="37045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2847" y="2401823"/>
              <a:ext cx="4221480" cy="35996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61303" y="4111751"/>
              <a:ext cx="594360" cy="445134"/>
            </a:xfrm>
            <a:custGeom>
              <a:avLst/>
              <a:gdLst/>
              <a:ahLst/>
              <a:cxnLst/>
              <a:rect l="l" t="t" r="r" b="b"/>
              <a:pathLst>
                <a:path w="594360" h="445135">
                  <a:moveTo>
                    <a:pt x="371856" y="0"/>
                  </a:moveTo>
                  <a:lnTo>
                    <a:pt x="371856" y="111252"/>
                  </a:lnTo>
                  <a:lnTo>
                    <a:pt x="0" y="111252"/>
                  </a:lnTo>
                  <a:lnTo>
                    <a:pt x="0" y="333756"/>
                  </a:lnTo>
                  <a:lnTo>
                    <a:pt x="371856" y="333756"/>
                  </a:lnTo>
                  <a:lnTo>
                    <a:pt x="371856" y="445008"/>
                  </a:lnTo>
                  <a:lnTo>
                    <a:pt x="594360" y="222504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0" y="-1"/>
            <a:ext cx="12189460" cy="6858000"/>
            <a:chOff x="0" y="-1"/>
            <a:chExt cx="12189460" cy="6858000"/>
          </a:xfrm>
        </p:grpSpPr>
        <p:pic>
          <p:nvPicPr>
            <p:cNvPr id="1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" y="-1"/>
              <a:ext cx="12185903" cy="6857999"/>
            </a:xfrm>
            <a:prstGeom prst="rect">
              <a:avLst/>
            </a:prstGeom>
          </p:spPr>
        </p:pic>
        <p:sp>
          <p:nvSpPr>
            <p:cNvPr id="14" name="object 4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4424"/>
            <a:ext cx="658368" cy="65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2383" y="463295"/>
            <a:ext cx="1295400" cy="417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982" y="1598802"/>
            <a:ext cx="6291554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Installation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l’installation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terminée,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d’accueil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Exploiter</a:t>
            </a:r>
            <a:r>
              <a:rPr spc="5" dirty="0"/>
              <a:t> </a:t>
            </a:r>
            <a:r>
              <a:rPr dirty="0"/>
              <a:t>un</a:t>
            </a:r>
            <a:r>
              <a:rPr spc="-45" dirty="0"/>
              <a:t> </a:t>
            </a:r>
            <a:r>
              <a:rPr dirty="0"/>
              <a:t>outil</a:t>
            </a:r>
            <a:r>
              <a:rPr spc="-4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MySQL</a:t>
            </a:r>
            <a:r>
              <a:rPr sz="1600" spc="-40" dirty="0"/>
              <a:t> </a:t>
            </a:r>
            <a:r>
              <a:rPr sz="1600" spc="-10" dirty="0"/>
              <a:t>Workbench</a:t>
            </a:r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2865120" y="2374455"/>
            <a:ext cx="6506209" cy="3704590"/>
            <a:chOff x="2865120" y="2374455"/>
            <a:chExt cx="6506209" cy="370459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5120" y="2374455"/>
              <a:ext cx="6505829" cy="37045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2552" y="2401823"/>
              <a:ext cx="6400800" cy="359968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DB66C871FFE4CBF6672CDBD516F10" ma:contentTypeVersion="4" ma:contentTypeDescription="Create a new document." ma:contentTypeScope="" ma:versionID="7d0da5c542fba7bdf24b3c1b70bee765">
  <xsd:schema xmlns:xsd="http://www.w3.org/2001/XMLSchema" xmlns:xs="http://www.w3.org/2001/XMLSchema" xmlns:p="http://schemas.microsoft.com/office/2006/metadata/properties" xmlns:ns2="e58fee56-cce8-440e-a874-ad0ee2691b48" targetNamespace="http://schemas.microsoft.com/office/2006/metadata/properties" ma:root="true" ma:fieldsID="01374ee0471612ebe2f91718241b016b" ns2:_="">
    <xsd:import namespace="e58fee56-cce8-440e-a874-ad0ee2691b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ee56-cce8-440e-a874-ad0ee2691b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213D8-75B1-4ACE-A0F5-D4CA22627DB6}"/>
</file>

<file path=customXml/itemProps2.xml><?xml version="1.0" encoding="utf-8"?>
<ds:datastoreItem xmlns:ds="http://schemas.openxmlformats.org/officeDocument/2006/customXml" ds:itemID="{8D43AB32-6495-492A-BBC6-C3FFFF3B60F9}"/>
</file>

<file path=customXml/itemProps3.xml><?xml version="1.0" encoding="utf-8"?>
<ds:datastoreItem xmlns:ds="http://schemas.openxmlformats.org/officeDocument/2006/customXml" ds:itemID="{F6A8C52B-0681-4366-8A22-D15DD229411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3186</Words>
  <Application>Microsoft Office PowerPoint</Application>
  <PresentationFormat>Grand écran</PresentationFormat>
  <Paragraphs>363</Paragraphs>
  <Slides>53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60" baseType="lpstr">
      <vt:lpstr>Arial</vt:lpstr>
      <vt:lpstr>Arial MT</vt:lpstr>
      <vt:lpstr>Calibri</vt:lpstr>
      <vt:lpstr>Consolas</vt:lpstr>
      <vt:lpstr>Courier New</vt:lpstr>
      <vt:lpstr>Wingdings</vt:lpstr>
      <vt:lpstr>Office Theme</vt:lpstr>
      <vt:lpstr>PARTIE 2</vt:lpstr>
      <vt:lpstr>CHAPITRE 1</vt:lpstr>
      <vt:lpstr>CHAPITRE 1</vt:lpstr>
      <vt:lpstr>01 - Exploiter un outil de modélisation Introduction</vt:lpstr>
      <vt:lpstr>01 - Exploiter un outil de modélisation MySQL Workbench</vt:lpstr>
      <vt:lpstr>01 - Exploiter un outil de modélisation MySQL Workbench</vt:lpstr>
      <vt:lpstr>01 - Exploiter un outil de modélisation MySQL Workbench</vt:lpstr>
      <vt:lpstr>Exploiter un outil de modélisation MySQL Workbench</vt:lpstr>
      <vt:lpstr>01 - Exploiter un outil de modélisation MySQL Workbench</vt:lpstr>
      <vt:lpstr>CHAPITRE 1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01 - Exploiter un outil de modélisation Utilisation de l’outil de modélisation</vt:lpstr>
      <vt:lpstr>CHAPITRE 2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02 - Préparer le serveur MySQL Installation de MySQL Server</vt:lpstr>
      <vt:lpstr>CHAPITRE 2</vt:lpstr>
      <vt:lpstr>02 - Préparer le serveur MySQL Management des services MySQL</vt:lpstr>
      <vt:lpstr>02 - Préparer le serveur MySQL Management des services MySQL</vt:lpstr>
      <vt:lpstr>02 - Préparer le serveur MySQL Management des services MySQL</vt:lpstr>
      <vt:lpstr>02 - Préparer le serveur MySQL Management des services MySQL</vt:lpstr>
      <vt:lpstr>CHAPITRE 2</vt:lpstr>
      <vt:lpstr>02 - Préparer le serveur MySQL Configuration des ports MySQL</vt:lpstr>
      <vt:lpstr>02 - Préparer le serveur MySQL Configuration des ports MySQL</vt:lpstr>
      <vt:lpstr>02 - Préparer le serveur MySQL Configuration des ports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2</dc:title>
  <dc:creator>Mariame Boukrim</dc:creator>
  <cp:lastModifiedBy>pc</cp:lastModifiedBy>
  <cp:revision>53</cp:revision>
  <dcterms:created xsi:type="dcterms:W3CDTF">2025-05-01T10:38:36Z</dcterms:created>
  <dcterms:modified xsi:type="dcterms:W3CDTF">2025-05-03T12:37:01Z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2025-05-01T00:00:00Z</vt:filetime>
  </property>
  <property fmtid="{D5CDD505-2E9C-101B-9397-08002B2CF9AE}" pid="5" name="Producer">
    <vt:lpwstr>www.ilovepdf.com</vt:lpwstr>
  </property>
  <property fmtid="{D5CDD505-2E9C-101B-9397-08002B2CF9AE}" pid="6" name="ContentTypeId">
    <vt:lpwstr>0x0101007F5DB66C871FFE4CBF6672CDBD516F10</vt:lpwstr>
  </property>
</Properties>
</file>