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2"/>
  </p:notesMasterIdLst>
  <p:sldIdLst>
    <p:sldId id="256" r:id="rId2"/>
    <p:sldId id="257" r:id="rId3"/>
    <p:sldId id="258" r:id="rId4"/>
    <p:sldId id="259" r:id="rId5"/>
    <p:sldId id="260" r:id="rId6"/>
    <p:sldId id="42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430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431" r:id="rId74"/>
    <p:sldId id="432" r:id="rId75"/>
    <p:sldId id="433" r:id="rId76"/>
    <p:sldId id="434" r:id="rId77"/>
    <p:sldId id="435" r:id="rId78"/>
    <p:sldId id="329" r:id="rId79"/>
    <p:sldId id="330" r:id="rId80"/>
    <p:sldId id="436" r:id="rId81"/>
    <p:sldId id="331" r:id="rId82"/>
    <p:sldId id="332" r:id="rId83"/>
    <p:sldId id="334" r:id="rId84"/>
    <p:sldId id="336" r:id="rId85"/>
    <p:sldId id="337" r:id="rId86"/>
    <p:sldId id="338" r:id="rId87"/>
    <p:sldId id="339" r:id="rId88"/>
    <p:sldId id="340" r:id="rId89"/>
    <p:sldId id="342" r:id="rId90"/>
    <p:sldId id="343" r:id="rId91"/>
    <p:sldId id="344" r:id="rId92"/>
    <p:sldId id="437" r:id="rId93"/>
    <p:sldId id="345" r:id="rId94"/>
    <p:sldId id="346" r:id="rId95"/>
    <p:sldId id="438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  <p:sldId id="370" r:id="rId113"/>
    <p:sldId id="371" r:id="rId114"/>
    <p:sldId id="372" r:id="rId115"/>
    <p:sldId id="373" r:id="rId116"/>
    <p:sldId id="374" r:id="rId117"/>
    <p:sldId id="375" r:id="rId118"/>
    <p:sldId id="376" r:id="rId119"/>
    <p:sldId id="377" r:id="rId120"/>
    <p:sldId id="378" r:id="rId121"/>
    <p:sldId id="379" r:id="rId122"/>
    <p:sldId id="380" r:id="rId123"/>
    <p:sldId id="381" r:id="rId124"/>
    <p:sldId id="382" r:id="rId125"/>
    <p:sldId id="383" r:id="rId126"/>
    <p:sldId id="384" r:id="rId127"/>
    <p:sldId id="385" r:id="rId128"/>
    <p:sldId id="386" r:id="rId129"/>
    <p:sldId id="387" r:id="rId130"/>
    <p:sldId id="388" r:id="rId131"/>
    <p:sldId id="389" r:id="rId132"/>
    <p:sldId id="390" r:id="rId133"/>
    <p:sldId id="391" r:id="rId134"/>
    <p:sldId id="392" r:id="rId135"/>
    <p:sldId id="393" r:id="rId136"/>
    <p:sldId id="394" r:id="rId137"/>
    <p:sldId id="395" r:id="rId138"/>
    <p:sldId id="396" r:id="rId139"/>
    <p:sldId id="397" r:id="rId140"/>
    <p:sldId id="398" r:id="rId141"/>
    <p:sldId id="399" r:id="rId142"/>
    <p:sldId id="400" r:id="rId143"/>
    <p:sldId id="401" r:id="rId144"/>
    <p:sldId id="402" r:id="rId145"/>
    <p:sldId id="403" r:id="rId146"/>
    <p:sldId id="404" r:id="rId147"/>
    <p:sldId id="405" r:id="rId148"/>
    <p:sldId id="406" r:id="rId149"/>
    <p:sldId id="407" r:id="rId150"/>
    <p:sldId id="408" r:id="rId151"/>
    <p:sldId id="409" r:id="rId152"/>
    <p:sldId id="410" r:id="rId153"/>
    <p:sldId id="411" r:id="rId154"/>
    <p:sldId id="412" r:id="rId155"/>
    <p:sldId id="413" r:id="rId156"/>
    <p:sldId id="414" r:id="rId157"/>
    <p:sldId id="415" r:id="rId158"/>
    <p:sldId id="416" r:id="rId159"/>
    <p:sldId id="417" r:id="rId160"/>
    <p:sldId id="418" r:id="rId161"/>
    <p:sldId id="419" r:id="rId162"/>
    <p:sldId id="420" r:id="rId163"/>
    <p:sldId id="421" r:id="rId164"/>
    <p:sldId id="422" r:id="rId165"/>
    <p:sldId id="423" r:id="rId166"/>
    <p:sldId id="424" r:id="rId167"/>
    <p:sldId id="425" r:id="rId168"/>
    <p:sldId id="426" r:id="rId169"/>
    <p:sldId id="427" r:id="rId170"/>
    <p:sldId id="428" r:id="rId17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1294" autoAdjust="0"/>
  </p:normalViewPr>
  <p:slideViewPr>
    <p:cSldViewPr>
      <p:cViewPr varScale="1">
        <p:scale>
          <a:sx n="79" d="100"/>
          <a:sy n="79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heme" Target="theme/theme1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40C33C5-8E80-465D-B7B4-1BBE6F7B2897}" type="datetimeFigureOut">
              <a:rPr lang="ar-MA" smtClean="0"/>
              <a:t>18-12-1446</a:t>
            </a:fld>
            <a:endParaRPr lang="ar-MA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M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041D2E2-734C-4D30-B144-BD8BB722D036}" type="slidenum">
              <a:rPr lang="ar-MA" smtClean="0"/>
              <a:t>‹N°›</a:t>
            </a:fld>
            <a:endParaRPr lang="ar-MA" dirty="0"/>
          </a:p>
        </p:txBody>
      </p:sp>
    </p:spTree>
    <p:extLst>
      <p:ext uri="{BB962C8B-B14F-4D97-AF65-F5344CB8AC3E}">
        <p14:creationId xmlns:p14="http://schemas.microsoft.com/office/powerpoint/2010/main" val="157418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1</a:t>
            </a:fld>
            <a:endParaRPr lang="ar-MA" dirty="0"/>
          </a:p>
        </p:txBody>
      </p:sp>
    </p:spTree>
    <p:extLst>
      <p:ext uri="{BB962C8B-B14F-4D97-AF65-F5344CB8AC3E}">
        <p14:creationId xmlns:p14="http://schemas.microsoft.com/office/powerpoint/2010/main" val="297615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66</a:t>
            </a:fld>
            <a:endParaRPr lang="ar-MA" dirty="0"/>
          </a:p>
        </p:txBody>
      </p:sp>
    </p:spTree>
    <p:extLst>
      <p:ext uri="{BB962C8B-B14F-4D97-AF65-F5344CB8AC3E}">
        <p14:creationId xmlns:p14="http://schemas.microsoft.com/office/powerpoint/2010/main" val="679992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Pour combiner </a:t>
            </a:r>
            <a:r>
              <a:rPr lang="fr-FR" dirty="0" err="1" smtClean="0"/>
              <a:t>pls</a:t>
            </a:r>
            <a:r>
              <a:rPr lang="fr-FR" dirty="0" smtClean="0"/>
              <a:t> </a:t>
            </a:r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71</a:t>
            </a:fld>
            <a:endParaRPr lang="ar-MA" dirty="0"/>
          </a:p>
        </p:txBody>
      </p:sp>
    </p:spTree>
    <p:extLst>
      <p:ext uri="{BB962C8B-B14F-4D97-AF65-F5344CB8AC3E}">
        <p14:creationId xmlns:p14="http://schemas.microsoft.com/office/powerpoint/2010/main" val="130485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91</a:t>
            </a:fld>
            <a:endParaRPr lang="ar-MA" dirty="0"/>
          </a:p>
        </p:txBody>
      </p:sp>
    </p:spTree>
    <p:extLst>
      <p:ext uri="{BB962C8B-B14F-4D97-AF65-F5344CB8AC3E}">
        <p14:creationId xmlns:p14="http://schemas.microsoft.com/office/powerpoint/2010/main" val="408766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4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923717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5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857729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Les données représentent un capital </a:t>
            </a:r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7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80419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8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79146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- définition</a:t>
            </a:r>
            <a:r>
              <a:rPr lang="fr-FR" sz="1200" spc="-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des</a:t>
            </a:r>
            <a:r>
              <a:rPr lang="fr-FR" sz="1200" spc="-30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jeux</a:t>
            </a:r>
            <a:r>
              <a:rPr lang="fr-FR" sz="1200" spc="-3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de</a:t>
            </a:r>
            <a:r>
              <a:rPr lang="fr-FR" sz="1200" spc="-1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spc="-10" dirty="0" smtClean="0">
                <a:solidFill>
                  <a:srgbClr val="555555"/>
                </a:solidFill>
                <a:latin typeface="+mn-lt"/>
                <a:cs typeface="Calibri"/>
              </a:rPr>
              <a:t>caractères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Spécifie l’encodage des caractères stockés dans la base (ex: lettres accentuées, symboles).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le</a:t>
            </a:r>
            <a:r>
              <a:rPr lang="fr-FR" sz="1200" spc="-3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spc="-10" dirty="0" smtClean="0">
                <a:solidFill>
                  <a:srgbClr val="555555"/>
                </a:solidFill>
                <a:latin typeface="+mn-lt"/>
                <a:cs typeface="Calibri"/>
              </a:rPr>
              <a:t>propriétaire</a:t>
            </a:r>
            <a:r>
              <a:rPr lang="fr-FR" sz="1200" spc="2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de</a:t>
            </a:r>
            <a:r>
              <a:rPr lang="fr-FR" sz="1200" spc="-1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la</a:t>
            </a:r>
            <a:r>
              <a:rPr lang="fr-FR" sz="1200" spc="-1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base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Définit l’utilisateur qui aura les droits administrateur sur la base.</a:t>
            </a:r>
          </a:p>
          <a:p>
            <a:pPr marL="171450" indent="-171450">
              <a:buFontTx/>
              <a:buChar char="-"/>
            </a:pP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les</a:t>
            </a:r>
            <a:r>
              <a:rPr lang="fr-FR" sz="1200" spc="-10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dirty="0" smtClean="0">
                <a:solidFill>
                  <a:srgbClr val="555555"/>
                </a:solidFill>
                <a:latin typeface="+mn-lt"/>
                <a:cs typeface="Calibri"/>
              </a:rPr>
              <a:t>limites</a:t>
            </a:r>
            <a:r>
              <a:rPr lang="fr-FR" sz="1200" spc="15" dirty="0" smtClean="0">
                <a:solidFill>
                  <a:srgbClr val="555555"/>
                </a:solidFill>
                <a:latin typeface="+mn-lt"/>
                <a:cs typeface="Calibri"/>
              </a:rPr>
              <a:t> </a:t>
            </a:r>
            <a:r>
              <a:rPr lang="fr-FR" sz="1200" spc="-25" dirty="0" smtClean="0">
                <a:solidFill>
                  <a:srgbClr val="555555"/>
                </a:solidFill>
                <a:latin typeface="+mn-lt"/>
                <a:cs typeface="Calibri"/>
              </a:rPr>
              <a:t>de </a:t>
            </a:r>
            <a:r>
              <a:rPr lang="fr-FR" sz="1200" spc="-10" dirty="0" smtClean="0">
                <a:solidFill>
                  <a:srgbClr val="555555"/>
                </a:solidFill>
                <a:latin typeface="+mn-lt"/>
                <a:cs typeface="Calibri"/>
              </a:rPr>
              <a:t>connexion : 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 nombre de connexions simultanées à la base pour éviter les surcharges.</a:t>
            </a:r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9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51599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12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451313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DELETE/UPDATE</a:t>
            </a:r>
            <a:r>
              <a:rPr lang="fr-F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: Comportement lors de la suppression/mise à jour dans la table parente</a:t>
            </a:r>
          </a:p>
          <a:p>
            <a:endParaRPr lang="fr-F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fr-FR" dirty="0" err="1" smtClean="0"/>
              <a:t>OptionComportement</a:t>
            </a:r>
            <a:endParaRPr lang="fr-FR" dirty="0" smtClean="0"/>
          </a:p>
          <a:p>
            <a:r>
              <a:rPr lang="fr-FR" b="1" dirty="0" smtClean="0">
                <a:effectLst/>
              </a:rPr>
              <a:t>RESTRICT</a:t>
            </a:r>
            <a:r>
              <a:rPr lang="fr-FR" dirty="0" smtClean="0">
                <a:effectLst/>
              </a:rPr>
              <a:t> Bloque l'action (par défaut si non précisé).</a:t>
            </a:r>
          </a:p>
          <a:p>
            <a:r>
              <a:rPr lang="fr-FR" b="1" dirty="0" smtClean="0">
                <a:effectLst/>
              </a:rPr>
              <a:t>CASCADE</a:t>
            </a:r>
            <a:r>
              <a:rPr lang="fr-FR" b="1" baseline="0" dirty="0" smtClean="0">
                <a:effectLst/>
              </a:rPr>
              <a:t> </a:t>
            </a:r>
            <a:r>
              <a:rPr lang="fr-FR" dirty="0" smtClean="0">
                <a:effectLst/>
              </a:rPr>
              <a:t>Supprime/mets à jour les lignes enfants automatiquement.</a:t>
            </a:r>
          </a:p>
          <a:p>
            <a:r>
              <a:rPr lang="fr-FR" b="1" dirty="0" smtClean="0">
                <a:effectLst/>
              </a:rPr>
              <a:t>SET NULL </a:t>
            </a:r>
            <a:r>
              <a:rPr lang="fr-FR" dirty="0" smtClean="0">
                <a:effectLst/>
              </a:rPr>
              <a:t>Met à jour les clés étrangères enfants à NULL (si la colonne accepte NULL).</a:t>
            </a:r>
          </a:p>
          <a:p>
            <a:r>
              <a:rPr lang="fr-FR" b="1" dirty="0" smtClean="0">
                <a:effectLst/>
              </a:rPr>
              <a:t>NO ACTION </a:t>
            </a:r>
            <a:r>
              <a:rPr lang="fr-FR" dirty="0" smtClean="0">
                <a:effectLst/>
              </a:rPr>
              <a:t>Similaire à RESTRICT (vérifie la contrainte après l'opération).</a:t>
            </a:r>
          </a:p>
          <a:p>
            <a:r>
              <a:rPr lang="fr-FR" b="1" dirty="0" smtClean="0">
                <a:effectLst/>
              </a:rPr>
              <a:t>SET DEFAULT </a:t>
            </a:r>
            <a:r>
              <a:rPr lang="fr-FR" dirty="0" smtClean="0">
                <a:effectLst/>
              </a:rPr>
              <a:t>Met à jour les clés étrangères enfants à leur valeur par défaut.</a:t>
            </a:r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33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58331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M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1D2E2-734C-4D30-B144-BD8BB722D036}" type="slidenum">
              <a:rPr lang="ar-MA" smtClean="0"/>
              <a:t>48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33406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1"/>
            <a:ext cx="12185903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37972" y="1467611"/>
            <a:ext cx="11119485" cy="5145405"/>
          </a:xfrm>
          <a:custGeom>
            <a:avLst/>
            <a:gdLst/>
            <a:ahLst/>
            <a:cxnLst/>
            <a:rect l="l" t="t" r="r" b="b"/>
            <a:pathLst>
              <a:path w="11119485" h="5145405">
                <a:moveTo>
                  <a:pt x="11119104" y="0"/>
                </a:moveTo>
                <a:lnTo>
                  <a:pt x="0" y="0"/>
                </a:lnTo>
                <a:lnTo>
                  <a:pt x="0" y="5145024"/>
                </a:lnTo>
                <a:lnTo>
                  <a:pt x="11119104" y="5145024"/>
                </a:lnTo>
                <a:lnTo>
                  <a:pt x="111191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bg object 18"/>
          <p:cNvSpPr/>
          <p:nvPr/>
        </p:nvSpPr>
        <p:spPr>
          <a:xfrm>
            <a:off x="537972" y="1467611"/>
            <a:ext cx="11119485" cy="5145405"/>
          </a:xfrm>
          <a:custGeom>
            <a:avLst/>
            <a:gdLst/>
            <a:ahLst/>
            <a:cxnLst/>
            <a:rect l="l" t="t" r="r" b="b"/>
            <a:pathLst>
              <a:path w="11119485" h="5145405">
                <a:moveTo>
                  <a:pt x="0" y="5145024"/>
                </a:moveTo>
                <a:lnTo>
                  <a:pt x="11119104" y="5145024"/>
                </a:lnTo>
                <a:lnTo>
                  <a:pt x="11119104" y="0"/>
                </a:lnTo>
                <a:lnTo>
                  <a:pt x="0" y="0"/>
                </a:lnTo>
                <a:lnTo>
                  <a:pt x="0" y="5145024"/>
                </a:lnTo>
                <a:close/>
              </a:path>
            </a:pathLst>
          </a:custGeom>
          <a:ln w="9525">
            <a:solidFill>
              <a:srgbClr val="9EC3E7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bg object 19"/>
          <p:cNvSpPr/>
          <p:nvPr/>
        </p:nvSpPr>
        <p:spPr>
          <a:xfrm>
            <a:off x="0" y="5870447"/>
            <a:ext cx="536575" cy="536575"/>
          </a:xfrm>
          <a:custGeom>
            <a:avLst/>
            <a:gdLst/>
            <a:ahLst/>
            <a:cxnLst/>
            <a:rect l="l" t="t" r="r" b="b"/>
            <a:pathLst>
              <a:path w="536575" h="536575">
                <a:moveTo>
                  <a:pt x="268224" y="0"/>
                </a:moveTo>
                <a:lnTo>
                  <a:pt x="220010" y="4321"/>
                </a:lnTo>
                <a:lnTo>
                  <a:pt x="174631" y="16781"/>
                </a:lnTo>
                <a:lnTo>
                  <a:pt x="132845" y="36621"/>
                </a:lnTo>
                <a:lnTo>
                  <a:pt x="95410" y="63083"/>
                </a:lnTo>
                <a:lnTo>
                  <a:pt x="63082" y="95412"/>
                </a:lnTo>
                <a:lnTo>
                  <a:pt x="36620" y="132847"/>
                </a:lnTo>
                <a:lnTo>
                  <a:pt x="16780" y="174633"/>
                </a:lnTo>
                <a:lnTo>
                  <a:pt x="4321" y="220011"/>
                </a:lnTo>
                <a:lnTo>
                  <a:pt x="0" y="268223"/>
                </a:lnTo>
                <a:lnTo>
                  <a:pt x="4321" y="316436"/>
                </a:lnTo>
                <a:lnTo>
                  <a:pt x="16780" y="361814"/>
                </a:lnTo>
                <a:lnTo>
                  <a:pt x="36620" y="403600"/>
                </a:lnTo>
                <a:lnTo>
                  <a:pt x="63082" y="441035"/>
                </a:lnTo>
                <a:lnTo>
                  <a:pt x="95410" y="473364"/>
                </a:lnTo>
                <a:lnTo>
                  <a:pt x="132845" y="499826"/>
                </a:lnTo>
                <a:lnTo>
                  <a:pt x="174631" y="519666"/>
                </a:lnTo>
                <a:lnTo>
                  <a:pt x="220010" y="532126"/>
                </a:lnTo>
                <a:lnTo>
                  <a:pt x="268224" y="536447"/>
                </a:lnTo>
                <a:lnTo>
                  <a:pt x="536448" y="536447"/>
                </a:lnTo>
                <a:lnTo>
                  <a:pt x="536448" y="268223"/>
                </a:lnTo>
                <a:lnTo>
                  <a:pt x="532126" y="220011"/>
                </a:lnTo>
                <a:lnTo>
                  <a:pt x="519666" y="174633"/>
                </a:lnTo>
                <a:lnTo>
                  <a:pt x="499826" y="132847"/>
                </a:lnTo>
                <a:lnTo>
                  <a:pt x="473364" y="95412"/>
                </a:lnTo>
                <a:lnTo>
                  <a:pt x="441036" y="63083"/>
                </a:lnTo>
                <a:lnTo>
                  <a:pt x="403600" y="36621"/>
                </a:lnTo>
                <a:lnTo>
                  <a:pt x="361814" y="16781"/>
                </a:lnTo>
                <a:lnTo>
                  <a:pt x="316436" y="4321"/>
                </a:lnTo>
                <a:lnTo>
                  <a:pt x="268224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876" y="412495"/>
            <a:ext cx="11674246" cy="611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982" y="1598802"/>
            <a:ext cx="10586085" cy="3307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0058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03621" y="6672783"/>
            <a:ext cx="1986915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5417" y="6669430"/>
            <a:ext cx="28130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jpg"/><Relationship Id="rId4" Type="http://schemas.openxmlformats.org/officeDocument/2006/relationships/image" Target="../media/image69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jpg"/><Relationship Id="rId4" Type="http://schemas.openxmlformats.org/officeDocument/2006/relationships/image" Target="../media/image7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jpg"/><Relationship Id="rId4" Type="http://schemas.openxmlformats.org/officeDocument/2006/relationships/image" Target="../media/image7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jpg"/><Relationship Id="rId4" Type="http://schemas.openxmlformats.org/officeDocument/2006/relationships/image" Target="../media/image77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jp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jp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jpg"/><Relationship Id="rId4" Type="http://schemas.openxmlformats.org/officeDocument/2006/relationships/image" Target="../media/image83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jpg"/><Relationship Id="rId4" Type="http://schemas.openxmlformats.org/officeDocument/2006/relationships/image" Target="../media/image87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g"/><Relationship Id="rId5" Type="http://schemas.openxmlformats.org/officeDocument/2006/relationships/image" Target="../media/image91.jpg"/><Relationship Id="rId4" Type="http://schemas.openxmlformats.org/officeDocument/2006/relationships/image" Target="../media/image9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g"/><Relationship Id="rId5" Type="http://schemas.openxmlformats.org/officeDocument/2006/relationships/image" Target="../media/image94.jpg"/><Relationship Id="rId4" Type="http://schemas.openxmlformats.org/officeDocument/2006/relationships/image" Target="../media/image93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jpg"/><Relationship Id="rId4" Type="http://schemas.openxmlformats.org/officeDocument/2006/relationships/image" Target="../media/image96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jp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.jpg"/><Relationship Id="rId4" Type="http://schemas.openxmlformats.org/officeDocument/2006/relationships/image" Target="../media/image10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jpg"/><Relationship Id="rId4" Type="http://schemas.openxmlformats.org/officeDocument/2006/relationships/image" Target="../media/image103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jpg"/><Relationship Id="rId4" Type="http://schemas.openxmlformats.org/officeDocument/2006/relationships/image" Target="../media/image105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jpg"/><Relationship Id="rId4" Type="http://schemas.openxmlformats.org/officeDocument/2006/relationships/image" Target="../media/image107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jpg"/><Relationship Id="rId4" Type="http://schemas.openxmlformats.org/officeDocument/2006/relationships/image" Target="../media/image109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jpg"/><Relationship Id="rId4" Type="http://schemas.openxmlformats.org/officeDocument/2006/relationships/image" Target="../media/image1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jpg"/><Relationship Id="rId4" Type="http://schemas.openxmlformats.org/officeDocument/2006/relationships/image" Target="../media/image113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6.png"/><Relationship Id="rId4" Type="http://schemas.openxmlformats.org/officeDocument/2006/relationships/image" Target="../media/image115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jpg"/><Relationship Id="rId4" Type="http://schemas.openxmlformats.org/officeDocument/2006/relationships/image" Target="../media/image117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jpg"/><Relationship Id="rId4" Type="http://schemas.openxmlformats.org/officeDocument/2006/relationships/image" Target="../media/image119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jpg"/><Relationship Id="rId4" Type="http://schemas.openxmlformats.org/officeDocument/2006/relationships/image" Target="../media/image12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.jpg"/><Relationship Id="rId4" Type="http://schemas.openxmlformats.org/officeDocument/2006/relationships/image" Target="../media/image12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jpg"/><Relationship Id="rId4" Type="http://schemas.openxmlformats.org/officeDocument/2006/relationships/image" Target="../media/image125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8.jpg"/><Relationship Id="rId4" Type="http://schemas.openxmlformats.org/officeDocument/2006/relationships/image" Target="../media/image127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jpg"/><Relationship Id="rId4" Type="http://schemas.openxmlformats.org/officeDocument/2006/relationships/image" Target="../media/image1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jpg"/><Relationship Id="rId4" Type="http://schemas.openxmlformats.org/officeDocument/2006/relationships/image" Target="../media/image13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6.jpg"/><Relationship Id="rId4" Type="http://schemas.openxmlformats.org/officeDocument/2006/relationships/image" Target="../media/image135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8.jpg"/><Relationship Id="rId4" Type="http://schemas.openxmlformats.org/officeDocument/2006/relationships/image" Target="../media/image137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jpg"/><Relationship Id="rId4" Type="http://schemas.openxmlformats.org/officeDocument/2006/relationships/image" Target="../media/image139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2.jpg"/><Relationship Id="rId4" Type="http://schemas.openxmlformats.org/officeDocument/2006/relationships/image" Target="../media/image141.jp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4.jpg"/><Relationship Id="rId4" Type="http://schemas.openxmlformats.org/officeDocument/2006/relationships/image" Target="../media/image143.jp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.mysql.com/doc/refman/8.0/en/privileges-provided.html" TargetMode="Externa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9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g"/><Relationship Id="rId4" Type="http://schemas.openxmlformats.org/officeDocument/2006/relationships/image" Target="../media/image2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g"/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3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g"/><Relationship Id="rId4" Type="http://schemas.openxmlformats.org/officeDocument/2006/relationships/image" Target="../media/image3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jpg"/><Relationship Id="rId4" Type="http://schemas.openxmlformats.org/officeDocument/2006/relationships/image" Target="../media/image40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g"/><Relationship Id="rId4" Type="http://schemas.openxmlformats.org/officeDocument/2006/relationships/image" Target="../media/image49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jpg"/><Relationship Id="rId4" Type="http://schemas.openxmlformats.org/officeDocument/2006/relationships/image" Target="../media/image52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jpg"/><Relationship Id="rId3" Type="http://schemas.openxmlformats.org/officeDocument/2006/relationships/image" Target="../media/image4.png"/><Relationship Id="rId7" Type="http://schemas.openxmlformats.org/officeDocument/2006/relationships/image" Target="../media/image5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jp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g"/><Relationship Id="rId5" Type="http://schemas.openxmlformats.org/officeDocument/2006/relationships/image" Target="../media/image59.png"/><Relationship Id="rId4" Type="http://schemas.openxmlformats.org/officeDocument/2006/relationships/image" Target="../media/image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g"/><Relationship Id="rId4" Type="http://schemas.openxmlformats.org/officeDocument/2006/relationships/image" Target="../media/image59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6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jpg"/><Relationship Id="rId4" Type="http://schemas.openxmlformats.org/officeDocument/2006/relationships/image" Target="../media/image63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jpg"/><Relationship Id="rId4" Type="http://schemas.openxmlformats.org/officeDocument/2006/relationships/image" Target="../media/image65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" y="-1"/>
            <a:ext cx="6483078" cy="68579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912" y="195071"/>
            <a:ext cx="1027176" cy="10149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9448" y="381000"/>
            <a:ext cx="2002536" cy="6461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80478" y="2358897"/>
            <a:ext cx="4439921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fr-FR" b="1" dirty="0" smtClean="0">
                <a:solidFill>
                  <a:srgbClr val="0058A0"/>
                </a:solidFill>
                <a:latin typeface="Calibri"/>
                <a:cs typeface="Calibri"/>
              </a:rPr>
              <a:t>Dans </a:t>
            </a:r>
            <a:r>
              <a:rPr lang="fr-FR" b="1" dirty="0">
                <a:solidFill>
                  <a:srgbClr val="0058A0"/>
                </a:solidFill>
                <a:latin typeface="Calibri"/>
                <a:cs typeface="Calibri"/>
              </a:rPr>
              <a:t>cette partie, vous allez apprendre à :</a:t>
            </a:r>
          </a:p>
          <a:p>
            <a:pPr marL="356870" indent="-344170">
              <a:buFont typeface="Arial MT"/>
              <a:buChar char="•"/>
              <a:tabLst>
                <a:tab pos="356870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Vous initier à la création de bases de données</a:t>
            </a:r>
          </a:p>
          <a:p>
            <a:pPr marL="356870" indent="-344170">
              <a:buFont typeface="Arial MT"/>
              <a:buChar char="•"/>
              <a:tabLst>
                <a:tab pos="356870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Réaliser différentes requêtes SQL</a:t>
            </a:r>
          </a:p>
          <a:p>
            <a:pPr marL="356870" indent="-344170">
              <a:buFont typeface="Arial MT"/>
              <a:buChar char="•"/>
              <a:tabLst>
                <a:tab pos="356870" algn="l"/>
              </a:tabLst>
            </a:pPr>
            <a:r>
              <a:rPr lang="fr-FR" sz="1600" spc="-10" dirty="0">
                <a:solidFill>
                  <a:srgbClr val="555555"/>
                </a:solidFill>
                <a:latin typeface="Calibri"/>
                <a:cs typeface="Calibri"/>
              </a:rPr>
              <a:t>Administrer une base de données (BDD)</a:t>
            </a:r>
          </a:p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356870" algn="l"/>
              </a:tabLst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907" rIns="0" bIns="0" rtlCol="0">
            <a:spAutoFit/>
          </a:bodyPr>
          <a:lstStyle/>
          <a:p>
            <a:pPr marL="8188959">
              <a:lnSpc>
                <a:spcPct val="100000"/>
              </a:lnSpc>
              <a:spcBef>
                <a:spcPts val="110"/>
              </a:spcBef>
            </a:pPr>
            <a:r>
              <a:rPr sz="2800" spc="-20" dirty="0"/>
              <a:t>PARTIE</a:t>
            </a:r>
            <a:r>
              <a:rPr sz="2800" spc="-135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7631048" y="1105280"/>
            <a:ext cx="29146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Manipuler</a:t>
            </a:r>
            <a:r>
              <a:rPr sz="24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24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98982" y="332392"/>
            <a:ext cx="11188802" cy="3224369"/>
            <a:chOff x="798982" y="344424"/>
            <a:chExt cx="11188802" cy="322436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8982" y="2304288"/>
              <a:ext cx="6900673" cy="126450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9164929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Exemple</a:t>
            </a:r>
            <a:r>
              <a:rPr sz="16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Création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MySQL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DATABASE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3556761"/>
            <a:ext cx="10588625" cy="1496243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noter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erreur.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l’option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EXISTS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conditionnellement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n'existe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pas.</a:t>
            </a:r>
            <a:endParaRPr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1700"/>
              </a:lnSpc>
              <a:spcBef>
                <a:spcPts val="60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options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CHARACTER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SET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COLLATE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classement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Sinon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 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nouvelle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34511" y="344424"/>
            <a:ext cx="8653780" cy="4832350"/>
            <a:chOff x="3334511" y="344424"/>
            <a:chExt cx="8653780" cy="4832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34511" y="3279647"/>
              <a:ext cx="5569458" cy="18966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4991" y="3310128"/>
              <a:ext cx="5455920" cy="17830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63340" y="3308477"/>
              <a:ext cx="5459095" cy="1786255"/>
            </a:xfrm>
            <a:custGeom>
              <a:avLst/>
              <a:gdLst/>
              <a:ahLst/>
              <a:cxnLst/>
              <a:rect l="l" t="t" r="r" b="b"/>
              <a:pathLst>
                <a:path w="5459095" h="1786254">
                  <a:moveTo>
                    <a:pt x="0" y="1786255"/>
                  </a:moveTo>
                  <a:lnTo>
                    <a:pt x="5459095" y="1786255"/>
                  </a:lnTo>
                  <a:lnTo>
                    <a:pt x="5459095" y="0"/>
                  </a:lnTo>
                  <a:lnTo>
                    <a:pt x="0" y="0"/>
                  </a:lnTo>
                  <a:lnTo>
                    <a:pt x="0" y="17862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Sous</a:t>
            </a:r>
            <a:r>
              <a:rPr sz="1600" spc="-30" dirty="0"/>
              <a:t> </a:t>
            </a:r>
            <a:r>
              <a:rPr sz="1600" spc="-10" dirty="0"/>
              <a:t>requêtes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698230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Sous-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Requête</a:t>
            </a:r>
            <a:r>
              <a:rPr sz="16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avec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ALL/ANY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opérateurs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ANY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d’un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interne.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mot-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retournés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mot-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ANY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l’un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d’entre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eux.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Inferieur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produits.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Num_produit,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&lt;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Produits)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58311" y="344424"/>
            <a:ext cx="8729980" cy="5545455"/>
            <a:chOff x="3258311" y="344424"/>
            <a:chExt cx="8729980" cy="5545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8311" y="3550919"/>
              <a:ext cx="5721858" cy="23385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8791" y="3581400"/>
              <a:ext cx="5608320" cy="22250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87140" y="3579812"/>
              <a:ext cx="5611495" cy="2228215"/>
            </a:xfrm>
            <a:custGeom>
              <a:avLst/>
              <a:gdLst/>
              <a:ahLst/>
              <a:cxnLst/>
              <a:rect l="l" t="t" r="r" b="b"/>
              <a:pathLst>
                <a:path w="5611495" h="2228215">
                  <a:moveTo>
                    <a:pt x="0" y="2228215"/>
                  </a:moveTo>
                  <a:lnTo>
                    <a:pt x="5611495" y="2228215"/>
                  </a:lnTo>
                  <a:lnTo>
                    <a:pt x="5611495" y="0"/>
                  </a:lnTo>
                  <a:lnTo>
                    <a:pt x="0" y="0"/>
                  </a:lnTo>
                  <a:lnTo>
                    <a:pt x="0" y="22282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Sous</a:t>
            </a:r>
            <a:r>
              <a:rPr sz="1600" spc="-30" dirty="0"/>
              <a:t> </a:t>
            </a:r>
            <a:r>
              <a:rPr sz="1600" spc="-10" dirty="0"/>
              <a:t>requêtes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698230" cy="170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Sous-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Requête</a:t>
            </a:r>
            <a:r>
              <a:rPr sz="16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avec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ALL/ANY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opérateurs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ANY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d’un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interne.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mot-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éléments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retournés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mot-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ANY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l’un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d’entre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eux.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inferieur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couts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produits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Num_produit,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&lt;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ANY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Produits)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2111" y="344424"/>
            <a:ext cx="8806180" cy="5825490"/>
            <a:chOff x="3182111" y="344424"/>
            <a:chExt cx="8806180" cy="58254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2111" y="3398519"/>
              <a:ext cx="5874258" cy="27713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2591" y="3429000"/>
              <a:ext cx="5760720" cy="265785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11067" y="3427412"/>
              <a:ext cx="5763895" cy="2661285"/>
            </a:xfrm>
            <a:custGeom>
              <a:avLst/>
              <a:gdLst/>
              <a:ahLst/>
              <a:cxnLst/>
              <a:rect l="l" t="t" r="r" b="b"/>
              <a:pathLst>
                <a:path w="5763895" h="2661285">
                  <a:moveTo>
                    <a:pt x="0" y="2661031"/>
                  </a:moveTo>
                  <a:lnTo>
                    <a:pt x="5763895" y="2661031"/>
                  </a:lnTo>
                  <a:lnTo>
                    <a:pt x="5763895" y="0"/>
                  </a:lnTo>
                  <a:lnTo>
                    <a:pt x="0" y="0"/>
                  </a:lnTo>
                  <a:lnTo>
                    <a:pt x="0" y="266103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Sous</a:t>
            </a:r>
            <a:r>
              <a:rPr sz="1600" spc="-30" dirty="0"/>
              <a:t> </a:t>
            </a:r>
            <a:r>
              <a:rPr sz="1600" spc="-10" dirty="0"/>
              <a:t>requêtes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872220" cy="170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Sous-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Requête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avec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EXISTS/NOT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EXISTS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Lorsqu'une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EXISTS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EXISTS,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sous-requête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booléenne TRUE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FALSE.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supplémentaire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indiquant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 est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présent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1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P.Num_produit,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P.Description,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EXISTS(Select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P.Num_produit</a:t>
            </a:r>
            <a:r>
              <a:rPr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S.Num_Produit)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as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existe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783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LMD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sélection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Expression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Fonctions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d’agrégation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Sous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Requêtes</a:t>
            </a:r>
            <a:r>
              <a:rPr sz="1600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l’union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Jointures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8982" y="1512434"/>
            <a:ext cx="10586720" cy="19062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transformer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jeux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seul.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jeux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résultats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combinés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structure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données.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(UNION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All),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INTERSECT,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MINUS.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10"/>
              </a:spcBef>
              <a:buClr>
                <a:srgbClr val="555555"/>
              </a:buClr>
              <a:buFont typeface="Arial MT"/>
              <a:buChar char="•"/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UNION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2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2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seul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2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2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d’utilisation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200" dirty="0">
              <a:latin typeface="Calibri"/>
              <a:cs typeface="Calibri"/>
            </a:endParaRPr>
          </a:p>
          <a:p>
            <a:pPr marL="183515">
              <a:lnSpc>
                <a:spcPct val="100000"/>
              </a:lnSpc>
              <a:spcBef>
                <a:spcPts val="170"/>
              </a:spcBef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8" name="object 8"/>
          <p:cNvSpPr txBox="1"/>
          <p:nvPr/>
        </p:nvSpPr>
        <p:spPr>
          <a:xfrm>
            <a:off x="719327" y="3511296"/>
            <a:ext cx="5806440" cy="132334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column_list1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UNION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[DISTINCT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|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ALL]</a:t>
            </a:r>
            <a:endParaRPr sz="1400" dirty="0">
              <a:latin typeface="Courier New"/>
              <a:cs typeface="Courier New"/>
            </a:endParaRPr>
          </a:p>
          <a:p>
            <a:pPr marL="92710" marR="336169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column_list2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UNION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[DISTINCT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|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ALL]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SELECT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column_list3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82823" y="344424"/>
            <a:ext cx="9204960" cy="5874385"/>
            <a:chOff x="2782823" y="344424"/>
            <a:chExt cx="9204960" cy="5874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2823" y="3672839"/>
              <a:ext cx="3621786" cy="254584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3" y="3703320"/>
              <a:ext cx="3508248" cy="24323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11652" y="3701732"/>
              <a:ext cx="3511550" cy="2435860"/>
            </a:xfrm>
            <a:custGeom>
              <a:avLst/>
              <a:gdLst/>
              <a:ahLst/>
              <a:cxnLst/>
              <a:rect l="l" t="t" r="r" b="b"/>
              <a:pathLst>
                <a:path w="3511550" h="2435860">
                  <a:moveTo>
                    <a:pt x="0" y="2435479"/>
                  </a:moveTo>
                  <a:lnTo>
                    <a:pt x="3511423" y="2435479"/>
                  </a:lnTo>
                  <a:lnTo>
                    <a:pt x="3511423" y="0"/>
                  </a:lnTo>
                  <a:lnTo>
                    <a:pt x="0" y="0"/>
                  </a:lnTo>
                  <a:lnTo>
                    <a:pt x="0" y="243547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6993890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UNION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défaut,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lignes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double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DISTINCT.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Soient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654297"/>
            <a:ext cx="13989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805683" y="2369185"/>
          <a:ext cx="708025" cy="83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GROUP1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1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9215">
                        <a:lnSpc>
                          <a:spcPts val="122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521453" y="2369185"/>
          <a:ext cx="708025" cy="83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005"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b="1" spc="-10" dirty="0">
                          <a:latin typeface="Calibri"/>
                          <a:cs typeface="Calibri"/>
                        </a:rPr>
                        <a:t>GROUP2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2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7005">
                <a:tc>
                  <a:txBody>
                    <a:bodyPr/>
                    <a:lstStyle/>
                    <a:p>
                      <a:pPr marL="69850">
                        <a:lnSpc>
                          <a:spcPts val="1220"/>
                        </a:lnSpc>
                      </a:pPr>
                      <a:r>
                        <a:rPr sz="11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1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19144" y="344424"/>
            <a:ext cx="8168640" cy="4621530"/>
            <a:chOff x="3819144" y="344424"/>
            <a:chExt cx="8168640" cy="46215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9144" y="2237231"/>
              <a:ext cx="4600194" cy="2728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9624" y="2267712"/>
              <a:ext cx="4486656" cy="26151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47973" y="2266060"/>
              <a:ext cx="4490085" cy="2618740"/>
            </a:xfrm>
            <a:custGeom>
              <a:avLst/>
              <a:gdLst/>
              <a:ahLst/>
              <a:cxnLst/>
              <a:rect l="l" t="t" r="r" b="b"/>
              <a:pathLst>
                <a:path w="4490084" h="2618740">
                  <a:moveTo>
                    <a:pt x="0" y="2618359"/>
                  </a:moveTo>
                  <a:lnTo>
                    <a:pt x="4489831" y="2618359"/>
                  </a:lnTo>
                  <a:lnTo>
                    <a:pt x="4489831" y="0"/>
                  </a:lnTo>
                  <a:lnTo>
                    <a:pt x="0" y="0"/>
                  </a:lnTo>
                  <a:lnTo>
                    <a:pt x="0" y="26183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65163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UNION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5310318"/>
            <a:ext cx="10585450" cy="4337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explicitement,</a:t>
            </a:r>
            <a:r>
              <a:rPr sz="12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dupliquées,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2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affichées</a:t>
            </a:r>
            <a:r>
              <a:rPr sz="1200" spc="1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résultat.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2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</a:t>
            </a:r>
            <a:r>
              <a:rPr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2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gère</a:t>
            </a:r>
            <a:r>
              <a:rPr sz="12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doublons,</a:t>
            </a:r>
            <a:r>
              <a:rPr sz="1200" spc="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s'exécute</a:t>
            </a:r>
            <a:r>
              <a:rPr sz="12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65"/>
              </a:spcBef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DISTINCT.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5279" y="344424"/>
            <a:ext cx="7842884" cy="5303520"/>
            <a:chOff x="4145279" y="344424"/>
            <a:chExt cx="7842884" cy="5303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79" y="2752344"/>
              <a:ext cx="3895344" cy="28955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755142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UNION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Venn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suivant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l'union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ensembles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provenant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Group1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Group2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329420" cy="114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INTERSECT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INTERSECT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compare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ensembles 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lignes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générées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requêtes.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 prend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INTERSECT.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Cependant,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l’émuler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jointures.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INTERSECT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5279" y="2752344"/>
            <a:ext cx="3895344" cy="289864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108</a:t>
            </a:fld>
            <a:endParaRPr spc="-25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109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6387465" cy="19831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INTERSECT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UNION,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 INTERSECT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l'intersection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entre deux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cercles.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Group1)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INTERSECT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Group2)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2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380360" y="3543553"/>
          <a:ext cx="1008380" cy="84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69215">
                        <a:lnSpc>
                          <a:spcPts val="1614"/>
                        </a:lnSpc>
                      </a:pPr>
                      <a:r>
                        <a:rPr sz="14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69215">
                        <a:lnSpc>
                          <a:spcPts val="1614"/>
                        </a:lnSpc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2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69215">
                        <a:lnSpc>
                          <a:spcPts val="1614"/>
                        </a:lnSpc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3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6" y="344424"/>
            <a:ext cx="11268458" cy="5217318"/>
            <a:chOff x="719326" y="344424"/>
            <a:chExt cx="11268458" cy="521731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2622743"/>
              <a:ext cx="3395472" cy="65008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6" y="3770376"/>
              <a:ext cx="3395473" cy="67211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9327" y="4873751"/>
              <a:ext cx="3395472" cy="68799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1926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Sur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MySQL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line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Client</a:t>
            </a:r>
            <a:r>
              <a:rPr sz="1600" b="1" spc="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Connectez-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disposant 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privilège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DATABASE.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Exécutez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b="1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DATABASE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dbTest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r>
              <a:rPr sz="1400" spc="2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appuyez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Entrée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373628"/>
            <a:ext cx="28586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8982" y="4492879"/>
            <a:ext cx="81926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 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SHOW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DATABASE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examiner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5279" y="344424"/>
            <a:ext cx="7842884" cy="5306695"/>
            <a:chOff x="4145279" y="344424"/>
            <a:chExt cx="7842884" cy="5306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79" y="2752344"/>
              <a:ext cx="3895344" cy="28986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l’union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110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10590530" cy="106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Opérateur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MINUS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(EXCEPT)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L’opérateur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MINUS compare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 deux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distinctes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 résultats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 première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n'apparaissent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résultats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requête.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MINUS.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Cependant,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l’émuler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jointures.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MINUS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4319142"/>
            <a:ext cx="2263140" cy="14249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Donc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Group1)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MINUS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ID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Group2)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775460" y="5643626"/>
          <a:ext cx="935355" cy="566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3210">
                <a:tc>
                  <a:txBody>
                    <a:bodyPr/>
                    <a:lstStyle/>
                    <a:p>
                      <a:pPr marL="68580">
                        <a:lnSpc>
                          <a:spcPts val="1830"/>
                        </a:lnSpc>
                      </a:pPr>
                      <a:r>
                        <a:rPr sz="1600" b="1" spc="-25" dirty="0">
                          <a:latin typeface="Calibri"/>
                          <a:cs typeface="Calibri"/>
                        </a:rPr>
                        <a:t>ID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210">
                <a:tc>
                  <a:txBody>
                    <a:bodyPr/>
                    <a:lstStyle/>
                    <a:p>
                      <a:pPr marL="68580">
                        <a:lnSpc>
                          <a:spcPts val="1830"/>
                        </a:lnSpc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1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783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LMD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sélection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Expression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Fonctions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d’agrégation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Sous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l’union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Jointures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60520" y="344424"/>
            <a:ext cx="7827645" cy="4745990"/>
            <a:chOff x="4160520" y="344424"/>
            <a:chExt cx="7827645" cy="4745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60520" y="2865119"/>
              <a:ext cx="3864864" cy="222504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879092"/>
            <a:ext cx="10591165" cy="7886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relationnelle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compose de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communes,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appelées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clés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étrangères.</a:t>
            </a:r>
            <a:endParaRPr sz="12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l’exemple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Centre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Formation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présenté</a:t>
            </a:r>
            <a:r>
              <a:rPr sz="1200" spc="3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cours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trouvons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Etudiant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numCINEtu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113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077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 plus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d’information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 sur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étudiants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inscriptions,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 on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chercher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fois.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D’où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nécessité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jointures.</a:t>
            </a:r>
            <a:endParaRPr sz="12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</a:rPr>
              <a:t>jointure</a:t>
            </a:r>
            <a:r>
              <a:rPr sz="1200" spc="105" dirty="0">
                <a:solidFill>
                  <a:srgbClr val="555555"/>
                </a:solidFill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consiste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rechercher</a:t>
            </a:r>
            <a:r>
              <a:rPr sz="1200" b="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b="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attribut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commun</a:t>
            </a:r>
            <a:r>
              <a:rPr sz="1200" b="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(même</a:t>
            </a:r>
            <a:r>
              <a:rPr sz="1200" b="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b="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sz="1200" b="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définition)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tuples</a:t>
            </a:r>
            <a:r>
              <a:rPr sz="1200" b="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(toutes</a:t>
            </a:r>
            <a:r>
              <a:rPr sz="1200" b="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lignes)</a:t>
            </a:r>
            <a:r>
              <a:rPr sz="1200" b="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lesquels ces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attributs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valeur.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jointures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INNER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(Jointure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interne)</a:t>
            </a:r>
            <a:endParaRPr sz="12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LEFT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(Joint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gauche)</a:t>
            </a:r>
            <a:endParaRPr sz="12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RIGHT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(Joindre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droite)</a:t>
            </a:r>
            <a:endParaRPr sz="12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CROSS</a:t>
            </a:r>
            <a:r>
              <a:rPr sz="12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(Jointure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croisée)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joindre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FROM.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Notez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b="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FULL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OUTER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JOIN.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30679" y="344424"/>
            <a:ext cx="10357485" cy="3966210"/>
            <a:chOff x="1630679" y="344424"/>
            <a:chExt cx="10357485" cy="3966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30679" y="2999231"/>
              <a:ext cx="4283202" cy="13114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1159" y="3029712"/>
              <a:ext cx="4169664" cy="11978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9635" y="3028060"/>
              <a:ext cx="4173220" cy="1201420"/>
            </a:xfrm>
            <a:custGeom>
              <a:avLst/>
              <a:gdLst/>
              <a:ahLst/>
              <a:cxnLst/>
              <a:rect l="l" t="t" r="r" b="b"/>
              <a:pathLst>
                <a:path w="4173220" h="1201420">
                  <a:moveTo>
                    <a:pt x="0" y="1201039"/>
                  </a:moveTo>
                  <a:lnTo>
                    <a:pt x="4172839" y="1201039"/>
                  </a:lnTo>
                  <a:lnTo>
                    <a:pt x="4172839" y="0"/>
                  </a:lnTo>
                  <a:lnTo>
                    <a:pt x="0" y="0"/>
                  </a:lnTo>
                  <a:lnTo>
                    <a:pt x="0" y="12010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65520" y="2999231"/>
              <a:ext cx="4630674" cy="114376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6000" y="3029712"/>
              <a:ext cx="4517136" cy="10302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94348" y="3028188"/>
              <a:ext cx="4520565" cy="1033780"/>
            </a:xfrm>
            <a:custGeom>
              <a:avLst/>
              <a:gdLst/>
              <a:ahLst/>
              <a:cxnLst/>
              <a:rect l="l" t="t" r="r" b="b"/>
              <a:pathLst>
                <a:path w="4520565" h="1033779">
                  <a:moveTo>
                    <a:pt x="0" y="1033399"/>
                  </a:moveTo>
                  <a:lnTo>
                    <a:pt x="4520310" y="1033399"/>
                  </a:lnTo>
                  <a:lnTo>
                    <a:pt x="4520310" y="0"/>
                  </a:lnTo>
                  <a:lnTo>
                    <a:pt x="0" y="0"/>
                  </a:lnTo>
                  <a:lnTo>
                    <a:pt x="0" y="103339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114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598802"/>
            <a:ext cx="10591165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INNER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INNER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connue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prédicat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jointure.</a:t>
            </a:r>
            <a:endParaRPr sz="12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10000"/>
              </a:lnSpc>
              <a:spcBef>
                <a:spcPts val="63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 ainsi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paires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correspondantes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renvoyées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 ignore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n'ayant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correspondance entre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tables. La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clause INNER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JOIN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retient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lignes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deux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 pour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lesquelles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exprimée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vérifie.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9089" y="4384929"/>
            <a:ext cx="7346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27872" y="4384929"/>
            <a:ext cx="4572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69772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INNER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d’avoir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 vendu,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prix,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quantité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vendue,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joindre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2383535"/>
            <a:ext cx="7412990" cy="198120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95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75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SELECT</a:t>
            </a:r>
            <a:endParaRPr sz="1400" dirty="0">
              <a:latin typeface="Courier New"/>
              <a:cs typeface="Courier New"/>
            </a:endParaRPr>
          </a:p>
          <a:p>
            <a:pPr marL="518795" marR="539559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P.Num_Produit, P.Description, P.prix, S.quantite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endParaRPr sz="1400" dirty="0">
              <a:latin typeface="Courier New"/>
              <a:cs typeface="Courier New"/>
            </a:endParaRPr>
          </a:p>
          <a:p>
            <a:pPr marL="51879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INNER</a:t>
            </a:r>
            <a:r>
              <a:rPr sz="1400" b="1" spc="-3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JOIN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Sales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3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P.Num_Produit=S.Num_Produit;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5991" y="344424"/>
            <a:ext cx="8242300" cy="5664200"/>
            <a:chOff x="3745991" y="344424"/>
            <a:chExt cx="8242300" cy="5664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5991" y="2444496"/>
              <a:ext cx="4746498" cy="3563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6471" y="2474975"/>
              <a:ext cx="4632960" cy="34503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74820" y="2473388"/>
              <a:ext cx="4636135" cy="3453765"/>
            </a:xfrm>
            <a:custGeom>
              <a:avLst/>
              <a:gdLst/>
              <a:ahLst/>
              <a:cxnLst/>
              <a:rect l="l" t="t" r="r" b="b"/>
              <a:pathLst>
                <a:path w="4636134" h="3453765">
                  <a:moveTo>
                    <a:pt x="0" y="3453511"/>
                  </a:moveTo>
                  <a:lnTo>
                    <a:pt x="4636134" y="3453511"/>
                  </a:lnTo>
                  <a:lnTo>
                    <a:pt x="4636134" y="0"/>
                  </a:lnTo>
                  <a:lnTo>
                    <a:pt x="0" y="0"/>
                  </a:lnTo>
                  <a:lnTo>
                    <a:pt x="0" y="34535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62750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INNER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45279" y="344424"/>
            <a:ext cx="7842884" cy="5291455"/>
            <a:chOff x="4145279" y="344424"/>
            <a:chExt cx="7842884" cy="5291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5279" y="2737103"/>
              <a:ext cx="3895344" cy="289864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117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9588500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INNER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exemple,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INNER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 «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correspondance.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Venn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interne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752348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INNER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jointure,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2371344"/>
            <a:ext cx="6364605" cy="230759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71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350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SELECT</a:t>
            </a:r>
            <a:endParaRPr sz="1400" dirty="0">
              <a:latin typeface="Courier New"/>
              <a:cs typeface="Courier New"/>
            </a:endParaRPr>
          </a:p>
          <a:p>
            <a:pPr marL="519430" marR="434594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P.Num_Produit, P.Description, P.prix, S.quantite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INNER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JOIN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Sales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USING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(Num_Produit);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119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LEFT</a:t>
            </a:r>
            <a:r>
              <a:rPr spc="-25" dirty="0"/>
              <a:t> </a:t>
            </a:r>
            <a:r>
              <a:rPr spc="-20" dirty="0"/>
              <a:t>JOIN</a:t>
            </a: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gauche,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concepts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introduits.</a:t>
            </a:r>
            <a:endParaRPr sz="12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10000"/>
              </a:lnSpc>
              <a:spcBef>
                <a:spcPts val="63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jointure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sélectionne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 données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gauche.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gauche,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comparée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droite.</a:t>
            </a:r>
            <a:endParaRPr sz="1200" dirty="0">
              <a:latin typeface="Calibri"/>
              <a:cs typeface="Calibri"/>
            </a:endParaRPr>
          </a:p>
          <a:p>
            <a:pPr marL="182880" marR="8890" indent="-170815">
              <a:lnSpc>
                <a:spcPct val="111800"/>
              </a:lnSpc>
              <a:spcBef>
                <a:spcPts val="59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200" b="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b="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satisfont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jointure,</a:t>
            </a:r>
            <a:r>
              <a:rPr sz="120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2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 nouvelle</a:t>
            </a:r>
            <a:r>
              <a:rPr sz="12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2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contiennent</a:t>
            </a:r>
            <a:r>
              <a:rPr sz="12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b="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colonnes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lignes des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inclut</a:t>
            </a:r>
            <a:r>
              <a:rPr sz="12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des deux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lignes ne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correspondent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pas,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 colonnes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contiennent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b="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droite.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termes,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sélectionne</a:t>
            </a:r>
            <a:r>
              <a:rPr sz="12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gauche,</a:t>
            </a:r>
            <a:r>
              <a:rPr sz="120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qu'il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existe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correspondantes</a:t>
            </a:r>
            <a:r>
              <a:rPr sz="12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droite.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719326" y="1842349"/>
            <a:ext cx="3468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654297"/>
            <a:ext cx="94880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Enfin,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sélectionnez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nouvellement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travailler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380" y="4660762"/>
            <a:ext cx="37730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confirme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message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5753550"/>
            <a:ext cx="434503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EXIT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quitter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programme.</a:t>
            </a:r>
            <a:endParaRPr sz="1400" dirty="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19326" y="2086484"/>
            <a:ext cx="10177273" cy="3552316"/>
            <a:chOff x="719326" y="2086484"/>
            <a:chExt cx="10177273" cy="3552316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6" y="3983774"/>
              <a:ext cx="1951685" cy="5641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380" y="5003780"/>
              <a:ext cx="1927620" cy="63502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326" y="2086484"/>
              <a:ext cx="10177273" cy="151929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84201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LEFT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492879"/>
            <a:ext cx="3355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LEFT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USING(Num_Produit).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07335"/>
            <a:ext cx="7165975" cy="203327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75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SELECT</a:t>
            </a:r>
            <a:endParaRPr sz="1400" dirty="0">
              <a:latin typeface="Courier New"/>
              <a:cs typeface="Courier New"/>
            </a:endParaRPr>
          </a:p>
          <a:p>
            <a:pPr marL="519430" marR="514794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P.Num_Produit, P.Description, P.prix, S.quantite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LEFT</a:t>
            </a:r>
            <a:r>
              <a:rPr sz="1400" b="1" spc="-3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JOIN</a:t>
            </a:r>
            <a:r>
              <a:rPr sz="1400" b="1" spc="-2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Sales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P.Num_Produit=S.Num_Produit;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764664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LEFT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492879"/>
            <a:ext cx="3761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Venn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01111" y="1996439"/>
            <a:ext cx="4328160" cy="4295140"/>
            <a:chOff x="2801111" y="1996439"/>
            <a:chExt cx="4328160" cy="42951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1111" y="1996439"/>
              <a:ext cx="3249930" cy="246354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1591" y="2026919"/>
              <a:ext cx="3136392" cy="235000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30067" y="2025268"/>
              <a:ext cx="3140075" cy="2353310"/>
            </a:xfrm>
            <a:custGeom>
              <a:avLst/>
              <a:gdLst/>
              <a:ahLst/>
              <a:cxnLst/>
              <a:rect l="l" t="t" r="r" b="b"/>
              <a:pathLst>
                <a:path w="3140075" h="2353310">
                  <a:moveTo>
                    <a:pt x="0" y="2353182"/>
                  </a:moveTo>
                  <a:lnTo>
                    <a:pt x="3139567" y="2353182"/>
                  </a:lnTo>
                  <a:lnTo>
                    <a:pt x="3139567" y="0"/>
                  </a:lnTo>
                  <a:lnTo>
                    <a:pt x="0" y="0"/>
                  </a:lnTo>
                  <a:lnTo>
                    <a:pt x="0" y="235318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66488" y="4462272"/>
              <a:ext cx="2462784" cy="1828800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121</a:t>
            </a:fld>
            <a:endParaRPr spc="-25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91165" cy="1196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RIGHT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1200"/>
              </a:lnSpc>
              <a:spcBef>
                <a:spcPts val="890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similaire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sauf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inversé.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commence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à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 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 lieu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RIGHT JOIN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sélectionne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toutes 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correspondre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lignes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gauche.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n'a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correspondances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gauche,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gauche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aura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final.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9123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RIGHT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492879"/>
            <a:ext cx="36855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RIGHT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USING(Num_Produit).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56104"/>
            <a:ext cx="8168640" cy="193865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2006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580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SELECT</a:t>
            </a:r>
            <a:endParaRPr sz="1400" dirty="0">
              <a:latin typeface="Courier New"/>
              <a:cs typeface="Courier New"/>
            </a:endParaRPr>
          </a:p>
          <a:p>
            <a:pPr marL="519430" marR="615061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S.Num_Produit, S.Quantite, P.prix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Sales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Right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JOIN</a:t>
            </a:r>
            <a:r>
              <a:rPr sz="1400" b="1" spc="-3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5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P.Num_Produit=S.Num_Produit;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764664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RIGHT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492879"/>
            <a:ext cx="369125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diagramme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Venn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illustre la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85288" y="1941576"/>
            <a:ext cx="4697095" cy="4331335"/>
            <a:chOff x="2685288" y="1941576"/>
            <a:chExt cx="4697095" cy="43313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85288" y="1941576"/>
              <a:ext cx="3249930" cy="244221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5768" y="1972056"/>
              <a:ext cx="3136392" cy="23286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14244" y="1970405"/>
              <a:ext cx="3140075" cy="2332355"/>
            </a:xfrm>
            <a:custGeom>
              <a:avLst/>
              <a:gdLst/>
              <a:ahLst/>
              <a:cxnLst/>
              <a:rect l="l" t="t" r="r" b="b"/>
              <a:pathLst>
                <a:path w="3140075" h="2332354">
                  <a:moveTo>
                    <a:pt x="0" y="2331847"/>
                  </a:moveTo>
                  <a:lnTo>
                    <a:pt x="3139567" y="2331847"/>
                  </a:lnTo>
                  <a:lnTo>
                    <a:pt x="3139567" y="0"/>
                  </a:lnTo>
                  <a:lnTo>
                    <a:pt x="0" y="0"/>
                  </a:lnTo>
                  <a:lnTo>
                    <a:pt x="0" y="23318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6280" y="4486655"/>
              <a:ext cx="2855976" cy="1786127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124</a:t>
            </a:fld>
            <a:endParaRPr spc="-25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88625" cy="106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CROSS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Contrairement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jointures,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croisée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n'a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jointure.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cartésien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jointes.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jointure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croisée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combine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première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table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droite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75816" y="2502407"/>
            <a:ext cx="3249930" cy="4006215"/>
            <a:chOff x="1575816" y="2502407"/>
            <a:chExt cx="3249930" cy="40062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5816" y="2502407"/>
              <a:ext cx="3249930" cy="400583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6296" y="2532887"/>
              <a:ext cx="3136391" cy="3892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04772" y="2531300"/>
              <a:ext cx="3140075" cy="3895725"/>
            </a:xfrm>
            <a:custGeom>
              <a:avLst/>
              <a:gdLst/>
              <a:ahLst/>
              <a:cxnLst/>
              <a:rect l="l" t="t" r="r" b="b"/>
              <a:pathLst>
                <a:path w="3140075" h="3895725">
                  <a:moveTo>
                    <a:pt x="0" y="3895471"/>
                  </a:moveTo>
                  <a:lnTo>
                    <a:pt x="3139566" y="3895471"/>
                  </a:lnTo>
                  <a:lnTo>
                    <a:pt x="3139566" y="0"/>
                  </a:lnTo>
                  <a:lnTo>
                    <a:pt x="0" y="0"/>
                  </a:lnTo>
                  <a:lnTo>
                    <a:pt x="0" y="389547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125</a:t>
            </a:fld>
            <a:endParaRPr spc="-25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302115" cy="1706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SELF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L'auto-jointure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interroger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hiérarchiques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lignes dans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table.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effectuer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auto-jointure,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alias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 ne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répéter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requête.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N.B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Référencer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 d'alias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provoquera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erreur.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People »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5050917"/>
            <a:ext cx="6551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IdParent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père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personne,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People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50335" y="3157727"/>
            <a:ext cx="5091430" cy="1588770"/>
            <a:chOff x="3450335" y="3157727"/>
            <a:chExt cx="5091430" cy="15887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335" y="3157727"/>
              <a:ext cx="1783080" cy="150571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4000" y="3160775"/>
              <a:ext cx="3207257" cy="158572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4479" y="3191255"/>
              <a:ext cx="3093720" cy="147218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62828" y="3189604"/>
              <a:ext cx="3096895" cy="1475740"/>
            </a:xfrm>
            <a:custGeom>
              <a:avLst/>
              <a:gdLst/>
              <a:ahLst/>
              <a:cxnLst/>
              <a:rect l="l" t="t" r="r" b="b"/>
              <a:pathLst>
                <a:path w="3096895" h="1475739">
                  <a:moveTo>
                    <a:pt x="0" y="1475359"/>
                  </a:moveTo>
                  <a:lnTo>
                    <a:pt x="3096895" y="1475359"/>
                  </a:lnTo>
                  <a:lnTo>
                    <a:pt x="3096895" y="0"/>
                  </a:lnTo>
                  <a:lnTo>
                    <a:pt x="0" y="0"/>
                  </a:lnTo>
                  <a:lnTo>
                    <a:pt x="0" y="14753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126</a:t>
            </a:fld>
            <a:endParaRPr spc="-25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62455" y="344424"/>
            <a:ext cx="10625455" cy="6130290"/>
            <a:chOff x="1362455" y="344424"/>
            <a:chExt cx="10625455" cy="61302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2455" y="4032503"/>
              <a:ext cx="3728466" cy="24422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2935" y="4062983"/>
              <a:ext cx="3614928" cy="23286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91284" y="4061396"/>
              <a:ext cx="3618229" cy="2332355"/>
            </a:xfrm>
            <a:custGeom>
              <a:avLst/>
              <a:gdLst/>
              <a:ahLst/>
              <a:cxnLst/>
              <a:rect l="l" t="t" r="r" b="b"/>
              <a:pathLst>
                <a:path w="3618229" h="2332354">
                  <a:moveTo>
                    <a:pt x="0" y="2331847"/>
                  </a:moveTo>
                  <a:lnTo>
                    <a:pt x="3618103" y="2331847"/>
                  </a:lnTo>
                  <a:lnTo>
                    <a:pt x="3618103" y="0"/>
                  </a:lnTo>
                  <a:lnTo>
                    <a:pt x="0" y="0"/>
                  </a:lnTo>
                  <a:lnTo>
                    <a:pt x="0" y="23318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127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5292725" cy="867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SELF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d’avoir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parents,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auto-jointure.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moyen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INNER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3654297"/>
            <a:ext cx="4801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27" y="2545079"/>
            <a:ext cx="5962015" cy="92964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3825" rIns="0" bIns="0" rtlCol="0">
            <a:spAutoFit/>
          </a:bodyPr>
          <a:lstStyle/>
          <a:p>
            <a:pPr marL="92710" marR="2137410">
              <a:lnSpc>
                <a:spcPct val="100000"/>
              </a:lnSpc>
              <a:spcBef>
                <a:spcPts val="97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SELECT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c.Nom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Fils,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p.nom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as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Pere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people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c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INNER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JOIN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people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c.idParent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p.idPersonne;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Jointures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5292725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SELF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JOIN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d’avoir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parents,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auto-jointure.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moyen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LEFT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JOIN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comprend même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personnes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n’ont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père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défini.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21536" y="2941319"/>
            <a:ext cx="4963160" cy="3448050"/>
            <a:chOff x="1621536" y="2941319"/>
            <a:chExt cx="4963160" cy="34480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1536" y="2941319"/>
              <a:ext cx="4962905" cy="34480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2016" y="2971800"/>
              <a:ext cx="4849367" cy="33345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50492" y="2970212"/>
              <a:ext cx="4852670" cy="3338195"/>
            </a:xfrm>
            <a:custGeom>
              <a:avLst/>
              <a:gdLst/>
              <a:ahLst/>
              <a:cxnLst/>
              <a:rect l="l" t="t" r="r" b="b"/>
              <a:pathLst>
                <a:path w="4852670" h="3338195">
                  <a:moveTo>
                    <a:pt x="0" y="3337687"/>
                  </a:moveTo>
                  <a:lnTo>
                    <a:pt x="4852542" y="3337687"/>
                  </a:lnTo>
                  <a:lnTo>
                    <a:pt x="4852542" y="0"/>
                  </a:lnTo>
                  <a:lnTo>
                    <a:pt x="0" y="0"/>
                  </a:lnTo>
                  <a:lnTo>
                    <a:pt x="0" y="333768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128</a:t>
            </a:fld>
            <a:endParaRPr spc="-25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" y="-1"/>
            <a:ext cx="6483350" cy="6858000"/>
            <a:chOff x="6096" y="-1"/>
            <a:chExt cx="64833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-1"/>
              <a:ext cx="6483078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8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80479" y="2358897"/>
            <a:ext cx="5372100" cy="1619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Maîtriser les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6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liées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l’administration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endParaRPr sz="16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BDD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initier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commandes</a:t>
            </a:r>
            <a:r>
              <a:rPr sz="1600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gestion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comptes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endParaRPr sz="1600" dirty="0">
              <a:latin typeface="Calibri"/>
              <a:cs typeface="Calibri"/>
            </a:endParaRPr>
          </a:p>
          <a:p>
            <a:pPr marL="356870">
              <a:lnSpc>
                <a:spcPct val="100000"/>
              </a:lnSpc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6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010143" y="6132576"/>
            <a:ext cx="2161540" cy="719455"/>
            <a:chOff x="8010143" y="6132576"/>
            <a:chExt cx="2161540" cy="719455"/>
          </a:xfrm>
        </p:grpSpPr>
        <p:sp>
          <p:nvSpPr>
            <p:cNvPr id="8" name="object 8"/>
            <p:cNvSpPr/>
            <p:nvPr/>
          </p:nvSpPr>
          <p:spPr>
            <a:xfrm>
              <a:off x="8010143" y="6132576"/>
              <a:ext cx="2161540" cy="719455"/>
            </a:xfrm>
            <a:custGeom>
              <a:avLst/>
              <a:gdLst/>
              <a:ahLst/>
              <a:cxnLst/>
              <a:rect l="l" t="t" r="r" b="b"/>
              <a:pathLst>
                <a:path w="2161540" h="719454">
                  <a:moveTo>
                    <a:pt x="2041144" y="0"/>
                  </a:moveTo>
                  <a:lnTo>
                    <a:pt x="119887" y="0"/>
                  </a:lnTo>
                  <a:lnTo>
                    <a:pt x="73241" y="9420"/>
                  </a:lnTo>
                  <a:lnTo>
                    <a:pt x="35131" y="35112"/>
                  </a:lnTo>
                  <a:lnTo>
                    <a:pt x="9427" y="73219"/>
                  </a:lnTo>
                  <a:lnTo>
                    <a:pt x="0" y="119888"/>
                  </a:lnTo>
                  <a:lnTo>
                    <a:pt x="0" y="719327"/>
                  </a:lnTo>
                  <a:lnTo>
                    <a:pt x="2161031" y="719327"/>
                  </a:lnTo>
                  <a:lnTo>
                    <a:pt x="2161031" y="119888"/>
                  </a:lnTo>
                  <a:lnTo>
                    <a:pt x="2151604" y="73219"/>
                  </a:lnTo>
                  <a:lnTo>
                    <a:pt x="2125900" y="35112"/>
                  </a:lnTo>
                  <a:lnTo>
                    <a:pt x="2087790" y="9420"/>
                  </a:lnTo>
                  <a:lnTo>
                    <a:pt x="204114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6927" y="6269736"/>
              <a:ext cx="402335" cy="39624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6954139" y="1105280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Administrer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07842"/>
                </a:solidFill>
              </a:rPr>
              <a:t>CHAPITRE</a:t>
            </a:r>
            <a:r>
              <a:rPr sz="2800" spc="-40" dirty="0">
                <a:solidFill>
                  <a:srgbClr val="007842"/>
                </a:solidFill>
              </a:rPr>
              <a:t> </a:t>
            </a:r>
            <a:r>
              <a:rPr sz="2800" spc="-50" dirty="0">
                <a:solidFill>
                  <a:srgbClr val="007842"/>
                </a:solidFill>
              </a:rPr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7842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7842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7842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4576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Bases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Choix</a:t>
            </a:r>
            <a:r>
              <a:rPr sz="1600" b="1" spc="-1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moteur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tables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Typage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Contraintes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d’intégrité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6954139" y="1105280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Administrer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4415155" cy="162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Backup/Restore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Importation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Exportation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8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comptes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utilisateurs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gestion des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privilèges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base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6960" y="344424"/>
            <a:ext cx="9641205" cy="5386705"/>
            <a:chOff x="2346960" y="344424"/>
            <a:chExt cx="9641205" cy="5386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6960" y="2706624"/>
              <a:ext cx="7544561" cy="30243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7440" y="2737103"/>
              <a:ext cx="7431023" cy="2910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75916" y="2735516"/>
              <a:ext cx="7434580" cy="2914015"/>
            </a:xfrm>
            <a:custGeom>
              <a:avLst/>
              <a:gdLst/>
              <a:ahLst/>
              <a:cxnLst/>
              <a:rect l="l" t="t" r="r" b="b"/>
              <a:pathLst>
                <a:path w="7434580" h="2914015">
                  <a:moveTo>
                    <a:pt x="0" y="2914015"/>
                  </a:moveTo>
                  <a:lnTo>
                    <a:pt x="7434199" y="2914015"/>
                  </a:lnTo>
                  <a:lnTo>
                    <a:pt x="7434199" y="0"/>
                  </a:lnTo>
                  <a:lnTo>
                    <a:pt x="0" y="0"/>
                  </a:lnTo>
                  <a:lnTo>
                    <a:pt x="0" y="2914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Backup/Restore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88625" cy="79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L'outil</a:t>
            </a:r>
            <a:r>
              <a:rPr sz="1200" spc="3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mysqldump</a:t>
            </a:r>
            <a:r>
              <a:rPr sz="1200" spc="3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sauvegarder une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 plusieurs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génère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texte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 peuvent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recréer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mysqldump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situé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répertoire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root/bin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répertoire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d'installation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Backup/Restore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388366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backup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mysqldump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840719"/>
            <a:ext cx="8784590" cy="197993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cette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Username</a:t>
            </a:r>
            <a:r>
              <a:rPr sz="12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password: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passe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connecté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backup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noms 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sauvegarder.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backup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--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databases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Nom_Base1,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Nom_Base2,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…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faire un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backup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instance MySql,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remplace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l’option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--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databases</a:t>
            </a:r>
            <a:r>
              <a:rPr sz="12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&lt;Liste_des_databases&gt;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--all-databases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83535"/>
            <a:ext cx="5629910" cy="14173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spc="-7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=&lt;username&gt;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=&lt;password&gt;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7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=&lt;Lien_Fichier_Backup&gt;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databases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&lt;Liste_des_databases&gt;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606296" y="344424"/>
            <a:ext cx="10381615" cy="4588510"/>
            <a:chOff x="1606296" y="344424"/>
            <a:chExt cx="10381615" cy="4588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6296" y="3054096"/>
              <a:ext cx="9028938" cy="18783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6776" y="3084575"/>
              <a:ext cx="8915400" cy="17647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35252" y="3082925"/>
              <a:ext cx="8918575" cy="1768475"/>
            </a:xfrm>
            <a:custGeom>
              <a:avLst/>
              <a:gdLst/>
              <a:ahLst/>
              <a:cxnLst/>
              <a:rect l="l" t="t" r="r" b="b"/>
              <a:pathLst>
                <a:path w="8918575" h="1768475">
                  <a:moveTo>
                    <a:pt x="0" y="1767967"/>
                  </a:moveTo>
                  <a:lnTo>
                    <a:pt x="8918575" y="1767967"/>
                  </a:lnTo>
                  <a:lnTo>
                    <a:pt x="8918575" y="0"/>
                  </a:lnTo>
                  <a:lnTo>
                    <a:pt x="0" y="0"/>
                  </a:lnTo>
                  <a:lnTo>
                    <a:pt x="0" y="176796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98982" y="1563446"/>
            <a:ext cx="4391660" cy="5867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«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dbtest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»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133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Backup/Restore</a:t>
            </a:r>
            <a:endParaRPr sz="1600" dirty="0"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0672" y="344424"/>
            <a:ext cx="8897620" cy="6197600"/>
            <a:chOff x="3090672" y="344424"/>
            <a:chExt cx="8897620" cy="619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0672" y="2599944"/>
              <a:ext cx="6057137" cy="3941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1152" y="2630424"/>
              <a:ext cx="5943600" cy="38282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9628" y="2628836"/>
              <a:ext cx="5946775" cy="3831590"/>
            </a:xfrm>
            <a:custGeom>
              <a:avLst/>
              <a:gdLst/>
              <a:ahLst/>
              <a:cxnLst/>
              <a:rect l="l" t="t" r="r" b="b"/>
              <a:pathLst>
                <a:path w="5946775" h="3831590">
                  <a:moveTo>
                    <a:pt x="0" y="3831463"/>
                  </a:moveTo>
                  <a:lnTo>
                    <a:pt x="5946775" y="3831463"/>
                  </a:lnTo>
                  <a:lnTo>
                    <a:pt x="5946775" y="0"/>
                  </a:lnTo>
                  <a:lnTo>
                    <a:pt x="0" y="0"/>
                  </a:lnTo>
                  <a:lnTo>
                    <a:pt x="0" y="38314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Backup/Restore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63446"/>
            <a:ext cx="4391660" cy="9055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«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dbtest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»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dbtest_backup.sql</a:t>
            </a:r>
            <a:r>
              <a:rPr sz="12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exécution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Backup/Restore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037955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faire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backup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spécifiques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exécute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mysqldump</a:t>
            </a:r>
            <a:r>
              <a:rPr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--user=&lt;username&gt; --password=&lt;password&gt;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--result-file=&lt;path_to_backup_file&gt;</a:t>
            </a:r>
            <a:r>
              <a:rPr sz="1200" b="1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&lt;Nom_Base&gt;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&lt;table1&gt;</a:t>
            </a:r>
            <a:r>
              <a:rPr sz="1200" b="1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&lt;table2&gt;</a:t>
            </a:r>
            <a:r>
              <a:rPr sz="12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&lt;table3&gt;..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Réaliser 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backup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tables 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 »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dbtest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252215"/>
            <a:ext cx="8193405" cy="132016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536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1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spc="-7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=root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=Mypassword4@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=c:\backup\backup_tables.sql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dbtest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sales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Backup/Restore</a:t>
            </a:r>
            <a:endParaRPr sz="160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87990" cy="79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Backup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structure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L’outil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mysqldump permet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sauvegarder juste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juste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respectivement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options :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--no-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–-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no-create-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info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2458973"/>
            <a:ext cx="1561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4697095"/>
            <a:ext cx="1534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seulement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38983" y="2557272"/>
            <a:ext cx="6468110" cy="174371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143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spc="-7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=&lt;username&gt;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=&lt;password&gt;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75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=&lt;Lien_Fichier_Backup&gt;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45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--no-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data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databases</a:t>
            </a:r>
            <a:r>
              <a:rPr sz="1400" b="1" spc="-7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&lt;Liste_des_databases&gt;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38983" y="4715255"/>
            <a:ext cx="6468110" cy="175006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52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mysqldump</a:t>
            </a:r>
            <a:r>
              <a:rPr sz="1400" b="1" spc="-7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=&lt;username&gt;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45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password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=&lt;password&gt;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75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result-file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=&lt;Lien_Fichier_Backup&gt;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--no-create-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info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--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databases</a:t>
            </a:r>
            <a:r>
              <a:rPr sz="1400" b="1" spc="-7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&lt;Liste_des_databases&gt;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6954139" y="1105280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Administrer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4415155" cy="162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Backup/Restore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Importation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Exportation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8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comptes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utilisateurs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gestion des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privilèges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base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956020"/>
            <a:ext cx="10589895" cy="71183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d’importer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commande,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cas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65"/>
              </a:spcBef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Restore.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555967"/>
            <a:ext cx="10588625" cy="43497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recommandé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d'utiliser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SOURCE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restaurer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car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2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informations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très</a:t>
            </a:r>
            <a:r>
              <a:rPr sz="12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détaillées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processus,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notamment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avertissements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erreurs.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737104"/>
            <a:ext cx="6395085" cy="70104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07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mysql&gt;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source</a:t>
            </a:r>
            <a:r>
              <a:rPr sz="1400" b="1" spc="-8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c:\backup\fichier_backup.sql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55591" y="344424"/>
            <a:ext cx="7632700" cy="6033135"/>
            <a:chOff x="4355591" y="344424"/>
            <a:chExt cx="7632700" cy="6033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5591" y="2822447"/>
              <a:ext cx="3527298" cy="35547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6071" y="2852928"/>
              <a:ext cx="3413760" cy="34411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84420" y="2851340"/>
              <a:ext cx="3416935" cy="3444875"/>
            </a:xfrm>
            <a:custGeom>
              <a:avLst/>
              <a:gdLst/>
              <a:ahLst/>
              <a:cxnLst/>
              <a:rect l="l" t="t" r="r" b="b"/>
              <a:pathLst>
                <a:path w="3416934" h="3444875">
                  <a:moveTo>
                    <a:pt x="0" y="3444366"/>
                  </a:moveTo>
                  <a:lnTo>
                    <a:pt x="3416934" y="3444366"/>
                  </a:lnTo>
                  <a:lnTo>
                    <a:pt x="3416934" y="0"/>
                  </a:lnTo>
                  <a:lnTo>
                    <a:pt x="0" y="0"/>
                  </a:lnTo>
                  <a:lnTo>
                    <a:pt x="0" y="3444366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139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515813"/>
            <a:ext cx="6316345" cy="11455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L’utilitaire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réaliser cette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tâche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913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Ouvrez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endParaRPr sz="1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85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Connexions,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913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l’élément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Server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menu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navigation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Choix</a:t>
            </a:r>
            <a:r>
              <a:rPr sz="1600" spc="-1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10" dirty="0"/>
              <a:t>moteur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02956" y="1905000"/>
            <a:ext cx="10586085" cy="17600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Moteurs</a:t>
            </a:r>
            <a:r>
              <a:rPr spc="-45" dirty="0"/>
              <a:t> </a:t>
            </a:r>
            <a:r>
              <a:rPr dirty="0"/>
              <a:t>de</a:t>
            </a:r>
            <a:r>
              <a:rPr spc="10" dirty="0"/>
              <a:t> </a:t>
            </a:r>
            <a:r>
              <a:rPr spc="-10" dirty="0"/>
              <a:t>stockage</a:t>
            </a: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moteur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stockage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d’un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Système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Gestion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Base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Données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(SGBD),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aussi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appelé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moteur</a:t>
            </a:r>
            <a:r>
              <a:rPr sz="1400" spc="3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de</a:t>
            </a:r>
            <a:r>
              <a:rPr sz="1400" spc="3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table,</a:t>
            </a:r>
            <a:r>
              <a:rPr sz="1400" spc="3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est</a:t>
            </a:r>
            <a:r>
              <a:rPr sz="1400" spc="50" dirty="0">
                <a:solidFill>
                  <a:srgbClr val="555555"/>
                </a:solidFill>
              </a:rPr>
              <a:t> </a:t>
            </a:r>
            <a:r>
              <a:rPr sz="1400" spc="-10" dirty="0">
                <a:solidFill>
                  <a:srgbClr val="555555"/>
                </a:solidFill>
              </a:rPr>
              <a:t>l’ensemble</a:t>
            </a:r>
            <a:r>
              <a:rPr sz="1400" spc="30" dirty="0">
                <a:solidFill>
                  <a:srgbClr val="555555"/>
                </a:solidFill>
              </a:rPr>
              <a:t> </a:t>
            </a:r>
            <a:r>
              <a:rPr sz="1400" spc="-10" dirty="0">
                <a:solidFill>
                  <a:srgbClr val="555555"/>
                </a:solidFill>
              </a:rPr>
              <a:t>d’algorithmes</a:t>
            </a:r>
            <a:r>
              <a:rPr sz="1400" spc="3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qui</a:t>
            </a:r>
            <a:r>
              <a:rPr sz="1400" spc="5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permettent</a:t>
            </a:r>
            <a:r>
              <a:rPr sz="140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stocker</a:t>
            </a:r>
            <a:r>
              <a:rPr sz="1400" b="0" spc="50" dirty="0">
                <a:solidFill>
                  <a:srgbClr val="555555"/>
                </a:solidFill>
              </a:rPr>
              <a:t> </a:t>
            </a:r>
            <a:r>
              <a:rPr sz="1400" b="0" spc="-25" dirty="0" smtClean="0">
                <a:solidFill>
                  <a:srgbClr val="555555"/>
                </a:solidFill>
              </a:rPr>
              <a:t>et</a:t>
            </a:r>
            <a:r>
              <a:rPr lang="fr-FR" sz="1400" dirty="0"/>
              <a:t> </a:t>
            </a:r>
            <a:r>
              <a:rPr sz="1400" b="0" spc="-10" dirty="0" err="1" smtClean="0">
                <a:solidFill>
                  <a:srgbClr val="555555"/>
                </a:solidFill>
              </a:rPr>
              <a:t>d’accéder</a:t>
            </a:r>
            <a:r>
              <a:rPr sz="1400" b="0" spc="-10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aux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 err="1">
                <a:solidFill>
                  <a:srgbClr val="555555"/>
                </a:solidFill>
              </a:rPr>
              <a:t>données</a:t>
            </a:r>
            <a:r>
              <a:rPr sz="1400" b="0" dirty="0" smtClean="0">
                <a:solidFill>
                  <a:srgbClr val="555555"/>
                </a:solidFill>
              </a:rPr>
              <a:t>.</a:t>
            </a:r>
            <a:endParaRPr lang="fr-FR" sz="1400" b="0" dirty="0" smtClean="0">
              <a:solidFill>
                <a:srgbClr val="555555"/>
              </a:solidFill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b="0" spc="-35" dirty="0" smtClean="0">
                <a:solidFill>
                  <a:srgbClr val="555555"/>
                </a:solidFill>
              </a:rPr>
              <a:t> </a:t>
            </a:r>
            <a:r>
              <a:rPr sz="1400" b="0" dirty="0" smtClean="0">
                <a:solidFill>
                  <a:srgbClr val="555555"/>
                </a:solidFill>
              </a:rPr>
              <a:t>MySQL</a:t>
            </a:r>
            <a:r>
              <a:rPr sz="1400" b="0" spc="55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distingue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des</a:t>
            </a:r>
            <a:r>
              <a:rPr sz="1400" b="0" spc="8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autres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SGBD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par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fait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donner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à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l’utilisateur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libre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choix</a:t>
            </a:r>
            <a:r>
              <a:rPr sz="1400" b="0" spc="8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d’utiliser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moteur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parmi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plusieurs</a:t>
            </a:r>
            <a:r>
              <a:rPr sz="1400" b="0" spc="8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moteurs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différents.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endParaRPr lang="fr-FR" sz="1400" b="0" spc="60" dirty="0" smtClean="0">
              <a:solidFill>
                <a:srgbClr val="555555"/>
              </a:solidFill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b="0" dirty="0" smtClean="0">
                <a:solidFill>
                  <a:srgbClr val="555555"/>
                </a:solidFill>
              </a:rPr>
              <a:t>On</a:t>
            </a:r>
            <a:r>
              <a:rPr sz="1400" b="0" spc="-15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se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retrouve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ainsi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avec</a:t>
            </a:r>
            <a:r>
              <a:rPr sz="1400" b="0" spc="-5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des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bases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où</a:t>
            </a:r>
            <a:r>
              <a:rPr sz="1400" b="0" spc="-10" dirty="0">
                <a:solidFill>
                  <a:srgbClr val="555555"/>
                </a:solidFill>
              </a:rPr>
              <a:t> plusieurs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moteurs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peuvent</a:t>
            </a:r>
            <a:r>
              <a:rPr sz="1400" b="0" spc="-55" dirty="0">
                <a:solidFill>
                  <a:srgbClr val="555555"/>
                </a:solidFill>
              </a:rPr>
              <a:t> </a:t>
            </a:r>
            <a:r>
              <a:rPr sz="1400" b="0" spc="-20" dirty="0">
                <a:solidFill>
                  <a:srgbClr val="555555"/>
                </a:solidFill>
              </a:rPr>
              <a:t>coexister.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C'est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choix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conception </a:t>
            </a:r>
            <a:r>
              <a:rPr sz="1400" b="0" dirty="0">
                <a:solidFill>
                  <a:srgbClr val="555555"/>
                </a:solidFill>
              </a:rPr>
              <a:t>qui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ses</a:t>
            </a:r>
            <a:r>
              <a:rPr sz="1400" b="0" spc="-10" dirty="0">
                <a:solidFill>
                  <a:srgbClr val="555555"/>
                </a:solidFill>
              </a:rPr>
              <a:t> avantages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et</a:t>
            </a:r>
            <a:r>
              <a:rPr sz="1400" b="0" spc="-4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inconvénients.</a:t>
            </a:r>
            <a:endParaRPr sz="1400" dirty="0"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68167" y="344424"/>
            <a:ext cx="9119870" cy="5944870"/>
            <a:chOff x="2868167" y="344424"/>
            <a:chExt cx="9119870" cy="5944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68167" y="2197607"/>
              <a:ext cx="6505194" cy="40911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8647" y="2228088"/>
              <a:ext cx="6391655" cy="39776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97123" y="2226500"/>
              <a:ext cx="6395085" cy="3980815"/>
            </a:xfrm>
            <a:custGeom>
              <a:avLst/>
              <a:gdLst/>
              <a:ahLst/>
              <a:cxnLst/>
              <a:rect l="l" t="t" r="r" b="b"/>
              <a:pathLst>
                <a:path w="6395084" h="3980815">
                  <a:moveTo>
                    <a:pt x="0" y="3980815"/>
                  </a:moveTo>
                  <a:lnTo>
                    <a:pt x="6394831" y="3980815"/>
                  </a:lnTo>
                  <a:lnTo>
                    <a:pt x="6394831" y="0"/>
                  </a:lnTo>
                  <a:lnTo>
                    <a:pt x="0" y="0"/>
                  </a:lnTo>
                  <a:lnTo>
                    <a:pt x="0" y="39808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582928"/>
            <a:ext cx="10587990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17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4.</a:t>
            </a:r>
            <a:r>
              <a:rPr sz="1200" spc="15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Disk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Section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Self-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Contained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File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importer.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08960" y="344424"/>
            <a:ext cx="8879205" cy="6005830"/>
            <a:chOff x="3108960" y="344424"/>
            <a:chExt cx="8879205" cy="6005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08960" y="2563367"/>
              <a:ext cx="6023609" cy="37863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39440" y="2593847"/>
              <a:ext cx="5910071" cy="3672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37916" y="2592260"/>
              <a:ext cx="5913755" cy="3676015"/>
            </a:xfrm>
            <a:custGeom>
              <a:avLst/>
              <a:gdLst/>
              <a:ahLst/>
              <a:cxnLst/>
              <a:rect l="l" t="t" r="r" b="b"/>
              <a:pathLst>
                <a:path w="5913755" h="3676015">
                  <a:moveTo>
                    <a:pt x="0" y="3676015"/>
                  </a:moveTo>
                  <a:lnTo>
                    <a:pt x="5913247" y="3676015"/>
                  </a:lnTo>
                  <a:lnTo>
                    <a:pt x="5913247" y="0"/>
                  </a:lnTo>
                  <a:lnTo>
                    <a:pt x="0" y="0"/>
                  </a:lnTo>
                  <a:lnTo>
                    <a:pt x="0" y="36760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8328660" y="5999988"/>
              <a:ext cx="701040" cy="247015"/>
            </a:xfrm>
            <a:custGeom>
              <a:avLst/>
              <a:gdLst/>
              <a:ahLst/>
              <a:cxnLst/>
              <a:rect l="l" t="t" r="r" b="b"/>
              <a:pathLst>
                <a:path w="701040" h="247014">
                  <a:moveTo>
                    <a:pt x="0" y="246888"/>
                  </a:moveTo>
                  <a:lnTo>
                    <a:pt x="701040" y="246888"/>
                  </a:lnTo>
                  <a:lnTo>
                    <a:pt x="701040" y="0"/>
                  </a:lnTo>
                  <a:lnTo>
                    <a:pt x="0" y="0"/>
                  </a:lnTo>
                  <a:lnTo>
                    <a:pt x="0" y="246888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141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799591" y="1603087"/>
            <a:ext cx="10587990" cy="71120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41935" indent="-229235">
              <a:lnSpc>
                <a:spcPct val="100000"/>
              </a:lnSpc>
              <a:spcBef>
                <a:spcPts val="265"/>
              </a:spcBef>
              <a:buAutoNum type="arabicPeriod" startAt="5"/>
              <a:tabLst>
                <a:tab pos="24193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cible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(Default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Target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Schema)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seront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importées.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2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2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endParaRPr sz="1200" dirty="0">
              <a:latin typeface="Calibri"/>
              <a:cs typeface="Calibri"/>
            </a:endParaRPr>
          </a:p>
          <a:p>
            <a:pPr marL="24066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choisissant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New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(Nouveau)</a:t>
            </a:r>
            <a:endParaRPr sz="1200" dirty="0">
              <a:latin typeface="Calibri"/>
              <a:cs typeface="Calibri"/>
            </a:endParaRPr>
          </a:p>
          <a:p>
            <a:pPr marL="241935" indent="-229235">
              <a:lnSpc>
                <a:spcPct val="100000"/>
              </a:lnSpc>
              <a:spcBef>
                <a:spcPts val="750"/>
              </a:spcBef>
              <a:buAutoNum type="arabicPeriod" startAt="6"/>
              <a:tabLst>
                <a:tab pos="241935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Passez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Progress.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Choisissez Start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(Démarrer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l'importation)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 lancer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l’import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87623" y="344424"/>
            <a:ext cx="8900160" cy="5621655"/>
            <a:chOff x="3087623" y="344424"/>
            <a:chExt cx="8900160" cy="56216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7623" y="2142744"/>
              <a:ext cx="6066282" cy="382295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18103" y="2173224"/>
              <a:ext cx="5952744" cy="370941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116579" y="2171636"/>
              <a:ext cx="5956300" cy="3712845"/>
            </a:xfrm>
            <a:custGeom>
              <a:avLst/>
              <a:gdLst/>
              <a:ahLst/>
              <a:cxnLst/>
              <a:rect l="l" t="t" r="r" b="b"/>
              <a:pathLst>
                <a:path w="5956300" h="3712845">
                  <a:moveTo>
                    <a:pt x="0" y="3712591"/>
                  </a:moveTo>
                  <a:lnTo>
                    <a:pt x="5955919" y="3712591"/>
                  </a:lnTo>
                  <a:lnTo>
                    <a:pt x="5955919" y="0"/>
                  </a:lnTo>
                  <a:lnTo>
                    <a:pt x="0" y="0"/>
                  </a:lnTo>
                  <a:lnTo>
                    <a:pt x="0" y="371259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612773"/>
            <a:ext cx="10588625" cy="434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marR="5080" indent="-228600">
              <a:lnSpc>
                <a:spcPct val="1117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7.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importation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prendre</a:t>
            </a:r>
            <a:r>
              <a:rPr sz="12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minutes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200" spc="1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2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.SQL.</a:t>
            </a:r>
            <a:r>
              <a:rPr sz="12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2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l’importation</a:t>
            </a:r>
            <a:r>
              <a:rPr sz="12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terminée,</a:t>
            </a:r>
            <a:r>
              <a:rPr sz="12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devez</a:t>
            </a:r>
            <a:r>
              <a:rPr sz="12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voir</a:t>
            </a:r>
            <a:r>
              <a:rPr sz="12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message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semblable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13888" y="344424"/>
            <a:ext cx="9074150" cy="6008370"/>
            <a:chOff x="2913888" y="344424"/>
            <a:chExt cx="9074150" cy="6008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13888" y="3127247"/>
              <a:ext cx="6410706" cy="32255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4368" y="3157728"/>
              <a:ext cx="6297167" cy="3112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42844" y="3156140"/>
              <a:ext cx="6300470" cy="3115310"/>
            </a:xfrm>
            <a:custGeom>
              <a:avLst/>
              <a:gdLst/>
              <a:ahLst/>
              <a:cxnLst/>
              <a:rect l="l" t="t" r="r" b="b"/>
              <a:pathLst>
                <a:path w="6300470" h="3115310">
                  <a:moveTo>
                    <a:pt x="0" y="3115183"/>
                  </a:moveTo>
                  <a:lnTo>
                    <a:pt x="6300342" y="3115183"/>
                  </a:lnTo>
                  <a:lnTo>
                    <a:pt x="6300342" y="0"/>
                  </a:lnTo>
                  <a:lnTo>
                    <a:pt x="0" y="0"/>
                  </a:lnTo>
                  <a:lnTo>
                    <a:pt x="0" y="31151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7516367" y="5123688"/>
              <a:ext cx="241300" cy="268605"/>
            </a:xfrm>
            <a:custGeom>
              <a:avLst/>
              <a:gdLst/>
              <a:ahLst/>
              <a:cxnLst/>
              <a:rect l="l" t="t" r="r" b="b"/>
              <a:pathLst>
                <a:path w="241300" h="268604">
                  <a:moveTo>
                    <a:pt x="0" y="268224"/>
                  </a:moveTo>
                  <a:lnTo>
                    <a:pt x="240792" y="268224"/>
                  </a:lnTo>
                  <a:lnTo>
                    <a:pt x="240792" y="0"/>
                  </a:lnTo>
                  <a:lnTo>
                    <a:pt x="0" y="0"/>
                  </a:lnTo>
                  <a:lnTo>
                    <a:pt x="0" y="268224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143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798982" y="1598802"/>
            <a:ext cx="8472805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Importer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vers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fournit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importer 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modifier 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charger.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913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Ouvrez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voulez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85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l’icône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Import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records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external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file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20440" y="344424"/>
            <a:ext cx="8467725" cy="6182360"/>
            <a:chOff x="3520440" y="344424"/>
            <a:chExt cx="8467725" cy="6182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0440" y="2353056"/>
              <a:ext cx="5197602" cy="4173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0920" y="2383535"/>
              <a:ext cx="5084064" cy="4059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49269" y="2381948"/>
              <a:ext cx="5087620" cy="4063365"/>
            </a:xfrm>
            <a:custGeom>
              <a:avLst/>
              <a:gdLst/>
              <a:ahLst/>
              <a:cxnLst/>
              <a:rect l="l" t="t" r="r" b="b"/>
              <a:pathLst>
                <a:path w="5087620" h="4063365">
                  <a:moveTo>
                    <a:pt x="0" y="4063111"/>
                  </a:moveTo>
                  <a:lnTo>
                    <a:pt x="5087238" y="4063111"/>
                  </a:lnTo>
                  <a:lnTo>
                    <a:pt x="5087238" y="0"/>
                  </a:lnTo>
                  <a:lnTo>
                    <a:pt x="0" y="0"/>
                  </a:lnTo>
                  <a:lnTo>
                    <a:pt x="0" y="4063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3253104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Importer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vers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3.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Naviguer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 qui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00655" y="344424"/>
            <a:ext cx="9787255" cy="4984750"/>
            <a:chOff x="2200655" y="344424"/>
            <a:chExt cx="9787255" cy="49847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00655" y="2599944"/>
              <a:ext cx="7840218" cy="27287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31135" y="2630424"/>
              <a:ext cx="7726679" cy="261518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29611" y="2628772"/>
              <a:ext cx="7729855" cy="2618740"/>
            </a:xfrm>
            <a:custGeom>
              <a:avLst/>
              <a:gdLst/>
              <a:ahLst/>
              <a:cxnLst/>
              <a:rect l="l" t="t" r="r" b="b"/>
              <a:pathLst>
                <a:path w="7729855" h="2618740">
                  <a:moveTo>
                    <a:pt x="0" y="2618359"/>
                  </a:moveTo>
                  <a:lnTo>
                    <a:pt x="7729855" y="2618359"/>
                  </a:lnTo>
                  <a:lnTo>
                    <a:pt x="7729855" y="0"/>
                  </a:lnTo>
                  <a:lnTo>
                    <a:pt x="0" y="0"/>
                  </a:lnTo>
                  <a:lnTo>
                    <a:pt x="0" y="26183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642683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Importer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vers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4.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Vous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d’importer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vers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existe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déjà,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nouvelle.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08247" y="344424"/>
            <a:ext cx="8479790" cy="6160770"/>
            <a:chOff x="3508247" y="344424"/>
            <a:chExt cx="8479790" cy="61607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8247" y="2331719"/>
              <a:ext cx="5221986" cy="4173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8727" y="2362200"/>
              <a:ext cx="5108448" cy="4059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37076" y="2360612"/>
              <a:ext cx="5111750" cy="4063365"/>
            </a:xfrm>
            <a:custGeom>
              <a:avLst/>
              <a:gdLst/>
              <a:ahLst/>
              <a:cxnLst/>
              <a:rect l="l" t="t" r="r" b="b"/>
              <a:pathLst>
                <a:path w="5111750" h="4063365">
                  <a:moveTo>
                    <a:pt x="0" y="4063111"/>
                  </a:moveTo>
                  <a:lnTo>
                    <a:pt x="5111623" y="4063111"/>
                  </a:lnTo>
                  <a:lnTo>
                    <a:pt x="5111623" y="0"/>
                  </a:lnTo>
                  <a:lnTo>
                    <a:pt x="0" y="0"/>
                  </a:lnTo>
                  <a:lnTo>
                    <a:pt x="0" y="4063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908558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Importer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vers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5.</a:t>
            </a:r>
            <a:r>
              <a:rPr sz="1200" spc="12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Ensuite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pouvez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détecté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réaliser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mapping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celle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Importation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322262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Importer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vers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6.</a:t>
            </a:r>
            <a:r>
              <a:rPr sz="12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Next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 réaliser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Import.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779520" y="2081783"/>
            <a:ext cx="5316855" cy="4292600"/>
            <a:chOff x="3779520" y="2081783"/>
            <a:chExt cx="5316855" cy="4292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79520" y="2081783"/>
              <a:ext cx="5316474" cy="42923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0" y="2112263"/>
              <a:ext cx="5202936" cy="417880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08349" y="2110676"/>
              <a:ext cx="5206365" cy="4182110"/>
            </a:xfrm>
            <a:custGeom>
              <a:avLst/>
              <a:gdLst/>
              <a:ahLst/>
              <a:cxnLst/>
              <a:rect l="l" t="t" r="r" b="b"/>
              <a:pathLst>
                <a:path w="5206365" h="4182110">
                  <a:moveTo>
                    <a:pt x="0" y="4181983"/>
                  </a:moveTo>
                  <a:lnTo>
                    <a:pt x="5206110" y="4181983"/>
                  </a:lnTo>
                  <a:lnTo>
                    <a:pt x="5206110" y="0"/>
                  </a:lnTo>
                  <a:lnTo>
                    <a:pt x="0" y="0"/>
                  </a:lnTo>
                  <a:lnTo>
                    <a:pt x="0" y="418198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147</a:t>
            </a:fld>
            <a:endParaRPr spc="-25" dirty="0"/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6954139" y="1105280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Administrer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4415155" cy="162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Backup/Restore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Importation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Exportation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8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comptes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utilisateurs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gestion des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privilèges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base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2296" y="344424"/>
            <a:ext cx="8095615" cy="5490210"/>
            <a:chOff x="3892296" y="344424"/>
            <a:chExt cx="8095615" cy="5490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92296" y="2264663"/>
              <a:ext cx="4456938" cy="35699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2776" y="2295144"/>
              <a:ext cx="4343400" cy="34564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21125" y="2293556"/>
              <a:ext cx="4346575" cy="3460115"/>
            </a:xfrm>
            <a:custGeom>
              <a:avLst/>
              <a:gdLst/>
              <a:ahLst/>
              <a:cxnLst/>
              <a:rect l="l" t="t" r="r" b="b"/>
              <a:pathLst>
                <a:path w="4346575" h="3460115">
                  <a:moveTo>
                    <a:pt x="0" y="3459607"/>
                  </a:moveTo>
                  <a:lnTo>
                    <a:pt x="4346575" y="3459607"/>
                  </a:lnTo>
                  <a:lnTo>
                    <a:pt x="4346575" y="0"/>
                  </a:lnTo>
                  <a:lnTo>
                    <a:pt x="0" y="0"/>
                  </a:lnTo>
                  <a:lnTo>
                    <a:pt x="0" y="34596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Exportation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149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526286"/>
            <a:ext cx="10338435" cy="58674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L’utilitaire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permet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d’exporter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1.</a:t>
            </a:r>
            <a:r>
              <a:rPr sz="1200" spc="13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Ouvrez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Workbench.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Connexions,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votre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puis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naviguer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menu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Server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»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441702" y="344424"/>
            <a:ext cx="10546082" cy="5599176"/>
            <a:chOff x="1441702" y="344424"/>
            <a:chExt cx="10546082" cy="559917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1702" y="2609088"/>
              <a:ext cx="9454897" cy="33345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Choix</a:t>
            </a:r>
            <a:r>
              <a:rPr sz="1600" spc="-1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10" dirty="0"/>
              <a:t>moteur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81926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Moteurs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stockage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consulter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engins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 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disposition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SHOW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ENGINES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62528" y="344424"/>
            <a:ext cx="8525510" cy="6197600"/>
            <a:chOff x="3462528" y="344424"/>
            <a:chExt cx="8525510" cy="619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2528" y="3206496"/>
              <a:ext cx="5313426" cy="3335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93008" y="3236975"/>
              <a:ext cx="5199888" cy="32217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491357" y="3235388"/>
              <a:ext cx="5203190" cy="3225165"/>
            </a:xfrm>
            <a:custGeom>
              <a:avLst/>
              <a:gdLst/>
              <a:ahLst/>
              <a:cxnLst/>
              <a:rect l="l" t="t" r="r" b="b"/>
              <a:pathLst>
                <a:path w="5203190" h="3225165">
                  <a:moveTo>
                    <a:pt x="0" y="3224911"/>
                  </a:moveTo>
                  <a:lnTo>
                    <a:pt x="5203063" y="3224911"/>
                  </a:lnTo>
                  <a:lnTo>
                    <a:pt x="5203063" y="0"/>
                  </a:lnTo>
                  <a:lnTo>
                    <a:pt x="0" y="0"/>
                  </a:lnTo>
                  <a:lnTo>
                    <a:pt x="0" y="32249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Exportation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526286"/>
            <a:ext cx="10561320" cy="1626870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Sélection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70"/>
              </a:spcBef>
              <a:buAutoNum type="arabicPeriod" startAt="2"/>
              <a:tabLst>
                <a:tab pos="699135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Schéma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 à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exporter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45"/>
              </a:spcBef>
              <a:buAutoNum type="arabicPeriod" startAt="2"/>
              <a:tabLst>
                <a:tab pos="699135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exporter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Vues..)</a:t>
            </a:r>
            <a:endParaRPr sz="1200" dirty="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765"/>
              </a:spcBef>
              <a:buAutoNum type="arabicPeriod" startAt="2"/>
              <a:tabLst>
                <a:tab pos="6985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déroulante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préciser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s’il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d’exporter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sélectionnés,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qu’ils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contiennent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deux.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choisir</a:t>
            </a:r>
            <a:endParaRPr sz="12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170"/>
              </a:spcBef>
            </a:pP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d’exporter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d’autres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procédures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stockées,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Triggers..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45"/>
              </a:spcBef>
              <a:buAutoNum type="arabicPeriod" startAt="5"/>
              <a:tabLst>
                <a:tab pos="699135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Sélectionnez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 cible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script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exportées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983992" y="344424"/>
            <a:ext cx="9004300" cy="5950585"/>
            <a:chOff x="2983992" y="344424"/>
            <a:chExt cx="9004300" cy="59505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3992" y="2350007"/>
              <a:ext cx="6270498" cy="39448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14472" y="2380488"/>
              <a:ext cx="6156960" cy="38313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12948" y="2378900"/>
              <a:ext cx="6160135" cy="3834765"/>
            </a:xfrm>
            <a:custGeom>
              <a:avLst/>
              <a:gdLst/>
              <a:ahLst/>
              <a:cxnLst/>
              <a:rect l="l" t="t" r="r" b="b"/>
              <a:pathLst>
                <a:path w="6160134" h="3834765">
                  <a:moveTo>
                    <a:pt x="0" y="3834511"/>
                  </a:moveTo>
                  <a:lnTo>
                    <a:pt x="6160134" y="3834511"/>
                  </a:lnTo>
                  <a:lnTo>
                    <a:pt x="6160134" y="0"/>
                  </a:lnTo>
                  <a:lnTo>
                    <a:pt x="0" y="0"/>
                  </a:lnTo>
                  <a:lnTo>
                    <a:pt x="0" y="38345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Exportation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545658"/>
            <a:ext cx="4127500" cy="5873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volet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Progress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6.</a:t>
            </a:r>
            <a:r>
              <a:rPr sz="1200" spc="13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Cliquez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Start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 commencer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process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718816" y="344424"/>
            <a:ext cx="9269095" cy="6017895"/>
            <a:chOff x="2718816" y="344424"/>
            <a:chExt cx="9269095" cy="60178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8816" y="2057400"/>
              <a:ext cx="6800850" cy="43045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9296" y="2087879"/>
              <a:ext cx="6687311" cy="4191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747772" y="2086292"/>
              <a:ext cx="6690995" cy="4194175"/>
            </a:xfrm>
            <a:custGeom>
              <a:avLst/>
              <a:gdLst/>
              <a:ahLst/>
              <a:cxnLst/>
              <a:rect l="l" t="t" r="r" b="b"/>
              <a:pathLst>
                <a:path w="6690995" h="4194175">
                  <a:moveTo>
                    <a:pt x="0" y="4194175"/>
                  </a:moveTo>
                  <a:lnTo>
                    <a:pt x="6690486" y="4194175"/>
                  </a:lnTo>
                  <a:lnTo>
                    <a:pt x="6690486" y="0"/>
                  </a:lnTo>
                  <a:lnTo>
                    <a:pt x="0" y="0"/>
                  </a:lnTo>
                  <a:lnTo>
                    <a:pt x="0" y="41941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Exportation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9591" y="1624076"/>
            <a:ext cx="21031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7.</a:t>
            </a:r>
            <a:r>
              <a:rPr sz="1200" spc="140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système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confirme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l’export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84704" y="344424"/>
            <a:ext cx="9403080" cy="6118225"/>
            <a:chOff x="2584704" y="344424"/>
            <a:chExt cx="9403080" cy="6118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704" y="2901696"/>
              <a:ext cx="7072122" cy="356082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15184" y="2932175"/>
              <a:ext cx="6958583" cy="34472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13660" y="2930588"/>
              <a:ext cx="6962140" cy="3450590"/>
            </a:xfrm>
            <a:custGeom>
              <a:avLst/>
              <a:gdLst/>
              <a:ahLst/>
              <a:cxnLst/>
              <a:rect l="l" t="t" r="r" b="b"/>
              <a:pathLst>
                <a:path w="6962140" h="3450590">
                  <a:moveTo>
                    <a:pt x="0" y="3450463"/>
                  </a:moveTo>
                  <a:lnTo>
                    <a:pt x="6961759" y="3450463"/>
                  </a:lnTo>
                  <a:lnTo>
                    <a:pt x="6961759" y="0"/>
                  </a:lnTo>
                  <a:lnTo>
                    <a:pt x="0" y="0"/>
                  </a:lnTo>
                  <a:lnTo>
                    <a:pt x="0" y="345046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Exportation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153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6353175" cy="1144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Exporter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Workbench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fournit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outil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étapes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suivre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69913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Ouvrez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voulez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exporter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  <a:p>
            <a:pPr marL="699135" lvl="1" indent="-229235">
              <a:lnSpc>
                <a:spcPct val="100000"/>
              </a:lnSpc>
              <a:spcBef>
                <a:spcPts val="745"/>
              </a:spcBef>
              <a:buAutoNum type="arabicPeriod"/>
              <a:tabLst>
                <a:tab pos="69913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l’icône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Export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recordset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an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external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55720" y="344424"/>
            <a:ext cx="8132445" cy="6045200"/>
            <a:chOff x="3855720" y="344424"/>
            <a:chExt cx="8132445" cy="6045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5720" y="2353055"/>
              <a:ext cx="4530090" cy="40363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6200" y="2383535"/>
              <a:ext cx="4416552" cy="39227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84549" y="2381948"/>
              <a:ext cx="4420235" cy="3926204"/>
            </a:xfrm>
            <a:custGeom>
              <a:avLst/>
              <a:gdLst/>
              <a:ahLst/>
              <a:cxnLst/>
              <a:rect l="l" t="t" r="r" b="b"/>
              <a:pathLst>
                <a:path w="4420234" h="3926204">
                  <a:moveTo>
                    <a:pt x="0" y="3925951"/>
                  </a:moveTo>
                  <a:lnTo>
                    <a:pt x="4419727" y="3925951"/>
                  </a:lnTo>
                  <a:lnTo>
                    <a:pt x="4419727" y="0"/>
                  </a:lnTo>
                  <a:lnTo>
                    <a:pt x="0" y="0"/>
                  </a:lnTo>
                  <a:lnTo>
                    <a:pt x="0" y="39259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Exportation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491490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Exporter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3.</a:t>
            </a:r>
            <a:r>
              <a:rPr sz="1200" spc="145" dirty="0">
                <a:solidFill>
                  <a:srgbClr val="555555"/>
                </a:solidFill>
                <a:latin typeface="Calibri"/>
                <a:cs typeface="Calibri"/>
              </a:rPr>
              <a:t> 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l’emplacement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fichier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data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créer,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cliquer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Ok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6954139" y="1105280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Administrer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4498975" cy="162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Backup/Restore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Importation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Exportation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Commandes</a:t>
            </a:r>
            <a:r>
              <a:rPr sz="1600" b="1" spc="-8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création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1600" b="1" spc="-3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comptes</a:t>
            </a:r>
            <a:r>
              <a:rPr sz="1600" b="1" spc="-8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utilisateurs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gestion des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privilèges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base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5" dirty="0"/>
              <a:t> </a:t>
            </a:r>
            <a:r>
              <a:rPr sz="1600" dirty="0"/>
              <a:t>de</a:t>
            </a:r>
            <a:r>
              <a:rPr sz="1600" spc="-10" dirty="0"/>
              <a:t> </a:t>
            </a:r>
            <a:r>
              <a:rPr sz="1600" dirty="0"/>
              <a:t>création</a:t>
            </a:r>
            <a:r>
              <a:rPr sz="1600" spc="-10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comptes</a:t>
            </a:r>
            <a:r>
              <a:rPr sz="1600" spc="-80" dirty="0"/>
              <a:t> </a:t>
            </a:r>
            <a:r>
              <a:rPr sz="1600" spc="-10" dirty="0"/>
              <a:t>utilisateurs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879092"/>
            <a:ext cx="7496809" cy="58737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200" b="1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nouveaux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556761"/>
            <a:ext cx="10426700" cy="162623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nom_compte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s’agit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200" spc="2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général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partie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nom_utilisateur@nom_host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«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nom_utilisateur</a:t>
            </a:r>
            <a:r>
              <a:rPr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b="1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 nom 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l'utilisateur.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nom_host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»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 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l'hôte à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duquel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l'utilisateur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 connecte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r>
              <a:rPr sz="12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partie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endParaRPr sz="1200" dirty="0">
              <a:latin typeface="Calibri"/>
              <a:cs typeface="Calibri"/>
            </a:endParaRPr>
          </a:p>
          <a:p>
            <a:pPr marL="64008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d'hôte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optionnelle.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omise,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connecter depuis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n'importe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hôte.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Mot_de_passe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passe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relatif au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compte.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2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nouvel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aucun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630423"/>
            <a:ext cx="6154420" cy="8686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065" rIns="0" bIns="0" rtlCol="0">
            <a:spAutoFit/>
          </a:bodyPr>
          <a:lstStyle/>
          <a:p>
            <a:pPr marL="92710" marR="2010410">
              <a:lnSpc>
                <a:spcPts val="2930"/>
              </a:lnSpc>
              <a:spcBef>
                <a:spcPts val="9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CREATE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USER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[IF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NOT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EXISTS]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nom_compte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IDENTIFIED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BY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C2D59B"/>
                </a:solidFill>
                <a:latin typeface="Courier New"/>
                <a:cs typeface="Courier New"/>
              </a:rPr>
              <a:t>'mot_de_passe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';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5" dirty="0"/>
              <a:t> </a:t>
            </a:r>
            <a:r>
              <a:rPr sz="1600" dirty="0"/>
              <a:t>de</a:t>
            </a:r>
            <a:r>
              <a:rPr sz="1600" spc="-10" dirty="0"/>
              <a:t> </a:t>
            </a:r>
            <a:r>
              <a:rPr sz="1600" dirty="0"/>
              <a:t>création</a:t>
            </a:r>
            <a:r>
              <a:rPr sz="1600" spc="-10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comptes</a:t>
            </a:r>
            <a:r>
              <a:rPr sz="1600" spc="-80" dirty="0"/>
              <a:t> </a:t>
            </a:r>
            <a:r>
              <a:rPr sz="1600" spc="-10" dirty="0"/>
              <a:t>utilisateurs</a:t>
            </a:r>
            <a:endParaRPr sz="1600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879092"/>
            <a:ext cx="6661784" cy="86486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84150" marR="5080" indent="-171450">
              <a:lnSpc>
                <a:spcPct val="151700"/>
              </a:lnSpc>
              <a:spcBef>
                <a:spcPts val="25"/>
              </a:spcBef>
              <a:buFont typeface="Arial MT"/>
              <a:buChar char="•"/>
              <a:tabLst>
                <a:tab pos="4699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MySQL,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existants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mysql&gt;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mysql.user 	Résultat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13738" y="4395841"/>
            <a:ext cx="4627245" cy="5861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mysql&gt;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Ahmad@localhost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identified</a:t>
            </a:r>
            <a:r>
              <a:rPr sz="1200" b="1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by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'Monmot2p@ss'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mysql.user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création du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93392" y="2609088"/>
            <a:ext cx="6535420" cy="3712845"/>
            <a:chOff x="1993392" y="2609088"/>
            <a:chExt cx="6535420" cy="37128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3392" y="2609088"/>
              <a:ext cx="2718816" cy="1706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46520" y="4849367"/>
              <a:ext cx="2081783" cy="147218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157</a:t>
            </a:fld>
            <a:endParaRPr spc="-25" dirty="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7" y="344424"/>
            <a:ext cx="11268710" cy="4932045"/>
            <a:chOff x="719327" y="344424"/>
            <a:chExt cx="11268710" cy="4932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2892552"/>
              <a:ext cx="4834128" cy="61569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1991" y="3989832"/>
              <a:ext cx="1889759" cy="1286256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5" dirty="0"/>
              <a:t> </a:t>
            </a:r>
            <a:r>
              <a:rPr sz="1600" dirty="0"/>
              <a:t>de</a:t>
            </a:r>
            <a:r>
              <a:rPr sz="1600" spc="-10" dirty="0"/>
              <a:t> </a:t>
            </a:r>
            <a:r>
              <a:rPr sz="1600" dirty="0"/>
              <a:t>création</a:t>
            </a:r>
            <a:r>
              <a:rPr sz="1600" spc="-10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comptes</a:t>
            </a:r>
            <a:r>
              <a:rPr sz="1600" spc="-80" dirty="0"/>
              <a:t> </a:t>
            </a:r>
            <a:r>
              <a:rPr sz="1600" spc="-10" dirty="0"/>
              <a:t>utilisateurs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158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98982" y="1879092"/>
            <a:ext cx="8979535" cy="86486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login,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ouvre une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autre session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 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Ahmad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–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Ahmad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–p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Puis 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saisit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mot 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passe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Monmot2p@ss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3654297"/>
            <a:ext cx="4609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auxquelles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Ahmad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3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6954139" y="1105280"/>
            <a:ext cx="4266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Administrer</a:t>
            </a:r>
            <a:r>
              <a:rPr sz="24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4415155" cy="16262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Backup/Restore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Importation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Exportation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Commandes</a:t>
            </a:r>
            <a:r>
              <a:rPr sz="1600" spc="-8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5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comptes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utilisateurs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Commandes</a:t>
            </a:r>
            <a:r>
              <a:rPr sz="1600" b="1" spc="-9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gestion</a:t>
            </a:r>
            <a:r>
              <a:rPr sz="1600" b="1" spc="-5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privilèges</a:t>
            </a:r>
            <a:r>
              <a:rPr sz="1600" b="1" spc="-6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FF7700"/>
                </a:solidFill>
                <a:latin typeface="Calibri"/>
                <a:cs typeface="Calibri"/>
              </a:rPr>
              <a:t> base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Choix</a:t>
            </a:r>
            <a:r>
              <a:rPr sz="1600" spc="-1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10" dirty="0"/>
              <a:t>moteur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83977" y="1972398"/>
            <a:ext cx="10584180" cy="1798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Moteurs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stockage</a:t>
            </a:r>
            <a:endParaRPr sz="1600" dirty="0">
              <a:latin typeface="Calibri"/>
              <a:cs typeface="Calibri"/>
            </a:endParaRPr>
          </a:p>
          <a:p>
            <a:pPr marL="183515" marR="5080" indent="-170815" algn="just">
              <a:lnSpc>
                <a:spcPct val="111900"/>
              </a:lnSpc>
              <a:spcBef>
                <a:spcPts val="880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Chacun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possèdent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caractéristiques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propres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représenter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atouts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inconvénients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d’application</a:t>
            </a:r>
            <a:r>
              <a:rPr sz="14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aura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besoin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5.5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InnoDB.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choisir 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 d’une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038600"/>
            <a:ext cx="5374005" cy="78676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762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&lt;nomTable&gt;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(...)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ENGINE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&lt;nomMoteur&gt;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88625" cy="1068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privilèges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(GRANT)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USER</a:t>
            </a:r>
            <a:r>
              <a:rPr sz="12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comptes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d'utilisateurs</a:t>
            </a:r>
            <a:r>
              <a:rPr sz="12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privilèges.</a:t>
            </a:r>
            <a:r>
              <a:rPr sz="12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qu’un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puisse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accéder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2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endParaRPr sz="1200" dirty="0">
              <a:latin typeface="Calibri"/>
              <a:cs typeface="Calibri"/>
            </a:endParaRPr>
          </a:p>
          <a:p>
            <a:pPr marL="182880">
              <a:lnSpc>
                <a:spcPct val="100000"/>
              </a:lnSpc>
              <a:spcBef>
                <a:spcPts val="170"/>
              </a:spcBef>
            </a:pP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d’abord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lui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accorder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l’aide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GRANT.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syntaxe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générique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GRANT</a:t>
            </a:r>
            <a:r>
              <a:rPr sz="1200" spc="25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135577"/>
            <a:ext cx="105886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nom_utilisateur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privilèges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SELECT,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DELETE,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UPDATE,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ALL…)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quel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appliquer.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901695"/>
            <a:ext cx="7717790" cy="10547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5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privilege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[,privilege],..</a:t>
            </a:r>
            <a:endParaRPr sz="1400" dirty="0">
              <a:latin typeface="Courier New"/>
              <a:cs typeface="Courier New"/>
            </a:endParaRPr>
          </a:p>
          <a:p>
            <a:pPr marL="92075" marR="5593080">
              <a:lnSpc>
                <a:spcPts val="2950"/>
              </a:lnSpc>
              <a:spcBef>
                <a:spcPts val="2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privilege_level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nom_utilisateur;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11892" y="344424"/>
            <a:ext cx="8275955" cy="5427345"/>
            <a:chOff x="3711892" y="344424"/>
            <a:chExt cx="8275955" cy="54273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20739" y="3125724"/>
              <a:ext cx="2194560" cy="294005"/>
            </a:xfrm>
            <a:custGeom>
              <a:avLst/>
              <a:gdLst/>
              <a:ahLst/>
              <a:cxnLst/>
              <a:rect l="l" t="t" r="r" b="b"/>
              <a:pathLst>
                <a:path w="2194559" h="294004">
                  <a:moveTo>
                    <a:pt x="0" y="0"/>
                  </a:moveTo>
                  <a:lnTo>
                    <a:pt x="0" y="147065"/>
                  </a:lnTo>
                  <a:lnTo>
                    <a:pt x="2194052" y="147065"/>
                  </a:lnTo>
                  <a:lnTo>
                    <a:pt x="2194052" y="294004"/>
                  </a:lnTo>
                </a:path>
              </a:pathLst>
            </a:custGeom>
            <a:ln w="28574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920739" y="4119371"/>
              <a:ext cx="847090" cy="294005"/>
            </a:xfrm>
            <a:custGeom>
              <a:avLst/>
              <a:gdLst/>
              <a:ahLst/>
              <a:cxnLst/>
              <a:rect l="l" t="t" r="r" b="b"/>
              <a:pathLst>
                <a:path w="847090" h="294004">
                  <a:moveTo>
                    <a:pt x="0" y="0"/>
                  </a:moveTo>
                  <a:lnTo>
                    <a:pt x="0" y="147065"/>
                  </a:lnTo>
                  <a:lnTo>
                    <a:pt x="847089" y="147065"/>
                  </a:lnTo>
                  <a:lnTo>
                    <a:pt x="847089" y="294004"/>
                  </a:lnTo>
                </a:path>
              </a:pathLst>
            </a:custGeom>
            <a:ln w="2857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4512563" y="5113020"/>
              <a:ext cx="210185" cy="644525"/>
            </a:xfrm>
            <a:custGeom>
              <a:avLst/>
              <a:gdLst/>
              <a:ahLst/>
              <a:cxnLst/>
              <a:rect l="l" t="t" r="r" b="b"/>
              <a:pathLst>
                <a:path w="210185" h="644525">
                  <a:moveTo>
                    <a:pt x="0" y="0"/>
                  </a:moveTo>
                  <a:lnTo>
                    <a:pt x="0" y="644042"/>
                  </a:lnTo>
                  <a:lnTo>
                    <a:pt x="210058" y="644042"/>
                  </a:lnTo>
                </a:path>
              </a:pathLst>
            </a:custGeom>
            <a:ln w="28575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5073395" y="4119371"/>
              <a:ext cx="847090" cy="294005"/>
            </a:xfrm>
            <a:custGeom>
              <a:avLst/>
              <a:gdLst/>
              <a:ahLst/>
              <a:cxnLst/>
              <a:rect l="l" t="t" r="r" b="b"/>
              <a:pathLst>
                <a:path w="847089" h="294004">
                  <a:moveTo>
                    <a:pt x="847089" y="0"/>
                  </a:moveTo>
                  <a:lnTo>
                    <a:pt x="847089" y="147065"/>
                  </a:lnTo>
                  <a:lnTo>
                    <a:pt x="0" y="147065"/>
                  </a:lnTo>
                  <a:lnTo>
                    <a:pt x="0" y="294004"/>
                  </a:lnTo>
                </a:path>
              </a:pathLst>
            </a:custGeom>
            <a:ln w="28575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6179" y="3125724"/>
              <a:ext cx="2194560" cy="294005"/>
            </a:xfrm>
            <a:custGeom>
              <a:avLst/>
              <a:gdLst/>
              <a:ahLst/>
              <a:cxnLst/>
              <a:rect l="l" t="t" r="r" b="b"/>
              <a:pathLst>
                <a:path w="2194560" h="294004">
                  <a:moveTo>
                    <a:pt x="2194560" y="0"/>
                  </a:moveTo>
                  <a:lnTo>
                    <a:pt x="2194560" y="294004"/>
                  </a:lnTo>
                </a:path>
                <a:path w="2194560" h="294004">
                  <a:moveTo>
                    <a:pt x="2194052" y="0"/>
                  </a:moveTo>
                  <a:lnTo>
                    <a:pt x="2194052" y="147065"/>
                  </a:lnTo>
                  <a:lnTo>
                    <a:pt x="0" y="147065"/>
                  </a:lnTo>
                  <a:lnTo>
                    <a:pt x="0" y="294004"/>
                  </a:lnTo>
                </a:path>
              </a:pathLst>
            </a:custGeom>
            <a:ln w="28575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4735" y="2423159"/>
              <a:ext cx="3106420" cy="701040"/>
            </a:xfrm>
            <a:custGeom>
              <a:avLst/>
              <a:gdLst/>
              <a:ahLst/>
              <a:cxnLst/>
              <a:rect l="l" t="t" r="r" b="b"/>
              <a:pathLst>
                <a:path w="3106420" h="701039">
                  <a:moveTo>
                    <a:pt x="3105912" y="0"/>
                  </a:moveTo>
                  <a:lnTo>
                    <a:pt x="0" y="0"/>
                  </a:lnTo>
                  <a:lnTo>
                    <a:pt x="0" y="701039"/>
                  </a:lnTo>
                  <a:lnTo>
                    <a:pt x="3105912" y="701039"/>
                  </a:lnTo>
                  <a:lnTo>
                    <a:pt x="3105912" y="0"/>
                  </a:lnTo>
                  <a:close/>
                </a:path>
              </a:pathLst>
            </a:custGeom>
            <a:solidFill>
              <a:srgbClr val="0157A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598802"/>
            <a:ext cx="515493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 Les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77765" y="2597022"/>
            <a:ext cx="1882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23616" y="3416808"/>
            <a:ext cx="1399540" cy="701040"/>
          </a:xfrm>
          <a:custGeom>
            <a:avLst/>
            <a:gdLst/>
            <a:ahLst/>
            <a:cxnLst/>
            <a:rect l="l" t="t" r="r" b="b"/>
            <a:pathLst>
              <a:path w="1399539" h="701039">
                <a:moveTo>
                  <a:pt x="1399032" y="0"/>
                </a:moveTo>
                <a:lnTo>
                  <a:pt x="0" y="0"/>
                </a:lnTo>
                <a:lnTo>
                  <a:pt x="0" y="701039"/>
                </a:lnTo>
                <a:lnTo>
                  <a:pt x="1399032" y="701039"/>
                </a:lnTo>
                <a:lnTo>
                  <a:pt x="1399032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3413886" y="3591559"/>
            <a:ext cx="623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718303" y="3416808"/>
            <a:ext cx="2399030" cy="701040"/>
          </a:xfrm>
          <a:custGeom>
            <a:avLst/>
            <a:gdLst/>
            <a:ahLst/>
            <a:cxnLst/>
            <a:rect l="l" t="t" r="r" b="b"/>
            <a:pathLst>
              <a:path w="2399029" h="701039">
                <a:moveTo>
                  <a:pt x="2398776" y="0"/>
                </a:moveTo>
                <a:lnTo>
                  <a:pt x="0" y="0"/>
                </a:lnTo>
                <a:lnTo>
                  <a:pt x="0" y="701039"/>
                </a:lnTo>
                <a:lnTo>
                  <a:pt x="2398776" y="701039"/>
                </a:lnTo>
                <a:lnTo>
                  <a:pt x="2398776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123434" y="3591559"/>
            <a:ext cx="1593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70832" y="4410455"/>
            <a:ext cx="1399540" cy="701040"/>
          </a:xfrm>
          <a:custGeom>
            <a:avLst/>
            <a:gdLst/>
            <a:ahLst/>
            <a:cxnLst/>
            <a:rect l="l" t="t" r="r" b="b"/>
            <a:pathLst>
              <a:path w="1399539" h="701039">
                <a:moveTo>
                  <a:pt x="1399032" y="0"/>
                </a:moveTo>
                <a:lnTo>
                  <a:pt x="0" y="0"/>
                </a:lnTo>
                <a:lnTo>
                  <a:pt x="0" y="701040"/>
                </a:lnTo>
                <a:lnTo>
                  <a:pt x="1399032" y="701040"/>
                </a:lnTo>
                <a:lnTo>
                  <a:pt x="1399032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815966" y="4585538"/>
            <a:ext cx="5143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721352" y="5407152"/>
            <a:ext cx="1399540" cy="6985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8605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465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65520" y="4410455"/>
            <a:ext cx="1399540" cy="701040"/>
          </a:xfrm>
          <a:custGeom>
            <a:avLst/>
            <a:gdLst/>
            <a:ahLst/>
            <a:cxnLst/>
            <a:rect l="l" t="t" r="r" b="b"/>
            <a:pathLst>
              <a:path w="1399540" h="701039">
                <a:moveTo>
                  <a:pt x="1399031" y="0"/>
                </a:moveTo>
                <a:lnTo>
                  <a:pt x="0" y="0"/>
                </a:lnTo>
                <a:lnTo>
                  <a:pt x="0" y="701040"/>
                </a:lnTo>
                <a:lnTo>
                  <a:pt x="1399031" y="701040"/>
                </a:lnTo>
                <a:lnTo>
                  <a:pt x="1399031" y="0"/>
                </a:lnTo>
                <a:close/>
              </a:path>
            </a:pathLst>
          </a:custGeom>
          <a:solidFill>
            <a:srgbClr val="D0D0D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6394830" y="4585538"/>
            <a:ext cx="7461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12735" y="3416808"/>
            <a:ext cx="1399540" cy="701040"/>
          </a:xfrm>
          <a:custGeom>
            <a:avLst/>
            <a:gdLst/>
            <a:ahLst/>
            <a:cxnLst/>
            <a:rect l="l" t="t" r="r" b="b"/>
            <a:pathLst>
              <a:path w="1399540" h="701039">
                <a:moveTo>
                  <a:pt x="1399031" y="0"/>
                </a:moveTo>
                <a:lnTo>
                  <a:pt x="0" y="0"/>
                </a:lnTo>
                <a:lnTo>
                  <a:pt x="0" y="701039"/>
                </a:lnTo>
                <a:lnTo>
                  <a:pt x="1399031" y="701039"/>
                </a:lnTo>
                <a:lnTo>
                  <a:pt x="1399031" y="0"/>
                </a:lnTo>
                <a:close/>
              </a:path>
            </a:pathLst>
          </a:custGeom>
          <a:solidFill>
            <a:srgbClr val="FF77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7842631" y="3591559"/>
            <a:ext cx="54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161</a:t>
            </a:fld>
            <a:endParaRPr spc="-25" dirty="0"/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57163" y="344424"/>
            <a:ext cx="5730875" cy="2837815"/>
            <a:chOff x="6257163" y="344424"/>
            <a:chExt cx="5730875" cy="2837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3863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6688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8802"/>
            <a:ext cx="51549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 Les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162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9591" y="3457516"/>
            <a:ext cx="10022205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AutoNum type="arabicPeriod"/>
              <a:tabLst>
                <a:tab pos="2413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global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globaux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s'appliquent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attribuer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globaux,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utilisez la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*.*.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4462271"/>
            <a:ext cx="6154420" cy="10547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000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UPDATE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*.*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7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823" y="1612391"/>
            <a:ext cx="1419860" cy="329565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571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552" y="2078735"/>
            <a:ext cx="65278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3031" y="2078735"/>
            <a:ext cx="112522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2823" y="2545079"/>
            <a:ext cx="63436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008376"/>
            <a:ext cx="655320" cy="32956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3968" y="2545079"/>
            <a:ext cx="64833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2176" y="2078735"/>
            <a:ext cx="638175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57163" y="344424"/>
            <a:ext cx="5730875" cy="2837815"/>
            <a:chOff x="6257163" y="344424"/>
            <a:chExt cx="5730875" cy="2837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3863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6688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8802"/>
            <a:ext cx="51549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 Les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163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9591" y="3457516"/>
            <a:ext cx="10280015" cy="106934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AutoNum type="arabicPeriod" startAt="2"/>
              <a:tabLst>
                <a:tab pos="2413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0715" marR="5080" lvl="1" indent="-170815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s'appliquent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à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base 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attribuer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 base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données,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 la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nom_base_de_données.*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4617720"/>
            <a:ext cx="6154420" cy="10547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064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2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dbtest.*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823" y="1612391"/>
            <a:ext cx="1419860" cy="329565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571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552" y="2078735"/>
            <a:ext cx="65278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3031" y="2078735"/>
            <a:ext cx="112522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2823" y="2545079"/>
            <a:ext cx="63436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008376"/>
            <a:ext cx="655320" cy="32956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3968" y="2545079"/>
            <a:ext cx="64833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2176" y="2078735"/>
            <a:ext cx="638175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57163" y="344424"/>
            <a:ext cx="5730875" cy="2837815"/>
            <a:chOff x="6257163" y="344424"/>
            <a:chExt cx="5730875" cy="2837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3863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6688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8802"/>
            <a:ext cx="51092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(GRANT):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 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164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9591" y="3457516"/>
            <a:ext cx="9519920" cy="106934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AutoNum type="arabicPeriod" startAt="3"/>
              <a:tabLst>
                <a:tab pos="2413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0715" marR="5080" lvl="1" indent="-170815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s'appliquent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colonnes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attribuer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syntaxe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ON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nom_base_de_données.nom_table.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4620767"/>
            <a:ext cx="6154420" cy="10547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INSERT,DELETE</a:t>
            </a:r>
            <a:endParaRPr sz="1400" dirty="0">
              <a:latin typeface="Courier New"/>
              <a:cs typeface="Courier New"/>
            </a:endParaRPr>
          </a:p>
          <a:p>
            <a:pPr marL="92075" marR="4029710">
              <a:lnSpc>
                <a:spcPts val="2950"/>
              </a:lnSpc>
              <a:spcBef>
                <a:spcPts val="2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dbtest.Produits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823" y="1612391"/>
            <a:ext cx="1419860" cy="329565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571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552" y="2078735"/>
            <a:ext cx="65278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3031" y="2078735"/>
            <a:ext cx="112522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2823" y="2545079"/>
            <a:ext cx="63436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008376"/>
            <a:ext cx="655320" cy="32956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3968" y="2545079"/>
            <a:ext cx="64833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2176" y="2078735"/>
            <a:ext cx="638175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57163" y="344424"/>
            <a:ext cx="5730875" cy="2837815"/>
            <a:chOff x="6257163" y="344424"/>
            <a:chExt cx="5730875" cy="2837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3863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6688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8802"/>
            <a:ext cx="510921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(GRANT):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 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165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9591" y="3457516"/>
            <a:ext cx="9288145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AutoNum type="arabicPeriod" startAt="4"/>
              <a:tabLst>
                <a:tab pos="2413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s'appliquent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uniques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Vous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devez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4410455"/>
            <a:ext cx="6154420" cy="1844039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28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95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endParaRPr sz="1400" dirty="0">
              <a:latin typeface="Courier New"/>
              <a:cs typeface="Courier New"/>
            </a:endParaRPr>
          </a:p>
          <a:p>
            <a:pPr marL="412115" marR="944880">
              <a:lnSpc>
                <a:spcPts val="2950"/>
              </a:lnSpc>
              <a:spcBef>
                <a:spcPts val="2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SELECT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(Num_Produit,Description, Date_ajout),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UPDATE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(Prix)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dbtest.Produits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823" y="1612391"/>
            <a:ext cx="1419860" cy="329565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571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552" y="2078735"/>
            <a:ext cx="65278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3031" y="2078735"/>
            <a:ext cx="112522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2823" y="2545079"/>
            <a:ext cx="63436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008376"/>
            <a:ext cx="655320" cy="32956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3968" y="2545079"/>
            <a:ext cx="64833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2176" y="2078735"/>
            <a:ext cx="638175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57163" y="344424"/>
            <a:ext cx="5730875" cy="2837815"/>
            <a:chOff x="6257163" y="344424"/>
            <a:chExt cx="5730875" cy="2837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3863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6688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8802"/>
            <a:ext cx="51549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 Les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166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9591" y="3457516"/>
            <a:ext cx="5302885" cy="864869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AutoNum type="arabicPeriod" startAt="5"/>
              <a:tabLst>
                <a:tab pos="2413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routine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s'appliquent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procédures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fonctions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stockées.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45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4434840"/>
            <a:ext cx="6154420" cy="11099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73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53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EXECUTE</a:t>
            </a:r>
            <a:endParaRPr sz="1400" dirty="0">
              <a:latin typeface="Courier New"/>
              <a:cs typeface="Courier New"/>
            </a:endParaRPr>
          </a:p>
          <a:p>
            <a:pPr marL="92075" marR="3605529">
              <a:lnSpc>
                <a:spcPts val="2950"/>
              </a:lnSpc>
              <a:spcBef>
                <a:spcPts val="29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PROCEDURE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CalculPrix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823" y="1612391"/>
            <a:ext cx="1419860" cy="329565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571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552" y="2078735"/>
            <a:ext cx="65278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3031" y="2078735"/>
            <a:ext cx="112522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2823" y="2545079"/>
            <a:ext cx="63436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008376"/>
            <a:ext cx="655320" cy="32956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3968" y="2545079"/>
            <a:ext cx="64833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2176" y="2078735"/>
            <a:ext cx="638175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257163" y="344424"/>
            <a:ext cx="5730875" cy="2837815"/>
            <a:chOff x="6257163" y="344424"/>
            <a:chExt cx="5730875" cy="28378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93863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0" y="0"/>
                  </a:moveTo>
                  <a:lnTo>
                    <a:pt x="0" y="68834"/>
                  </a:lnTo>
                  <a:lnTo>
                    <a:pt x="1027176" y="68834"/>
                  </a:lnTo>
                  <a:lnTo>
                    <a:pt x="1027176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293863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0" y="0"/>
                  </a:moveTo>
                  <a:lnTo>
                    <a:pt x="0" y="68833"/>
                  </a:lnTo>
                  <a:lnTo>
                    <a:pt x="396493" y="68833"/>
                  </a:lnTo>
                  <a:lnTo>
                    <a:pt x="396493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6635496" y="2871216"/>
              <a:ext cx="98425" cy="301625"/>
            </a:xfrm>
            <a:custGeom>
              <a:avLst/>
              <a:gdLst/>
              <a:ahLst/>
              <a:cxnLst/>
              <a:rect l="l" t="t" r="r" b="b"/>
              <a:pathLst>
                <a:path w="98425" h="301625">
                  <a:moveTo>
                    <a:pt x="0" y="0"/>
                  </a:moveTo>
                  <a:lnTo>
                    <a:pt x="0" y="301498"/>
                  </a:lnTo>
                  <a:lnTo>
                    <a:pt x="98298" y="301498"/>
                  </a:lnTo>
                </a:path>
              </a:pathLst>
            </a:custGeom>
            <a:ln w="19050">
              <a:solidFill>
                <a:srgbClr val="B3BA03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6897624" y="2404872"/>
              <a:ext cx="396875" cy="137795"/>
            </a:xfrm>
            <a:custGeom>
              <a:avLst/>
              <a:gdLst/>
              <a:ahLst/>
              <a:cxnLst/>
              <a:rect l="l" t="t" r="r" b="b"/>
              <a:pathLst>
                <a:path w="396875" h="137794">
                  <a:moveTo>
                    <a:pt x="396494" y="0"/>
                  </a:moveTo>
                  <a:lnTo>
                    <a:pt x="396494" y="68833"/>
                  </a:lnTo>
                  <a:lnTo>
                    <a:pt x="0" y="68833"/>
                  </a:lnTo>
                  <a:lnTo>
                    <a:pt x="0" y="137667"/>
                  </a:lnTo>
                </a:path>
              </a:pathLst>
            </a:custGeom>
            <a:ln w="19050">
              <a:solidFill>
                <a:srgbClr val="D0D0D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266688" y="1941576"/>
              <a:ext cx="1027430" cy="137795"/>
            </a:xfrm>
            <a:custGeom>
              <a:avLst/>
              <a:gdLst/>
              <a:ahLst/>
              <a:cxnLst/>
              <a:rect l="l" t="t" r="r" b="b"/>
              <a:pathLst>
                <a:path w="1027429" h="137794">
                  <a:moveTo>
                    <a:pt x="1027176" y="0"/>
                  </a:moveTo>
                  <a:lnTo>
                    <a:pt x="1027176" y="137668"/>
                  </a:lnTo>
                </a:path>
                <a:path w="1027429" h="137794">
                  <a:moveTo>
                    <a:pt x="1027176" y="0"/>
                  </a:moveTo>
                  <a:lnTo>
                    <a:pt x="1027176" y="68834"/>
                  </a:lnTo>
                  <a:lnTo>
                    <a:pt x="0" y="68834"/>
                  </a:lnTo>
                  <a:lnTo>
                    <a:pt x="0" y="137668"/>
                  </a:lnTo>
                </a:path>
              </a:pathLst>
            </a:custGeom>
            <a:ln w="19050">
              <a:solidFill>
                <a:srgbClr val="FF77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98982" y="1598802"/>
            <a:ext cx="51549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 Les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167</a:t>
            </a:fld>
            <a:endParaRPr spc="-2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3" name="object 13"/>
          <p:cNvSpPr txBox="1"/>
          <p:nvPr/>
        </p:nvSpPr>
        <p:spPr>
          <a:xfrm>
            <a:off x="799591" y="3457516"/>
            <a:ext cx="10523855" cy="12738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75"/>
              </a:spcBef>
              <a:buAutoNum type="arabicPeriod" startAt="6"/>
              <a:tabLst>
                <a:tab pos="24130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Proxy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0715" marR="5080" lvl="1" indent="-170815">
              <a:lnSpc>
                <a:spcPct val="110800"/>
              </a:lnSpc>
              <a:spcBef>
                <a:spcPts val="615"/>
              </a:spcBef>
              <a:buFont typeface="Arial MT"/>
              <a:buChar char="•"/>
              <a:tabLst>
                <a:tab pos="640715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d'utilisateur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proxy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 un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externe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d'être un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proxy pour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autre,</a:t>
            </a:r>
            <a:r>
              <a:rPr sz="12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c'est-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à-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dire,</a:t>
            </a:r>
            <a:r>
              <a:rPr sz="12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d'avoir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utilisateur.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En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termes,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externe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 un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"utilisateur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proxy"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(un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 usurper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l'identité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devenir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utilisateur)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deuxième</a:t>
            </a:r>
            <a:r>
              <a:rPr sz="1200" spc="5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"utilisateur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mandaté"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(un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l'identité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reprise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 proxy).</a:t>
            </a:r>
            <a:endParaRPr sz="1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327" y="4907279"/>
            <a:ext cx="6154420" cy="122555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82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1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PROXY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root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TO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92823" y="1612391"/>
            <a:ext cx="1419860" cy="329565"/>
          </a:xfrm>
          <a:prstGeom prst="rect">
            <a:avLst/>
          </a:prstGeom>
          <a:solidFill>
            <a:srgbClr val="0157A2"/>
          </a:solidFill>
        </p:spPr>
        <p:txBody>
          <a:bodyPr vert="horz" wrap="square" lIns="0" tIns="5715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5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Privileges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0552" y="2078735"/>
            <a:ext cx="65278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Global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33031" y="2078735"/>
            <a:ext cx="1125220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44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sz="12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données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92823" y="2545079"/>
            <a:ext cx="63436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36080" y="3008376"/>
            <a:ext cx="655320" cy="329565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5778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455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Colonne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3968" y="2545079"/>
            <a:ext cx="648335" cy="326390"/>
          </a:xfrm>
          <a:prstGeom prst="rect">
            <a:avLst/>
          </a:prstGeom>
          <a:solidFill>
            <a:srgbClr val="D0D0D0"/>
          </a:solidFill>
        </p:spPr>
        <p:txBody>
          <a:bodyPr vert="horz" wrap="square" lIns="0" tIns="55244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34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Routine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012176" y="2078735"/>
            <a:ext cx="638175" cy="326390"/>
          </a:xfrm>
          <a:prstGeom prst="rect">
            <a:avLst/>
          </a:prstGeom>
          <a:solidFill>
            <a:srgbClr val="FF7700"/>
          </a:solidFill>
        </p:spPr>
        <p:txBody>
          <a:bodyPr vert="horz" wrap="square" lIns="0" tIns="55880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440"/>
              </a:spcBef>
            </a:pPr>
            <a:r>
              <a:rPr sz="1200" spc="-10" dirty="0">
                <a:solidFill>
                  <a:srgbClr val="FFFFFF"/>
                </a:solidFill>
                <a:latin typeface="Calibri"/>
                <a:cs typeface="Calibri"/>
              </a:rPr>
              <a:t>Proxy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89895" cy="791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Attribution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(GRANT):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 niveaux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privilèges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privilèges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autorisés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plus utilisés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GRANT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REVOKE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exhaustives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consultable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lien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https://dev.mysql.com/doc/refman/8.0/en/privileges-provided.html</a:t>
            </a:r>
            <a:endParaRPr sz="1200" dirty="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12558" y="2562605"/>
          <a:ext cx="10238105" cy="38792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7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7485"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Privilège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444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Niveau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4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60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Global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B.</a:t>
                      </a: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 Données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Colonne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200" b="1" spc="-2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0"/>
                        </a:spcBef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LL</a:t>
                      </a:r>
                      <a:r>
                        <a:rPr sz="1000" b="1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[PRIVILEGES]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Accorde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tous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privilèges</a:t>
                      </a:r>
                      <a:r>
                        <a:rPr sz="1000" spc="-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niveau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</a:t>
                      </a:r>
                      <a:r>
                        <a:rPr sz="10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sauf GRANT</a:t>
                      </a:r>
                      <a:r>
                        <a:rPr sz="10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ALTER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ALTER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ALTER</a:t>
                      </a:r>
                      <a:r>
                        <a:rPr sz="1000" b="1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Alter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0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Drop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procédures</a:t>
                      </a:r>
                      <a:r>
                        <a:rPr sz="10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fonctions</a:t>
                      </a: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stockées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000" spc="-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bases</a:t>
                      </a:r>
                      <a:r>
                        <a:rPr sz="10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0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0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000" b="1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ROUTINE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000" spc="-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procédures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fonctions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stockées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5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0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TEMPORARY</a:t>
                      </a:r>
                      <a:r>
                        <a:rPr sz="1000" b="1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000" spc="-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temporaires: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TEMPORARY</a:t>
                      </a:r>
                      <a:r>
                        <a:rPr sz="1000" spc="-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8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ts val="1155"/>
                        </a:lnSpc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000" b="1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de: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1000" spc="-2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USER,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DROP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USER,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RENAME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USER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2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et</a:t>
                      </a:r>
                      <a:endParaRPr sz="1000" dirty="0">
                        <a:latin typeface="Courier New"/>
                        <a:cs typeface="Courier New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REVOKE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ALL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PRIVILEGES</a:t>
                      </a:r>
                      <a:endParaRPr sz="1000" dirty="0">
                        <a:latin typeface="Courier New"/>
                        <a:cs typeface="Courier New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000" dirty="0">
                        <a:latin typeface="Times New Roman"/>
                        <a:cs typeface="Times New Roman"/>
                      </a:endParaRPr>
                    </a:p>
                    <a:p>
                      <a:pPr marL="2540" algn="ctr">
                        <a:lnSpc>
                          <a:spcPts val="1155"/>
                        </a:lnSpc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000" b="1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VIEW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0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 modification</a:t>
                      </a:r>
                      <a:r>
                        <a:rPr sz="1000" spc="-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vues.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DELETE.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DROP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suppression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bases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EXECUTE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l'exécution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routines.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4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GRANT</a:t>
                      </a:r>
                      <a:r>
                        <a:rPr sz="1000" b="1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OPTION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l'utilisateur</a:t>
                      </a:r>
                      <a:r>
                        <a:rPr sz="10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000" spc="2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accorder</a:t>
                      </a:r>
                      <a:r>
                        <a:rPr sz="1000" spc="-7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0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révoquer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privilèges</a:t>
                      </a:r>
                      <a:r>
                        <a:rPr sz="1000" spc="-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d'autres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comptes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INDEX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0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0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suppression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indexes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50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INSERT</a:t>
                      </a:r>
                      <a:endParaRPr sz="1000" dirty="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8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8910">
                <a:tc>
                  <a:txBody>
                    <a:bodyPr/>
                    <a:lstStyle/>
                    <a:p>
                      <a:pPr marL="44450">
                        <a:lnSpc>
                          <a:spcPts val="1150"/>
                        </a:lnSpc>
                        <a:spcBef>
                          <a:spcPts val="8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5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l'exécution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PROCESSLIST.</a:t>
                      </a:r>
                      <a:endParaRPr sz="1000" dirty="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50"/>
                        </a:lnSpc>
                        <a:spcBef>
                          <a:spcPts val="8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PROXY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REFERENCES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0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création</a:t>
                      </a:r>
                      <a:r>
                        <a:rPr sz="10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clés</a:t>
                      </a:r>
                      <a:r>
                        <a:rPr sz="10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étrangères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SELECT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SELECT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55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446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SHUTDOWN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la commande</a:t>
                      </a: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mysqladmin</a:t>
                      </a:r>
                      <a:r>
                        <a:rPr sz="1000" spc="-7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shutdown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5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9545">
                <a:tc>
                  <a:txBody>
                    <a:bodyPr/>
                    <a:lstStyle/>
                    <a:p>
                      <a:pPr marL="44450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0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UPDATE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44450">
                        <a:lnSpc>
                          <a:spcPts val="1180"/>
                        </a:lnSpc>
                        <a:spcBef>
                          <a:spcPts val="55"/>
                        </a:spcBef>
                      </a:pP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Autorise</a:t>
                      </a:r>
                      <a:r>
                        <a:rPr sz="10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l'utilisation</a:t>
                      </a:r>
                      <a:r>
                        <a:rPr sz="1000" spc="-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000" spc="-10" dirty="0">
                          <a:solidFill>
                            <a:srgbClr val="555555"/>
                          </a:solidFill>
                          <a:latin typeface="Courier New"/>
                          <a:cs typeface="Courier New"/>
                        </a:rPr>
                        <a:t>UPDATE</a:t>
                      </a:r>
                      <a:endParaRPr sz="1000" dirty="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145"/>
                        </a:lnSpc>
                        <a:spcBef>
                          <a:spcPts val="90"/>
                        </a:spcBef>
                      </a:pPr>
                      <a:r>
                        <a:rPr sz="10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X</a:t>
                      </a:r>
                      <a:endParaRPr sz="10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169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7922895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Révocation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privilèges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(REVOKE)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donnés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utilisateurs,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REVOKE suivant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840719"/>
            <a:ext cx="8029575" cy="114109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séparés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virgules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qu’on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2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révoquer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d'utilisateur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mot-clé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REVOKE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d'objet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</a:t>
            </a:r>
            <a:r>
              <a:rPr sz="12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après 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mot-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plusieurs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d'utilisateur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souhaitez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révoquer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FROM.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83535"/>
            <a:ext cx="6154420" cy="134747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675"/>
              </a:lnSpc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REVOKE</a:t>
            </a:r>
            <a:endParaRPr sz="1400" dirty="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Privilege1</a:t>
            </a:r>
            <a:r>
              <a:rPr sz="14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[,privilege2]..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6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[type_objet]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privilege_level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r>
              <a:rPr sz="1400" b="1" spc="-8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utilisateur1</a:t>
            </a:r>
            <a:r>
              <a:rPr sz="1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[,</a:t>
            </a:r>
            <a:r>
              <a:rPr sz="1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utilisateur2]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..;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Choix</a:t>
            </a:r>
            <a:r>
              <a:rPr sz="1600" spc="-1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10" dirty="0"/>
              <a:t>moteur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215866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Quel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moteur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choisir?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MyISAM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InnoDb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Memory,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tableau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présente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moteurs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5862098"/>
            <a:ext cx="10633848" cy="54181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822325" indent="-285750" algn="just">
              <a:lnSpc>
                <a:spcPct val="100000"/>
              </a:lnSpc>
              <a:spcBef>
                <a:spcPts val="865"/>
              </a:spcBef>
              <a:buFont typeface="Wingdings" panose="05000000000000000000" pitchFamily="2" charset="2"/>
              <a:buChar char="Ø"/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faciliter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choix,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petite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base,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liens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cohérence 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vitale,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MyISAM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choisissez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InnoDB.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45837"/>
              </p:ext>
            </p:extLst>
          </p:nvPr>
        </p:nvGraphicFramePr>
        <p:xfrm>
          <a:off x="1159649" y="2285745"/>
          <a:ext cx="9855199" cy="358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3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8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5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Moteur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Avantages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Inconvénients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62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9360">
                <a:tc>
                  <a:txBody>
                    <a:bodyPr/>
                    <a:lstStyle/>
                    <a:p>
                      <a:pPr marL="72390" marR="64135">
                        <a:lnSpc>
                          <a:spcPct val="111700"/>
                        </a:lnSpc>
                        <a:spcBef>
                          <a:spcPts val="125"/>
                        </a:spcBef>
                      </a:pPr>
                      <a:r>
                        <a:rPr sz="1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MyISAM</a:t>
                      </a:r>
                      <a:r>
                        <a:rPr sz="1200" b="1" spc="1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moteur</a:t>
                      </a:r>
                      <a:r>
                        <a:rPr sz="1200" spc="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spc="1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transactionnel</a:t>
                      </a:r>
                      <a:r>
                        <a:rPr sz="1200" spc="1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assez</a:t>
                      </a:r>
                      <a:r>
                        <a:rPr sz="1200" spc="1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rapide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écriture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très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rapide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lecture.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935" indent="-168910">
                        <a:lnSpc>
                          <a:spcPct val="100000"/>
                        </a:lnSpc>
                        <a:spcBef>
                          <a:spcPts val="290"/>
                        </a:spcBef>
                        <a:buSzPct val="83333"/>
                        <a:buFont typeface="Arial MT"/>
                        <a:buChar char="•"/>
                        <a:tabLst>
                          <a:tab pos="241935" algn="l"/>
                        </a:tabLst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Très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rapide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 err="1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lecture</a:t>
                      </a:r>
                      <a:r>
                        <a:rPr lang="fr-FR" sz="1200" spc="-1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et en écriture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2570" indent="-168910">
                        <a:lnSpc>
                          <a:spcPct val="100000"/>
                        </a:lnSpc>
                        <a:spcBef>
                          <a:spcPts val="290"/>
                        </a:spcBef>
                        <a:buSzPct val="83333"/>
                        <a:buFont typeface="Arial MT"/>
                        <a:buChar char="•"/>
                        <a:tabLst>
                          <a:tab pos="242570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2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relations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2570" indent="-168910">
                        <a:lnSpc>
                          <a:spcPct val="100000"/>
                        </a:lnSpc>
                        <a:spcBef>
                          <a:spcPts val="770"/>
                        </a:spcBef>
                        <a:buSzPct val="83333"/>
                        <a:buFont typeface="Arial MT"/>
                        <a:buChar char="•"/>
                        <a:tabLst>
                          <a:tab pos="242570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  <a:p>
                      <a:pPr marL="241935" marR="175895" indent="-168910">
                        <a:lnSpc>
                          <a:spcPct val="111700"/>
                        </a:lnSpc>
                        <a:spcBef>
                          <a:spcPts val="580"/>
                        </a:spcBef>
                        <a:buSzPct val="83333"/>
                        <a:buFont typeface="Arial MT"/>
                        <a:buChar char="•"/>
                        <a:tabLst>
                          <a:tab pos="244475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Bloque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2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lors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d'opérations 	d'insertions,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suppressions</a:t>
                      </a:r>
                      <a:r>
                        <a:rPr sz="1200" spc="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mise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jour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 	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555">
                <a:tc>
                  <a:txBody>
                    <a:bodyPr/>
                    <a:lstStyle/>
                    <a:p>
                      <a:pPr marL="72390" marR="61594">
                        <a:lnSpc>
                          <a:spcPct val="111700"/>
                        </a:lnSpc>
                        <a:spcBef>
                          <a:spcPts val="130"/>
                        </a:spcBef>
                      </a:pPr>
                      <a:r>
                        <a:rPr sz="1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InnoDB</a:t>
                      </a:r>
                      <a:r>
                        <a:rPr sz="1200" b="1" spc="36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3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3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moteur</a:t>
                      </a:r>
                      <a:r>
                        <a:rPr sz="12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relationnel</a:t>
                      </a:r>
                      <a:r>
                        <a:rPr sz="1200" spc="3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performant</a:t>
                      </a:r>
                      <a:r>
                        <a:rPr sz="1200" spc="3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faisant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partie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famille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moteurs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transactionnels.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935" indent="-168910">
                        <a:lnSpc>
                          <a:spcPct val="100000"/>
                        </a:lnSpc>
                        <a:spcBef>
                          <a:spcPts val="295"/>
                        </a:spcBef>
                        <a:buSzPct val="83333"/>
                        <a:buFont typeface="Arial MT"/>
                        <a:buChar char="•"/>
                        <a:tabLst>
                          <a:tab pos="241935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relations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1935" indent="-168910">
                        <a:lnSpc>
                          <a:spcPct val="100000"/>
                        </a:lnSpc>
                        <a:spcBef>
                          <a:spcPts val="770"/>
                        </a:spcBef>
                        <a:buSzPct val="83333"/>
                        <a:buFont typeface="Arial MT"/>
                        <a:buChar char="•"/>
                        <a:tabLst>
                          <a:tab pos="241935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Gestion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transactions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1935" indent="-168910">
                        <a:lnSpc>
                          <a:spcPct val="100000"/>
                        </a:lnSpc>
                        <a:spcBef>
                          <a:spcPts val="745"/>
                        </a:spcBef>
                        <a:buSzPct val="83333"/>
                        <a:buFont typeface="Arial MT"/>
                        <a:buChar char="•"/>
                        <a:tabLst>
                          <a:tab pos="241935" algn="l"/>
                        </a:tabLst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Verrouillage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ligne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non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2570" indent="-168910">
                        <a:lnSpc>
                          <a:spcPct val="100000"/>
                        </a:lnSpc>
                        <a:spcBef>
                          <a:spcPts val="295"/>
                        </a:spcBef>
                        <a:buSzPct val="83333"/>
                        <a:buFont typeface="Arial MT"/>
                        <a:buChar char="•"/>
                        <a:tabLst>
                          <a:tab pos="242570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lent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MyISAM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2570" indent="-168910">
                        <a:lnSpc>
                          <a:spcPct val="100000"/>
                        </a:lnSpc>
                        <a:spcBef>
                          <a:spcPts val="770"/>
                        </a:spcBef>
                        <a:buSzPct val="83333"/>
                        <a:buFont typeface="Arial MT"/>
                        <a:buChar char="•"/>
                        <a:tabLst>
                          <a:tab pos="242570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Occupe plus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disque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dur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2570" indent="-168910">
                        <a:lnSpc>
                          <a:spcPct val="100000"/>
                        </a:lnSpc>
                        <a:spcBef>
                          <a:spcPts val="745"/>
                        </a:spcBef>
                        <a:buSzPct val="83333"/>
                        <a:buFont typeface="Arial MT"/>
                        <a:buChar char="•"/>
                        <a:tabLst>
                          <a:tab pos="242570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Occupe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mémoire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vive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6960">
                <a:tc>
                  <a:txBody>
                    <a:bodyPr/>
                    <a:lstStyle/>
                    <a:p>
                      <a:pPr marL="72390" marR="65405" algn="just">
                        <a:lnSpc>
                          <a:spcPct val="111300"/>
                        </a:lnSpc>
                        <a:spcBef>
                          <a:spcPts val="135"/>
                        </a:spcBef>
                      </a:pPr>
                      <a:r>
                        <a:rPr sz="1200" b="1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b="1" spc="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moteur</a:t>
                      </a:r>
                      <a:r>
                        <a:rPr sz="1200" spc="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stockage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permettant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créer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3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tables</a:t>
                      </a:r>
                      <a:r>
                        <a:rPr sz="1200" spc="3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directement</a:t>
                      </a:r>
                      <a:r>
                        <a:rPr sz="1200" spc="3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dans</a:t>
                      </a:r>
                      <a:r>
                        <a:rPr sz="1200" spc="3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3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mémoire</a:t>
                      </a:r>
                      <a:r>
                        <a:rPr sz="1200" spc="3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vive,</a:t>
                      </a:r>
                      <a:r>
                        <a:rPr sz="1200" spc="30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sans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passer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disque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dur pour stocker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données.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Ceci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sz="1200" spc="38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fait</a:t>
                      </a:r>
                      <a:r>
                        <a:rPr sz="1200" spc="4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4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moteur</a:t>
                      </a:r>
                      <a:r>
                        <a:rPr sz="1200" spc="39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stockage</a:t>
                      </a:r>
                      <a:r>
                        <a:rPr sz="1200" spc="39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200" spc="4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rapide</a:t>
                      </a:r>
                      <a:r>
                        <a:rPr sz="1200" spc="4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que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propose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MySQL,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mais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aussi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dangereux.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935" indent="-168910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83333"/>
                        <a:buFont typeface="Arial MT"/>
                        <a:buChar char="•"/>
                        <a:tabLst>
                          <a:tab pos="241935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moteur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rapide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1935" indent="-168910">
                        <a:lnSpc>
                          <a:spcPct val="100000"/>
                        </a:lnSpc>
                        <a:spcBef>
                          <a:spcPts val="770"/>
                        </a:spcBef>
                        <a:buSzPct val="83333"/>
                        <a:buFont typeface="Arial MT"/>
                        <a:buChar char="•"/>
                        <a:tabLst>
                          <a:tab pos="241935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consomme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pas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place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sur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disque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41935" marR="518795" indent="-168910">
                        <a:lnSpc>
                          <a:spcPct val="111800"/>
                        </a:lnSpc>
                        <a:spcBef>
                          <a:spcPts val="130"/>
                        </a:spcBef>
                        <a:buSzPct val="83333"/>
                        <a:buFont typeface="Arial MT"/>
                        <a:buChar char="•"/>
                        <a:tabLst>
                          <a:tab pos="244475" algn="l"/>
                        </a:tabLst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sont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volatiles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: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arrêt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 	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serveur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 err="1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elles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 err="1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disparaissent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03</a:t>
            </a:r>
            <a:r>
              <a:rPr spc="-25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spc="-10" dirty="0"/>
              <a:t>Administrer</a:t>
            </a:r>
            <a:r>
              <a:rPr spc="-20" dirty="0"/>
              <a:t> </a:t>
            </a:r>
            <a:r>
              <a:rPr dirty="0"/>
              <a:t>une</a:t>
            </a:r>
            <a:r>
              <a:rPr spc="-20" dirty="0"/>
              <a:t> </a:t>
            </a:r>
            <a:r>
              <a:rPr dirty="0"/>
              <a:t>base</a:t>
            </a:r>
            <a:r>
              <a:rPr spc="-2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Commandes</a:t>
            </a:r>
            <a:r>
              <a:rPr sz="1600" spc="-80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dirty="0"/>
              <a:t>gestion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5" dirty="0"/>
              <a:t> </a:t>
            </a:r>
            <a:r>
              <a:rPr sz="1600" spc="-10" dirty="0"/>
              <a:t>privilèges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-5" dirty="0"/>
              <a:t> </a:t>
            </a:r>
            <a:r>
              <a:rPr sz="1600" spc="-20" dirty="0"/>
              <a:t>base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170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3009900" cy="58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Révocation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privilèges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(REVOKE)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678119"/>
            <a:ext cx="10405745" cy="134366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REVOKE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effet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privilège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0080" marR="5080" lvl="1" indent="-170815">
              <a:lnSpc>
                <a:spcPct val="111700"/>
              </a:lnSpc>
              <a:spcBef>
                <a:spcPts val="575"/>
              </a:spcBef>
              <a:buFont typeface="Arial MT"/>
              <a:buChar char="•"/>
              <a:tabLst>
                <a:tab pos="64008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global</a:t>
            </a:r>
            <a:r>
              <a:rPr sz="12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2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prennent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effet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compte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utilisateur se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connecte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serveur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sessions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suivantes.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ne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appliquées à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actuellement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connectés.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2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2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2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prennent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effet</a:t>
            </a:r>
            <a:r>
              <a:rPr sz="12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prochaine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instruction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USE.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Niveaux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200" b="1" spc="2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2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prennent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effet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suivantes.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270760"/>
            <a:ext cx="6154420" cy="105156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8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0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REVOKE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ALL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,</a:t>
            </a:r>
            <a:r>
              <a:rPr sz="1400" b="1" spc="-2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GRANT</a:t>
            </a:r>
            <a:r>
              <a:rPr sz="1400" b="1" spc="-2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OPTION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Ahmad@localhost;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3429000"/>
            <a:ext cx="6154420" cy="10547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REVOKE</a:t>
            </a:r>
            <a:r>
              <a:rPr sz="1400" b="1" spc="-5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SELECT,UPDATE,DELETE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ON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dbtest.*</a:t>
            </a:r>
            <a:endParaRPr sz="1400" dirty="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FROM</a:t>
            </a:r>
            <a:r>
              <a:rPr sz="1400" b="1" spc="-9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Ahmad@localhost,</a:t>
            </a:r>
            <a:r>
              <a:rPr sz="1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str@localhost;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555555"/>
                </a:solidFill>
              </a:rPr>
              <a:t>CHAPITRE</a:t>
            </a:r>
            <a:r>
              <a:rPr sz="2800" spc="-40" dirty="0">
                <a:solidFill>
                  <a:srgbClr val="555555"/>
                </a:solidFill>
              </a:rPr>
              <a:t> </a:t>
            </a:r>
            <a:r>
              <a:rPr sz="2800" spc="-50" dirty="0">
                <a:solidFill>
                  <a:srgbClr val="555555"/>
                </a:solidFill>
              </a:rPr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4576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Bases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Choix</a:t>
            </a:r>
            <a:r>
              <a:rPr sz="1600" spc="-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moteur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Création</a:t>
            </a:r>
            <a:r>
              <a:rPr sz="1600" b="1" spc="-5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1600" b="1" spc="-6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tables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Typage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Contraintes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d’intégrité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85903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70817" y="6637426"/>
            <a:ext cx="1536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AEABAB"/>
                </a:solidFill>
                <a:latin typeface="Calibri"/>
                <a:cs typeface="Calibri"/>
              </a:rPr>
              <a:t>20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3621" y="6640779"/>
            <a:ext cx="198691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62849"/>
            <a:ext cx="11662410" cy="5154930"/>
            <a:chOff x="0" y="1462849"/>
            <a:chExt cx="11662410" cy="5154930"/>
          </a:xfrm>
        </p:grpSpPr>
        <p:sp>
          <p:nvSpPr>
            <p:cNvPr id="6" name="object 6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45" dirty="0"/>
              <a:t> </a:t>
            </a:r>
            <a:r>
              <a:rPr sz="1600" dirty="0"/>
              <a:t>des</a:t>
            </a:r>
            <a:r>
              <a:rPr sz="1600" spc="-55" dirty="0"/>
              <a:t> </a:t>
            </a:r>
            <a:r>
              <a:rPr sz="1600" spc="-10" dirty="0"/>
              <a:t>tables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19327" y="1784357"/>
            <a:ext cx="7201409" cy="327012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b="1" spc="-6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nom_table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 suffit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d’utiliser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requête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285" y="2585177"/>
            <a:ext cx="10269515" cy="628377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9591" y="4930140"/>
            <a:ext cx="10020809" cy="158633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9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syntaxe,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IF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EXISTS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optionnelle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qui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existe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déjà.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 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virgules.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PRIMARY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KEY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FOREIGN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KEY.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 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ENGINE. 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n’utilise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pas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InnoDB.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285" y="2181051"/>
            <a:ext cx="4300855" cy="46672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193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CREATE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TABLE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8" name="object 1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285" y="3301738"/>
            <a:ext cx="6117336" cy="1606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" y="-1"/>
            <a:ext cx="6483350" cy="6858000"/>
            <a:chOff x="6096" y="-1"/>
            <a:chExt cx="64833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-1"/>
              <a:ext cx="6483078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8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80479" y="2358897"/>
            <a:ext cx="4844415" cy="1771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Intégration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6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d’intégrité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 sur</a:t>
            </a:r>
            <a:r>
              <a:rPr sz="16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Manipulation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objets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1</a:t>
            </a:r>
            <a:endParaRPr sz="2800" dirty="0"/>
          </a:p>
        </p:txBody>
      </p:sp>
      <p:sp>
        <p:nvSpPr>
          <p:cNvPr id="11" name="object 11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4576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Bases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Choix</a:t>
            </a:r>
            <a:r>
              <a:rPr sz="1600" spc="-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moteur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tables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Définition</a:t>
            </a:r>
            <a:r>
              <a:rPr sz="1600" b="1" spc="-3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1600" b="1" spc="-4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Typage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Contraintes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d’intégrité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2185903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870817" y="6637426"/>
            <a:ext cx="15367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solidFill>
                  <a:srgbClr val="AEABAB"/>
                </a:solidFill>
                <a:latin typeface="Calibri"/>
                <a:cs typeface="Calibri"/>
              </a:rPr>
              <a:t>22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3621" y="6640779"/>
            <a:ext cx="1986914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Copyright</a:t>
            </a:r>
            <a:r>
              <a:rPr sz="10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Tout</a:t>
            </a:r>
            <a:r>
              <a:rPr sz="10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droit</a:t>
            </a:r>
            <a:r>
              <a:rPr sz="1000" spc="-4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réservé</a:t>
            </a:r>
            <a:r>
              <a:rPr sz="1000" spc="-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EABAB"/>
                </a:solidFill>
                <a:latin typeface="Calibri"/>
                <a:cs typeface="Calibri"/>
              </a:rPr>
              <a:t>-</a:t>
            </a:r>
            <a:r>
              <a:rPr sz="10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AEABAB"/>
                </a:solidFill>
                <a:latin typeface="Calibri"/>
                <a:cs typeface="Calibri"/>
              </a:rPr>
              <a:t>OFPPT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1462849"/>
            <a:ext cx="11662410" cy="5154930"/>
            <a:chOff x="0" y="1462849"/>
            <a:chExt cx="11662410" cy="5154930"/>
          </a:xfrm>
        </p:grpSpPr>
        <p:sp>
          <p:nvSpPr>
            <p:cNvPr id="6" name="object 6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11119104" y="0"/>
                  </a:moveTo>
                  <a:lnTo>
                    <a:pt x="0" y="0"/>
                  </a:lnTo>
                  <a:lnTo>
                    <a:pt x="0" y="5145024"/>
                  </a:lnTo>
                  <a:lnTo>
                    <a:pt x="11119104" y="5145024"/>
                  </a:lnTo>
                  <a:lnTo>
                    <a:pt x="11119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7972" y="1467611"/>
              <a:ext cx="11119485" cy="5145405"/>
            </a:xfrm>
            <a:custGeom>
              <a:avLst/>
              <a:gdLst/>
              <a:ahLst/>
              <a:cxnLst/>
              <a:rect l="l" t="t" r="r" b="b"/>
              <a:pathLst>
                <a:path w="11119485" h="5145405">
                  <a:moveTo>
                    <a:pt x="0" y="5145024"/>
                  </a:moveTo>
                  <a:lnTo>
                    <a:pt x="11119104" y="5145024"/>
                  </a:lnTo>
                  <a:lnTo>
                    <a:pt x="11119104" y="0"/>
                  </a:lnTo>
                  <a:lnTo>
                    <a:pt x="0" y="0"/>
                  </a:lnTo>
                  <a:lnTo>
                    <a:pt x="0" y="5145024"/>
                  </a:lnTo>
                  <a:close/>
                </a:path>
              </a:pathLst>
            </a:custGeom>
            <a:ln w="9525">
              <a:solidFill>
                <a:srgbClr val="9EC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5870447"/>
              <a:ext cx="536575" cy="536575"/>
            </a:xfrm>
            <a:custGeom>
              <a:avLst/>
              <a:gdLst/>
              <a:ahLst/>
              <a:cxnLst/>
              <a:rect l="l" t="t" r="r" b="b"/>
              <a:pathLst>
                <a:path w="536575" h="536575">
                  <a:moveTo>
                    <a:pt x="268224" y="0"/>
                  </a:moveTo>
                  <a:lnTo>
                    <a:pt x="220010" y="4321"/>
                  </a:lnTo>
                  <a:lnTo>
                    <a:pt x="174631" y="16781"/>
                  </a:lnTo>
                  <a:lnTo>
                    <a:pt x="132845" y="36621"/>
                  </a:lnTo>
                  <a:lnTo>
                    <a:pt x="95410" y="63083"/>
                  </a:lnTo>
                  <a:lnTo>
                    <a:pt x="63082" y="95412"/>
                  </a:lnTo>
                  <a:lnTo>
                    <a:pt x="36620" y="132847"/>
                  </a:lnTo>
                  <a:lnTo>
                    <a:pt x="16780" y="174633"/>
                  </a:lnTo>
                  <a:lnTo>
                    <a:pt x="4321" y="220011"/>
                  </a:lnTo>
                  <a:lnTo>
                    <a:pt x="0" y="268223"/>
                  </a:lnTo>
                  <a:lnTo>
                    <a:pt x="4321" y="316436"/>
                  </a:lnTo>
                  <a:lnTo>
                    <a:pt x="16780" y="361814"/>
                  </a:lnTo>
                  <a:lnTo>
                    <a:pt x="36620" y="403600"/>
                  </a:lnTo>
                  <a:lnTo>
                    <a:pt x="63082" y="441035"/>
                  </a:lnTo>
                  <a:lnTo>
                    <a:pt x="95410" y="473364"/>
                  </a:lnTo>
                  <a:lnTo>
                    <a:pt x="132845" y="499826"/>
                  </a:lnTo>
                  <a:lnTo>
                    <a:pt x="174631" y="519666"/>
                  </a:lnTo>
                  <a:lnTo>
                    <a:pt x="220010" y="532126"/>
                  </a:lnTo>
                  <a:lnTo>
                    <a:pt x="268224" y="536447"/>
                  </a:lnTo>
                  <a:lnTo>
                    <a:pt x="536448" y="536447"/>
                  </a:lnTo>
                  <a:lnTo>
                    <a:pt x="536448" y="268223"/>
                  </a:lnTo>
                  <a:lnTo>
                    <a:pt x="532126" y="220011"/>
                  </a:lnTo>
                  <a:lnTo>
                    <a:pt x="519666" y="174633"/>
                  </a:lnTo>
                  <a:lnTo>
                    <a:pt x="499826" y="132847"/>
                  </a:lnTo>
                  <a:lnTo>
                    <a:pt x="473364" y="95412"/>
                  </a:lnTo>
                  <a:lnTo>
                    <a:pt x="441036" y="63083"/>
                  </a:lnTo>
                  <a:lnTo>
                    <a:pt x="403600" y="36621"/>
                  </a:lnTo>
                  <a:lnTo>
                    <a:pt x="361814" y="16781"/>
                  </a:lnTo>
                  <a:lnTo>
                    <a:pt x="316436" y="4321"/>
                  </a:lnTo>
                  <a:lnTo>
                    <a:pt x="268224" y="0"/>
                  </a:lnTo>
                  <a:close/>
                </a:path>
              </a:pathLst>
            </a:custGeom>
            <a:solidFill>
              <a:srgbClr val="0058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Définition</a:t>
            </a:r>
            <a:r>
              <a:rPr sz="1600" spc="-30" dirty="0"/>
              <a:t> </a:t>
            </a:r>
            <a:r>
              <a:rPr sz="1600" dirty="0"/>
              <a:t>des</a:t>
            </a:r>
            <a:r>
              <a:rPr sz="1600" spc="-45" dirty="0"/>
              <a:t> </a:t>
            </a:r>
            <a:r>
              <a:rPr sz="1600" spc="-10" dirty="0"/>
              <a:t>colonnes</a:t>
            </a:r>
            <a:endParaRPr sz="1600"/>
          </a:p>
        </p:txBody>
      </p:sp>
      <p:sp>
        <p:nvSpPr>
          <p:cNvPr id="14" name="object 14"/>
          <p:cNvSpPr txBox="1"/>
          <p:nvPr/>
        </p:nvSpPr>
        <p:spPr>
          <a:xfrm>
            <a:off x="719327" y="1976072"/>
            <a:ext cx="430463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982" y="3001771"/>
            <a:ext cx="9335618" cy="126509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Nom_colonne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va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donner 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colonne.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Type_donnee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taille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(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numériques,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caractères,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date..).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Liste_contraintes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colonne.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327" y="2304288"/>
            <a:ext cx="5374005" cy="5975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860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46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</a:t>
            </a:r>
            <a:r>
              <a:rPr sz="1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type_donnee</a:t>
            </a:r>
            <a:r>
              <a:rPr sz="1400" b="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Liste_contraintes;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4576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Bases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Choix</a:t>
            </a:r>
            <a:r>
              <a:rPr sz="1600" spc="-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moteur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tables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Typage</a:t>
            </a:r>
            <a:r>
              <a:rPr sz="1600" b="1" spc="-3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1600" b="1" spc="-3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Contraintes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d’intégrité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Typage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0" dirty="0"/>
              <a:t> </a:t>
            </a:r>
            <a:r>
              <a:rPr sz="1600" spc="-10" dirty="0"/>
              <a:t>colonnes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045403"/>
              </p:ext>
            </p:extLst>
          </p:nvPr>
        </p:nvGraphicFramePr>
        <p:xfrm>
          <a:off x="1766951" y="2706242"/>
          <a:ext cx="8640444" cy="341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9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2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Taille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Utilisation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TINYINT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petites</a:t>
                      </a:r>
                      <a:r>
                        <a:rPr sz="1200" spc="-6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entières/</a:t>
                      </a:r>
                      <a:r>
                        <a:rPr sz="12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Boolean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SMALLINT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MEDIUMINT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INT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INTEGER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entière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BIGINT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maximale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entier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FLOAT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Simple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précision</a:t>
                      </a:r>
                      <a:r>
                        <a:rPr sz="1200" spc="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virgule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flottante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41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DOUBLE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12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octets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Double-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précision</a:t>
                      </a:r>
                      <a:r>
                        <a:rPr sz="1200" spc="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virgule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flottante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DECIMAL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DECIMAL</a:t>
                      </a:r>
                      <a:r>
                        <a:rPr sz="1200" spc="-2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(M,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20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décimale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98982" y="1664970"/>
            <a:ext cx="10591800" cy="933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7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nature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appartiennent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Numérique,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date/heure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(caractères). Voici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listes 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supportés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MySQL.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numériques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3872" cy="652272"/>
            <a:chOff x="9963911" y="344424"/>
            <a:chExt cx="2023872" cy="65227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98982" y="1598802"/>
            <a:ext cx="26225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caractères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Typage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0" dirty="0"/>
              <a:t> </a:t>
            </a:r>
            <a:r>
              <a:rPr sz="1600" spc="-10" dirty="0"/>
              <a:t>colonnes</a:t>
            </a:r>
            <a:endParaRPr sz="1600"/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292184"/>
              </p:ext>
            </p:extLst>
          </p:nvPr>
        </p:nvGraphicFramePr>
        <p:xfrm>
          <a:off x="1767332" y="2118614"/>
          <a:ext cx="7469505" cy="3746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9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9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spc="-2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spc="-2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Taille </a:t>
                      </a: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(octets)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Utilisation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longueur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fixe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VARCHAR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0-65535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chaînes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longueur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TINYTEXT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255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Courtes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chaînes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BLOB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0-65535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textuelles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longues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0-65535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MEDIUMBLOB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16777215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longueur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moyenne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MEDIUMTEXT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16777215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longueur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moyenne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des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LONGBLOB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4294967295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Grands</a:t>
                      </a:r>
                      <a:r>
                        <a:rPr sz="12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</a:t>
                      </a:r>
                      <a:r>
                        <a:rPr sz="1200" spc="-5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forme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binaire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LONGTEXT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0-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4294967295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Grande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données de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texte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8982" y="1598802"/>
            <a:ext cx="271653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3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Type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date/heure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Typage</a:t>
            </a:r>
            <a:r>
              <a:rPr sz="1600" spc="-35" dirty="0"/>
              <a:t> </a:t>
            </a:r>
            <a:r>
              <a:rPr sz="1600" dirty="0"/>
              <a:t>des</a:t>
            </a:r>
            <a:r>
              <a:rPr sz="1600" spc="-30" dirty="0"/>
              <a:t> </a:t>
            </a:r>
            <a:r>
              <a:rPr sz="1600" spc="-10" dirty="0"/>
              <a:t>colonnes</a:t>
            </a:r>
            <a:endParaRPr sz="160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3504"/>
              </p:ext>
            </p:extLst>
          </p:nvPr>
        </p:nvGraphicFramePr>
        <p:xfrm>
          <a:off x="2057400" y="2362200"/>
          <a:ext cx="7740650" cy="18732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01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2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Format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Utilisation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AAAA-MM-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JJ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2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2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HH:</a:t>
                      </a:r>
                      <a:r>
                        <a:rPr sz="1200" spc="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MM: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2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temps</a:t>
                      </a:r>
                      <a:r>
                        <a:rPr sz="12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ou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durée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AAAA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Année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AAAA-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MM-JJ HH:</a:t>
                      </a:r>
                      <a:r>
                        <a:rPr sz="1200" spc="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MM: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Mixage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valeurs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r>
                        <a:rPr sz="12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et</a:t>
                      </a:r>
                      <a:r>
                        <a:rPr sz="12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heure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4576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Bases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Choix</a:t>
            </a:r>
            <a:r>
              <a:rPr sz="1600" spc="-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moteur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tables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Typage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Contraintes</a:t>
            </a:r>
            <a:r>
              <a:rPr sz="1600" b="1" spc="-3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d’intégrité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02956" y="1942685"/>
            <a:ext cx="10586085" cy="20781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 err="1" smtClean="0"/>
              <a:t>Définition</a:t>
            </a:r>
            <a:r>
              <a:rPr lang="fr-FR" spc="-10" dirty="0" smtClean="0"/>
              <a:t> :</a:t>
            </a:r>
            <a:endParaRPr spc="-10" dirty="0"/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contrainte d'intégrité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règle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b="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cohérence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donnée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données de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BD.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portée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25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400" dirty="0"/>
              <a:t> </a:t>
            </a:r>
            <a:r>
              <a:rPr sz="1400" b="0" dirty="0" err="1" smtClean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b="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porte</a:t>
            </a:r>
            <a:r>
              <a:rPr sz="14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colonnes.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existe</a:t>
            </a:r>
            <a:r>
              <a:rPr sz="1400" b="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trois</a:t>
            </a:r>
            <a:r>
              <a:rPr sz="14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types</a:t>
            </a:r>
            <a:r>
              <a:rPr sz="14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spc="-10" dirty="0">
                <a:solidFill>
                  <a:srgbClr val="555555"/>
                </a:solidFill>
                <a:latin typeface="Calibri"/>
                <a:cs typeface="Calibri"/>
              </a:rPr>
              <a:t>d’intégrité</a:t>
            </a:r>
            <a:r>
              <a:rPr sz="1400" b="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endParaRPr lang="fr-FR" sz="1400" b="0" spc="-25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641350" lvl="1" indent="-171450" algn="just"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Intégrité</a:t>
            </a:r>
            <a:r>
              <a:rPr sz="1400" b="1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domaine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(NOT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b="1" spc="-40" dirty="0" smtClean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b="1" spc="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, CHECK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…)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Intégrité</a:t>
            </a:r>
            <a:r>
              <a:rPr sz="1400" b="1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entités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(PRIMARY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KEY)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Intégrité</a:t>
            </a:r>
            <a:r>
              <a:rPr sz="1400" b="1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référentielle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(FOREIGN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KEY)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03274" y="1828800"/>
            <a:ext cx="10585450" cy="28355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contraintes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d’intégrité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MySQL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endParaRPr lang="fr-FR" sz="1600" b="1" dirty="0" smtClean="0">
              <a:solidFill>
                <a:srgbClr val="0058A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00" b="1" dirty="0" smtClean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15" dirty="0" smtClean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PRIMARY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KEY</a:t>
            </a:r>
            <a:endParaRPr sz="1600" dirty="0">
              <a:latin typeface="Calibri"/>
              <a:cs typeface="Calibri"/>
            </a:endParaRPr>
          </a:p>
          <a:p>
            <a:pPr marL="183515" marR="5080" indent="-170815" algn="just">
              <a:lnSpc>
                <a:spcPct val="111700"/>
              </a:lnSpc>
              <a:spcBef>
                <a:spcPts val="590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ensemble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manière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chacune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vérifier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conditions suivantes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marR="207010" lvl="1" indent="-170815" algn="just">
              <a:lnSpc>
                <a:spcPct val="111900"/>
              </a:lnSpc>
              <a:spcBef>
                <a:spcPts val="57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contenir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uniques.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combinaison 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 doit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être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unique.</a:t>
            </a:r>
            <a:endParaRPr sz="1400" dirty="0">
              <a:latin typeface="Calibri"/>
              <a:cs typeface="Calibri"/>
            </a:endParaRPr>
          </a:p>
          <a:p>
            <a:pPr marL="641985" lvl="1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9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 primaire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NULL.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tentative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d'insertion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entraînera</a:t>
            </a:r>
            <a:r>
              <a:rPr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erreur.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Notez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implicitement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primaire.</a:t>
            </a:r>
            <a:endParaRPr sz="1400" dirty="0">
              <a:latin typeface="Calibri"/>
              <a:cs typeface="Calibri"/>
            </a:endParaRPr>
          </a:p>
          <a:p>
            <a:pPr marL="641985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985" algn="l"/>
              </a:tabLst>
            </a:pP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ne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avoir</a:t>
            </a:r>
            <a:r>
              <a:rPr sz="1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Calibri"/>
                <a:cs typeface="Calibri"/>
              </a:rPr>
              <a:t>qu’une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seule</a:t>
            </a:r>
            <a:r>
              <a:rPr sz="1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0000"/>
                </a:solidFill>
                <a:latin typeface="Calibri"/>
                <a:cs typeface="Calibri"/>
              </a:rPr>
              <a:t>clé</a:t>
            </a:r>
            <a:r>
              <a:rPr sz="1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FF0000"/>
                </a:solidFill>
                <a:latin typeface="Calibri"/>
                <a:cs typeface="Calibri"/>
              </a:rPr>
              <a:t>primaire</a:t>
            </a:r>
            <a:r>
              <a:rPr sz="1400" spc="-10" dirty="0" smtClean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1400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6" y="344424"/>
            <a:ext cx="11268458" cy="4532376"/>
            <a:chOff x="719326" y="344424"/>
            <a:chExt cx="11268458" cy="4532376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19326" y="2624328"/>
              <a:ext cx="6062474" cy="2252472"/>
            </a:xfrm>
            <a:custGeom>
              <a:avLst/>
              <a:gdLst/>
              <a:ahLst/>
              <a:cxnLst/>
              <a:rect l="l" t="t" r="r" b="b"/>
              <a:pathLst>
                <a:path w="5910580" h="2066925">
                  <a:moveTo>
                    <a:pt x="5910072" y="0"/>
                  </a:moveTo>
                  <a:lnTo>
                    <a:pt x="0" y="0"/>
                  </a:lnTo>
                  <a:lnTo>
                    <a:pt x="0" y="2066544"/>
                  </a:lnTo>
                  <a:lnTo>
                    <a:pt x="5910072" y="2066544"/>
                  </a:lnTo>
                  <a:lnTo>
                    <a:pt x="59100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9327" y="2624328"/>
              <a:ext cx="5910580" cy="2066925"/>
            </a:xfrm>
            <a:custGeom>
              <a:avLst/>
              <a:gdLst/>
              <a:ahLst/>
              <a:cxnLst/>
              <a:rect l="l" t="t" r="r" b="b"/>
              <a:pathLst>
                <a:path w="5910580" h="2066925">
                  <a:moveTo>
                    <a:pt x="0" y="2066544"/>
                  </a:moveTo>
                  <a:lnTo>
                    <a:pt x="5910072" y="2066544"/>
                  </a:lnTo>
                  <a:lnTo>
                    <a:pt x="5910072" y="0"/>
                  </a:lnTo>
                  <a:lnTo>
                    <a:pt x="0" y="0"/>
                  </a:lnTo>
                  <a:lnTo>
                    <a:pt x="0" y="20665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98982" y="1598802"/>
            <a:ext cx="87260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PRIMARY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KEY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général,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 primaire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PRIMARY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KEY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(contrainte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colonne)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2291" y="2974339"/>
            <a:ext cx="24638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CREATE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TABLE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nom_table(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74084" y="3346195"/>
            <a:ext cx="11804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Type_donnee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58258" y="3346195"/>
            <a:ext cx="128968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8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39316" y="3346195"/>
            <a:ext cx="2037080" cy="610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primary_key_colonne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2291" y="4093209"/>
            <a:ext cx="2260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1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402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Création</a:t>
            </a:r>
            <a:r>
              <a:rPr sz="1600" b="1" spc="-2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des</a:t>
            </a:r>
            <a:r>
              <a:rPr sz="1600" b="1" spc="-4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Bases</a:t>
            </a:r>
            <a:r>
              <a:rPr sz="1600" b="1" spc="-6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-4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Choix</a:t>
            </a:r>
            <a:r>
              <a:rPr sz="1600" spc="-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moteur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tables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Typage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Contraintes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d’intégrité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Manipulation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d’objet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1" y="1598802"/>
            <a:ext cx="9893401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PRIMARY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KEY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 est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composée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PRIMARY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KEY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(contrainte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table)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772990"/>
            <a:ext cx="47636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liste_colonnes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virgules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(,).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282951"/>
            <a:ext cx="5858510" cy="2331720"/>
          </a:xfrm>
          <a:prstGeom prst="rect">
            <a:avLst/>
          </a:prstGeom>
          <a:solidFill>
            <a:srgbClr val="000000"/>
          </a:solidFill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19430" marR="1819275" indent="-427355">
              <a:lnSpc>
                <a:spcPts val="2930"/>
              </a:lnSpc>
              <a:spcBef>
                <a:spcPts val="2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CREATE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TABLE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nom_table(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primary_key_colonne1</a:t>
            </a:r>
            <a:r>
              <a:rPr sz="1400" b="1" spc="-2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type_donnee,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944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primary_key_colonne</a:t>
            </a:r>
            <a:r>
              <a:rPr sz="1400" b="1" spc="-2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type_donnee,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70"/>
              </a:spcBef>
            </a:pP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...,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6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(liste_colonnes)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114800" y="344424"/>
            <a:ext cx="7872984" cy="5684389"/>
            <a:chOff x="4114800" y="344424"/>
            <a:chExt cx="7872984" cy="56843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4800" y="3340476"/>
              <a:ext cx="3883152" cy="268833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01686" y="2060040"/>
            <a:ext cx="1058862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FOREIGN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KEY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 d'une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impose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données 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 associées,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maintenir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l'intégrité référentielle.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Rappelons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étudiant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inscription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CentreFormation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10667847" cy="20391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FOREIGN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KEY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étudiant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aucune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 inscriptions,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appartient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étudiant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unique.</a:t>
            </a:r>
            <a:endParaRPr sz="1400" dirty="0">
              <a:latin typeface="Calibri"/>
              <a:cs typeface="Calibri"/>
            </a:endParaRPr>
          </a:p>
          <a:p>
            <a:pPr marL="12700" marR="5080" algn="just">
              <a:lnSpc>
                <a:spcPct val="110000"/>
              </a:lnSpc>
              <a:spcBef>
                <a:spcPts val="63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relation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traduite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niveau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MLD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inscription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(référencée)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identifiante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etudiant: numCINEtu.</a:t>
            </a:r>
            <a:endParaRPr sz="1400" dirty="0">
              <a:latin typeface="Calibri"/>
              <a:cs typeface="Calibri"/>
            </a:endParaRPr>
          </a:p>
          <a:p>
            <a:pPr marL="45720" marR="2107565" indent="-33655" algn="just">
              <a:lnSpc>
                <a:spcPts val="2210"/>
              </a:lnSpc>
              <a:spcBef>
                <a:spcPts val="95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etudiant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référencée,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inscription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référencement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 </a:t>
            </a:r>
            <a:endParaRPr lang="fr-FR" sz="1400" spc="-1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7815" marR="2107565" indent="-285750" algn="just">
              <a:lnSpc>
                <a:spcPts val="2210"/>
              </a:lnSpc>
              <a:spcBef>
                <a:spcPts val="95"/>
              </a:spcBef>
              <a:buFont typeface="Wingdings" panose="05000000000000000000" pitchFamily="2" charset="2"/>
              <a:buChar char="Ø"/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FOREIGN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KEY 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inscription: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3695294"/>
            <a:ext cx="6371210" cy="1034001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51435" rIns="0" bIns="0" rtlCol="0">
            <a:spAutoFit/>
          </a:bodyPr>
          <a:lstStyle/>
          <a:p>
            <a:pPr marL="92710" marR="3380104">
              <a:lnSpc>
                <a:spcPct val="115700"/>
              </a:lnSpc>
              <a:spcBef>
                <a:spcPts val="405"/>
              </a:spcBef>
            </a:pPr>
            <a:r>
              <a:rPr sz="1400" b="1" dirty="0">
                <a:solidFill>
                  <a:srgbClr val="FBC28B"/>
                </a:solidFill>
                <a:latin typeface="Courier New"/>
                <a:cs typeface="Courier New"/>
              </a:rPr>
              <a:t>CONSTRAINT</a:t>
            </a:r>
            <a:r>
              <a:rPr sz="1400" b="1" spc="-80" dirty="0">
                <a:solidFill>
                  <a:srgbClr val="FBC28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fk1_inscription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FOREIGN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(numCINEtu)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REFERENCES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 err="1">
                <a:solidFill>
                  <a:srgbClr val="FFFFFF"/>
                </a:solidFill>
                <a:latin typeface="Courier New"/>
                <a:cs typeface="Courier New"/>
              </a:rPr>
              <a:t>etudiant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b="1" spc="-10" dirty="0" err="1">
                <a:solidFill>
                  <a:srgbClr val="FFFFFF"/>
                </a:solidFill>
                <a:latin typeface="Courier New"/>
                <a:cs typeface="Courier New"/>
              </a:rPr>
              <a:t>numCINEtu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lang="fr-FR" sz="1400" b="1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240"/>
              </a:spcBef>
            </a:pP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3872" cy="652272"/>
            <a:chOff x="9963911" y="344424"/>
            <a:chExt cx="2023872" cy="652272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75068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FOREIGN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KEY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générale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étrangère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3840719"/>
            <a:ext cx="10590530" cy="2115964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4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nom_contrainte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qu’on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FOREIGN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KEY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nom_colonne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référencement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table_parent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référencée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nom_colonne_p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référencée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reference_option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détermine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l'action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effectuera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parent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seront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supprimées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1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DELETE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mises</a:t>
            </a:r>
            <a:r>
              <a:rPr sz="1400" spc="1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b="1" spc="-25" dirty="0" smtClean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UPDATE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2289048"/>
            <a:ext cx="9253855" cy="138430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50800" rIns="0" bIns="0" rtlCol="0">
            <a:spAutoFit/>
          </a:bodyPr>
          <a:lstStyle/>
          <a:p>
            <a:pPr marL="92710" marR="6491605">
              <a:lnSpc>
                <a:spcPct val="115700"/>
              </a:lnSpc>
              <a:spcBef>
                <a:spcPts val="400"/>
              </a:spcBef>
            </a:pPr>
            <a:r>
              <a:rPr sz="1400" b="1" dirty="0">
                <a:solidFill>
                  <a:srgbClr val="FBC28B"/>
                </a:solidFill>
                <a:latin typeface="Courier New"/>
                <a:cs typeface="Courier New"/>
              </a:rPr>
              <a:t>CONSTRAINT</a:t>
            </a:r>
            <a:r>
              <a:rPr sz="1400" b="1" spc="-80" dirty="0">
                <a:solidFill>
                  <a:srgbClr val="FBC28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nom_contrainte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FOREIGN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KEY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(nom_colonne)</a:t>
            </a:r>
            <a:endParaRPr sz="1400">
              <a:latin typeface="Courier New"/>
              <a:cs typeface="Courier New"/>
            </a:endParaRPr>
          </a:p>
          <a:p>
            <a:pPr marL="92710" marR="5107305">
              <a:lnSpc>
                <a:spcPts val="1939"/>
              </a:lnSpc>
              <a:spcBef>
                <a:spcPts val="9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REFERENCES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table_parent(nom_colonne_p)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[ON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BC28B"/>
                </a:solidFill>
                <a:latin typeface="Courier New"/>
                <a:cs typeface="Courier New"/>
              </a:rPr>
              <a:t>DELETE</a:t>
            </a:r>
            <a:r>
              <a:rPr sz="1400" b="1" spc="-40" dirty="0">
                <a:solidFill>
                  <a:srgbClr val="FBC28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reference_option]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4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400" b="1" dirty="0">
                <a:solidFill>
                  <a:srgbClr val="FBC28B"/>
                </a:solidFill>
                <a:latin typeface="Courier New"/>
                <a:cs typeface="Courier New"/>
              </a:rPr>
              <a:t>ON</a:t>
            </a:r>
            <a:r>
              <a:rPr sz="1400" b="1" spc="-35" dirty="0">
                <a:solidFill>
                  <a:srgbClr val="FBC28B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BC28B"/>
                </a:solidFill>
                <a:latin typeface="Courier New"/>
                <a:cs typeface="Courier New"/>
              </a:rPr>
              <a:t>UPDATE</a:t>
            </a:r>
            <a:r>
              <a:rPr sz="1400" b="1" spc="-40" dirty="0">
                <a:solidFill>
                  <a:srgbClr val="FBC28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reference_option]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29718" y="2030601"/>
            <a:ext cx="96404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3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NOT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NULL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garantit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NULL.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3079895"/>
            <a:ext cx="5897880" cy="3689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711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6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type_donnee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7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719327" y="3642681"/>
            <a:ext cx="1058862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00" b="1" dirty="0" smtClean="0">
                <a:solidFill>
                  <a:srgbClr val="0058A0"/>
                </a:solidFill>
                <a:latin typeface="Calibri"/>
                <a:cs typeface="Calibri"/>
              </a:rPr>
              <a:t>4- </a:t>
            </a:r>
            <a:r>
              <a:rPr sz="1600" b="1" spc="-10" dirty="0" smtClean="0">
                <a:solidFill>
                  <a:srgbClr val="0058A0"/>
                </a:solidFill>
                <a:latin typeface="Calibri"/>
                <a:cs typeface="Calibri"/>
              </a:rPr>
              <a:t>UNIQUE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d'intégrité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garantit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uniques.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contrainte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table.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lors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719327" y="4835801"/>
            <a:ext cx="5897880" cy="3689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7239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7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</a:t>
            </a:r>
            <a:r>
              <a:rPr sz="1400" b="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type_donnee</a:t>
            </a:r>
            <a:r>
              <a:rPr sz="14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UNIQUE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1" y="1598802"/>
            <a:ext cx="9164929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00" b="1" dirty="0" smtClean="0">
                <a:solidFill>
                  <a:srgbClr val="0058A0"/>
                </a:solidFill>
                <a:latin typeface="Calibri"/>
                <a:cs typeface="Calibri"/>
              </a:rPr>
              <a:t>4- </a:t>
            </a:r>
            <a:r>
              <a:rPr sz="1600" b="1" spc="-10" dirty="0" smtClean="0">
                <a:solidFill>
                  <a:srgbClr val="0058A0"/>
                </a:solidFill>
                <a:latin typeface="Calibri"/>
                <a:cs typeface="Calibri"/>
              </a:rPr>
              <a:t>UNIQUE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(contrainte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table),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4615438"/>
            <a:ext cx="10588625" cy="462306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sans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nommer,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 génère automatiquement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celle-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ci.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nom,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5110088"/>
            <a:ext cx="8495030" cy="76517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812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4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[CONSTRAINT</a:t>
            </a:r>
            <a:r>
              <a:rPr sz="1400" b="1" spc="-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nom_contrainte]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UNIQUE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(liste_colonne)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2340864"/>
            <a:ext cx="5897880" cy="21767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44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nom_table(</a:t>
            </a:r>
            <a:endParaRPr sz="1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nom_colonne1</a:t>
            </a:r>
            <a:r>
              <a:rPr sz="1400" b="1" spc="-1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definition_colonne,</a:t>
            </a:r>
            <a:endParaRPr sz="1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nom_colonne2</a:t>
            </a:r>
            <a:r>
              <a:rPr sz="1400" b="1" spc="-1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definition_colonne,</a:t>
            </a:r>
            <a:endParaRPr sz="1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1275"/>
              </a:spcBef>
            </a:pP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...,</a:t>
            </a:r>
            <a:endParaRPr sz="1400">
              <a:latin typeface="Courier New"/>
              <a:cs typeface="Courier New"/>
            </a:endParaRPr>
          </a:p>
          <a:p>
            <a:pPr marL="412750">
              <a:lnSpc>
                <a:spcPct val="100000"/>
              </a:lnSpc>
              <a:spcBef>
                <a:spcPts val="1250"/>
              </a:spcBef>
            </a:pP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UNIQUE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(nom_colonne1,</a:t>
            </a:r>
            <a:r>
              <a:rPr sz="1400" b="1" spc="-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nom_colonne2,..)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45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88625" cy="1709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5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 smtClean="0">
                <a:solidFill>
                  <a:srgbClr val="0058A0"/>
                </a:solidFill>
                <a:latin typeface="Calibri"/>
                <a:cs typeface="Calibri"/>
              </a:rPr>
              <a:t>CHEC</a:t>
            </a:r>
            <a:r>
              <a:rPr lang="fr-FR" sz="1600" b="1" spc="-20" dirty="0" smtClean="0">
                <a:solidFill>
                  <a:srgbClr val="0058A0"/>
                </a:solidFill>
                <a:latin typeface="Calibri"/>
                <a:cs typeface="Calibri"/>
              </a:rPr>
              <a:t>K</a:t>
            </a: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ou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satisfont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expression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booléenne. Elle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considérée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00" dirty="0">
              <a:latin typeface="Calibri"/>
              <a:cs typeface="Calibri"/>
            </a:endParaRPr>
          </a:p>
          <a:p>
            <a:pPr marL="182880" marR="5080" indent="-170815" algn="just">
              <a:lnSpc>
                <a:spcPct val="111700"/>
              </a:lnSpc>
              <a:spcBef>
                <a:spcPts val="58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8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version</a:t>
            </a:r>
            <a:r>
              <a:rPr sz="140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8.0.16,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prise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charge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tous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moteurs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stockage.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 la syntaxe à utiliser 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8982" y="3687826"/>
            <a:ext cx="10486390" cy="2090316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err="1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faudra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créer.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contrainte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omis,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génère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Spécifiez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booléenne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évaluée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TRUE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l'expression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évaluée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FALSE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entrées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violent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 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d'application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indiquer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contrainte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vérification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appliquée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ENFORCED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omettez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simplement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ENFORCED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appliquer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Utilisez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ENFORCED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mais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l'appliquer.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3357428"/>
            <a:ext cx="7672070" cy="39052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825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[CONSTRAINT</a:t>
            </a:r>
            <a:r>
              <a:rPr sz="1400" b="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[nom_contrainte]]</a:t>
            </a:r>
            <a:r>
              <a:rPr sz="1400" b="1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(expression)</a:t>
            </a:r>
            <a:r>
              <a:rPr sz="14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[[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r>
              <a:rPr sz="1400" b="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ENFORCED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]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53732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5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CHECK (suite)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1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Contrainte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colonne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5050917"/>
            <a:ext cx="88784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l’insertion,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chacune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&gt;=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0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77439"/>
            <a:ext cx="6059805" cy="24053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562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23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(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18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1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10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description</a:t>
            </a:r>
            <a:r>
              <a:rPr sz="14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cout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(cout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prix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(prix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Contraintes</a:t>
            </a:r>
            <a:r>
              <a:rPr sz="1600" spc="-30" dirty="0"/>
              <a:t> </a:t>
            </a:r>
            <a:r>
              <a:rPr sz="1600" spc="-10" dirty="0"/>
              <a:t>d’intégrité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52970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5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CHECK (suite)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-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2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Contrainte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exemple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5310318"/>
            <a:ext cx="10588625" cy="464871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nommée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produits_chk_prix_et_cout</a:t>
            </a:r>
            <a:r>
              <a:rPr sz="1400" b="1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 et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assure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 du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toujours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supérieure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coût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élément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83535"/>
            <a:ext cx="6059805" cy="278320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8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18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1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10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description</a:t>
            </a:r>
            <a:r>
              <a:rPr sz="1400" b="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40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),</a:t>
            </a:r>
            <a:endParaRPr sz="1400" dirty="0">
              <a:latin typeface="Courier New"/>
              <a:cs typeface="Courier New"/>
            </a:endParaRPr>
          </a:p>
          <a:p>
            <a:pPr marL="519430" marR="528320">
              <a:lnSpc>
                <a:spcPts val="2930"/>
              </a:lnSpc>
              <a:spcBef>
                <a:spcPts val="30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cout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1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(cout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),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prix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(prix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endParaRPr sz="1400" dirty="0">
              <a:latin typeface="Courier New"/>
              <a:cs typeface="Courier New"/>
            </a:endParaRPr>
          </a:p>
          <a:p>
            <a:pPr marR="2040255" algn="ctr">
              <a:lnSpc>
                <a:spcPct val="100000"/>
              </a:lnSpc>
              <a:spcBef>
                <a:spcPts val="945"/>
              </a:spcBef>
            </a:pPr>
            <a:r>
              <a:rPr sz="1400" b="1" dirty="0">
                <a:solidFill>
                  <a:srgbClr val="FBC28B"/>
                </a:solidFill>
                <a:latin typeface="Courier New"/>
                <a:cs typeface="Courier New"/>
              </a:rPr>
              <a:t>CONSTRAINT</a:t>
            </a:r>
            <a:r>
              <a:rPr sz="1400" b="1" spc="-80" dirty="0">
                <a:solidFill>
                  <a:srgbClr val="FBC28B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produits_chk_prix_et_cout</a:t>
            </a:r>
            <a:endParaRPr sz="1400" dirty="0">
              <a:latin typeface="Courier New"/>
              <a:cs typeface="Courier New"/>
            </a:endParaRPr>
          </a:p>
          <a:p>
            <a:pPr marR="2030730" algn="ctr">
              <a:lnSpc>
                <a:spcPct val="100000"/>
              </a:lnSpc>
              <a:spcBef>
                <a:spcPts val="260"/>
              </a:spcBef>
            </a:pPr>
            <a:r>
              <a:rPr sz="1400" b="1" dirty="0" smtClean="0">
                <a:solidFill>
                  <a:srgbClr val="FBC28B"/>
                </a:solidFill>
                <a:latin typeface="Courier New"/>
                <a:cs typeface="Courier New"/>
              </a:rPr>
              <a:t>CHECK</a:t>
            </a:r>
            <a:r>
              <a:rPr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pri</a:t>
            </a:r>
            <a:r>
              <a:rPr lang="fr-FR"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x</a:t>
            </a:r>
            <a:r>
              <a:rPr sz="1400" b="1" spc="-6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1400" b="1" spc="-20" dirty="0" smtClean="0">
                <a:solidFill>
                  <a:schemeClr val="bg1"/>
                </a:solidFill>
                <a:latin typeface="Courier New"/>
                <a:cs typeface="Courier New"/>
              </a:rPr>
              <a:t>cout</a:t>
            </a:r>
            <a:r>
              <a:rPr sz="1400" b="1" spc="-2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1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344282" y="1105280"/>
            <a:ext cx="3493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Créer</a:t>
            </a:r>
            <a:r>
              <a:rPr sz="24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24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24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24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4576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Création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Bases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Données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Choix</a:t>
            </a:r>
            <a:r>
              <a:rPr sz="1600" spc="-1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moteur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Création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tables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Définition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Typage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des</a:t>
            </a:r>
            <a:r>
              <a:rPr sz="1600" spc="-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colonnes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Contraintes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d’intégrité</a:t>
            </a:r>
            <a:endParaRPr sz="160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Manipulation</a:t>
            </a:r>
            <a:r>
              <a:rPr sz="1600" b="1" spc="-4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d’objet</a:t>
            </a:r>
            <a:r>
              <a:rPr sz="1600" b="1" spc="-1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7700"/>
                </a:solidFill>
                <a:latin typeface="Calibri"/>
                <a:cs typeface="Calibri"/>
              </a:rPr>
              <a:t>table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1981200"/>
            <a:ext cx="10173818" cy="37991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 smtClean="0">
                <a:solidFill>
                  <a:srgbClr val="0058A0"/>
                </a:solidFill>
                <a:latin typeface="Calibri"/>
                <a:cs typeface="Calibri"/>
              </a:rPr>
              <a:t>Rappel</a:t>
            </a:r>
            <a:r>
              <a:rPr lang="fr-FR" sz="1600" b="1" dirty="0" smtClean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 smtClean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70" dirty="0" smtClean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Définition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lang="fr-FR" sz="1600" b="1" spc="-10" dirty="0" smtClean="0">
              <a:solidFill>
                <a:srgbClr val="0058A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stocker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grand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d’informations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faciliter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l’utilisation.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fait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structurer 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but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d’assurer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fondamentales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fiabilité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stockage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Garantir que les données sont stockées de manière fiable et peuvent être restituées sans erreur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massification</a:t>
            </a:r>
            <a:r>
              <a:rPr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et 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optimisation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2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stockage et le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traitement</a:t>
            </a:r>
            <a:r>
              <a:rPr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performant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2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grands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volumes de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(via l'utilisation d'index pour accélérer les recherches sans parcourir toutes les lignes, </a:t>
            </a:r>
            <a:r>
              <a:rPr lang="fr-FR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parallélisation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du traitement, compression des données).</a:t>
            </a:r>
            <a:endParaRPr sz="1400" dirty="0" smtClean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sécuri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té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: Contrôler et sécuriser les accès aux données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qualité 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Vérifier que les données respectent les règles de gestion et les normes établies.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partage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: Faciliter l'accès concurrent et harmonieux aux données par plusieurs utilisateurs ou applications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  <a:tabLst>
                <a:tab pos="184150" algn="l"/>
              </a:tabLst>
            </a:pPr>
            <a:endParaRPr lang="fr-FR" sz="140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298450" indent="-285750" algn="just">
              <a:lnSpc>
                <a:spcPct val="100000"/>
              </a:lnSpc>
              <a:spcBef>
                <a:spcPts val="745"/>
              </a:spcBef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Cette structuration est rendue possible grâce à des systèmes spécialisés comme les SGBD (Systèmes de Gestion de Bases de Données), des logiciels qui fournissent les outils nécessaires pour concevoir, gérer et manipuler les bases de données.</a:t>
            </a:r>
            <a:endParaRPr lang="fr-FR" sz="1400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84815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DROP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DROP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définitivement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pouvons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également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458393"/>
            <a:ext cx="104457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L'option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TEMPORARY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uniquement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temporaires.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Ceci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prévient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l’utilisateur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accidentellement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temporaires.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0119" y="2599944"/>
            <a:ext cx="6577965" cy="68580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0541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DROP</a:t>
            </a:r>
            <a:r>
              <a:rPr sz="1400" b="1" spc="-7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[TEMPORARY]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7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[IF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EXISTS]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nom_table1,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nom_table2</a:t>
            </a:r>
            <a:endParaRPr sz="1400" dirty="0">
              <a:latin typeface="Courier New"/>
              <a:cs typeface="Courier New"/>
            </a:endParaRPr>
          </a:p>
          <a:p>
            <a:pPr marL="90805">
              <a:lnSpc>
                <a:spcPct val="100000"/>
              </a:lnSpc>
              <a:spcBef>
                <a:spcPts val="285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...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02956" y="1918526"/>
            <a:ext cx="10586085" cy="195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Commande</a:t>
            </a:r>
            <a:r>
              <a:rPr spc="-85" dirty="0"/>
              <a:t> </a:t>
            </a:r>
            <a:r>
              <a:rPr dirty="0"/>
              <a:t>DROP</a:t>
            </a:r>
            <a:r>
              <a:rPr spc="-35" dirty="0"/>
              <a:t> </a:t>
            </a:r>
            <a:r>
              <a:rPr spc="-10" dirty="0"/>
              <a:t>TABLE</a:t>
            </a: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</a:rPr>
              <a:t>L'option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IF</a:t>
            </a:r>
            <a:r>
              <a:rPr sz="1400" spc="10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EXISTS</a:t>
            </a:r>
            <a:r>
              <a:rPr sz="140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fait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que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MySQL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supprime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10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uniquement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si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elle</a:t>
            </a:r>
            <a:r>
              <a:rPr sz="1400" b="0" spc="10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existe.</a:t>
            </a:r>
            <a:r>
              <a:rPr sz="1400" b="0" spc="8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Si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vous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supprimez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</a:t>
            </a:r>
            <a:r>
              <a:rPr sz="1400" b="0" spc="10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inexistante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avec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l'option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IF</a:t>
            </a:r>
            <a:r>
              <a:rPr sz="1400" spc="10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EXISTS</a:t>
            </a:r>
            <a:r>
              <a:rPr sz="1400" b="0" dirty="0">
                <a:solidFill>
                  <a:srgbClr val="555555"/>
                </a:solidFill>
              </a:rPr>
              <a:t>,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MySQL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 err="1">
                <a:solidFill>
                  <a:srgbClr val="555555"/>
                </a:solidFill>
              </a:rPr>
              <a:t>génère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spc="-25" dirty="0" err="1" smtClean="0">
                <a:solidFill>
                  <a:srgbClr val="555555"/>
                </a:solidFill>
              </a:rPr>
              <a:t>une</a:t>
            </a:r>
            <a:r>
              <a:rPr lang="fr-FR" sz="1400" dirty="0"/>
              <a:t> </a:t>
            </a:r>
            <a:r>
              <a:rPr sz="1400" b="0" dirty="0" smtClean="0">
                <a:solidFill>
                  <a:srgbClr val="555555"/>
                </a:solidFill>
              </a:rPr>
              <a:t>NOTE</a:t>
            </a:r>
            <a:r>
              <a:rPr sz="1400" b="0" dirty="0">
                <a:solidFill>
                  <a:srgbClr val="555555"/>
                </a:solidFill>
              </a:rPr>
              <a:t>,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qui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peut</a:t>
            </a:r>
            <a:r>
              <a:rPr sz="1400" b="0" spc="-5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être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récupérée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à</a:t>
            </a:r>
            <a:r>
              <a:rPr sz="1400" b="0" spc="-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l'aide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l'instruction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SHOW</a:t>
            </a:r>
            <a:r>
              <a:rPr sz="1400" b="0" spc="-4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WARNINGS.</a:t>
            </a:r>
            <a:endParaRPr sz="1400" dirty="0"/>
          </a:p>
          <a:p>
            <a:pPr marL="182880" marR="5080" indent="-170815" algn="just">
              <a:lnSpc>
                <a:spcPct val="111700"/>
              </a:lnSpc>
              <a:spcBef>
                <a:spcPts val="58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b="0" dirty="0">
                <a:solidFill>
                  <a:srgbClr val="555555"/>
                </a:solidFill>
              </a:rPr>
              <a:t>Notez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que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l'instruction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DROP</a:t>
            </a:r>
            <a:r>
              <a:rPr sz="1400" spc="8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TABLE</a:t>
            </a:r>
            <a:r>
              <a:rPr sz="140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supprime</a:t>
            </a:r>
            <a:r>
              <a:rPr sz="1400" b="0" spc="9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uniquement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les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tables.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Il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ne</a:t>
            </a:r>
            <a:r>
              <a:rPr sz="1400" b="0" spc="6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supprime</a:t>
            </a:r>
            <a:r>
              <a:rPr sz="1400" b="0" spc="7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pas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les</a:t>
            </a:r>
            <a:r>
              <a:rPr sz="1400" b="0" spc="10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privilèges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utilisateur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spécifiques</a:t>
            </a:r>
            <a:r>
              <a:rPr sz="1400" b="0" spc="8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associés</a:t>
            </a:r>
            <a:r>
              <a:rPr sz="1400" b="0" spc="8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aux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tables.</a:t>
            </a:r>
            <a:r>
              <a:rPr sz="1400" b="0" spc="7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Par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conséquent,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spc="-25" dirty="0">
                <a:solidFill>
                  <a:srgbClr val="555555"/>
                </a:solidFill>
              </a:rPr>
              <a:t>si </a:t>
            </a:r>
            <a:r>
              <a:rPr sz="1400" b="0" dirty="0">
                <a:solidFill>
                  <a:srgbClr val="555555"/>
                </a:solidFill>
              </a:rPr>
              <a:t>vous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créez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avec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même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nom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que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celle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supprimée,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MySQL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appliquera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les privilèges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existants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à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nouvelle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table,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ce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qui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peut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poser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risque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sécurité.</a:t>
            </a:r>
            <a:endParaRPr sz="1400" dirty="0"/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</a:rPr>
              <a:t>Enfin,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pour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exécuter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DROP</a:t>
            </a:r>
            <a:r>
              <a:rPr sz="1400" spc="-55" dirty="0">
                <a:solidFill>
                  <a:srgbClr val="555555"/>
                </a:solidFill>
              </a:rPr>
              <a:t> </a:t>
            </a:r>
            <a:r>
              <a:rPr sz="1400" spc="-10" dirty="0">
                <a:solidFill>
                  <a:srgbClr val="555555"/>
                </a:solidFill>
              </a:rPr>
              <a:t>TABLE</a:t>
            </a:r>
            <a:r>
              <a:rPr sz="1400" b="0" spc="-10" dirty="0">
                <a:solidFill>
                  <a:srgbClr val="555555"/>
                </a:solidFill>
              </a:rPr>
              <a:t>,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l’utilisateur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doit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disposer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des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privilèges </a:t>
            </a:r>
            <a:r>
              <a:rPr sz="1400" dirty="0">
                <a:solidFill>
                  <a:srgbClr val="555555"/>
                </a:solidFill>
              </a:rPr>
              <a:t>DROP</a:t>
            </a:r>
            <a:r>
              <a:rPr sz="1400" spc="-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pour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table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qu’il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va</a:t>
            </a:r>
            <a:r>
              <a:rPr sz="1400" b="0" spc="2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supprimer.</a:t>
            </a:r>
            <a:endParaRPr sz="14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5922365" cy="2129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ALTER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changer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Ajouter,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modifier,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 d’intégrité.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Ajouter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à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819144"/>
            <a:ext cx="6002020" cy="167640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651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30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ADD</a:t>
            </a:r>
            <a:r>
              <a:rPr sz="1400" b="1" spc="-10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nouvelle_colonne1</a:t>
            </a:r>
            <a:r>
              <a:rPr sz="1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[definition1],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7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ADD</a:t>
            </a:r>
            <a:r>
              <a:rPr sz="1400" b="1" spc="-11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nouvelle_colonne2</a:t>
            </a:r>
            <a:r>
              <a:rPr sz="1400" b="1" spc="-11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[definition2],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...;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6690995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Ajouter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à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6182" y="3654297"/>
            <a:ext cx="43064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 à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563367"/>
            <a:ext cx="6059805" cy="963294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ts val="1625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 smtClean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18</a:t>
            </a:r>
            <a:r>
              <a:rPr sz="1400" b="1" spc="-10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1400" dirty="0" smtClean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70"/>
              </a:spcBef>
            </a:pPr>
            <a:r>
              <a:rPr sz="1400" b="1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3986784"/>
            <a:ext cx="6059805" cy="146939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032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7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ADD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spc="-10" dirty="0">
                <a:solidFill>
                  <a:srgbClr val="FF0000"/>
                </a:solidFill>
                <a:latin typeface="Courier New"/>
                <a:cs typeface="Courier New"/>
              </a:rPr>
              <a:t>18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10" dirty="0">
                <a:solidFill>
                  <a:srgbClr val="F9BE8F"/>
                </a:solidFill>
                <a:latin typeface="Courier New"/>
                <a:cs typeface="Courier New"/>
              </a:rPr>
              <a:t>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70"/>
              </a:spcBef>
            </a:pPr>
            <a:r>
              <a:rPr lang="fr-FR"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ADD </a:t>
            </a:r>
            <a:r>
              <a:rPr sz="14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cout</a:t>
            </a:r>
            <a:r>
              <a:rPr sz="1400" b="1" spc="-45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60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1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(cout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1250"/>
              </a:spcBef>
            </a:pPr>
            <a:r>
              <a:rPr sz="14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4970" y="1905000"/>
            <a:ext cx="9720629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Modifier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colonnes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porter sur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associées 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 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970" y="2701967"/>
            <a:ext cx="5910580" cy="1418977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26034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04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 dirty="0">
              <a:latin typeface="Courier New"/>
              <a:cs typeface="Courier New"/>
            </a:endParaRPr>
          </a:p>
          <a:p>
            <a:pPr marL="519430" marR="1238885">
              <a:lnSpc>
                <a:spcPts val="2950"/>
              </a:lnSpc>
              <a:spcBef>
                <a:spcPts val="29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MODIFY</a:t>
            </a:r>
            <a:r>
              <a:rPr sz="1400" b="1" spc="-12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colonne1</a:t>
            </a:r>
            <a:r>
              <a:rPr sz="1400" b="1" spc="-14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[definition1], </a:t>
            </a:r>
            <a:endParaRPr lang="fr-FR" sz="1400" b="1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519430" marR="1238885">
              <a:lnSpc>
                <a:spcPts val="2950"/>
              </a:lnSpc>
              <a:spcBef>
                <a:spcPts val="290"/>
              </a:spcBef>
            </a:pPr>
            <a:r>
              <a:rPr sz="1400" b="1" dirty="0" smtClean="0">
                <a:solidFill>
                  <a:srgbClr val="FAD3B4"/>
                </a:solidFill>
                <a:latin typeface="Courier New"/>
                <a:cs typeface="Courier New"/>
              </a:rPr>
              <a:t>MODIFY</a:t>
            </a:r>
            <a:r>
              <a:rPr sz="1400" b="1" spc="-120" dirty="0" smtClean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colonne2</a:t>
            </a:r>
            <a:r>
              <a:rPr sz="1400" b="1" spc="-14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[definition2],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940"/>
              </a:spcBef>
            </a:pP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...;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2270645"/>
            <a:ext cx="10326218" cy="1239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Modifier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1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num_produit »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déjà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VARCHAR(18).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702289"/>
            <a:ext cx="1931518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b="1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5400" y="5126222"/>
            <a:ext cx="8534400" cy="946413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Augmenter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taille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varchar(18)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varchar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(20).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primaire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l’ajout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PRIMARY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KEY.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2" y="3999921"/>
            <a:ext cx="5910580" cy="1079783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446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80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MODIFY</a:t>
            </a:r>
            <a:r>
              <a:rPr sz="1400" b="1" spc="-8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10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7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fr-FR" sz="1400" spc="-2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45"/>
              </a:spcBef>
            </a:pP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54792" y="1866906"/>
            <a:ext cx="6823075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Modifier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colonnes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(Suite)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2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697" y="4577816"/>
            <a:ext cx="7583018" cy="9637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permit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Changer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type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primaire.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CHECK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Cout.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8697" y="3033146"/>
            <a:ext cx="6059805" cy="1442061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7937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62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MODIFY</a:t>
            </a:r>
            <a:r>
              <a:rPr sz="1400" b="1" spc="-9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VARCHAR(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20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9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114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KEY,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7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MODIFY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cout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(cout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1250"/>
              </a:spcBef>
            </a:pPr>
            <a:r>
              <a:rPr sz="1400" spc="-25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0591" y="1765046"/>
            <a:ext cx="6416040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7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Renommer</a:t>
            </a:r>
            <a:r>
              <a:rPr sz="16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ou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colonnes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098" y="3879335"/>
            <a:ext cx="7528279" cy="64440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 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cout_produit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8022" y="2495794"/>
            <a:ext cx="6477000" cy="1229183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6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CHANGE</a:t>
            </a:r>
            <a:r>
              <a:rPr sz="1400" b="1" spc="-9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COLUMN</a:t>
            </a:r>
            <a:r>
              <a:rPr sz="1400" b="1" spc="-9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nom_original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nouveau_nom</a:t>
            </a:r>
            <a:r>
              <a:rPr sz="1400" b="1" spc="-11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1400" b="1" spc="-114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FFFFFF"/>
                </a:solidFill>
                <a:latin typeface="Courier New"/>
                <a:cs typeface="Courier New"/>
              </a:rPr>
              <a:t>definition</a:t>
            </a:r>
            <a:r>
              <a:rPr sz="1400" b="1" spc="-5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lang="fr-FR" sz="1400" b="1" spc="-5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5"/>
              </a:spcBef>
            </a:pP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1486" y="4678100"/>
            <a:ext cx="7607934" cy="120353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825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ALTER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1400" dirty="0"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CHANGE</a:t>
            </a:r>
            <a:r>
              <a:rPr sz="1400" b="1" spc="-6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COLUMN</a:t>
            </a:r>
            <a:r>
              <a:rPr sz="1400" b="1" spc="-7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cout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cout_produit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FFFF00"/>
                </a:solidFill>
                <a:latin typeface="Courier New"/>
                <a:cs typeface="Courier New"/>
              </a:rPr>
              <a:t>DECIMAL(</a:t>
            </a:r>
            <a:r>
              <a:rPr sz="1400" b="1" dirty="0" smtClean="0">
                <a:solidFill>
                  <a:srgbClr val="FF0000"/>
                </a:solidFill>
                <a:latin typeface="Courier New"/>
                <a:cs typeface="Courier New"/>
              </a:rPr>
              <a:t>10,2</a:t>
            </a:r>
            <a:r>
              <a:rPr sz="1400" b="1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1400" b="1" spc="-55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fr-FR" sz="1400" b="1" dirty="0" smtClean="0">
                <a:solidFill>
                  <a:srgbClr val="F9BE8F"/>
                </a:solidFill>
                <a:latin typeface="Courier New"/>
                <a:cs typeface="Courier New"/>
              </a:rPr>
              <a:t>;</a:t>
            </a:r>
            <a:endParaRPr lang="fr-FR" sz="1400" spc="-25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1250"/>
              </a:spcBef>
            </a:pP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9327" y="2008944"/>
            <a:ext cx="6291554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Supprimer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colonne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Afin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799482"/>
            <a:ext cx="5373218" cy="64440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Produits»: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737987"/>
            <a:ext cx="6002020" cy="105791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DROP</a:t>
            </a:r>
            <a:r>
              <a:rPr sz="1400" b="1" spc="-7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COLUMN</a:t>
            </a:r>
            <a:r>
              <a:rPr sz="1400" b="1" spc="-6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524940"/>
            <a:ext cx="6002020" cy="101219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endParaRPr sz="140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DROP</a:t>
            </a:r>
            <a:r>
              <a:rPr sz="1400" b="1" spc="-7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COLUMN</a:t>
            </a:r>
            <a:r>
              <a:rPr sz="1400" b="1" spc="-6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description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5316" y="2045248"/>
            <a:ext cx="4847284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Renommer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316" y="3942057"/>
            <a:ext cx="4161484" cy="64440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Renommer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 »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Articles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358" y="2834753"/>
            <a:ext cx="6002020" cy="101219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2032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60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RENAME</a:t>
            </a:r>
            <a:r>
              <a:rPr sz="1400" b="1" spc="-9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TO</a:t>
            </a:r>
            <a:r>
              <a:rPr sz="1400" b="1" spc="-8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nouveau_nom_table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709885"/>
            <a:ext cx="6002020" cy="119507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920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RENAME</a:t>
            </a:r>
            <a:r>
              <a:rPr sz="1400" b="1" spc="-5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TO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Articles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56690" y="1905000"/>
            <a:ext cx="10478618" cy="2655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objets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r>
              <a:rPr lang="fr-FR" sz="1600" b="1" spc="-10" dirty="0" smtClean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smtClean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lang="fr-FR" sz="1600" b="1" spc="-10" dirty="0" smtClean="0">
              <a:solidFill>
                <a:srgbClr val="0058A0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 tables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index 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servant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retrouver,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trier,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regrouper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rapidement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déclencheurs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(triggers)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d'exécuter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opérations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particulières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l'insertion,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suppression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-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vues,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ou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pseudo-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tables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(Views)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offrant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particulière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utilisateurs</a:t>
            </a:r>
            <a:r>
              <a:rPr lang="fr-FR" sz="1400" spc="35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l'utilisateur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(UDF)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s</a:t>
            </a:r>
            <a:r>
              <a:rPr lang="fr-FR"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scalaires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procédures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stockées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permettant</a:t>
            </a:r>
            <a:r>
              <a:rPr lang="fr-FR" sz="1400" spc="-6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renvoyer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une table de données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6023610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Ajouter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supprimer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contrainte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PRIMARY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KEY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primaire: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934714"/>
            <a:ext cx="25538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 clé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primaire: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575560"/>
            <a:ext cx="6002020" cy="119189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889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4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ADD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PRIMARY</a:t>
            </a:r>
            <a:r>
              <a:rPr sz="1400" b="1" spc="-4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KEY(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column_list</a:t>
            </a:r>
            <a:r>
              <a:rPr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285488"/>
            <a:ext cx="6002020" cy="101854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50800" rIns="0" bIns="0" rtlCol="0">
            <a:spAutoFit/>
          </a:bodyPr>
          <a:lstStyle/>
          <a:p>
            <a:pPr marL="92710" marR="3665854">
              <a:lnSpc>
                <a:spcPct val="174300"/>
              </a:lnSpc>
              <a:spcBef>
                <a:spcPts val="40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DROP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PRIMARY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AD3B4"/>
                </a:solidFill>
                <a:latin typeface="Courier New"/>
                <a:cs typeface="Courier New"/>
              </a:rPr>
              <a:t>KEY;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6023610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Ajouter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supprimer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contrainte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FOREIGN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KEY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 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étrangère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772990"/>
            <a:ext cx="28586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étrangère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560320"/>
            <a:ext cx="6002020" cy="1713931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42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2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 dirty="0">
              <a:latin typeface="Courier New"/>
              <a:cs typeface="Courier New"/>
            </a:endParaRPr>
          </a:p>
          <a:p>
            <a:pPr marL="92710" marR="2710180">
              <a:lnSpc>
                <a:spcPts val="2950"/>
              </a:lnSpc>
              <a:spcBef>
                <a:spcPts val="29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ADD</a:t>
            </a:r>
            <a:r>
              <a:rPr sz="1400" b="1" spc="-5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CONSTRAINT</a:t>
            </a:r>
            <a:r>
              <a:rPr sz="1400" b="1" spc="-7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constraint_name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FOREIGN</a:t>
            </a:r>
            <a:r>
              <a:rPr sz="1400" b="1" spc="-7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6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b="1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column_name</a:t>
            </a:r>
            <a:r>
              <a:rPr sz="1400" b="1" spc="-2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94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REFERENCES</a:t>
            </a:r>
            <a:r>
              <a:rPr sz="1400" b="1" spc="-10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parent_table</a:t>
            </a:r>
            <a:r>
              <a:rPr sz="14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4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colunm_name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5123688"/>
            <a:ext cx="6002020" cy="81089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0541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3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DROP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FOREIGN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KEY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nom_contrainte</a:t>
            </a:r>
            <a:r>
              <a:rPr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Manipulation</a:t>
            </a:r>
            <a:r>
              <a:rPr sz="1600" spc="-50" dirty="0"/>
              <a:t> </a:t>
            </a:r>
            <a:r>
              <a:rPr sz="1600" spc="-10" dirty="0"/>
              <a:t>d’objet</a:t>
            </a:r>
            <a:r>
              <a:rPr sz="1600" spc="-30" dirty="0"/>
              <a:t> </a:t>
            </a:r>
            <a:r>
              <a:rPr sz="1600" dirty="0"/>
              <a:t>table</a:t>
            </a:r>
            <a:r>
              <a:rPr sz="1600" spc="-45" dirty="0"/>
              <a:t> </a:t>
            </a:r>
            <a:r>
              <a:rPr sz="1600" spc="-25" dirty="0"/>
              <a:t>(DROP,</a:t>
            </a:r>
            <a:r>
              <a:rPr sz="1600" spc="-30" dirty="0"/>
              <a:t> </a:t>
            </a:r>
            <a:r>
              <a:rPr sz="1600" spc="-10" dirty="0"/>
              <a:t>ALTER)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6023610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Commande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ALTER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Ajouter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et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supprimer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une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contrainte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 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table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211777"/>
            <a:ext cx="105548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Pour s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upprimer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UNIQUE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l’index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contrainte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nom.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545079"/>
            <a:ext cx="6002020" cy="144208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0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6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ADD</a:t>
            </a:r>
            <a:r>
              <a:rPr sz="1400" b="1" spc="-6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CONSTRAINT</a:t>
            </a:r>
            <a:r>
              <a:rPr sz="1400" b="1" spc="-7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nom_contrainte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alibri"/>
                <a:cs typeface="Calibri"/>
              </a:rPr>
              <a:t>UNIQUE</a:t>
            </a:r>
            <a:r>
              <a:rPr sz="1400" b="1" spc="-25" dirty="0">
                <a:solidFill>
                  <a:srgbClr val="FAD3B4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(liste_colonnes);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529328"/>
            <a:ext cx="6002020" cy="11252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60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8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ALTER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TABLE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1250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DROP</a:t>
            </a:r>
            <a:r>
              <a:rPr sz="1400" b="1" spc="-4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INDEX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nom_contrainte</a:t>
            </a:r>
            <a:r>
              <a:rPr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6" y="-1"/>
            <a:ext cx="6483350" cy="6858000"/>
            <a:chOff x="6096" y="-1"/>
            <a:chExt cx="648335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6" y="-1"/>
              <a:ext cx="6483078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2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8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80479" y="2358897"/>
            <a:ext cx="4389755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que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vous</a:t>
            </a:r>
            <a:r>
              <a:rPr sz="18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allez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apprendre</a:t>
            </a:r>
            <a:r>
              <a:rPr sz="18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dans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ce</a:t>
            </a:r>
            <a:r>
              <a:rPr sz="18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0058A0"/>
                </a:solidFill>
                <a:latin typeface="Calibri"/>
                <a:cs typeface="Calibri"/>
              </a:rPr>
              <a:t>chapitre</a:t>
            </a:r>
            <a:r>
              <a:rPr sz="18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210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Maitriser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600" spc="-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principales</a:t>
            </a:r>
            <a:r>
              <a:rPr sz="16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6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Gérer les</a:t>
            </a:r>
            <a:r>
              <a:rPr sz="16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6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186927" y="6269736"/>
            <a:ext cx="402335" cy="39624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11" name="object 11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783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Requêtes</a:t>
            </a:r>
            <a:r>
              <a:rPr sz="1600" b="1" spc="-25" dirty="0">
                <a:solidFill>
                  <a:srgbClr val="FF7800"/>
                </a:solidFill>
                <a:latin typeface="Calibri"/>
                <a:cs typeface="Calibri"/>
              </a:rPr>
              <a:t> LMD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sélection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 smtClean="0">
                <a:solidFill>
                  <a:srgbClr val="D0D0D0"/>
                </a:solidFill>
                <a:latin typeface="Calibri"/>
                <a:cs typeface="Calibri"/>
              </a:rPr>
              <a:t>Expression</a:t>
            </a:r>
            <a:r>
              <a:rPr lang="fr-FR" sz="1600" spc="-35" dirty="0">
                <a:solidFill>
                  <a:srgbClr val="D0D0D0"/>
                </a:solidFill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 err="1">
                <a:solidFill>
                  <a:srgbClr val="D0D0D0"/>
                </a:solidFill>
                <a:latin typeface="Calibri"/>
                <a:cs typeface="Calibri"/>
              </a:rPr>
              <a:t>Fonctions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 err="1" smtClean="0">
                <a:solidFill>
                  <a:srgbClr val="D0D0D0"/>
                </a:solidFill>
                <a:latin typeface="Calibri"/>
                <a:cs typeface="Calibri"/>
              </a:rPr>
              <a:t>d’agrégation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Sous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l’union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Jointures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99590" y="3772144"/>
            <a:ext cx="10630409" cy="2424382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ainsi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qu’une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virgules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parenthèses.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virgules.</a:t>
            </a:r>
            <a:endParaRPr sz="14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doit être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même.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positions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correspondre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aux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positions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figurent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insert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default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NULL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spécifiées.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AUTO_INCREMENT,</a:t>
            </a:r>
            <a:r>
              <a:rPr sz="1400" spc="2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génère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entier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séquentiel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fois qu'une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40109" y="1975149"/>
            <a:ext cx="9673590" cy="589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 smtClean="0">
                <a:solidFill>
                  <a:srgbClr val="0058A0"/>
                </a:solidFill>
                <a:latin typeface="Calibri"/>
                <a:cs typeface="Calibri"/>
              </a:rPr>
              <a:t>INSERT</a:t>
            </a:r>
            <a:r>
              <a:rPr sz="1600" b="1" spc="-45" dirty="0" smtClean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INSERT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d'insérer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9" name="object 9"/>
          <p:cNvSpPr txBox="1"/>
          <p:nvPr/>
        </p:nvSpPr>
        <p:spPr>
          <a:xfrm>
            <a:off x="719327" y="2755392"/>
            <a:ext cx="8129270" cy="102425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723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7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 marR="3351529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INSERT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INTO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nom_table(colonne1,colonne2,...)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VALUES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(valeur1,valeur2,...);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9327" y="1683584"/>
            <a:ext cx="9164929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INSERT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Insérer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plusieurs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lignes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lignes 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INSERT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492879"/>
            <a:ext cx="72782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virgules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VALUES.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83535"/>
            <a:ext cx="6864350" cy="194183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054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3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INSERT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INTO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nom_table(c1,c2,...)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VALUES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(v01,v02,...),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(v11,v22,...),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..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(vn1,vn2,...)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49160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INSERT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rgbClr val="0058A0"/>
                </a:solidFill>
                <a:latin typeface="Calibri"/>
                <a:cs typeface="Calibri"/>
              </a:rPr>
              <a:t>Exemple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Soit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158726"/>
            <a:ext cx="8421218" cy="64440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 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Numéro du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P12,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14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12.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298192"/>
            <a:ext cx="8211820" cy="1799852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CREATE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TABLE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400" b="1" spc="-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Num_Produit</a:t>
            </a:r>
            <a:r>
              <a:rPr sz="1400" b="1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CC"/>
                </a:solidFill>
                <a:latin typeface="Courier New"/>
                <a:cs typeface="Courier New"/>
              </a:rPr>
              <a:t>VARCHAR(18)</a:t>
            </a:r>
            <a:r>
              <a:rPr sz="1400" b="1" spc="-95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PRIMARY</a:t>
            </a:r>
            <a:r>
              <a:rPr sz="1400" b="1" spc="-10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KEY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,</a:t>
            </a:r>
            <a:endParaRPr sz="1400" dirty="0">
              <a:latin typeface="Courier New"/>
              <a:cs typeface="Courier New"/>
            </a:endParaRPr>
          </a:p>
          <a:p>
            <a:pPr marL="519430" marR="246697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description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VARCHAR(40)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1400" b="1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‘Non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specifie’</a:t>
            </a:r>
            <a:r>
              <a:rPr sz="1400" b="1" spc="-10" dirty="0">
                <a:solidFill>
                  <a:srgbClr val="FFFF00"/>
                </a:solidFill>
                <a:latin typeface="Courier New"/>
                <a:cs typeface="Courier New"/>
              </a:rPr>
              <a:t>, </a:t>
            </a:r>
            <a:r>
              <a:rPr sz="1400" b="1" dirty="0" err="1">
                <a:solidFill>
                  <a:srgbClr val="FFFFFF"/>
                </a:solidFill>
                <a:latin typeface="Courier New"/>
                <a:cs typeface="Courier New"/>
              </a:rPr>
              <a:t>cout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 smtClean="0">
                <a:solidFill>
                  <a:srgbClr val="FFFFCC"/>
                </a:solidFill>
                <a:latin typeface="Courier New"/>
                <a:cs typeface="Courier New"/>
              </a:rPr>
              <a:t>DECIMAL(10,2)</a:t>
            </a:r>
            <a:r>
              <a:rPr sz="1400" b="1" spc="-65" dirty="0" smtClean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4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3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(cout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),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prix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CC"/>
                </a:solidFill>
                <a:latin typeface="Courier New"/>
                <a:cs typeface="Courier New"/>
              </a:rPr>
              <a:t>DECIMAL(10,2)</a:t>
            </a:r>
            <a:r>
              <a:rPr sz="1400" b="1" spc="-20" dirty="0">
                <a:solidFill>
                  <a:srgbClr val="FFFFCC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NOT</a:t>
            </a:r>
            <a:r>
              <a:rPr sz="1400" b="1" spc="-55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NULL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CHECK</a:t>
            </a:r>
            <a:r>
              <a:rPr sz="1400" b="1" spc="-2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(prix</a:t>
            </a:r>
            <a:r>
              <a:rPr sz="1400" b="1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ar-MA" sz="1400" b="1" spc="-25" dirty="0" smtClean="0">
                <a:solidFill>
                  <a:srgbClr val="FF0000"/>
                </a:solidFill>
                <a:latin typeface="Courier New"/>
                <a:cs typeface="Courier New"/>
              </a:rPr>
              <a:t>0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),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Date_ajout</a:t>
            </a:r>
            <a:r>
              <a:rPr sz="1400" b="1" spc="-1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FFFCC"/>
                </a:solidFill>
                <a:latin typeface="Courier New"/>
                <a:cs typeface="Courier New"/>
              </a:rPr>
              <a:t>DATE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);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4917533"/>
            <a:ext cx="6586855" cy="9575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406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sz="140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INSERT</a:t>
            </a:r>
            <a:r>
              <a:rPr sz="1400" b="1" spc="-4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INTO</a:t>
            </a:r>
            <a:r>
              <a:rPr sz="1400" b="1" spc="-3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Produits(num_produit,cout,prix)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VALUES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(‘P12’,12,14);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173818" cy="1557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INSERT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Calibri"/>
                <a:cs typeface="Calibri"/>
              </a:rPr>
              <a:t>Exemples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P13,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120,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140,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01/01/2022.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Numéro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P100,</a:t>
            </a:r>
            <a:r>
              <a:rPr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Description: Laptop,</a:t>
            </a:r>
            <a:r>
              <a:rPr sz="1400" spc="-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120,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140,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ajouté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aujourd’hui.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182111"/>
            <a:ext cx="9004300" cy="1477328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92710" marR="831850">
              <a:lnSpc>
                <a:spcPct val="100000"/>
              </a:lnSpc>
            </a:pPr>
            <a:r>
              <a:rPr sz="1600" b="1" dirty="0">
                <a:solidFill>
                  <a:srgbClr val="FAD3B4"/>
                </a:solidFill>
                <a:latin typeface="Courier New"/>
                <a:cs typeface="Courier New"/>
              </a:rPr>
              <a:t>INSERT</a:t>
            </a:r>
            <a:r>
              <a:rPr sz="1600" b="1" spc="-4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AD3B4"/>
                </a:solidFill>
                <a:latin typeface="Courier New"/>
                <a:cs typeface="Courier New"/>
              </a:rPr>
              <a:t>INTO</a:t>
            </a:r>
            <a:r>
              <a:rPr sz="1600" b="1" spc="-2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6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r>
              <a:rPr sz="16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(</a:t>
            </a:r>
            <a:r>
              <a:rPr sz="16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num_produit,description,cout,prix,date_ajout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) </a:t>
            </a:r>
            <a:r>
              <a:rPr sz="1600" b="1" dirty="0">
                <a:solidFill>
                  <a:srgbClr val="FAD3B4"/>
                </a:solidFill>
                <a:latin typeface="Courier New"/>
                <a:cs typeface="Courier New"/>
              </a:rPr>
              <a:t>VALUES</a:t>
            </a:r>
            <a:r>
              <a:rPr sz="1600" b="1" spc="114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(‘P13</a:t>
            </a:r>
            <a:r>
              <a:rPr sz="16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’,’’,</a:t>
            </a: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120,140,’2022-01-01’),</a:t>
            </a:r>
            <a:endParaRPr sz="1600" dirty="0">
              <a:latin typeface="Courier New"/>
              <a:cs typeface="Courier New"/>
            </a:endParaRPr>
          </a:p>
          <a:p>
            <a:pPr marL="946150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(‘P100</a:t>
            </a:r>
            <a:r>
              <a:rPr sz="16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’,’Laptop’,5000,6000,</a:t>
            </a:r>
            <a:r>
              <a:rPr sz="1600" b="1" spc="-10" dirty="0" smtClean="0">
                <a:solidFill>
                  <a:srgbClr val="FFFFCC"/>
                </a:solidFill>
                <a:latin typeface="Courier New"/>
                <a:cs typeface="Courier New"/>
              </a:rPr>
              <a:t>CURRENT_DATE</a:t>
            </a:r>
            <a:r>
              <a:rPr lang="fr-FR" sz="1600" b="1" spc="-10" dirty="0" smtClean="0">
                <a:solidFill>
                  <a:srgbClr val="FFFFCC"/>
                </a:solidFill>
                <a:latin typeface="Courier New"/>
                <a:cs typeface="Courier New"/>
              </a:rPr>
              <a:t>()</a:t>
            </a:r>
            <a:r>
              <a:rPr sz="16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endParaRPr sz="16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6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58952" y="344424"/>
            <a:ext cx="11228832" cy="3760168"/>
            <a:chOff x="758952" y="344424"/>
            <a:chExt cx="11228832" cy="376016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" y="2592784"/>
              <a:ext cx="5489448" cy="15118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58952" y="1816109"/>
            <a:ext cx="54494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INSERT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2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Exemples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contenu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l’exécution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6" y="4104592"/>
            <a:ext cx="9110473" cy="222304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7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remarque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spécifiée 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premier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insert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remplacée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défaut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‘Non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spécifié’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insérer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format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‘YYYY-MM-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DD’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0985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YYYY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année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quatre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chiffres.</a:t>
            </a:r>
            <a:endParaRPr sz="14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0985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MM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mois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chiffres.</a:t>
            </a:r>
            <a:endParaRPr sz="1400" dirty="0">
              <a:latin typeface="Calibri"/>
              <a:cs typeface="Calibri"/>
            </a:endParaRPr>
          </a:p>
          <a:p>
            <a:pPr marL="1098550" lvl="2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DD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représente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chiffres.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avons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CURRENT_DATE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système.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55026" y="1676400"/>
            <a:ext cx="1048194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Types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 SGBD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 smtClean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1" name="Flèche vers le bas 10"/>
          <p:cNvSpPr/>
          <p:nvPr/>
        </p:nvSpPr>
        <p:spPr>
          <a:xfrm>
            <a:off x="1860177" y="2755742"/>
            <a:ext cx="113673" cy="30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e bas 11"/>
          <p:cNvSpPr/>
          <p:nvPr/>
        </p:nvSpPr>
        <p:spPr>
          <a:xfrm>
            <a:off x="6103909" y="2780330"/>
            <a:ext cx="113673" cy="30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e bas 12"/>
          <p:cNvSpPr/>
          <p:nvPr/>
        </p:nvSpPr>
        <p:spPr>
          <a:xfrm>
            <a:off x="10293095" y="2755742"/>
            <a:ext cx="113673" cy="3069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952245" y="3042402"/>
            <a:ext cx="206997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Les données sont organisées comme un arbre, où chaque élément a un parent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unique.</a:t>
            </a:r>
            <a:endParaRPr lang="fr-FR" sz="1400" spc="-10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002574" y="3154221"/>
            <a:ext cx="2430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Les données sont stockées sous forme de tableaux (lignes et colonnes), liés par des relations.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331353" y="3194331"/>
            <a:ext cx="200561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spc="-10" dirty="0">
                <a:solidFill>
                  <a:srgbClr val="555555"/>
                </a:solidFill>
                <a:latin typeface="Calibri"/>
                <a:cs typeface="Calibri"/>
              </a:rPr>
              <a:t>Les données sont enregistrées sous forme d’objets, avec des procédures et des fonctions pour les manipuler.</a:t>
            </a:r>
          </a:p>
        </p:txBody>
      </p:sp>
      <p:pic>
        <p:nvPicPr>
          <p:cNvPr id="17" name="Picture 2" descr="SGBD : modèles &amp; historique [SCI6306 Hiver 2025]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4" r="51281"/>
          <a:stretch/>
        </p:blipFill>
        <p:spPr bwMode="auto">
          <a:xfrm>
            <a:off x="1159842" y="4145919"/>
            <a:ext cx="1672412" cy="19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143800" y="2151487"/>
            <a:ext cx="1660100" cy="47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400" b="1" spc="-10" dirty="0">
                <a:solidFill>
                  <a:schemeClr val="bg1"/>
                </a:solidFill>
                <a:cs typeface="Calibri"/>
              </a:rPr>
              <a:t>SGBD hiérarchique 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330696" y="2196596"/>
            <a:ext cx="1660100" cy="47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400" b="1" spc="-10" dirty="0">
                <a:solidFill>
                  <a:schemeClr val="bg1"/>
                </a:solidFill>
                <a:cs typeface="Calibri"/>
              </a:rPr>
              <a:t>SGBD </a:t>
            </a:r>
            <a:r>
              <a:rPr lang="fr-FR" sz="1400" b="1" spc="-10" dirty="0" smtClean="0">
                <a:solidFill>
                  <a:schemeClr val="bg1"/>
                </a:solidFill>
                <a:cs typeface="Calibri"/>
              </a:rPr>
              <a:t>relationnel  </a:t>
            </a:r>
            <a:endParaRPr lang="fr-FR" sz="1400" b="1" spc="-1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463045" y="2151486"/>
            <a:ext cx="1660100" cy="472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fr-FR" sz="1400" b="1" spc="-10" dirty="0">
                <a:solidFill>
                  <a:schemeClr val="bg1"/>
                </a:solidFill>
                <a:cs typeface="Calibri"/>
              </a:rPr>
              <a:t>SGBD </a:t>
            </a:r>
            <a:r>
              <a:rPr lang="fr-FR" sz="1400" b="1" spc="-10" dirty="0" smtClean="0">
                <a:solidFill>
                  <a:schemeClr val="bg1"/>
                </a:solidFill>
                <a:cs typeface="Calibri"/>
              </a:rPr>
              <a:t>objet  </a:t>
            </a:r>
            <a:endParaRPr lang="fr-FR" sz="1400" b="1" spc="-10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030" name="Picture 6" descr="Quelle est la différence entre MCD et ML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104027"/>
            <a:ext cx="4295983" cy="244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456653" y="5326463"/>
            <a:ext cx="125421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0" name="Flèche droite 9"/>
          <p:cNvSpPr/>
          <p:nvPr/>
        </p:nvSpPr>
        <p:spPr>
          <a:xfrm rot="7946241">
            <a:off x="7162800" y="1676400"/>
            <a:ext cx="609600" cy="3810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45703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9327" y="1766850"/>
            <a:ext cx="10631018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UPDATE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UPDATE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sert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 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plusieurs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 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lang="fr-FR" sz="1400" dirty="0" smtClean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4319142"/>
            <a:ext cx="10402418" cy="1737399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doit spécifier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souhaite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640080" marR="5080" lvl="1" indent="-170815" algn="just">
              <a:lnSpc>
                <a:spcPct val="111700"/>
              </a:lnSpc>
              <a:spcBef>
                <a:spcPts val="575"/>
              </a:spcBef>
              <a:buFont typeface="Arial MT"/>
              <a:buChar char="•"/>
              <a:tabLst>
                <a:tab pos="6400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 qui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nouvelle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SET.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colonnes,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liste d'affectations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virgules.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WHERE.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étape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omise,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UPDATE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863" y="2719231"/>
            <a:ext cx="6026150" cy="160337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6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UPDATE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1400" dirty="0">
              <a:latin typeface="Courier New"/>
              <a:cs typeface="Courier New"/>
            </a:endParaRPr>
          </a:p>
          <a:p>
            <a:pPr marL="519430" marR="3264535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nom_colonne1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expr1,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nom_colonne2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expr2,</a:t>
            </a:r>
            <a:endParaRPr sz="1400" dirty="0">
              <a:latin typeface="Courier New"/>
              <a:cs typeface="Courier New"/>
            </a:endParaRPr>
          </a:p>
          <a:p>
            <a:pPr marL="92710" marR="5177790" indent="426720">
              <a:lnSpc>
                <a:spcPct val="100000"/>
              </a:lnSpc>
              <a:spcBef>
                <a:spcPts val="5"/>
              </a:spcBef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...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[WHERE</a:t>
            </a:r>
            <a:endParaRPr sz="1400" dirty="0">
              <a:latin typeface="Courier New"/>
              <a:cs typeface="Courier New"/>
            </a:endParaRPr>
          </a:p>
          <a:p>
            <a:pPr marL="51943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condition];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5423" y="344424"/>
            <a:ext cx="11262360" cy="3450590"/>
            <a:chOff x="725423" y="344424"/>
            <a:chExt cx="11262360" cy="34505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5423" y="2282952"/>
              <a:ext cx="5486400" cy="15118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26300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UPDATE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chemeClr val="tx1"/>
                </a:solidFill>
                <a:latin typeface="Calibri"/>
                <a:cs typeface="Calibri"/>
              </a:rPr>
              <a:t>Exemple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Rappelons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8982" y="3934714"/>
            <a:ext cx="45350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d’ajout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du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P12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31/12/2021</a:t>
            </a:r>
            <a:r>
              <a:rPr sz="1400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423" y="4291584"/>
            <a:ext cx="7123430" cy="114617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5730" rIns="0" bIns="0" rtlCol="0">
            <a:spAutoFit/>
          </a:bodyPr>
          <a:lstStyle/>
          <a:p>
            <a:pPr marL="90805" marR="5428615">
              <a:lnSpc>
                <a:spcPct val="100000"/>
              </a:lnSpc>
              <a:spcBef>
                <a:spcPts val="990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UPDATE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 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1400" dirty="0">
              <a:latin typeface="Courier New"/>
              <a:cs typeface="Courier New"/>
            </a:endParaRPr>
          </a:p>
          <a:p>
            <a:pPr marL="3048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Date_ajout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'2021-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12-31'</a:t>
            </a:r>
            <a:endParaRPr sz="1400" dirty="0">
              <a:latin typeface="Courier New"/>
              <a:cs typeface="Courier New"/>
            </a:endParaRPr>
          </a:p>
          <a:p>
            <a:pPr marL="197485">
              <a:lnSpc>
                <a:spcPct val="100000"/>
              </a:lnSpc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WHERE</a:t>
            </a:r>
            <a:r>
              <a:rPr sz="1400" b="1" spc="-3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Num_Produit='P12';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7" y="344424"/>
            <a:ext cx="11268710" cy="5184775"/>
            <a:chOff x="719327" y="344424"/>
            <a:chExt cx="11268710" cy="5184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4279391"/>
              <a:ext cx="4837176" cy="12496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80402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UPDATE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chemeClr val="tx1"/>
                </a:solidFill>
                <a:latin typeface="Calibri"/>
                <a:cs typeface="Calibri"/>
              </a:rPr>
              <a:t>Exemple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du produit P12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=’Non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specifie’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1.5*cout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009" y="3955468"/>
            <a:ext cx="33158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2286000"/>
            <a:ext cx="6026150" cy="13258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085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5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UPDATE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3060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Description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'Non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specifie',</a:t>
            </a:r>
            <a:endParaRPr sz="1400">
              <a:latin typeface="Courier New"/>
              <a:cs typeface="Courier New"/>
            </a:endParaRPr>
          </a:p>
          <a:p>
            <a:pPr marL="3060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Prix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1.5*Cout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WHERE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Num_Produit='P12';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19327" y="2286000"/>
            <a:ext cx="6026150" cy="1325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4" name="Rectangle 13"/>
          <p:cNvSpPr/>
          <p:nvPr/>
        </p:nvSpPr>
        <p:spPr>
          <a:xfrm>
            <a:off x="702009" y="4273549"/>
            <a:ext cx="6026150" cy="13258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7" y="344424"/>
            <a:ext cx="11268710" cy="5184775"/>
            <a:chOff x="719327" y="344424"/>
            <a:chExt cx="11268710" cy="5184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4279391"/>
              <a:ext cx="4837176" cy="124968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80402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UPDATE</a:t>
            </a:r>
            <a:r>
              <a:rPr sz="1600" b="1" spc="-4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tx1"/>
                </a:solidFill>
                <a:latin typeface="Calibri"/>
                <a:cs typeface="Calibri"/>
              </a:rPr>
              <a:t>Exemples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de produit P12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façon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=’Non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specifie’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1.5*cout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2009" y="3955468"/>
            <a:ext cx="331581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modifications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9327" y="2286000"/>
            <a:ext cx="6026150" cy="132588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0858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5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UPDATE</a:t>
            </a:r>
            <a:r>
              <a:rPr sz="1400" b="1" spc="-5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SET</a:t>
            </a:r>
            <a:endParaRPr sz="1400">
              <a:latin typeface="Courier New"/>
              <a:cs typeface="Courier New"/>
            </a:endParaRPr>
          </a:p>
          <a:p>
            <a:pPr marL="3060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Description</a:t>
            </a:r>
            <a:r>
              <a:rPr sz="1400" b="1" spc="-4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'Non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specifie',</a:t>
            </a:r>
            <a:endParaRPr sz="1400">
              <a:latin typeface="Courier New"/>
              <a:cs typeface="Courier New"/>
            </a:endParaRPr>
          </a:p>
          <a:p>
            <a:pPr marL="30607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Prix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400" b="1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1.5*Cout</a:t>
            </a:r>
            <a:r>
              <a:rPr sz="1400" b="1" spc="-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50" dirty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>
              <a:latin typeface="Courier New"/>
              <a:cs typeface="Courier New"/>
            </a:endParaRPr>
          </a:p>
          <a:p>
            <a:pPr marL="19939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9BE8F"/>
                </a:solidFill>
                <a:latin typeface="Courier New"/>
                <a:cs typeface="Courier New"/>
              </a:rPr>
              <a:t>WHERE</a:t>
            </a:r>
            <a:r>
              <a:rPr sz="1400" b="1" spc="-40" dirty="0">
                <a:solidFill>
                  <a:srgbClr val="F9BE8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Num_Produit='P12';</a:t>
            </a:r>
            <a:endParaRPr sz="1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94040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64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9327" y="1644342"/>
            <a:ext cx="87260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DELETE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DELETE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lignes d’une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327" y="3096964"/>
            <a:ext cx="10590530" cy="1020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 algn="just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instruction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d’utiliser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option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 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WHERE,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dernière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omise,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DELETE supprimera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lignes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table.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contrainte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étrangère,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lorsque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vous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supprimez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parent,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enfant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supprimées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automatiquement</a:t>
            </a:r>
            <a:r>
              <a:rPr sz="1400" spc="-4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l'aide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l'option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DELETE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CASCADE.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9327" y="2316479"/>
            <a:ext cx="6026150" cy="64960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89535" rIns="0" bIns="0" rtlCol="0">
            <a:spAutoFit/>
          </a:bodyPr>
          <a:lstStyle/>
          <a:p>
            <a:pPr marL="92710" marR="3689985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nom_table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WHERE</a:t>
            </a:r>
            <a:r>
              <a:rPr sz="1400" b="1" spc="-4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Conditions;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9327" y="344424"/>
            <a:ext cx="11268710" cy="6132830"/>
            <a:chOff x="719327" y="344424"/>
            <a:chExt cx="11268710" cy="6132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9327" y="2243328"/>
              <a:ext cx="4111752" cy="10637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9327" y="4757927"/>
              <a:ext cx="4151376" cy="171907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25" dirty="0"/>
              <a:t> LMD</a:t>
            </a:r>
            <a:endParaRPr sz="160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798982" y="1598802"/>
            <a:ext cx="1584325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DELETE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r>
              <a:rPr sz="1600" b="1" spc="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chemeClr val="tx1"/>
                </a:solidFill>
                <a:latin typeface="Calibri"/>
                <a:cs typeface="Calibri"/>
              </a:rPr>
              <a:t>Exemple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a</a:t>
            </a:r>
            <a:r>
              <a:rPr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8981" y="3373628"/>
            <a:ext cx="407172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&lt;=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12</a:t>
            </a:r>
            <a:r>
              <a:rPr sz="1400" spc="-5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8982" y="4492879"/>
            <a:ext cx="40717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l’exécution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9327" y="3706367"/>
            <a:ext cx="5998845" cy="64960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908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715"/>
              </a:spcBef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400" b="1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FROM</a:t>
            </a:r>
            <a:r>
              <a:rPr sz="1400" b="1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Produits</a:t>
            </a:r>
            <a:endParaRPr sz="140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WHERE</a:t>
            </a:r>
            <a:r>
              <a:rPr sz="1400" b="1" spc="-4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cout&lt;=12;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783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LMD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Requêtes</a:t>
            </a:r>
            <a:r>
              <a:rPr sz="1600" b="1" spc="-5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de</a:t>
            </a:r>
            <a:r>
              <a:rPr sz="1600" b="1" spc="5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sélection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 smtClean="0">
                <a:solidFill>
                  <a:srgbClr val="D0D0D0"/>
                </a:solidFill>
                <a:latin typeface="Calibri"/>
                <a:cs typeface="Calibri"/>
              </a:rPr>
              <a:t>Expression</a:t>
            </a:r>
            <a:r>
              <a:rPr lang="fr-FR" sz="1600" spc="-35" dirty="0">
                <a:solidFill>
                  <a:srgbClr val="D0D0D0"/>
                </a:solidFill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Fonctions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d’agrégation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Sous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l’union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Jointures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4880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L’instruction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consulter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présenter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triées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et/ou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regroupées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certains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critères.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L’instruction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basique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8982" y="3275838"/>
            <a:ext cx="10340975" cy="1509772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syntaxe,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faut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0080" marR="5080" lvl="1" indent="-170815" algn="just">
              <a:lnSpc>
                <a:spcPct val="111700"/>
              </a:lnSpc>
              <a:spcBef>
                <a:spcPts val="600"/>
              </a:spcBef>
              <a:buFont typeface="Arial MT"/>
              <a:buChar char="•"/>
              <a:tabLst>
                <a:tab pos="6400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 à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desquelles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mot-clé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 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la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2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spc="2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Sinon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séparés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virgule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(,).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laquelle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veut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sélectionner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après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mot-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clé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FROM.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N.B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Lors 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l'exécution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l'instruction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SELECT,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évalue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SELECT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80815" y="4910328"/>
            <a:ext cx="131381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7747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610"/>
              </a:spcBef>
            </a:pPr>
            <a:r>
              <a:rPr sz="1800" b="1" spc="-20" dirty="0">
                <a:solidFill>
                  <a:srgbClr val="FFFFFA"/>
                </a:solidFill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5159" y="4910328"/>
            <a:ext cx="131381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7747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610"/>
              </a:spcBef>
            </a:pPr>
            <a:r>
              <a:rPr sz="1800" b="1" spc="-10" dirty="0">
                <a:solidFill>
                  <a:srgbClr val="FFFFFA"/>
                </a:solidFill>
                <a:latin typeface="Calibri"/>
                <a:cs typeface="Calibri"/>
              </a:rPr>
              <a:t>SELECT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96028" y="5083302"/>
            <a:ext cx="2202815" cy="114300"/>
          </a:xfrm>
          <a:custGeom>
            <a:avLst/>
            <a:gdLst/>
            <a:ahLst/>
            <a:cxnLst/>
            <a:rect l="l" t="t" r="r" b="b"/>
            <a:pathLst>
              <a:path w="2202815" h="114300">
                <a:moveTo>
                  <a:pt x="2088133" y="0"/>
                </a:moveTo>
                <a:lnTo>
                  <a:pt x="2088133" y="114300"/>
                </a:lnTo>
                <a:lnTo>
                  <a:pt x="2164333" y="76200"/>
                </a:lnTo>
                <a:lnTo>
                  <a:pt x="2107183" y="76200"/>
                </a:lnTo>
                <a:lnTo>
                  <a:pt x="2107183" y="38100"/>
                </a:lnTo>
                <a:lnTo>
                  <a:pt x="2164333" y="38100"/>
                </a:lnTo>
                <a:lnTo>
                  <a:pt x="2088133" y="0"/>
                </a:lnTo>
                <a:close/>
              </a:path>
              <a:path w="2202815" h="114300">
                <a:moveTo>
                  <a:pt x="2088133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2088133" y="76200"/>
                </a:lnTo>
                <a:lnTo>
                  <a:pt x="2088133" y="38100"/>
                </a:lnTo>
                <a:close/>
              </a:path>
              <a:path w="2202815" h="114300">
                <a:moveTo>
                  <a:pt x="2164333" y="38100"/>
                </a:moveTo>
                <a:lnTo>
                  <a:pt x="2107183" y="38100"/>
                </a:lnTo>
                <a:lnTo>
                  <a:pt x="2107183" y="76200"/>
                </a:lnTo>
                <a:lnTo>
                  <a:pt x="2164333" y="76200"/>
                </a:lnTo>
                <a:lnTo>
                  <a:pt x="2202433" y="57150"/>
                </a:lnTo>
                <a:lnTo>
                  <a:pt x="2164333" y="38100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9327" y="2599944"/>
            <a:ext cx="6026150" cy="64960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89535" rIns="0" bIns="0" rtlCol="0">
            <a:spAutoFit/>
          </a:bodyPr>
          <a:lstStyle/>
          <a:p>
            <a:pPr marL="92710" marR="3687445">
              <a:lnSpc>
                <a:spcPct val="100000"/>
              </a:lnSpc>
              <a:spcBef>
                <a:spcPts val="705"/>
              </a:spcBef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SELECT</a:t>
            </a:r>
            <a:r>
              <a:rPr sz="1400" b="1" spc="-5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[</a:t>
            </a:r>
            <a:r>
              <a:rPr sz="14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Liste_select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] </a:t>
            </a:r>
            <a:r>
              <a:rPr sz="1400" b="1" dirty="0" smtClean="0">
                <a:solidFill>
                  <a:srgbClr val="FAD3B4"/>
                </a:solidFill>
                <a:latin typeface="Courier New"/>
                <a:cs typeface="Courier New"/>
              </a:rPr>
              <a:t>FROM</a:t>
            </a:r>
            <a:r>
              <a:rPr sz="1400" b="1" spc="-30" dirty="0" smtClean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nom_table</a:t>
            </a:r>
            <a:r>
              <a:rPr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41191" y="344424"/>
            <a:ext cx="8547100" cy="5617845"/>
            <a:chOff x="3441191" y="344424"/>
            <a:chExt cx="8547100" cy="5617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1191" y="2438400"/>
              <a:ext cx="5303520" cy="352348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32396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 err="1" smtClean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err="1" smtClean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b="1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simple</a:t>
            </a:r>
            <a:r>
              <a:rPr sz="1400" b="1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48398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SELECT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985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985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avancées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prend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forme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096" y="4492879"/>
            <a:ext cx="38465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ordre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91639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13665" rIns="0" bIns="0" rtlCol="0">
            <a:spAutoFit/>
          </a:bodyPr>
          <a:lstStyle/>
          <a:p>
            <a:pPr marL="203835">
              <a:lnSpc>
                <a:spcPct val="100000"/>
              </a:lnSpc>
              <a:spcBef>
                <a:spcPts val="895"/>
              </a:spcBef>
            </a:pPr>
            <a:r>
              <a:rPr sz="1400" b="1" spc="-20" dirty="0">
                <a:solidFill>
                  <a:srgbClr val="FFFFFA"/>
                </a:solidFill>
                <a:latin typeface="Calibri"/>
                <a:cs typeface="Calibri"/>
              </a:rPr>
              <a:t>FROM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55748" y="5287517"/>
            <a:ext cx="374015" cy="114300"/>
          </a:xfrm>
          <a:custGeom>
            <a:avLst/>
            <a:gdLst/>
            <a:ahLst/>
            <a:cxnLst/>
            <a:rect l="l" t="t" r="r" b="b"/>
            <a:pathLst>
              <a:path w="374014" h="114300">
                <a:moveTo>
                  <a:pt x="259460" y="0"/>
                </a:moveTo>
                <a:lnTo>
                  <a:pt x="259460" y="114299"/>
                </a:lnTo>
                <a:lnTo>
                  <a:pt x="335660" y="76199"/>
                </a:lnTo>
                <a:lnTo>
                  <a:pt x="278510" y="76199"/>
                </a:lnTo>
                <a:lnTo>
                  <a:pt x="278510" y="38099"/>
                </a:lnTo>
                <a:lnTo>
                  <a:pt x="335660" y="38099"/>
                </a:lnTo>
                <a:lnTo>
                  <a:pt x="259460" y="0"/>
                </a:lnTo>
                <a:close/>
              </a:path>
              <a:path w="374014" h="114300">
                <a:moveTo>
                  <a:pt x="25946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59460" y="76199"/>
                </a:lnTo>
                <a:lnTo>
                  <a:pt x="259460" y="38099"/>
                </a:lnTo>
                <a:close/>
              </a:path>
              <a:path w="374014" h="114300">
                <a:moveTo>
                  <a:pt x="335660" y="38099"/>
                </a:moveTo>
                <a:lnTo>
                  <a:pt x="278510" y="38099"/>
                </a:lnTo>
                <a:lnTo>
                  <a:pt x="278510" y="76199"/>
                </a:lnTo>
                <a:lnTo>
                  <a:pt x="335660" y="76199"/>
                </a:lnTo>
                <a:lnTo>
                  <a:pt x="373760" y="57149"/>
                </a:lnTo>
                <a:lnTo>
                  <a:pt x="335660" y="38099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16935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1366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95"/>
              </a:spcBef>
            </a:pPr>
            <a:r>
              <a:rPr sz="1400" b="1" spc="-10" dirty="0">
                <a:solidFill>
                  <a:srgbClr val="FFFFFA"/>
                </a:solidFill>
                <a:latin typeface="Calibri"/>
                <a:cs typeface="Calibri"/>
              </a:rPr>
              <a:t>WHERE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781044" y="5287517"/>
            <a:ext cx="374015" cy="114300"/>
          </a:xfrm>
          <a:custGeom>
            <a:avLst/>
            <a:gdLst/>
            <a:ahLst/>
            <a:cxnLst/>
            <a:rect l="l" t="t" r="r" b="b"/>
            <a:pathLst>
              <a:path w="374014" h="114300">
                <a:moveTo>
                  <a:pt x="259460" y="0"/>
                </a:moveTo>
                <a:lnTo>
                  <a:pt x="259460" y="114299"/>
                </a:lnTo>
                <a:lnTo>
                  <a:pt x="335660" y="76199"/>
                </a:lnTo>
                <a:lnTo>
                  <a:pt x="278510" y="76199"/>
                </a:lnTo>
                <a:lnTo>
                  <a:pt x="278510" y="38099"/>
                </a:lnTo>
                <a:lnTo>
                  <a:pt x="335660" y="38099"/>
                </a:lnTo>
                <a:lnTo>
                  <a:pt x="259460" y="0"/>
                </a:lnTo>
                <a:close/>
              </a:path>
              <a:path w="374014" h="114300">
                <a:moveTo>
                  <a:pt x="259460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59460" y="76199"/>
                </a:lnTo>
                <a:lnTo>
                  <a:pt x="259460" y="38099"/>
                </a:lnTo>
                <a:close/>
              </a:path>
              <a:path w="374014" h="114300">
                <a:moveTo>
                  <a:pt x="335660" y="38099"/>
                </a:moveTo>
                <a:lnTo>
                  <a:pt x="278510" y="38099"/>
                </a:lnTo>
                <a:lnTo>
                  <a:pt x="278510" y="76199"/>
                </a:lnTo>
                <a:lnTo>
                  <a:pt x="335660" y="76199"/>
                </a:lnTo>
                <a:lnTo>
                  <a:pt x="373760" y="57149"/>
                </a:lnTo>
                <a:lnTo>
                  <a:pt x="335660" y="38099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5279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69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5"/>
              </a:spcBef>
            </a:pPr>
            <a:r>
              <a:rPr sz="1400" b="1" spc="-10" dirty="0">
                <a:solidFill>
                  <a:srgbClr val="FFFFFA"/>
                </a:solidFill>
                <a:latin typeface="Calibri"/>
                <a:cs typeface="Calibri"/>
              </a:rPr>
              <a:t>GROUP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400" b="1" spc="-25" dirty="0">
                <a:solidFill>
                  <a:srgbClr val="FFFFFA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09388" y="5287517"/>
            <a:ext cx="388620" cy="114300"/>
          </a:xfrm>
          <a:custGeom>
            <a:avLst/>
            <a:gdLst/>
            <a:ahLst/>
            <a:cxnLst/>
            <a:rect l="l" t="t" r="r" b="b"/>
            <a:pathLst>
              <a:path w="388620" h="114300">
                <a:moveTo>
                  <a:pt x="274192" y="0"/>
                </a:moveTo>
                <a:lnTo>
                  <a:pt x="274192" y="114299"/>
                </a:lnTo>
                <a:lnTo>
                  <a:pt x="350392" y="76199"/>
                </a:lnTo>
                <a:lnTo>
                  <a:pt x="293242" y="76199"/>
                </a:lnTo>
                <a:lnTo>
                  <a:pt x="293242" y="38099"/>
                </a:lnTo>
                <a:lnTo>
                  <a:pt x="350392" y="38099"/>
                </a:lnTo>
                <a:lnTo>
                  <a:pt x="274192" y="0"/>
                </a:lnTo>
                <a:close/>
              </a:path>
              <a:path w="388620" h="114300">
                <a:moveTo>
                  <a:pt x="27419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74192" y="76199"/>
                </a:lnTo>
                <a:lnTo>
                  <a:pt x="274192" y="38099"/>
                </a:lnTo>
                <a:close/>
              </a:path>
              <a:path w="388620" h="114300">
                <a:moveTo>
                  <a:pt x="350392" y="38099"/>
                </a:moveTo>
                <a:lnTo>
                  <a:pt x="293242" y="38099"/>
                </a:lnTo>
                <a:lnTo>
                  <a:pt x="293242" y="76199"/>
                </a:lnTo>
                <a:lnTo>
                  <a:pt x="350392" y="76199"/>
                </a:lnTo>
                <a:lnTo>
                  <a:pt x="388492" y="57149"/>
                </a:lnTo>
                <a:lnTo>
                  <a:pt x="350392" y="38099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394959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136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895"/>
              </a:spcBef>
            </a:pPr>
            <a:r>
              <a:rPr sz="1400" b="1" spc="-10" dirty="0">
                <a:solidFill>
                  <a:srgbClr val="FFFFFA"/>
                </a:solidFill>
                <a:latin typeface="Calibri"/>
                <a:cs typeface="Calibri"/>
              </a:rPr>
              <a:t>HAVING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259067" y="5287517"/>
            <a:ext cx="388620" cy="114300"/>
          </a:xfrm>
          <a:custGeom>
            <a:avLst/>
            <a:gdLst/>
            <a:ahLst/>
            <a:cxnLst/>
            <a:rect l="l" t="t" r="r" b="b"/>
            <a:pathLst>
              <a:path w="388620" h="114300">
                <a:moveTo>
                  <a:pt x="274192" y="0"/>
                </a:moveTo>
                <a:lnTo>
                  <a:pt x="274192" y="114299"/>
                </a:lnTo>
                <a:lnTo>
                  <a:pt x="350392" y="76199"/>
                </a:lnTo>
                <a:lnTo>
                  <a:pt x="293242" y="76199"/>
                </a:lnTo>
                <a:lnTo>
                  <a:pt x="293242" y="38099"/>
                </a:lnTo>
                <a:lnTo>
                  <a:pt x="350392" y="38099"/>
                </a:lnTo>
                <a:lnTo>
                  <a:pt x="274192" y="0"/>
                </a:lnTo>
                <a:close/>
              </a:path>
              <a:path w="388620" h="114300">
                <a:moveTo>
                  <a:pt x="27419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74192" y="76199"/>
                </a:lnTo>
                <a:lnTo>
                  <a:pt x="274192" y="38099"/>
                </a:lnTo>
                <a:close/>
              </a:path>
              <a:path w="388620" h="114300">
                <a:moveTo>
                  <a:pt x="350392" y="38099"/>
                </a:moveTo>
                <a:lnTo>
                  <a:pt x="293242" y="38099"/>
                </a:lnTo>
                <a:lnTo>
                  <a:pt x="293242" y="76199"/>
                </a:lnTo>
                <a:lnTo>
                  <a:pt x="350392" y="76199"/>
                </a:lnTo>
                <a:lnTo>
                  <a:pt x="388492" y="57149"/>
                </a:lnTo>
                <a:lnTo>
                  <a:pt x="350392" y="38099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7688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1366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895"/>
              </a:spcBef>
            </a:pPr>
            <a:r>
              <a:rPr sz="1400" b="1" spc="-10" dirty="0">
                <a:solidFill>
                  <a:srgbClr val="FFFFFA"/>
                </a:solidFill>
                <a:latin typeface="Calibri"/>
                <a:cs typeface="Calibri"/>
              </a:rPr>
              <a:t>SELECT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511795" y="5287517"/>
            <a:ext cx="406400" cy="114300"/>
          </a:xfrm>
          <a:custGeom>
            <a:avLst/>
            <a:gdLst/>
            <a:ahLst/>
            <a:cxnLst/>
            <a:rect l="l" t="t" r="r" b="b"/>
            <a:pathLst>
              <a:path w="406400" h="114300">
                <a:moveTo>
                  <a:pt x="291592" y="0"/>
                </a:moveTo>
                <a:lnTo>
                  <a:pt x="291592" y="114299"/>
                </a:lnTo>
                <a:lnTo>
                  <a:pt x="367792" y="76199"/>
                </a:lnTo>
                <a:lnTo>
                  <a:pt x="310642" y="76199"/>
                </a:lnTo>
                <a:lnTo>
                  <a:pt x="310642" y="38099"/>
                </a:lnTo>
                <a:lnTo>
                  <a:pt x="367792" y="38099"/>
                </a:lnTo>
                <a:lnTo>
                  <a:pt x="291592" y="0"/>
                </a:lnTo>
                <a:close/>
              </a:path>
              <a:path w="406400" h="114300">
                <a:moveTo>
                  <a:pt x="29159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91592" y="76199"/>
                </a:lnTo>
                <a:lnTo>
                  <a:pt x="291592" y="38099"/>
                </a:lnTo>
                <a:close/>
              </a:path>
              <a:path w="406400" h="114300">
                <a:moveTo>
                  <a:pt x="367792" y="38099"/>
                </a:moveTo>
                <a:lnTo>
                  <a:pt x="310642" y="38099"/>
                </a:lnTo>
                <a:lnTo>
                  <a:pt x="310642" y="76199"/>
                </a:lnTo>
                <a:lnTo>
                  <a:pt x="367792" y="76199"/>
                </a:lnTo>
                <a:lnTo>
                  <a:pt x="405892" y="57149"/>
                </a:lnTo>
                <a:lnTo>
                  <a:pt x="367792" y="38099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15656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11366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895"/>
              </a:spcBef>
            </a:pPr>
            <a:r>
              <a:rPr sz="1400" b="1" spc="-10" dirty="0">
                <a:solidFill>
                  <a:srgbClr val="FFFFFA"/>
                </a:solidFill>
                <a:latin typeface="Calibri"/>
                <a:cs typeface="Calibri"/>
              </a:rPr>
              <a:t>DISTINCT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779764" y="5287517"/>
            <a:ext cx="396240" cy="114300"/>
          </a:xfrm>
          <a:custGeom>
            <a:avLst/>
            <a:gdLst/>
            <a:ahLst/>
            <a:cxnLst/>
            <a:rect l="l" t="t" r="r" b="b"/>
            <a:pathLst>
              <a:path w="396240" h="114300">
                <a:moveTo>
                  <a:pt x="281812" y="0"/>
                </a:moveTo>
                <a:lnTo>
                  <a:pt x="281812" y="114299"/>
                </a:lnTo>
                <a:lnTo>
                  <a:pt x="358012" y="76199"/>
                </a:lnTo>
                <a:lnTo>
                  <a:pt x="300862" y="76199"/>
                </a:lnTo>
                <a:lnTo>
                  <a:pt x="300862" y="38099"/>
                </a:lnTo>
                <a:lnTo>
                  <a:pt x="358012" y="38099"/>
                </a:lnTo>
                <a:lnTo>
                  <a:pt x="281812" y="0"/>
                </a:lnTo>
                <a:close/>
              </a:path>
              <a:path w="396240" h="114300">
                <a:moveTo>
                  <a:pt x="281812" y="38099"/>
                </a:moveTo>
                <a:lnTo>
                  <a:pt x="0" y="38099"/>
                </a:lnTo>
                <a:lnTo>
                  <a:pt x="0" y="76199"/>
                </a:lnTo>
                <a:lnTo>
                  <a:pt x="281812" y="76199"/>
                </a:lnTo>
                <a:lnTo>
                  <a:pt x="281812" y="38099"/>
                </a:lnTo>
                <a:close/>
              </a:path>
              <a:path w="396240" h="114300">
                <a:moveTo>
                  <a:pt x="358012" y="38099"/>
                </a:moveTo>
                <a:lnTo>
                  <a:pt x="300862" y="38099"/>
                </a:lnTo>
                <a:lnTo>
                  <a:pt x="300862" y="76199"/>
                </a:lnTo>
                <a:lnTo>
                  <a:pt x="358012" y="76199"/>
                </a:lnTo>
                <a:lnTo>
                  <a:pt x="396112" y="57149"/>
                </a:lnTo>
                <a:lnTo>
                  <a:pt x="358012" y="38099"/>
                </a:lnTo>
                <a:close/>
              </a:path>
            </a:pathLst>
          </a:custGeom>
          <a:solidFill>
            <a:srgbClr val="015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74480" y="5114544"/>
            <a:ext cx="862965" cy="457200"/>
          </a:xfrm>
          <a:prstGeom prst="rect">
            <a:avLst/>
          </a:prstGeom>
          <a:solidFill>
            <a:srgbClr val="B3BA03"/>
          </a:solidFill>
        </p:spPr>
        <p:txBody>
          <a:bodyPr vert="horz" wrap="square" lIns="0" tIns="698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5"/>
              </a:spcBef>
            </a:pPr>
            <a:r>
              <a:rPr sz="1400" b="1" spc="-10" dirty="0">
                <a:solidFill>
                  <a:srgbClr val="FFFFFA"/>
                </a:solidFill>
                <a:latin typeface="Calibri"/>
                <a:cs typeface="Calibri"/>
              </a:rPr>
              <a:t>ORDER</a:t>
            </a:r>
            <a:endParaRPr sz="14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400" b="1" spc="-25" dirty="0">
                <a:solidFill>
                  <a:srgbClr val="FFFFFA"/>
                </a:solidFill>
                <a:latin typeface="Calibri"/>
                <a:cs typeface="Calibri"/>
              </a:rPr>
              <a:t>BY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69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719327" y="2673095"/>
            <a:ext cx="6026150" cy="1631216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12192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960"/>
              </a:spcBef>
            </a:pPr>
            <a:r>
              <a:rPr sz="1400" b="1" spc="-20" dirty="0">
                <a:solidFill>
                  <a:srgbClr val="FAD3B4"/>
                </a:solidFill>
                <a:latin typeface="Courier New"/>
                <a:cs typeface="Courier New"/>
              </a:rPr>
              <a:t>SELECT</a:t>
            </a:r>
            <a:r>
              <a:rPr sz="1400" b="1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b="1" spc="-20" dirty="0">
                <a:solidFill>
                  <a:srgbClr val="FAD3B4"/>
                </a:solidFill>
                <a:latin typeface="Courier New"/>
                <a:cs typeface="Courier New"/>
              </a:rPr>
              <a:t>[DISTINCT]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Liste_Select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tabLst>
                <a:tab pos="839469" algn="l"/>
              </a:tabLst>
            </a:pPr>
            <a:r>
              <a:rPr sz="1400" b="1" spc="-20" dirty="0">
                <a:solidFill>
                  <a:srgbClr val="FAD3B4"/>
                </a:solidFill>
                <a:latin typeface="Courier New"/>
                <a:cs typeface="Courier New"/>
              </a:rPr>
              <a:t>FROM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Liste_Tables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  <a:tabLst>
                <a:tab pos="839469" algn="l"/>
              </a:tabLst>
            </a:pPr>
            <a:r>
              <a:rPr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WHERE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Liste_Conditions_Recherche</a:t>
            </a:r>
            <a:endParaRPr sz="1400" dirty="0">
              <a:latin typeface="Courier New"/>
              <a:cs typeface="Courier New"/>
            </a:endParaRPr>
          </a:p>
          <a:p>
            <a:pPr marL="92710">
              <a:lnSpc>
                <a:spcPct val="100000"/>
              </a:lnSpc>
            </a:pP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GROUP</a:t>
            </a:r>
            <a:r>
              <a:rPr sz="1400" b="1" spc="-3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BY</a:t>
            </a:r>
            <a:r>
              <a:rPr sz="1400" b="1" spc="-2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Liste_regroupement</a:t>
            </a:r>
            <a:endParaRPr sz="1400" dirty="0">
              <a:latin typeface="Courier New"/>
              <a:cs typeface="Courier New"/>
            </a:endParaRPr>
          </a:p>
          <a:p>
            <a:pPr marL="92710" marR="1993900">
              <a:lnSpc>
                <a:spcPct val="100000"/>
              </a:lnSpc>
              <a:spcBef>
                <a:spcPts val="5"/>
              </a:spcBef>
              <a:tabLst>
                <a:tab pos="946150" algn="l"/>
              </a:tabLst>
            </a:pPr>
            <a:r>
              <a:rPr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HAVING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	</a:t>
            </a:r>
            <a:r>
              <a:rPr sz="1400" b="1" spc="-10" dirty="0">
                <a:solidFill>
                  <a:srgbClr val="FFFFFF"/>
                </a:solidFill>
                <a:latin typeface="Courier New"/>
                <a:cs typeface="Courier New"/>
              </a:rPr>
              <a:t>Liste_Conditions_regroupement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ORDER</a:t>
            </a:r>
            <a:r>
              <a:rPr sz="1400" b="1" spc="-30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AD3B4"/>
                </a:solidFill>
                <a:latin typeface="Courier New"/>
                <a:cs typeface="Courier New"/>
              </a:rPr>
              <a:t>BY</a:t>
            </a:r>
            <a:r>
              <a:rPr sz="1400" b="1" spc="-25" dirty="0">
                <a:solidFill>
                  <a:srgbClr val="FAD3B4"/>
                </a:solidFill>
                <a:latin typeface="Courier New"/>
                <a:cs typeface="Courier New"/>
              </a:rPr>
              <a:t> </a:t>
            </a:r>
            <a:r>
              <a:rPr sz="14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liste_Tri</a:t>
            </a:r>
            <a:endParaRPr lang="fr-FR" sz="1400" b="1" spc="-10" dirty="0" smtClean="0">
              <a:solidFill>
                <a:srgbClr val="FFFFFF"/>
              </a:solidFill>
              <a:latin typeface="Courier New"/>
              <a:cs typeface="Courier New"/>
            </a:endParaRPr>
          </a:p>
          <a:p>
            <a:pPr marL="92710" marR="1993900">
              <a:lnSpc>
                <a:spcPct val="100000"/>
              </a:lnSpc>
              <a:spcBef>
                <a:spcPts val="5"/>
              </a:spcBef>
              <a:tabLst>
                <a:tab pos="946150" algn="l"/>
              </a:tabLst>
            </a:pPr>
            <a:r>
              <a:rPr lang="fr-FR" sz="1400" b="1" spc="-10" dirty="0">
                <a:solidFill>
                  <a:srgbClr val="FAD3B4"/>
                </a:solidFill>
                <a:latin typeface="Courier New"/>
                <a:cs typeface="Courier New"/>
              </a:rPr>
              <a:t>LIMIT</a:t>
            </a:r>
            <a:r>
              <a:rPr lang="fr-FR"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fr-FR" sz="1400" b="1" spc="-10" dirty="0" err="1" smtClean="0">
                <a:solidFill>
                  <a:srgbClr val="FFFFFF"/>
                </a:solidFill>
                <a:latin typeface="Courier New"/>
                <a:cs typeface="Courier New"/>
              </a:rPr>
              <a:t>nbr_lignes</a:t>
            </a:r>
            <a:r>
              <a:rPr lang="fr-FR" sz="1400" b="1" spc="-10" dirty="0" smtClean="0">
                <a:solidFill>
                  <a:srgbClr val="FFFFFF"/>
                </a:solidFill>
                <a:latin typeface="Courier New"/>
                <a:cs typeface="Courier New"/>
              </a:rPr>
              <a:t>;</a:t>
            </a:r>
            <a:endParaRPr sz="14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858677" y="1981200"/>
            <a:ext cx="10474643" cy="28064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Exemples</a:t>
            </a:r>
            <a:r>
              <a:rPr spc="-5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SGBD</a:t>
            </a:r>
            <a:r>
              <a:rPr spc="15" dirty="0"/>
              <a:t> </a:t>
            </a:r>
            <a:r>
              <a:rPr spc="-50" dirty="0"/>
              <a:t>:</a:t>
            </a: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</a:rPr>
              <a:t>Oracle</a:t>
            </a:r>
            <a:r>
              <a:rPr sz="140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est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SGBD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relationnel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et</a:t>
            </a:r>
            <a:r>
              <a:rPr sz="1400" b="0" spc="-20" dirty="0">
                <a:solidFill>
                  <a:srgbClr val="555555"/>
                </a:solidFill>
              </a:rPr>
              <a:t> relationnel-</a:t>
            </a:r>
            <a:r>
              <a:rPr sz="1400" b="0" dirty="0">
                <a:solidFill>
                  <a:srgbClr val="555555"/>
                </a:solidFill>
              </a:rPr>
              <a:t>objet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très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utilisé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pour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les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applications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professionnelles.</a:t>
            </a:r>
            <a:endParaRPr sz="1400" dirty="0"/>
          </a:p>
          <a:p>
            <a:pPr marL="182880" marR="13335" indent="-170815" algn="just">
              <a:lnSpc>
                <a:spcPct val="111700"/>
              </a:lnSpc>
              <a:spcBef>
                <a:spcPts val="58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 smtClean="0">
                <a:solidFill>
                  <a:srgbClr val="555555"/>
                </a:solidFill>
              </a:rPr>
              <a:t>Access</a:t>
            </a:r>
            <a:r>
              <a:rPr sz="1400" spc="-25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est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SGBD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relationnel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Microsoft,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qui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offre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interface</a:t>
            </a:r>
            <a:r>
              <a:rPr sz="1400" b="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graphique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permettant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concevoir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rapidement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des</a:t>
            </a:r>
            <a:r>
              <a:rPr sz="1400" b="0" spc="-10" dirty="0">
                <a:solidFill>
                  <a:srgbClr val="555555"/>
                </a:solidFill>
              </a:rPr>
              <a:t> applications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petite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envergure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ou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 réaliser</a:t>
            </a:r>
            <a:r>
              <a:rPr sz="1400" b="0" spc="-25" dirty="0">
                <a:solidFill>
                  <a:srgbClr val="555555"/>
                </a:solidFill>
              </a:rPr>
              <a:t> des </a:t>
            </a:r>
            <a:r>
              <a:rPr sz="1400" b="0" spc="-10" dirty="0">
                <a:solidFill>
                  <a:srgbClr val="555555"/>
                </a:solidFill>
              </a:rPr>
              <a:t>prototypes.</a:t>
            </a:r>
            <a:endParaRPr sz="1400" dirty="0"/>
          </a:p>
          <a:p>
            <a:pPr marL="182880" marR="6985" indent="-170815" algn="just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dirty="0">
                <a:solidFill>
                  <a:srgbClr val="555555"/>
                </a:solidFill>
              </a:rPr>
              <a:t>MongoDb</a:t>
            </a:r>
            <a:r>
              <a:rPr sz="1400" spc="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est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SGBD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non-</a:t>
            </a:r>
            <a:r>
              <a:rPr sz="1400" b="0" dirty="0">
                <a:solidFill>
                  <a:srgbClr val="555555"/>
                </a:solidFill>
              </a:rPr>
              <a:t>relationnel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libre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(licence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Apache)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orienté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document.</a:t>
            </a:r>
            <a:r>
              <a:rPr sz="1400" b="0" spc="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Il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permet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gérer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facilement</a:t>
            </a:r>
            <a:r>
              <a:rPr sz="1400" b="0" spc="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très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grandes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quantités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données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- dans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format </a:t>
            </a:r>
            <a:r>
              <a:rPr sz="1400" b="0" dirty="0">
                <a:solidFill>
                  <a:srgbClr val="555555"/>
                </a:solidFill>
              </a:rPr>
              <a:t>arborescent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JSON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-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réparties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sur</a:t>
            </a:r>
            <a:r>
              <a:rPr sz="1400" b="0" spc="-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nombreux </a:t>
            </a:r>
            <a:r>
              <a:rPr sz="1400" b="0" spc="-10" dirty="0">
                <a:solidFill>
                  <a:srgbClr val="555555"/>
                </a:solidFill>
              </a:rPr>
              <a:t>ordinateurs.</a:t>
            </a:r>
            <a:endParaRPr sz="1400" dirty="0"/>
          </a:p>
          <a:p>
            <a:pPr marL="184150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</a:rPr>
              <a:t>MySQL</a:t>
            </a:r>
            <a:r>
              <a:rPr sz="140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est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système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gestion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bases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données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relationnelles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(SGBDR)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open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source.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Ce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SGBDR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d’Oracle</a:t>
            </a:r>
            <a:r>
              <a:rPr sz="1400" b="0" dirty="0">
                <a:solidFill>
                  <a:srgbClr val="555555"/>
                </a:solidFill>
              </a:rPr>
              <a:t> est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basé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sur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 langage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SQL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(Structured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Query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spc="-10" dirty="0" smtClean="0">
                <a:solidFill>
                  <a:srgbClr val="555555"/>
                </a:solidFill>
              </a:rPr>
              <a:t>Language)</a:t>
            </a:r>
            <a:r>
              <a:rPr lang="fr-FR" sz="1400" dirty="0"/>
              <a:t> </a:t>
            </a:r>
            <a:r>
              <a:rPr sz="1400" b="0" dirty="0" smtClean="0">
                <a:solidFill>
                  <a:srgbClr val="555555"/>
                </a:solidFill>
              </a:rPr>
              <a:t>et</a:t>
            </a:r>
            <a:r>
              <a:rPr sz="1400" b="0" spc="-35" dirty="0" smtClean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fonctionne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sur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pratiquement</a:t>
            </a:r>
            <a:r>
              <a:rPr sz="1400" b="0" spc="-5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toutes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les </a:t>
            </a:r>
            <a:r>
              <a:rPr sz="1400" b="0" spc="-10" dirty="0">
                <a:solidFill>
                  <a:srgbClr val="555555"/>
                </a:solidFill>
              </a:rPr>
              <a:t>plates-</a:t>
            </a:r>
            <a:r>
              <a:rPr sz="1400" b="0" dirty="0">
                <a:solidFill>
                  <a:srgbClr val="555555"/>
                </a:solidFill>
              </a:rPr>
              <a:t>formes comme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Linux,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UNIX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et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Windows</a:t>
            </a:r>
            <a:r>
              <a:rPr sz="1400" b="0" spc="-10" dirty="0" smtClean="0">
                <a:solidFill>
                  <a:srgbClr val="555555"/>
                </a:solidFill>
              </a:rPr>
              <a:t>.</a:t>
            </a:r>
            <a:endParaRPr lang="fr-FR" sz="1400" b="0" spc="-10" dirty="0" smtClean="0">
              <a:solidFill>
                <a:srgbClr val="555555"/>
              </a:solidFill>
            </a:endParaRPr>
          </a:p>
          <a:p>
            <a:pPr marL="182880" algn="just">
              <a:lnSpc>
                <a:spcPct val="100000"/>
              </a:lnSpc>
              <a:spcBef>
                <a:spcPts val="170"/>
              </a:spcBef>
            </a:pPr>
            <a:endParaRPr sz="1400" dirty="0"/>
          </a:p>
          <a:p>
            <a:pPr marL="12700" algn="just">
              <a:lnSpc>
                <a:spcPct val="100000"/>
              </a:lnSpc>
              <a:spcBef>
                <a:spcPts val="745"/>
              </a:spcBef>
            </a:pPr>
            <a:r>
              <a:rPr sz="1400" dirty="0">
                <a:solidFill>
                  <a:srgbClr val="555555"/>
                </a:solidFill>
              </a:rPr>
              <a:t>Remarque</a:t>
            </a:r>
            <a:r>
              <a:rPr sz="1400" spc="-4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:</a:t>
            </a:r>
            <a:r>
              <a:rPr sz="140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Nous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utiliserons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pour les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TD/TP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SGBD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MySQL.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465832" y="252984"/>
            <a:ext cx="9522460" cy="4380865"/>
            <a:chOff x="2465832" y="344424"/>
            <a:chExt cx="9522460" cy="4380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5832" y="2478024"/>
              <a:ext cx="3316986" cy="224713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96312" y="2508503"/>
              <a:ext cx="3203448" cy="2133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94661" y="2506853"/>
              <a:ext cx="3206750" cy="2136775"/>
            </a:xfrm>
            <a:custGeom>
              <a:avLst/>
              <a:gdLst/>
              <a:ahLst/>
              <a:cxnLst/>
              <a:rect l="l" t="t" r="r" b="b"/>
              <a:pathLst>
                <a:path w="3206750" h="2136775">
                  <a:moveTo>
                    <a:pt x="0" y="2136775"/>
                  </a:moveTo>
                  <a:lnTo>
                    <a:pt x="3206623" y="2136775"/>
                  </a:lnTo>
                  <a:lnTo>
                    <a:pt x="3206623" y="0"/>
                  </a:lnTo>
                  <a:lnTo>
                    <a:pt x="0" y="0"/>
                  </a:lnTo>
                  <a:lnTo>
                    <a:pt x="0" y="21367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13120" y="2478024"/>
              <a:ext cx="3957066" cy="224713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43600" y="2508503"/>
              <a:ext cx="3843528" cy="21336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41948" y="2506853"/>
              <a:ext cx="3846829" cy="2136775"/>
            </a:xfrm>
            <a:custGeom>
              <a:avLst/>
              <a:gdLst/>
              <a:ahLst/>
              <a:cxnLst/>
              <a:rect l="l" t="t" r="r" b="b"/>
              <a:pathLst>
                <a:path w="3846829" h="2136775">
                  <a:moveTo>
                    <a:pt x="0" y="2136775"/>
                  </a:moveTo>
                  <a:lnTo>
                    <a:pt x="3846703" y="2136775"/>
                  </a:lnTo>
                  <a:lnTo>
                    <a:pt x="3846703" y="0"/>
                  </a:lnTo>
                  <a:lnTo>
                    <a:pt x="0" y="0"/>
                  </a:lnTo>
                  <a:lnTo>
                    <a:pt x="0" y="213677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598802"/>
            <a:ext cx="53732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DISTINCT</a:t>
            </a:r>
            <a:r>
              <a:rPr sz="1600" b="1" spc="-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DISTINCT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supprimer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 en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double.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783079" y="344424"/>
            <a:ext cx="10205085" cy="5207000"/>
            <a:chOff x="1783079" y="344424"/>
            <a:chExt cx="10205085" cy="52070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3079" y="2965703"/>
              <a:ext cx="4146042" cy="258546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3559" y="2996184"/>
              <a:ext cx="4032504" cy="247192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12035" y="2994532"/>
              <a:ext cx="4036060" cy="2475230"/>
            </a:xfrm>
            <a:custGeom>
              <a:avLst/>
              <a:gdLst/>
              <a:ahLst/>
              <a:cxnLst/>
              <a:rect l="l" t="t" r="r" b="b"/>
              <a:pathLst>
                <a:path w="4036060" h="2475229">
                  <a:moveTo>
                    <a:pt x="0" y="2475103"/>
                  </a:moveTo>
                  <a:lnTo>
                    <a:pt x="4035679" y="2475103"/>
                  </a:lnTo>
                  <a:lnTo>
                    <a:pt x="4035679" y="0"/>
                  </a:lnTo>
                  <a:lnTo>
                    <a:pt x="0" y="0"/>
                  </a:lnTo>
                  <a:lnTo>
                    <a:pt x="0" y="24751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19800" y="2965703"/>
              <a:ext cx="4313682" cy="258546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50279" y="2996184"/>
              <a:ext cx="4200144" cy="247192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048628" y="2994532"/>
              <a:ext cx="4203700" cy="2475230"/>
            </a:xfrm>
            <a:custGeom>
              <a:avLst/>
              <a:gdLst/>
              <a:ahLst/>
              <a:cxnLst/>
              <a:rect l="l" t="t" r="r" b="b"/>
              <a:pathLst>
                <a:path w="4203700" h="2475229">
                  <a:moveTo>
                    <a:pt x="0" y="2475103"/>
                  </a:moveTo>
                  <a:lnTo>
                    <a:pt x="4203319" y="2475103"/>
                  </a:lnTo>
                  <a:lnTo>
                    <a:pt x="4203319" y="0"/>
                  </a:lnTo>
                  <a:lnTo>
                    <a:pt x="0" y="0"/>
                  </a:lnTo>
                  <a:lnTo>
                    <a:pt x="0" y="247510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598802"/>
            <a:ext cx="10584180" cy="1352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WHERE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1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recherchées</a:t>
            </a:r>
            <a:r>
              <a:rPr sz="1400" spc="16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doivent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vérifier.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recherche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combinaison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17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logique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AND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OR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inclura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satisfait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recherche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UPDATE</a:t>
            </a:r>
            <a:r>
              <a:rPr sz="14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DELETE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 spécifier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mettre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supprimer.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2" y="324969"/>
            <a:ext cx="2023872" cy="652272"/>
            <a:chOff x="9963912" y="344424"/>
            <a:chExt cx="2023872" cy="65227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802956" y="1817420"/>
            <a:ext cx="10586085" cy="1391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chemeClr val="accent6">
                    <a:lumMod val="75000"/>
                  </a:schemeClr>
                </a:solidFill>
              </a:rPr>
              <a:t>GROUP</a:t>
            </a:r>
            <a:r>
              <a:rPr spc="-7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BY</a:t>
            </a:r>
            <a:r>
              <a:rPr spc="-65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spc="-5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clause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GROUP</a:t>
            </a:r>
            <a:r>
              <a:rPr sz="1400" spc="-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BY</a:t>
            </a:r>
            <a:r>
              <a:rPr sz="1400" spc="-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regroupe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ensemble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lignes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dans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ensemble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lignes </a:t>
            </a:r>
            <a:r>
              <a:rPr sz="1400" b="0" spc="-10" dirty="0">
                <a:solidFill>
                  <a:srgbClr val="555555"/>
                </a:solidFill>
              </a:rPr>
              <a:t>récapitulatives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par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valeurs de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colonnes ou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d'expressions.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clause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GROUP</a:t>
            </a:r>
            <a:r>
              <a:rPr sz="1400" spc="-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BY</a:t>
            </a:r>
            <a:r>
              <a:rPr sz="1400" spc="-15" dirty="0">
                <a:solidFill>
                  <a:srgbClr val="555555"/>
                </a:solidFill>
              </a:rPr>
              <a:t> </a:t>
            </a:r>
            <a:r>
              <a:rPr sz="1400" b="0" spc="-10" dirty="0" err="1" smtClean="0">
                <a:solidFill>
                  <a:srgbClr val="555555"/>
                </a:solidFill>
              </a:rPr>
              <a:t>renvoie</a:t>
            </a:r>
            <a:r>
              <a:rPr lang="fr-FR" sz="1400" dirty="0"/>
              <a:t> </a:t>
            </a:r>
            <a:r>
              <a:rPr sz="1400" b="0" dirty="0" err="1" smtClean="0">
                <a:solidFill>
                  <a:srgbClr val="555555"/>
                </a:solidFill>
              </a:rPr>
              <a:t>une</a:t>
            </a:r>
            <a:r>
              <a:rPr sz="1400" b="0" spc="-20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ligne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pour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chaque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groupe,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ceci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réduit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nombre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lignes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dans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jeu</a:t>
            </a:r>
            <a:r>
              <a:rPr sz="1400" b="0" spc="-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résultats.</a:t>
            </a:r>
            <a:endParaRPr sz="1400" dirty="0"/>
          </a:p>
          <a:p>
            <a:pPr marL="182880" marR="8255" indent="-170815" algn="just">
              <a:lnSpc>
                <a:spcPct val="111700"/>
              </a:lnSpc>
              <a:spcBef>
                <a:spcPts val="580"/>
              </a:spcBef>
              <a:buFont typeface="Arial MT"/>
              <a:buChar char="•"/>
              <a:tabLst>
                <a:tab pos="182880" algn="l"/>
              </a:tabLst>
            </a:pPr>
            <a:r>
              <a:rPr sz="1400" b="0" dirty="0">
                <a:solidFill>
                  <a:srgbClr val="555555"/>
                </a:solidFill>
              </a:rPr>
              <a:t>En</a:t>
            </a:r>
            <a:r>
              <a:rPr sz="1400" b="0" spc="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pratique,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on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utilise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souvent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clause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GROUP</a:t>
            </a:r>
            <a:r>
              <a:rPr sz="1400" spc="4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BY</a:t>
            </a:r>
            <a:r>
              <a:rPr sz="140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avec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des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fonctions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d'agrégation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telles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que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SUM</a:t>
            </a:r>
            <a:r>
              <a:rPr sz="1400" b="0" dirty="0">
                <a:solidFill>
                  <a:srgbClr val="555555"/>
                </a:solidFill>
              </a:rPr>
              <a:t>,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AVG</a:t>
            </a:r>
            <a:r>
              <a:rPr sz="1400" b="0" dirty="0">
                <a:solidFill>
                  <a:srgbClr val="555555"/>
                </a:solidFill>
              </a:rPr>
              <a:t>,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MAX</a:t>
            </a:r>
            <a:r>
              <a:rPr sz="1400" b="0" dirty="0">
                <a:solidFill>
                  <a:srgbClr val="555555"/>
                </a:solidFill>
              </a:rPr>
              <a:t>,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MIN</a:t>
            </a:r>
            <a:r>
              <a:rPr sz="140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et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COUNT</a:t>
            </a:r>
            <a:r>
              <a:rPr sz="1400" b="0" dirty="0">
                <a:solidFill>
                  <a:srgbClr val="555555"/>
                </a:solidFill>
              </a:rPr>
              <a:t>.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fonction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d'agrégation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qui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apparaît </a:t>
            </a:r>
            <a:r>
              <a:rPr sz="1400" b="0" dirty="0">
                <a:solidFill>
                  <a:srgbClr val="555555"/>
                </a:solidFill>
              </a:rPr>
              <a:t>dans</a:t>
            </a:r>
            <a:r>
              <a:rPr sz="1400" b="0" spc="-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clause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SELECT</a:t>
            </a:r>
            <a:r>
              <a:rPr sz="1400" spc="2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fournit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les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informations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chaque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spc="-10" dirty="0" err="1">
                <a:solidFill>
                  <a:srgbClr val="555555"/>
                </a:solidFill>
              </a:rPr>
              <a:t>groupe</a:t>
            </a:r>
            <a:r>
              <a:rPr sz="1400" b="0" spc="-10" dirty="0" smtClean="0">
                <a:solidFill>
                  <a:srgbClr val="555555"/>
                </a:solidFill>
              </a:rPr>
              <a:t>.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52379" y="324968"/>
            <a:ext cx="8435405" cy="4296461"/>
            <a:chOff x="3552379" y="344424"/>
            <a:chExt cx="8435405" cy="429646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52379" y="4207815"/>
              <a:ext cx="4026535" cy="433070"/>
            </a:xfrm>
            <a:custGeom>
              <a:avLst/>
              <a:gdLst/>
              <a:ahLst/>
              <a:cxnLst/>
              <a:rect l="l" t="t" r="r" b="b"/>
              <a:pathLst>
                <a:path w="4026534" h="433070">
                  <a:moveTo>
                    <a:pt x="783336" y="216408"/>
                  </a:moveTo>
                  <a:lnTo>
                    <a:pt x="566928" y="0"/>
                  </a:lnTo>
                  <a:lnTo>
                    <a:pt x="566928" y="108204"/>
                  </a:lnTo>
                  <a:lnTo>
                    <a:pt x="0" y="108204"/>
                  </a:lnTo>
                  <a:lnTo>
                    <a:pt x="0" y="324612"/>
                  </a:lnTo>
                  <a:lnTo>
                    <a:pt x="566928" y="324612"/>
                  </a:lnTo>
                  <a:lnTo>
                    <a:pt x="566928" y="432816"/>
                  </a:lnTo>
                  <a:lnTo>
                    <a:pt x="783336" y="216408"/>
                  </a:lnTo>
                  <a:close/>
                </a:path>
                <a:path w="4026534" h="433070">
                  <a:moveTo>
                    <a:pt x="4026408" y="216408"/>
                  </a:moveTo>
                  <a:lnTo>
                    <a:pt x="3810000" y="0"/>
                  </a:lnTo>
                  <a:lnTo>
                    <a:pt x="3810000" y="108204"/>
                  </a:lnTo>
                  <a:lnTo>
                    <a:pt x="3246120" y="108204"/>
                  </a:lnTo>
                  <a:lnTo>
                    <a:pt x="3246120" y="324612"/>
                  </a:lnTo>
                  <a:lnTo>
                    <a:pt x="3810000" y="324612"/>
                  </a:lnTo>
                  <a:lnTo>
                    <a:pt x="3810000" y="432816"/>
                  </a:lnTo>
                  <a:lnTo>
                    <a:pt x="4026408" y="216408"/>
                  </a:lnTo>
                  <a:close/>
                </a:path>
              </a:pathLst>
            </a:custGeom>
            <a:solidFill>
              <a:srgbClr val="FF77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99591" y="1581345"/>
            <a:ext cx="10587990" cy="988731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1400" b="1" spc="-3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</a:t>
            </a:r>
            <a:r>
              <a:rPr sz="14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SUM()</a:t>
            </a:r>
            <a:r>
              <a:rPr sz="1400"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SUM()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somme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colonne.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L'image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illustre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l'utilisation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d'agrégation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SUM()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BY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Fonctions</a:t>
            </a:r>
            <a:r>
              <a:rPr sz="1600" spc="-5" dirty="0"/>
              <a:t> </a:t>
            </a:r>
            <a:r>
              <a:rPr sz="1600" spc="-20" dirty="0"/>
              <a:t>d’agrégation</a:t>
            </a:r>
            <a:r>
              <a:rPr sz="1600" spc="-30" dirty="0"/>
              <a:t> </a:t>
            </a:r>
            <a:r>
              <a:rPr sz="1600" dirty="0"/>
              <a:t>du</a:t>
            </a:r>
            <a:r>
              <a:rPr sz="1600" spc="-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9" name="object 9"/>
          <p:cNvSpPr txBox="1"/>
          <p:nvPr/>
        </p:nvSpPr>
        <p:spPr>
          <a:xfrm>
            <a:off x="4437184" y="3081871"/>
            <a:ext cx="2286000" cy="2646045"/>
          </a:xfrm>
          <a:prstGeom prst="rect">
            <a:avLst/>
          </a:prstGeom>
          <a:solidFill>
            <a:srgbClr val="E7E6E6"/>
          </a:solidFill>
        </p:spPr>
        <p:txBody>
          <a:bodyPr vert="horz" wrap="square" lIns="0" tIns="1460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14"/>
              </a:spcBef>
            </a:pPr>
            <a:r>
              <a:rPr sz="4000" b="1" spc="-50" dirty="0">
                <a:solidFill>
                  <a:srgbClr val="FF0000"/>
                </a:solidFill>
                <a:latin typeface="Calibri"/>
                <a:cs typeface="Calibri"/>
              </a:rPr>
              <a:t>∑</a:t>
            </a:r>
            <a:endParaRPr sz="40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150"/>
              </a:spcBef>
            </a:pPr>
            <a:r>
              <a:rPr sz="1600" b="1" spc="-10" dirty="0">
                <a:solidFill>
                  <a:srgbClr val="0157A2"/>
                </a:solidFill>
                <a:latin typeface="Calibri"/>
                <a:cs typeface="Calibri"/>
              </a:rPr>
              <a:t>SELECT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Nom,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SUM(Valeur)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b="1" spc="-20" dirty="0">
                <a:solidFill>
                  <a:srgbClr val="0157A2"/>
                </a:solidFill>
                <a:latin typeface="Calibri"/>
                <a:cs typeface="Calibri"/>
              </a:rPr>
              <a:t>FROM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</a:pPr>
            <a:r>
              <a:rPr sz="1600" spc="-10" dirty="0">
                <a:solidFill>
                  <a:srgbClr val="555555"/>
                </a:solidFill>
                <a:latin typeface="Calibri"/>
                <a:cs typeface="Calibri"/>
              </a:rPr>
              <a:t>Sample_table</a:t>
            </a:r>
            <a:endParaRPr sz="1600" dirty="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600" b="1" dirty="0">
                <a:solidFill>
                  <a:srgbClr val="0157A2"/>
                </a:solidFill>
                <a:latin typeface="Calibri"/>
                <a:cs typeface="Calibri"/>
              </a:rPr>
              <a:t>GROUP</a:t>
            </a:r>
            <a:r>
              <a:rPr sz="1600" b="1" spc="-40" dirty="0">
                <a:solidFill>
                  <a:srgbClr val="0157A2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157A2"/>
                </a:solidFill>
                <a:latin typeface="Calibri"/>
                <a:cs typeface="Calibri"/>
              </a:rPr>
              <a:t>BY</a:t>
            </a:r>
            <a:endParaRPr sz="1600" dirty="0">
              <a:latin typeface="Calibri"/>
              <a:cs typeface="Calibri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sz="1600" spc="-20" dirty="0">
                <a:solidFill>
                  <a:srgbClr val="555555"/>
                </a:solidFill>
                <a:latin typeface="Calibri"/>
                <a:cs typeface="Calibri"/>
              </a:rPr>
              <a:t>Nom;</a:t>
            </a:r>
            <a:endParaRPr sz="1600" dirty="0">
              <a:latin typeface="Calibri"/>
              <a:cs typeface="Calibri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72035"/>
              </p:ext>
            </p:extLst>
          </p:nvPr>
        </p:nvGraphicFramePr>
        <p:xfrm>
          <a:off x="1854955" y="3355238"/>
          <a:ext cx="1521460" cy="2099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25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20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8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8ACA4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884461"/>
              </p:ext>
            </p:extLst>
          </p:nvPr>
        </p:nvGraphicFramePr>
        <p:xfrm>
          <a:off x="7696195" y="3664165"/>
          <a:ext cx="257810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9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spc="-25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Nom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b="1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r>
                        <a:rPr sz="1600" b="1" spc="-3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(Valeur)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30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B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5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6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70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3BA03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034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8935" y="344424"/>
            <a:ext cx="8308975" cy="4658360"/>
            <a:chOff x="3678935" y="344424"/>
            <a:chExt cx="8308975" cy="4658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8935" y="2353056"/>
              <a:ext cx="4883658" cy="26494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415" y="2383535"/>
              <a:ext cx="4770120" cy="253593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07764" y="2381884"/>
              <a:ext cx="4773295" cy="2539365"/>
            </a:xfrm>
            <a:custGeom>
              <a:avLst/>
              <a:gdLst/>
              <a:ahLst/>
              <a:cxnLst/>
              <a:rect l="l" t="t" r="r" b="b"/>
              <a:pathLst>
                <a:path w="4773295" h="2539365">
                  <a:moveTo>
                    <a:pt x="0" y="2539111"/>
                  </a:moveTo>
                  <a:lnTo>
                    <a:pt x="4773295" y="2539111"/>
                  </a:lnTo>
                  <a:lnTo>
                    <a:pt x="4773295" y="0"/>
                  </a:lnTo>
                  <a:lnTo>
                    <a:pt x="0" y="0"/>
                  </a:lnTo>
                  <a:lnTo>
                    <a:pt x="0" y="253911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Fonctions</a:t>
            </a:r>
            <a:r>
              <a:rPr sz="1600" spc="-5" dirty="0"/>
              <a:t> </a:t>
            </a:r>
            <a:r>
              <a:rPr sz="1600" spc="-20" dirty="0"/>
              <a:t>d’agrégation</a:t>
            </a:r>
            <a:r>
              <a:rPr sz="1600" spc="-30" dirty="0"/>
              <a:t> </a:t>
            </a:r>
            <a:r>
              <a:rPr sz="1600" dirty="0"/>
              <a:t>du</a:t>
            </a:r>
            <a:r>
              <a:rPr sz="1600" spc="-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645920" cy="5854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14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</a:t>
            </a:r>
            <a:r>
              <a:rPr sz="14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SUM()</a:t>
            </a:r>
            <a:r>
              <a:rPr sz="1400"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96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66159" y="344424"/>
            <a:ext cx="8422005" cy="4695190"/>
            <a:chOff x="3566159" y="344424"/>
            <a:chExt cx="8422005" cy="46951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6159" y="2609088"/>
              <a:ext cx="5106162" cy="243001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6639" y="2639568"/>
              <a:ext cx="4992623" cy="23164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94988" y="2637916"/>
              <a:ext cx="4996180" cy="2319655"/>
            </a:xfrm>
            <a:custGeom>
              <a:avLst/>
              <a:gdLst/>
              <a:ahLst/>
              <a:cxnLst/>
              <a:rect l="l" t="t" r="r" b="b"/>
              <a:pathLst>
                <a:path w="4996180" h="2319654">
                  <a:moveTo>
                    <a:pt x="0" y="2319654"/>
                  </a:moveTo>
                  <a:lnTo>
                    <a:pt x="4995799" y="2319654"/>
                  </a:lnTo>
                  <a:lnTo>
                    <a:pt x="4995799" y="0"/>
                  </a:lnTo>
                  <a:lnTo>
                    <a:pt x="0" y="0"/>
                  </a:lnTo>
                  <a:lnTo>
                    <a:pt x="0" y="231965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Fonctions</a:t>
            </a:r>
            <a:r>
              <a:rPr sz="1600" spc="-5" dirty="0"/>
              <a:t> </a:t>
            </a:r>
            <a:r>
              <a:rPr sz="1600" spc="-20" dirty="0"/>
              <a:t>d’agrégation</a:t>
            </a:r>
            <a:r>
              <a:rPr sz="1600" spc="-30" dirty="0"/>
              <a:t> </a:t>
            </a:r>
            <a:r>
              <a:rPr sz="1600" dirty="0"/>
              <a:t>du</a:t>
            </a:r>
            <a:r>
              <a:rPr sz="1600" spc="-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65250" y="1652929"/>
            <a:ext cx="5601818" cy="903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1400" b="1" spc="-4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</a:t>
            </a:r>
            <a:r>
              <a:rPr sz="1400"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AVG()</a:t>
            </a:r>
            <a:r>
              <a:rPr sz="1400" b="1" spc="-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AVG()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moyenne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colonne.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903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69335" y="344424"/>
            <a:ext cx="8918575" cy="4871720"/>
            <a:chOff x="3069335" y="344424"/>
            <a:chExt cx="8918575" cy="4871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9335" y="2627375"/>
              <a:ext cx="6102858" cy="258851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9815" y="2657856"/>
              <a:ext cx="5989320" cy="247497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8291" y="2656204"/>
              <a:ext cx="5992495" cy="2478405"/>
            </a:xfrm>
            <a:custGeom>
              <a:avLst/>
              <a:gdLst/>
              <a:ahLst/>
              <a:cxnLst/>
              <a:rect l="l" t="t" r="r" b="b"/>
              <a:pathLst>
                <a:path w="5992495" h="2478404">
                  <a:moveTo>
                    <a:pt x="0" y="2478151"/>
                  </a:moveTo>
                  <a:lnTo>
                    <a:pt x="5992495" y="2478151"/>
                  </a:lnTo>
                  <a:lnTo>
                    <a:pt x="5992495" y="0"/>
                  </a:lnTo>
                  <a:lnTo>
                    <a:pt x="0" y="0"/>
                  </a:lnTo>
                  <a:lnTo>
                    <a:pt x="0" y="24781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Fonctions</a:t>
            </a:r>
            <a:r>
              <a:rPr sz="1600" spc="-5" dirty="0"/>
              <a:t> </a:t>
            </a:r>
            <a:r>
              <a:rPr sz="1600" spc="-20" dirty="0"/>
              <a:t>d’agrégation</a:t>
            </a:r>
            <a:r>
              <a:rPr sz="1600" spc="-30" dirty="0"/>
              <a:t> </a:t>
            </a:r>
            <a:r>
              <a:rPr sz="1600" dirty="0"/>
              <a:t>du</a:t>
            </a:r>
            <a:r>
              <a:rPr sz="1600" spc="-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62000" y="1658592"/>
            <a:ext cx="5830418" cy="903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</a:t>
            </a:r>
            <a:r>
              <a:rPr sz="1400"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COUNT()</a:t>
            </a:r>
            <a:r>
              <a:rPr sz="1400"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COUNT()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sz="1400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d’enregistrements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sélectionnés.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04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25880" y="344424"/>
            <a:ext cx="10662285" cy="4295775"/>
            <a:chOff x="1325880" y="344424"/>
            <a:chExt cx="10662285" cy="42957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25880" y="2880359"/>
              <a:ext cx="4456938" cy="17594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56360" y="2910840"/>
              <a:ext cx="4343400" cy="164591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4836" y="2909188"/>
              <a:ext cx="4346575" cy="1649095"/>
            </a:xfrm>
            <a:custGeom>
              <a:avLst/>
              <a:gdLst/>
              <a:ahLst/>
              <a:cxnLst/>
              <a:rect l="l" t="t" r="r" b="b"/>
              <a:pathLst>
                <a:path w="4346575" h="1649095">
                  <a:moveTo>
                    <a:pt x="0" y="1649095"/>
                  </a:moveTo>
                  <a:lnTo>
                    <a:pt x="4346575" y="1649095"/>
                  </a:lnTo>
                  <a:lnTo>
                    <a:pt x="4346575" y="0"/>
                  </a:lnTo>
                  <a:lnTo>
                    <a:pt x="0" y="0"/>
                  </a:lnTo>
                  <a:lnTo>
                    <a:pt x="0" y="164909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7376" y="2871216"/>
              <a:ext cx="4472178" cy="176860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7856" y="2901696"/>
              <a:ext cx="4358640" cy="16550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466205" y="2900044"/>
              <a:ext cx="4361815" cy="1658620"/>
            </a:xfrm>
            <a:custGeom>
              <a:avLst/>
              <a:gdLst/>
              <a:ahLst/>
              <a:cxnLst/>
              <a:rect l="l" t="t" r="r" b="b"/>
              <a:pathLst>
                <a:path w="4361815" h="1658620">
                  <a:moveTo>
                    <a:pt x="0" y="1658238"/>
                  </a:moveTo>
                  <a:lnTo>
                    <a:pt x="4361814" y="1658238"/>
                  </a:lnTo>
                  <a:lnTo>
                    <a:pt x="4361814" y="0"/>
                  </a:lnTo>
                  <a:lnTo>
                    <a:pt x="0" y="0"/>
                  </a:lnTo>
                  <a:lnTo>
                    <a:pt x="0" y="165823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Fonctions</a:t>
            </a:r>
            <a:r>
              <a:rPr sz="1600" spc="-5" dirty="0"/>
              <a:t> </a:t>
            </a:r>
            <a:r>
              <a:rPr sz="1600" spc="-20" dirty="0"/>
              <a:t>d’agrégation</a:t>
            </a:r>
            <a:r>
              <a:rPr sz="1600" spc="-30" dirty="0"/>
              <a:t> </a:t>
            </a:r>
            <a:r>
              <a:rPr sz="1600" dirty="0"/>
              <a:t>du</a:t>
            </a:r>
            <a:r>
              <a:rPr sz="1600" spc="-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77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798982" y="1598802"/>
            <a:ext cx="10250018" cy="9034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1400"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</a:t>
            </a:r>
            <a:r>
              <a:rPr sz="14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MAX/MIN</a:t>
            </a:r>
            <a:r>
              <a:rPr sz="1400" b="1" spc="28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MAX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MIN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()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respectivement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maximum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minimum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valeurs 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enregistrements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sélectionnés.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15817" y="4740097"/>
            <a:ext cx="82041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MAX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(Prix)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9318" y="4740097"/>
            <a:ext cx="7778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MIN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(Prix)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4952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83812" y="372287"/>
            <a:ext cx="8449056" cy="5374385"/>
            <a:chOff x="3538728" y="344424"/>
            <a:chExt cx="8449056" cy="53743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8728" y="2737103"/>
              <a:ext cx="5161026" cy="298170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67557" y="2765996"/>
              <a:ext cx="5050790" cy="2871470"/>
            </a:xfrm>
            <a:custGeom>
              <a:avLst/>
              <a:gdLst/>
              <a:ahLst/>
              <a:cxnLst/>
              <a:rect l="l" t="t" r="r" b="b"/>
              <a:pathLst>
                <a:path w="5050790" h="2871470">
                  <a:moveTo>
                    <a:pt x="0" y="2871342"/>
                  </a:moveTo>
                  <a:lnTo>
                    <a:pt x="5050663" y="2871342"/>
                  </a:lnTo>
                  <a:lnTo>
                    <a:pt x="5050663" y="0"/>
                  </a:lnTo>
                  <a:lnTo>
                    <a:pt x="0" y="0"/>
                  </a:lnTo>
                  <a:lnTo>
                    <a:pt x="0" y="287134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90530" cy="1072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HAVING</a:t>
            </a:r>
            <a:r>
              <a:rPr sz="1600" b="1" spc="-7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HAVING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l'instruction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spécifier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filtre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d'agrégats.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souvent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GROUP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BY</a:t>
            </a:r>
            <a:r>
              <a:rPr sz="1400" b="1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filtrer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groupes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fonction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d'une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condition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spécifiée.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GROUP</a:t>
            </a:r>
            <a:r>
              <a:rPr sz="1400" b="1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BY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omise,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HAVING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comporte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2640" y="2793859"/>
            <a:ext cx="5778519" cy="295281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733800" y="2793859"/>
            <a:ext cx="152400" cy="13971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14928" y="344424"/>
            <a:ext cx="8373109" cy="5362575"/>
            <a:chOff x="3614928" y="344424"/>
            <a:chExt cx="8373109" cy="5362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928" y="2746247"/>
              <a:ext cx="5011674" cy="296037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5408" y="2776728"/>
              <a:ext cx="4898136" cy="28468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43757" y="2775140"/>
              <a:ext cx="4901565" cy="2850515"/>
            </a:xfrm>
            <a:custGeom>
              <a:avLst/>
              <a:gdLst/>
              <a:ahLst/>
              <a:cxnLst/>
              <a:rect l="l" t="t" r="r" b="b"/>
              <a:pathLst>
                <a:path w="4901565" h="2850515">
                  <a:moveTo>
                    <a:pt x="0" y="2850007"/>
                  </a:moveTo>
                  <a:lnTo>
                    <a:pt x="4901311" y="2850007"/>
                  </a:lnTo>
                  <a:lnTo>
                    <a:pt x="4901311" y="0"/>
                  </a:lnTo>
                  <a:lnTo>
                    <a:pt x="0" y="0"/>
                  </a:lnTo>
                  <a:lnTo>
                    <a:pt x="0" y="28500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79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88625" cy="1136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ORDER</a:t>
            </a:r>
            <a:r>
              <a:rPr sz="1600" b="1" spc="-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BY</a:t>
            </a:r>
            <a:r>
              <a:rPr sz="1600" b="1" spc="-5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ORDER</a:t>
            </a:r>
            <a:r>
              <a:rPr sz="1400" b="1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BY</a:t>
            </a:r>
            <a:r>
              <a:rPr sz="1400" b="1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trier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1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lignes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jeu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résultats.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Elle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porter</a:t>
            </a:r>
            <a:r>
              <a:rPr sz="1400" spc="11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colonnes,</a:t>
            </a:r>
            <a:r>
              <a:rPr sz="1400" spc="1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chacune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suivie,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option,</a:t>
            </a:r>
            <a:r>
              <a:rPr sz="140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l’ordre</a:t>
            </a:r>
            <a:r>
              <a:rPr sz="1400" spc="1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</a:t>
            </a:r>
            <a:r>
              <a:rPr sz="140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lang="fr-FR" sz="1400" dirty="0"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croissant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ASC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décroissant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DESC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L’ordre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default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étant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ASC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1841349"/>
            <a:ext cx="10554818" cy="374525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Le</a:t>
            </a:r>
            <a:r>
              <a:rPr sz="1600" b="1" spc="-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langage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1600" b="1" spc="-7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r>
              <a:rPr sz="1600" b="1" spc="-1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(Structured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Query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Language)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s’agit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d’interrogation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relationnelles</a:t>
            </a:r>
            <a:r>
              <a:rPr sz="1400" spc="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d’effectuer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tâches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structure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Interrogation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modification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Contrôle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r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sécurité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Sauvegarde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restauration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bases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n'est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sensible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casse,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signifie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l'on 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bien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écrire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instructions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minuscules</a:t>
            </a:r>
            <a:r>
              <a:rPr sz="1400" spc="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qu'en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majuscule.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langage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commandes SQL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réparti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quatre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LDD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(Langage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b="1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données)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25" dirty="0" smtClean="0">
                <a:solidFill>
                  <a:srgbClr val="555555"/>
                </a:solidFill>
                <a:latin typeface="Calibri"/>
                <a:cs typeface="Calibri"/>
              </a:rPr>
              <a:t>: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Utilisé pour définir ou modifier la structure de la base de données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LMD</a:t>
            </a:r>
            <a:r>
              <a:rPr sz="1400" b="1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(Langage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manipulation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Utilisé pour manipuler les données (ajout, modification, suppression, consultation)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lang="fr-FR" sz="1400" spc="-10" dirty="0" smtClean="0">
              <a:solidFill>
                <a:srgbClr val="555555"/>
              </a:solidFill>
              <a:latin typeface="Calibri"/>
              <a:cs typeface="Calibri"/>
            </a:endParaRPr>
          </a:p>
          <a:p>
            <a:pPr marL="641350" lvl="1" indent="-171450" algn="just"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LCD</a:t>
            </a:r>
            <a:r>
              <a:rPr lang="fr-FR" sz="1400" b="1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(Langage</a:t>
            </a:r>
            <a:r>
              <a:rPr lang="fr-FR" sz="1400" b="1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b="1" spc="-4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contrôle</a:t>
            </a:r>
            <a:r>
              <a:rPr lang="fr-FR" sz="1400" b="1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b="1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données)</a:t>
            </a:r>
            <a:r>
              <a:rPr lang="fr-FR" sz="1400" b="1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b="1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permet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gérer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privilèges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différents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droits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d’accès</a:t>
            </a:r>
            <a:r>
              <a:rPr lang="fr-FR" sz="1400" spc="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L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TC</a:t>
            </a:r>
            <a:r>
              <a:rPr sz="1400" b="1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Langage de Contrôle des Transactions</a:t>
            </a:r>
            <a:r>
              <a:rPr sz="1400" b="1" dirty="0" smtClean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r>
              <a:rPr sz="1400" b="1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Il gère les transactions (groupes d’instructions à exécuter ensemble)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5"/>
          <a:srcRect l="48293" t="25352" r="3622" b="20649"/>
          <a:stretch/>
        </p:blipFill>
        <p:spPr>
          <a:xfrm>
            <a:off x="9396238" y="2707062"/>
            <a:ext cx="1296145" cy="72008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14928" y="344424"/>
            <a:ext cx="8372856" cy="5362193"/>
            <a:chOff x="3614928" y="344424"/>
            <a:chExt cx="8372856" cy="5362193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4928" y="2746247"/>
              <a:ext cx="5011674" cy="296037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43757" y="2775140"/>
              <a:ext cx="4901565" cy="2850515"/>
            </a:xfrm>
            <a:custGeom>
              <a:avLst/>
              <a:gdLst/>
              <a:ahLst/>
              <a:cxnLst/>
              <a:rect l="l" t="t" r="r" b="b"/>
              <a:pathLst>
                <a:path w="4901565" h="2850515">
                  <a:moveTo>
                    <a:pt x="0" y="2850007"/>
                  </a:moveTo>
                  <a:lnTo>
                    <a:pt x="4901311" y="2850007"/>
                  </a:lnTo>
                  <a:lnTo>
                    <a:pt x="4901311" y="0"/>
                  </a:lnTo>
                  <a:lnTo>
                    <a:pt x="0" y="0"/>
                  </a:lnTo>
                  <a:lnTo>
                    <a:pt x="0" y="285000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/>
              <a:t>Requêtes</a:t>
            </a:r>
            <a:r>
              <a:rPr sz="1600" spc="-55" dirty="0"/>
              <a:t> </a:t>
            </a:r>
            <a:r>
              <a:rPr sz="1600" dirty="0"/>
              <a:t>de</a:t>
            </a:r>
            <a:r>
              <a:rPr sz="1600" spc="5" dirty="0"/>
              <a:t> </a:t>
            </a:r>
            <a:r>
              <a:rPr sz="1600" spc="-10" dirty="0"/>
              <a:t>sélection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80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588625" cy="87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LIMIT </a:t>
            </a:r>
            <a:r>
              <a:rPr sz="1600" b="1" spc="-5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La clause LIMIT en SQL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sert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à restreindre le nombre de lignes retournées par une requête.</a:t>
            </a: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184150" algn="l"/>
              </a:tabLst>
            </a:pPr>
            <a:r>
              <a:rPr sz="1400" b="1" dirty="0" err="1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1803" y="2775140"/>
            <a:ext cx="4883519" cy="2850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Rectangle 15"/>
          <p:cNvSpPr/>
          <p:nvPr/>
        </p:nvSpPr>
        <p:spPr>
          <a:xfrm>
            <a:off x="3810000" y="2775140"/>
            <a:ext cx="381000" cy="11872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46926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7835" cy="195117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LMD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sélection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dirty="0" smtClean="0">
                <a:solidFill>
                  <a:srgbClr val="FF7700"/>
                </a:solidFill>
                <a:latin typeface="Calibri"/>
                <a:cs typeface="Calibri"/>
              </a:rPr>
              <a:t>Expression</a:t>
            </a:r>
            <a:r>
              <a:rPr lang="fr-FR" sz="1600" b="1" spc="-65" dirty="0">
                <a:solidFill>
                  <a:srgbClr val="FF7700"/>
                </a:solidFill>
                <a:latin typeface="Calibri"/>
                <a:cs typeface="Calibri"/>
              </a:rPr>
              <a:t>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 smtClean="0">
                <a:solidFill>
                  <a:srgbClr val="D0D0D0"/>
                </a:solidFill>
                <a:latin typeface="Calibri"/>
                <a:cs typeface="Calibri"/>
              </a:rPr>
              <a:t>Sous</a:t>
            </a:r>
            <a:r>
              <a:rPr sz="1600" spc="-30" dirty="0" smtClean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l’union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Jointures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82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98982" y="1447800"/>
            <a:ext cx="10586085" cy="2187488"/>
          </a:xfrm>
          <a:prstGeom prst="rect">
            <a:avLst/>
          </a:prstGeom>
        </p:spPr>
        <p:txBody>
          <a:bodyPr vert="horz" wrap="square" lIns="0" tIns="390872" rIns="0" bIns="0" rtlCol="0">
            <a:spAutoFit/>
          </a:bodyPr>
          <a:lstStyle/>
          <a:p>
            <a:pPr marL="184150" indent="-171450" algn="just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</a:rPr>
              <a:t>Une expression se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compose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d’ensemble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 colonnes, </a:t>
            </a:r>
            <a:r>
              <a:rPr sz="1400" b="0" spc="-10" dirty="0">
                <a:solidFill>
                  <a:srgbClr val="555555"/>
                </a:solidFill>
              </a:rPr>
              <a:t>constantes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et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fonctions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combinées</a:t>
            </a:r>
            <a:r>
              <a:rPr sz="1400" b="0" spc="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au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moyen</a:t>
            </a:r>
            <a:r>
              <a:rPr sz="1400" b="0" spc="2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d'opérateurs.</a:t>
            </a:r>
            <a:r>
              <a:rPr sz="1400" b="0" spc="5" dirty="0">
                <a:solidFill>
                  <a:srgbClr val="555555"/>
                </a:solidFill>
              </a:rPr>
              <a:t> </a:t>
            </a:r>
            <a:endParaRPr sz="1400" dirty="0"/>
          </a:p>
          <a:p>
            <a:pPr marL="184150" indent="-171450" algn="just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</a:rPr>
              <a:t>Il</a:t>
            </a:r>
            <a:r>
              <a:rPr sz="1400" b="0" spc="-5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existe</a:t>
            </a:r>
            <a:r>
              <a:rPr sz="1400" b="0" spc="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trois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types</a:t>
            </a:r>
            <a:r>
              <a:rPr sz="1400" b="0" spc="-45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d'expressions</a:t>
            </a:r>
            <a:r>
              <a:rPr sz="1400" b="0" spc="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selon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type</a:t>
            </a:r>
            <a:r>
              <a:rPr sz="1400" b="0" spc="-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données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-1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SQL</a:t>
            </a:r>
            <a:r>
              <a:rPr sz="1400" b="0" spc="-40" dirty="0">
                <a:solidFill>
                  <a:srgbClr val="555555"/>
                </a:solidFill>
              </a:rPr>
              <a:t> </a:t>
            </a:r>
            <a:r>
              <a:rPr sz="1400" b="0" spc="-50" dirty="0">
                <a:solidFill>
                  <a:srgbClr val="555555"/>
                </a:solidFill>
              </a:rPr>
              <a:t>:</a:t>
            </a:r>
            <a:endParaRPr sz="1400" dirty="0"/>
          </a:p>
          <a:p>
            <a:pPr marL="641350" lvl="1" indent="-171450" algn="just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arithmétiques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chaînes</a:t>
            </a:r>
            <a:r>
              <a:rPr sz="14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dates.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0" dirty="0">
                <a:solidFill>
                  <a:srgbClr val="555555"/>
                </a:solidFill>
              </a:rPr>
              <a:t>A</a:t>
            </a:r>
            <a:r>
              <a:rPr sz="1400" b="0" spc="-1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chaque</a:t>
            </a:r>
            <a:r>
              <a:rPr sz="1400" b="0" spc="-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type</a:t>
            </a:r>
            <a:r>
              <a:rPr sz="1400" b="0" spc="-50" dirty="0">
                <a:solidFill>
                  <a:srgbClr val="555555"/>
                </a:solidFill>
              </a:rPr>
              <a:t> </a:t>
            </a:r>
            <a:r>
              <a:rPr sz="1400" b="0" spc="-10" dirty="0">
                <a:solidFill>
                  <a:srgbClr val="555555"/>
                </a:solidFill>
              </a:rPr>
              <a:t>correspondent</a:t>
            </a:r>
            <a:r>
              <a:rPr sz="1400" b="0" dirty="0">
                <a:solidFill>
                  <a:srgbClr val="555555"/>
                </a:solidFill>
              </a:rPr>
              <a:t> des </a:t>
            </a:r>
            <a:r>
              <a:rPr sz="1400" b="0" spc="-10" dirty="0">
                <a:solidFill>
                  <a:srgbClr val="555555"/>
                </a:solidFill>
              </a:rPr>
              <a:t>opérateurs</a:t>
            </a:r>
            <a:r>
              <a:rPr sz="1400" b="0" dirty="0">
                <a:solidFill>
                  <a:srgbClr val="555555"/>
                </a:solidFill>
              </a:rPr>
              <a:t> et</a:t>
            </a:r>
            <a:r>
              <a:rPr sz="1400" b="0" spc="-2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des</a:t>
            </a:r>
            <a:r>
              <a:rPr sz="1400" b="0" spc="-2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fonctions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b="0" spc="-10" dirty="0" err="1">
                <a:solidFill>
                  <a:srgbClr val="555555"/>
                </a:solidFill>
              </a:rPr>
              <a:t>spécifiques</a:t>
            </a:r>
            <a:r>
              <a:rPr sz="1400" b="0" spc="-10" dirty="0" smtClean="0">
                <a:solidFill>
                  <a:srgbClr val="555555"/>
                </a:solidFill>
              </a:rPr>
              <a:t>.</a:t>
            </a:r>
            <a:endParaRPr sz="1400" dirty="0"/>
          </a:p>
        </p:txBody>
      </p:sp>
      <p:sp>
        <p:nvSpPr>
          <p:cNvPr id="11" name="object 7"/>
          <p:cNvSpPr txBox="1"/>
          <p:nvPr/>
        </p:nvSpPr>
        <p:spPr>
          <a:xfrm>
            <a:off x="830249" y="3866551"/>
            <a:ext cx="10554818" cy="20909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opérateurs</a:t>
            </a:r>
            <a:r>
              <a:rPr sz="1600" b="1" spc="-6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endParaRPr sz="16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opérateur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symbole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spécifiant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action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exécutée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trouvons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SQL,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différentes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catégories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d’opérateurs.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utilisables dans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requêtes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sélection.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arithmétiques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logiques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914400" y="1752600"/>
            <a:ext cx="5601818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arithmétiques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Les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opérateurs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arithmétiques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présents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SQL</a:t>
            </a:r>
            <a:r>
              <a:rPr sz="1400" spc="-4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sont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 suivants</a:t>
            </a:r>
            <a:r>
              <a:rPr sz="1400" spc="-50" dirty="0">
                <a:solidFill>
                  <a:srgbClr val="555555"/>
                </a:solidFill>
                <a:latin typeface="Calibri"/>
                <a:cs typeface="+mj-cs"/>
              </a:rPr>
              <a:t> :</a:t>
            </a:r>
            <a:endParaRPr sz="1400" dirty="0">
              <a:latin typeface="Calibri"/>
              <a:cs typeface="+mj-cs"/>
            </a:endParaRPr>
          </a:p>
          <a:p>
            <a:pPr marL="469900">
              <a:lnSpc>
                <a:spcPct val="100000"/>
              </a:lnSpc>
              <a:spcBef>
                <a:spcPts val="770"/>
              </a:spcBef>
            </a:pPr>
            <a:r>
              <a:rPr sz="1400" dirty="0">
                <a:solidFill>
                  <a:srgbClr val="555555"/>
                </a:solidFill>
                <a:latin typeface="Arial MT"/>
                <a:cs typeface="+mj-cs"/>
              </a:rPr>
              <a:t>•</a:t>
            </a:r>
            <a:r>
              <a:rPr sz="1400" spc="120" dirty="0">
                <a:solidFill>
                  <a:srgbClr val="555555"/>
                </a:solidFill>
                <a:latin typeface="Arial MT"/>
                <a:cs typeface="+mj-cs"/>
              </a:rPr>
              <a:t> 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+</a:t>
            </a:r>
            <a:r>
              <a:rPr sz="1400" spc="28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addition</a:t>
            </a:r>
            <a:endParaRPr sz="1400" dirty="0">
              <a:latin typeface="Calibri"/>
              <a:cs typeface="+mj-cs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-</a:t>
            </a:r>
            <a:r>
              <a:rPr sz="1400" spc="1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soustraction</a:t>
            </a:r>
            <a:endParaRPr sz="1400" dirty="0">
              <a:latin typeface="Calibri"/>
              <a:cs typeface="+mj-cs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*</a:t>
            </a:r>
            <a:r>
              <a:rPr sz="1400" spc="-2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multiplication</a:t>
            </a:r>
            <a:endParaRPr sz="1400" dirty="0">
              <a:latin typeface="Calibri"/>
              <a:cs typeface="+mj-cs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/</a:t>
            </a:r>
            <a:r>
              <a:rPr sz="1400" spc="1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division</a:t>
            </a:r>
            <a:endParaRPr sz="1400" dirty="0">
              <a:latin typeface="Calibri"/>
              <a:cs typeface="+mj-cs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+mj-cs"/>
              </a:rPr>
              <a:t>Remarque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+mj-cs"/>
              </a:rPr>
              <a:t>: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division</a:t>
            </a:r>
            <a:r>
              <a:rPr sz="1400" spc="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par</a:t>
            </a:r>
            <a:r>
              <a:rPr sz="1400" spc="-4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0</a:t>
            </a:r>
            <a:r>
              <a:rPr sz="1400" spc="-2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provoque</a:t>
            </a:r>
            <a:r>
              <a:rPr sz="1400" spc="-5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une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fin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avec</a:t>
            </a:r>
            <a:r>
              <a:rPr sz="1400" spc="-40" dirty="0">
                <a:solidFill>
                  <a:srgbClr val="555555"/>
                </a:solidFill>
                <a:latin typeface="Calibri"/>
                <a:cs typeface="+mj-cs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+mj-cs"/>
              </a:rPr>
              <a:t>code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+mj-cs"/>
              </a:rPr>
              <a:t> d'erreur.</a:t>
            </a:r>
            <a:endParaRPr sz="1400" dirty="0">
              <a:latin typeface="Calibri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4003202"/>
            <a:ext cx="10515600" cy="2282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Priorité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b="1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lang="fr-FR" sz="1400" b="1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b="1" spc="-5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b="1" dirty="0" smtClean="0">
              <a:latin typeface="Calibri"/>
              <a:cs typeface="Calibri"/>
            </a:endParaRPr>
          </a:p>
          <a:p>
            <a:pPr marL="640080" marR="5080" lvl="1" indent="-170815" algn="just">
              <a:lnSpc>
                <a:spcPct val="110800"/>
              </a:lnSpc>
              <a:spcBef>
                <a:spcPts val="615"/>
              </a:spcBef>
              <a:buFont typeface="Arial MT"/>
              <a:buChar char="•"/>
              <a:tabLst>
                <a:tab pos="64008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arithmétique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comporter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opérateurs.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cas,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peut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varier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selon l'ordre</a:t>
            </a:r>
            <a:r>
              <a:rPr lang="fr-FR" sz="1400" spc="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lequel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effectuées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opérations.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multiplication</a:t>
            </a:r>
            <a:r>
              <a:rPr lang="fr-FR"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division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prioritaires</a:t>
            </a:r>
            <a:r>
              <a:rPr lang="fr-FR" sz="1400" spc="7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rapport aux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d'addition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4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soustraction.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parenthèses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lang="fr-FR" sz="1400" spc="-6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utilisées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forcer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l'évaluation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lang="fr-FR" sz="1400" spc="-4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ordre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différent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celui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découlant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priorité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lang="fr-FR" sz="1400" spc="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opérateurs.</a:t>
            </a:r>
            <a:endParaRPr lang="fr-FR" sz="1400" dirty="0" smtClean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Au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moyen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arithmétiques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+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possible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construire</a:t>
            </a:r>
            <a:r>
              <a:rPr lang="fr-FR"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lang="fr-FR" sz="1400" spc="-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5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lang="fr-FR" sz="1400" dirty="0" smtClean="0">
              <a:latin typeface="Calibri"/>
              <a:cs typeface="Calibri"/>
            </a:endParaRPr>
          </a:p>
          <a:p>
            <a:pPr marL="1098550" lvl="2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09855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+/-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400" spc="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lang="fr-FR"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obtenue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ajoutant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lang="fr-FR" sz="1400" spc="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nombre à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date.</a:t>
            </a:r>
            <a:endParaRPr lang="fr-FR" sz="1400" dirty="0" smtClean="0">
              <a:latin typeface="Calibri"/>
              <a:cs typeface="Calibri"/>
            </a:endParaRPr>
          </a:p>
          <a:p>
            <a:pPr marL="1098550" lvl="2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098550" algn="l"/>
              </a:tabLst>
            </a:pP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date2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-</a:t>
            </a:r>
            <a:r>
              <a:rPr lang="fr-FR" sz="1400" spc="-5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date1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lang="fr-FR" sz="1400" spc="-2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résultat</a:t>
            </a:r>
            <a:r>
              <a:rPr lang="fr-FR" sz="1400" spc="-3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nombre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lang="fr-FR"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lang="fr-FR" sz="1400" spc="-3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dates.</a:t>
            </a:r>
            <a:endParaRPr lang="fr-FR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78935" y="344424"/>
            <a:ext cx="8308975" cy="5490210"/>
            <a:chOff x="3678935" y="344424"/>
            <a:chExt cx="8308975" cy="54902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8935" y="2353055"/>
              <a:ext cx="4883658" cy="34815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9415" y="2383535"/>
              <a:ext cx="4770120" cy="33680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707764" y="2381948"/>
              <a:ext cx="4773295" cy="3371215"/>
            </a:xfrm>
            <a:custGeom>
              <a:avLst/>
              <a:gdLst/>
              <a:ahLst/>
              <a:cxnLst/>
              <a:rect l="l" t="t" r="r" b="b"/>
              <a:pathLst>
                <a:path w="4773295" h="3371215">
                  <a:moveTo>
                    <a:pt x="0" y="3371215"/>
                  </a:moveTo>
                  <a:lnTo>
                    <a:pt x="4773295" y="3371215"/>
                  </a:lnTo>
                  <a:lnTo>
                    <a:pt x="4773295" y="0"/>
                  </a:lnTo>
                  <a:lnTo>
                    <a:pt x="0" y="0"/>
                  </a:lnTo>
                  <a:lnTo>
                    <a:pt x="0" y="33712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49922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arithmétiques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Calcul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Gain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Prix-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Cout pour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chacun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85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9411818" cy="12394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opérateurs</a:t>
            </a:r>
            <a:r>
              <a:rPr sz="1600" b="1" spc="-5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Opérateurs</a:t>
            </a:r>
            <a:r>
              <a:rPr sz="1600" b="1" spc="-5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comparaison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comparaison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testent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deux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identiques.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s'utiliser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toutes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expressions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composées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structurées.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Ces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sont:</a:t>
            </a:r>
            <a:r>
              <a:rPr sz="1400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(Égal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à)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(Supérieur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à),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&lt;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(Inférieur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à),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&gt;=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(Supérieur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à),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&lt;=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(Inférieur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égal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à),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&lt;&gt;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(Différent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de)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2" y="252984"/>
            <a:ext cx="2023872" cy="652272"/>
            <a:chOff x="9963912" y="344424"/>
            <a:chExt cx="2023872" cy="652272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86</a:t>
            </a:fld>
            <a:endParaRPr spc="-25" dirty="0"/>
          </a:p>
        </p:txBody>
      </p:sp>
      <p:sp>
        <p:nvSpPr>
          <p:cNvPr id="8" name="object 8"/>
          <p:cNvSpPr txBox="1"/>
          <p:nvPr/>
        </p:nvSpPr>
        <p:spPr>
          <a:xfrm>
            <a:off x="798982" y="1598802"/>
            <a:ext cx="10587990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logiques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84150" marR="0" lvl="0" indent="-171450" algn="just" defTabSz="914400" rtl="0" eaLnBrk="0" fontAlgn="base" latinLnBrk="0" hangingPunct="0">
              <a:spcBef>
                <a:spcPts val="1050"/>
              </a:spcBef>
              <a:spcAft>
                <a:spcPct val="0"/>
              </a:spcAft>
              <a:buClrTx/>
              <a:buSzTx/>
              <a:buFont typeface="Arial MT"/>
              <a:buChar char="•"/>
              <a:tabLst>
                <a:tab pos="184150" algn="l"/>
              </a:tabLst>
            </a:pP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logiques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utilisés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combiner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conditions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SQL (WHERE, HAVING,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etc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.).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principaux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ar-MA" altLang="ar-MA" sz="1400" dirty="0" err="1" smtClean="0">
                <a:solidFill>
                  <a:srgbClr val="555555"/>
                </a:solidFill>
                <a:latin typeface="Calibri"/>
                <a:cs typeface="Calibri"/>
              </a:rPr>
              <a:t>logiques</a:t>
            </a:r>
            <a:r>
              <a:rPr lang="ar-MA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 : </a:t>
            </a:r>
            <a:r>
              <a:rPr lang="fr-FR" altLang="ar-MA" sz="1400" b="1" dirty="0" smtClean="0">
                <a:solidFill>
                  <a:srgbClr val="555555"/>
                </a:solidFill>
                <a:latin typeface="Calibri"/>
                <a:cs typeface="Calibri"/>
              </a:rPr>
              <a:t>AND</a:t>
            </a:r>
            <a:r>
              <a:rPr lang="fr-FR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, </a:t>
            </a:r>
            <a:r>
              <a:rPr lang="fr-FR" altLang="ar-MA" sz="1400" b="1" dirty="0" smtClean="0">
                <a:solidFill>
                  <a:srgbClr val="555555"/>
                </a:solidFill>
                <a:latin typeface="Calibri"/>
                <a:cs typeface="Calibri"/>
              </a:rPr>
              <a:t>OR </a:t>
            </a:r>
            <a:r>
              <a:rPr lang="fr-FR" altLang="ar-MA" sz="1400" dirty="0" smtClean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lang="fr-FR" altLang="ar-MA" sz="1400" b="1" dirty="0" smtClean="0">
                <a:solidFill>
                  <a:srgbClr val="555555"/>
                </a:solidFill>
                <a:latin typeface="Calibri"/>
                <a:cs typeface="Calibri"/>
              </a:rPr>
              <a:t> NOT</a:t>
            </a:r>
            <a:endParaRPr lang="ar-MA" altLang="ar-MA" sz="1400" b="1" dirty="0">
              <a:solidFill>
                <a:srgbClr val="555555"/>
              </a:solidFill>
              <a:latin typeface="Calibri"/>
              <a:cs typeface="Calibri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86200" y="6384392"/>
            <a:ext cx="4312945" cy="152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  <p:sp>
        <p:nvSpPr>
          <p:cNvPr id="16" name="Rectangle 15"/>
          <p:cNvSpPr/>
          <p:nvPr/>
        </p:nvSpPr>
        <p:spPr>
          <a:xfrm>
            <a:off x="798982" y="2523630"/>
            <a:ext cx="9108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>
                <a:solidFill>
                  <a:srgbClr val="555555"/>
                </a:solidFill>
                <a:latin typeface="Calibri"/>
                <a:ea typeface="+mn-ea"/>
                <a:cs typeface="Calibri"/>
              </a:rPr>
              <a:t>Exemple :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628" y="2684068"/>
            <a:ext cx="3582698" cy="24384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495800" y="2618429"/>
            <a:ext cx="228600" cy="1284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03903" y="344424"/>
            <a:ext cx="8183880" cy="5350510"/>
            <a:chOff x="3803903" y="344424"/>
            <a:chExt cx="8183880" cy="5350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3903" y="3099816"/>
              <a:ext cx="4630674" cy="25946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4383" y="3130296"/>
              <a:ext cx="4517136" cy="24810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832732" y="3128708"/>
              <a:ext cx="4520565" cy="2484755"/>
            </a:xfrm>
            <a:custGeom>
              <a:avLst/>
              <a:gdLst/>
              <a:ahLst/>
              <a:cxnLst/>
              <a:rect l="l" t="t" r="r" b="b"/>
              <a:pathLst>
                <a:path w="4520565" h="2484754">
                  <a:moveTo>
                    <a:pt x="0" y="2484247"/>
                  </a:moveTo>
                  <a:lnTo>
                    <a:pt x="4520311" y="2484247"/>
                  </a:lnTo>
                  <a:lnTo>
                    <a:pt x="4520311" y="0"/>
                  </a:lnTo>
                  <a:lnTo>
                    <a:pt x="0" y="0"/>
                  </a:lnTo>
                  <a:lnTo>
                    <a:pt x="0" y="2484247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87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798982" y="1598802"/>
            <a:ext cx="10631018" cy="1262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36409">
              <a:lnSpc>
                <a:spcPct val="114999"/>
              </a:lnSpc>
              <a:spcBef>
                <a:spcPts val="95"/>
              </a:spcBef>
            </a:pPr>
            <a:r>
              <a:rPr dirty="0">
                <a:solidFill>
                  <a:schemeClr val="accent1"/>
                </a:solidFill>
              </a:rPr>
              <a:t>Les</a:t>
            </a:r>
            <a:r>
              <a:rPr spc="-40" dirty="0">
                <a:solidFill>
                  <a:schemeClr val="accent1"/>
                </a:solidFill>
              </a:rPr>
              <a:t> </a:t>
            </a:r>
            <a:r>
              <a:rPr spc="-10" dirty="0">
                <a:solidFill>
                  <a:schemeClr val="accent1"/>
                </a:solidFill>
              </a:rPr>
              <a:t>opérateurs</a:t>
            </a:r>
            <a:r>
              <a:rPr spc="-60" dirty="0">
                <a:solidFill>
                  <a:schemeClr val="accent1"/>
                </a:solidFill>
              </a:rPr>
              <a:t> </a:t>
            </a:r>
            <a:r>
              <a:rPr dirty="0">
                <a:solidFill>
                  <a:schemeClr val="accent1"/>
                </a:solidFill>
              </a:rPr>
              <a:t>MYSQL</a:t>
            </a:r>
            <a:r>
              <a:rPr spc="-30" dirty="0">
                <a:solidFill>
                  <a:schemeClr val="accent1"/>
                </a:solidFill>
              </a:rPr>
              <a:t> </a:t>
            </a:r>
            <a:r>
              <a:rPr dirty="0" smtClean="0">
                <a:solidFill>
                  <a:schemeClr val="accent1"/>
                </a:solidFill>
              </a:rPr>
              <a:t>: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spc="-10" dirty="0">
                <a:solidFill>
                  <a:schemeClr val="accent3"/>
                </a:solidFill>
              </a:rPr>
              <a:t>Opérateur</a:t>
            </a:r>
            <a:r>
              <a:rPr lang="fr-FR" spc="-50" dirty="0">
                <a:solidFill>
                  <a:schemeClr val="accent3"/>
                </a:solidFill>
              </a:rPr>
              <a:t> </a:t>
            </a:r>
            <a:r>
              <a:rPr lang="fr-FR" spc="-10" dirty="0" smtClean="0">
                <a:solidFill>
                  <a:schemeClr val="accent3"/>
                </a:solidFill>
              </a:rPr>
              <a:t>BETWEEN</a:t>
            </a:r>
            <a:endParaRPr lang="fr-FR" dirty="0" smtClean="0">
              <a:solidFill>
                <a:schemeClr val="accent1"/>
              </a:solidFill>
            </a:endParaRPr>
          </a:p>
          <a:p>
            <a:pPr marL="183515" marR="5080" indent="-170815" algn="just">
              <a:lnSpc>
                <a:spcPct val="111700"/>
              </a:lnSpc>
              <a:spcBef>
                <a:spcPts val="1380"/>
              </a:spcBef>
              <a:buFont typeface="Arial MT"/>
              <a:buChar char="•"/>
              <a:tabLst>
                <a:tab pos="183515" algn="l"/>
              </a:tabLst>
            </a:pPr>
            <a:r>
              <a:rPr sz="1400" b="0" dirty="0" smtClean="0">
                <a:solidFill>
                  <a:srgbClr val="555555"/>
                </a:solidFill>
              </a:rPr>
              <a:t>On</a:t>
            </a:r>
            <a:r>
              <a:rPr sz="1400" b="0" spc="30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utilise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BETWEEN</a:t>
            </a:r>
            <a:r>
              <a:rPr sz="1400" b="0" spc="3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pour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tester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si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valeur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est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comprise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entre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valeur</a:t>
            </a:r>
            <a:r>
              <a:rPr sz="1400" b="0" spc="4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minimale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et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une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autre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maximale.</a:t>
            </a:r>
            <a:r>
              <a:rPr sz="1400" b="0" spc="6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La</a:t>
            </a:r>
            <a:r>
              <a:rPr sz="1400" b="0" spc="35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syntaxe</a:t>
            </a:r>
            <a:r>
              <a:rPr sz="1400" b="0" spc="40" dirty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de</a:t>
            </a:r>
            <a:r>
              <a:rPr sz="1400" b="0" spc="55" dirty="0">
                <a:solidFill>
                  <a:srgbClr val="555555"/>
                </a:solidFill>
              </a:rPr>
              <a:t> </a:t>
            </a:r>
            <a:r>
              <a:rPr sz="1400" b="0" dirty="0" err="1">
                <a:solidFill>
                  <a:srgbClr val="555555"/>
                </a:solidFill>
              </a:rPr>
              <a:t>l'opérateur</a:t>
            </a:r>
            <a:r>
              <a:rPr sz="1400" b="0" spc="50" dirty="0">
                <a:solidFill>
                  <a:srgbClr val="555555"/>
                </a:solidFill>
              </a:rPr>
              <a:t> </a:t>
            </a:r>
            <a:r>
              <a:rPr sz="1400" b="0" dirty="0" smtClean="0">
                <a:solidFill>
                  <a:srgbClr val="555555"/>
                </a:solidFill>
              </a:rPr>
              <a:t>BETWEEN</a:t>
            </a:r>
            <a:r>
              <a:rPr sz="1400" b="0" spc="55" dirty="0" smtClean="0">
                <a:solidFill>
                  <a:srgbClr val="555555"/>
                </a:solidFill>
              </a:rPr>
              <a:t> </a:t>
            </a:r>
            <a:r>
              <a:rPr sz="1400" b="0" dirty="0">
                <a:solidFill>
                  <a:srgbClr val="555555"/>
                </a:solidFill>
              </a:rPr>
              <a:t>:</a:t>
            </a:r>
            <a:r>
              <a:rPr sz="1400" b="0" spc="2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valeur</a:t>
            </a:r>
            <a:r>
              <a:rPr sz="1400" spc="60" dirty="0">
                <a:solidFill>
                  <a:srgbClr val="555555"/>
                </a:solidFill>
              </a:rPr>
              <a:t> </a:t>
            </a:r>
            <a:r>
              <a:rPr sz="1400" spc="-10" dirty="0">
                <a:solidFill>
                  <a:srgbClr val="555555"/>
                </a:solidFill>
              </a:rPr>
              <a:t>BETWEEN </a:t>
            </a:r>
            <a:r>
              <a:rPr sz="1400" dirty="0">
                <a:solidFill>
                  <a:srgbClr val="555555"/>
                </a:solidFill>
              </a:rPr>
              <a:t>Minimum</a:t>
            </a:r>
            <a:r>
              <a:rPr sz="1400" spc="-15" dirty="0">
                <a:solidFill>
                  <a:srgbClr val="555555"/>
                </a:solidFill>
              </a:rPr>
              <a:t> </a:t>
            </a:r>
            <a:r>
              <a:rPr sz="1400" dirty="0">
                <a:solidFill>
                  <a:srgbClr val="555555"/>
                </a:solidFill>
              </a:rPr>
              <a:t>AND</a:t>
            </a:r>
            <a:r>
              <a:rPr sz="1400" spc="-35" dirty="0">
                <a:solidFill>
                  <a:srgbClr val="555555"/>
                </a:solidFill>
              </a:rPr>
              <a:t> </a:t>
            </a:r>
            <a:r>
              <a:rPr sz="1400" spc="-10" dirty="0">
                <a:solidFill>
                  <a:srgbClr val="555555"/>
                </a:solidFill>
              </a:rPr>
              <a:t>Maximum</a:t>
            </a:r>
            <a:endParaRPr sz="1400" dirty="0"/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400" dirty="0">
                <a:solidFill>
                  <a:srgbClr val="555555"/>
                </a:solidFill>
              </a:rPr>
              <a:t>Exemple</a:t>
            </a:r>
            <a:r>
              <a:rPr sz="1400" spc="-65" dirty="0">
                <a:solidFill>
                  <a:srgbClr val="555555"/>
                </a:solidFill>
              </a:rPr>
              <a:t> </a:t>
            </a:r>
            <a:r>
              <a:rPr sz="1400" spc="-50" dirty="0">
                <a:solidFill>
                  <a:srgbClr val="555555"/>
                </a:solidFill>
              </a:rPr>
              <a:t>: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825495" y="252984"/>
            <a:ext cx="9162415" cy="5612130"/>
            <a:chOff x="2825495" y="344424"/>
            <a:chExt cx="9162415" cy="56121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3487" y="2877312"/>
              <a:ext cx="5138927" cy="124968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5495" y="4181856"/>
              <a:ext cx="3182874" cy="1774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5975" y="4212335"/>
              <a:ext cx="3069336" cy="16611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54324" y="4210748"/>
              <a:ext cx="3072765" cy="1664335"/>
            </a:xfrm>
            <a:custGeom>
              <a:avLst/>
              <a:gdLst/>
              <a:ahLst/>
              <a:cxnLst/>
              <a:rect l="l" t="t" r="r" b="b"/>
              <a:pathLst>
                <a:path w="3072765" h="1664335">
                  <a:moveTo>
                    <a:pt x="0" y="1664335"/>
                  </a:moveTo>
                  <a:lnTo>
                    <a:pt x="3072511" y="1664335"/>
                  </a:lnTo>
                  <a:lnTo>
                    <a:pt x="3072511" y="0"/>
                  </a:lnTo>
                  <a:lnTo>
                    <a:pt x="0" y="0"/>
                  </a:lnTo>
                  <a:lnTo>
                    <a:pt x="0" y="1664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3536" y="4181856"/>
              <a:ext cx="3234690" cy="177469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4016" y="4212335"/>
              <a:ext cx="3121151" cy="16611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22364" y="4210748"/>
              <a:ext cx="3124835" cy="1664335"/>
            </a:xfrm>
            <a:custGeom>
              <a:avLst/>
              <a:gdLst/>
              <a:ahLst/>
              <a:cxnLst/>
              <a:rect l="l" t="t" r="r" b="b"/>
              <a:pathLst>
                <a:path w="3124834" h="1664335">
                  <a:moveTo>
                    <a:pt x="0" y="1664335"/>
                  </a:moveTo>
                  <a:lnTo>
                    <a:pt x="3124327" y="1664335"/>
                  </a:lnTo>
                  <a:lnTo>
                    <a:pt x="3124327" y="0"/>
                  </a:lnTo>
                  <a:lnTo>
                    <a:pt x="0" y="0"/>
                  </a:lnTo>
                  <a:lnTo>
                    <a:pt x="0" y="16643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88</a:t>
            </a:fld>
            <a:endParaRPr spc="-25" dirty="0"/>
          </a:p>
        </p:txBody>
      </p:sp>
      <p:sp>
        <p:nvSpPr>
          <p:cNvPr id="14" name="object 14"/>
          <p:cNvSpPr txBox="1"/>
          <p:nvPr/>
        </p:nvSpPr>
        <p:spPr>
          <a:xfrm>
            <a:off x="798982" y="1712925"/>
            <a:ext cx="11046435" cy="10083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817745">
              <a:lnSpc>
                <a:spcPct val="114999"/>
              </a:lnSpc>
              <a:spcBef>
                <a:spcPts val="9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opérateurs</a:t>
            </a:r>
            <a:r>
              <a:rPr sz="1600" b="1" spc="-6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 err="1" smtClean="0">
                <a:solidFill>
                  <a:schemeClr val="accent3"/>
                </a:solidFill>
                <a:latin typeface="Calibri"/>
                <a:cs typeface="Calibri"/>
              </a:rPr>
              <a:t>Opérateur</a:t>
            </a:r>
            <a:r>
              <a:rPr sz="1600" b="1" spc="-10" dirty="0" smtClean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3"/>
                </a:solidFill>
                <a:latin typeface="Calibri"/>
                <a:cs typeface="Calibri"/>
              </a:rPr>
              <a:t>LIKE/NOT</a:t>
            </a:r>
            <a:r>
              <a:rPr sz="1600" b="1" spc="-70" dirty="0">
                <a:solidFill>
                  <a:schemeClr val="accent3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chemeClr val="accent3"/>
                </a:solidFill>
                <a:latin typeface="Calibri"/>
                <a:cs typeface="Calibri"/>
              </a:rPr>
              <a:t>LIKE</a:t>
            </a:r>
            <a:endParaRPr sz="1600" dirty="0">
              <a:solidFill>
                <a:schemeClr val="accent3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39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lang="fr-FR" sz="1400" dirty="0">
                <a:solidFill>
                  <a:srgbClr val="555555"/>
                </a:solidFill>
                <a:latin typeface="Calibri"/>
                <a:cs typeface="Calibri"/>
              </a:rPr>
              <a:t>u</a:t>
            </a:r>
            <a:r>
              <a:rPr sz="1400" dirty="0" err="1" smtClean="0">
                <a:solidFill>
                  <a:srgbClr val="555555"/>
                </a:solidFill>
                <a:latin typeface="Calibri"/>
                <a:cs typeface="Calibri"/>
              </a:rPr>
              <a:t>tilise</a:t>
            </a:r>
            <a:r>
              <a:rPr sz="1400" spc="-1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LIKE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tester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correspond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spécifique.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sert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annuler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LIKE.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modèle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en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utilisant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génériques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suivants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982" y="4126992"/>
            <a:ext cx="133400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200" b="1" spc="-7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24015" y="6074664"/>
            <a:ext cx="3121660" cy="4334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 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 qui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‘2’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case</a:t>
            </a:r>
            <a:endParaRPr sz="1400" dirty="0">
              <a:latin typeface="Calibri"/>
              <a:cs typeface="Calibri"/>
            </a:endParaRPr>
          </a:p>
          <a:p>
            <a:pPr marL="1270" algn="ctr">
              <a:lnSpc>
                <a:spcPct val="100000"/>
              </a:lnSpc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avant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dernière 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Num_Produit.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5976" y="6074664"/>
            <a:ext cx="3069590" cy="43345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produits dont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description</a:t>
            </a:r>
            <a:endParaRPr sz="1400" dirty="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commence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‘L’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89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63556" y="1731839"/>
            <a:ext cx="94118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5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1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lang="fr-FR" sz="1600" b="1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lang="fr-FR" sz="1600" b="1" spc="-4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sz="1600" b="1" spc="-1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Mathématiques</a:t>
            </a:r>
            <a:endParaRPr lang="fr-FR" sz="1600" b="1" spc="-15" dirty="0" smtClean="0">
              <a:solidFill>
                <a:srgbClr val="0058A0"/>
              </a:solidFill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Ce</a:t>
            </a:r>
            <a:r>
              <a:rPr sz="1400" spc="-4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sont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nombres comme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arguments,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renvoient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numérique.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quelques</a:t>
            </a:r>
            <a:r>
              <a:rPr sz="1400" b="1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exemples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608435"/>
              </p:ext>
            </p:extLst>
          </p:nvPr>
        </p:nvGraphicFramePr>
        <p:xfrm>
          <a:off x="850586" y="2743200"/>
          <a:ext cx="10566443" cy="3577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4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9968">
                  <a:extLst>
                    <a:ext uri="{9D8B030D-6E8A-4147-A177-3AD203B41FA5}">
                      <a16:colId xmlns:a16="http://schemas.microsoft.com/office/drawing/2014/main" val="880135656"/>
                    </a:ext>
                  </a:extLst>
                </a:gridCol>
              </a:tblGrid>
              <a:tr h="472679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Fonction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lang="fr-FR" sz="1400" b="1" spc="-10" dirty="0" smtClean="0">
                          <a:solidFill>
                            <a:srgbClr val="FFFFFA"/>
                          </a:solidFill>
                          <a:latin typeface="Calibri"/>
                          <a:ea typeface="+mn-ea"/>
                          <a:cs typeface="Calibri"/>
                        </a:rPr>
                        <a:t>Exemple</a:t>
                      </a:r>
                      <a:endParaRPr sz="1400" b="1" spc="-10" dirty="0">
                        <a:solidFill>
                          <a:srgbClr val="FFFFFA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682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ABS()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10" dirty="0" err="1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Retourne</a:t>
                      </a:r>
                      <a:r>
                        <a:rPr sz="1400" spc="-45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5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 err="1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valeur</a:t>
                      </a:r>
                      <a:r>
                        <a:rPr sz="1400" spc="-35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 err="1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absolue</a:t>
                      </a:r>
                      <a:r>
                        <a:rPr sz="1400" spc="-25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d’un</a:t>
                      </a:r>
                      <a:r>
                        <a:rPr sz="1400" spc="-3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 err="1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-1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ABS(-15);  -- Résultat: 15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4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CEIL()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Arrondit un nombre à l'entier supérieur</a:t>
                      </a:r>
                      <a:r>
                        <a:rPr sz="1400" spc="-1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CEIL(3.2);   -- Résultat: 4</a:t>
                      </a: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CEIL(-1.7);  -- Résultat: -1 (car -1 &gt; -1.7)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4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FLOOR()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Arrondit un nombre à l'entier inférieur.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FLOOR(3.8);   -- </a:t>
                      </a:r>
                      <a:r>
                        <a:rPr lang="en-US" sz="1400" spc="-1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: 3</a:t>
                      </a:r>
                    </a:p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FLOOR(-2.3);  -- </a:t>
                      </a:r>
                      <a:r>
                        <a:rPr lang="en-US" sz="1400" spc="-1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: -3 (car -3 &lt; -2.3)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4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MOD()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Renvoie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reste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divisé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par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autre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MOD(10, 3);  -- Résultat: 1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485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ROUND()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Arrondit un nombre avec une précision spécifiée</a:t>
                      </a:r>
                      <a:r>
                        <a:rPr sz="1400" spc="-1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ROUND(3.14159, 2); -- Résultat: 3.14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298"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TRUNCATE()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Tronque un nombre sans arrondir, en supprimant simplement les décimales au-delà de la position spécifiée.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23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TRUNCATE(3.14159, 3); -- Résultat: 3.141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01</a:t>
            </a:r>
            <a:r>
              <a:rPr spc="-30" dirty="0"/>
              <a:t> </a:t>
            </a:r>
            <a:r>
              <a:rPr dirty="0"/>
              <a:t>-</a:t>
            </a:r>
            <a:r>
              <a:rPr spc="-35" dirty="0"/>
              <a:t> </a:t>
            </a:r>
            <a:r>
              <a:rPr dirty="0"/>
              <a:t>Créer</a:t>
            </a:r>
            <a:r>
              <a:rPr spc="-25" dirty="0"/>
              <a:t> </a:t>
            </a:r>
            <a:r>
              <a:rPr dirty="0"/>
              <a:t>une</a:t>
            </a:r>
            <a:r>
              <a:rPr spc="-25" dirty="0"/>
              <a:t> </a:t>
            </a:r>
            <a:r>
              <a:rPr dirty="0"/>
              <a:t>Base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Données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Création</a:t>
            </a:r>
            <a:r>
              <a:rPr sz="1600" spc="-25" dirty="0"/>
              <a:t> </a:t>
            </a:r>
            <a:r>
              <a:rPr sz="1600" dirty="0"/>
              <a:t>des</a:t>
            </a:r>
            <a:r>
              <a:rPr sz="1600" spc="-40" dirty="0"/>
              <a:t> </a:t>
            </a:r>
            <a:r>
              <a:rPr sz="1600" dirty="0"/>
              <a:t>Bases</a:t>
            </a:r>
            <a:r>
              <a:rPr sz="1600" spc="-60" dirty="0"/>
              <a:t> </a:t>
            </a:r>
            <a:r>
              <a:rPr sz="1600" dirty="0"/>
              <a:t>De</a:t>
            </a:r>
            <a:r>
              <a:rPr sz="1600" spc="-20" dirty="0"/>
              <a:t> </a:t>
            </a:r>
            <a:r>
              <a:rPr sz="1600" spc="-10" dirty="0"/>
              <a:t>Données</a:t>
            </a:r>
            <a:endParaRPr sz="16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853121" y="1905000"/>
            <a:ext cx="10485755" cy="2975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Création</a:t>
            </a:r>
            <a:r>
              <a:rPr sz="1600" b="1" spc="-4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d’une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base</a:t>
            </a:r>
            <a:r>
              <a:rPr sz="1600" b="1" spc="-5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données</a:t>
            </a:r>
            <a:endParaRPr sz="160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interfaces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 des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SGBD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offrent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possibilité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 bases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Cette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opération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aussi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possible à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partir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commande.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nommée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nom_base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»,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suffit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d’utiliser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requête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‘</a:t>
            </a:r>
            <a:r>
              <a:rPr sz="1400" b="1" spc="-20" dirty="0">
                <a:solidFill>
                  <a:srgbClr val="555555"/>
                </a:solidFill>
                <a:latin typeface="Calibri"/>
                <a:cs typeface="Calibri"/>
              </a:rPr>
              <a:t>CREATE</a:t>
            </a:r>
            <a:r>
              <a:rPr sz="1400" b="1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DATABASE</a:t>
            </a:r>
            <a:r>
              <a:rPr sz="1400" b="1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10" dirty="0" err="1" smtClean="0">
                <a:solidFill>
                  <a:srgbClr val="555555"/>
                </a:solidFill>
                <a:latin typeface="Calibri"/>
                <a:cs typeface="Calibri"/>
              </a:rPr>
              <a:t>nom_base</a:t>
            </a:r>
            <a:r>
              <a:rPr lang="fr-FR" sz="1400" b="1" spc="-10" dirty="0" smtClean="0">
                <a:solidFill>
                  <a:srgbClr val="555555"/>
                </a:solidFill>
                <a:latin typeface="Calibri"/>
                <a:cs typeface="Calibri"/>
              </a:rPr>
              <a:t>;</a:t>
            </a:r>
            <a:r>
              <a:rPr sz="1400" spc="-10" dirty="0" smtClean="0">
                <a:solidFill>
                  <a:srgbClr val="555555"/>
                </a:solidFill>
                <a:latin typeface="Calibri"/>
                <a:cs typeface="Calibri"/>
              </a:rPr>
              <a:t>’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4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0080" marR="5080" lvl="1" indent="-170815" algn="just">
              <a:lnSpc>
                <a:spcPct val="110800"/>
              </a:lnSpc>
              <a:spcBef>
                <a:spcPts val="615"/>
              </a:spcBef>
              <a:buFont typeface="Arial MT"/>
              <a:buChar char="•"/>
              <a:tabLst>
                <a:tab pos="64008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syntaxe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chacune</a:t>
            </a:r>
            <a:r>
              <a:rPr sz="14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peuvent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accompagner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commande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CREATE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DATABASE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dépendent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SGBD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utilisé.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convient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alors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vérifier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documentation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du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SGBD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avoir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idée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différentes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options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possibles</a:t>
            </a:r>
            <a:r>
              <a:rPr sz="1400" spc="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définition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jeux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caractères,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propriétaire</a:t>
            </a:r>
            <a:r>
              <a:rPr sz="14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base,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limites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de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connexion…</a:t>
            </a:r>
            <a:endParaRPr sz="1400" dirty="0">
              <a:latin typeface="Calibri"/>
              <a:cs typeface="Calibri"/>
            </a:endParaRPr>
          </a:p>
          <a:p>
            <a:pPr marL="184150" indent="-17145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 :</a:t>
            </a:r>
            <a:endParaRPr sz="1400" dirty="0">
              <a:latin typeface="Calibri"/>
              <a:cs typeface="Calibri"/>
            </a:endParaRPr>
          </a:p>
          <a:p>
            <a:pPr marL="641350" lvl="1" indent="-171450" algn="just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Création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d’une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base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(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Page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90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19225" y="1578044"/>
            <a:ext cx="10707218" cy="8316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sz="1600" b="1" spc="-35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traitement</a:t>
            </a:r>
            <a:r>
              <a:rPr sz="1600" b="1" spc="-8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chaînes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MySQL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 plus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 qui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efficacement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 de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chaîne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caractères.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44630"/>
              </p:ext>
            </p:extLst>
          </p:nvPr>
        </p:nvGraphicFramePr>
        <p:xfrm>
          <a:off x="709065" y="2448595"/>
          <a:ext cx="10631018" cy="39401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3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01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6883">
                  <a:extLst>
                    <a:ext uri="{9D8B030D-6E8A-4147-A177-3AD203B41FA5}">
                      <a16:colId xmlns:a16="http://schemas.microsoft.com/office/drawing/2014/main" val="1059414104"/>
                    </a:ext>
                  </a:extLst>
                </a:gridCol>
              </a:tblGrid>
              <a:tr h="265430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2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400" b="1" spc="-10" dirty="0">
                          <a:solidFill>
                            <a:srgbClr val="FFFFFA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lang="fr-FR" sz="1400" b="1" spc="-10" dirty="0" smtClean="0">
                          <a:solidFill>
                            <a:srgbClr val="FFFFFA"/>
                          </a:solidFill>
                          <a:latin typeface="Calibri"/>
                          <a:ea typeface="+mn-ea"/>
                          <a:cs typeface="Calibri"/>
                        </a:rPr>
                        <a:t>Exemple</a:t>
                      </a:r>
                      <a:endParaRPr sz="1400" b="1" spc="-10" dirty="0">
                        <a:solidFill>
                          <a:srgbClr val="FFFFFA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CONCAT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Combine plusieurs chaînes en une seule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CONCAT('Bon', 'jour'); -- Résultat: 'Bonjour'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INSTR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Trouve la position d'une sous-chaîne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INSTR('Bonjour', '</a:t>
                      </a:r>
                      <a:r>
                        <a:rPr lang="fr-FR" sz="1400" spc="-1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jou</a:t>
                      </a: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'); -- Résultat: 4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fr-FR" sz="1400" b="1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CHAR_LENGTH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Obtenir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la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longueur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400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 err="1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sz="1400" spc="-10" dirty="0" err="1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</a:t>
                      </a: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CHAR_LENGTH('Été'); -- 3 (nombre de caractères)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Obtient</a:t>
                      </a:r>
                      <a:r>
                        <a:rPr sz="14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nombre</a:t>
                      </a:r>
                      <a:r>
                        <a:rPr sz="1400" spc="-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spécifié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caractères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les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plus</a:t>
                      </a:r>
                      <a:r>
                        <a:rPr sz="1400" spc="-1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à</a:t>
                      </a:r>
                      <a:r>
                        <a:rPr sz="14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gauche</a:t>
                      </a:r>
                      <a:r>
                        <a:rPr sz="14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d'une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LEFT('Bonjour', 3); -- 'Bon'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LOWER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Convertir</a:t>
                      </a:r>
                      <a:r>
                        <a:rPr sz="14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 en</a:t>
                      </a:r>
                      <a:r>
                        <a:rPr sz="1400" spc="-4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minuscule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LOWER('MySQL'); -- '</a:t>
                      </a:r>
                      <a:r>
                        <a:rPr lang="fr-FR" sz="1400" spc="-1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mysql</a:t>
                      </a: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LTRIM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Supprime les espaces au début d'une chaîne.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6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LTRIM('   SQL'); -- Résultat: 'SQL'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REPLACE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Recherche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et</a:t>
                      </a:r>
                      <a:r>
                        <a:rPr sz="14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remplace une</a:t>
                      </a:r>
                      <a:r>
                        <a:rPr sz="1400" spc="-4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sous-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 dans</a:t>
                      </a:r>
                      <a:r>
                        <a:rPr sz="1400" spc="-3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</a:t>
                      </a:r>
                      <a:r>
                        <a:rPr sz="1400" spc="-2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chaîne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REPLACE('a-b-c-d', '-', ‘  '); -- Résultat: 'a b c d'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RIGHT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 Extrait un nombre spécifié de caractères depuis la fin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RIGHT('Bonjour', 4); -- Résultat: 'jour'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RTRIM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Supprime les espaces à la fin d'une chaîne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RTRIM('SQL     '); -- Résultat: 'SQL'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SUBSTRING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Extrait une partie de chaîne à partir d'une position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SUBSTRING('Bonjour le monde', 9, 2); -- Résultat: 'le'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SUBSTRING_INDEX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Extrait une sous-chaîne selon un délimiteur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SUBSTRING_INDEX('www.example.com', '.', 2); -- Résultat: 'www.example'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b="1" spc="-2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TRIM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Supprime les espaces ou caractères spécifiés des deux côtés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TRIM('    SQL   '); -- Résultat: 'SQL'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FIND_IN_SET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+mn-lt"/>
                          <a:cs typeface="Calibri"/>
                        </a:rPr>
                        <a:t>Recherche une valeur dans une liste séparée par des virgules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FIND_IN_SET('bleu', '</a:t>
                      </a:r>
                      <a:r>
                        <a:rPr lang="en-US" sz="1400" spc="-1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rouge,vert,bleu,jaune</a:t>
                      </a: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'); -- </a:t>
                      </a:r>
                      <a:r>
                        <a:rPr lang="en-US" sz="1400" spc="-1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: 3</a:t>
                      </a:r>
                      <a:endParaRPr sz="1400" spc="-1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679">
                <a:tc>
                  <a:txBody>
                    <a:bodyPr/>
                    <a:lstStyle/>
                    <a:p>
                      <a:pPr marL="36195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b="1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UPPER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Convertir</a:t>
                      </a:r>
                      <a:r>
                        <a:rPr sz="1400" spc="-35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une chaîne en </a:t>
                      </a:r>
                      <a:r>
                        <a:rPr sz="1400" spc="-10" dirty="0">
                          <a:solidFill>
                            <a:srgbClr val="555555"/>
                          </a:solidFill>
                          <a:latin typeface="Calibri"/>
                          <a:cs typeface="Calibri"/>
                        </a:rPr>
                        <a:t>majuscule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7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spc="-1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UPPER('Hello'); -- 'HELLO'</a:t>
                      </a:r>
                    </a:p>
                  </a:txBody>
                  <a:tcPr marL="0" marR="0" marT="88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45664" y="344424"/>
            <a:ext cx="9342120" cy="6026785"/>
            <a:chOff x="2645664" y="344424"/>
            <a:chExt cx="9342120" cy="602678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5664" y="3529584"/>
              <a:ext cx="6950202" cy="2841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76144" y="3560063"/>
              <a:ext cx="6836664" cy="2727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74620" y="3558476"/>
              <a:ext cx="6840220" cy="2731135"/>
            </a:xfrm>
            <a:custGeom>
              <a:avLst/>
              <a:gdLst/>
              <a:ahLst/>
              <a:cxnLst/>
              <a:rect l="l" t="t" r="r" b="b"/>
              <a:pathLst>
                <a:path w="6840220" h="2731135">
                  <a:moveTo>
                    <a:pt x="0" y="2731135"/>
                  </a:moveTo>
                  <a:lnTo>
                    <a:pt x="6839839" y="2731135"/>
                  </a:lnTo>
                  <a:lnTo>
                    <a:pt x="6839839" y="0"/>
                  </a:lnTo>
                  <a:lnTo>
                    <a:pt x="0" y="0"/>
                  </a:lnTo>
                  <a:lnTo>
                    <a:pt x="0" y="27311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7506818" cy="18755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sz="1600"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traitement</a:t>
            </a:r>
            <a:r>
              <a:rPr sz="1600" b="1" spc="-8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chaînes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b="1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resultat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‘</a:t>
            </a:r>
            <a:r>
              <a:rPr sz="140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Ajout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’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Date_ajout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‘P’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‘NP’.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79065" y="3627680"/>
            <a:ext cx="6833743" cy="272954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45664" y="344424"/>
            <a:ext cx="9342120" cy="6026785"/>
            <a:chOff x="2645664" y="344424"/>
            <a:chExt cx="9342120" cy="6026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5664" y="3529584"/>
              <a:ext cx="6950202" cy="2841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6144" y="3560063"/>
              <a:ext cx="6836664" cy="2727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74620" y="3558476"/>
              <a:ext cx="6840220" cy="2731135"/>
            </a:xfrm>
            <a:custGeom>
              <a:avLst/>
              <a:gdLst/>
              <a:ahLst/>
              <a:cxnLst/>
              <a:rect l="l" t="t" r="r" b="b"/>
              <a:pathLst>
                <a:path w="6840220" h="2731135">
                  <a:moveTo>
                    <a:pt x="0" y="2731135"/>
                  </a:moveTo>
                  <a:lnTo>
                    <a:pt x="6839839" y="2731135"/>
                  </a:lnTo>
                  <a:lnTo>
                    <a:pt x="6839839" y="0"/>
                  </a:lnTo>
                  <a:lnTo>
                    <a:pt x="0" y="0"/>
                  </a:lnTo>
                  <a:lnTo>
                    <a:pt x="0" y="27311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7506818" cy="18755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4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sz="1600"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traitement</a:t>
            </a:r>
            <a:r>
              <a:rPr sz="1600" b="1" spc="-8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chaînes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b="1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produit,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Retourner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valeurs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suivantes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2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resultat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‘</a:t>
            </a:r>
            <a:r>
              <a:rPr sz="1400" spc="-20" dirty="0" err="1" smtClean="0">
                <a:solidFill>
                  <a:srgbClr val="555555"/>
                </a:solidFill>
                <a:latin typeface="Calibri"/>
                <a:cs typeface="Calibri"/>
              </a:rPr>
              <a:t>Ajout</a:t>
            </a:r>
            <a:r>
              <a:rPr lang="fr-FR"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é</a:t>
            </a:r>
            <a:r>
              <a:rPr sz="1400" spc="5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lang="fr-FR" sz="140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’</a:t>
            </a:r>
            <a:r>
              <a:rPr sz="1400" spc="-20" dirty="0" smtClean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Date_ajout</a:t>
            </a:r>
            <a:endParaRPr sz="14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colonne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nouveau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Remplacer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‘P’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4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‘NP’.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539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963911" y="344424"/>
            <a:ext cx="2024380" cy="652780"/>
            <a:chOff x="9963911" y="344424"/>
            <a:chExt cx="2024380" cy="652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93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798982" y="1598802"/>
            <a:ext cx="10554818" cy="6161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 err="1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sz="1600" b="1" spc="-30" dirty="0" smtClean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manipulation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dates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50"/>
              </a:spcBef>
            </a:pP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Voici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contenant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fonctions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manipulation de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 smtClean="0">
                <a:solidFill>
                  <a:srgbClr val="555555"/>
                </a:solidFill>
                <a:latin typeface="Calibri"/>
                <a:cs typeface="Calibri"/>
              </a:rPr>
              <a:t>les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plus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utilisées qui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permettent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manipuler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efficacement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les</a:t>
            </a:r>
            <a:r>
              <a:rPr sz="14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données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576430"/>
              </p:ext>
            </p:extLst>
          </p:nvPr>
        </p:nvGraphicFramePr>
        <p:xfrm>
          <a:off x="666188" y="2209800"/>
          <a:ext cx="10859621" cy="41751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7709">
                  <a:extLst>
                    <a:ext uri="{9D8B030D-6E8A-4147-A177-3AD203B41FA5}">
                      <a16:colId xmlns:a16="http://schemas.microsoft.com/office/drawing/2014/main" val="1646272702"/>
                    </a:ext>
                  </a:extLst>
                </a:gridCol>
              </a:tblGrid>
              <a:tr h="229870">
                <a:tc>
                  <a:txBody>
                    <a:bodyPr/>
                    <a:lstStyle/>
                    <a:p>
                      <a:pPr marL="36195">
                        <a:lnSpc>
                          <a:spcPts val="166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Name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660"/>
                        </a:lnSpc>
                        <a:spcBef>
                          <a:spcPts val="50"/>
                        </a:spcBef>
                      </a:pPr>
                      <a:r>
                        <a:rPr sz="1400" b="1" dirty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660"/>
                        </a:lnSpc>
                        <a:spcBef>
                          <a:spcPts val="50"/>
                        </a:spcBef>
                      </a:pPr>
                      <a:r>
                        <a:rPr lang="fr-FR" sz="1400" b="1" dirty="0" smtClean="0">
                          <a:solidFill>
                            <a:schemeClr val="bg1"/>
                          </a:solidFill>
                          <a:latin typeface="Calibri"/>
                          <a:ea typeface="+mn-ea"/>
                          <a:cs typeface="Calibri"/>
                        </a:rPr>
                        <a:t>Exemple</a:t>
                      </a:r>
                      <a:endParaRPr sz="1400" b="1" dirty="0">
                        <a:solidFill>
                          <a:schemeClr val="bg1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36195">
                        <a:lnSpc>
                          <a:spcPts val="1395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CURDATE</a:t>
                      </a: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5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Retourne la date actuelle du système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5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CURDATE(); -- Résultat: '2025-06-03' (date d'aujourd'hui)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fr-FR" sz="1400" b="1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DATEDIFF</a:t>
                      </a:r>
                      <a:endParaRPr lang="fr-FR" sz="1400" b="1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5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Calcule la différence en jours entre deux dates (date1 - date2)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5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DATEDIFF('2023-12-25', '2023-11-15'); -- Résultat : 40 (jours)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36195">
                        <a:lnSpc>
                          <a:spcPts val="1395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DAY</a:t>
                      </a: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Obtient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le jour du </a:t>
                      </a:r>
                      <a:r>
                        <a:rPr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mois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</a:t>
                      </a:r>
                      <a:r>
                        <a:rPr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d'une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date </a:t>
                      </a:r>
                      <a:r>
                        <a:rPr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spécifiée</a:t>
                      </a:r>
                      <a:r>
                        <a:rPr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400"/>
                        </a:lnSpc>
                        <a:spcBef>
                          <a:spcPts val="55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DAY('2023-11-15');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15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DATE_ADD</a:t>
                      </a: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Ajoute un intervalle de temps à une date.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DATE_ADD('2023-11-15', INTERVAL 10 DAY);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'2023-11-25' SELECT DATE_ADD('2023-11-15', INTERVAL 3 MONTH);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'2024-02-15'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018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DATE_SUB</a:t>
                      </a: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Soustrait un intervalle de temps d'une date.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DATE_SUB('2023-11-15', INTERVAL 2 WEEK);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'2023-11-01'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DAYNAME</a:t>
                      </a: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Obtient le nom d'un jour de la semaine pour une date spécifiée.</a:t>
                      </a:r>
                    </a:p>
                  </a:txBody>
                  <a:tcPr marL="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DAYNAME('2023-11-15');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'Wednesday' 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DAYOFWEEK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Retourne l'index du jour de la semaine (1=Dimanche, 2=Lundi, ..., 7=Samedi).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DAYOFWEEK('2023-11-15');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4 (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Mercredi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)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EXTRACT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Extrait une partie spécifique d'une date (année, mois, jour, etc.).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EXTRACT(YEAR FROM 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2023 </a:t>
                      </a:r>
                    </a:p>
                    <a:p>
                      <a:pPr marL="36830">
                        <a:lnSpc>
                          <a:spcPts val="1395"/>
                        </a:lnSpc>
                        <a:spcBef>
                          <a:spcPts val="6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EXTRACT(MONTH FROM 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11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LAST_DAY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Renvoie le dernier jour du mois d'une date spécifiée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LAST_DAY('2023-11-15');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'2023-11-30'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65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NOW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5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Retourne la date et l'heure actuelles.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5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NOW();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'2023-11-15 14:30:45'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MONTH</a:t>
                      </a: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5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Renvoie un entier qui représente un mois d'une date spécifiée.</a:t>
                      </a: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5"/>
                        </a:lnSpc>
                        <a:spcBef>
                          <a:spcPts val="65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MONTH('2023-11-15');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11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123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WEEK</a:t>
                      </a: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Retourne le numéro de la semaine dans l'année (1-53)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WEEK('2023-11-15'); -- </a:t>
                      </a:r>
                      <a:r>
                        <a:rPr lang="en-US" sz="1400" dirty="0" err="1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Résultat</a:t>
                      </a:r>
                      <a:r>
                        <a:rPr lang="en-US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 : 46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36195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400" b="1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YEAR</a:t>
                      </a:r>
                    </a:p>
                  </a:txBody>
                  <a:tcPr marL="0" marR="0" marT="88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sz="1400" dirty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Renvoie l'année pour une date spécifiée</a:t>
                      </a:r>
                    </a:p>
                  </a:txBody>
                  <a:tcPr marL="0" marR="0" marT="88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90"/>
                        </a:lnSpc>
                        <a:spcBef>
                          <a:spcPts val="70"/>
                        </a:spcBef>
                      </a:pPr>
                      <a:r>
                        <a:rPr lang="fr-FR" sz="1400" dirty="0" smtClean="0">
                          <a:solidFill>
                            <a:srgbClr val="555555"/>
                          </a:solidFill>
                          <a:latin typeface="Calibri"/>
                          <a:ea typeface="+mn-ea"/>
                          <a:cs typeface="Calibri"/>
                        </a:rPr>
                        <a:t>SELECT YEAR('2023-11-15'); -- Résultat : 2023</a:t>
                      </a:r>
                      <a:endParaRPr sz="1400" dirty="0">
                        <a:solidFill>
                          <a:srgbClr val="555555"/>
                        </a:solidFill>
                        <a:latin typeface="Calibri"/>
                        <a:ea typeface="+mn-ea"/>
                        <a:cs typeface="Calibri"/>
                      </a:endParaRPr>
                    </a:p>
                  </a:txBody>
                  <a:tcPr marL="0" marR="0" marT="889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157A2">
                        <a:alpha val="1019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6960" y="344424"/>
            <a:ext cx="9641205" cy="5320030"/>
            <a:chOff x="2346960" y="344424"/>
            <a:chExt cx="9641205" cy="5320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6960" y="2791968"/>
              <a:ext cx="7544561" cy="28719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7440" y="2822447"/>
              <a:ext cx="7431023" cy="2758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75916" y="2820797"/>
              <a:ext cx="7434580" cy="2761615"/>
            </a:xfrm>
            <a:custGeom>
              <a:avLst/>
              <a:gdLst/>
              <a:ahLst/>
              <a:cxnLst/>
              <a:rect l="l" t="t" r="r" b="b"/>
              <a:pathLst>
                <a:path w="7434580" h="2761615">
                  <a:moveTo>
                    <a:pt x="0" y="2761615"/>
                  </a:moveTo>
                  <a:lnTo>
                    <a:pt x="7434199" y="2761615"/>
                  </a:lnTo>
                  <a:lnTo>
                    <a:pt x="7434199" y="0"/>
                  </a:lnTo>
                  <a:lnTo>
                    <a:pt x="0" y="0"/>
                  </a:lnTo>
                  <a:lnTo>
                    <a:pt x="0" y="2761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94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95642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manipulation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dates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 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d’ajout,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l’année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d’ajout,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semaine,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ajoutés.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75407" y="2791968"/>
            <a:ext cx="7433056" cy="278891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M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46960" y="344424"/>
            <a:ext cx="9641205" cy="5320030"/>
            <a:chOff x="2346960" y="344424"/>
            <a:chExt cx="9641205" cy="53200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46960" y="2791968"/>
              <a:ext cx="7544561" cy="287197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77440" y="2822447"/>
              <a:ext cx="7431023" cy="27584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375916" y="2820797"/>
              <a:ext cx="7434580" cy="2761615"/>
            </a:xfrm>
            <a:custGeom>
              <a:avLst/>
              <a:gdLst/>
              <a:ahLst/>
              <a:cxnLst/>
              <a:rect l="l" t="t" r="r" b="b"/>
              <a:pathLst>
                <a:path w="7434580" h="2761615">
                  <a:moveTo>
                    <a:pt x="0" y="2761615"/>
                  </a:moveTo>
                  <a:lnTo>
                    <a:pt x="7434199" y="2761615"/>
                  </a:lnTo>
                  <a:lnTo>
                    <a:pt x="7434199" y="0"/>
                  </a:lnTo>
                  <a:lnTo>
                    <a:pt x="0" y="0"/>
                  </a:lnTo>
                  <a:lnTo>
                    <a:pt x="0" y="276161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Expression</a:t>
            </a:r>
            <a:r>
              <a:rPr sz="1600" spc="-65" dirty="0"/>
              <a:t> </a:t>
            </a:r>
            <a:r>
              <a:rPr sz="1600" dirty="0"/>
              <a:t>du</a:t>
            </a:r>
            <a:r>
              <a:rPr sz="1600" spc="-15" dirty="0"/>
              <a:t> </a:t>
            </a:r>
            <a:r>
              <a:rPr sz="1600" spc="-20" dirty="0"/>
              <a:t>SGBD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95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9564218" cy="93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Les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fonctions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Calibri"/>
                <a:cs typeface="Calibri"/>
              </a:rPr>
              <a:t>intégrées</a:t>
            </a:r>
            <a:r>
              <a:rPr sz="1600" b="1" spc="-3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MYSQL</a:t>
            </a:r>
            <a:r>
              <a:rPr sz="1600" b="1" spc="-4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Calibri"/>
                <a:cs typeface="Calibri"/>
              </a:rPr>
              <a:t>:</a:t>
            </a:r>
            <a:r>
              <a:rPr sz="1600" b="1" spc="-5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Fonctions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manipulation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dates</a:t>
            </a:r>
            <a:endParaRPr sz="16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400" b="1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400" b="1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b="1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4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liste des</a:t>
            </a:r>
            <a:r>
              <a:rPr sz="14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produits,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date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d’ajout,</a:t>
            </a:r>
            <a:r>
              <a:rPr sz="14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l’année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d’ajout,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4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</a:t>
            </a:r>
            <a:r>
              <a:rPr sz="14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4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semaine,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400" spc="-5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depuis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combien</a:t>
            </a:r>
            <a:r>
              <a:rPr sz="14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jours</a:t>
            </a:r>
            <a:r>
              <a:rPr sz="1400" spc="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ils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ont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55555"/>
                </a:solidFill>
                <a:latin typeface="Calibri"/>
                <a:cs typeface="Calibri"/>
              </a:rPr>
              <a:t>été</a:t>
            </a:r>
            <a:r>
              <a:rPr sz="14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555555"/>
                </a:solidFill>
                <a:latin typeface="Calibri"/>
                <a:cs typeface="Calibri"/>
              </a:rPr>
              <a:t>ajoutés.</a:t>
            </a:r>
            <a:endParaRPr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27094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" y="-1"/>
            <a:ext cx="6489700" cy="6858000"/>
            <a:chOff x="3048" y="-1"/>
            <a:chExt cx="64897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" y="-1"/>
              <a:ext cx="6489422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911" y="195071"/>
              <a:ext cx="1027176" cy="10149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79447" y="381000"/>
              <a:ext cx="2002536" cy="64617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0908" rIns="0" bIns="0" rtlCol="0">
            <a:spAutoFit/>
          </a:bodyPr>
          <a:lstStyle/>
          <a:p>
            <a:pPr marL="7969884">
              <a:lnSpc>
                <a:spcPct val="100000"/>
              </a:lnSpc>
              <a:spcBef>
                <a:spcPts val="105"/>
              </a:spcBef>
            </a:pPr>
            <a:r>
              <a:rPr sz="2800" dirty="0"/>
              <a:t>CHAPITRE</a:t>
            </a:r>
            <a:r>
              <a:rPr sz="2800" spc="-40" dirty="0"/>
              <a:t> </a:t>
            </a:r>
            <a:r>
              <a:rPr sz="2800" spc="-50" dirty="0"/>
              <a:t>2</a:t>
            </a:r>
            <a:endParaRPr sz="2800" dirty="0"/>
          </a:p>
        </p:txBody>
      </p:sp>
      <p:sp>
        <p:nvSpPr>
          <p:cNvPr id="7" name="object 7"/>
          <p:cNvSpPr txBox="1"/>
          <p:nvPr/>
        </p:nvSpPr>
        <p:spPr>
          <a:xfrm>
            <a:off x="7454265" y="1105280"/>
            <a:ext cx="3270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Réaliser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58A0"/>
                </a:solidFill>
                <a:latin typeface="Calibri"/>
                <a:cs typeface="Calibri"/>
              </a:rPr>
              <a:t>des</a:t>
            </a:r>
            <a:r>
              <a:rPr sz="24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58A0"/>
                </a:solidFill>
                <a:latin typeface="Calibri"/>
                <a:cs typeface="Calibri"/>
              </a:rPr>
              <a:t>requêtes</a:t>
            </a:r>
            <a:r>
              <a:rPr sz="2400" b="1" spc="-8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58A0"/>
                </a:solidFill>
                <a:latin typeface="Calibri"/>
                <a:cs typeface="Calibri"/>
              </a:rPr>
              <a:t>SQL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80479" y="2824429"/>
            <a:ext cx="2997835" cy="22663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9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LMD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sélection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Expression</a:t>
            </a:r>
            <a:r>
              <a:rPr sz="1600" spc="-3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5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Fonctions</a:t>
            </a:r>
            <a:r>
              <a:rPr sz="1600" spc="-2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d’agrégation</a:t>
            </a:r>
            <a:r>
              <a:rPr sz="1600" spc="-4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du</a:t>
            </a:r>
            <a:r>
              <a:rPr sz="1600" spc="-4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D0D0D0"/>
                </a:solidFill>
                <a:latin typeface="Calibri"/>
                <a:cs typeface="Calibri"/>
              </a:rPr>
              <a:t>SGBD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b="1" dirty="0">
                <a:solidFill>
                  <a:srgbClr val="FF7700"/>
                </a:solidFill>
                <a:latin typeface="Calibri"/>
                <a:cs typeface="Calibri"/>
              </a:rPr>
              <a:t>Sous</a:t>
            </a:r>
            <a:r>
              <a:rPr sz="1600" b="1" spc="-30" dirty="0">
                <a:solidFill>
                  <a:srgbClr val="FF770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7700"/>
                </a:solidFill>
                <a:latin typeface="Calibri"/>
                <a:cs typeface="Calibri"/>
              </a:rPr>
              <a:t>requêtes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Requêtes</a:t>
            </a:r>
            <a:r>
              <a:rPr sz="1600" spc="-30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D0D0D0"/>
                </a:solidFill>
                <a:latin typeface="Calibri"/>
                <a:cs typeface="Calibri"/>
              </a:rPr>
              <a:t>de</a:t>
            </a:r>
            <a:r>
              <a:rPr sz="1600" spc="-75" dirty="0">
                <a:solidFill>
                  <a:srgbClr val="D0D0D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l’union</a:t>
            </a:r>
            <a:endParaRPr sz="1600" dirty="0">
              <a:latin typeface="Calibri"/>
              <a:cs typeface="Calibri"/>
            </a:endParaRPr>
          </a:p>
          <a:p>
            <a:pPr marL="356870" indent="-344170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6870" algn="l"/>
              </a:tabLst>
            </a:pPr>
            <a:r>
              <a:rPr sz="1600" spc="-10" dirty="0">
                <a:solidFill>
                  <a:srgbClr val="D0D0D0"/>
                </a:solidFill>
                <a:latin typeface="Calibri"/>
                <a:cs typeface="Calibri"/>
              </a:rPr>
              <a:t>Jointures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82111" y="344424"/>
            <a:ext cx="8806180" cy="4895850"/>
            <a:chOff x="3182111" y="344424"/>
            <a:chExt cx="8806180" cy="4895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82111" y="3624071"/>
              <a:ext cx="5874258" cy="161620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12591" y="3654552"/>
              <a:ext cx="5760720" cy="150266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11067" y="3652901"/>
              <a:ext cx="5763895" cy="1506220"/>
            </a:xfrm>
            <a:custGeom>
              <a:avLst/>
              <a:gdLst/>
              <a:ahLst/>
              <a:cxnLst/>
              <a:rect l="l" t="t" r="r" b="b"/>
              <a:pathLst>
                <a:path w="5763895" h="1506220">
                  <a:moveTo>
                    <a:pt x="0" y="1505839"/>
                  </a:moveTo>
                  <a:lnTo>
                    <a:pt x="5763895" y="1505839"/>
                  </a:lnTo>
                  <a:lnTo>
                    <a:pt x="5763895" y="0"/>
                  </a:lnTo>
                  <a:lnTo>
                    <a:pt x="0" y="0"/>
                  </a:lnTo>
                  <a:lnTo>
                    <a:pt x="0" y="150583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Sous</a:t>
            </a:r>
            <a:r>
              <a:rPr sz="1600" spc="-30" dirty="0"/>
              <a:t> </a:t>
            </a:r>
            <a:r>
              <a:rPr sz="1600" spc="-10" dirty="0"/>
              <a:t>requêtes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97</a:t>
            </a:fld>
            <a:endParaRPr spc="-25" dirty="0"/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90779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869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imbriquée</a:t>
            </a:r>
            <a:r>
              <a:rPr sz="1200" b="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autre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telle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b="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SELECT,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INSERT,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UPDATE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DELETE.</a:t>
            </a:r>
            <a:endParaRPr sz="1200" dirty="0">
              <a:latin typeface="Calibri"/>
              <a:cs typeface="Calibri"/>
            </a:endParaRPr>
          </a:p>
          <a:p>
            <a:pPr marL="182880" marR="5080" indent="-170815">
              <a:lnSpc>
                <a:spcPct val="110000"/>
              </a:lnSpc>
              <a:spcBef>
                <a:spcPts val="62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9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«</a:t>
            </a:r>
            <a:r>
              <a:rPr sz="1200" b="0" spc="1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interne</a:t>
            </a:r>
            <a:r>
              <a:rPr sz="1200" b="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»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tandis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b="0" spc="8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contient</a:t>
            </a:r>
            <a:r>
              <a:rPr sz="1200" b="0" spc="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appelée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10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externe.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9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dite</a:t>
            </a:r>
            <a:r>
              <a:rPr sz="1200" b="0" spc="1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interne</a:t>
            </a:r>
            <a:r>
              <a:rPr sz="1200" b="0" spc="10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est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évaluée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chaque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ligne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externe.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partout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où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expression</a:t>
            </a:r>
            <a:r>
              <a:rPr sz="1200" b="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est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utilisée</a:t>
            </a:r>
            <a:r>
              <a:rPr sz="1200" b="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et</a:t>
            </a:r>
            <a:r>
              <a:rPr sz="1200" b="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doit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être</a:t>
            </a:r>
            <a:r>
              <a:rPr sz="1200" b="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fermée</a:t>
            </a:r>
            <a:r>
              <a:rPr sz="1200" b="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dirty="0">
                <a:solidFill>
                  <a:srgbClr val="555555"/>
                </a:solidFill>
                <a:latin typeface="Calibri"/>
                <a:cs typeface="Calibri"/>
              </a:rPr>
              <a:t>entre</a:t>
            </a:r>
            <a:r>
              <a:rPr sz="1200" b="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0" spc="-10" dirty="0">
                <a:solidFill>
                  <a:srgbClr val="555555"/>
                </a:solidFill>
                <a:latin typeface="Calibri"/>
                <a:cs typeface="Calibri"/>
              </a:rPr>
              <a:t>parenthèses.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200" dirty="0">
                <a:solidFill>
                  <a:srgbClr val="555555"/>
                </a:solidFill>
              </a:rPr>
              <a:t>Exemples</a:t>
            </a:r>
            <a:r>
              <a:rPr sz="1200" spc="-50" dirty="0">
                <a:solidFill>
                  <a:srgbClr val="555555"/>
                </a:solidFill>
              </a:rPr>
              <a:t> :</a:t>
            </a:r>
            <a:endParaRPr sz="1200" dirty="0"/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267455" y="344424"/>
            <a:ext cx="8720455" cy="5005705"/>
            <a:chOff x="3267455" y="344424"/>
            <a:chExt cx="8720455" cy="5005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2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4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7455" y="3270503"/>
              <a:ext cx="5706617" cy="20794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7935" y="3300984"/>
              <a:ext cx="5593079" cy="19659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96284" y="3299332"/>
              <a:ext cx="5596255" cy="1969135"/>
            </a:xfrm>
            <a:custGeom>
              <a:avLst/>
              <a:gdLst/>
              <a:ahLst/>
              <a:cxnLst/>
              <a:rect l="l" t="t" r="r" b="b"/>
              <a:pathLst>
                <a:path w="5596255" h="1969135">
                  <a:moveTo>
                    <a:pt x="0" y="1969135"/>
                  </a:moveTo>
                  <a:lnTo>
                    <a:pt x="5596255" y="1969135"/>
                  </a:lnTo>
                  <a:lnTo>
                    <a:pt x="5596255" y="0"/>
                  </a:lnTo>
                  <a:lnTo>
                    <a:pt x="0" y="0"/>
                  </a:lnTo>
                  <a:lnTo>
                    <a:pt x="0" y="196913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Sous</a:t>
            </a:r>
            <a:r>
              <a:rPr sz="1600" spc="-30" dirty="0"/>
              <a:t> </a:t>
            </a:r>
            <a:r>
              <a:rPr sz="1600" spc="-10" dirty="0"/>
              <a:t>requêtes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98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10362565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Sous-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Requête</a:t>
            </a:r>
            <a:r>
              <a:rPr sz="1600" b="1" spc="-6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Mono-ligne</a:t>
            </a:r>
            <a:r>
              <a:rPr sz="1600" b="1" spc="-3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0058A0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de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comparaison,</a:t>
            </a:r>
            <a:r>
              <a:rPr sz="1200" spc="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exemple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=,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&gt;,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&lt;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pour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comparer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seule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valeur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renvoyée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par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sous-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avec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l'expression</a:t>
            </a:r>
            <a:r>
              <a:rPr sz="1200" spc="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WHERE.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ayant</a:t>
            </a:r>
            <a:r>
              <a:rPr sz="1200" spc="-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minimale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1" spc="2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Num_produit,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Description,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Prix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=</a:t>
            </a:r>
            <a:r>
              <a:rPr sz="1200" b="1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Min(prix)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Produits)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5059679"/>
            <a:ext cx="536575" cy="1079500"/>
          </a:xfrm>
          <a:prstGeom prst="rect">
            <a:avLst/>
          </a:prstGeom>
          <a:solidFill>
            <a:srgbClr val="0058A0"/>
          </a:solidFill>
        </p:spPr>
        <p:txBody>
          <a:bodyPr vert="vert270" wrap="square" lIns="0" tIns="94615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745"/>
              </a:spcBef>
            </a:pPr>
            <a:r>
              <a:rPr sz="1900" b="1" spc="-25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9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13176" y="344424"/>
            <a:ext cx="8674735" cy="5213350"/>
            <a:chOff x="3313176" y="344424"/>
            <a:chExt cx="8674735" cy="5213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63911" y="344424"/>
              <a:ext cx="658368" cy="6522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92383" y="463296"/>
              <a:ext cx="1295400" cy="417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3176" y="3279647"/>
              <a:ext cx="5615178" cy="227761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43656" y="3310128"/>
              <a:ext cx="5501640" cy="21640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342005" y="3308477"/>
              <a:ext cx="5504815" cy="2167255"/>
            </a:xfrm>
            <a:custGeom>
              <a:avLst/>
              <a:gdLst/>
              <a:ahLst/>
              <a:cxnLst/>
              <a:rect l="l" t="t" r="r" b="b"/>
              <a:pathLst>
                <a:path w="5504815" h="2167254">
                  <a:moveTo>
                    <a:pt x="0" y="2167255"/>
                  </a:moveTo>
                  <a:lnTo>
                    <a:pt x="5504814" y="2167255"/>
                  </a:lnTo>
                  <a:lnTo>
                    <a:pt x="5504814" y="0"/>
                  </a:lnTo>
                  <a:lnTo>
                    <a:pt x="0" y="0"/>
                  </a:lnTo>
                  <a:lnTo>
                    <a:pt x="0" y="21672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02</a:t>
            </a:r>
            <a:r>
              <a:rPr spc="-55" dirty="0"/>
              <a:t> </a:t>
            </a:r>
            <a:r>
              <a:rPr dirty="0"/>
              <a:t>-</a:t>
            </a:r>
            <a:r>
              <a:rPr spc="-65" dirty="0"/>
              <a:t> </a:t>
            </a:r>
            <a:r>
              <a:rPr dirty="0"/>
              <a:t>Réaliser</a:t>
            </a:r>
            <a:r>
              <a:rPr spc="-25" dirty="0"/>
              <a:t> </a:t>
            </a:r>
            <a:r>
              <a:rPr dirty="0"/>
              <a:t>des</a:t>
            </a:r>
            <a:r>
              <a:rPr spc="-55" dirty="0"/>
              <a:t> </a:t>
            </a:r>
            <a:r>
              <a:rPr dirty="0"/>
              <a:t>requêtes</a:t>
            </a:r>
            <a:r>
              <a:rPr spc="-60" dirty="0"/>
              <a:t> </a:t>
            </a:r>
            <a:r>
              <a:rPr spc="-25" dirty="0"/>
              <a:t>SQL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dirty="0"/>
              <a:t>Sous</a:t>
            </a:r>
            <a:r>
              <a:rPr sz="1600" spc="-30" dirty="0"/>
              <a:t> </a:t>
            </a:r>
            <a:r>
              <a:rPr sz="1600" spc="-10" dirty="0"/>
              <a:t>requêtes</a:t>
            </a:r>
            <a:endParaRPr sz="160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5"/>
              </a:lnSpc>
            </a:pPr>
            <a:r>
              <a:rPr dirty="0"/>
              <a:t>Copyright</a:t>
            </a:r>
            <a:r>
              <a:rPr spc="-35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dirty="0"/>
              <a:t>Tout</a:t>
            </a:r>
            <a:r>
              <a:rPr spc="-15" dirty="0"/>
              <a:t> </a:t>
            </a:r>
            <a:r>
              <a:rPr dirty="0"/>
              <a:t>droit</a:t>
            </a:r>
            <a:r>
              <a:rPr spc="-40" dirty="0"/>
              <a:t> </a:t>
            </a:r>
            <a:r>
              <a:rPr dirty="0"/>
              <a:t>réservé</a:t>
            </a:r>
            <a:r>
              <a:rPr spc="-30" dirty="0"/>
              <a:t> </a:t>
            </a:r>
            <a:r>
              <a:rPr dirty="0"/>
              <a:t>-</a:t>
            </a:r>
            <a:r>
              <a:rPr spc="-1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pc="-25" dirty="0"/>
              <a:t>99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798982" y="1598802"/>
            <a:ext cx="8750300" cy="1425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Sous-</a:t>
            </a:r>
            <a:r>
              <a:rPr sz="1600" b="1" spc="-10" dirty="0">
                <a:solidFill>
                  <a:srgbClr val="0058A0"/>
                </a:solidFill>
                <a:latin typeface="Calibri"/>
                <a:cs typeface="Calibri"/>
              </a:rPr>
              <a:t>Requête</a:t>
            </a:r>
            <a:r>
              <a:rPr sz="1600" b="1" spc="-85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avec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58A0"/>
                </a:solidFill>
                <a:latin typeface="Calibri"/>
                <a:cs typeface="Calibri"/>
              </a:rPr>
              <a:t>IN/NOT</a:t>
            </a:r>
            <a:r>
              <a:rPr sz="1600" b="1" spc="-60" dirty="0">
                <a:solidFill>
                  <a:srgbClr val="0058A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0058A0"/>
                </a:solidFill>
                <a:latin typeface="Calibri"/>
                <a:cs typeface="Calibri"/>
              </a:rPr>
              <a:t>IN:</a:t>
            </a:r>
            <a:endParaRPr sz="16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05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Si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une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sous-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requête</a:t>
            </a:r>
            <a:r>
              <a:rPr sz="1200" spc="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renvoie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plusieurs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valeurs,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on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peut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utiliser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d'autres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opérateurs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 tels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l'opérateur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ou</a:t>
            </a:r>
            <a:r>
              <a:rPr sz="1200" spc="-1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NOT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dans la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clause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WHERE.</a:t>
            </a:r>
            <a:endParaRPr sz="1200" dirty="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184150" algn="l"/>
              </a:tabLst>
            </a:pP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Afficher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liste</a:t>
            </a:r>
            <a:r>
              <a:rPr sz="1200" spc="-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200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Produits</a:t>
            </a:r>
            <a:r>
              <a:rPr sz="1200" spc="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qui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555555"/>
                </a:solidFill>
                <a:latin typeface="Calibri"/>
                <a:cs typeface="Calibri"/>
              </a:rPr>
              <a:t>existent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sur</a:t>
            </a:r>
            <a:r>
              <a:rPr sz="1200" spc="-3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la</a:t>
            </a:r>
            <a:r>
              <a:rPr sz="1200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table</a:t>
            </a:r>
            <a:r>
              <a:rPr sz="1200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555555"/>
                </a:solidFill>
                <a:latin typeface="Calibri"/>
                <a:cs typeface="Calibri"/>
              </a:rPr>
              <a:t>Sales</a:t>
            </a:r>
            <a:r>
              <a:rPr sz="1200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555555"/>
                </a:solidFill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Select</a:t>
            </a:r>
            <a:r>
              <a:rPr sz="1200" b="1" spc="2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*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 Produits</a:t>
            </a:r>
            <a:endParaRPr sz="1200" dirty="0">
              <a:latin typeface="Calibri"/>
              <a:cs typeface="Calibri"/>
            </a:endParaRPr>
          </a:p>
          <a:p>
            <a:pPr marL="641350" lvl="1" indent="-1714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641350" algn="l"/>
              </a:tabLst>
            </a:pP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where</a:t>
            </a:r>
            <a:r>
              <a:rPr sz="1200" b="1" spc="-3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Num_produit</a:t>
            </a:r>
            <a:r>
              <a:rPr sz="1200" b="1" spc="229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IN</a:t>
            </a:r>
            <a:r>
              <a:rPr sz="1200" b="1" spc="204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(Select</a:t>
            </a:r>
            <a:r>
              <a:rPr sz="1200" b="1" spc="-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Num_produits</a:t>
            </a:r>
            <a:r>
              <a:rPr sz="1200" b="1" spc="-2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dirty="0">
                <a:solidFill>
                  <a:srgbClr val="555555"/>
                </a:solidFill>
                <a:latin typeface="Calibri"/>
                <a:cs typeface="Calibri"/>
              </a:rPr>
              <a:t>from</a:t>
            </a:r>
            <a:r>
              <a:rPr sz="1200" b="1" spc="-4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555555"/>
                </a:solidFill>
                <a:latin typeface="Calibri"/>
                <a:cs typeface="Calibri"/>
              </a:rPr>
              <a:t>Sales)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5015</TotalTime>
  <Words>14629</Words>
  <Application>Microsoft Office PowerPoint</Application>
  <PresentationFormat>Grand écran</PresentationFormat>
  <Paragraphs>2235</Paragraphs>
  <Slides>170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170</vt:i4>
      </vt:variant>
    </vt:vector>
  </HeadingPairs>
  <TitlesOfParts>
    <vt:vector size="177" baseType="lpstr"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PARTIE 3</vt:lpstr>
      <vt:lpstr>CHAPITRE 1</vt:lpstr>
      <vt:lpstr>CHAPITRE 1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01 - Créer une Base de Données Création des Bases De Données</vt:lpstr>
      <vt:lpstr>CHAPITRE 1</vt:lpstr>
      <vt:lpstr>01 - Créer une Base de Données Choix du moteur</vt:lpstr>
      <vt:lpstr>01 - Créer une Base de Données Choix du moteur</vt:lpstr>
      <vt:lpstr>01 - Créer une Base de Données Choix du moteur</vt:lpstr>
      <vt:lpstr>01 - Créer une Base de Données Choix du moteur</vt:lpstr>
      <vt:lpstr>CHAPITRE 1</vt:lpstr>
      <vt:lpstr>01 - Créer une Base de Données Création des tables</vt:lpstr>
      <vt:lpstr>CHAPITRE 1</vt:lpstr>
      <vt:lpstr>01 - Créer une Base de Données Définition des colonnes</vt:lpstr>
      <vt:lpstr>CHAPITRE 1</vt:lpstr>
      <vt:lpstr>01 - Créer une Base de Données Typage des colonnes</vt:lpstr>
      <vt:lpstr>01 - Créer une Base de Données Typage des colonnes</vt:lpstr>
      <vt:lpstr>01 - Créer une Base de Données Typage des colonnes</vt:lpstr>
      <vt:lpstr>CHAPITRE 1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01 - Créer une Base de Données Contraintes d’intégrité</vt:lpstr>
      <vt:lpstr>CHAPITRE 1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01 - Créer une Base de Données Manipulation d’objet table (DROP, ALTER)</vt:lpstr>
      <vt:lpstr>CHAPITRE 2</vt:lpstr>
      <vt:lpstr>CHAPITRE 2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02 - Réaliser des requêtes SQL Requêtes LMD</vt:lpstr>
      <vt:lpstr>CHAPITRE 2</vt:lpstr>
      <vt:lpstr>02 - Réaliser des requêtes SQL Requêtes de sélection</vt:lpstr>
      <vt:lpstr>02 - Réaliser des requêtes SQL Requêtes de sélection</vt:lpstr>
      <vt:lpstr>02 - Réaliser des requêtes SQL Requêtes de sélection</vt:lpstr>
      <vt:lpstr>02 - Réaliser des requêtes SQL Requêtes de sélection</vt:lpstr>
      <vt:lpstr>02 - Réaliser des requêtes SQL Requêtes de sélection</vt:lpstr>
      <vt:lpstr>02 - Réaliser des requêtes SQL Requêtes de sélection</vt:lpstr>
      <vt:lpstr>02 - Réaliser des requêtes SQL Fonctions d’agrégation du SGBD</vt:lpstr>
      <vt:lpstr>02 - Réaliser des requêtes SQL Fonctions d’agrégation du SGBD</vt:lpstr>
      <vt:lpstr>02 - Réaliser des requêtes SQL Fonctions d’agrégation du SGBD</vt:lpstr>
      <vt:lpstr>02 - Réaliser des requêtes SQL Fonctions d’agrégation du SGBD</vt:lpstr>
      <vt:lpstr>02 - Réaliser des requêtes SQL Fonctions d’agrégation du SGBD</vt:lpstr>
      <vt:lpstr>02 - Réaliser des requêtes SQL Requêtes de sélection</vt:lpstr>
      <vt:lpstr>02 - Réaliser des requêtes SQL Requêtes de sélection</vt:lpstr>
      <vt:lpstr>02 - Réaliser des requêtes SQL Requêtes de sélection</vt:lpstr>
      <vt:lpstr>CHAPITRE 2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02 - Réaliser des requêtes SQL Expression du SGBD</vt:lpstr>
      <vt:lpstr>CHAPITRE 2</vt:lpstr>
      <vt:lpstr>02 - Réaliser des requêtes SQL Sous requêtes</vt:lpstr>
      <vt:lpstr>02 - Réaliser des requêtes SQL Sous requêtes</vt:lpstr>
      <vt:lpstr>02 - Réaliser des requêtes SQL Sous requêtes</vt:lpstr>
      <vt:lpstr>02 - Réaliser des requêtes SQL Sous requêtes</vt:lpstr>
      <vt:lpstr>02 - Réaliser des requêtes SQL Sous requêtes</vt:lpstr>
      <vt:lpstr>02 - Réaliser des requêtes SQL Sous requêtes</vt:lpstr>
      <vt:lpstr>CHAPITRE 2</vt:lpstr>
      <vt:lpstr>02 - Réaliser des requêtes SQL Requêtes de l’union</vt:lpstr>
      <vt:lpstr>02 - Réaliser des requêtes SQL Requêtes de l’union</vt:lpstr>
      <vt:lpstr>02 - Réaliser des requêtes SQL Requêtes de l’union</vt:lpstr>
      <vt:lpstr>02 - Réaliser des requêtes SQL Requêtes de l’union</vt:lpstr>
      <vt:lpstr>02 - Réaliser des requêtes SQL Requêtes de l’union</vt:lpstr>
      <vt:lpstr>02 - Réaliser des requêtes SQL Requêtes de l’union</vt:lpstr>
      <vt:lpstr>02 - Réaliser des requêtes SQL Requêtes de l’union</vt:lpstr>
      <vt:lpstr>CHAPITRE 2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02 - Réaliser des requêtes SQL Jointures</vt:lpstr>
      <vt:lpstr>CHAPITRE 3</vt:lpstr>
      <vt:lpstr>CHAPITRE 3</vt:lpstr>
      <vt:lpstr>03 - Administrer une base de données Backup/Restore</vt:lpstr>
      <vt:lpstr>03 - Administrer une base de données Backup/Restore</vt:lpstr>
      <vt:lpstr>03 - Administrer une base de données Backup/Restore</vt:lpstr>
      <vt:lpstr>03 - Administrer une base de données Backup/Restore</vt:lpstr>
      <vt:lpstr>03 - Administrer une base de données Backup/Restore</vt:lpstr>
      <vt:lpstr>03 - Administrer une base de données Backup/Restore</vt:lpstr>
      <vt:lpstr>CHAPITRE 3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03 - Administrer une base de données Importation</vt:lpstr>
      <vt:lpstr>CHAPITRE 3</vt:lpstr>
      <vt:lpstr>03 - Administrer une base de données Exportation</vt:lpstr>
      <vt:lpstr>03 - Administrer une base de données Exportation</vt:lpstr>
      <vt:lpstr>03 - Administrer une base de données Exportation</vt:lpstr>
      <vt:lpstr>03 - Administrer une base de données Exportation</vt:lpstr>
      <vt:lpstr>03 - Administrer une base de données Exportation</vt:lpstr>
      <vt:lpstr>03 - Administrer une base de données Exportation</vt:lpstr>
      <vt:lpstr>CHAPITRE 3</vt:lpstr>
      <vt:lpstr>03 - Administrer une base de données Commandes de création des comptes utilisateurs</vt:lpstr>
      <vt:lpstr>03 - Administrer une base de données Commandes de création des comptes utilisateurs</vt:lpstr>
      <vt:lpstr>03 - Administrer une base de données Commandes de création des comptes utilisateurs</vt:lpstr>
      <vt:lpstr>CHAPITRE 3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  <vt:lpstr>03 - Administrer une base de données Commandes de gestion des privilèges de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saida boudiaf</dc:creator>
  <cp:lastModifiedBy>pc</cp:lastModifiedBy>
  <cp:revision>176</cp:revision>
  <dcterms:created xsi:type="dcterms:W3CDTF">2025-05-10T20:56:03Z</dcterms:created>
  <dcterms:modified xsi:type="dcterms:W3CDTF">2025-06-14T13:14:52Z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2022-03-09T00:00:00Z</vt:filetime>
  </property>
  <property fmtid="{D5CDD505-2E9C-101B-9397-08002B2CF9AE}" pid="3" name="Creator">
    <vt:lpwstr>Microsoft® PowerPoint® pour Microsoft 365</vt:lpwstr>
  </property>
  <property fmtid="{D5CDD505-2E9C-101B-9397-08002B2CF9AE}" pid="4" name="LastSaved">
    <vt:filetime>2025-05-10T00:00:00Z</vt:filetime>
  </property>
  <property fmtid="{D5CDD505-2E9C-101B-9397-08002B2CF9AE}" pid="5" name="Producer">
    <vt:lpwstr>Microsoft® PowerPoint® pour Microsoft 365</vt:lpwstr>
  </property>
</Properties>
</file>