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4"/>
  </p:notesMasterIdLst>
  <p:sldIdLst>
    <p:sldId id="256" r:id="rId5"/>
    <p:sldId id="257" r:id="rId6"/>
    <p:sldId id="259" r:id="rId7"/>
    <p:sldId id="260" r:id="rId8"/>
    <p:sldId id="462" r:id="rId9"/>
    <p:sldId id="262" r:id="rId10"/>
    <p:sldId id="263" r:id="rId11"/>
    <p:sldId id="264" r:id="rId12"/>
    <p:sldId id="265" r:id="rId13"/>
    <p:sldId id="266" r:id="rId14"/>
    <p:sldId id="464" r:id="rId15"/>
    <p:sldId id="465" r:id="rId16"/>
    <p:sldId id="267" r:id="rId17"/>
    <p:sldId id="268" r:id="rId18"/>
    <p:sldId id="270" r:id="rId19"/>
    <p:sldId id="463" r:id="rId20"/>
    <p:sldId id="272" r:id="rId21"/>
    <p:sldId id="275" r:id="rId22"/>
    <p:sldId id="276" r:id="rId23"/>
    <p:sldId id="328" r:id="rId24"/>
    <p:sldId id="329" r:id="rId25"/>
    <p:sldId id="330" r:id="rId26"/>
    <p:sldId id="331" r:id="rId27"/>
    <p:sldId id="333" r:id="rId28"/>
    <p:sldId id="334" r:id="rId29"/>
    <p:sldId id="335" r:id="rId30"/>
    <p:sldId id="336" r:id="rId31"/>
    <p:sldId id="337" r:id="rId32"/>
    <p:sldId id="338" r:id="rId33"/>
    <p:sldId id="351" r:id="rId34"/>
    <p:sldId id="352" r:id="rId35"/>
    <p:sldId id="353" r:id="rId36"/>
    <p:sldId id="354" r:id="rId37"/>
    <p:sldId id="355" r:id="rId38"/>
    <p:sldId id="466" r:id="rId39"/>
    <p:sldId id="356" r:id="rId40"/>
    <p:sldId id="357" r:id="rId41"/>
    <p:sldId id="358" r:id="rId42"/>
    <p:sldId id="359" r:id="rId43"/>
    <p:sldId id="360" r:id="rId44"/>
    <p:sldId id="361" r:id="rId45"/>
    <p:sldId id="471" r:id="rId46"/>
    <p:sldId id="472" r:id="rId47"/>
    <p:sldId id="474" r:id="rId48"/>
    <p:sldId id="475" r:id="rId49"/>
    <p:sldId id="363" r:id="rId50"/>
    <p:sldId id="364" r:id="rId51"/>
    <p:sldId id="365" r:id="rId52"/>
    <p:sldId id="366" r:id="rId53"/>
    <p:sldId id="367" r:id="rId54"/>
    <p:sldId id="368" r:id="rId55"/>
    <p:sldId id="370" r:id="rId56"/>
    <p:sldId id="371" r:id="rId57"/>
    <p:sldId id="372" r:id="rId58"/>
    <p:sldId id="373" r:id="rId59"/>
    <p:sldId id="374" r:id="rId60"/>
    <p:sldId id="375" r:id="rId61"/>
    <p:sldId id="376" r:id="rId62"/>
    <p:sldId id="377" r:id="rId63"/>
    <p:sldId id="378" r:id="rId64"/>
    <p:sldId id="379" r:id="rId65"/>
    <p:sldId id="380" r:id="rId66"/>
    <p:sldId id="381" r:id="rId67"/>
    <p:sldId id="382" r:id="rId68"/>
    <p:sldId id="383" r:id="rId69"/>
    <p:sldId id="384" r:id="rId70"/>
    <p:sldId id="385" r:id="rId71"/>
    <p:sldId id="386" r:id="rId72"/>
    <p:sldId id="476" r:id="rId73"/>
    <p:sldId id="485" r:id="rId74"/>
    <p:sldId id="479" r:id="rId75"/>
    <p:sldId id="482" r:id="rId76"/>
    <p:sldId id="480" r:id="rId77"/>
    <p:sldId id="486" r:id="rId78"/>
    <p:sldId id="483" r:id="rId79"/>
    <p:sldId id="487" r:id="rId80"/>
    <p:sldId id="484" r:id="rId81"/>
    <p:sldId id="488" r:id="rId82"/>
    <p:sldId id="492" r:id="rId83"/>
    <p:sldId id="494" r:id="rId84"/>
    <p:sldId id="495" r:id="rId85"/>
    <p:sldId id="496" r:id="rId86"/>
    <p:sldId id="497" r:id="rId87"/>
    <p:sldId id="498" r:id="rId88"/>
    <p:sldId id="499" r:id="rId89"/>
    <p:sldId id="500" r:id="rId90"/>
    <p:sldId id="502" r:id="rId91"/>
    <p:sldId id="511" r:id="rId92"/>
    <p:sldId id="510" r:id="rId93"/>
    <p:sldId id="512" r:id="rId94"/>
    <p:sldId id="501" r:id="rId95"/>
    <p:sldId id="503" r:id="rId96"/>
    <p:sldId id="504" r:id="rId97"/>
    <p:sldId id="505" r:id="rId98"/>
    <p:sldId id="506" r:id="rId99"/>
    <p:sldId id="507" r:id="rId100"/>
    <p:sldId id="508" r:id="rId101"/>
    <p:sldId id="509" r:id="rId102"/>
    <p:sldId id="513" r:id="rId103"/>
    <p:sldId id="514" r:id="rId104"/>
    <p:sldId id="515" r:id="rId105"/>
    <p:sldId id="518" r:id="rId106"/>
    <p:sldId id="516" r:id="rId107"/>
    <p:sldId id="519" r:id="rId108"/>
    <p:sldId id="528" r:id="rId109"/>
    <p:sldId id="520" r:id="rId110"/>
    <p:sldId id="521" r:id="rId111"/>
    <p:sldId id="522" r:id="rId112"/>
    <p:sldId id="523" r:id="rId113"/>
    <p:sldId id="529" r:id="rId114"/>
    <p:sldId id="530" r:id="rId115"/>
    <p:sldId id="531" r:id="rId116"/>
    <p:sldId id="533" r:id="rId117"/>
    <p:sldId id="526" r:id="rId118"/>
    <p:sldId id="527" r:id="rId119"/>
    <p:sldId id="534" r:id="rId120"/>
    <p:sldId id="535" r:id="rId121"/>
    <p:sldId id="536" r:id="rId122"/>
    <p:sldId id="539" r:id="rId123"/>
    <p:sldId id="540" r:id="rId124"/>
    <p:sldId id="537" r:id="rId125"/>
    <p:sldId id="538" r:id="rId126"/>
    <p:sldId id="541" r:id="rId127"/>
    <p:sldId id="542" r:id="rId128"/>
    <p:sldId id="543" r:id="rId129"/>
    <p:sldId id="544" r:id="rId130"/>
    <p:sldId id="545" r:id="rId131"/>
    <p:sldId id="548" r:id="rId132"/>
    <p:sldId id="549" r:id="rId13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oralie lechat" initials="cl" lastIdx="18" clrIdx="3">
    <p:extLst>
      <p:ext uri="{19B8F6BF-5375-455C-9EA6-DF929625EA0E}">
        <p15:presenceInfo xmlns:p15="http://schemas.microsoft.com/office/powerpoint/2012/main" userId="fc142256f4052cf8" providerId="Windows Live"/>
      </p:ext>
    </p:extLst>
  </p:cmAuthor>
  <p:cmAuthor id="8" name="SOUKAINA LAOUIJA" initials="SL" lastIdx="69" clrIdx="0">
    <p:extLst>
      <p:ext uri="{19B8F6BF-5375-455C-9EA6-DF929625EA0E}">
        <p15:presenceInfo xmlns:p15="http://schemas.microsoft.com/office/powerpoint/2012/main" userId="SOUKAINA LAOUIJA" providerId="None"/>
      </p:ext>
    </p:extLst>
  </p:cmAuthor>
  <p:cmAuthor id="9" name="Khaoula" initials="K" lastIdx="40" clrIdx="1"/>
  <p:cmAuthor id="3" name="BMA" initials="BMA" lastIdx="84" clrIdx="2">
    <p:extLst>
      <p:ext uri="{19B8F6BF-5375-455C-9EA6-DF929625EA0E}">
        <p15:presenceInfo xmlns:p15="http://schemas.microsoft.com/office/powerpoint/2012/main" userId="B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CED82-FC70-40D4-B9D0-6F6C58EDD2BD}" v="2" dt="2025-04-21T08:42:06.113"/>
    <p1510:client id="{9AC17249-7301-434E-862F-BE0DF2637467}" v="14" dt="2025-04-21T08:42:20.865"/>
    <p1510:client id="{D842A220-D816-468E-8C3A-53495AB534C2}" v="4" dt="2025-04-21T08:42:59.346"/>
    <p1510:client id="{E542520F-69AE-901B-D36D-3D52230CABA1}" v="3" dt="2025-04-21T08:43:23.842"/>
    <p1510:client id="{E94D5EC4-4625-4C6B-8297-19FDD729C5E6}" v="2" dt="2025-04-21T08:41:52.6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commentAuthors" Target="commentAuthor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ROUMTI OMAR" userId="S::2001122900372@ofppt-edu.ma::4b94a33b-2c99-4221-8c13-2db84bd627c5" providerId="AD" clId="Web-{E94D5EC4-4625-4C6B-8297-19FDD729C5E6}"/>
    <pc:docChg chg="modSld">
      <pc:chgData name="HRROUMTI OMAR" userId="S::2001122900372@ofppt-edu.ma::4b94a33b-2c99-4221-8c13-2db84bd627c5" providerId="AD" clId="Web-{E94D5EC4-4625-4C6B-8297-19FDD729C5E6}" dt="2025-04-21T08:41:52.605" v="1" actId="1076"/>
      <pc:docMkLst>
        <pc:docMk/>
      </pc:docMkLst>
      <pc:sldChg chg="modSp">
        <pc:chgData name="HRROUMTI OMAR" userId="S::2001122900372@ofppt-edu.ma::4b94a33b-2c99-4221-8c13-2db84bd627c5" providerId="AD" clId="Web-{E94D5EC4-4625-4C6B-8297-19FDD729C5E6}" dt="2025-04-21T08:41:52.605" v="1" actId="1076"/>
        <pc:sldMkLst>
          <pc:docMk/>
          <pc:sldMk cId="2871869342" sldId="548"/>
        </pc:sldMkLst>
        <pc:picChg chg="mod">
          <ac:chgData name="HRROUMTI OMAR" userId="S::2001122900372@ofppt-edu.ma::4b94a33b-2c99-4221-8c13-2db84bd627c5" providerId="AD" clId="Web-{E94D5EC4-4625-4C6B-8297-19FDD729C5E6}" dt="2025-04-21T08:41:52.605" v="1" actId="1076"/>
          <ac:picMkLst>
            <pc:docMk/>
            <pc:sldMk cId="2871869342" sldId="548"/>
            <ac:picMk id="26" creationId="{00000000-0000-0000-0000-000000000000}"/>
          </ac:picMkLst>
        </pc:picChg>
      </pc:sldChg>
      <pc:sldChg chg="modSp">
        <pc:chgData name="HRROUMTI OMAR" userId="S::2001122900372@ofppt-edu.ma::4b94a33b-2c99-4221-8c13-2db84bd627c5" providerId="AD" clId="Web-{E94D5EC4-4625-4C6B-8297-19FDD729C5E6}" dt="2025-04-21T08:41:10.587" v="0" actId="1076"/>
        <pc:sldMkLst>
          <pc:docMk/>
          <pc:sldMk cId="3404957449" sldId="549"/>
        </pc:sldMkLst>
        <pc:picChg chg="mod">
          <ac:chgData name="HRROUMTI OMAR" userId="S::2001122900372@ofppt-edu.ma::4b94a33b-2c99-4221-8c13-2db84bd627c5" providerId="AD" clId="Web-{E94D5EC4-4625-4C6B-8297-19FDD729C5E6}" dt="2025-04-21T08:41:10.587" v="0" actId="1076"/>
          <ac:picMkLst>
            <pc:docMk/>
            <pc:sldMk cId="3404957449" sldId="549"/>
            <ac:picMk id="24" creationId="{00000000-0000-0000-0000-000000000000}"/>
          </ac:picMkLst>
        </pc:picChg>
      </pc:sldChg>
    </pc:docChg>
  </pc:docChgLst>
  <pc:docChgLst>
    <pc:chgData name="AARAB ABDERRAHMANE" userId="S::2006092400198@ofppt-edu.ma::232138eb-cc52-44ed-8a2a-6432e116d103" providerId="AD" clId="Web-{9AC17249-7301-434E-862F-BE0DF2637467}"/>
    <pc:docChg chg="modSld">
      <pc:chgData name="AARAB ABDERRAHMANE" userId="S::2006092400198@ofppt-edu.ma::232138eb-cc52-44ed-8a2a-6432e116d103" providerId="AD" clId="Web-{9AC17249-7301-434E-862F-BE0DF2637467}" dt="2025-04-21T08:42:20.865" v="13"/>
      <pc:docMkLst>
        <pc:docMk/>
      </pc:docMkLst>
      <pc:sldChg chg="addSp delSp modSp">
        <pc:chgData name="AARAB ABDERRAHMANE" userId="S::2006092400198@ofppt-edu.ma::232138eb-cc52-44ed-8a2a-6432e116d103" providerId="AD" clId="Web-{9AC17249-7301-434E-862F-BE0DF2637467}" dt="2025-04-21T08:42:20.865" v="13"/>
        <pc:sldMkLst>
          <pc:docMk/>
          <pc:sldMk cId="2871869342" sldId="548"/>
        </pc:sldMkLst>
        <pc:spChg chg="del">
          <ac:chgData name="AARAB ABDERRAHMANE" userId="S::2006092400198@ofppt-edu.ma::232138eb-cc52-44ed-8a2a-6432e116d103" providerId="AD" clId="Web-{9AC17249-7301-434E-862F-BE0DF2637467}" dt="2025-04-21T08:42:20.522" v="1"/>
          <ac:spMkLst>
            <pc:docMk/>
            <pc:sldMk cId="2871869342" sldId="548"/>
            <ac:spMk id="8" creationId="{00000000-0000-0000-0000-000000000000}"/>
          </ac:spMkLst>
        </pc:spChg>
        <pc:spChg chg="add mod">
          <ac:chgData name="AARAB ABDERRAHMANE" userId="S::2006092400198@ofppt-edu.ma::232138eb-cc52-44ed-8a2a-6432e116d103" providerId="AD" clId="Web-{9AC17249-7301-434E-862F-BE0DF2637467}" dt="2025-04-21T08:42:20.865" v="12"/>
          <ac:spMkLst>
            <pc:docMk/>
            <pc:sldMk cId="2871869342" sldId="548"/>
            <ac:spMk id="9" creationId="{5EB6CEF2-91F0-F724-E4BF-C4243ABAFC53}"/>
          </ac:spMkLst>
        </pc:spChg>
        <pc:spChg chg="del">
          <ac:chgData name="AARAB ABDERRAHMANE" userId="S::2006092400198@ofppt-edu.ma::232138eb-cc52-44ed-8a2a-6432e116d103" providerId="AD" clId="Web-{9AC17249-7301-434E-862F-BE0DF2637467}" dt="2025-04-21T08:42:20.522" v="3"/>
          <ac:spMkLst>
            <pc:docMk/>
            <pc:sldMk cId="2871869342" sldId="548"/>
            <ac:spMk id="11" creationId="{00000000-0000-0000-0000-000000000000}"/>
          </ac:spMkLst>
        </pc:spChg>
        <pc:spChg chg="del">
          <ac:chgData name="AARAB ABDERRAHMANE" userId="S::2006092400198@ofppt-edu.ma::232138eb-cc52-44ed-8a2a-6432e116d103" providerId="AD" clId="Web-{9AC17249-7301-434E-862F-BE0DF2637467}" dt="2025-04-21T08:42:20.865" v="12"/>
          <ac:spMkLst>
            <pc:docMk/>
            <pc:sldMk cId="2871869342" sldId="548"/>
            <ac:spMk id="18" creationId="{00000000-0000-0000-0000-000000000000}"/>
          </ac:spMkLst>
        </pc:spChg>
        <pc:spChg chg="del">
          <ac:chgData name="AARAB ABDERRAHMANE" userId="S::2006092400198@ofppt-edu.ma::232138eb-cc52-44ed-8a2a-6432e116d103" providerId="AD" clId="Web-{9AC17249-7301-434E-862F-BE0DF2637467}" dt="2025-04-21T08:42:20.522" v="6"/>
          <ac:spMkLst>
            <pc:docMk/>
            <pc:sldMk cId="2871869342" sldId="548"/>
            <ac:spMk id="19" creationId="{00000000-0000-0000-0000-000000000000}"/>
          </ac:spMkLst>
        </pc:spChg>
        <pc:spChg chg="del">
          <ac:chgData name="AARAB ABDERRAHMANE" userId="S::2006092400198@ofppt-edu.ma::232138eb-cc52-44ed-8a2a-6432e116d103" providerId="AD" clId="Web-{9AC17249-7301-434E-862F-BE0DF2637467}" dt="2025-04-21T08:42:20.522" v="11"/>
          <ac:spMkLst>
            <pc:docMk/>
            <pc:sldMk cId="2871869342" sldId="548"/>
            <ac:spMk id="21" creationId="{00000000-0000-0000-0000-000000000000}"/>
          </ac:spMkLst>
        </pc:spChg>
        <pc:spChg chg="del">
          <ac:chgData name="AARAB ABDERRAHMANE" userId="S::2006092400198@ofppt-edu.ma::232138eb-cc52-44ed-8a2a-6432e116d103" providerId="AD" clId="Web-{9AC17249-7301-434E-862F-BE0DF2637467}" dt="2025-04-21T08:42:20.522" v="2"/>
          <ac:spMkLst>
            <pc:docMk/>
            <pc:sldMk cId="2871869342" sldId="548"/>
            <ac:spMk id="27" creationId="{00000000-0000-0000-0000-000000000000}"/>
          </ac:spMkLst>
        </pc:spChg>
        <pc:spChg chg="del">
          <ac:chgData name="AARAB ABDERRAHMANE" userId="S::2006092400198@ofppt-edu.ma::232138eb-cc52-44ed-8a2a-6432e116d103" providerId="AD" clId="Web-{9AC17249-7301-434E-862F-BE0DF2637467}" dt="2025-04-21T08:42:20.522" v="8"/>
          <ac:spMkLst>
            <pc:docMk/>
            <pc:sldMk cId="2871869342" sldId="548"/>
            <ac:spMk id="28" creationId="{00000000-0000-0000-0000-000000000000}"/>
          </ac:spMkLst>
        </pc:spChg>
        <pc:spChg chg="del">
          <ac:chgData name="AARAB ABDERRAHMANE" userId="S::2006092400198@ofppt-edu.ma::232138eb-cc52-44ed-8a2a-6432e116d103" providerId="AD" clId="Web-{9AC17249-7301-434E-862F-BE0DF2637467}" dt="2025-04-21T08:42:20.522" v="5"/>
          <ac:spMkLst>
            <pc:docMk/>
            <pc:sldMk cId="2871869342" sldId="548"/>
            <ac:spMk id="29" creationId="{678E06F7-9EB1-4782-883C-3C0055A06FBE}"/>
          </ac:spMkLst>
        </pc:spChg>
        <pc:spChg chg="del">
          <ac:chgData name="AARAB ABDERRAHMANE" userId="S::2006092400198@ofppt-edu.ma::232138eb-cc52-44ed-8a2a-6432e116d103" providerId="AD" clId="Web-{9AC17249-7301-434E-862F-BE0DF2637467}" dt="2025-04-21T08:42:20.522" v="7"/>
          <ac:spMkLst>
            <pc:docMk/>
            <pc:sldMk cId="2871869342" sldId="548"/>
            <ac:spMk id="30" creationId="{00000000-0000-0000-0000-000000000000}"/>
          </ac:spMkLst>
        </pc:spChg>
        <pc:spChg chg="del">
          <ac:chgData name="AARAB ABDERRAHMANE" userId="S::2006092400198@ofppt-edu.ma::232138eb-cc52-44ed-8a2a-6432e116d103" providerId="AD" clId="Web-{9AC17249-7301-434E-862F-BE0DF2637467}" dt="2025-04-21T08:42:20.522" v="4"/>
          <ac:spMkLst>
            <pc:docMk/>
            <pc:sldMk cId="2871869342" sldId="548"/>
            <ac:spMk id="31" creationId="{31E50ED7-C4C6-4F1F-BC4E-60D7B7A8A456}"/>
          </ac:spMkLst>
        </pc:spChg>
        <pc:grpChg chg="del">
          <ac:chgData name="AARAB ABDERRAHMANE" userId="S::2006092400198@ofppt-edu.ma::232138eb-cc52-44ed-8a2a-6432e116d103" providerId="AD" clId="Web-{9AC17249-7301-434E-862F-BE0DF2637467}" dt="2025-04-21T08:42:20.865" v="13"/>
          <ac:grpSpMkLst>
            <pc:docMk/>
            <pc:sldMk cId="2871869342" sldId="548"/>
            <ac:grpSpMk id="2" creationId="{00000000-0000-0000-0000-000000000000}"/>
          </ac:grpSpMkLst>
        </pc:grpChg>
        <pc:picChg chg="del">
          <ac:chgData name="AARAB ABDERRAHMANE" userId="S::2006092400198@ofppt-edu.ma::232138eb-cc52-44ed-8a2a-6432e116d103" providerId="AD" clId="Web-{9AC17249-7301-434E-862F-BE0DF2637467}" dt="2025-04-21T08:42:20.522" v="10"/>
          <ac:picMkLst>
            <pc:docMk/>
            <pc:sldMk cId="2871869342" sldId="548"/>
            <ac:picMk id="22" creationId="{00000000-0000-0000-0000-000000000000}"/>
          </ac:picMkLst>
        </pc:picChg>
        <pc:picChg chg="del">
          <ac:chgData name="AARAB ABDERRAHMANE" userId="S::2006092400198@ofppt-edu.ma::232138eb-cc52-44ed-8a2a-6432e116d103" providerId="AD" clId="Web-{9AC17249-7301-434E-862F-BE0DF2637467}" dt="2025-04-21T08:42:20.522" v="9"/>
          <ac:picMkLst>
            <pc:docMk/>
            <pc:sldMk cId="2871869342" sldId="548"/>
            <ac:picMk id="23" creationId="{00000000-0000-0000-0000-000000000000}"/>
          </ac:picMkLst>
        </pc:picChg>
        <pc:picChg chg="del">
          <ac:chgData name="AARAB ABDERRAHMANE" userId="S::2006092400198@ofppt-edu.ma::232138eb-cc52-44ed-8a2a-6432e116d103" providerId="AD" clId="Web-{9AC17249-7301-434E-862F-BE0DF2637467}" dt="2025-04-21T08:42:20.522" v="0"/>
          <ac:picMkLst>
            <pc:docMk/>
            <pc:sldMk cId="2871869342" sldId="548"/>
            <ac:picMk id="26" creationId="{00000000-0000-0000-0000-000000000000}"/>
          </ac:picMkLst>
        </pc:picChg>
      </pc:sldChg>
    </pc:docChg>
  </pc:docChgLst>
  <pc:docChgLst>
    <pc:chgData name="HRROUMTI OMAR" userId="S::2001122900372@ofppt-edu.ma::4b94a33b-2c99-4221-8c13-2db84bd627c5" providerId="AD" clId="Web-{D842A220-D816-468E-8C3A-53495AB534C2}"/>
    <pc:docChg chg="modSld">
      <pc:chgData name="HRROUMTI OMAR" userId="S::2001122900372@ofppt-edu.ma::4b94a33b-2c99-4221-8c13-2db84bd627c5" providerId="AD" clId="Web-{D842A220-D816-468E-8C3A-53495AB534C2}" dt="2025-04-21T08:42:59.346" v="3" actId="1076"/>
      <pc:docMkLst>
        <pc:docMk/>
      </pc:docMkLst>
      <pc:sldChg chg="modSp">
        <pc:chgData name="HRROUMTI OMAR" userId="S::2001122900372@ofppt-edu.ma::4b94a33b-2c99-4221-8c13-2db84bd627c5" providerId="AD" clId="Web-{D842A220-D816-468E-8C3A-53495AB534C2}" dt="2025-04-21T08:42:59.346" v="3" actId="1076"/>
        <pc:sldMkLst>
          <pc:docMk/>
          <pc:sldMk cId="1258020125" sldId="540"/>
        </pc:sldMkLst>
        <pc:grpChg chg="mod">
          <ac:chgData name="HRROUMTI OMAR" userId="S::2001122900372@ofppt-edu.ma::4b94a33b-2c99-4221-8c13-2db84bd627c5" providerId="AD" clId="Web-{D842A220-D816-468E-8C3A-53495AB534C2}" dt="2025-04-21T08:42:59.346" v="3" actId="1076"/>
          <ac:grpSpMkLst>
            <pc:docMk/>
            <pc:sldMk cId="1258020125" sldId="540"/>
            <ac:grpSpMk id="2" creationId="{00000000-0000-0000-0000-000000000000}"/>
          </ac:grpSpMkLst>
        </pc:grpChg>
        <pc:picChg chg="mod">
          <ac:chgData name="HRROUMTI OMAR" userId="S::2001122900372@ofppt-edu.ma::4b94a33b-2c99-4221-8c13-2db84bd627c5" providerId="AD" clId="Web-{D842A220-D816-468E-8C3A-53495AB534C2}" dt="2025-04-21T08:42:40.393" v="1" actId="1076"/>
          <ac:picMkLst>
            <pc:docMk/>
            <pc:sldMk cId="1258020125" sldId="540"/>
            <ac:picMk id="7" creationId="{00000000-0000-0000-0000-000000000000}"/>
          </ac:picMkLst>
        </pc:picChg>
      </pc:sldChg>
    </pc:docChg>
  </pc:docChgLst>
  <pc:docChgLst>
    <pc:chgData name="TALEBSAID ZAINEB" userId="S::2005052500391@ofppt-edu.ma::c658e805-8a46-4efc-aa33-25928a4152e9" providerId="AD" clId="Web-{005CED82-FC70-40D4-B9D0-6F6C58EDD2BD}"/>
    <pc:docChg chg="modSld">
      <pc:chgData name="TALEBSAID ZAINEB" userId="S::2005052500391@ofppt-edu.ma::c658e805-8a46-4efc-aa33-25928a4152e9" providerId="AD" clId="Web-{005CED82-FC70-40D4-B9D0-6F6C58EDD2BD}" dt="2025-04-21T08:42:06.113" v="1" actId="1076"/>
      <pc:docMkLst>
        <pc:docMk/>
      </pc:docMkLst>
      <pc:sldChg chg="modSp">
        <pc:chgData name="TALEBSAID ZAINEB" userId="S::2005052500391@ofppt-edu.ma::c658e805-8a46-4efc-aa33-25928a4152e9" providerId="AD" clId="Web-{005CED82-FC70-40D4-B9D0-6F6C58EDD2BD}" dt="2025-04-21T08:42:06.113" v="1" actId="1076"/>
        <pc:sldMkLst>
          <pc:docMk/>
          <pc:sldMk cId="2871869342" sldId="548"/>
        </pc:sldMkLst>
        <pc:picChg chg="mod">
          <ac:chgData name="TALEBSAID ZAINEB" userId="S::2005052500391@ofppt-edu.ma::c658e805-8a46-4efc-aa33-25928a4152e9" providerId="AD" clId="Web-{005CED82-FC70-40D4-B9D0-6F6C58EDD2BD}" dt="2025-04-21T08:42:06.113" v="1" actId="1076"/>
          <ac:picMkLst>
            <pc:docMk/>
            <pc:sldMk cId="2871869342" sldId="548"/>
            <ac:picMk id="26" creationId="{00000000-0000-0000-0000-000000000000}"/>
          </ac:picMkLst>
        </pc:picChg>
      </pc:sldChg>
      <pc:sldChg chg="modSp">
        <pc:chgData name="TALEBSAID ZAINEB" userId="S::2005052500391@ofppt-edu.ma::c658e805-8a46-4efc-aa33-25928a4152e9" providerId="AD" clId="Web-{005CED82-FC70-40D4-B9D0-6F6C58EDD2BD}" dt="2025-04-21T08:41:54.582" v="0" actId="1076"/>
        <pc:sldMkLst>
          <pc:docMk/>
          <pc:sldMk cId="3404957449" sldId="549"/>
        </pc:sldMkLst>
        <pc:picChg chg="mod">
          <ac:chgData name="TALEBSAID ZAINEB" userId="S::2005052500391@ofppt-edu.ma::c658e805-8a46-4efc-aa33-25928a4152e9" providerId="AD" clId="Web-{005CED82-FC70-40D4-B9D0-6F6C58EDD2BD}" dt="2025-04-21T08:41:54.582" v="0" actId="1076"/>
          <ac:picMkLst>
            <pc:docMk/>
            <pc:sldMk cId="3404957449" sldId="549"/>
            <ac:picMk id="24" creationId="{00000000-0000-0000-0000-000000000000}"/>
          </ac:picMkLst>
        </pc:picChg>
      </pc:sldChg>
    </pc:docChg>
  </pc:docChgLst>
  <pc:docChgLst>
    <pc:chgData name="JOUDATE MOHAMEDFAROUQ" userId="S::2002071000569@ofppt-edu.ma::763997b1-b3a9-4051-9d9e-06cbdf2fd58f" providerId="AD" clId="Web-{E542520F-69AE-901B-D36D-3D52230CABA1}"/>
    <pc:docChg chg="modSld">
      <pc:chgData name="JOUDATE MOHAMEDFAROUQ" userId="S::2002071000569@ofppt-edu.ma::763997b1-b3a9-4051-9d9e-06cbdf2fd58f" providerId="AD" clId="Web-{E542520F-69AE-901B-D36D-3D52230CABA1}" dt="2025-04-21T08:43:23.842" v="2"/>
      <pc:docMkLst>
        <pc:docMk/>
      </pc:docMkLst>
      <pc:sldChg chg="addSp modSp">
        <pc:chgData name="JOUDATE MOHAMEDFAROUQ" userId="S::2002071000569@ofppt-edu.ma::763997b1-b3a9-4051-9d9e-06cbdf2fd58f" providerId="AD" clId="Web-{E542520F-69AE-901B-D36D-3D52230CABA1}" dt="2025-04-21T08:43:13.841" v="1" actId="1076"/>
        <pc:sldMkLst>
          <pc:docMk/>
          <pc:sldMk cId="2871869342" sldId="548"/>
        </pc:sldMkLst>
        <pc:picChg chg="add mod">
          <ac:chgData name="JOUDATE MOHAMEDFAROUQ" userId="S::2002071000569@ofppt-edu.ma::763997b1-b3a9-4051-9d9e-06cbdf2fd58f" providerId="AD" clId="Web-{E542520F-69AE-901B-D36D-3D52230CABA1}" dt="2025-04-21T08:43:13.841" v="1" actId="1076"/>
          <ac:picMkLst>
            <pc:docMk/>
            <pc:sldMk cId="2871869342" sldId="548"/>
            <ac:picMk id="2" creationId="{0CD7EF70-DFC1-7392-9EE5-50E50D0AD3F9}"/>
          </ac:picMkLst>
        </pc:picChg>
      </pc:sldChg>
      <pc:sldChg chg="delSp">
        <pc:chgData name="JOUDATE MOHAMEDFAROUQ" userId="S::2002071000569@ofppt-edu.ma::763997b1-b3a9-4051-9d9e-06cbdf2fd58f" providerId="AD" clId="Web-{E542520F-69AE-901B-D36D-3D52230CABA1}" dt="2025-04-21T08:43:23.842" v="2"/>
        <pc:sldMkLst>
          <pc:docMk/>
          <pc:sldMk cId="3404957449" sldId="549"/>
        </pc:sldMkLst>
        <pc:picChg chg="del">
          <ac:chgData name="JOUDATE MOHAMEDFAROUQ" userId="S::2002071000569@ofppt-edu.ma::763997b1-b3a9-4051-9d9e-06cbdf2fd58f" providerId="AD" clId="Web-{E542520F-69AE-901B-D36D-3D52230CABA1}" dt="2025-04-21T08:43:23.842" v="2"/>
          <ac:picMkLst>
            <pc:docMk/>
            <pc:sldMk cId="3404957449" sldId="549"/>
            <ac:picMk id="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4488"/>
          </a:xfrm>
          <a:prstGeom prst="rect">
            <a:avLst/>
          </a:prstGeom>
        </p:spPr>
        <p:txBody>
          <a:bodyPr vert="horz" lIns="91440" tIns="45720" rIns="91440" bIns="45720" rtlCol="0"/>
          <a:lstStyle>
            <a:lvl1pPr algn="r">
              <a:defRPr sz="1200"/>
            </a:lvl1pPr>
          </a:lstStyle>
          <a:p>
            <a:endParaRPr lang="ar-MA"/>
          </a:p>
        </p:txBody>
      </p:sp>
      <p:sp>
        <p:nvSpPr>
          <p:cNvPr id="3" name="Espace réservé de la date 2"/>
          <p:cNvSpPr>
            <a:spLocks noGrp="1"/>
          </p:cNvSpPr>
          <p:nvPr>
            <p:ph type="dt" idx="1"/>
          </p:nvPr>
        </p:nvSpPr>
        <p:spPr>
          <a:xfrm>
            <a:off x="6905625" y="0"/>
            <a:ext cx="5283200" cy="344488"/>
          </a:xfrm>
          <a:prstGeom prst="rect">
            <a:avLst/>
          </a:prstGeom>
        </p:spPr>
        <p:txBody>
          <a:bodyPr vert="horz" lIns="91440" tIns="45720" rIns="91440" bIns="45720" rtlCol="0"/>
          <a:lstStyle>
            <a:lvl1pPr algn="l">
              <a:defRPr sz="1200"/>
            </a:lvl1pPr>
          </a:lstStyle>
          <a:p>
            <a:fld id="{E8756D89-3421-41BB-A45D-E6822D033EE9}" type="datetimeFigureOut">
              <a:rPr lang="ar-MA" smtClean="0"/>
              <a:t>23-10-1446</a:t>
            </a:fld>
            <a:endParaRPr lang="ar-MA"/>
          </a:p>
        </p:txBody>
      </p:sp>
      <p:sp>
        <p:nvSpPr>
          <p:cNvPr id="4" name="Espace réservé de l'image des diapositives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ar-MA"/>
          </a:p>
        </p:txBody>
      </p:sp>
      <p:sp>
        <p:nvSpPr>
          <p:cNvPr id="5" name="Espace réservé des not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ar-MA"/>
          </a:p>
        </p:txBody>
      </p:sp>
      <p:sp>
        <p:nvSpPr>
          <p:cNvPr id="6" name="Espace réservé du pied de page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r">
              <a:defRPr sz="1200"/>
            </a:lvl1pPr>
          </a:lstStyle>
          <a:p>
            <a:endParaRPr lang="ar-MA"/>
          </a:p>
        </p:txBody>
      </p:sp>
      <p:sp>
        <p:nvSpPr>
          <p:cNvPr id="7" name="Espace réservé du numéro de diapositiv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l">
              <a:defRPr sz="1200"/>
            </a:lvl1pPr>
          </a:lstStyle>
          <a:p>
            <a:fld id="{405C918E-8567-40FA-A654-D045F5494DDA}" type="slidenum">
              <a:rPr lang="ar-MA" smtClean="0"/>
              <a:t>‹#›</a:t>
            </a:fld>
            <a:endParaRPr lang="ar-MA"/>
          </a:p>
        </p:txBody>
      </p:sp>
    </p:spTree>
    <p:extLst>
      <p:ext uri="{BB962C8B-B14F-4D97-AF65-F5344CB8AC3E}">
        <p14:creationId xmlns:p14="http://schemas.microsoft.com/office/powerpoint/2010/main" val="248091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Avant de commencer, avez-vous des questions par rapport à la séance précédente, des ambiguïtés ou des nuances ?</a:t>
            </a:r>
          </a:p>
          <a:p>
            <a:endParaRPr lang="fr-FR"/>
          </a:p>
          <a:p>
            <a:r>
              <a:rPr lang="fr-FR"/>
              <a:t>Durant la première partie, nous avons appris quelques notions de base sur les systèmes d'information, et plus particulièrement sur les SII. Nous avons étudié leurs composantes, des exemples d'architectures utilisées pour leur déploiement, ainsi que les différentes étapes à suivre pour créer un SII.</a:t>
            </a:r>
          </a:p>
          <a:p>
            <a:r>
              <a:rPr lang="fr-FR"/>
              <a:t>Pour le reste de ce module, nous allons nous focaliser sur la composante base de données : comment la concevoir et la manipuler.</a:t>
            </a:r>
          </a:p>
          <a:p>
            <a:endParaRPr lang="fr-FR"/>
          </a:p>
          <a:p>
            <a:r>
              <a:rPr lang="fr-FR"/>
              <a:t>Alors, enchaînons notre cours avec la deuxième partie</a:t>
            </a:r>
            <a:r>
              <a:rPr lang="fr-FR" baseline="0"/>
              <a:t> qui </a:t>
            </a:r>
            <a:r>
              <a:rPr lang="fr-FR"/>
              <a:t>concerne la conception de la base de données.</a:t>
            </a:r>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69</a:t>
            </a:fld>
            <a:endParaRPr lang="ar-MA"/>
          </a:p>
        </p:txBody>
      </p:sp>
    </p:spTree>
    <p:extLst>
      <p:ext uri="{BB962C8B-B14F-4D97-AF65-F5344CB8AC3E}">
        <p14:creationId xmlns:p14="http://schemas.microsoft.com/office/powerpoint/2010/main" val="49320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fois terminée la phase d'analyse du cahier des charges, la phase suivante est la conception du modèle conceptuel des données (MCD). Cependant, avant de commencer cette phase, il est nécessaire de passer par deux étapes intermédiaires : l'élaboration du dictionnaire de données et le graphe de dépendance fonctionnelle, qui nous aideront par la suite à faciliter la conception du MCD.</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81</a:t>
            </a:fld>
            <a:endParaRPr lang="ar-MA"/>
          </a:p>
        </p:txBody>
      </p:sp>
    </p:spTree>
    <p:extLst>
      <p:ext uri="{BB962C8B-B14F-4D97-AF65-F5344CB8AC3E}">
        <p14:creationId xmlns:p14="http://schemas.microsoft.com/office/powerpoint/2010/main" val="67022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Cne</a:t>
            </a:r>
            <a:r>
              <a:rPr lang="fr-FR" baseline="0"/>
              <a:t> : code national de l’étudiant</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82</a:t>
            </a:fld>
            <a:endParaRPr lang="ar-MA"/>
          </a:p>
        </p:txBody>
      </p:sp>
    </p:spTree>
    <p:extLst>
      <p:ext uri="{BB962C8B-B14F-4D97-AF65-F5344CB8AC3E}">
        <p14:creationId xmlns:p14="http://schemas.microsoft.com/office/powerpoint/2010/main" val="2943479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si une donnée </a:t>
            </a:r>
            <a:r>
              <a:rPr lang="fr-FR" b="1"/>
              <a:t>identifie un concept</a:t>
            </a:r>
            <a:r>
              <a:rPr lang="fr-FR"/>
              <a:t>, cela signifie qu’elle joue le rôle d’</a:t>
            </a:r>
            <a:r>
              <a:rPr lang="fr-FR" b="1"/>
              <a:t>identifiant</a:t>
            </a:r>
            <a:r>
              <a:rPr lang="fr-FR"/>
              <a:t> pour ce concept.</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83</a:t>
            </a:fld>
            <a:endParaRPr lang="ar-MA"/>
          </a:p>
        </p:txBody>
      </p:sp>
    </p:spTree>
    <p:extLst>
      <p:ext uri="{BB962C8B-B14F-4D97-AF65-F5344CB8AC3E}">
        <p14:creationId xmlns:p14="http://schemas.microsoft.com/office/powerpoint/2010/main" val="2699708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rgbClr val="555555"/>
                </a:solidFill>
                <a:latin typeface="+mn-lt"/>
                <a:cs typeface="Calibri"/>
              </a:rPr>
              <a:t>Après le recensement des données dans un dictionnaire de données, l’étape suivante est celle de découvrir les relations entre ces données</a:t>
            </a:r>
            <a:r>
              <a:rPr lang="en-US" sz="1200">
                <a:solidFill>
                  <a:srgbClr val="555555"/>
                </a:solidFill>
                <a:latin typeface="+mn-lt"/>
                <a:cs typeface="Calibri"/>
              </a:rPr>
              <a:t>.</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87</a:t>
            </a:fld>
            <a:endParaRPr lang="ar-MA"/>
          </a:p>
        </p:txBody>
      </p:sp>
    </p:spTree>
    <p:extLst>
      <p:ext uri="{BB962C8B-B14F-4D97-AF65-F5344CB8AC3E}">
        <p14:creationId xmlns:p14="http://schemas.microsoft.com/office/powerpoint/2010/main" val="165629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88</a:t>
            </a:fld>
            <a:endParaRPr lang="ar-MA"/>
          </a:p>
        </p:txBody>
      </p:sp>
    </p:spTree>
    <p:extLst>
      <p:ext uri="{BB962C8B-B14F-4D97-AF65-F5344CB8AC3E}">
        <p14:creationId xmlns:p14="http://schemas.microsoft.com/office/powerpoint/2010/main" val="2278186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89</a:t>
            </a:fld>
            <a:endParaRPr lang="ar-MA"/>
          </a:p>
        </p:txBody>
      </p:sp>
    </p:spTree>
    <p:extLst>
      <p:ext uri="{BB962C8B-B14F-4D97-AF65-F5344CB8AC3E}">
        <p14:creationId xmlns:p14="http://schemas.microsoft.com/office/powerpoint/2010/main" val="289661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rgbClr val="555555"/>
                </a:solidFill>
                <a:latin typeface="+mn-lt"/>
                <a:cs typeface="Calibri"/>
              </a:rPr>
              <a:t>Après le recensement des données dans un dictionnaire de données, l’étape suivante est celle de découvrir les relations entre ces données</a:t>
            </a:r>
            <a:r>
              <a:rPr lang="en-US" sz="1200">
                <a:solidFill>
                  <a:srgbClr val="555555"/>
                </a:solidFill>
                <a:latin typeface="+mn-lt"/>
                <a:cs typeface="Calibri"/>
              </a:rPr>
              <a:t>.</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90</a:t>
            </a:fld>
            <a:endParaRPr lang="ar-MA"/>
          </a:p>
        </p:txBody>
      </p:sp>
    </p:spTree>
    <p:extLst>
      <p:ext uri="{BB962C8B-B14F-4D97-AF65-F5344CB8AC3E}">
        <p14:creationId xmlns:p14="http://schemas.microsoft.com/office/powerpoint/2010/main" val="326932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92</a:t>
            </a:fld>
            <a:endParaRPr lang="ar-MA"/>
          </a:p>
        </p:txBody>
      </p:sp>
    </p:spTree>
    <p:extLst>
      <p:ext uri="{BB962C8B-B14F-4D97-AF65-F5344CB8AC3E}">
        <p14:creationId xmlns:p14="http://schemas.microsoft.com/office/powerpoint/2010/main" val="121360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a:solidFill>
                  <a:srgbClr val="555555"/>
                </a:solidFill>
                <a:latin typeface="+mn-lt"/>
                <a:cs typeface="Calibri"/>
              </a:rPr>
              <a:t>On remarque que la donnée </a:t>
            </a:r>
            <a:r>
              <a:rPr lang="fr-FR" sz="1200" kern="1200" err="1">
                <a:solidFill>
                  <a:srgbClr val="555555"/>
                </a:solidFill>
                <a:latin typeface="+mn-lt"/>
                <a:cs typeface="Calibri"/>
              </a:rPr>
              <a:t>typeCours</a:t>
            </a:r>
            <a:r>
              <a:rPr lang="fr-FR" sz="1200" kern="1200">
                <a:solidFill>
                  <a:srgbClr val="555555"/>
                </a:solidFill>
                <a:latin typeface="+mn-lt"/>
                <a:cs typeface="Calibri"/>
              </a:rPr>
              <a:t> dépend de la combinaison de </a:t>
            </a:r>
            <a:r>
              <a:rPr lang="fr-FR" sz="1200" kern="1200" err="1">
                <a:solidFill>
                  <a:srgbClr val="555555"/>
                </a:solidFill>
                <a:latin typeface="+mn-lt"/>
                <a:cs typeface="Calibri"/>
              </a:rPr>
              <a:t>numCINEtu</a:t>
            </a:r>
            <a:r>
              <a:rPr lang="fr-FR" sz="1200" kern="1200">
                <a:solidFill>
                  <a:srgbClr val="555555"/>
                </a:solidFill>
                <a:latin typeface="+mn-lt"/>
                <a:cs typeface="Calibri"/>
              </a:rPr>
              <a:t> et </a:t>
            </a:r>
            <a:r>
              <a:rPr lang="fr-FR" sz="1200" kern="1200" err="1">
                <a:solidFill>
                  <a:srgbClr val="555555"/>
                </a:solidFill>
                <a:latin typeface="+mn-lt"/>
                <a:cs typeface="Calibri"/>
              </a:rPr>
              <a:t>codeSess</a:t>
            </a:r>
            <a:r>
              <a:rPr lang="fr-FR" sz="1200" kern="1200">
                <a:solidFill>
                  <a:srgbClr val="555555"/>
                </a:solidFill>
                <a:latin typeface="+mn-lt"/>
                <a:cs typeface="Calibri"/>
              </a:rPr>
              <a:t>.</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94</a:t>
            </a:fld>
            <a:endParaRPr lang="ar-MA"/>
          </a:p>
        </p:txBody>
      </p:sp>
    </p:spTree>
    <p:extLst>
      <p:ext uri="{BB962C8B-B14F-4D97-AF65-F5344CB8AC3E}">
        <p14:creationId xmlns:p14="http://schemas.microsoft.com/office/powerpoint/2010/main" val="1666333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95</a:t>
            </a:fld>
            <a:endParaRPr lang="ar-MA"/>
          </a:p>
        </p:txBody>
      </p:sp>
    </p:spTree>
    <p:extLst>
      <p:ext uri="{BB962C8B-B14F-4D97-AF65-F5344CB8AC3E}">
        <p14:creationId xmlns:p14="http://schemas.microsoft.com/office/powerpoint/2010/main" val="107410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commençant par l'identification de la notion de base de données.</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70</a:t>
            </a:fld>
            <a:endParaRPr lang="ar-MA"/>
          </a:p>
        </p:txBody>
      </p:sp>
    </p:spTree>
    <p:extLst>
      <p:ext uri="{BB962C8B-B14F-4D97-AF65-F5344CB8AC3E}">
        <p14:creationId xmlns:p14="http://schemas.microsoft.com/office/powerpoint/2010/main" val="2048250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rgbClr val="555555"/>
                </a:solidFill>
                <a:latin typeface="+mn-lt"/>
                <a:cs typeface="Calibri"/>
              </a:rPr>
              <a:t>Après le recensement des données dans un dictionnaire de données, l’étape suivante est celle de découvrir les relations entre ces données</a:t>
            </a:r>
            <a:r>
              <a:rPr lang="en-US" sz="1200">
                <a:solidFill>
                  <a:srgbClr val="555555"/>
                </a:solidFill>
                <a:latin typeface="+mn-lt"/>
                <a:cs typeface="Calibri"/>
              </a:rPr>
              <a:t>.</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96</a:t>
            </a:fld>
            <a:endParaRPr lang="ar-MA"/>
          </a:p>
        </p:txBody>
      </p:sp>
    </p:spTree>
    <p:extLst>
      <p:ext uri="{BB962C8B-B14F-4D97-AF65-F5344CB8AC3E}">
        <p14:creationId xmlns:p14="http://schemas.microsoft.com/office/powerpoint/2010/main" val="591383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rgbClr val="555555"/>
                </a:solidFill>
                <a:latin typeface="+mn-lt"/>
                <a:cs typeface="Calibri"/>
              </a:rPr>
              <a:t>Après le recensement des données dans un dictionnaire de données, l’étape suivante est celle de découvrir les relations entre ces données</a:t>
            </a:r>
            <a:r>
              <a:rPr lang="en-US" sz="1200">
                <a:solidFill>
                  <a:srgbClr val="555555"/>
                </a:solidFill>
                <a:latin typeface="+mn-lt"/>
                <a:cs typeface="Calibri"/>
              </a:rPr>
              <a:t>.</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97</a:t>
            </a:fld>
            <a:endParaRPr lang="ar-MA"/>
          </a:p>
        </p:txBody>
      </p:sp>
    </p:spTree>
    <p:extLst>
      <p:ext uri="{BB962C8B-B14F-4D97-AF65-F5344CB8AC3E}">
        <p14:creationId xmlns:p14="http://schemas.microsoft.com/office/powerpoint/2010/main" val="2881023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rgbClr val="555555"/>
                </a:solidFill>
                <a:latin typeface="+mn-lt"/>
                <a:cs typeface="Calibri"/>
              </a:rPr>
              <a:t>Après le recensement des données dans un dictionnaire de données, l’étape suivante est celle de découvrir les relations entre ces données</a:t>
            </a:r>
            <a:r>
              <a:rPr lang="en-US" sz="1200">
                <a:solidFill>
                  <a:srgbClr val="555555"/>
                </a:solidFill>
                <a:latin typeface="+mn-lt"/>
                <a:cs typeface="Calibri"/>
              </a:rPr>
              <a:t>.</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98</a:t>
            </a:fld>
            <a:endParaRPr lang="ar-MA"/>
          </a:p>
        </p:txBody>
      </p:sp>
    </p:spTree>
    <p:extLst>
      <p:ext uri="{BB962C8B-B14F-4D97-AF65-F5344CB8AC3E}">
        <p14:creationId xmlns:p14="http://schemas.microsoft.com/office/powerpoint/2010/main" val="3385335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a:p>
            <a:r>
              <a:rPr lang="fr-FR"/>
              <a:t>On continue notre cours. Aujourd'hui, nous allons explorer </a:t>
            </a:r>
            <a:r>
              <a:rPr lang="fr-FR" b="1"/>
              <a:t>le modèle conceptuel de données</a:t>
            </a:r>
            <a:r>
              <a:rPr lang="fr-FR"/>
              <a:t>, ou </a:t>
            </a:r>
            <a:r>
              <a:rPr lang="fr-FR" b="1"/>
              <a:t>MCD</a:t>
            </a:r>
          </a:p>
          <a:p>
            <a:r>
              <a:rPr lang="fr-FR" sz="1200" b="0" i="0" kern="1200">
                <a:solidFill>
                  <a:schemeClr val="tx1"/>
                </a:solidFill>
                <a:effectLst/>
                <a:latin typeface="+mn-lt"/>
                <a:ea typeface="+mn-ea"/>
                <a:cs typeface="+mn-cs"/>
              </a:rPr>
              <a:t>En d'autres termes, le MCD répond à la question : </a:t>
            </a:r>
            <a:r>
              <a:rPr lang="fr-FR" sz="1200" b="1" i="0" kern="1200">
                <a:solidFill>
                  <a:schemeClr val="tx1"/>
                </a:solidFill>
                <a:effectLst/>
                <a:latin typeface="+mn-lt"/>
                <a:ea typeface="+mn-ea"/>
                <a:cs typeface="+mn-cs"/>
              </a:rPr>
              <a:t>"Quoi modéliser ?"</a:t>
            </a:r>
            <a:r>
              <a:rPr lang="fr-FR" sz="1200" b="0" i="0" kern="1200">
                <a:solidFill>
                  <a:schemeClr val="tx1"/>
                </a:solidFill>
                <a:effectLst/>
                <a:latin typeface="+mn-lt"/>
                <a:ea typeface="+mn-ea"/>
                <a:cs typeface="+mn-cs"/>
              </a:rPr>
              <a:t> avant de passer à </a:t>
            </a:r>
            <a:r>
              <a:rPr lang="fr-FR" sz="1200" b="1" i="0" kern="1200">
                <a:solidFill>
                  <a:schemeClr val="tx1"/>
                </a:solidFill>
                <a:effectLst/>
                <a:latin typeface="+mn-lt"/>
                <a:ea typeface="+mn-ea"/>
                <a:cs typeface="+mn-cs"/>
              </a:rPr>
              <a:t>"Comment le modéliser ?"</a:t>
            </a:r>
            <a:r>
              <a:rPr lang="fr-FR" sz="1200" b="0" i="0" kern="1200">
                <a:solidFill>
                  <a:schemeClr val="tx1"/>
                </a:solidFill>
                <a:effectLst/>
                <a:latin typeface="+mn-lt"/>
                <a:ea typeface="+mn-ea"/>
                <a:cs typeface="+mn-cs"/>
              </a:rPr>
              <a:t>. C'est pour cela qu'il est considéré comme une représentation conceptuelle. </a:t>
            </a:r>
          </a:p>
          <a:p>
            <a:r>
              <a:rPr lang="fr-FR"/>
              <a:t>"Il ne sert pas à répondre à la question : comment modéliser ?"</a:t>
            </a:r>
            <a:endParaRPr lang="fr-FR" b="1"/>
          </a:p>
          <a:p>
            <a:r>
              <a:rPr lang="fr-FR" b="1"/>
              <a:t>Le MCD</a:t>
            </a:r>
            <a:r>
              <a:rPr lang="fr-FR"/>
              <a:t> est une </a:t>
            </a:r>
            <a:r>
              <a:rPr lang="fr-FR" b="1"/>
              <a:t>vision conceptuelle proche de l'humain</a:t>
            </a:r>
            <a:r>
              <a:rPr lang="fr-FR"/>
              <a:t>, qui permet de comprendre les données et leurs relations de manière intuitive, sans se soucier des contraintes techniques </a:t>
            </a:r>
          </a:p>
          <a:p>
            <a:endParaRPr lang="fr-FR"/>
          </a:p>
          <a:p>
            <a:r>
              <a:rPr lang="fr-FR"/>
              <a:t>Combien d'entités peut-on extraire à partir de cette phrase ?</a:t>
            </a:r>
          </a:p>
          <a:p>
            <a:r>
              <a:rPr lang="fr-FR" sz="1200" u="sng">
                <a:effectLst/>
              </a:rPr>
              <a:t>Association : </a:t>
            </a:r>
            <a:r>
              <a:rPr lang="fr-FR" sz="1200" b="0" i="0" kern="1200">
                <a:solidFill>
                  <a:schemeClr val="tx1"/>
                </a:solidFill>
                <a:effectLst/>
                <a:latin typeface="+mn-lt"/>
                <a:ea typeface="+mn-ea"/>
                <a:cs typeface="+mn-cs"/>
              </a:rPr>
              <a:t>Elle décrit comment les entités interagissent</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99</a:t>
            </a:fld>
            <a:endParaRPr lang="ar-MA"/>
          </a:p>
        </p:txBody>
      </p:sp>
    </p:spTree>
    <p:extLst>
      <p:ext uri="{BB962C8B-B14F-4D97-AF65-F5344CB8AC3E}">
        <p14:creationId xmlns:p14="http://schemas.microsoft.com/office/powerpoint/2010/main" val="3518894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 </a:t>
            </a:r>
            <a:r>
              <a:rPr lang="fr-FR" b="1"/>
              <a:t>l'identifiant doit toujours être souligné</a:t>
            </a:r>
            <a:r>
              <a:rPr lang="fr-FR"/>
              <a:t>.</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100</a:t>
            </a:fld>
            <a:endParaRPr lang="ar-MA"/>
          </a:p>
        </p:txBody>
      </p:sp>
    </p:spTree>
    <p:extLst>
      <p:ext uri="{BB962C8B-B14F-4D97-AF65-F5344CB8AC3E}">
        <p14:creationId xmlns:p14="http://schemas.microsoft.com/office/powerpoint/2010/main" val="1787251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eaLnBrk="1" hangingPunct="1"/>
            <a:r>
              <a:rPr lang="fr-FR" altLang="fr-FR"/>
              <a:t>Question: </a:t>
            </a:r>
            <a:r>
              <a:rPr lang="fr-FR"/>
              <a:t>Gardant à l'esprit les occurrences de l'entité "Client", est-il possible d’avoir deux occurrences avec le même nom et prénom ? C’est-à-dire, avoir deux clients différents mais portant le même nom et prénom ?</a:t>
            </a:r>
          </a:p>
          <a:p>
            <a:pPr eaLnBrk="1" hangingPunct="1"/>
            <a:endParaRPr lang="fr-FR" altLang="fr-FR"/>
          </a:p>
          <a:p>
            <a:pPr eaLnBrk="1" hangingPunct="1"/>
            <a:r>
              <a:rPr lang="fr-FR" altLang="fr-FR"/>
              <a:t>La réponse : est oui !!!</a:t>
            </a:r>
          </a:p>
          <a:p>
            <a:endParaRPr lang="ar-MA"/>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101</a:t>
            </a:fld>
            <a:endParaRPr lang="ar-MA"/>
          </a:p>
        </p:txBody>
      </p:sp>
    </p:spTree>
    <p:extLst>
      <p:ext uri="{BB962C8B-B14F-4D97-AF65-F5344CB8AC3E}">
        <p14:creationId xmlns:p14="http://schemas.microsoft.com/office/powerpoint/2010/main" val="913851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102</a:t>
            </a:fld>
            <a:endParaRPr lang="ar-MA"/>
          </a:p>
        </p:txBody>
      </p:sp>
    </p:spTree>
    <p:extLst>
      <p:ext uri="{BB962C8B-B14F-4D97-AF65-F5344CB8AC3E}">
        <p14:creationId xmlns:p14="http://schemas.microsoft.com/office/powerpoint/2010/main" val="3341269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Nous allons maintenant parler de l'association.</a:t>
            </a:r>
            <a:endParaRPr lang="fr-FR" sz="1200" b="0" i="0" kern="1200">
              <a:solidFill>
                <a:schemeClr val="tx1"/>
              </a:solidFill>
              <a:effectLst/>
              <a:latin typeface="+mn-lt"/>
              <a:ea typeface="+mn-ea"/>
              <a:cs typeface="+mn-cs"/>
            </a:endParaRPr>
          </a:p>
          <a:p>
            <a:r>
              <a:rPr lang="fr-FR" sz="1200" b="0" i="0" kern="1200">
                <a:solidFill>
                  <a:schemeClr val="tx1"/>
                </a:solidFill>
                <a:effectLst/>
                <a:latin typeface="+mn-lt"/>
                <a:ea typeface="+mn-ea"/>
                <a:cs typeface="+mn-cs"/>
              </a:rPr>
              <a:t>cela signifie qu'elle donne du </a:t>
            </a:r>
            <a:r>
              <a:rPr lang="fr-FR" sz="1200" b="1" i="0" kern="1200">
                <a:solidFill>
                  <a:schemeClr val="tx1"/>
                </a:solidFill>
                <a:effectLst/>
                <a:latin typeface="+mn-lt"/>
                <a:ea typeface="+mn-ea"/>
                <a:cs typeface="+mn-cs"/>
              </a:rPr>
              <a:t>sens</a:t>
            </a:r>
            <a:r>
              <a:rPr lang="fr-FR" sz="1200" b="0" i="0" kern="1200">
                <a:solidFill>
                  <a:schemeClr val="tx1"/>
                </a:solidFill>
                <a:effectLst/>
                <a:latin typeface="+mn-lt"/>
                <a:ea typeface="+mn-ea"/>
                <a:cs typeface="+mn-cs"/>
              </a:rPr>
              <a:t> à la relation entre les entités.</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103</a:t>
            </a:fld>
            <a:endParaRPr lang="ar-MA"/>
          </a:p>
        </p:txBody>
      </p:sp>
    </p:spTree>
    <p:extLst>
      <p:ext uri="{BB962C8B-B14F-4D97-AF65-F5344CB8AC3E}">
        <p14:creationId xmlns:p14="http://schemas.microsoft.com/office/powerpoint/2010/main" val="2481311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a:solidFill>
                  <a:schemeClr val="tx1"/>
                </a:solidFill>
                <a:effectLst/>
                <a:latin typeface="+mn-lt"/>
                <a:ea typeface="+mn-ea"/>
                <a:cs typeface="+mn-cs"/>
              </a:rPr>
              <a:t>Il existe </a:t>
            </a:r>
            <a:r>
              <a:rPr lang="fr-FR" sz="1200" b="0" i="0" kern="1200" err="1">
                <a:solidFill>
                  <a:schemeClr val="tx1"/>
                </a:solidFill>
                <a:effectLst/>
                <a:latin typeface="+mn-lt"/>
                <a:ea typeface="+mn-ea"/>
                <a:cs typeface="+mn-cs"/>
              </a:rPr>
              <a:t>pls</a:t>
            </a:r>
            <a:r>
              <a:rPr lang="fr-FR" sz="1200" b="0" i="0" kern="1200">
                <a:solidFill>
                  <a:schemeClr val="tx1"/>
                </a:solidFill>
                <a:effectLst/>
                <a:latin typeface="+mn-lt"/>
                <a:ea typeface="+mn-ea"/>
                <a:cs typeface="+mn-cs"/>
              </a:rPr>
              <a:t> types d’</a:t>
            </a:r>
            <a:r>
              <a:rPr lang="fr-FR" sz="1200" b="0" i="0" kern="1200" err="1">
                <a:solidFill>
                  <a:schemeClr val="tx1"/>
                </a:solidFill>
                <a:effectLst/>
                <a:latin typeface="+mn-lt"/>
                <a:ea typeface="+mn-ea"/>
                <a:cs typeface="+mn-cs"/>
              </a:rPr>
              <a:t>assciations</a:t>
            </a:r>
            <a:endParaRPr lang="fr-FR" sz="1200" b="0" i="0" kern="1200">
              <a:solidFill>
                <a:schemeClr val="tx1"/>
              </a:solidFill>
              <a:effectLst/>
              <a:latin typeface="+mn-lt"/>
              <a:ea typeface="+mn-ea"/>
              <a:cs typeface="+mn-cs"/>
            </a:endParaRPr>
          </a:p>
          <a:p>
            <a:r>
              <a:rPr lang="fr-FR" sz="1200" b="0" i="0" kern="1200">
                <a:solidFill>
                  <a:schemeClr val="tx1"/>
                </a:solidFill>
                <a:effectLst/>
                <a:latin typeface="+mn-lt"/>
                <a:ea typeface="+mn-ea"/>
                <a:cs typeface="+mn-cs"/>
              </a:rPr>
              <a:t> </a:t>
            </a:r>
          </a:p>
          <a:p>
            <a:r>
              <a:rPr lang="fr-FR" sz="1200" b="0" i="0" kern="1200">
                <a:solidFill>
                  <a:schemeClr val="tx1"/>
                </a:solidFill>
                <a:effectLst/>
                <a:latin typeface="+mn-lt"/>
                <a:ea typeface="+mn-ea"/>
                <a:cs typeface="+mn-cs"/>
              </a:rPr>
              <a:t>ne peuvent pas être attribuées à l'une ou l'autre des entités séparément.</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104</a:t>
            </a:fld>
            <a:endParaRPr lang="ar-MA"/>
          </a:p>
        </p:txBody>
      </p:sp>
    </p:spTree>
    <p:extLst>
      <p:ext uri="{BB962C8B-B14F-4D97-AF65-F5344CB8AC3E}">
        <p14:creationId xmlns:p14="http://schemas.microsoft.com/office/powerpoint/2010/main" val="2831634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105</a:t>
            </a:fld>
            <a:endParaRPr lang="ar-MA"/>
          </a:p>
        </p:txBody>
      </p:sp>
    </p:spTree>
    <p:extLst>
      <p:ext uri="{BB962C8B-B14F-4D97-AF65-F5344CB8AC3E}">
        <p14:creationId xmlns:p14="http://schemas.microsoft.com/office/powerpoint/2010/main" val="242104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stockage désordonné, régi par l'aléatoire</a:t>
            </a:r>
          </a:p>
          <a:p>
            <a:r>
              <a:rPr lang="fr-FR"/>
              <a:t>qui nous permet de communiquer avec la base de données</a:t>
            </a:r>
          </a:p>
          <a:p>
            <a:r>
              <a:rPr lang="fr-FR"/>
              <a:t>Une </a:t>
            </a:r>
            <a:r>
              <a:rPr lang="fr-FR" b="1"/>
              <a:t>requête</a:t>
            </a:r>
            <a:r>
              <a:rPr lang="fr-FR"/>
              <a:t> est une </a:t>
            </a:r>
            <a:r>
              <a:rPr lang="fr-FR" b="1"/>
              <a:t>demande envoyée à un système</a:t>
            </a:r>
            <a:r>
              <a:rPr lang="fr-FR"/>
              <a:t> (comme une base de données ou un serveur) pour récupérer, insérer, modifier ou supprimer des informations.</a:t>
            </a:r>
          </a:p>
          <a:p>
            <a:r>
              <a:rPr lang="fr-FR" sz="1200" b="0" i="0" kern="1200">
                <a:solidFill>
                  <a:schemeClr val="tx1"/>
                </a:solidFill>
                <a:effectLst/>
                <a:latin typeface="+mn-lt"/>
                <a:ea typeface="+mn-ea"/>
                <a:cs typeface="+mn-cs"/>
              </a:rPr>
              <a:t>il existe quatre objectifs principaux liés à l'utilisation des bases de données pour le stockage des données</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71</a:t>
            </a:fld>
            <a:endParaRPr lang="ar-MA"/>
          </a:p>
        </p:txBody>
      </p:sp>
    </p:spTree>
    <p:extLst>
      <p:ext uri="{BB962C8B-B14F-4D97-AF65-F5344CB8AC3E}">
        <p14:creationId xmlns:p14="http://schemas.microsoft.com/office/powerpoint/2010/main" val="1538469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a:solidFill>
                  <a:schemeClr val="tx1"/>
                </a:solidFill>
                <a:effectLst/>
                <a:latin typeface="+mn-lt"/>
                <a:ea typeface="+mn-ea"/>
                <a:cs typeface="+mn-cs"/>
              </a:rPr>
              <a:t>Cardinalité</a:t>
            </a:r>
            <a:r>
              <a:rPr lang="fr-FR" sz="1200" b="0" i="0" kern="1200">
                <a:solidFill>
                  <a:schemeClr val="tx1"/>
                </a:solidFill>
                <a:effectLst/>
                <a:latin typeface="+mn-lt"/>
                <a:ea typeface="+mn-ea"/>
                <a:cs typeface="+mn-cs"/>
              </a:rPr>
              <a:t> : (0,1) </a:t>
            </a:r>
          </a:p>
          <a:p>
            <a:r>
              <a:rPr lang="fr-FR" sz="1200" b="0" i="0" kern="1200">
                <a:solidFill>
                  <a:schemeClr val="tx1"/>
                </a:solidFill>
                <a:effectLst/>
                <a:latin typeface="+mn-lt"/>
                <a:ea typeface="+mn-ea"/>
                <a:cs typeface="+mn-cs"/>
              </a:rPr>
              <a:t>Un </a:t>
            </a:r>
            <a:r>
              <a:rPr lang="fr-FR" sz="1200" b="1" i="0" kern="1200">
                <a:solidFill>
                  <a:schemeClr val="tx1"/>
                </a:solidFill>
                <a:effectLst/>
                <a:latin typeface="+mn-lt"/>
                <a:ea typeface="+mn-ea"/>
                <a:cs typeface="+mn-cs"/>
              </a:rPr>
              <a:t>Employé</a:t>
            </a:r>
            <a:r>
              <a:rPr lang="fr-FR" sz="1200" b="0" i="0" kern="1200">
                <a:solidFill>
                  <a:schemeClr val="tx1"/>
                </a:solidFill>
                <a:effectLst/>
                <a:latin typeface="+mn-lt"/>
                <a:ea typeface="+mn-ea"/>
                <a:cs typeface="+mn-cs"/>
              </a:rPr>
              <a:t> peut </a:t>
            </a:r>
            <a:r>
              <a:rPr lang="fr-FR" sz="1200" b="1" i="0" kern="1200">
                <a:solidFill>
                  <a:schemeClr val="tx1"/>
                </a:solidFill>
                <a:effectLst/>
                <a:latin typeface="+mn-lt"/>
                <a:ea typeface="+mn-ea"/>
                <a:cs typeface="+mn-cs"/>
              </a:rPr>
              <a:t>utiliser 0 ou 1 Bureau</a:t>
            </a:r>
          </a:p>
          <a:p>
            <a:endParaRPr lang="fr-FR" sz="1200" b="1" i="0" kern="1200">
              <a:solidFill>
                <a:schemeClr val="tx1"/>
              </a:solidFill>
              <a:effectLst/>
              <a:latin typeface="+mn-lt"/>
              <a:ea typeface="+mn-ea"/>
              <a:cs typeface="+mn-cs"/>
            </a:endParaRPr>
          </a:p>
          <a:p>
            <a:r>
              <a:rPr lang="fr-FR" sz="1200" b="1" i="0" kern="1200">
                <a:solidFill>
                  <a:schemeClr val="tx1"/>
                </a:solidFill>
                <a:effectLst/>
                <a:latin typeface="+mn-lt"/>
                <a:ea typeface="+mn-ea"/>
                <a:cs typeface="+mn-cs"/>
              </a:rPr>
              <a:t>Cardinalité</a:t>
            </a:r>
            <a:r>
              <a:rPr lang="fr-FR" sz="1200" b="0" i="0" kern="1200">
                <a:solidFill>
                  <a:schemeClr val="tx1"/>
                </a:solidFill>
                <a:effectLst/>
                <a:latin typeface="+mn-lt"/>
                <a:ea typeface="+mn-ea"/>
                <a:cs typeface="+mn-cs"/>
              </a:rPr>
              <a:t> : (1,1) </a:t>
            </a:r>
          </a:p>
          <a:p>
            <a:r>
              <a:rPr lang="fr-FR" sz="1200" b="0" i="0" kern="1200">
                <a:solidFill>
                  <a:schemeClr val="tx1"/>
                </a:solidFill>
                <a:effectLst/>
                <a:latin typeface="+mn-lt"/>
                <a:ea typeface="+mn-ea"/>
                <a:cs typeface="+mn-cs"/>
              </a:rPr>
              <a:t>Une </a:t>
            </a:r>
            <a:r>
              <a:rPr lang="fr-FR" sz="1200" b="1" i="0" kern="1200">
                <a:solidFill>
                  <a:schemeClr val="tx1"/>
                </a:solidFill>
                <a:effectLst/>
                <a:latin typeface="+mn-lt"/>
                <a:ea typeface="+mn-ea"/>
                <a:cs typeface="+mn-cs"/>
              </a:rPr>
              <a:t>Personne</a:t>
            </a:r>
            <a:r>
              <a:rPr lang="fr-FR" sz="1200" b="0" i="0" kern="1200">
                <a:solidFill>
                  <a:schemeClr val="tx1"/>
                </a:solidFill>
                <a:effectLst/>
                <a:latin typeface="+mn-lt"/>
                <a:ea typeface="+mn-ea"/>
                <a:cs typeface="+mn-cs"/>
              </a:rPr>
              <a:t> doit posséder </a:t>
            </a:r>
            <a:r>
              <a:rPr lang="fr-FR" sz="1200" b="1" i="0" kern="1200">
                <a:solidFill>
                  <a:schemeClr val="tx1"/>
                </a:solidFill>
                <a:effectLst/>
                <a:latin typeface="+mn-lt"/>
                <a:ea typeface="+mn-ea"/>
                <a:cs typeface="+mn-cs"/>
              </a:rPr>
              <a:t>exactement 1 et 1 seul Passeport</a:t>
            </a:r>
            <a:r>
              <a:rPr lang="fr-FR" sz="1200" b="0" i="0" kern="1200">
                <a:solidFill>
                  <a:schemeClr val="tx1"/>
                </a:solidFill>
                <a:effectLst/>
                <a:latin typeface="+mn-lt"/>
                <a:ea typeface="+mn-ea"/>
                <a:cs typeface="+mn-cs"/>
              </a:rPr>
              <a:t>.</a:t>
            </a:r>
          </a:p>
          <a:p>
            <a:endParaRPr lang="fr-FR"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a:solidFill>
                  <a:schemeClr val="tx1"/>
                </a:solidFill>
                <a:effectLst/>
                <a:latin typeface="+mn-lt"/>
                <a:ea typeface="+mn-ea"/>
                <a:cs typeface="+mn-cs"/>
              </a:rPr>
              <a:t>Cardinalité</a:t>
            </a:r>
            <a:r>
              <a:rPr lang="fr-FR" sz="1200" b="0" i="0" kern="1200">
                <a:solidFill>
                  <a:schemeClr val="tx1"/>
                </a:solidFill>
                <a:effectLst/>
                <a:latin typeface="+mn-lt"/>
                <a:ea typeface="+mn-ea"/>
                <a:cs typeface="+mn-cs"/>
              </a:rPr>
              <a:t> : (0,n)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a:solidFill>
                  <a:schemeClr val="tx1"/>
                </a:solidFill>
                <a:effectLst/>
                <a:latin typeface="+mn-lt"/>
                <a:ea typeface="+mn-ea"/>
                <a:cs typeface="+mn-cs"/>
              </a:rPr>
              <a:t>Un </a:t>
            </a:r>
            <a:r>
              <a:rPr lang="fr-FR" sz="1200" b="1" i="0" kern="1200">
                <a:solidFill>
                  <a:schemeClr val="tx1"/>
                </a:solidFill>
                <a:effectLst/>
                <a:latin typeface="+mn-lt"/>
                <a:ea typeface="+mn-ea"/>
                <a:cs typeface="+mn-cs"/>
              </a:rPr>
              <a:t>Cours</a:t>
            </a:r>
            <a:r>
              <a:rPr lang="fr-FR" sz="1200" b="0" i="0" kern="1200">
                <a:solidFill>
                  <a:schemeClr val="tx1"/>
                </a:solidFill>
                <a:effectLst/>
                <a:latin typeface="+mn-lt"/>
                <a:ea typeface="+mn-ea"/>
                <a:cs typeface="+mn-cs"/>
              </a:rPr>
              <a:t> peut être suivi par </a:t>
            </a:r>
            <a:r>
              <a:rPr lang="fr-FR" sz="1200" b="1" i="0" kern="1200">
                <a:solidFill>
                  <a:schemeClr val="tx1"/>
                </a:solidFill>
                <a:effectLst/>
                <a:latin typeface="+mn-lt"/>
                <a:ea typeface="+mn-ea"/>
                <a:cs typeface="+mn-cs"/>
              </a:rPr>
              <a:t>0 ou plusieurs Étudiants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i="0" kern="1200">
              <a:solidFill>
                <a:schemeClr val="tx1"/>
              </a:solidFill>
              <a:effectLst/>
              <a:latin typeface="+mn-lt"/>
              <a:ea typeface="+mn-ea"/>
              <a:cs typeface="+mn-cs"/>
            </a:endParaRPr>
          </a:p>
          <a:p>
            <a:r>
              <a:rPr lang="fr-FR" sz="1200" b="1" i="0" kern="1200">
                <a:solidFill>
                  <a:schemeClr val="tx1"/>
                </a:solidFill>
                <a:effectLst/>
                <a:latin typeface="+mn-lt"/>
                <a:ea typeface="+mn-ea"/>
                <a:cs typeface="+mn-cs"/>
              </a:rPr>
              <a:t>Cardinalité</a:t>
            </a:r>
            <a:r>
              <a:rPr lang="fr-FR" sz="1200" b="0" i="0" kern="1200">
                <a:solidFill>
                  <a:schemeClr val="tx1"/>
                </a:solidFill>
                <a:effectLst/>
                <a:latin typeface="+mn-lt"/>
                <a:ea typeface="+mn-ea"/>
                <a:cs typeface="+mn-cs"/>
              </a:rPr>
              <a:t> : (1,n) </a:t>
            </a:r>
          </a:p>
          <a:p>
            <a:r>
              <a:rPr lang="fr-FR" sz="1200" b="0" i="0" kern="1200">
                <a:solidFill>
                  <a:schemeClr val="tx1"/>
                </a:solidFill>
                <a:effectLst/>
                <a:latin typeface="+mn-lt"/>
                <a:ea typeface="+mn-ea"/>
                <a:cs typeface="+mn-cs"/>
              </a:rPr>
              <a:t>Un </a:t>
            </a:r>
            <a:r>
              <a:rPr lang="fr-FR" sz="1200" b="1" i="0" kern="1200">
                <a:solidFill>
                  <a:schemeClr val="tx1"/>
                </a:solidFill>
                <a:effectLst/>
                <a:latin typeface="+mn-lt"/>
                <a:ea typeface="+mn-ea"/>
                <a:cs typeface="+mn-cs"/>
              </a:rPr>
              <a:t>Client</a:t>
            </a:r>
            <a:r>
              <a:rPr lang="fr-FR" sz="1200" b="0" i="0" kern="1200">
                <a:solidFill>
                  <a:schemeClr val="tx1"/>
                </a:solidFill>
                <a:effectLst/>
                <a:latin typeface="+mn-lt"/>
                <a:ea typeface="+mn-ea"/>
                <a:cs typeface="+mn-cs"/>
              </a:rPr>
              <a:t> peut passer </a:t>
            </a:r>
            <a:r>
              <a:rPr lang="fr-FR" sz="1200" b="1" i="0" kern="1200">
                <a:solidFill>
                  <a:schemeClr val="tx1"/>
                </a:solidFill>
                <a:effectLst/>
                <a:latin typeface="+mn-lt"/>
                <a:ea typeface="+mn-ea"/>
                <a:cs typeface="+mn-cs"/>
              </a:rPr>
              <a:t>1 ou plusieurs Commandes</a:t>
            </a:r>
            <a:r>
              <a:rPr lang="fr-FR" sz="1200" b="0" i="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i="0" kern="1200">
              <a:solidFill>
                <a:schemeClr val="tx1"/>
              </a:solidFill>
              <a:effectLst/>
              <a:latin typeface="+mn-lt"/>
              <a:ea typeface="+mn-ea"/>
              <a:cs typeface="+mn-cs"/>
            </a:endParaRPr>
          </a:p>
          <a:p>
            <a:endParaRPr lang="fr-FR" sz="1200" b="0" i="0" kern="1200">
              <a:solidFill>
                <a:schemeClr val="tx1"/>
              </a:solidFill>
              <a:effectLst/>
              <a:latin typeface="+mn-lt"/>
              <a:ea typeface="+mn-ea"/>
              <a:cs typeface="+mn-cs"/>
            </a:endParaRPr>
          </a:p>
          <a:p>
            <a:endParaRPr lang="fr-F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106</a:t>
            </a:fld>
            <a:endParaRPr lang="ar-MA"/>
          </a:p>
        </p:txBody>
      </p:sp>
    </p:spTree>
    <p:extLst>
      <p:ext uri="{BB962C8B-B14F-4D97-AF65-F5344CB8AC3E}">
        <p14:creationId xmlns:p14="http://schemas.microsoft.com/office/powerpoint/2010/main" val="2961480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107</a:t>
            </a:fld>
            <a:endParaRPr lang="ar-MA"/>
          </a:p>
        </p:txBody>
      </p:sp>
    </p:spTree>
    <p:extLst>
      <p:ext uri="{BB962C8B-B14F-4D97-AF65-F5344CB8AC3E}">
        <p14:creationId xmlns:p14="http://schemas.microsoft.com/office/powerpoint/2010/main" val="3861068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108</a:t>
            </a:fld>
            <a:endParaRPr lang="ar-MA"/>
          </a:p>
        </p:txBody>
      </p:sp>
    </p:spTree>
    <p:extLst>
      <p:ext uri="{BB962C8B-B14F-4D97-AF65-F5344CB8AC3E}">
        <p14:creationId xmlns:p14="http://schemas.microsoft.com/office/powerpoint/2010/main" val="145780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109</a:t>
            </a:fld>
            <a:endParaRPr lang="ar-MA"/>
          </a:p>
        </p:txBody>
      </p:sp>
    </p:spTree>
    <p:extLst>
      <p:ext uri="{BB962C8B-B14F-4D97-AF65-F5344CB8AC3E}">
        <p14:creationId xmlns:p14="http://schemas.microsoft.com/office/powerpoint/2010/main" val="1440003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110</a:t>
            </a:fld>
            <a:endParaRPr lang="ar-MA"/>
          </a:p>
        </p:txBody>
      </p:sp>
    </p:spTree>
    <p:extLst>
      <p:ext uri="{BB962C8B-B14F-4D97-AF65-F5344CB8AC3E}">
        <p14:creationId xmlns:p14="http://schemas.microsoft.com/office/powerpoint/2010/main" val="48791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que vous puissiez comprendre chacune de ces règles</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111</a:t>
            </a:fld>
            <a:endParaRPr lang="ar-MA"/>
          </a:p>
        </p:txBody>
      </p:sp>
    </p:spTree>
    <p:extLst>
      <p:ext uri="{BB962C8B-B14F-4D97-AF65-F5344CB8AC3E}">
        <p14:creationId xmlns:p14="http://schemas.microsoft.com/office/powerpoint/2010/main" val="2702411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112</a:t>
            </a:fld>
            <a:endParaRPr lang="ar-MA"/>
          </a:p>
        </p:txBody>
      </p:sp>
    </p:spTree>
    <p:extLst>
      <p:ext uri="{BB962C8B-B14F-4D97-AF65-F5344CB8AC3E}">
        <p14:creationId xmlns:p14="http://schemas.microsoft.com/office/powerpoint/2010/main" val="1041787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113</a:t>
            </a:fld>
            <a:endParaRPr lang="ar-MA"/>
          </a:p>
        </p:txBody>
      </p:sp>
    </p:spTree>
    <p:extLst>
      <p:ext uri="{BB962C8B-B14F-4D97-AF65-F5344CB8AC3E}">
        <p14:creationId xmlns:p14="http://schemas.microsoft.com/office/powerpoint/2010/main" val="3200386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114</a:t>
            </a:fld>
            <a:endParaRPr lang="ar-MA"/>
          </a:p>
        </p:txBody>
      </p:sp>
    </p:spTree>
    <p:extLst>
      <p:ext uri="{BB962C8B-B14F-4D97-AF65-F5344CB8AC3E}">
        <p14:creationId xmlns:p14="http://schemas.microsoft.com/office/powerpoint/2010/main" val="6393134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115</a:t>
            </a:fld>
            <a:endParaRPr lang="ar-MA"/>
          </a:p>
        </p:txBody>
      </p:sp>
    </p:spTree>
    <p:extLst>
      <p:ext uri="{BB962C8B-B14F-4D97-AF65-F5344CB8AC3E}">
        <p14:creationId xmlns:p14="http://schemas.microsoft.com/office/powerpoint/2010/main" val="1534665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maintenant on va parler de la raison pour laquelle les bases de données sont apparues</a:t>
            </a:r>
          </a:p>
          <a:p>
            <a:endParaRPr lang="fr-FR"/>
          </a:p>
          <a:p>
            <a:r>
              <a:rPr lang="fr-FR"/>
              <a:t>Selon vous, quelles sont les conséquences que l'on peut avoir suite à cette redondance de données ?</a:t>
            </a:r>
          </a:p>
          <a:p>
            <a:endParaRPr lang="fr-F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72</a:t>
            </a:fld>
            <a:endParaRPr lang="ar-MA"/>
          </a:p>
        </p:txBody>
      </p:sp>
    </p:spTree>
    <p:extLst>
      <p:ext uri="{BB962C8B-B14F-4D97-AF65-F5344CB8AC3E}">
        <p14:creationId xmlns:p14="http://schemas.microsoft.com/office/powerpoint/2010/main" val="4733092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116</a:t>
            </a:fld>
            <a:endParaRPr lang="ar-MA"/>
          </a:p>
        </p:txBody>
      </p:sp>
    </p:spTree>
    <p:extLst>
      <p:ext uri="{BB962C8B-B14F-4D97-AF65-F5344CB8AC3E}">
        <p14:creationId xmlns:p14="http://schemas.microsoft.com/office/powerpoint/2010/main" val="19703753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117</a:t>
            </a:fld>
            <a:endParaRPr lang="ar-MA"/>
          </a:p>
        </p:txBody>
      </p:sp>
    </p:spTree>
    <p:extLst>
      <p:ext uri="{BB962C8B-B14F-4D97-AF65-F5344CB8AC3E}">
        <p14:creationId xmlns:p14="http://schemas.microsoft.com/office/powerpoint/2010/main" val="34512289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118</a:t>
            </a:fld>
            <a:endParaRPr lang="ar-MA"/>
          </a:p>
        </p:txBody>
      </p:sp>
    </p:spTree>
    <p:extLst>
      <p:ext uri="{BB962C8B-B14F-4D97-AF65-F5344CB8AC3E}">
        <p14:creationId xmlns:p14="http://schemas.microsoft.com/office/powerpoint/2010/main" val="3100238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119</a:t>
            </a:fld>
            <a:endParaRPr lang="ar-MA"/>
          </a:p>
        </p:txBody>
      </p:sp>
    </p:spTree>
    <p:extLst>
      <p:ext uri="{BB962C8B-B14F-4D97-AF65-F5344CB8AC3E}">
        <p14:creationId xmlns:p14="http://schemas.microsoft.com/office/powerpoint/2010/main" val="2335818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120</a:t>
            </a:fld>
            <a:endParaRPr lang="ar-MA"/>
          </a:p>
        </p:txBody>
      </p:sp>
    </p:spTree>
    <p:extLst>
      <p:ext uri="{BB962C8B-B14F-4D97-AF65-F5344CB8AC3E}">
        <p14:creationId xmlns:p14="http://schemas.microsoft.com/office/powerpoint/2010/main" val="2718067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121</a:t>
            </a:fld>
            <a:endParaRPr lang="ar-MA"/>
          </a:p>
        </p:txBody>
      </p:sp>
    </p:spTree>
    <p:extLst>
      <p:ext uri="{BB962C8B-B14F-4D97-AF65-F5344CB8AC3E}">
        <p14:creationId xmlns:p14="http://schemas.microsoft.com/office/powerpoint/2010/main" val="10488349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122</a:t>
            </a:fld>
            <a:endParaRPr lang="ar-MA"/>
          </a:p>
        </p:txBody>
      </p:sp>
    </p:spTree>
    <p:extLst>
      <p:ext uri="{BB962C8B-B14F-4D97-AF65-F5344CB8AC3E}">
        <p14:creationId xmlns:p14="http://schemas.microsoft.com/office/powerpoint/2010/main" val="583341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123</a:t>
            </a:fld>
            <a:endParaRPr lang="ar-MA"/>
          </a:p>
        </p:txBody>
      </p:sp>
    </p:spTree>
    <p:extLst>
      <p:ext uri="{BB962C8B-B14F-4D97-AF65-F5344CB8AC3E}">
        <p14:creationId xmlns:p14="http://schemas.microsoft.com/office/powerpoint/2010/main" val="1059401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124</a:t>
            </a:fld>
            <a:endParaRPr lang="ar-MA"/>
          </a:p>
        </p:txBody>
      </p:sp>
    </p:spTree>
    <p:extLst>
      <p:ext uri="{BB962C8B-B14F-4D97-AF65-F5344CB8AC3E}">
        <p14:creationId xmlns:p14="http://schemas.microsoft.com/office/powerpoint/2010/main" val="2101954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125</a:t>
            </a:fld>
            <a:endParaRPr lang="ar-MA"/>
          </a:p>
        </p:txBody>
      </p:sp>
    </p:spTree>
    <p:extLst>
      <p:ext uri="{BB962C8B-B14F-4D97-AF65-F5344CB8AC3E}">
        <p14:creationId xmlns:p14="http://schemas.microsoft.com/office/powerpoint/2010/main" val="334001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indent="0">
              <a:lnSpc>
                <a:spcPct val="100000"/>
              </a:lnSpc>
              <a:buFont typeface="+mj-lt"/>
              <a:buNone/>
              <a:tabLst>
                <a:tab pos="356870" algn="l"/>
              </a:tabLst>
            </a:pPr>
            <a:r>
              <a:rPr lang="fr-FR"/>
              <a:t>Passons maintenant au positionnement de la base de données par rapport au système d'information (SI), c'est-à-dire à son emplacement au sein du SI.</a:t>
            </a:r>
          </a:p>
          <a:p>
            <a:pPr marL="12700" indent="0">
              <a:lnSpc>
                <a:spcPct val="100000"/>
              </a:lnSpc>
              <a:buFont typeface="+mj-lt"/>
              <a:buNone/>
              <a:tabLst>
                <a:tab pos="356870" algn="l"/>
              </a:tabLst>
            </a:pPr>
            <a:r>
              <a:rPr lang="fr-FR"/>
              <a:t>Où les bases de données se situent par rapport au système d'information (SI).</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74</a:t>
            </a:fld>
            <a:endParaRPr lang="ar-MA"/>
          </a:p>
        </p:txBody>
      </p:sp>
    </p:spTree>
    <p:extLst>
      <p:ext uri="{BB962C8B-B14F-4D97-AF65-F5344CB8AC3E}">
        <p14:creationId xmlns:p14="http://schemas.microsoft.com/office/powerpoint/2010/main" val="29612839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126</a:t>
            </a:fld>
            <a:endParaRPr lang="ar-MA"/>
          </a:p>
        </p:txBody>
      </p:sp>
    </p:spTree>
    <p:extLst>
      <p:ext uri="{BB962C8B-B14F-4D97-AF65-F5344CB8AC3E}">
        <p14:creationId xmlns:p14="http://schemas.microsoft.com/office/powerpoint/2010/main" val="16855923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127</a:t>
            </a:fld>
            <a:endParaRPr lang="ar-MA"/>
          </a:p>
        </p:txBody>
      </p:sp>
    </p:spTree>
    <p:extLst>
      <p:ext uri="{BB962C8B-B14F-4D97-AF65-F5344CB8AC3E}">
        <p14:creationId xmlns:p14="http://schemas.microsoft.com/office/powerpoint/2010/main" val="441853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128</a:t>
            </a:fld>
            <a:endParaRPr lang="ar-MA"/>
          </a:p>
        </p:txBody>
      </p:sp>
    </p:spTree>
    <p:extLst>
      <p:ext uri="{BB962C8B-B14F-4D97-AF65-F5344CB8AC3E}">
        <p14:creationId xmlns:p14="http://schemas.microsoft.com/office/powerpoint/2010/main" val="3313011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129</a:t>
            </a:fld>
            <a:endParaRPr lang="ar-MA"/>
          </a:p>
        </p:txBody>
      </p:sp>
    </p:spTree>
    <p:extLst>
      <p:ext uri="{BB962C8B-B14F-4D97-AF65-F5344CB8AC3E}">
        <p14:creationId xmlns:p14="http://schemas.microsoft.com/office/powerpoint/2010/main" val="146296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a:t>Continuons avec..</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76</a:t>
            </a:fld>
            <a:endParaRPr lang="ar-MA"/>
          </a:p>
        </p:txBody>
      </p:sp>
    </p:spTree>
    <p:extLst>
      <p:ext uri="{BB962C8B-B14F-4D97-AF65-F5344CB8AC3E}">
        <p14:creationId xmlns:p14="http://schemas.microsoft.com/office/powerpoint/2010/main" val="191678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a:t>La première étape consiste à analyser le cahier des charges pour bien comprendre les besoins exprimés par l'utilisateur et pour identifier et extraire les données nécessaires</a:t>
            </a:r>
            <a:endParaRPr lang="fr-FR" sz="1200">
              <a:solidFill>
                <a:srgbClr val="565656"/>
              </a:solidFill>
              <a:latin typeface="Calibri" panose="020F0502020204030204" pitchFamily="34" charset="0"/>
              <a:cs typeface="Calibri" panose="020F0502020204030204" pitchFamily="34" charset="0"/>
            </a:endParaRPr>
          </a:p>
          <a:p>
            <a:endParaRPr lang="fr-FR"/>
          </a:p>
          <a:p>
            <a:r>
              <a:rPr lang="fr-FR"/>
              <a:t>"Une fois la première étape terminée avec succès, la deuxième étape consiste à concevoir un </a:t>
            </a:r>
            <a:r>
              <a:rPr lang="fr-FR" b="1"/>
              <a:t>Modèle Conceptuel de Données (MCD)</a:t>
            </a:r>
            <a:r>
              <a:rPr lang="fr-FR"/>
              <a:t> qui représente de manière claire et visuelle tous les éléments nécessaires du projet.</a:t>
            </a:r>
          </a:p>
          <a:p>
            <a:r>
              <a:rPr lang="fr-FR"/>
              <a:t>Dans la troisième étape, le modèle conceptuel est traduit en </a:t>
            </a:r>
            <a:r>
              <a:rPr lang="fr-FR" b="1"/>
              <a:t>Modèle Logique de Données (MLD)</a:t>
            </a:r>
            <a:r>
              <a:rPr lang="fr-FR"/>
              <a:t>, en tenant compte des contraintes techniques et des spécificités du système.</a:t>
            </a:r>
          </a:p>
          <a:p>
            <a:r>
              <a:rPr lang="fr-FR"/>
              <a:t>Enfin, la dernière étape consiste à créer la base de données et à implémenter les requêtes en langage SQL pour assurer son bon fonctionnement."</a:t>
            </a:r>
          </a:p>
          <a:p>
            <a:endParaRPr lang="fr-FR"/>
          </a:p>
          <a:p>
            <a:endParaRPr lang="fr-FR"/>
          </a:p>
          <a:p>
            <a:r>
              <a:rPr lang="fr-FR"/>
              <a:t>On le traduit en MLD</a:t>
            </a:r>
          </a:p>
          <a:p>
            <a:endParaRPr lang="fr-FR"/>
          </a:p>
          <a:p>
            <a:r>
              <a:rPr lang="fr-FR" b="1"/>
              <a:t>Le MCD</a:t>
            </a:r>
            <a:r>
              <a:rPr lang="fr-FR"/>
              <a:t> est une </a:t>
            </a:r>
            <a:r>
              <a:rPr lang="fr-FR" b="1"/>
              <a:t>vision conceptuelle proche de l'humain</a:t>
            </a:r>
            <a:r>
              <a:rPr lang="fr-FR"/>
              <a:t>, qui permet de comprendre les données et leurs relations de manière intuitive, sans se soucier des contraintes techniques du SGBD. Il est utilisé pour la communication entre les analystes, les clients et les développeurs.</a:t>
            </a:r>
          </a:p>
          <a:p>
            <a:r>
              <a:rPr lang="fr-FR"/>
              <a:t>👉 </a:t>
            </a:r>
            <a:r>
              <a:rPr lang="fr-FR" b="1"/>
              <a:t>Le MLD</a:t>
            </a:r>
            <a:r>
              <a:rPr lang="fr-FR"/>
              <a:t>, en revanche, est la </a:t>
            </a:r>
            <a:r>
              <a:rPr lang="fr-FR" b="1"/>
              <a:t>version qui sera implémentée avec un langage de requêtes</a:t>
            </a:r>
            <a:r>
              <a:rPr lang="fr-FR"/>
              <a:t> (comme SQL). Il traduit le MCD en une structure de base de données relationnelle avec des tables, des clés primaires et étrangères, et prend en compte les contraintes techniques du SGBD.</a:t>
            </a: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77</a:t>
            </a:fld>
            <a:endParaRPr lang="ar-MA"/>
          </a:p>
        </p:txBody>
      </p:sp>
    </p:spTree>
    <p:extLst>
      <p:ext uri="{BB962C8B-B14F-4D97-AF65-F5344CB8AC3E}">
        <p14:creationId xmlns:p14="http://schemas.microsoft.com/office/powerpoint/2010/main" val="957953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Il permet de comprendre </a:t>
            </a:r>
            <a:r>
              <a:rPr lang="fr-FR" b="1"/>
              <a:t>ce que fait</a:t>
            </a:r>
            <a:r>
              <a:rPr lang="fr-FR"/>
              <a:t> l'organisation et </a:t>
            </a:r>
            <a:r>
              <a:rPr lang="fr-FR" b="1"/>
              <a:t>comment</a:t>
            </a:r>
            <a:r>
              <a:rPr lang="fr-FR"/>
              <a:t> elle le fait (ex. : inscription, paiement, gestion des sessions).</a:t>
            </a:r>
          </a:p>
          <a:p>
            <a:r>
              <a:rPr lang="fr-FR"/>
              <a:t>Le processus métier permet d’identifier les entités et relations à modéliser.</a:t>
            </a:r>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78</a:t>
            </a:fld>
            <a:endParaRPr lang="ar-MA"/>
          </a:p>
        </p:txBody>
      </p:sp>
    </p:spTree>
    <p:extLst>
      <p:ext uri="{BB962C8B-B14F-4D97-AF65-F5344CB8AC3E}">
        <p14:creationId xmlns:p14="http://schemas.microsoft.com/office/powerpoint/2010/main" val="1043951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fr-FR"/>
              <a:t>"Avant la phase de conception du modèle conceptuel des données, il est nécessaire d'élaborer un dictionnaire de données.</a:t>
            </a:r>
            <a:br>
              <a:rPr lang="fr-FR"/>
            </a:br>
            <a:r>
              <a:rPr lang="fr-FR"/>
              <a:t>Pour cela, il faut identifier trois types d’informations à partir du cahier des charges : les concepts, les données et les valeurs."</a:t>
            </a:r>
            <a:br>
              <a:rPr lang="fr-FR"/>
            </a:br>
            <a:br>
              <a:rPr lang="fr-FR"/>
            </a:br>
            <a:r>
              <a:rPr lang="fr-FR"/>
              <a:t>"Nous allons voir par la suite ce qu’est un dictionnaire de données."</a:t>
            </a:r>
          </a:p>
          <a:p>
            <a:pPr marL="171450" lvl="0" indent="-171450">
              <a:buFont typeface="Arial" panose="020B0604020202020204" pitchFamily="34" charset="0"/>
              <a:buChar char="•"/>
            </a:pPr>
            <a:endParaRPr lang="fr-FR"/>
          </a:p>
          <a:p>
            <a:endParaRPr lang="ar-MA"/>
          </a:p>
        </p:txBody>
      </p:sp>
      <p:sp>
        <p:nvSpPr>
          <p:cNvPr id="4" name="Espace réservé du numéro de diapositive 3"/>
          <p:cNvSpPr>
            <a:spLocks noGrp="1"/>
          </p:cNvSpPr>
          <p:nvPr>
            <p:ph type="sldNum" sz="quarter" idx="10"/>
          </p:nvPr>
        </p:nvSpPr>
        <p:spPr/>
        <p:txBody>
          <a:bodyPr/>
          <a:lstStyle/>
          <a:p>
            <a:fld id="{405C918E-8567-40FA-A654-D045F5494DDA}" type="slidenum">
              <a:rPr lang="ar-MA" smtClean="0"/>
              <a:t>80</a:t>
            </a:fld>
            <a:endParaRPr lang="ar-MA"/>
          </a:p>
        </p:txBody>
      </p:sp>
    </p:spTree>
    <p:extLst>
      <p:ext uri="{BB962C8B-B14F-4D97-AF65-F5344CB8AC3E}">
        <p14:creationId xmlns:p14="http://schemas.microsoft.com/office/powerpoint/2010/main" val="19883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000" b="1" i="0">
                <a:solidFill>
                  <a:srgbClr val="555555"/>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1" i="0">
                <a:solidFill>
                  <a:srgbClr val="008245"/>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AEABAB"/>
                </a:solidFill>
                <a:latin typeface="Calibri"/>
                <a:cs typeface="Calibri"/>
              </a:defRPr>
            </a:lvl1p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p:txBody>
          <a:bodyPr lIns="0" tIns="0" rIns="0" bIns="0"/>
          <a:lstStyle>
            <a:lvl1pPr>
              <a:defRPr sz="1000" b="0" i="0">
                <a:solidFill>
                  <a:srgbClr val="AEABAB"/>
                </a:solidFill>
                <a:latin typeface="Calibri"/>
                <a:cs typeface="Calibri"/>
              </a:defRPr>
            </a:lvl1pPr>
          </a:lstStyle>
          <a:p>
            <a:pPr marL="38100">
              <a:lnSpc>
                <a:spcPts val="1055"/>
              </a:lnSpc>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555555"/>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rgbClr val="008245"/>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AEABAB"/>
                </a:solidFill>
                <a:latin typeface="Calibri"/>
                <a:cs typeface="Calibri"/>
              </a:defRPr>
            </a:lvl1p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p:txBody>
          <a:bodyPr lIns="0" tIns="0" rIns="0" bIns="0"/>
          <a:lstStyle>
            <a:lvl1pPr>
              <a:defRPr sz="1000" b="0" i="0">
                <a:solidFill>
                  <a:srgbClr val="AEABAB"/>
                </a:solidFill>
                <a:latin typeface="Calibri"/>
                <a:cs typeface="Calibri"/>
              </a:defRPr>
            </a:lvl1pPr>
          </a:lstStyle>
          <a:p>
            <a:pPr marL="38100">
              <a:lnSpc>
                <a:spcPts val="1055"/>
              </a:lnSpc>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048" y="17"/>
            <a:ext cx="12185903" cy="6855206"/>
          </a:xfrm>
          <a:prstGeom prst="rect">
            <a:avLst/>
          </a:prstGeom>
        </p:spPr>
      </p:pic>
      <p:sp>
        <p:nvSpPr>
          <p:cNvPr id="17" name="bg object 17"/>
          <p:cNvSpPr/>
          <p:nvPr/>
        </p:nvSpPr>
        <p:spPr>
          <a:xfrm>
            <a:off x="537972" y="1467612"/>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18" name="bg object 18"/>
          <p:cNvSpPr/>
          <p:nvPr/>
        </p:nvSpPr>
        <p:spPr>
          <a:xfrm>
            <a:off x="537972" y="1467612"/>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BEBEBE"/>
            </a:solidFill>
          </a:ln>
        </p:spPr>
        <p:txBody>
          <a:bodyPr wrap="square" lIns="0" tIns="0" rIns="0" bIns="0" rtlCol="0"/>
          <a:lstStyle/>
          <a:p>
            <a:endParaRPr/>
          </a:p>
        </p:txBody>
      </p:sp>
      <p:sp>
        <p:nvSpPr>
          <p:cNvPr id="19" name="bg object 19"/>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55555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rgbClr val="555555"/>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AEABAB"/>
                </a:solidFill>
                <a:latin typeface="Calibri"/>
                <a:cs typeface="Calibri"/>
              </a:defRPr>
            </a:lvl1p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7" name="Holder 7"/>
          <p:cNvSpPr>
            <a:spLocks noGrp="1"/>
          </p:cNvSpPr>
          <p:nvPr>
            <p:ph type="sldNum" sz="quarter" idx="7"/>
          </p:nvPr>
        </p:nvSpPr>
        <p:spPr/>
        <p:txBody>
          <a:bodyPr lIns="0" tIns="0" rIns="0" bIns="0"/>
          <a:lstStyle>
            <a:lvl1pPr>
              <a:defRPr sz="1000" b="0" i="0">
                <a:solidFill>
                  <a:srgbClr val="AEABAB"/>
                </a:solidFill>
                <a:latin typeface="Calibri"/>
                <a:cs typeface="Calibri"/>
              </a:defRPr>
            </a:lvl1pPr>
          </a:lstStyle>
          <a:p>
            <a:pPr marL="38100">
              <a:lnSpc>
                <a:spcPts val="1055"/>
              </a:lnSpc>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555555"/>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AEABAB"/>
                </a:solidFill>
                <a:latin typeface="Calibri"/>
                <a:cs typeface="Calibri"/>
              </a:defRPr>
            </a:lvl1p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5" name="Holder 5"/>
          <p:cNvSpPr>
            <a:spLocks noGrp="1"/>
          </p:cNvSpPr>
          <p:nvPr>
            <p:ph type="sldNum" sz="quarter" idx="7"/>
          </p:nvPr>
        </p:nvSpPr>
        <p:spPr/>
        <p:txBody>
          <a:bodyPr lIns="0" tIns="0" rIns="0" bIns="0"/>
          <a:lstStyle>
            <a:lvl1pPr>
              <a:defRPr sz="1000" b="0" i="0">
                <a:solidFill>
                  <a:srgbClr val="AEABAB"/>
                </a:solidFill>
                <a:latin typeface="Calibri"/>
                <a:cs typeface="Calibri"/>
              </a:defRPr>
            </a:lvl1pPr>
          </a:lstStyle>
          <a:p>
            <a:pPr marL="38100">
              <a:lnSpc>
                <a:spcPts val="1055"/>
              </a:lnSpc>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048" y="17"/>
            <a:ext cx="12185903" cy="6855206"/>
          </a:xfrm>
          <a:prstGeom prst="rect">
            <a:avLst/>
          </a:prstGeom>
        </p:spPr>
      </p:pic>
      <p:sp>
        <p:nvSpPr>
          <p:cNvPr id="17" name="bg object 17"/>
          <p:cNvSpPr/>
          <p:nvPr/>
        </p:nvSpPr>
        <p:spPr>
          <a:xfrm>
            <a:off x="537972" y="1461515"/>
            <a:ext cx="11119485" cy="5148580"/>
          </a:xfrm>
          <a:custGeom>
            <a:avLst/>
            <a:gdLst/>
            <a:ahLst/>
            <a:cxnLst/>
            <a:rect l="l" t="t" r="r" b="b"/>
            <a:pathLst>
              <a:path w="11119485" h="5148580">
                <a:moveTo>
                  <a:pt x="11119104" y="0"/>
                </a:moveTo>
                <a:lnTo>
                  <a:pt x="0" y="0"/>
                </a:lnTo>
                <a:lnTo>
                  <a:pt x="0" y="5148072"/>
                </a:lnTo>
                <a:lnTo>
                  <a:pt x="11119104" y="5148072"/>
                </a:lnTo>
                <a:lnTo>
                  <a:pt x="11119104" y="0"/>
                </a:lnTo>
                <a:close/>
              </a:path>
            </a:pathLst>
          </a:custGeom>
          <a:solidFill>
            <a:srgbClr val="FFFFFF"/>
          </a:solidFill>
        </p:spPr>
        <p:txBody>
          <a:bodyPr wrap="square" lIns="0" tIns="0" rIns="0" bIns="0" rtlCol="0"/>
          <a:lstStyle/>
          <a:p>
            <a:endParaRPr/>
          </a:p>
        </p:txBody>
      </p:sp>
      <p:sp>
        <p:nvSpPr>
          <p:cNvPr id="18" name="bg object 18"/>
          <p:cNvSpPr/>
          <p:nvPr/>
        </p:nvSpPr>
        <p:spPr>
          <a:xfrm>
            <a:off x="537972" y="1461515"/>
            <a:ext cx="11119485" cy="5148580"/>
          </a:xfrm>
          <a:custGeom>
            <a:avLst/>
            <a:gdLst/>
            <a:ahLst/>
            <a:cxnLst/>
            <a:rect l="l" t="t" r="r" b="b"/>
            <a:pathLst>
              <a:path w="11119485" h="5148580">
                <a:moveTo>
                  <a:pt x="0" y="5148072"/>
                </a:moveTo>
                <a:lnTo>
                  <a:pt x="11119104" y="5148072"/>
                </a:lnTo>
                <a:lnTo>
                  <a:pt x="11119104" y="0"/>
                </a:lnTo>
                <a:lnTo>
                  <a:pt x="0" y="0"/>
                </a:lnTo>
                <a:lnTo>
                  <a:pt x="0" y="5148072"/>
                </a:lnTo>
                <a:close/>
              </a:path>
            </a:pathLst>
          </a:custGeom>
          <a:ln w="9525">
            <a:solidFill>
              <a:srgbClr val="F8CCAC"/>
            </a:solidFill>
          </a:ln>
        </p:spPr>
        <p:txBody>
          <a:bodyPr wrap="square" lIns="0" tIns="0" rIns="0" bIns="0" rtlCol="0"/>
          <a:lstStyle/>
          <a:p>
            <a:endParaRPr/>
          </a:p>
        </p:txBody>
      </p:sp>
      <p:sp>
        <p:nvSpPr>
          <p:cNvPr id="19" name="bg object 19"/>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FF78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000" b="0" i="0">
                <a:solidFill>
                  <a:srgbClr val="AEABAB"/>
                </a:solidFill>
                <a:latin typeface="Calibri"/>
                <a:cs typeface="Calibri"/>
              </a:defRPr>
            </a:lvl1p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4" name="Holder 4"/>
          <p:cNvSpPr>
            <a:spLocks noGrp="1"/>
          </p:cNvSpPr>
          <p:nvPr>
            <p:ph type="sldNum" sz="quarter" idx="7"/>
          </p:nvPr>
        </p:nvSpPr>
        <p:spPr/>
        <p:txBody>
          <a:bodyPr lIns="0" tIns="0" rIns="0" bIns="0"/>
          <a:lstStyle>
            <a:lvl1pPr>
              <a:defRPr sz="1000" b="0" i="0">
                <a:solidFill>
                  <a:srgbClr val="AEABAB"/>
                </a:solidFill>
                <a:latin typeface="Calibri"/>
                <a:cs typeface="Calibri"/>
              </a:defRPr>
            </a:lvl1pPr>
          </a:lstStyle>
          <a:p>
            <a:pPr marL="38100">
              <a:lnSpc>
                <a:spcPts val="1055"/>
              </a:lnSpc>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443" y="298450"/>
            <a:ext cx="11825122" cy="744041"/>
          </a:xfrm>
          <a:prstGeom prst="rect">
            <a:avLst/>
          </a:prstGeom>
        </p:spPr>
        <p:txBody>
          <a:bodyPr wrap="square" lIns="0" tIns="0" rIns="0" bIns="0">
            <a:spAutoFit/>
          </a:bodyPr>
          <a:lstStyle>
            <a:lvl1pPr>
              <a:defRPr sz="2000" b="1" i="0">
                <a:solidFill>
                  <a:srgbClr val="555555"/>
                </a:solidFill>
                <a:latin typeface="Calibri"/>
                <a:cs typeface="Calibri"/>
              </a:defRPr>
            </a:lvl1pPr>
          </a:lstStyle>
          <a:p>
            <a:endParaRPr/>
          </a:p>
        </p:txBody>
      </p:sp>
      <p:sp>
        <p:nvSpPr>
          <p:cNvPr id="3" name="Holder 3"/>
          <p:cNvSpPr>
            <a:spLocks noGrp="1"/>
          </p:cNvSpPr>
          <p:nvPr>
            <p:ph type="body" idx="1"/>
          </p:nvPr>
        </p:nvSpPr>
        <p:spPr>
          <a:xfrm>
            <a:off x="6380479" y="1105280"/>
            <a:ext cx="5248275" cy="2430779"/>
          </a:xfrm>
          <a:prstGeom prst="rect">
            <a:avLst/>
          </a:prstGeom>
        </p:spPr>
        <p:txBody>
          <a:bodyPr wrap="square" lIns="0" tIns="0" rIns="0" bIns="0">
            <a:spAutoFit/>
          </a:bodyPr>
          <a:lstStyle>
            <a:lvl1pPr>
              <a:defRPr sz="2400" b="1" i="0">
                <a:solidFill>
                  <a:srgbClr val="008245"/>
                </a:solidFill>
                <a:latin typeface="Calibri"/>
                <a:cs typeface="Calibri"/>
              </a:defRPr>
            </a:lvl1pPr>
          </a:lstStyle>
          <a:p>
            <a:endParaRPr/>
          </a:p>
        </p:txBody>
      </p:sp>
      <p:sp>
        <p:nvSpPr>
          <p:cNvPr id="4" name="Holder 4"/>
          <p:cNvSpPr>
            <a:spLocks noGrp="1"/>
          </p:cNvSpPr>
          <p:nvPr>
            <p:ph type="ftr" sz="quarter" idx="5"/>
          </p:nvPr>
        </p:nvSpPr>
        <p:spPr>
          <a:xfrm>
            <a:off x="5103621" y="6694423"/>
            <a:ext cx="1986915" cy="184150"/>
          </a:xfrm>
          <a:prstGeom prst="rect">
            <a:avLst/>
          </a:prstGeom>
        </p:spPr>
        <p:txBody>
          <a:bodyPr wrap="square" lIns="0" tIns="0" rIns="0" bIns="0">
            <a:spAutoFit/>
          </a:bodyPr>
          <a:lstStyle>
            <a:lvl1pPr>
              <a:defRPr sz="1000" b="0" i="0">
                <a:solidFill>
                  <a:srgbClr val="AEABAB"/>
                </a:solidFill>
                <a:latin typeface="Calibri"/>
                <a:cs typeface="Calibri"/>
              </a:defRPr>
            </a:lvl1p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a:xfrm>
            <a:off x="11845417" y="6709968"/>
            <a:ext cx="281304" cy="153670"/>
          </a:xfrm>
          <a:prstGeom prst="rect">
            <a:avLst/>
          </a:prstGeom>
        </p:spPr>
        <p:txBody>
          <a:bodyPr wrap="square" lIns="0" tIns="0" rIns="0" bIns="0">
            <a:spAutoFit/>
          </a:bodyPr>
          <a:lstStyle>
            <a:lvl1pPr>
              <a:defRPr sz="1000" b="0" i="0">
                <a:solidFill>
                  <a:srgbClr val="AEABAB"/>
                </a:solidFill>
                <a:latin typeface="Calibri"/>
                <a:cs typeface="Calibri"/>
              </a:defRPr>
            </a:lvl1pPr>
          </a:lstStyle>
          <a:p>
            <a:pPr marL="38100">
              <a:lnSpc>
                <a:spcPts val="1055"/>
              </a:lnSpc>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8.png"/><Relationship Id="rId4" Type="http://schemas.openxmlformats.org/officeDocument/2006/relationships/image" Target="../media/image71.png"/></Relationships>
</file>

<file path=ppt/slides/_rels/slide10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1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8.png"/><Relationship Id="rId4" Type="http://schemas.openxmlformats.org/officeDocument/2006/relationships/image" Target="../media/image71.png"/></Relationships>
</file>

<file path=ppt/slides/_rels/slide102.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1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8.png"/><Relationship Id="rId4" Type="http://schemas.openxmlformats.org/officeDocument/2006/relationships/image" Target="../media/image71.png"/></Relationships>
</file>

<file path=ppt/slides/_rels/slide10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8.png"/><Relationship Id="rId4" Type="http://schemas.openxmlformats.org/officeDocument/2006/relationships/image" Target="../media/image71.png"/></Relationships>
</file>

<file path=ppt/slides/_rels/slide104.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83.png"/><Relationship Id="rId7" Type="http://schemas.openxmlformats.org/officeDocument/2006/relationships/image" Target="../media/image11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8.png"/><Relationship Id="rId4" Type="http://schemas.openxmlformats.org/officeDocument/2006/relationships/image" Target="../media/image71.png"/></Relationships>
</file>

<file path=ppt/slides/_rels/slide105.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12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8.png"/><Relationship Id="rId4" Type="http://schemas.openxmlformats.org/officeDocument/2006/relationships/image" Target="../media/image71.png"/></Relationships>
</file>

<file path=ppt/slides/_rels/slide10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8.png"/><Relationship Id="rId4" Type="http://schemas.openxmlformats.org/officeDocument/2006/relationships/image" Target="../media/image71.png"/></Relationships>
</file>

<file path=ppt/slides/_rels/slide10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8.png"/><Relationship Id="rId4" Type="http://schemas.openxmlformats.org/officeDocument/2006/relationships/image" Target="../media/image71.png"/></Relationships>
</file>

<file path=ppt/slides/_rels/slide10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8.png"/><Relationship Id="rId4" Type="http://schemas.openxmlformats.org/officeDocument/2006/relationships/image" Target="../media/image71.png"/></Relationships>
</file>

<file path=ppt/slides/_rels/slide10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11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8.png"/><Relationship Id="rId4" Type="http://schemas.openxmlformats.org/officeDocument/2006/relationships/image" Target="../media/image71.png"/></Relationships>
</file>

<file path=ppt/slides/_rels/slide11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11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8.png"/><Relationship Id="rId4" Type="http://schemas.openxmlformats.org/officeDocument/2006/relationships/image" Target="../media/image71.png"/></Relationships>
</file>

<file path=ppt/slides/_rels/slide11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11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8.png"/><Relationship Id="rId4" Type="http://schemas.openxmlformats.org/officeDocument/2006/relationships/image" Target="../media/image71.png"/></Relationships>
</file>

<file path=ppt/slides/_rels/slide116.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83.png"/><Relationship Id="rId7" Type="http://schemas.openxmlformats.org/officeDocument/2006/relationships/image" Target="../media/image12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8.png"/><Relationship Id="rId4" Type="http://schemas.openxmlformats.org/officeDocument/2006/relationships/image" Target="../media/image71.png"/></Relationships>
</file>

<file path=ppt/slides/_rels/slide11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118.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13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8.png"/><Relationship Id="rId4" Type="http://schemas.openxmlformats.org/officeDocument/2006/relationships/image" Target="../media/image71.png"/></Relationships>
</file>

<file path=ppt/slides/_rels/slide11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83.png"/><Relationship Id="rId7" Type="http://schemas.openxmlformats.org/officeDocument/2006/relationships/image" Target="../media/image13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8.png"/><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83.png"/><Relationship Id="rId7" Type="http://schemas.openxmlformats.org/officeDocument/2006/relationships/image" Target="../media/image13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8.png"/><Relationship Id="rId4" Type="http://schemas.openxmlformats.org/officeDocument/2006/relationships/image" Target="../media/image71.png"/></Relationships>
</file>

<file path=ppt/slides/_rels/slide121.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image" Target="../media/image83.png"/><Relationship Id="rId7" Type="http://schemas.openxmlformats.org/officeDocument/2006/relationships/image" Target="../media/image137.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8.png"/><Relationship Id="rId4" Type="http://schemas.openxmlformats.org/officeDocument/2006/relationships/image" Target="../media/image71.png"/></Relationships>
</file>

<file path=ppt/slides/_rels/slide122.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83.png"/><Relationship Id="rId7" Type="http://schemas.openxmlformats.org/officeDocument/2006/relationships/image" Target="../media/image14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8.png"/><Relationship Id="rId10" Type="http://schemas.openxmlformats.org/officeDocument/2006/relationships/image" Target="../media/image143.png"/><Relationship Id="rId4" Type="http://schemas.openxmlformats.org/officeDocument/2006/relationships/image" Target="../media/image71.png"/><Relationship Id="rId9" Type="http://schemas.openxmlformats.org/officeDocument/2006/relationships/image" Target="../media/image142.png"/></Relationships>
</file>

<file path=ppt/slides/_rels/slide12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8.png"/><Relationship Id="rId4" Type="http://schemas.openxmlformats.org/officeDocument/2006/relationships/image" Target="../media/image71.png"/></Relationships>
</file>

<file path=ppt/slides/_rels/slide12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12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8.png"/><Relationship Id="rId4" Type="http://schemas.openxmlformats.org/officeDocument/2006/relationships/image" Target="../media/image71.png"/></Relationships>
</file>

<file path=ppt/slides/_rels/slide12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8.png"/><Relationship Id="rId4" Type="http://schemas.openxmlformats.org/officeDocument/2006/relationships/image" Target="../media/image71.png"/></Relationships>
</file>

<file path=ppt/slides/_rels/slide1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8.png"/><Relationship Id="rId4" Type="http://schemas.openxmlformats.org/officeDocument/2006/relationships/image" Target="../media/image71.png"/></Relationships>
</file>

<file path=ppt/slides/_rels/slide12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9" Type="http://schemas.openxmlformats.org/officeDocument/2006/relationships/image" Target="../media/image48.png"/><Relationship Id="rId21" Type="http://schemas.openxmlformats.org/officeDocument/2006/relationships/image" Target="../media/image30.png"/><Relationship Id="rId34" Type="http://schemas.openxmlformats.org/officeDocument/2006/relationships/image" Target="../media/image43.png"/><Relationship Id="rId42" Type="http://schemas.openxmlformats.org/officeDocument/2006/relationships/image" Target="../media/image51.png"/><Relationship Id="rId47" Type="http://schemas.openxmlformats.org/officeDocument/2006/relationships/image" Target="../media/image56.png"/><Relationship Id="rId50" Type="http://schemas.openxmlformats.org/officeDocument/2006/relationships/image" Target="../media/image59.png"/><Relationship Id="rId55" Type="http://schemas.openxmlformats.org/officeDocument/2006/relationships/image" Target="../media/image64.png"/><Relationship Id="rId7" Type="http://schemas.openxmlformats.org/officeDocument/2006/relationships/image" Target="../media/image16.png"/><Relationship Id="rId2" Type="http://schemas.openxmlformats.org/officeDocument/2006/relationships/image" Target="../media/image11.png"/><Relationship Id="rId16" Type="http://schemas.openxmlformats.org/officeDocument/2006/relationships/image" Target="../media/image25.png"/><Relationship Id="rId29" Type="http://schemas.openxmlformats.org/officeDocument/2006/relationships/image" Target="../media/image38.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45" Type="http://schemas.openxmlformats.org/officeDocument/2006/relationships/image" Target="../media/image54.png"/><Relationship Id="rId53" Type="http://schemas.openxmlformats.org/officeDocument/2006/relationships/image" Target="../media/image62.png"/><Relationship Id="rId5" Type="http://schemas.openxmlformats.org/officeDocument/2006/relationships/image" Target="../media/image14.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43" Type="http://schemas.openxmlformats.org/officeDocument/2006/relationships/image" Target="../media/image52.png"/><Relationship Id="rId48" Type="http://schemas.openxmlformats.org/officeDocument/2006/relationships/image" Target="../media/image57.png"/><Relationship Id="rId56" Type="http://schemas.openxmlformats.org/officeDocument/2006/relationships/image" Target="../media/image65.png"/><Relationship Id="rId8" Type="http://schemas.openxmlformats.org/officeDocument/2006/relationships/image" Target="../media/image17.png"/><Relationship Id="rId51" Type="http://schemas.openxmlformats.org/officeDocument/2006/relationships/image" Target="../media/image60.png"/><Relationship Id="rId3"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46" Type="http://schemas.openxmlformats.org/officeDocument/2006/relationships/image" Target="../media/image55.png"/><Relationship Id="rId20" Type="http://schemas.openxmlformats.org/officeDocument/2006/relationships/image" Target="../media/image29.png"/><Relationship Id="rId41" Type="http://schemas.openxmlformats.org/officeDocument/2006/relationships/image" Target="../media/image50.png"/><Relationship Id="rId54"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15.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49" Type="http://schemas.openxmlformats.org/officeDocument/2006/relationships/image" Target="../media/image58.png"/><Relationship Id="rId57" Type="http://schemas.openxmlformats.org/officeDocument/2006/relationships/image" Target="../media/image66.png"/><Relationship Id="rId10" Type="http://schemas.openxmlformats.org/officeDocument/2006/relationships/image" Target="../media/image19.png"/><Relationship Id="rId31" Type="http://schemas.openxmlformats.org/officeDocument/2006/relationships/image" Target="../media/image40.png"/><Relationship Id="rId44" Type="http://schemas.openxmlformats.org/officeDocument/2006/relationships/image" Target="../media/image53.png"/><Relationship Id="rId52"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3.jpg"/><Relationship Id="rId5" Type="http://schemas.openxmlformats.org/officeDocument/2006/relationships/image" Target="../media/image72.jp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1.png"/><Relationship Id="rId7" Type="http://schemas.openxmlformats.org/officeDocument/2006/relationships/image" Target="../media/image7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8.png"/><Relationship Id="rId9" Type="http://schemas.openxmlformats.org/officeDocument/2006/relationships/image" Target="../media/image7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1.png"/><Relationship Id="rId1" Type="http://schemas.openxmlformats.org/officeDocument/2006/relationships/slideLayout" Target="../slideLayouts/slideLayout5.xml"/><Relationship Id="rId5" Type="http://schemas.openxmlformats.org/officeDocument/2006/relationships/image" Target="../media/image73.jpg"/><Relationship Id="rId4" Type="http://schemas.openxmlformats.org/officeDocument/2006/relationships/image" Target="../media/image72.jp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1.png"/><Relationship Id="rId1" Type="http://schemas.openxmlformats.org/officeDocument/2006/relationships/slideLayout" Target="../slideLayouts/slideLayout5.xml"/><Relationship Id="rId5" Type="http://schemas.openxmlformats.org/officeDocument/2006/relationships/image" Target="../media/image73.jpg"/><Relationship Id="rId4" Type="http://schemas.openxmlformats.org/officeDocument/2006/relationships/image" Target="../media/image72.jp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86.jp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5.jpg"/><Relationship Id="rId5" Type="http://schemas.openxmlformats.org/officeDocument/2006/relationships/image" Target="../media/image84.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8.jpg"/><Relationship Id="rId4" Type="http://schemas.openxmlformats.org/officeDocument/2006/relationships/image" Target="../media/image87.jp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90.jpg"/><Relationship Id="rId4" Type="http://schemas.openxmlformats.org/officeDocument/2006/relationships/image" Target="../media/image89.jp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8.jpg"/><Relationship Id="rId4" Type="http://schemas.openxmlformats.org/officeDocument/2006/relationships/image" Target="../media/image87.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90.jpg"/><Relationship Id="rId4" Type="http://schemas.openxmlformats.org/officeDocument/2006/relationships/image" Target="../media/image89.jpg"/></Relationships>
</file>

<file path=ppt/slides/_rels/slide4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92.jpg"/><Relationship Id="rId5" Type="http://schemas.openxmlformats.org/officeDocument/2006/relationships/image" Target="../media/image91.jp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90.jpg"/><Relationship Id="rId4" Type="http://schemas.openxmlformats.org/officeDocument/2006/relationships/image" Target="../media/image89.jp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94.jpg"/><Relationship Id="rId5" Type="http://schemas.openxmlformats.org/officeDocument/2006/relationships/image" Target="../media/image93.jp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90.jpg"/><Relationship Id="rId5" Type="http://schemas.openxmlformats.org/officeDocument/2006/relationships/image" Target="../media/image89.jp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96.jpg"/><Relationship Id="rId5" Type="http://schemas.openxmlformats.org/officeDocument/2006/relationships/image" Target="../media/image95.jp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90.jpg"/><Relationship Id="rId4" Type="http://schemas.openxmlformats.org/officeDocument/2006/relationships/image" Target="../media/image89.jp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97.jpg"/><Relationship Id="rId5" Type="http://schemas.openxmlformats.org/officeDocument/2006/relationships/image" Target="../media/image93.jpg"/><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98.jpg"/><Relationship Id="rId5" Type="http://schemas.openxmlformats.org/officeDocument/2006/relationships/image" Target="../media/image89.jp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100.jpg"/><Relationship Id="rId5" Type="http://schemas.openxmlformats.org/officeDocument/2006/relationships/image" Target="../media/image99.jpg"/><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90.jpg"/><Relationship Id="rId5" Type="http://schemas.openxmlformats.org/officeDocument/2006/relationships/image" Target="../media/image89.jp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10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8.png"/><Relationship Id="rId4" Type="http://schemas.openxmlformats.org/officeDocument/2006/relationships/image" Target="../media/image71.png"/></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8.png"/><Relationship Id="rId4" Type="http://schemas.openxmlformats.org/officeDocument/2006/relationships/image" Target="../media/image71.png"/></Relationships>
</file>

<file path=ppt/slides/_rels/slide7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7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8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8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8.png"/><Relationship Id="rId4" Type="http://schemas.openxmlformats.org/officeDocument/2006/relationships/image" Target="../media/image71.png"/></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10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8.png"/><Relationship Id="rId4" Type="http://schemas.openxmlformats.org/officeDocument/2006/relationships/image" Target="../media/image71.png"/></Relationships>
</file>

<file path=ppt/slides/_rels/slide8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9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8.png"/><Relationship Id="rId4" Type="http://schemas.openxmlformats.org/officeDocument/2006/relationships/image" Target="../media/image71.png"/></Relationships>
</file>

<file path=ppt/slides/_rels/slide9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9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8.png"/><Relationship Id="rId4" Type="http://schemas.openxmlformats.org/officeDocument/2006/relationships/image" Target="../media/image71.png"/></Relationships>
</file>

<file path=ppt/slides/_rels/slide9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_rels/slide9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8.png"/><Relationship Id="rId4" Type="http://schemas.openxmlformats.org/officeDocument/2006/relationships/image" Target="../media/image71.png"/></Relationships>
</file>

<file path=ppt/slides/_rels/slide9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5984"/>
            <a:ext cx="12191999" cy="4763239"/>
          </a:xfrm>
          <a:prstGeom prst="rect">
            <a:avLst/>
          </a:prstGeom>
        </p:spPr>
      </p:pic>
      <p:pic>
        <p:nvPicPr>
          <p:cNvPr id="3" name="object 3"/>
          <p:cNvPicPr/>
          <p:nvPr/>
        </p:nvPicPr>
        <p:blipFill>
          <a:blip r:embed="rId3" cstate="print"/>
          <a:stretch>
            <a:fillRect/>
          </a:stretch>
        </p:blipFill>
        <p:spPr>
          <a:xfrm>
            <a:off x="10820400" y="5559552"/>
            <a:ext cx="865631" cy="862584"/>
          </a:xfrm>
          <a:prstGeom prst="rect">
            <a:avLst/>
          </a:prstGeom>
        </p:spPr>
      </p:pic>
      <p:sp>
        <p:nvSpPr>
          <p:cNvPr id="5" name="object 5"/>
          <p:cNvSpPr/>
          <p:nvPr/>
        </p:nvSpPr>
        <p:spPr>
          <a:xfrm>
            <a:off x="5017008" y="6132576"/>
            <a:ext cx="2158365" cy="719455"/>
          </a:xfrm>
          <a:custGeom>
            <a:avLst/>
            <a:gdLst/>
            <a:ahLst/>
            <a:cxnLst/>
            <a:rect l="l" t="t" r="r" b="b"/>
            <a:pathLst>
              <a:path w="2158365" h="719454">
                <a:moveTo>
                  <a:pt x="2038095" y="0"/>
                </a:moveTo>
                <a:lnTo>
                  <a:pt x="119887" y="0"/>
                </a:lnTo>
                <a:lnTo>
                  <a:pt x="73241" y="9420"/>
                </a:lnTo>
                <a:lnTo>
                  <a:pt x="35131" y="35112"/>
                </a:lnTo>
                <a:lnTo>
                  <a:pt x="9427" y="73219"/>
                </a:lnTo>
                <a:lnTo>
                  <a:pt x="0" y="119888"/>
                </a:lnTo>
                <a:lnTo>
                  <a:pt x="0" y="719327"/>
                </a:lnTo>
                <a:lnTo>
                  <a:pt x="2157984" y="719327"/>
                </a:lnTo>
                <a:lnTo>
                  <a:pt x="2157984" y="119888"/>
                </a:lnTo>
                <a:lnTo>
                  <a:pt x="2148556" y="73219"/>
                </a:lnTo>
                <a:lnTo>
                  <a:pt x="2122852" y="35112"/>
                </a:lnTo>
                <a:lnTo>
                  <a:pt x="2084742" y="9420"/>
                </a:lnTo>
                <a:lnTo>
                  <a:pt x="2038095" y="0"/>
                </a:lnTo>
                <a:close/>
              </a:path>
            </a:pathLst>
          </a:custGeom>
          <a:solidFill>
            <a:srgbClr val="0058A0"/>
          </a:solidFill>
        </p:spPr>
        <p:txBody>
          <a:bodyPr wrap="square" lIns="0" tIns="0" rIns="0" bIns="0" rtlCol="0"/>
          <a:lstStyle/>
          <a:p>
            <a:pPr algn="ctr"/>
            <a:endParaRPr lang="fr-FR" b="1">
              <a:solidFill>
                <a:schemeClr val="bg1"/>
              </a:solidFill>
              <a:cs typeface="+mj-cs"/>
            </a:endParaRPr>
          </a:p>
          <a:p>
            <a:pPr algn="ctr"/>
            <a:r>
              <a:rPr lang="fr-FR" b="1">
                <a:solidFill>
                  <a:schemeClr val="bg1"/>
                </a:solidFill>
                <a:cs typeface="+mj-cs"/>
              </a:rPr>
              <a:t>2024-2025</a:t>
            </a:r>
            <a:endParaRPr b="1">
              <a:solidFill>
                <a:schemeClr val="bg1"/>
              </a:solidFill>
              <a:cs typeface="+mj-cs"/>
            </a:endParaRPr>
          </a:p>
        </p:txBody>
      </p:sp>
      <p:pic>
        <p:nvPicPr>
          <p:cNvPr id="7" name="object 7"/>
          <p:cNvPicPr/>
          <p:nvPr/>
        </p:nvPicPr>
        <p:blipFill>
          <a:blip r:embed="rId4" cstate="print"/>
          <a:stretch>
            <a:fillRect/>
          </a:stretch>
        </p:blipFill>
        <p:spPr>
          <a:xfrm>
            <a:off x="10820400" y="213358"/>
            <a:ext cx="1179576" cy="1167384"/>
          </a:xfrm>
          <a:prstGeom prst="rect">
            <a:avLst/>
          </a:prstGeom>
        </p:spPr>
      </p:pic>
      <p:sp>
        <p:nvSpPr>
          <p:cNvPr id="10" name="Espace réservé du texte 2">
            <a:extLst>
              <a:ext uri="{FF2B5EF4-FFF2-40B4-BE49-F238E27FC236}">
                <a16:creationId xmlns:a16="http://schemas.microsoft.com/office/drawing/2014/main" id="{1FD5621A-4C10-4020-B119-424FB147F16F}"/>
              </a:ext>
            </a:extLst>
          </p:cNvPr>
          <p:cNvSpPr txBox="1">
            <a:spLocks/>
          </p:cNvSpPr>
          <p:nvPr/>
        </p:nvSpPr>
        <p:spPr>
          <a:xfrm>
            <a:off x="1113777" y="1066800"/>
            <a:ext cx="9514600" cy="86507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fr-FR" sz="2400" b="1">
                <a:solidFill>
                  <a:schemeClr val="tx1"/>
                </a:solidFill>
              </a:rPr>
              <a:t>« </a:t>
            </a:r>
            <a:r>
              <a:rPr lang="fr-FR" sz="2800" b="1">
                <a:solidFill>
                  <a:schemeClr val="tx1"/>
                </a:solidFill>
              </a:rPr>
              <a:t>Manipuler des bases de données - M106</a:t>
            </a:r>
            <a:r>
              <a:rPr lang="fr-FR" sz="2400" b="1">
                <a:solidFill>
                  <a:schemeClr val="tx1"/>
                </a:solidFill>
              </a:rPr>
              <a:t> »</a:t>
            </a:r>
          </a:p>
          <a:p>
            <a:pPr algn="ctr"/>
            <a:r>
              <a:rPr lang="fr-FR" sz="2400" b="1">
                <a:solidFill>
                  <a:schemeClr val="tx1"/>
                </a:solidFill>
              </a:rPr>
              <a:t>FILIÈRE DÉVELOPPEMENT DIGITAL</a:t>
            </a:r>
          </a:p>
          <a:p>
            <a:pPr algn="ctr"/>
            <a:r>
              <a:rPr lang="fr-FR" sz="2400" b="1">
                <a:solidFill>
                  <a:schemeClr val="tx1"/>
                </a:solidFill>
              </a:rPr>
              <a:t>DEV101</a:t>
            </a:r>
          </a:p>
          <a:p>
            <a:pPr algn="ctr"/>
            <a:endParaRPr lang="fr-FR" sz="2400" b="1">
              <a:solidFill>
                <a:schemeClr val="tx1"/>
              </a:solidFill>
            </a:endParaRPr>
          </a:p>
        </p:txBody>
      </p:sp>
      <p:sp>
        <p:nvSpPr>
          <p:cNvPr id="8" name="Espace réservé du texte 2">
            <a:extLst>
              <a:ext uri="{FF2B5EF4-FFF2-40B4-BE49-F238E27FC236}">
                <a16:creationId xmlns:a16="http://schemas.microsoft.com/office/drawing/2014/main" id="{1FD5621A-4C10-4020-B119-424FB147F16F}"/>
              </a:ext>
            </a:extLst>
          </p:cNvPr>
          <p:cNvSpPr txBox="1">
            <a:spLocks/>
          </p:cNvSpPr>
          <p:nvPr/>
        </p:nvSpPr>
        <p:spPr>
          <a:xfrm>
            <a:off x="259708" y="4932209"/>
            <a:ext cx="9514600" cy="86507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fr-FR" b="1">
                <a:solidFill>
                  <a:schemeClr val="accent1">
                    <a:lumMod val="75000"/>
                  </a:schemeClr>
                </a:solidFill>
              </a:rPr>
              <a:t>Formatrice : </a:t>
            </a:r>
            <a:r>
              <a:rPr lang="fr-FR" b="1">
                <a:solidFill>
                  <a:schemeClr val="tx1">
                    <a:lumMod val="75000"/>
                    <a:lumOff val="25000"/>
                  </a:schemeClr>
                </a:solidFill>
              </a:rPr>
              <a:t>BOUKRIM Mariame</a:t>
            </a:r>
            <a:r>
              <a:rPr lang="fr-FR" b="1">
                <a:solidFill>
                  <a:schemeClr val="accent1">
                    <a:lumMod val="75000"/>
                  </a:schemeClr>
                </a:solidFill>
              </a:rPr>
              <a:t> </a:t>
            </a:r>
          </a:p>
          <a:p>
            <a:pPr algn="l"/>
            <a:r>
              <a:rPr lang="fr-FR" b="1">
                <a:solidFill>
                  <a:schemeClr val="accent1">
                    <a:lumMod val="75000"/>
                  </a:schemeClr>
                </a:solidFill>
              </a:rPr>
              <a:t>Contact : </a:t>
            </a:r>
            <a:r>
              <a:rPr lang="fr-FR" b="1">
                <a:solidFill>
                  <a:schemeClr val="tx1">
                    <a:lumMod val="75000"/>
                    <a:lumOff val="25000"/>
                  </a:schemeClr>
                </a:solidFill>
              </a:rPr>
              <a:t>mariame.boukrim@ofppt.ma</a:t>
            </a:r>
          </a:p>
          <a:p>
            <a:pPr algn="ctr"/>
            <a:endParaRPr lang="fr-FR" sz="2400" b="1">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xfrm>
            <a:off x="258876" y="327406"/>
            <a:ext cx="3764279" cy="329565"/>
          </a:xfrm>
          <a:prstGeom prst="rect">
            <a:avLst/>
          </a:prstGeom>
        </p:spPr>
        <p:txBody>
          <a:bodyPr vert="horz" wrap="square" lIns="0" tIns="11430" rIns="0" bIns="0" rtlCol="0">
            <a:spAutoFit/>
          </a:bodyPr>
          <a:lstStyle/>
          <a:p>
            <a:pPr marL="12700">
              <a:lnSpc>
                <a:spcPct val="100000"/>
              </a:lnSpc>
              <a:spcBef>
                <a:spcPts val="90"/>
              </a:spcBef>
            </a:pPr>
            <a:r>
              <a:rPr>
                <a:solidFill>
                  <a:srgbClr val="008245"/>
                </a:solidFill>
              </a:rPr>
              <a:t>01-</a:t>
            </a:r>
            <a:r>
              <a:rPr spc="-45">
                <a:solidFill>
                  <a:srgbClr val="008245"/>
                </a:solidFill>
              </a:rPr>
              <a:t> </a:t>
            </a:r>
            <a:r>
              <a:rPr spc="-10">
                <a:solidFill>
                  <a:srgbClr val="008245"/>
                </a:solidFill>
              </a:rPr>
              <a:t>COMPRENDRE</a:t>
            </a:r>
            <a:r>
              <a:rPr spc="-20">
                <a:solidFill>
                  <a:srgbClr val="008245"/>
                </a:solidFill>
              </a:rPr>
              <a:t> </a:t>
            </a:r>
            <a:r>
              <a:rPr>
                <a:solidFill>
                  <a:srgbClr val="008245"/>
                </a:solidFill>
              </a:rPr>
              <a:t>LA</a:t>
            </a:r>
            <a:r>
              <a:rPr spc="-70">
                <a:solidFill>
                  <a:srgbClr val="008245"/>
                </a:solidFill>
              </a:rPr>
              <a:t> </a:t>
            </a:r>
            <a:r>
              <a:rPr>
                <a:solidFill>
                  <a:srgbClr val="008245"/>
                </a:solidFill>
              </a:rPr>
              <a:t>NOTION</a:t>
            </a:r>
            <a:r>
              <a:rPr spc="-25">
                <a:solidFill>
                  <a:srgbClr val="008245"/>
                </a:solidFill>
              </a:rPr>
              <a:t> </a:t>
            </a:r>
            <a:r>
              <a:rPr>
                <a:solidFill>
                  <a:srgbClr val="008245"/>
                </a:solidFill>
              </a:rPr>
              <a:t>DE</a:t>
            </a:r>
            <a:r>
              <a:rPr spc="-45">
                <a:solidFill>
                  <a:srgbClr val="008245"/>
                </a:solidFill>
              </a:rPr>
              <a:t> </a:t>
            </a:r>
            <a:r>
              <a:rPr spc="-25">
                <a:solidFill>
                  <a:srgbClr val="008245"/>
                </a:solidFill>
              </a:rPr>
              <a:t>SI</a:t>
            </a:r>
          </a:p>
        </p:txBody>
      </p:sp>
      <p:sp>
        <p:nvSpPr>
          <p:cNvPr id="10" name="object 10"/>
          <p:cNvSpPr txBox="1"/>
          <p:nvPr/>
        </p:nvSpPr>
        <p:spPr>
          <a:xfrm>
            <a:off x="269240" y="771905"/>
            <a:ext cx="442531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8245"/>
                </a:solidFill>
                <a:latin typeface="Calibri"/>
                <a:cs typeface="Calibri"/>
              </a:rPr>
              <a:t>Notion de</a:t>
            </a:r>
            <a:r>
              <a:rPr sz="1600" b="1" spc="-25">
                <a:solidFill>
                  <a:srgbClr val="008245"/>
                </a:solidFill>
                <a:latin typeface="Calibri"/>
                <a:cs typeface="Calibri"/>
              </a:rPr>
              <a:t> </a:t>
            </a:r>
            <a:r>
              <a:rPr sz="1600" b="1">
                <a:solidFill>
                  <a:srgbClr val="008245"/>
                </a:solidFill>
                <a:latin typeface="Calibri"/>
                <a:cs typeface="Calibri"/>
              </a:rPr>
              <a:t>SI,</a:t>
            </a:r>
            <a:r>
              <a:rPr sz="1600" b="1" spc="-10">
                <a:solidFill>
                  <a:srgbClr val="008245"/>
                </a:solidFill>
                <a:latin typeface="Calibri"/>
                <a:cs typeface="Calibri"/>
              </a:rPr>
              <a:t> système</a:t>
            </a:r>
            <a:r>
              <a:rPr sz="1600" b="1" spc="-65">
                <a:solidFill>
                  <a:srgbClr val="008245"/>
                </a:solidFill>
                <a:latin typeface="Calibri"/>
                <a:cs typeface="Calibri"/>
              </a:rPr>
              <a:t> </a:t>
            </a:r>
            <a:r>
              <a:rPr sz="1600" b="1" spc="-10">
                <a:solidFill>
                  <a:srgbClr val="008245"/>
                </a:solidFill>
                <a:latin typeface="Calibri"/>
                <a:cs typeface="Calibri"/>
              </a:rPr>
              <a:t>informatique</a:t>
            </a:r>
            <a:r>
              <a:rPr sz="1600" b="1" spc="-45">
                <a:solidFill>
                  <a:srgbClr val="008245"/>
                </a:solidFill>
                <a:latin typeface="Calibri"/>
                <a:cs typeface="Calibri"/>
              </a:rPr>
              <a:t> </a:t>
            </a:r>
            <a:r>
              <a:rPr sz="1600" b="1">
                <a:solidFill>
                  <a:srgbClr val="008245"/>
                </a:solidFill>
                <a:latin typeface="Calibri"/>
                <a:cs typeface="Calibri"/>
              </a:rPr>
              <a:t>et</a:t>
            </a:r>
            <a:r>
              <a:rPr sz="1600" b="1" spc="-35">
                <a:solidFill>
                  <a:srgbClr val="008245"/>
                </a:solidFill>
                <a:latin typeface="Calibri"/>
                <a:cs typeface="Calibri"/>
              </a:rPr>
              <a:t> </a:t>
            </a:r>
            <a:r>
              <a:rPr sz="1600" b="1">
                <a:solidFill>
                  <a:srgbClr val="008245"/>
                </a:solidFill>
                <a:latin typeface="Calibri"/>
                <a:cs typeface="Calibri"/>
              </a:rPr>
              <a:t>SI</a:t>
            </a:r>
            <a:r>
              <a:rPr sz="1600" b="1" spc="5">
                <a:solidFill>
                  <a:srgbClr val="008245"/>
                </a:solidFill>
                <a:latin typeface="Calibri"/>
                <a:cs typeface="Calibri"/>
              </a:rPr>
              <a:t> </a:t>
            </a:r>
            <a:r>
              <a:rPr sz="1600" b="1" spc="-10">
                <a:solidFill>
                  <a:srgbClr val="008245"/>
                </a:solidFill>
                <a:latin typeface="Calibri"/>
                <a:cs typeface="Calibri"/>
              </a:rPr>
              <a:t>informatisé</a:t>
            </a:r>
            <a:endParaRPr sz="1600">
              <a:latin typeface="Calibri"/>
              <a:cs typeface="Calibri"/>
            </a:endParaRPr>
          </a:p>
        </p:txBody>
      </p:sp>
      <p:sp>
        <p:nvSpPr>
          <p:cNvPr id="11" name="object 11"/>
          <p:cNvSpPr txBox="1"/>
          <p:nvPr/>
        </p:nvSpPr>
        <p:spPr>
          <a:xfrm>
            <a:off x="818461" y="1882655"/>
            <a:ext cx="5405120" cy="503984"/>
          </a:xfrm>
          <a:prstGeom prst="rect">
            <a:avLst/>
          </a:prstGeom>
        </p:spPr>
        <p:txBody>
          <a:bodyPr vert="horz" wrap="square" lIns="0" tIns="11430" rIns="0" bIns="0" rtlCol="0">
            <a:spAutoFit/>
          </a:bodyPr>
          <a:lstStyle/>
          <a:p>
            <a:pPr marL="12700">
              <a:lnSpc>
                <a:spcPct val="100000"/>
              </a:lnSpc>
              <a:spcBef>
                <a:spcPts val="90"/>
              </a:spcBef>
            </a:pPr>
            <a:r>
              <a:rPr sz="1600" spc="-20">
                <a:solidFill>
                  <a:srgbClr val="555555"/>
                </a:solidFill>
                <a:latin typeface="Calibri"/>
                <a:cs typeface="Calibri"/>
              </a:rPr>
              <a:t>D’après</a:t>
            </a:r>
            <a:r>
              <a:rPr sz="1600" spc="-5">
                <a:solidFill>
                  <a:srgbClr val="555555"/>
                </a:solidFill>
                <a:latin typeface="Calibri"/>
                <a:cs typeface="Calibri"/>
              </a:rPr>
              <a:t> </a:t>
            </a:r>
            <a:r>
              <a:rPr sz="1600">
                <a:solidFill>
                  <a:srgbClr val="555555"/>
                </a:solidFill>
                <a:latin typeface="Calibri"/>
                <a:cs typeface="Calibri"/>
              </a:rPr>
              <a:t>ce</a:t>
            </a:r>
            <a:r>
              <a:rPr sz="1600" spc="-55">
                <a:solidFill>
                  <a:srgbClr val="555555"/>
                </a:solidFill>
                <a:latin typeface="Calibri"/>
                <a:cs typeface="Calibri"/>
              </a:rPr>
              <a:t> </a:t>
            </a:r>
            <a:r>
              <a:rPr sz="1600">
                <a:solidFill>
                  <a:srgbClr val="555555"/>
                </a:solidFill>
                <a:latin typeface="Calibri"/>
                <a:cs typeface="Calibri"/>
              </a:rPr>
              <a:t>schéma</a:t>
            </a:r>
            <a:r>
              <a:rPr sz="1600" spc="-45">
                <a:solidFill>
                  <a:srgbClr val="555555"/>
                </a:solidFill>
                <a:latin typeface="Calibri"/>
                <a:cs typeface="Calibri"/>
              </a:rPr>
              <a:t> </a:t>
            </a:r>
            <a:r>
              <a:rPr sz="1600">
                <a:solidFill>
                  <a:srgbClr val="555555"/>
                </a:solidFill>
                <a:latin typeface="Calibri"/>
                <a:cs typeface="Calibri"/>
              </a:rPr>
              <a:t>on</a:t>
            </a:r>
            <a:r>
              <a:rPr sz="1600" spc="-45">
                <a:solidFill>
                  <a:srgbClr val="555555"/>
                </a:solidFill>
                <a:latin typeface="Calibri"/>
                <a:cs typeface="Calibri"/>
              </a:rPr>
              <a:t> </a:t>
            </a:r>
            <a:r>
              <a:rPr sz="1600">
                <a:solidFill>
                  <a:srgbClr val="555555"/>
                </a:solidFill>
                <a:latin typeface="Calibri"/>
                <a:cs typeface="Calibri"/>
              </a:rPr>
              <a:t>peut</a:t>
            </a:r>
            <a:r>
              <a:rPr sz="1600" spc="-20">
                <a:solidFill>
                  <a:srgbClr val="555555"/>
                </a:solidFill>
                <a:latin typeface="Calibri"/>
                <a:cs typeface="Calibri"/>
              </a:rPr>
              <a:t> </a:t>
            </a:r>
            <a:r>
              <a:rPr sz="1600" spc="-10">
                <a:solidFill>
                  <a:srgbClr val="555555"/>
                </a:solidFill>
                <a:latin typeface="Calibri"/>
                <a:cs typeface="Calibri"/>
              </a:rPr>
              <a:t>distinguer</a:t>
            </a:r>
            <a:r>
              <a:rPr sz="1600" spc="40">
                <a:solidFill>
                  <a:srgbClr val="555555"/>
                </a:solidFill>
                <a:latin typeface="Calibri"/>
                <a:cs typeface="Calibri"/>
              </a:rPr>
              <a:t> </a:t>
            </a:r>
            <a:r>
              <a:rPr sz="1600" spc="-10">
                <a:solidFill>
                  <a:srgbClr val="555555"/>
                </a:solidFill>
                <a:latin typeface="Calibri"/>
                <a:cs typeface="Calibri"/>
              </a:rPr>
              <a:t>quatre</a:t>
            </a:r>
            <a:r>
              <a:rPr sz="1600" spc="10">
                <a:solidFill>
                  <a:srgbClr val="555555"/>
                </a:solidFill>
                <a:latin typeface="Calibri"/>
                <a:cs typeface="Calibri"/>
              </a:rPr>
              <a:t> </a:t>
            </a:r>
            <a:r>
              <a:rPr sz="1600">
                <a:solidFill>
                  <a:srgbClr val="555555"/>
                </a:solidFill>
                <a:latin typeface="Calibri"/>
                <a:cs typeface="Calibri"/>
              </a:rPr>
              <a:t>types</a:t>
            </a:r>
            <a:r>
              <a:rPr sz="1600" spc="-15">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a:solidFill>
                  <a:srgbClr val="555555"/>
                </a:solidFill>
                <a:latin typeface="Calibri"/>
                <a:cs typeface="Calibri"/>
              </a:rPr>
              <a:t>flux</a:t>
            </a:r>
            <a:r>
              <a:rPr sz="1600" spc="-15">
                <a:solidFill>
                  <a:srgbClr val="555555"/>
                </a:solidFill>
                <a:latin typeface="Calibri"/>
                <a:cs typeface="Calibri"/>
              </a:rPr>
              <a:t> </a:t>
            </a:r>
            <a:r>
              <a:rPr sz="1600" spc="-10">
                <a:solidFill>
                  <a:srgbClr val="555555"/>
                </a:solidFill>
                <a:latin typeface="Calibri"/>
                <a:cs typeface="Calibri"/>
              </a:rPr>
              <a:t>d’informations</a:t>
            </a:r>
            <a:r>
              <a:rPr sz="1600" spc="5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p:txBody>
      </p:sp>
      <p:sp>
        <p:nvSpPr>
          <p:cNvPr id="12" name="object 12"/>
          <p:cNvSpPr txBox="1"/>
          <p:nvPr/>
        </p:nvSpPr>
        <p:spPr>
          <a:xfrm>
            <a:off x="777726" y="2531862"/>
            <a:ext cx="6156126" cy="2682401"/>
          </a:xfrm>
          <a:prstGeom prst="rect">
            <a:avLst/>
          </a:prstGeom>
        </p:spPr>
        <p:txBody>
          <a:bodyPr vert="horz" wrap="square" lIns="0" tIns="12065" rIns="0" bIns="0" rtlCol="0">
            <a:spAutoFit/>
          </a:bodyPr>
          <a:lstStyle/>
          <a:p>
            <a:pPr marL="169545" marR="5080" indent="-169545" algn="just">
              <a:lnSpc>
                <a:spcPts val="1645"/>
              </a:lnSpc>
              <a:spcBef>
                <a:spcPts val="95"/>
              </a:spcBef>
              <a:buFont typeface="Arial MT"/>
              <a:buChar char="•"/>
              <a:tabLst>
                <a:tab pos="169545" algn="l"/>
              </a:tabLst>
            </a:pPr>
            <a:r>
              <a:rPr sz="1600">
                <a:solidFill>
                  <a:srgbClr val="555555"/>
                </a:solidFill>
                <a:latin typeface="Calibri"/>
                <a:cs typeface="Calibri"/>
              </a:rPr>
              <a:t>Un</a:t>
            </a:r>
            <a:r>
              <a:rPr sz="1600" spc="-5">
                <a:solidFill>
                  <a:srgbClr val="555555"/>
                </a:solidFill>
                <a:latin typeface="Calibri"/>
                <a:cs typeface="Calibri"/>
              </a:rPr>
              <a:t> </a:t>
            </a:r>
            <a:r>
              <a:rPr sz="1600">
                <a:solidFill>
                  <a:srgbClr val="555555"/>
                </a:solidFill>
                <a:latin typeface="Calibri"/>
                <a:cs typeface="Calibri"/>
              </a:rPr>
              <a:t>flux</a:t>
            </a:r>
            <a:r>
              <a:rPr sz="1600" spc="10">
                <a:solidFill>
                  <a:srgbClr val="555555"/>
                </a:solidFill>
                <a:latin typeface="Calibri"/>
                <a:cs typeface="Calibri"/>
              </a:rPr>
              <a:t> </a:t>
            </a:r>
            <a:r>
              <a:rPr sz="1600">
                <a:solidFill>
                  <a:srgbClr val="555555"/>
                </a:solidFill>
                <a:latin typeface="Calibri"/>
                <a:cs typeface="Calibri"/>
              </a:rPr>
              <a:t>d’informations</a:t>
            </a:r>
            <a:r>
              <a:rPr sz="1600" spc="20">
                <a:solidFill>
                  <a:srgbClr val="555555"/>
                </a:solidFill>
                <a:latin typeface="Calibri"/>
                <a:cs typeface="Calibri"/>
              </a:rPr>
              <a:t> </a:t>
            </a:r>
            <a:r>
              <a:rPr sz="1600">
                <a:solidFill>
                  <a:srgbClr val="555555"/>
                </a:solidFill>
                <a:latin typeface="Calibri"/>
                <a:cs typeface="Calibri"/>
              </a:rPr>
              <a:t>produites</a:t>
            </a:r>
            <a:r>
              <a:rPr sz="1600" spc="20">
                <a:solidFill>
                  <a:srgbClr val="555555"/>
                </a:solidFill>
                <a:latin typeface="Calibri"/>
                <a:cs typeface="Calibri"/>
              </a:rPr>
              <a:t> </a:t>
            </a:r>
            <a:r>
              <a:rPr sz="1600">
                <a:solidFill>
                  <a:srgbClr val="555555"/>
                </a:solidFill>
                <a:latin typeface="Calibri"/>
                <a:cs typeface="Calibri"/>
              </a:rPr>
              <a:t>par</a:t>
            </a:r>
            <a:r>
              <a:rPr sz="1600" spc="5">
                <a:solidFill>
                  <a:srgbClr val="555555"/>
                </a:solidFill>
                <a:latin typeface="Calibri"/>
                <a:cs typeface="Calibri"/>
              </a:rPr>
              <a:t> </a:t>
            </a:r>
            <a:r>
              <a:rPr sz="1600">
                <a:solidFill>
                  <a:srgbClr val="555555"/>
                </a:solidFill>
                <a:latin typeface="Calibri"/>
                <a:cs typeface="Calibri"/>
              </a:rPr>
              <a:t>les</a:t>
            </a:r>
            <a:r>
              <a:rPr sz="1600" spc="15">
                <a:solidFill>
                  <a:srgbClr val="555555"/>
                </a:solidFill>
                <a:latin typeface="Calibri"/>
                <a:cs typeface="Calibri"/>
              </a:rPr>
              <a:t> </a:t>
            </a:r>
            <a:r>
              <a:rPr sz="1600">
                <a:solidFill>
                  <a:srgbClr val="555555"/>
                </a:solidFill>
                <a:latin typeface="Calibri"/>
                <a:cs typeface="Calibri"/>
              </a:rPr>
              <a:t>acteurs</a:t>
            </a:r>
            <a:r>
              <a:rPr sz="1600" spc="40">
                <a:solidFill>
                  <a:srgbClr val="555555"/>
                </a:solidFill>
                <a:latin typeface="Calibri"/>
                <a:cs typeface="Calibri"/>
              </a:rPr>
              <a:t> </a:t>
            </a:r>
            <a:r>
              <a:rPr sz="1600">
                <a:solidFill>
                  <a:srgbClr val="555555"/>
                </a:solidFill>
                <a:latin typeface="Calibri"/>
                <a:cs typeface="Calibri"/>
              </a:rPr>
              <a:t>du</a:t>
            </a:r>
            <a:r>
              <a:rPr sz="1600" spc="-5">
                <a:solidFill>
                  <a:srgbClr val="555555"/>
                </a:solidFill>
                <a:latin typeface="Calibri"/>
                <a:cs typeface="Calibri"/>
              </a:rPr>
              <a:t> </a:t>
            </a:r>
            <a:r>
              <a:rPr sz="1600">
                <a:solidFill>
                  <a:srgbClr val="555555"/>
                </a:solidFill>
                <a:latin typeface="Calibri"/>
                <a:cs typeface="Calibri"/>
              </a:rPr>
              <a:t>système</a:t>
            </a:r>
            <a:r>
              <a:rPr sz="1600" spc="35">
                <a:solidFill>
                  <a:srgbClr val="555555"/>
                </a:solidFill>
                <a:latin typeface="Calibri"/>
                <a:cs typeface="Calibri"/>
              </a:rPr>
              <a:t> </a:t>
            </a:r>
            <a:r>
              <a:rPr sz="1600">
                <a:solidFill>
                  <a:srgbClr val="555555"/>
                </a:solidFill>
                <a:latin typeface="Calibri"/>
                <a:cs typeface="Calibri"/>
              </a:rPr>
              <a:t>de</a:t>
            </a:r>
            <a:r>
              <a:rPr sz="1600" spc="5">
                <a:solidFill>
                  <a:srgbClr val="555555"/>
                </a:solidFill>
                <a:latin typeface="Calibri"/>
                <a:cs typeface="Calibri"/>
              </a:rPr>
              <a:t> </a:t>
            </a:r>
            <a:r>
              <a:rPr sz="1600">
                <a:solidFill>
                  <a:srgbClr val="555555"/>
                </a:solidFill>
                <a:latin typeface="Calibri"/>
                <a:cs typeface="Calibri"/>
              </a:rPr>
              <a:t>pilotage</a:t>
            </a:r>
            <a:r>
              <a:rPr sz="1600" spc="15">
                <a:solidFill>
                  <a:srgbClr val="555555"/>
                </a:solidFill>
                <a:latin typeface="Calibri"/>
                <a:cs typeface="Calibri"/>
              </a:rPr>
              <a:t> </a:t>
            </a:r>
            <a:r>
              <a:rPr sz="1600" spc="-25">
                <a:solidFill>
                  <a:srgbClr val="555555"/>
                </a:solidFill>
                <a:latin typeface="Calibri"/>
                <a:cs typeface="Calibri"/>
              </a:rPr>
              <a:t>et</a:t>
            </a:r>
            <a:r>
              <a:rPr lang="fr-FR" sz="1600">
                <a:latin typeface="Calibri"/>
                <a:cs typeface="Calibri"/>
              </a:rPr>
              <a:t> </a:t>
            </a:r>
            <a:r>
              <a:rPr sz="1600" spc="-10" err="1">
                <a:solidFill>
                  <a:srgbClr val="555555"/>
                </a:solidFill>
                <a:latin typeface="Calibri"/>
                <a:cs typeface="Calibri"/>
              </a:rPr>
              <a:t>destinées</a:t>
            </a:r>
            <a:r>
              <a:rPr sz="1600" spc="15">
                <a:solidFill>
                  <a:srgbClr val="555555"/>
                </a:solidFill>
                <a:latin typeface="Calibri"/>
                <a:cs typeface="Calibri"/>
              </a:rPr>
              <a:t> </a:t>
            </a:r>
            <a:r>
              <a:rPr sz="1600">
                <a:solidFill>
                  <a:srgbClr val="555555"/>
                </a:solidFill>
                <a:latin typeface="Calibri"/>
                <a:cs typeface="Calibri"/>
              </a:rPr>
              <a:t>aux</a:t>
            </a:r>
            <a:r>
              <a:rPr sz="1600" spc="-50">
                <a:solidFill>
                  <a:srgbClr val="555555"/>
                </a:solidFill>
                <a:latin typeface="Calibri"/>
                <a:cs typeface="Calibri"/>
              </a:rPr>
              <a:t> </a:t>
            </a:r>
            <a:r>
              <a:rPr sz="1600">
                <a:solidFill>
                  <a:srgbClr val="555555"/>
                </a:solidFill>
                <a:latin typeface="Calibri"/>
                <a:cs typeface="Calibri"/>
              </a:rPr>
              <a:t>acteurs</a:t>
            </a:r>
            <a:r>
              <a:rPr sz="1600" spc="-20">
                <a:solidFill>
                  <a:srgbClr val="555555"/>
                </a:solidFill>
                <a:latin typeface="Calibri"/>
                <a:cs typeface="Calibri"/>
              </a:rPr>
              <a:t> </a:t>
            </a:r>
            <a:r>
              <a:rPr sz="1600">
                <a:solidFill>
                  <a:srgbClr val="555555"/>
                </a:solidFill>
                <a:latin typeface="Calibri"/>
                <a:cs typeface="Calibri"/>
              </a:rPr>
              <a:t>du</a:t>
            </a:r>
            <a:r>
              <a:rPr sz="1600" spc="-55">
                <a:solidFill>
                  <a:srgbClr val="555555"/>
                </a:solidFill>
                <a:latin typeface="Calibri"/>
                <a:cs typeface="Calibri"/>
              </a:rPr>
              <a:t> </a:t>
            </a:r>
            <a:r>
              <a:rPr sz="1600" spc="-10">
                <a:solidFill>
                  <a:srgbClr val="555555"/>
                </a:solidFill>
                <a:latin typeface="Calibri"/>
                <a:cs typeface="Calibri"/>
              </a:rPr>
              <a:t>système opérant</a:t>
            </a:r>
            <a:r>
              <a:rPr sz="1600" spc="-15">
                <a:solidFill>
                  <a:srgbClr val="555555"/>
                </a:solidFill>
                <a:latin typeface="Calibri"/>
                <a:cs typeface="Calibri"/>
              </a:rPr>
              <a:t> </a:t>
            </a:r>
            <a:r>
              <a:rPr sz="1600">
                <a:solidFill>
                  <a:srgbClr val="555555"/>
                </a:solidFill>
                <a:latin typeface="Calibri"/>
                <a:cs typeface="Calibri"/>
              </a:rPr>
              <a:t>(décisions,</a:t>
            </a:r>
            <a:r>
              <a:rPr sz="1600" spc="-30">
                <a:solidFill>
                  <a:srgbClr val="555555"/>
                </a:solidFill>
                <a:latin typeface="Calibri"/>
                <a:cs typeface="Calibri"/>
              </a:rPr>
              <a:t> </a:t>
            </a:r>
            <a:r>
              <a:rPr sz="1600" spc="-10">
                <a:solidFill>
                  <a:srgbClr val="555555"/>
                </a:solidFill>
                <a:latin typeface="Calibri"/>
                <a:cs typeface="Calibri"/>
              </a:rPr>
              <a:t>plannings,</a:t>
            </a:r>
            <a:r>
              <a:rPr sz="1600" spc="40">
                <a:solidFill>
                  <a:srgbClr val="555555"/>
                </a:solidFill>
                <a:latin typeface="Calibri"/>
                <a:cs typeface="Calibri"/>
              </a:rPr>
              <a:t> </a:t>
            </a:r>
            <a:r>
              <a:rPr sz="1600" spc="-10">
                <a:solidFill>
                  <a:srgbClr val="555555"/>
                </a:solidFill>
                <a:latin typeface="Calibri"/>
                <a:cs typeface="Calibri"/>
              </a:rPr>
              <a:t>ordres,</a:t>
            </a:r>
            <a:r>
              <a:rPr sz="1600" spc="-35">
                <a:solidFill>
                  <a:srgbClr val="555555"/>
                </a:solidFill>
                <a:latin typeface="Calibri"/>
                <a:cs typeface="Calibri"/>
              </a:rPr>
              <a:t> </a:t>
            </a:r>
            <a:r>
              <a:rPr sz="1600" spc="-25">
                <a:solidFill>
                  <a:srgbClr val="555555"/>
                </a:solidFill>
                <a:latin typeface="Calibri"/>
                <a:cs typeface="Calibri"/>
              </a:rPr>
              <a:t>…)</a:t>
            </a:r>
            <a:endParaRPr sz="1600">
              <a:latin typeface="Calibri"/>
              <a:cs typeface="Calibri"/>
            </a:endParaRPr>
          </a:p>
          <a:p>
            <a:pPr marL="181610" marR="7620" indent="-169545" algn="just">
              <a:lnSpc>
                <a:spcPts val="1610"/>
              </a:lnSpc>
              <a:spcBef>
                <a:spcPts val="615"/>
              </a:spcBef>
              <a:buFont typeface="Arial MT"/>
              <a:buChar char="•"/>
              <a:tabLst>
                <a:tab pos="182880" algn="l"/>
              </a:tabLst>
            </a:pPr>
            <a:r>
              <a:rPr sz="1600">
                <a:solidFill>
                  <a:srgbClr val="555555"/>
                </a:solidFill>
                <a:latin typeface="Calibri"/>
                <a:cs typeface="Calibri"/>
              </a:rPr>
              <a:t>Un</a:t>
            </a:r>
            <a:r>
              <a:rPr sz="1600" spc="175">
                <a:solidFill>
                  <a:srgbClr val="555555"/>
                </a:solidFill>
                <a:latin typeface="Calibri"/>
                <a:cs typeface="Calibri"/>
              </a:rPr>
              <a:t> </a:t>
            </a:r>
            <a:r>
              <a:rPr sz="1600">
                <a:solidFill>
                  <a:srgbClr val="555555"/>
                </a:solidFill>
                <a:latin typeface="Calibri"/>
                <a:cs typeface="Calibri"/>
              </a:rPr>
              <a:t>flux</a:t>
            </a:r>
            <a:r>
              <a:rPr sz="1600" spc="204">
                <a:solidFill>
                  <a:srgbClr val="555555"/>
                </a:solidFill>
                <a:latin typeface="Calibri"/>
                <a:cs typeface="Calibri"/>
              </a:rPr>
              <a:t> </a:t>
            </a:r>
            <a:r>
              <a:rPr sz="1600">
                <a:solidFill>
                  <a:srgbClr val="555555"/>
                </a:solidFill>
                <a:latin typeface="Calibri"/>
                <a:cs typeface="Calibri"/>
              </a:rPr>
              <a:t>d’informations</a:t>
            </a:r>
            <a:r>
              <a:rPr sz="1600" spc="204">
                <a:solidFill>
                  <a:srgbClr val="555555"/>
                </a:solidFill>
                <a:latin typeface="Calibri"/>
                <a:cs typeface="Calibri"/>
              </a:rPr>
              <a:t> </a:t>
            </a:r>
            <a:r>
              <a:rPr sz="1600">
                <a:solidFill>
                  <a:srgbClr val="555555"/>
                </a:solidFill>
                <a:latin typeface="Calibri"/>
                <a:cs typeface="Calibri"/>
              </a:rPr>
              <a:t>produites</a:t>
            </a:r>
            <a:r>
              <a:rPr sz="1600" spc="200">
                <a:solidFill>
                  <a:srgbClr val="555555"/>
                </a:solidFill>
                <a:latin typeface="Calibri"/>
                <a:cs typeface="Calibri"/>
              </a:rPr>
              <a:t> </a:t>
            </a:r>
            <a:r>
              <a:rPr sz="1600">
                <a:solidFill>
                  <a:srgbClr val="555555"/>
                </a:solidFill>
                <a:latin typeface="Calibri"/>
                <a:cs typeface="Calibri"/>
              </a:rPr>
              <a:t>par</a:t>
            </a:r>
            <a:r>
              <a:rPr sz="1600" spc="180">
                <a:solidFill>
                  <a:srgbClr val="555555"/>
                </a:solidFill>
                <a:latin typeface="Calibri"/>
                <a:cs typeface="Calibri"/>
              </a:rPr>
              <a:t> </a:t>
            </a:r>
            <a:r>
              <a:rPr sz="1600">
                <a:solidFill>
                  <a:srgbClr val="555555"/>
                </a:solidFill>
                <a:latin typeface="Calibri"/>
                <a:cs typeface="Calibri"/>
              </a:rPr>
              <a:t>les</a:t>
            </a:r>
            <a:r>
              <a:rPr sz="1600" spc="215">
                <a:solidFill>
                  <a:srgbClr val="555555"/>
                </a:solidFill>
                <a:latin typeface="Calibri"/>
                <a:cs typeface="Calibri"/>
              </a:rPr>
              <a:t> </a:t>
            </a:r>
            <a:r>
              <a:rPr sz="1600">
                <a:solidFill>
                  <a:srgbClr val="555555"/>
                </a:solidFill>
                <a:latin typeface="Calibri"/>
                <a:cs typeface="Calibri"/>
              </a:rPr>
              <a:t>acteurs</a:t>
            </a:r>
            <a:r>
              <a:rPr sz="1600" spc="185">
                <a:solidFill>
                  <a:srgbClr val="555555"/>
                </a:solidFill>
                <a:latin typeface="Calibri"/>
                <a:cs typeface="Calibri"/>
              </a:rPr>
              <a:t> </a:t>
            </a:r>
            <a:r>
              <a:rPr sz="1600">
                <a:solidFill>
                  <a:srgbClr val="555555"/>
                </a:solidFill>
                <a:latin typeface="Calibri"/>
                <a:cs typeface="Calibri"/>
              </a:rPr>
              <a:t>du</a:t>
            </a:r>
            <a:r>
              <a:rPr sz="1600" spc="180">
                <a:solidFill>
                  <a:srgbClr val="555555"/>
                </a:solidFill>
                <a:latin typeface="Calibri"/>
                <a:cs typeface="Calibri"/>
              </a:rPr>
              <a:t> </a:t>
            </a:r>
            <a:r>
              <a:rPr sz="1600">
                <a:solidFill>
                  <a:srgbClr val="555555"/>
                </a:solidFill>
                <a:latin typeface="Calibri"/>
                <a:cs typeface="Calibri"/>
              </a:rPr>
              <a:t>système</a:t>
            </a:r>
            <a:r>
              <a:rPr sz="1600" spc="190">
                <a:solidFill>
                  <a:srgbClr val="555555"/>
                </a:solidFill>
                <a:latin typeface="Calibri"/>
                <a:cs typeface="Calibri"/>
              </a:rPr>
              <a:t> </a:t>
            </a:r>
            <a:r>
              <a:rPr sz="1600">
                <a:solidFill>
                  <a:srgbClr val="555555"/>
                </a:solidFill>
                <a:latin typeface="Calibri"/>
                <a:cs typeface="Calibri"/>
              </a:rPr>
              <a:t>opérant</a:t>
            </a:r>
            <a:r>
              <a:rPr sz="1600" spc="180">
                <a:solidFill>
                  <a:srgbClr val="555555"/>
                </a:solidFill>
                <a:latin typeface="Calibri"/>
                <a:cs typeface="Calibri"/>
              </a:rPr>
              <a:t> </a:t>
            </a:r>
            <a:r>
              <a:rPr sz="1600" spc="-25">
                <a:solidFill>
                  <a:srgbClr val="555555"/>
                </a:solidFill>
                <a:latin typeface="Calibri"/>
                <a:cs typeface="Calibri"/>
              </a:rPr>
              <a:t>et 	</a:t>
            </a:r>
            <a:r>
              <a:rPr sz="1600">
                <a:solidFill>
                  <a:srgbClr val="555555"/>
                </a:solidFill>
                <a:latin typeface="Calibri"/>
                <a:cs typeface="Calibri"/>
              </a:rPr>
              <a:t>destinées</a:t>
            </a:r>
            <a:r>
              <a:rPr sz="1600" spc="90">
                <a:solidFill>
                  <a:srgbClr val="555555"/>
                </a:solidFill>
                <a:latin typeface="Calibri"/>
                <a:cs typeface="Calibri"/>
              </a:rPr>
              <a:t> </a:t>
            </a:r>
            <a:r>
              <a:rPr sz="1600">
                <a:solidFill>
                  <a:srgbClr val="555555"/>
                </a:solidFill>
                <a:latin typeface="Calibri"/>
                <a:cs typeface="Calibri"/>
              </a:rPr>
              <a:t>aux</a:t>
            </a:r>
            <a:r>
              <a:rPr sz="1600" spc="90">
                <a:solidFill>
                  <a:srgbClr val="555555"/>
                </a:solidFill>
                <a:latin typeface="Calibri"/>
                <a:cs typeface="Calibri"/>
              </a:rPr>
              <a:t> </a:t>
            </a:r>
            <a:r>
              <a:rPr sz="1600">
                <a:solidFill>
                  <a:srgbClr val="555555"/>
                </a:solidFill>
                <a:latin typeface="Calibri"/>
                <a:cs typeface="Calibri"/>
              </a:rPr>
              <a:t>acteurs</a:t>
            </a:r>
            <a:r>
              <a:rPr sz="1600" spc="100">
                <a:solidFill>
                  <a:srgbClr val="555555"/>
                </a:solidFill>
                <a:latin typeface="Calibri"/>
                <a:cs typeface="Calibri"/>
              </a:rPr>
              <a:t> </a:t>
            </a:r>
            <a:r>
              <a:rPr sz="1600">
                <a:solidFill>
                  <a:srgbClr val="555555"/>
                </a:solidFill>
                <a:latin typeface="Calibri"/>
                <a:cs typeface="Calibri"/>
              </a:rPr>
              <a:t>du</a:t>
            </a:r>
            <a:r>
              <a:rPr sz="1600" spc="70">
                <a:solidFill>
                  <a:srgbClr val="555555"/>
                </a:solidFill>
                <a:latin typeface="Calibri"/>
                <a:cs typeface="Calibri"/>
              </a:rPr>
              <a:t> </a:t>
            </a:r>
            <a:r>
              <a:rPr sz="1600">
                <a:solidFill>
                  <a:srgbClr val="555555"/>
                </a:solidFill>
                <a:latin typeface="Calibri"/>
                <a:cs typeface="Calibri"/>
              </a:rPr>
              <a:t>système</a:t>
            </a:r>
            <a:r>
              <a:rPr sz="1600" spc="85">
                <a:solidFill>
                  <a:srgbClr val="555555"/>
                </a:solidFill>
                <a:latin typeface="Calibri"/>
                <a:cs typeface="Calibri"/>
              </a:rPr>
              <a:t> </a:t>
            </a:r>
            <a:r>
              <a:rPr sz="1600">
                <a:solidFill>
                  <a:srgbClr val="555555"/>
                </a:solidFill>
                <a:latin typeface="Calibri"/>
                <a:cs typeface="Calibri"/>
              </a:rPr>
              <a:t>de</a:t>
            </a:r>
            <a:r>
              <a:rPr sz="1600" spc="95">
                <a:solidFill>
                  <a:srgbClr val="555555"/>
                </a:solidFill>
                <a:latin typeface="Calibri"/>
                <a:cs typeface="Calibri"/>
              </a:rPr>
              <a:t> </a:t>
            </a:r>
            <a:r>
              <a:rPr sz="1600">
                <a:solidFill>
                  <a:srgbClr val="555555"/>
                </a:solidFill>
                <a:latin typeface="Calibri"/>
                <a:cs typeface="Calibri"/>
              </a:rPr>
              <a:t>pilotage</a:t>
            </a:r>
            <a:r>
              <a:rPr sz="1600" spc="90">
                <a:solidFill>
                  <a:srgbClr val="555555"/>
                </a:solidFill>
                <a:latin typeface="Calibri"/>
                <a:cs typeface="Calibri"/>
              </a:rPr>
              <a:t> </a:t>
            </a:r>
            <a:r>
              <a:rPr sz="1600" spc="-10">
                <a:solidFill>
                  <a:srgbClr val="555555"/>
                </a:solidFill>
                <a:latin typeface="Calibri"/>
                <a:cs typeface="Calibri"/>
              </a:rPr>
              <a:t>(comptes-</a:t>
            </a:r>
            <a:r>
              <a:rPr sz="1600">
                <a:solidFill>
                  <a:srgbClr val="555555"/>
                </a:solidFill>
                <a:latin typeface="Calibri"/>
                <a:cs typeface="Calibri"/>
              </a:rPr>
              <a:t>rendus</a:t>
            </a:r>
            <a:r>
              <a:rPr sz="1600" spc="105">
                <a:solidFill>
                  <a:srgbClr val="555555"/>
                </a:solidFill>
                <a:latin typeface="Calibri"/>
                <a:cs typeface="Calibri"/>
              </a:rPr>
              <a:t> </a:t>
            </a:r>
            <a:r>
              <a:rPr sz="1600" spc="-10">
                <a:solidFill>
                  <a:srgbClr val="555555"/>
                </a:solidFill>
                <a:latin typeface="Calibri"/>
                <a:cs typeface="Calibri"/>
              </a:rPr>
              <a:t>d’activité, 	statistiques,</a:t>
            </a:r>
            <a:r>
              <a:rPr sz="1600" spc="-5">
                <a:solidFill>
                  <a:srgbClr val="555555"/>
                </a:solidFill>
                <a:latin typeface="Calibri"/>
                <a:cs typeface="Calibri"/>
              </a:rPr>
              <a:t> </a:t>
            </a:r>
            <a:r>
              <a:rPr sz="1600" spc="-25">
                <a:solidFill>
                  <a:srgbClr val="555555"/>
                </a:solidFill>
                <a:latin typeface="Calibri"/>
                <a:cs typeface="Calibri"/>
              </a:rPr>
              <a:t>…)</a:t>
            </a:r>
            <a:endParaRPr sz="1600">
              <a:latin typeface="Calibri"/>
              <a:cs typeface="Calibri"/>
            </a:endParaRPr>
          </a:p>
          <a:p>
            <a:pPr marL="182245" indent="-169545" algn="just">
              <a:lnSpc>
                <a:spcPts val="1645"/>
              </a:lnSpc>
              <a:spcBef>
                <a:spcPts val="459"/>
              </a:spcBef>
              <a:buFont typeface="Arial MT"/>
              <a:buChar char="•"/>
              <a:tabLst>
                <a:tab pos="182245" algn="l"/>
              </a:tabLst>
            </a:pPr>
            <a:r>
              <a:rPr sz="1600">
                <a:solidFill>
                  <a:srgbClr val="555555"/>
                </a:solidFill>
                <a:latin typeface="Calibri"/>
                <a:cs typeface="Calibri"/>
              </a:rPr>
              <a:t>Un</a:t>
            </a:r>
            <a:r>
              <a:rPr sz="1600" spc="395">
                <a:solidFill>
                  <a:srgbClr val="555555"/>
                </a:solidFill>
                <a:latin typeface="Calibri"/>
                <a:cs typeface="Calibri"/>
              </a:rPr>
              <a:t> </a:t>
            </a:r>
            <a:r>
              <a:rPr sz="1600">
                <a:solidFill>
                  <a:srgbClr val="555555"/>
                </a:solidFill>
                <a:latin typeface="Calibri"/>
                <a:cs typeface="Calibri"/>
              </a:rPr>
              <a:t>flux</a:t>
            </a:r>
            <a:r>
              <a:rPr sz="1600" spc="430">
                <a:solidFill>
                  <a:srgbClr val="555555"/>
                </a:solidFill>
                <a:latin typeface="Calibri"/>
                <a:cs typeface="Calibri"/>
              </a:rPr>
              <a:t> </a:t>
            </a:r>
            <a:r>
              <a:rPr sz="1600">
                <a:solidFill>
                  <a:srgbClr val="555555"/>
                </a:solidFill>
                <a:latin typeface="Calibri"/>
                <a:cs typeface="Calibri"/>
              </a:rPr>
              <a:t>d’information</a:t>
            </a:r>
            <a:r>
              <a:rPr sz="1600" spc="375">
                <a:solidFill>
                  <a:srgbClr val="555555"/>
                </a:solidFill>
                <a:latin typeface="Calibri"/>
                <a:cs typeface="Calibri"/>
              </a:rPr>
              <a:t> </a:t>
            </a:r>
            <a:r>
              <a:rPr sz="1600">
                <a:solidFill>
                  <a:srgbClr val="555555"/>
                </a:solidFill>
                <a:latin typeface="Calibri"/>
                <a:cs typeface="Calibri"/>
              </a:rPr>
              <a:t>provenant</a:t>
            </a:r>
            <a:r>
              <a:rPr sz="1600" spc="430">
                <a:solidFill>
                  <a:srgbClr val="555555"/>
                </a:solidFill>
                <a:latin typeface="Calibri"/>
                <a:cs typeface="Calibri"/>
              </a:rPr>
              <a:t> </a:t>
            </a:r>
            <a:r>
              <a:rPr sz="1600">
                <a:solidFill>
                  <a:srgbClr val="555555"/>
                </a:solidFill>
                <a:latin typeface="Calibri"/>
                <a:cs typeface="Calibri"/>
              </a:rPr>
              <a:t>des</a:t>
            </a:r>
            <a:r>
              <a:rPr sz="1600" spc="415">
                <a:solidFill>
                  <a:srgbClr val="555555"/>
                </a:solidFill>
                <a:latin typeface="Calibri"/>
                <a:cs typeface="Calibri"/>
              </a:rPr>
              <a:t> </a:t>
            </a:r>
            <a:r>
              <a:rPr sz="1600" err="1">
                <a:solidFill>
                  <a:srgbClr val="555555"/>
                </a:solidFill>
                <a:latin typeface="Calibri"/>
                <a:cs typeface="Calibri"/>
              </a:rPr>
              <a:t>acteurs</a:t>
            </a:r>
            <a:r>
              <a:rPr sz="1600" spc="420">
                <a:solidFill>
                  <a:srgbClr val="555555"/>
                </a:solidFill>
                <a:latin typeface="Calibri"/>
                <a:cs typeface="Calibri"/>
              </a:rPr>
              <a:t> </a:t>
            </a:r>
            <a:r>
              <a:rPr lang="fr-FR" sz="1600">
                <a:solidFill>
                  <a:srgbClr val="555555"/>
                </a:solidFill>
                <a:latin typeface="Calibri"/>
                <a:cs typeface="Calibri"/>
              </a:rPr>
              <a:t>externes</a:t>
            </a:r>
            <a:r>
              <a:rPr sz="1600" spc="420">
                <a:solidFill>
                  <a:srgbClr val="555555"/>
                </a:solidFill>
                <a:latin typeface="Calibri"/>
                <a:cs typeface="Calibri"/>
              </a:rPr>
              <a:t> </a:t>
            </a:r>
            <a:r>
              <a:rPr sz="1600">
                <a:solidFill>
                  <a:srgbClr val="555555"/>
                </a:solidFill>
                <a:latin typeface="Calibri"/>
                <a:cs typeface="Calibri"/>
              </a:rPr>
              <a:t>et</a:t>
            </a:r>
            <a:r>
              <a:rPr sz="1600" spc="400">
                <a:solidFill>
                  <a:srgbClr val="555555"/>
                </a:solidFill>
                <a:latin typeface="Calibri"/>
                <a:cs typeface="Calibri"/>
              </a:rPr>
              <a:t> </a:t>
            </a:r>
            <a:r>
              <a:rPr sz="1600">
                <a:solidFill>
                  <a:srgbClr val="555555"/>
                </a:solidFill>
                <a:latin typeface="Calibri"/>
                <a:cs typeface="Calibri"/>
              </a:rPr>
              <a:t>destinées</a:t>
            </a:r>
            <a:r>
              <a:rPr sz="1600" spc="440">
                <a:solidFill>
                  <a:srgbClr val="555555"/>
                </a:solidFill>
                <a:latin typeface="Calibri"/>
                <a:cs typeface="Calibri"/>
              </a:rPr>
              <a:t> </a:t>
            </a:r>
            <a:r>
              <a:rPr sz="1600" spc="-50">
                <a:solidFill>
                  <a:srgbClr val="555555"/>
                </a:solidFill>
                <a:latin typeface="Calibri"/>
                <a:cs typeface="Calibri"/>
              </a:rPr>
              <a:t>à</a:t>
            </a:r>
            <a:endParaRPr sz="1600">
              <a:latin typeface="Calibri"/>
              <a:cs typeface="Calibri"/>
            </a:endParaRPr>
          </a:p>
          <a:p>
            <a:pPr marL="182880" algn="just">
              <a:lnSpc>
                <a:spcPts val="1645"/>
              </a:lnSpc>
            </a:pPr>
            <a:r>
              <a:rPr sz="1600" spc="-20">
                <a:solidFill>
                  <a:srgbClr val="555555"/>
                </a:solidFill>
                <a:latin typeface="Calibri"/>
                <a:cs typeface="Calibri"/>
              </a:rPr>
              <a:t>l’entreprise</a:t>
            </a:r>
            <a:r>
              <a:rPr sz="1600" spc="25">
                <a:solidFill>
                  <a:srgbClr val="555555"/>
                </a:solidFill>
                <a:latin typeface="Calibri"/>
                <a:cs typeface="Calibri"/>
              </a:rPr>
              <a:t> </a:t>
            </a:r>
            <a:r>
              <a:rPr sz="1600" spc="-10">
                <a:solidFill>
                  <a:srgbClr val="555555"/>
                </a:solidFill>
                <a:latin typeface="Calibri"/>
                <a:cs typeface="Calibri"/>
              </a:rPr>
              <a:t>(système</a:t>
            </a:r>
            <a:r>
              <a:rPr sz="1600" spc="-30">
                <a:solidFill>
                  <a:srgbClr val="555555"/>
                </a:solidFill>
                <a:latin typeface="Calibri"/>
                <a:cs typeface="Calibri"/>
              </a:rPr>
              <a:t> </a:t>
            </a:r>
            <a:r>
              <a:rPr sz="1600">
                <a:solidFill>
                  <a:srgbClr val="555555"/>
                </a:solidFill>
                <a:latin typeface="Calibri"/>
                <a:cs typeface="Calibri"/>
              </a:rPr>
              <a:t>de</a:t>
            </a:r>
            <a:r>
              <a:rPr sz="1600" spc="-50">
                <a:solidFill>
                  <a:srgbClr val="555555"/>
                </a:solidFill>
                <a:latin typeface="Calibri"/>
                <a:cs typeface="Calibri"/>
              </a:rPr>
              <a:t> </a:t>
            </a:r>
            <a:r>
              <a:rPr sz="1600" spc="-10">
                <a:solidFill>
                  <a:srgbClr val="555555"/>
                </a:solidFill>
                <a:latin typeface="Calibri"/>
                <a:cs typeface="Calibri"/>
              </a:rPr>
              <a:t>pilotage </a:t>
            </a:r>
            <a:r>
              <a:rPr sz="1600">
                <a:solidFill>
                  <a:srgbClr val="555555"/>
                </a:solidFill>
                <a:latin typeface="Calibri"/>
                <a:cs typeface="Calibri"/>
              </a:rPr>
              <a:t>et/ou</a:t>
            </a:r>
            <a:r>
              <a:rPr sz="1600" spc="-45">
                <a:solidFill>
                  <a:srgbClr val="555555"/>
                </a:solidFill>
                <a:latin typeface="Calibri"/>
                <a:cs typeface="Calibri"/>
              </a:rPr>
              <a:t> </a:t>
            </a:r>
            <a:r>
              <a:rPr sz="1600" spc="-10">
                <a:solidFill>
                  <a:srgbClr val="555555"/>
                </a:solidFill>
                <a:latin typeface="Calibri"/>
                <a:cs typeface="Calibri"/>
              </a:rPr>
              <a:t>système</a:t>
            </a:r>
            <a:r>
              <a:rPr sz="1600" spc="-5">
                <a:solidFill>
                  <a:srgbClr val="555555"/>
                </a:solidFill>
                <a:latin typeface="Calibri"/>
                <a:cs typeface="Calibri"/>
              </a:rPr>
              <a:t> </a:t>
            </a:r>
            <a:r>
              <a:rPr sz="1600" spc="-10">
                <a:solidFill>
                  <a:srgbClr val="555555"/>
                </a:solidFill>
                <a:latin typeface="Calibri"/>
                <a:cs typeface="Calibri"/>
              </a:rPr>
              <a:t>opérant)</a:t>
            </a:r>
            <a:endParaRPr sz="1600">
              <a:latin typeface="Calibri"/>
              <a:cs typeface="Calibri"/>
            </a:endParaRPr>
          </a:p>
          <a:p>
            <a:pPr marL="182245" indent="-169545" algn="just">
              <a:lnSpc>
                <a:spcPts val="1630"/>
              </a:lnSpc>
              <a:spcBef>
                <a:spcPts val="525"/>
              </a:spcBef>
              <a:buFont typeface="Arial MT"/>
              <a:buChar char="•"/>
              <a:tabLst>
                <a:tab pos="182245" algn="l"/>
              </a:tabLst>
            </a:pPr>
            <a:r>
              <a:rPr sz="1600">
                <a:solidFill>
                  <a:srgbClr val="555555"/>
                </a:solidFill>
                <a:latin typeface="Calibri"/>
                <a:cs typeface="Calibri"/>
              </a:rPr>
              <a:t>Un</a:t>
            </a:r>
            <a:r>
              <a:rPr sz="1600" spc="295">
                <a:solidFill>
                  <a:srgbClr val="555555"/>
                </a:solidFill>
                <a:latin typeface="Calibri"/>
                <a:cs typeface="Calibri"/>
              </a:rPr>
              <a:t> </a:t>
            </a:r>
            <a:r>
              <a:rPr sz="1600">
                <a:solidFill>
                  <a:srgbClr val="555555"/>
                </a:solidFill>
                <a:latin typeface="Calibri"/>
                <a:cs typeface="Calibri"/>
              </a:rPr>
              <a:t>flux</a:t>
            </a:r>
            <a:r>
              <a:rPr sz="1600" spc="310">
                <a:solidFill>
                  <a:srgbClr val="555555"/>
                </a:solidFill>
                <a:latin typeface="Calibri"/>
                <a:cs typeface="Calibri"/>
              </a:rPr>
              <a:t> </a:t>
            </a:r>
            <a:r>
              <a:rPr sz="1600">
                <a:solidFill>
                  <a:srgbClr val="555555"/>
                </a:solidFill>
                <a:latin typeface="Calibri"/>
                <a:cs typeface="Calibri"/>
              </a:rPr>
              <a:t>d’informations</a:t>
            </a:r>
            <a:r>
              <a:rPr sz="1600" spc="340">
                <a:solidFill>
                  <a:srgbClr val="555555"/>
                </a:solidFill>
                <a:latin typeface="Calibri"/>
                <a:cs typeface="Calibri"/>
              </a:rPr>
              <a:t> </a:t>
            </a:r>
            <a:r>
              <a:rPr sz="1600">
                <a:solidFill>
                  <a:srgbClr val="555555"/>
                </a:solidFill>
                <a:latin typeface="Calibri"/>
                <a:cs typeface="Calibri"/>
              </a:rPr>
              <a:t>provenant</a:t>
            </a:r>
            <a:r>
              <a:rPr sz="1600" spc="325">
                <a:solidFill>
                  <a:srgbClr val="555555"/>
                </a:solidFill>
                <a:latin typeface="Calibri"/>
                <a:cs typeface="Calibri"/>
              </a:rPr>
              <a:t> </a:t>
            </a:r>
            <a:r>
              <a:rPr sz="1600">
                <a:solidFill>
                  <a:srgbClr val="555555"/>
                </a:solidFill>
                <a:latin typeface="Calibri"/>
                <a:cs typeface="Calibri"/>
              </a:rPr>
              <a:t>de</a:t>
            </a:r>
            <a:r>
              <a:rPr sz="1600" spc="330">
                <a:solidFill>
                  <a:srgbClr val="555555"/>
                </a:solidFill>
                <a:latin typeface="Calibri"/>
                <a:cs typeface="Calibri"/>
              </a:rPr>
              <a:t> </a:t>
            </a:r>
            <a:r>
              <a:rPr sz="1600">
                <a:solidFill>
                  <a:srgbClr val="555555"/>
                </a:solidFill>
                <a:latin typeface="Calibri"/>
                <a:cs typeface="Calibri"/>
              </a:rPr>
              <a:t>l’entreprise</a:t>
            </a:r>
            <a:r>
              <a:rPr sz="1600" spc="315">
                <a:solidFill>
                  <a:srgbClr val="555555"/>
                </a:solidFill>
                <a:latin typeface="Calibri"/>
                <a:cs typeface="Calibri"/>
              </a:rPr>
              <a:t> </a:t>
            </a:r>
            <a:r>
              <a:rPr sz="1600">
                <a:solidFill>
                  <a:srgbClr val="555555"/>
                </a:solidFill>
                <a:latin typeface="Calibri"/>
                <a:cs typeface="Calibri"/>
              </a:rPr>
              <a:t>(système</a:t>
            </a:r>
            <a:r>
              <a:rPr sz="1600" spc="315">
                <a:solidFill>
                  <a:srgbClr val="555555"/>
                </a:solidFill>
                <a:latin typeface="Calibri"/>
                <a:cs typeface="Calibri"/>
              </a:rPr>
              <a:t> </a:t>
            </a:r>
            <a:r>
              <a:rPr sz="1600">
                <a:solidFill>
                  <a:srgbClr val="555555"/>
                </a:solidFill>
                <a:latin typeface="Calibri"/>
                <a:cs typeface="Calibri"/>
              </a:rPr>
              <a:t>de</a:t>
            </a:r>
            <a:r>
              <a:rPr sz="1600" spc="310">
                <a:solidFill>
                  <a:srgbClr val="555555"/>
                </a:solidFill>
                <a:latin typeface="Calibri"/>
                <a:cs typeface="Calibri"/>
              </a:rPr>
              <a:t> </a:t>
            </a:r>
            <a:r>
              <a:rPr sz="1600" spc="-10">
                <a:solidFill>
                  <a:srgbClr val="555555"/>
                </a:solidFill>
                <a:latin typeface="Calibri"/>
                <a:cs typeface="Calibri"/>
              </a:rPr>
              <a:t>pilotage</a:t>
            </a:r>
            <a:endParaRPr sz="1600">
              <a:latin typeface="Calibri"/>
              <a:cs typeface="Calibri"/>
            </a:endParaRPr>
          </a:p>
          <a:p>
            <a:pPr marL="182880" algn="just">
              <a:lnSpc>
                <a:spcPts val="1630"/>
              </a:lnSpc>
            </a:pPr>
            <a:r>
              <a:rPr sz="1600">
                <a:solidFill>
                  <a:srgbClr val="555555"/>
                </a:solidFill>
                <a:latin typeface="Calibri"/>
                <a:cs typeface="Calibri"/>
              </a:rPr>
              <a:t>et/ou</a:t>
            </a:r>
            <a:r>
              <a:rPr sz="1600" spc="-50">
                <a:solidFill>
                  <a:srgbClr val="555555"/>
                </a:solidFill>
                <a:latin typeface="Calibri"/>
                <a:cs typeface="Calibri"/>
              </a:rPr>
              <a:t> </a:t>
            </a:r>
            <a:r>
              <a:rPr sz="1600" spc="-10">
                <a:solidFill>
                  <a:srgbClr val="555555"/>
                </a:solidFill>
                <a:latin typeface="Calibri"/>
                <a:cs typeface="Calibri"/>
              </a:rPr>
              <a:t>système</a:t>
            </a:r>
            <a:r>
              <a:rPr sz="1600" spc="-15">
                <a:solidFill>
                  <a:srgbClr val="555555"/>
                </a:solidFill>
                <a:latin typeface="Calibri"/>
                <a:cs typeface="Calibri"/>
              </a:rPr>
              <a:t> </a:t>
            </a:r>
            <a:r>
              <a:rPr sz="1600" spc="-10">
                <a:solidFill>
                  <a:srgbClr val="555555"/>
                </a:solidFill>
                <a:latin typeface="Calibri"/>
                <a:cs typeface="Calibri"/>
              </a:rPr>
              <a:t>opérant)</a:t>
            </a:r>
            <a:r>
              <a:rPr sz="1600" spc="-30">
                <a:solidFill>
                  <a:srgbClr val="555555"/>
                </a:solidFill>
                <a:latin typeface="Calibri"/>
                <a:cs typeface="Calibri"/>
              </a:rPr>
              <a:t> </a:t>
            </a:r>
            <a:r>
              <a:rPr sz="1600" spc="-10">
                <a:solidFill>
                  <a:srgbClr val="555555"/>
                </a:solidFill>
                <a:latin typeface="Calibri"/>
                <a:cs typeface="Calibri"/>
              </a:rPr>
              <a:t>destinées</a:t>
            </a:r>
            <a:r>
              <a:rPr sz="1600" spc="15">
                <a:solidFill>
                  <a:srgbClr val="555555"/>
                </a:solidFill>
                <a:latin typeface="Calibri"/>
                <a:cs typeface="Calibri"/>
              </a:rPr>
              <a:t> </a:t>
            </a:r>
            <a:r>
              <a:rPr sz="1600">
                <a:solidFill>
                  <a:srgbClr val="555555"/>
                </a:solidFill>
                <a:latin typeface="Calibri"/>
                <a:cs typeface="Calibri"/>
              </a:rPr>
              <a:t>aux</a:t>
            </a:r>
            <a:r>
              <a:rPr sz="1600" spc="-55">
                <a:solidFill>
                  <a:srgbClr val="555555"/>
                </a:solidFill>
                <a:latin typeface="Calibri"/>
                <a:cs typeface="Calibri"/>
              </a:rPr>
              <a:t> </a:t>
            </a:r>
            <a:r>
              <a:rPr sz="1600">
                <a:solidFill>
                  <a:srgbClr val="555555"/>
                </a:solidFill>
                <a:latin typeface="Calibri"/>
                <a:cs typeface="Calibri"/>
              </a:rPr>
              <a:t>acteurs</a:t>
            </a:r>
            <a:r>
              <a:rPr sz="1600" spc="-30">
                <a:solidFill>
                  <a:srgbClr val="555555"/>
                </a:solidFill>
                <a:latin typeface="Calibri"/>
                <a:cs typeface="Calibri"/>
              </a:rPr>
              <a:t> </a:t>
            </a:r>
            <a:r>
              <a:rPr sz="1600" spc="-10">
                <a:solidFill>
                  <a:srgbClr val="555555"/>
                </a:solidFill>
                <a:latin typeface="Calibri"/>
                <a:cs typeface="Calibri"/>
              </a:rPr>
              <a:t>externes</a:t>
            </a:r>
            <a:endParaRPr sz="1600">
              <a:latin typeface="Calibri"/>
              <a:cs typeface="Calibri"/>
            </a:endParaRPr>
          </a:p>
        </p:txBody>
      </p:sp>
      <p:sp>
        <p:nvSpPr>
          <p:cNvPr id="13" name="object 13"/>
          <p:cNvSpPr txBox="1"/>
          <p:nvPr/>
        </p:nvSpPr>
        <p:spPr>
          <a:xfrm>
            <a:off x="8546592" y="2179320"/>
            <a:ext cx="1649095" cy="444994"/>
          </a:xfrm>
          <a:prstGeom prst="rect">
            <a:avLst/>
          </a:prstGeom>
          <a:solidFill>
            <a:srgbClr val="FF7800"/>
          </a:solidFill>
        </p:spPr>
        <p:txBody>
          <a:bodyPr vert="horz" wrap="square" lIns="0" tIns="36830" rIns="0" bIns="0" rtlCol="0">
            <a:spAutoFit/>
          </a:bodyPr>
          <a:lstStyle/>
          <a:p>
            <a:pPr marL="254000">
              <a:lnSpc>
                <a:spcPct val="100000"/>
              </a:lnSpc>
              <a:spcBef>
                <a:spcPts val="290"/>
              </a:spcBef>
            </a:pPr>
            <a:r>
              <a:rPr sz="1200" b="1">
                <a:solidFill>
                  <a:srgbClr val="FFFFFF"/>
                </a:solidFill>
                <a:latin typeface="Calibri"/>
                <a:cs typeface="Calibri"/>
              </a:rPr>
              <a:t>Système</a:t>
            </a:r>
            <a:r>
              <a:rPr sz="1200" b="1" spc="-35">
                <a:solidFill>
                  <a:srgbClr val="FFFFFF"/>
                </a:solidFill>
                <a:latin typeface="Calibri"/>
                <a:cs typeface="Calibri"/>
              </a:rPr>
              <a:t> </a:t>
            </a:r>
            <a:r>
              <a:rPr sz="1200" b="1">
                <a:solidFill>
                  <a:srgbClr val="FFFFFF"/>
                </a:solidFill>
                <a:latin typeface="Calibri"/>
                <a:cs typeface="Calibri"/>
              </a:rPr>
              <a:t>de</a:t>
            </a:r>
            <a:r>
              <a:rPr sz="1200" b="1" spc="-10">
                <a:solidFill>
                  <a:srgbClr val="FFFFFF"/>
                </a:solidFill>
                <a:latin typeface="Calibri"/>
                <a:cs typeface="Calibri"/>
              </a:rPr>
              <a:t> pilotage</a:t>
            </a:r>
            <a:endParaRPr lang="fr-FR" sz="1200" b="1" spc="-10">
              <a:solidFill>
                <a:srgbClr val="FFFFFF"/>
              </a:solidFill>
              <a:latin typeface="Calibri"/>
              <a:cs typeface="Calibri"/>
            </a:endParaRPr>
          </a:p>
          <a:p>
            <a:pPr marL="254000">
              <a:lnSpc>
                <a:spcPct val="100000"/>
              </a:lnSpc>
              <a:spcBef>
                <a:spcPts val="290"/>
              </a:spcBef>
            </a:pPr>
            <a:endParaRPr sz="1200" b="1">
              <a:latin typeface="Calibri"/>
              <a:cs typeface="Calibri"/>
            </a:endParaRPr>
          </a:p>
        </p:txBody>
      </p:sp>
      <p:sp>
        <p:nvSpPr>
          <p:cNvPr id="14" name="object 14"/>
          <p:cNvSpPr txBox="1"/>
          <p:nvPr/>
        </p:nvSpPr>
        <p:spPr>
          <a:xfrm>
            <a:off x="8549640" y="4346447"/>
            <a:ext cx="1649095" cy="446276"/>
          </a:xfrm>
          <a:prstGeom prst="rect">
            <a:avLst/>
          </a:prstGeom>
          <a:solidFill>
            <a:srgbClr val="005BA7"/>
          </a:solidFill>
        </p:spPr>
        <p:txBody>
          <a:bodyPr vert="horz" wrap="square" lIns="0" tIns="38100" rIns="0" bIns="0" rtlCol="0">
            <a:spAutoFit/>
          </a:bodyPr>
          <a:lstStyle/>
          <a:p>
            <a:pPr marL="344170">
              <a:lnSpc>
                <a:spcPct val="100000"/>
              </a:lnSpc>
              <a:spcBef>
                <a:spcPts val="300"/>
              </a:spcBef>
            </a:pPr>
            <a:r>
              <a:rPr sz="1200" b="1" err="1">
                <a:solidFill>
                  <a:srgbClr val="FFFFFF"/>
                </a:solidFill>
                <a:latin typeface="Calibri"/>
                <a:cs typeface="Calibri"/>
              </a:rPr>
              <a:t>Système</a:t>
            </a:r>
            <a:r>
              <a:rPr sz="1200" b="1" spc="-25">
                <a:solidFill>
                  <a:srgbClr val="FFFFFF"/>
                </a:solidFill>
                <a:latin typeface="Calibri"/>
                <a:cs typeface="Calibri"/>
              </a:rPr>
              <a:t> </a:t>
            </a:r>
            <a:r>
              <a:rPr sz="1200" b="1" spc="-10" err="1">
                <a:solidFill>
                  <a:srgbClr val="FFFFFF"/>
                </a:solidFill>
                <a:latin typeface="Calibri"/>
                <a:cs typeface="Calibri"/>
              </a:rPr>
              <a:t>opérant</a:t>
            </a:r>
            <a:endParaRPr lang="fr-FR" sz="1200" b="1" spc="-10">
              <a:solidFill>
                <a:srgbClr val="FFFFFF"/>
              </a:solidFill>
              <a:latin typeface="Calibri"/>
              <a:cs typeface="Calibri"/>
            </a:endParaRPr>
          </a:p>
          <a:p>
            <a:pPr marL="344170">
              <a:lnSpc>
                <a:spcPct val="100000"/>
              </a:lnSpc>
              <a:spcBef>
                <a:spcPts val="300"/>
              </a:spcBef>
            </a:pPr>
            <a:endParaRPr sz="1200" b="1">
              <a:latin typeface="Calibri"/>
              <a:cs typeface="Calibri"/>
            </a:endParaRPr>
          </a:p>
        </p:txBody>
      </p:sp>
      <p:sp>
        <p:nvSpPr>
          <p:cNvPr id="15" name="object 15"/>
          <p:cNvSpPr txBox="1"/>
          <p:nvPr/>
        </p:nvSpPr>
        <p:spPr>
          <a:xfrm>
            <a:off x="8546592" y="3218688"/>
            <a:ext cx="1649095" cy="447558"/>
          </a:xfrm>
          <a:prstGeom prst="rect">
            <a:avLst/>
          </a:prstGeom>
          <a:solidFill>
            <a:srgbClr val="008245"/>
          </a:solidFill>
        </p:spPr>
        <p:txBody>
          <a:bodyPr vert="horz" wrap="square" lIns="0" tIns="39370" rIns="0" bIns="0" rtlCol="0">
            <a:spAutoFit/>
          </a:bodyPr>
          <a:lstStyle/>
          <a:p>
            <a:pPr marL="180975" algn="l">
              <a:lnSpc>
                <a:spcPct val="100000"/>
              </a:lnSpc>
              <a:spcBef>
                <a:spcPts val="310"/>
              </a:spcBef>
            </a:pPr>
            <a:r>
              <a:rPr sz="1200" b="1" err="1">
                <a:solidFill>
                  <a:srgbClr val="FFFFFF"/>
                </a:solidFill>
                <a:latin typeface="Calibri"/>
                <a:cs typeface="Calibri"/>
              </a:rPr>
              <a:t>Système</a:t>
            </a:r>
            <a:r>
              <a:rPr sz="1200" b="1" spc="-25">
                <a:solidFill>
                  <a:srgbClr val="FFFFFF"/>
                </a:solidFill>
                <a:latin typeface="Calibri"/>
                <a:cs typeface="Calibri"/>
              </a:rPr>
              <a:t> </a:t>
            </a:r>
            <a:r>
              <a:rPr sz="1200" b="1" spc="-10" err="1">
                <a:solidFill>
                  <a:srgbClr val="FFFFFF"/>
                </a:solidFill>
                <a:latin typeface="Calibri"/>
                <a:cs typeface="Calibri"/>
              </a:rPr>
              <a:t>d’information</a:t>
            </a:r>
            <a:r>
              <a:rPr lang="fr-FR" sz="1200" b="1" spc="-10">
                <a:solidFill>
                  <a:srgbClr val="FFFFFF"/>
                </a:solidFill>
                <a:latin typeface="Calibri"/>
                <a:cs typeface="Calibri"/>
              </a:rPr>
              <a:t>  </a:t>
            </a:r>
          </a:p>
          <a:p>
            <a:pPr marL="180975">
              <a:lnSpc>
                <a:spcPct val="100000"/>
              </a:lnSpc>
              <a:spcBef>
                <a:spcPts val="310"/>
              </a:spcBef>
            </a:pPr>
            <a:endParaRPr sz="1200" b="1">
              <a:latin typeface="Calibri"/>
              <a:cs typeface="Calibri"/>
            </a:endParaRPr>
          </a:p>
        </p:txBody>
      </p:sp>
      <p:grpSp>
        <p:nvGrpSpPr>
          <p:cNvPr id="16" name="object 16"/>
          <p:cNvGrpSpPr/>
          <p:nvPr/>
        </p:nvGrpSpPr>
        <p:grpSpPr>
          <a:xfrm>
            <a:off x="7235952" y="2759964"/>
            <a:ext cx="2766695" cy="2260600"/>
            <a:chOff x="7235952" y="2759964"/>
            <a:chExt cx="2766695" cy="2260600"/>
          </a:xfrm>
        </p:grpSpPr>
        <p:sp>
          <p:nvSpPr>
            <p:cNvPr id="17" name="object 17"/>
            <p:cNvSpPr/>
            <p:nvPr/>
          </p:nvSpPr>
          <p:spPr>
            <a:xfrm>
              <a:off x="8794623" y="2759963"/>
              <a:ext cx="333375" cy="405765"/>
            </a:xfrm>
            <a:custGeom>
              <a:avLst/>
              <a:gdLst/>
              <a:ahLst/>
              <a:cxnLst/>
              <a:rect l="l" t="t" r="r" b="b"/>
              <a:pathLst>
                <a:path w="333375" h="405764">
                  <a:moveTo>
                    <a:pt x="332994" y="233934"/>
                  </a:moveTo>
                  <a:lnTo>
                    <a:pt x="275844" y="233934"/>
                  </a:lnTo>
                  <a:lnTo>
                    <a:pt x="275844" y="0"/>
                  </a:lnTo>
                  <a:lnTo>
                    <a:pt x="218694" y="0"/>
                  </a:lnTo>
                  <a:lnTo>
                    <a:pt x="218694" y="233934"/>
                  </a:lnTo>
                  <a:lnTo>
                    <a:pt x="171450" y="233934"/>
                  </a:lnTo>
                  <a:lnTo>
                    <a:pt x="161544" y="233934"/>
                  </a:lnTo>
                  <a:lnTo>
                    <a:pt x="114300" y="233934"/>
                  </a:lnTo>
                  <a:lnTo>
                    <a:pt x="114300" y="0"/>
                  </a:lnTo>
                  <a:lnTo>
                    <a:pt x="57150" y="0"/>
                  </a:lnTo>
                  <a:lnTo>
                    <a:pt x="57150" y="233934"/>
                  </a:lnTo>
                  <a:lnTo>
                    <a:pt x="0" y="233934"/>
                  </a:lnTo>
                  <a:lnTo>
                    <a:pt x="85725" y="405384"/>
                  </a:lnTo>
                  <a:lnTo>
                    <a:pt x="157162" y="262509"/>
                  </a:lnTo>
                  <a:lnTo>
                    <a:pt x="166497" y="243840"/>
                  </a:lnTo>
                  <a:lnTo>
                    <a:pt x="247269" y="405384"/>
                  </a:lnTo>
                  <a:lnTo>
                    <a:pt x="318706" y="262509"/>
                  </a:lnTo>
                  <a:lnTo>
                    <a:pt x="332994" y="233934"/>
                  </a:lnTo>
                  <a:close/>
                </a:path>
              </a:pathLst>
            </a:custGeom>
            <a:solidFill>
              <a:srgbClr val="CC6600"/>
            </a:solidFill>
          </p:spPr>
          <p:txBody>
            <a:bodyPr wrap="square" lIns="0" tIns="0" rIns="0" bIns="0" rtlCol="0"/>
            <a:lstStyle/>
            <a:p>
              <a:endParaRPr/>
            </a:p>
          </p:txBody>
        </p:sp>
        <p:sp>
          <p:nvSpPr>
            <p:cNvPr id="18" name="object 18"/>
            <p:cNvSpPr/>
            <p:nvPr/>
          </p:nvSpPr>
          <p:spPr>
            <a:xfrm>
              <a:off x="8794623" y="2759963"/>
              <a:ext cx="1207770" cy="1469390"/>
            </a:xfrm>
            <a:custGeom>
              <a:avLst/>
              <a:gdLst/>
              <a:ahLst/>
              <a:cxnLst/>
              <a:rect l="l" t="t" r="r" b="b"/>
              <a:pathLst>
                <a:path w="1207770" h="1469389">
                  <a:moveTo>
                    <a:pt x="332994" y="1297686"/>
                  </a:moveTo>
                  <a:lnTo>
                    <a:pt x="275844" y="1297686"/>
                  </a:lnTo>
                  <a:lnTo>
                    <a:pt x="275844" y="1063752"/>
                  </a:lnTo>
                  <a:lnTo>
                    <a:pt x="218694" y="1063752"/>
                  </a:lnTo>
                  <a:lnTo>
                    <a:pt x="218694" y="1297686"/>
                  </a:lnTo>
                  <a:lnTo>
                    <a:pt x="171450" y="1297686"/>
                  </a:lnTo>
                  <a:lnTo>
                    <a:pt x="161544" y="1297686"/>
                  </a:lnTo>
                  <a:lnTo>
                    <a:pt x="114300" y="1297686"/>
                  </a:lnTo>
                  <a:lnTo>
                    <a:pt x="114300" y="1063752"/>
                  </a:lnTo>
                  <a:lnTo>
                    <a:pt x="57150" y="1063752"/>
                  </a:lnTo>
                  <a:lnTo>
                    <a:pt x="57150" y="1297686"/>
                  </a:lnTo>
                  <a:lnTo>
                    <a:pt x="0" y="1297686"/>
                  </a:lnTo>
                  <a:lnTo>
                    <a:pt x="85725" y="1469136"/>
                  </a:lnTo>
                  <a:lnTo>
                    <a:pt x="157162" y="1326261"/>
                  </a:lnTo>
                  <a:lnTo>
                    <a:pt x="166497" y="1307592"/>
                  </a:lnTo>
                  <a:lnTo>
                    <a:pt x="247269" y="1469136"/>
                  </a:lnTo>
                  <a:lnTo>
                    <a:pt x="318706" y="1326261"/>
                  </a:lnTo>
                  <a:lnTo>
                    <a:pt x="332994" y="1297686"/>
                  </a:lnTo>
                  <a:close/>
                </a:path>
                <a:path w="1207770" h="1469389">
                  <a:moveTo>
                    <a:pt x="1207770" y="171450"/>
                  </a:moveTo>
                  <a:lnTo>
                    <a:pt x="1193482" y="142875"/>
                  </a:lnTo>
                  <a:lnTo>
                    <a:pt x="1122045" y="0"/>
                  </a:lnTo>
                  <a:lnTo>
                    <a:pt x="1036701" y="170688"/>
                  </a:lnTo>
                  <a:lnTo>
                    <a:pt x="1022794" y="142875"/>
                  </a:lnTo>
                  <a:lnTo>
                    <a:pt x="951357" y="0"/>
                  </a:lnTo>
                  <a:lnTo>
                    <a:pt x="865632" y="171450"/>
                  </a:lnTo>
                  <a:lnTo>
                    <a:pt x="922782" y="171450"/>
                  </a:lnTo>
                  <a:lnTo>
                    <a:pt x="922782" y="405384"/>
                  </a:lnTo>
                  <a:lnTo>
                    <a:pt x="979932" y="405384"/>
                  </a:lnTo>
                  <a:lnTo>
                    <a:pt x="979932" y="171450"/>
                  </a:lnTo>
                  <a:lnTo>
                    <a:pt x="1036320" y="171450"/>
                  </a:lnTo>
                  <a:lnTo>
                    <a:pt x="1037082" y="171450"/>
                  </a:lnTo>
                  <a:lnTo>
                    <a:pt x="1093470" y="171450"/>
                  </a:lnTo>
                  <a:lnTo>
                    <a:pt x="1093470" y="405384"/>
                  </a:lnTo>
                  <a:lnTo>
                    <a:pt x="1150620" y="405384"/>
                  </a:lnTo>
                  <a:lnTo>
                    <a:pt x="1150620" y="171450"/>
                  </a:lnTo>
                  <a:lnTo>
                    <a:pt x="1207770" y="171450"/>
                  </a:lnTo>
                  <a:close/>
                </a:path>
              </a:pathLst>
            </a:custGeom>
            <a:solidFill>
              <a:srgbClr val="0000FF"/>
            </a:solidFill>
          </p:spPr>
          <p:txBody>
            <a:bodyPr wrap="square" lIns="0" tIns="0" rIns="0" bIns="0" rtlCol="0"/>
            <a:lstStyle/>
            <a:p>
              <a:endParaRPr/>
            </a:p>
          </p:txBody>
        </p:sp>
        <p:sp>
          <p:nvSpPr>
            <p:cNvPr id="19" name="object 19"/>
            <p:cNvSpPr/>
            <p:nvPr/>
          </p:nvSpPr>
          <p:spPr>
            <a:xfrm>
              <a:off x="7235952" y="3998975"/>
              <a:ext cx="1310640" cy="1021080"/>
            </a:xfrm>
            <a:custGeom>
              <a:avLst/>
              <a:gdLst/>
              <a:ahLst/>
              <a:cxnLst/>
              <a:rect l="l" t="t" r="r" b="b"/>
              <a:pathLst>
                <a:path w="1310640" h="1021079">
                  <a:moveTo>
                    <a:pt x="40957" y="255282"/>
                  </a:moveTo>
                  <a:lnTo>
                    <a:pt x="0" y="255282"/>
                  </a:lnTo>
                  <a:lnTo>
                    <a:pt x="0" y="765810"/>
                  </a:lnTo>
                  <a:lnTo>
                    <a:pt x="40957" y="765810"/>
                  </a:lnTo>
                  <a:lnTo>
                    <a:pt x="40957" y="255282"/>
                  </a:lnTo>
                  <a:close/>
                </a:path>
                <a:path w="1310640" h="1021079">
                  <a:moveTo>
                    <a:pt x="163830" y="255282"/>
                  </a:moveTo>
                  <a:lnTo>
                    <a:pt x="81915" y="255282"/>
                  </a:lnTo>
                  <a:lnTo>
                    <a:pt x="81915" y="765810"/>
                  </a:lnTo>
                  <a:lnTo>
                    <a:pt x="163830" y="765810"/>
                  </a:lnTo>
                  <a:lnTo>
                    <a:pt x="163830" y="255282"/>
                  </a:lnTo>
                  <a:close/>
                </a:path>
                <a:path w="1310640" h="1021079">
                  <a:moveTo>
                    <a:pt x="1310640" y="510540"/>
                  </a:moveTo>
                  <a:lnTo>
                    <a:pt x="982980" y="0"/>
                  </a:lnTo>
                  <a:lnTo>
                    <a:pt x="982980" y="255270"/>
                  </a:lnTo>
                  <a:lnTo>
                    <a:pt x="204724" y="255270"/>
                  </a:lnTo>
                  <a:lnTo>
                    <a:pt x="204724" y="765810"/>
                  </a:lnTo>
                  <a:lnTo>
                    <a:pt x="982980" y="765810"/>
                  </a:lnTo>
                  <a:lnTo>
                    <a:pt x="982980" y="1021080"/>
                  </a:lnTo>
                  <a:lnTo>
                    <a:pt x="1310640" y="510540"/>
                  </a:lnTo>
                  <a:close/>
                </a:path>
              </a:pathLst>
            </a:custGeom>
            <a:solidFill>
              <a:srgbClr val="005BA7"/>
            </a:solidFill>
          </p:spPr>
          <p:txBody>
            <a:bodyPr wrap="square" lIns="0" tIns="0" rIns="0" bIns="0" rtlCol="0"/>
            <a:lstStyle/>
            <a:p>
              <a:endParaRPr/>
            </a:p>
          </p:txBody>
        </p:sp>
      </p:grpSp>
      <p:sp>
        <p:nvSpPr>
          <p:cNvPr id="20" name="object 20"/>
          <p:cNvSpPr txBox="1"/>
          <p:nvPr/>
        </p:nvSpPr>
        <p:spPr>
          <a:xfrm>
            <a:off x="7521956" y="4280661"/>
            <a:ext cx="631444" cy="382156"/>
          </a:xfrm>
          <a:prstGeom prst="rect">
            <a:avLst/>
          </a:prstGeom>
        </p:spPr>
        <p:txBody>
          <a:bodyPr vert="horz" wrap="square" lIns="0" tIns="12700" rIns="0" bIns="0" rtlCol="0">
            <a:spAutoFit/>
          </a:bodyPr>
          <a:lstStyle/>
          <a:p>
            <a:pPr marL="12700" marR="5080">
              <a:lnSpc>
                <a:spcPct val="100000"/>
              </a:lnSpc>
              <a:spcBef>
                <a:spcPts val="100"/>
              </a:spcBef>
            </a:pPr>
            <a:r>
              <a:rPr sz="1200" b="1">
                <a:solidFill>
                  <a:srgbClr val="FFFFFF"/>
                </a:solidFill>
                <a:latin typeface="Calibri"/>
                <a:cs typeface="Calibri"/>
              </a:rPr>
              <a:t>Biens</a:t>
            </a:r>
            <a:r>
              <a:rPr sz="1200" b="1" spc="-30">
                <a:solidFill>
                  <a:srgbClr val="FFFFFF"/>
                </a:solidFill>
                <a:latin typeface="Calibri"/>
                <a:cs typeface="Calibri"/>
              </a:rPr>
              <a:t> </a:t>
            </a:r>
            <a:r>
              <a:rPr sz="1200" b="1" spc="-60">
                <a:solidFill>
                  <a:srgbClr val="FFFFFF"/>
                </a:solidFill>
                <a:latin typeface="Calibri"/>
                <a:cs typeface="Calibri"/>
              </a:rPr>
              <a:t>&amp;</a:t>
            </a:r>
            <a:r>
              <a:rPr sz="1200" b="1" spc="-10">
                <a:solidFill>
                  <a:srgbClr val="FFFFFF"/>
                </a:solidFill>
                <a:latin typeface="Calibri"/>
                <a:cs typeface="Calibri"/>
              </a:rPr>
              <a:t> services</a:t>
            </a:r>
            <a:endParaRPr sz="1200" b="1">
              <a:latin typeface="Calibri"/>
              <a:cs typeface="Calibri"/>
            </a:endParaRPr>
          </a:p>
        </p:txBody>
      </p:sp>
      <p:sp>
        <p:nvSpPr>
          <p:cNvPr id="21" name="object 21"/>
          <p:cNvSpPr/>
          <p:nvPr/>
        </p:nvSpPr>
        <p:spPr>
          <a:xfrm>
            <a:off x="7235952" y="3124199"/>
            <a:ext cx="1310640" cy="619125"/>
          </a:xfrm>
          <a:custGeom>
            <a:avLst/>
            <a:gdLst/>
            <a:ahLst/>
            <a:cxnLst/>
            <a:rect l="l" t="t" r="r" b="b"/>
            <a:pathLst>
              <a:path w="1310640" h="619125">
                <a:moveTo>
                  <a:pt x="40957" y="154686"/>
                </a:moveTo>
                <a:lnTo>
                  <a:pt x="0" y="154686"/>
                </a:lnTo>
                <a:lnTo>
                  <a:pt x="0" y="464070"/>
                </a:lnTo>
                <a:lnTo>
                  <a:pt x="40957" y="464070"/>
                </a:lnTo>
                <a:lnTo>
                  <a:pt x="40957" y="154686"/>
                </a:lnTo>
                <a:close/>
              </a:path>
              <a:path w="1310640" h="619125">
                <a:moveTo>
                  <a:pt x="163830" y="154686"/>
                </a:moveTo>
                <a:lnTo>
                  <a:pt x="81915" y="154686"/>
                </a:lnTo>
                <a:lnTo>
                  <a:pt x="81915" y="464070"/>
                </a:lnTo>
                <a:lnTo>
                  <a:pt x="163830" y="464070"/>
                </a:lnTo>
                <a:lnTo>
                  <a:pt x="163830" y="154686"/>
                </a:lnTo>
                <a:close/>
              </a:path>
              <a:path w="1310640" h="619125">
                <a:moveTo>
                  <a:pt x="1310640" y="309372"/>
                </a:moveTo>
                <a:lnTo>
                  <a:pt x="982980" y="0"/>
                </a:lnTo>
                <a:lnTo>
                  <a:pt x="982980" y="154686"/>
                </a:lnTo>
                <a:lnTo>
                  <a:pt x="204724" y="154686"/>
                </a:lnTo>
                <a:lnTo>
                  <a:pt x="204724" y="464070"/>
                </a:lnTo>
                <a:lnTo>
                  <a:pt x="982980" y="464070"/>
                </a:lnTo>
                <a:lnTo>
                  <a:pt x="982980" y="618744"/>
                </a:lnTo>
                <a:lnTo>
                  <a:pt x="1310640" y="309372"/>
                </a:lnTo>
                <a:close/>
              </a:path>
            </a:pathLst>
          </a:custGeom>
          <a:solidFill>
            <a:srgbClr val="008245"/>
          </a:solidFill>
        </p:spPr>
        <p:txBody>
          <a:bodyPr wrap="square" lIns="0" tIns="0" rIns="0" bIns="0" rtlCol="0"/>
          <a:lstStyle/>
          <a:p>
            <a:endParaRPr/>
          </a:p>
        </p:txBody>
      </p:sp>
      <p:sp>
        <p:nvSpPr>
          <p:cNvPr id="22" name="object 22"/>
          <p:cNvSpPr txBox="1"/>
          <p:nvPr/>
        </p:nvSpPr>
        <p:spPr>
          <a:xfrm>
            <a:off x="7521956" y="3302584"/>
            <a:ext cx="763270" cy="182742"/>
          </a:xfrm>
          <a:prstGeom prst="rect">
            <a:avLst/>
          </a:prstGeom>
        </p:spPr>
        <p:txBody>
          <a:bodyPr vert="horz" wrap="square" lIns="0" tIns="13335" rIns="0" bIns="0" rtlCol="0">
            <a:spAutoFit/>
          </a:bodyPr>
          <a:lstStyle/>
          <a:p>
            <a:pPr marL="12700">
              <a:lnSpc>
                <a:spcPct val="100000"/>
              </a:lnSpc>
              <a:spcBef>
                <a:spcPts val="105"/>
              </a:spcBef>
            </a:pPr>
            <a:r>
              <a:rPr sz="1100" b="1" spc="-10">
                <a:solidFill>
                  <a:srgbClr val="FFFFFF"/>
                </a:solidFill>
                <a:latin typeface="Calibri"/>
                <a:cs typeface="Calibri"/>
              </a:rPr>
              <a:t>Informations</a:t>
            </a:r>
            <a:endParaRPr sz="1100" b="1">
              <a:latin typeface="Calibri"/>
              <a:cs typeface="Calibri"/>
            </a:endParaRPr>
          </a:p>
        </p:txBody>
      </p:sp>
      <p:grpSp>
        <p:nvGrpSpPr>
          <p:cNvPr id="23" name="object 23"/>
          <p:cNvGrpSpPr/>
          <p:nvPr/>
        </p:nvGrpSpPr>
        <p:grpSpPr>
          <a:xfrm>
            <a:off x="9669398" y="3151632"/>
            <a:ext cx="1830705" cy="1099185"/>
            <a:chOff x="9669398" y="3151632"/>
            <a:chExt cx="1830705" cy="1099185"/>
          </a:xfrm>
        </p:grpSpPr>
        <p:sp>
          <p:nvSpPr>
            <p:cNvPr id="24" name="object 24"/>
            <p:cNvSpPr/>
            <p:nvPr/>
          </p:nvSpPr>
          <p:spPr>
            <a:xfrm>
              <a:off x="9669399" y="3771899"/>
              <a:ext cx="333375" cy="478790"/>
            </a:xfrm>
            <a:custGeom>
              <a:avLst/>
              <a:gdLst/>
              <a:ahLst/>
              <a:cxnLst/>
              <a:rect l="l" t="t" r="r" b="b"/>
              <a:pathLst>
                <a:path w="333375" h="478789">
                  <a:moveTo>
                    <a:pt x="332994" y="171450"/>
                  </a:moveTo>
                  <a:lnTo>
                    <a:pt x="318706" y="142875"/>
                  </a:lnTo>
                  <a:lnTo>
                    <a:pt x="247269" y="0"/>
                  </a:lnTo>
                  <a:lnTo>
                    <a:pt x="166497" y="161544"/>
                  </a:lnTo>
                  <a:lnTo>
                    <a:pt x="157162" y="142875"/>
                  </a:lnTo>
                  <a:lnTo>
                    <a:pt x="85725" y="0"/>
                  </a:lnTo>
                  <a:lnTo>
                    <a:pt x="0" y="171450"/>
                  </a:lnTo>
                  <a:lnTo>
                    <a:pt x="57150" y="171450"/>
                  </a:lnTo>
                  <a:lnTo>
                    <a:pt x="57150" y="478536"/>
                  </a:lnTo>
                  <a:lnTo>
                    <a:pt x="114300" y="478536"/>
                  </a:lnTo>
                  <a:lnTo>
                    <a:pt x="114300" y="171450"/>
                  </a:lnTo>
                  <a:lnTo>
                    <a:pt x="161544" y="171450"/>
                  </a:lnTo>
                  <a:lnTo>
                    <a:pt x="171450" y="171450"/>
                  </a:lnTo>
                  <a:lnTo>
                    <a:pt x="218694" y="171450"/>
                  </a:lnTo>
                  <a:lnTo>
                    <a:pt x="218694" y="478536"/>
                  </a:lnTo>
                  <a:lnTo>
                    <a:pt x="275844" y="478536"/>
                  </a:lnTo>
                  <a:lnTo>
                    <a:pt x="275844" y="171450"/>
                  </a:lnTo>
                  <a:lnTo>
                    <a:pt x="332994" y="171450"/>
                  </a:lnTo>
                  <a:close/>
                </a:path>
              </a:pathLst>
            </a:custGeom>
            <a:solidFill>
              <a:srgbClr val="CC6600"/>
            </a:solidFill>
          </p:spPr>
          <p:txBody>
            <a:bodyPr wrap="square" lIns="0" tIns="0" rIns="0" bIns="0" rtlCol="0"/>
            <a:lstStyle/>
            <a:p>
              <a:endParaRPr/>
            </a:p>
          </p:txBody>
        </p:sp>
        <p:sp>
          <p:nvSpPr>
            <p:cNvPr id="25" name="object 25"/>
            <p:cNvSpPr/>
            <p:nvPr/>
          </p:nvSpPr>
          <p:spPr>
            <a:xfrm>
              <a:off x="10229088" y="3151631"/>
              <a:ext cx="1271270" cy="619125"/>
            </a:xfrm>
            <a:custGeom>
              <a:avLst/>
              <a:gdLst/>
              <a:ahLst/>
              <a:cxnLst/>
              <a:rect l="l" t="t" r="r" b="b"/>
              <a:pathLst>
                <a:path w="1271270" h="619125">
                  <a:moveTo>
                    <a:pt x="39712" y="154686"/>
                  </a:moveTo>
                  <a:lnTo>
                    <a:pt x="0" y="154686"/>
                  </a:lnTo>
                  <a:lnTo>
                    <a:pt x="0" y="464058"/>
                  </a:lnTo>
                  <a:lnTo>
                    <a:pt x="39712" y="464058"/>
                  </a:lnTo>
                  <a:lnTo>
                    <a:pt x="39712" y="154686"/>
                  </a:lnTo>
                  <a:close/>
                </a:path>
                <a:path w="1271270" h="619125">
                  <a:moveTo>
                    <a:pt x="158813" y="154686"/>
                  </a:moveTo>
                  <a:lnTo>
                    <a:pt x="79375" y="154686"/>
                  </a:lnTo>
                  <a:lnTo>
                    <a:pt x="79375" y="464058"/>
                  </a:lnTo>
                  <a:lnTo>
                    <a:pt x="158813" y="464058"/>
                  </a:lnTo>
                  <a:lnTo>
                    <a:pt x="158813" y="154686"/>
                  </a:lnTo>
                  <a:close/>
                </a:path>
                <a:path w="1271270" h="619125">
                  <a:moveTo>
                    <a:pt x="1271016" y="309372"/>
                  </a:moveTo>
                  <a:lnTo>
                    <a:pt x="953262" y="0"/>
                  </a:lnTo>
                  <a:lnTo>
                    <a:pt x="953262" y="154686"/>
                  </a:lnTo>
                  <a:lnTo>
                    <a:pt x="198628" y="154686"/>
                  </a:lnTo>
                  <a:lnTo>
                    <a:pt x="198628" y="464058"/>
                  </a:lnTo>
                  <a:lnTo>
                    <a:pt x="953262" y="464058"/>
                  </a:lnTo>
                  <a:lnTo>
                    <a:pt x="953262" y="618744"/>
                  </a:lnTo>
                  <a:lnTo>
                    <a:pt x="1271016" y="309372"/>
                  </a:lnTo>
                  <a:close/>
                </a:path>
              </a:pathLst>
            </a:custGeom>
            <a:solidFill>
              <a:srgbClr val="008245"/>
            </a:solidFill>
          </p:spPr>
          <p:txBody>
            <a:bodyPr wrap="square" lIns="0" tIns="0" rIns="0" bIns="0" rtlCol="0"/>
            <a:lstStyle/>
            <a:p>
              <a:endParaRPr/>
            </a:p>
          </p:txBody>
        </p:sp>
      </p:grpSp>
      <p:sp>
        <p:nvSpPr>
          <p:cNvPr id="26" name="object 26"/>
          <p:cNvSpPr txBox="1"/>
          <p:nvPr/>
        </p:nvSpPr>
        <p:spPr>
          <a:xfrm>
            <a:off x="10508360" y="3332226"/>
            <a:ext cx="756920" cy="382797"/>
          </a:xfrm>
          <a:prstGeom prst="rect">
            <a:avLst/>
          </a:prstGeom>
        </p:spPr>
        <p:txBody>
          <a:bodyPr vert="horz" wrap="square" lIns="0" tIns="13335" rIns="0" bIns="0" rtlCol="0">
            <a:spAutoFit/>
          </a:bodyPr>
          <a:lstStyle/>
          <a:p>
            <a:pPr marL="12700">
              <a:lnSpc>
                <a:spcPct val="100000"/>
              </a:lnSpc>
              <a:spcBef>
                <a:spcPts val="105"/>
              </a:spcBef>
            </a:pPr>
            <a:r>
              <a:rPr sz="1200" b="1" spc="-10">
                <a:solidFill>
                  <a:srgbClr val="FFFFFF"/>
                </a:solidFill>
                <a:latin typeface="Calibri"/>
                <a:cs typeface="Calibri"/>
              </a:rPr>
              <a:t>Informations</a:t>
            </a:r>
            <a:endParaRPr sz="1200" b="1">
              <a:latin typeface="Calibri"/>
              <a:cs typeface="Calibri"/>
            </a:endParaRPr>
          </a:p>
        </p:txBody>
      </p:sp>
      <p:sp>
        <p:nvSpPr>
          <p:cNvPr id="27" name="object 27"/>
          <p:cNvSpPr/>
          <p:nvPr/>
        </p:nvSpPr>
        <p:spPr>
          <a:xfrm>
            <a:off x="10229088" y="4029455"/>
            <a:ext cx="1271270" cy="1021080"/>
          </a:xfrm>
          <a:custGeom>
            <a:avLst/>
            <a:gdLst/>
            <a:ahLst/>
            <a:cxnLst/>
            <a:rect l="l" t="t" r="r" b="b"/>
            <a:pathLst>
              <a:path w="1271270" h="1021079">
                <a:moveTo>
                  <a:pt x="39712" y="255270"/>
                </a:moveTo>
                <a:lnTo>
                  <a:pt x="0" y="255270"/>
                </a:lnTo>
                <a:lnTo>
                  <a:pt x="0" y="765810"/>
                </a:lnTo>
                <a:lnTo>
                  <a:pt x="39712" y="765810"/>
                </a:lnTo>
                <a:lnTo>
                  <a:pt x="39712" y="255270"/>
                </a:lnTo>
                <a:close/>
              </a:path>
              <a:path w="1271270" h="1021079">
                <a:moveTo>
                  <a:pt x="158813" y="255270"/>
                </a:moveTo>
                <a:lnTo>
                  <a:pt x="79375" y="255270"/>
                </a:lnTo>
                <a:lnTo>
                  <a:pt x="79375" y="765810"/>
                </a:lnTo>
                <a:lnTo>
                  <a:pt x="158813" y="765810"/>
                </a:lnTo>
                <a:lnTo>
                  <a:pt x="158813" y="255270"/>
                </a:lnTo>
                <a:close/>
              </a:path>
              <a:path w="1271270" h="1021079">
                <a:moveTo>
                  <a:pt x="1271016" y="510540"/>
                </a:moveTo>
                <a:lnTo>
                  <a:pt x="953262" y="0"/>
                </a:lnTo>
                <a:lnTo>
                  <a:pt x="953262" y="255270"/>
                </a:lnTo>
                <a:lnTo>
                  <a:pt x="198628" y="255270"/>
                </a:lnTo>
                <a:lnTo>
                  <a:pt x="198628" y="765810"/>
                </a:lnTo>
                <a:lnTo>
                  <a:pt x="953262" y="765810"/>
                </a:lnTo>
                <a:lnTo>
                  <a:pt x="953262" y="1021080"/>
                </a:lnTo>
                <a:lnTo>
                  <a:pt x="1271016" y="510540"/>
                </a:lnTo>
                <a:close/>
              </a:path>
            </a:pathLst>
          </a:custGeom>
          <a:solidFill>
            <a:srgbClr val="005BA7"/>
          </a:solidFill>
        </p:spPr>
        <p:txBody>
          <a:bodyPr wrap="square" lIns="0" tIns="0" rIns="0" bIns="0" rtlCol="0"/>
          <a:lstStyle/>
          <a:p>
            <a:endParaRPr/>
          </a:p>
        </p:txBody>
      </p:sp>
      <p:sp>
        <p:nvSpPr>
          <p:cNvPr id="28" name="object 28"/>
          <p:cNvSpPr txBox="1"/>
          <p:nvPr/>
        </p:nvSpPr>
        <p:spPr>
          <a:xfrm>
            <a:off x="10508360" y="4310634"/>
            <a:ext cx="756920" cy="382156"/>
          </a:xfrm>
          <a:prstGeom prst="rect">
            <a:avLst/>
          </a:prstGeom>
        </p:spPr>
        <p:txBody>
          <a:bodyPr vert="horz" wrap="square" lIns="0" tIns="12700" rIns="0" bIns="0" rtlCol="0">
            <a:spAutoFit/>
          </a:bodyPr>
          <a:lstStyle/>
          <a:p>
            <a:pPr marL="12700" marR="5080">
              <a:lnSpc>
                <a:spcPct val="100000"/>
              </a:lnSpc>
              <a:spcBef>
                <a:spcPts val="100"/>
              </a:spcBef>
            </a:pPr>
            <a:r>
              <a:rPr sz="1200" b="1">
                <a:solidFill>
                  <a:srgbClr val="FFFFFF"/>
                </a:solidFill>
                <a:latin typeface="Calibri"/>
                <a:cs typeface="Calibri"/>
              </a:rPr>
              <a:t>Biens</a:t>
            </a:r>
            <a:r>
              <a:rPr sz="1200" b="1" spc="-40">
                <a:solidFill>
                  <a:srgbClr val="FFFFFF"/>
                </a:solidFill>
                <a:latin typeface="Calibri"/>
                <a:cs typeface="Calibri"/>
              </a:rPr>
              <a:t> </a:t>
            </a:r>
            <a:r>
              <a:rPr sz="1200" b="1" spc="-60">
                <a:solidFill>
                  <a:srgbClr val="FFFFFF"/>
                </a:solidFill>
                <a:latin typeface="Calibri"/>
                <a:cs typeface="Calibri"/>
              </a:rPr>
              <a:t>&amp;</a:t>
            </a:r>
            <a:r>
              <a:rPr sz="1200" b="1" spc="-10">
                <a:solidFill>
                  <a:srgbClr val="FFFFFF"/>
                </a:solidFill>
                <a:latin typeface="Calibri"/>
                <a:cs typeface="Calibri"/>
              </a:rPr>
              <a:t> services</a:t>
            </a:r>
            <a:endParaRPr sz="1200" b="1">
              <a:latin typeface="Calibri"/>
              <a:cs typeface="Calibri"/>
            </a:endParaRPr>
          </a:p>
        </p:txBody>
      </p:sp>
      <p:sp>
        <p:nvSpPr>
          <p:cNvPr id="29" name="object 29"/>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a:t>
            </a:fld>
            <a:endParaRPr spc="-25"/>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100</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178524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Entité, attributs et identifiant </a:t>
            </a:r>
            <a:r>
              <a:rPr lang="fr-FR" sz="1600" b="1"/>
              <a:t>:</a:t>
            </a:r>
            <a:endParaRPr lang="fr-FR" sz="1600">
              <a:solidFill>
                <a:srgbClr val="555555"/>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marL="285750" indent="-285750" algn="just">
              <a:buFont typeface="Wingdings" panose="05000000000000000000" pitchFamily="2" charset="2"/>
              <a:buChar char="q"/>
            </a:pPr>
            <a:r>
              <a:rPr lang="fr-FR" sz="1600"/>
              <a:t>Une </a:t>
            </a:r>
            <a:r>
              <a:rPr lang="fr-FR" sz="1600" b="1"/>
              <a:t>entité</a:t>
            </a:r>
            <a:r>
              <a:rPr lang="fr-FR" sz="1600"/>
              <a:t> est la représentation d'un élément complexe décomposable en attributs élémentaires dans un SI.</a:t>
            </a:r>
          </a:p>
          <a:p>
            <a:pPr marL="285750" indent="-285750" algn="just">
              <a:buFont typeface="Wingdings" panose="05000000000000000000" pitchFamily="2" charset="2"/>
              <a:buChar char="q"/>
            </a:pPr>
            <a:r>
              <a:rPr lang="fr-FR" sz="1600"/>
              <a:t>Une entité est un élément unique décrit par un ensemble de propriétés (aussi appelées </a:t>
            </a:r>
            <a:r>
              <a:rPr lang="fr-FR" sz="1600" b="1"/>
              <a:t>attributs</a:t>
            </a:r>
            <a:r>
              <a:rPr lang="fr-FR" sz="1600"/>
              <a:t>).</a:t>
            </a:r>
          </a:p>
          <a:p>
            <a:pPr marL="285750" indent="-285750" algn="just">
              <a:buFont typeface="Wingdings" panose="05000000000000000000" pitchFamily="2" charset="2"/>
              <a:buChar char="q"/>
            </a:pPr>
            <a:r>
              <a:rPr lang="fr-FR" sz="1600"/>
              <a:t>Une de ces propriétés est la source des dépendances fonctionnelles avec le reste des propriétés. Elle joue le rôle d’un </a:t>
            </a:r>
            <a:r>
              <a:rPr lang="fr-FR" sz="1600" b="1"/>
              <a:t>identifiant</a:t>
            </a:r>
            <a:r>
              <a:rPr lang="fr-FR" sz="1600"/>
              <a:t> unique de l’entité. </a:t>
            </a:r>
          </a:p>
          <a:p>
            <a:pPr marL="285750" indent="-285750" algn="just">
              <a:buFont typeface="Wingdings" panose="05000000000000000000" pitchFamily="2" charset="2"/>
              <a:buChar char="q"/>
            </a:pPr>
            <a:r>
              <a:rPr lang="fr-FR" altLang="fr-FR" sz="1600"/>
              <a:t>La représentation d’une entité s’appelle une </a:t>
            </a:r>
            <a:r>
              <a:rPr lang="fr-FR" altLang="fr-FR" sz="1600" b="1"/>
              <a:t>occurrence</a:t>
            </a:r>
            <a:r>
              <a:rPr lang="fr-FR" altLang="fr-FR" sz="1600"/>
              <a:t> de l’entité.</a:t>
            </a:r>
            <a:endParaRPr lang="fr-FR" sz="1600">
              <a:solidFill>
                <a:schemeClr val="tx1"/>
              </a:solidFill>
            </a:endParaRPr>
          </a:p>
          <a:p>
            <a:pPr marL="285750" indent="-285750" algn="just">
              <a:buFont typeface="Wingdings" panose="05000000000000000000" pitchFamily="2" charset="2"/>
              <a:buChar char="§"/>
            </a:pPr>
            <a:endParaRPr lang="fr-FR" sz="1600">
              <a:solidFill>
                <a:srgbClr val="555555"/>
              </a:solidFill>
              <a:latin typeface="Calibri"/>
              <a:cs typeface="Calibri"/>
            </a:endParaRPr>
          </a:p>
        </p:txBody>
      </p:sp>
      <p:pic>
        <p:nvPicPr>
          <p:cNvPr id="17" name="Image 16">
            <a:extLst>
              <a:ext uri="{FF2B5EF4-FFF2-40B4-BE49-F238E27FC236}">
                <a16:creationId xmlns:a16="http://schemas.microsoft.com/office/drawing/2014/main" id="{BDEFE492-7C41-4F87-A54D-4E6583229544}"/>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4928201" y="3577952"/>
            <a:ext cx="2503536" cy="1954470"/>
          </a:xfrm>
          <a:prstGeom prst="rect">
            <a:avLst/>
          </a:prstGeom>
        </p:spPr>
      </p:pic>
    </p:spTree>
    <p:extLst>
      <p:ext uri="{BB962C8B-B14F-4D97-AF65-F5344CB8AC3E}">
        <p14:creationId xmlns:p14="http://schemas.microsoft.com/office/powerpoint/2010/main" val="42840657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101</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178524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Entité, attributs et identifiant </a:t>
            </a:r>
            <a:r>
              <a:rPr lang="fr-FR" sz="1600" b="1"/>
              <a:t>:</a:t>
            </a:r>
            <a:endParaRPr lang="fr-FR" sz="1600">
              <a:solidFill>
                <a:srgbClr val="555555"/>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algn="just"/>
            <a:endParaRPr lang="fr-FR" sz="1600">
              <a:solidFill>
                <a:srgbClr val="555555"/>
              </a:solidFill>
              <a:latin typeface="Calibri"/>
              <a:cs typeface="Calibri"/>
            </a:endParaRPr>
          </a:p>
        </p:txBody>
      </p:sp>
      <p:sp>
        <p:nvSpPr>
          <p:cNvPr id="19" name="Rectangle 18"/>
          <p:cNvSpPr/>
          <p:nvPr/>
        </p:nvSpPr>
        <p:spPr>
          <a:xfrm>
            <a:off x="721156" y="2199796"/>
            <a:ext cx="2100255" cy="338554"/>
          </a:xfrm>
          <a:prstGeom prst="rect">
            <a:avLst/>
          </a:prstGeom>
        </p:spPr>
        <p:txBody>
          <a:bodyPr wrap="none">
            <a:spAutoFit/>
          </a:bodyPr>
          <a:lstStyle/>
          <a:p>
            <a:pPr lvl="1"/>
            <a:r>
              <a:rPr lang="fr-FR" altLang="fr-FR" sz="1400" b="1"/>
              <a:t>Exemple d’une entité</a:t>
            </a:r>
            <a:r>
              <a:rPr lang="fr-FR" sz="1600" b="1">
                <a:solidFill>
                  <a:schemeClr val="tx1"/>
                </a:solidFill>
              </a:rPr>
              <a:t> :</a:t>
            </a:r>
          </a:p>
        </p:txBody>
      </p:sp>
      <p:pic>
        <p:nvPicPr>
          <p:cNvPr id="8" name="Image 7"/>
          <p:cNvPicPr>
            <a:picLocks noChangeAspect="1"/>
          </p:cNvPicPr>
          <p:nvPr/>
        </p:nvPicPr>
        <p:blipFill>
          <a:blip r:embed="rId6"/>
          <a:stretch>
            <a:fillRect/>
          </a:stretch>
        </p:blipFill>
        <p:spPr>
          <a:xfrm>
            <a:off x="5257799" y="2265466"/>
            <a:ext cx="1747025" cy="1399337"/>
          </a:xfrm>
          <a:prstGeom prst="rect">
            <a:avLst/>
          </a:prstGeom>
        </p:spPr>
      </p:pic>
      <p:sp>
        <p:nvSpPr>
          <p:cNvPr id="9" name="Rectangle 8"/>
          <p:cNvSpPr/>
          <p:nvPr/>
        </p:nvSpPr>
        <p:spPr>
          <a:xfrm>
            <a:off x="721156" y="3897613"/>
            <a:ext cx="3405099" cy="307777"/>
          </a:xfrm>
          <a:prstGeom prst="rect">
            <a:avLst/>
          </a:prstGeom>
        </p:spPr>
        <p:txBody>
          <a:bodyPr wrap="none">
            <a:spAutoFit/>
          </a:bodyPr>
          <a:lstStyle/>
          <a:p>
            <a:pPr eaLnBrk="1" hangingPunct="1"/>
            <a:r>
              <a:rPr lang="fr-FR" altLang="fr-FR" sz="1400" b="1"/>
              <a:t>Exemples d’occurrences d’une entité:</a:t>
            </a:r>
          </a:p>
        </p:txBody>
      </p:sp>
      <p:pic>
        <p:nvPicPr>
          <p:cNvPr id="10" name="Image 9"/>
          <p:cNvPicPr>
            <a:picLocks noChangeAspect="1"/>
          </p:cNvPicPr>
          <p:nvPr/>
        </p:nvPicPr>
        <p:blipFill>
          <a:blip r:embed="rId7"/>
          <a:stretch>
            <a:fillRect/>
          </a:stretch>
        </p:blipFill>
        <p:spPr>
          <a:xfrm>
            <a:off x="4038600" y="4501483"/>
            <a:ext cx="4514992" cy="1834587"/>
          </a:xfrm>
          <a:prstGeom prst="rect">
            <a:avLst/>
          </a:prstGeom>
        </p:spPr>
      </p:pic>
      <p:sp>
        <p:nvSpPr>
          <p:cNvPr id="7" name="Rectangle 6"/>
          <p:cNvSpPr/>
          <p:nvPr/>
        </p:nvSpPr>
        <p:spPr>
          <a:xfrm>
            <a:off x="4876800" y="4643953"/>
            <a:ext cx="228600" cy="19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solidFill>
                  <a:schemeClr val="tx1"/>
                </a:solidFill>
              </a:rPr>
              <a:t>1</a:t>
            </a:r>
            <a:endParaRPr lang="ar-MA">
              <a:solidFill>
                <a:schemeClr val="tx1"/>
              </a:solidFill>
            </a:endParaRPr>
          </a:p>
        </p:txBody>
      </p:sp>
      <p:sp>
        <p:nvSpPr>
          <p:cNvPr id="24" name="Rectangle 23"/>
          <p:cNvSpPr/>
          <p:nvPr/>
        </p:nvSpPr>
        <p:spPr>
          <a:xfrm>
            <a:off x="6455987" y="4643953"/>
            <a:ext cx="228600" cy="19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solidFill>
                  <a:schemeClr val="tx1"/>
                </a:solidFill>
              </a:rPr>
              <a:t>2</a:t>
            </a:r>
            <a:endParaRPr lang="ar-MA">
              <a:solidFill>
                <a:schemeClr val="tx1"/>
              </a:solidFill>
            </a:endParaRPr>
          </a:p>
        </p:txBody>
      </p:sp>
      <p:sp>
        <p:nvSpPr>
          <p:cNvPr id="25" name="Rectangle 24"/>
          <p:cNvSpPr/>
          <p:nvPr/>
        </p:nvSpPr>
        <p:spPr>
          <a:xfrm>
            <a:off x="8004694" y="4643953"/>
            <a:ext cx="228600" cy="199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solidFill>
                  <a:schemeClr val="tx1"/>
                </a:solidFill>
              </a:rPr>
              <a:t>3</a:t>
            </a:r>
            <a:endParaRPr lang="ar-MA">
              <a:solidFill>
                <a:schemeClr val="tx1"/>
              </a:solidFill>
            </a:endParaRPr>
          </a:p>
        </p:txBody>
      </p:sp>
    </p:spTree>
    <p:extLst>
      <p:ext uri="{BB962C8B-B14F-4D97-AF65-F5344CB8AC3E}">
        <p14:creationId xmlns:p14="http://schemas.microsoft.com/office/powerpoint/2010/main" val="36471878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102</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707289" cy="178524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Entité, attributs et identifiant </a:t>
            </a:r>
            <a:r>
              <a:rPr lang="fr-FR" sz="1600" b="1"/>
              <a:t>:</a:t>
            </a:r>
            <a:endParaRPr lang="fr-FR" sz="1600">
              <a:solidFill>
                <a:srgbClr val="555555"/>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algn="just"/>
            <a:r>
              <a:rPr lang="fr-FR" altLang="fr-FR" sz="1600" b="1"/>
              <a:t>Question</a:t>
            </a:r>
            <a:r>
              <a:rPr lang="fr-FR" altLang="fr-FR" sz="1600"/>
              <a:t>: dans les occurrences précédentes de l’entité Client, est-ce qu’il est possible d’avoir 2 occurrences avec le même nom et prénom? C’est-à-dire, avoir 2 clients différents mais avec le même nom et prénom!</a:t>
            </a:r>
          </a:p>
          <a:p>
            <a:pPr algn="just"/>
            <a:endParaRPr lang="fr-FR" sz="1600">
              <a:solidFill>
                <a:srgbClr val="555555"/>
              </a:solidFill>
              <a:latin typeface="Calibri"/>
              <a:cs typeface="Calibri"/>
            </a:endParaRPr>
          </a:p>
        </p:txBody>
      </p:sp>
      <p:sp>
        <p:nvSpPr>
          <p:cNvPr id="7" name="Rectangle 6"/>
          <p:cNvSpPr/>
          <p:nvPr/>
        </p:nvSpPr>
        <p:spPr>
          <a:xfrm>
            <a:off x="721156" y="2885886"/>
            <a:ext cx="3148619" cy="369332"/>
          </a:xfrm>
          <a:prstGeom prst="rect">
            <a:avLst/>
          </a:prstGeom>
        </p:spPr>
        <p:txBody>
          <a:bodyPr wrap="none">
            <a:spAutoFit/>
          </a:bodyPr>
          <a:lstStyle/>
          <a:p>
            <a:pPr marL="285750" indent="-285750" algn="l" rtl="0" eaLnBrk="1" fontAlgn="base" hangingPunct="1">
              <a:spcBef>
                <a:spcPts val="250"/>
              </a:spcBef>
              <a:spcAft>
                <a:spcPts val="0"/>
              </a:spcAft>
              <a:buClr>
                <a:schemeClr val="accent1"/>
              </a:buClr>
              <a:buSzPct val="80000"/>
              <a:buFont typeface="Wingdings" panose="05000000000000000000" pitchFamily="2" charset="2"/>
              <a:buChar char="Ø"/>
            </a:pPr>
            <a:r>
              <a:rPr lang="fr-FR" sz="1800" kern="1200">
                <a:solidFill>
                  <a:srgbClr val="000000"/>
                </a:solidFill>
                <a:latin typeface="Verdana" panose="020B0604030504040204" pitchFamily="34" charset="0"/>
              </a:rPr>
              <a:t>La réponse : est oui !!!</a:t>
            </a:r>
            <a:endParaRPr lang="ar-MA" sz="1800">
              <a:effectLst/>
            </a:endParaRPr>
          </a:p>
        </p:txBody>
      </p:sp>
      <p:sp>
        <p:nvSpPr>
          <p:cNvPr id="8" name="Rectangle 7"/>
          <p:cNvSpPr/>
          <p:nvPr/>
        </p:nvSpPr>
        <p:spPr>
          <a:xfrm>
            <a:off x="721156" y="3340197"/>
            <a:ext cx="6670244" cy="830997"/>
          </a:xfrm>
          <a:prstGeom prst="rect">
            <a:avLst/>
          </a:prstGeom>
        </p:spPr>
        <p:txBody>
          <a:bodyPr wrap="square">
            <a:spAutoFit/>
          </a:bodyPr>
          <a:lstStyle/>
          <a:p>
            <a:pPr marL="265176" indent="-265176" algn="just" eaLnBrk="1" fontAlgn="auto" hangingPunct="1">
              <a:spcAft>
                <a:spcPts val="0"/>
              </a:spcAft>
              <a:buFont typeface="Wingdings 2"/>
              <a:buChar char=""/>
              <a:defRPr/>
            </a:pPr>
            <a:r>
              <a:rPr lang="fr-FR" sz="1600">
                <a:latin typeface="+mn-lt"/>
                <a:ea typeface="+mn-ea"/>
                <a:cs typeface="+mn-cs"/>
              </a:rPr>
              <a:t>Nous allons ajouté une propriété au début de l’entité qui s’appelle numéro client(ce numéro doit être unique) pour faire la différence entre deux occurrences qui peuvent avoir le même nom et prénom.</a:t>
            </a:r>
          </a:p>
        </p:txBody>
      </p:sp>
      <p:pic>
        <p:nvPicPr>
          <p:cNvPr id="9" name="Image 8"/>
          <p:cNvPicPr>
            <a:picLocks noChangeAspect="1"/>
          </p:cNvPicPr>
          <p:nvPr/>
        </p:nvPicPr>
        <p:blipFill>
          <a:blip r:embed="rId6"/>
          <a:stretch>
            <a:fillRect/>
          </a:stretch>
        </p:blipFill>
        <p:spPr>
          <a:xfrm>
            <a:off x="7608341" y="2903336"/>
            <a:ext cx="1815353" cy="1440064"/>
          </a:xfrm>
          <a:prstGeom prst="rect">
            <a:avLst/>
          </a:prstGeom>
        </p:spPr>
      </p:pic>
      <p:cxnSp>
        <p:nvCxnSpPr>
          <p:cNvPr id="11" name="Connecteur droit avec flèche 10"/>
          <p:cNvCxnSpPr/>
          <p:nvPr/>
        </p:nvCxnSpPr>
        <p:spPr>
          <a:xfrm flipH="1">
            <a:off x="8516017" y="3318774"/>
            <a:ext cx="1751524" cy="61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9768025" y="3020466"/>
            <a:ext cx="1080745" cy="338554"/>
          </a:xfrm>
          <a:prstGeom prst="rect">
            <a:avLst/>
          </a:prstGeom>
        </p:spPr>
        <p:txBody>
          <a:bodyPr wrap="none">
            <a:spAutoFit/>
          </a:bodyPr>
          <a:lstStyle/>
          <a:p>
            <a:r>
              <a:rPr lang="fr-FR" sz="1600" b="1">
                <a:latin typeface="+mn-lt"/>
                <a:ea typeface="+mn-ea"/>
                <a:cs typeface="+mn-cs"/>
              </a:rPr>
              <a:t>Identifiant</a:t>
            </a:r>
            <a:endParaRPr lang="ar-MA" sz="1600" b="1">
              <a:latin typeface="+mn-lt"/>
              <a:ea typeface="+mn-ea"/>
              <a:cs typeface="+mn-cs"/>
            </a:endParaRPr>
          </a:p>
        </p:txBody>
      </p:sp>
      <p:sp>
        <p:nvSpPr>
          <p:cNvPr id="17" name="Rectangle 16"/>
          <p:cNvSpPr/>
          <p:nvPr/>
        </p:nvSpPr>
        <p:spPr>
          <a:xfrm>
            <a:off x="721156" y="4199698"/>
            <a:ext cx="3621504" cy="338554"/>
          </a:xfrm>
          <a:prstGeom prst="rect">
            <a:avLst/>
          </a:prstGeom>
        </p:spPr>
        <p:txBody>
          <a:bodyPr wrap="none">
            <a:spAutoFit/>
          </a:bodyPr>
          <a:lstStyle/>
          <a:p>
            <a:pPr eaLnBrk="1" hangingPunct="1"/>
            <a:r>
              <a:rPr lang="fr-FR" altLang="fr-FR" sz="1600" b="1">
                <a:latin typeface="+mn-lt"/>
                <a:ea typeface="+mn-ea"/>
                <a:cs typeface="+mn-cs"/>
              </a:rPr>
              <a:t>Exemple d’occurrences avec identifiant :</a:t>
            </a:r>
          </a:p>
        </p:txBody>
      </p:sp>
      <p:pic>
        <p:nvPicPr>
          <p:cNvPr id="19" name="Image 18"/>
          <p:cNvPicPr>
            <a:picLocks noChangeAspect="1"/>
          </p:cNvPicPr>
          <p:nvPr/>
        </p:nvPicPr>
        <p:blipFill>
          <a:blip r:embed="rId7"/>
          <a:stretch>
            <a:fillRect/>
          </a:stretch>
        </p:blipFill>
        <p:spPr>
          <a:xfrm>
            <a:off x="3869775" y="4585442"/>
            <a:ext cx="5086103" cy="1805794"/>
          </a:xfrm>
          <a:prstGeom prst="rect">
            <a:avLst/>
          </a:prstGeom>
        </p:spPr>
      </p:pic>
    </p:spTree>
    <p:extLst>
      <p:ext uri="{BB962C8B-B14F-4D97-AF65-F5344CB8AC3E}">
        <p14:creationId xmlns:p14="http://schemas.microsoft.com/office/powerpoint/2010/main" val="40152745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103</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178524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Association </a:t>
            </a:r>
            <a:r>
              <a:rPr lang="fr-FR" sz="1600" b="1">
                <a:solidFill>
                  <a:schemeClr val="tx1"/>
                </a:solidFill>
              </a:rPr>
              <a:t>:</a:t>
            </a:r>
            <a:endParaRPr lang="fr-FR" sz="1600">
              <a:solidFill>
                <a:schemeClr val="tx1"/>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marL="285750" indent="-285750" algn="just">
              <a:buFont typeface="Wingdings" panose="05000000000000000000" pitchFamily="2" charset="2"/>
              <a:buChar char="q"/>
            </a:pPr>
            <a:r>
              <a:rPr lang="fr-FR" altLang="fr-FR" sz="1600"/>
              <a:t>Une relation ou association est la liaison qui lie entre les entités.</a:t>
            </a:r>
          </a:p>
          <a:p>
            <a:pPr marL="285750" indent="-285750">
              <a:lnSpc>
                <a:spcPct val="150000"/>
              </a:lnSpc>
              <a:buFont typeface="Wingdings" panose="05000000000000000000" pitchFamily="2" charset="2"/>
              <a:buChar char="q"/>
            </a:pPr>
            <a:r>
              <a:rPr lang="fr-FR" sz="1600">
                <a:latin typeface="Times New Roman" panose="02020603050405020304" pitchFamily="18" charset="0"/>
                <a:cs typeface="Times New Roman" panose="02020603050405020304" pitchFamily="18" charset="0"/>
              </a:rPr>
              <a:t>L'association est un lien sémantique entre les entités. </a:t>
            </a:r>
          </a:p>
          <a:p>
            <a:pPr marL="285750" indent="-285750" algn="just">
              <a:buFont typeface="Wingdings" panose="05000000000000000000" pitchFamily="2" charset="2"/>
              <a:buChar char="q"/>
            </a:pPr>
            <a:r>
              <a:rPr lang="fr-FR" sz="1600">
                <a:latin typeface="Times New Roman" panose="02020603050405020304" pitchFamily="18" charset="0"/>
                <a:cs typeface="Times New Roman" panose="02020603050405020304" pitchFamily="18" charset="0"/>
              </a:rPr>
              <a:t>Une association a un </a:t>
            </a:r>
            <a:r>
              <a:rPr lang="fr-FR" sz="1600" b="1">
                <a:latin typeface="Times New Roman" panose="02020603050405020304" pitchFamily="18" charset="0"/>
                <a:cs typeface="Times New Roman" panose="02020603050405020304" pitchFamily="18" charset="0"/>
              </a:rPr>
              <a:t>nom</a:t>
            </a:r>
            <a:r>
              <a:rPr lang="fr-FR" sz="1600">
                <a:latin typeface="Times New Roman" panose="02020603050405020304" pitchFamily="18" charset="0"/>
                <a:cs typeface="Times New Roman" panose="02020603050405020304" pitchFamily="18" charset="0"/>
              </a:rPr>
              <a:t> :</a:t>
            </a:r>
          </a:p>
          <a:p>
            <a:pPr marL="742950" lvl="1" indent="-285750" algn="just">
              <a:buFont typeface="Wingdings" panose="05000000000000000000" pitchFamily="2" charset="2"/>
              <a:buChar char="ü"/>
            </a:pPr>
            <a:r>
              <a:rPr lang="fr-FR" sz="1600"/>
              <a:t>Utiliser un verbe à l'infinitif pour nommer l'association est une </a:t>
            </a:r>
            <a:r>
              <a:rPr lang="fr-FR" sz="1600" b="1"/>
              <a:t>pratique courante</a:t>
            </a:r>
            <a:r>
              <a:rPr lang="fr-FR" sz="1600"/>
              <a:t> et </a:t>
            </a:r>
            <a:r>
              <a:rPr lang="fr-FR" sz="1600" b="1"/>
              <a:t>recommandée</a:t>
            </a:r>
            <a:r>
              <a:rPr lang="fr-FR" sz="1600"/>
              <a:t>.</a:t>
            </a:r>
          </a:p>
          <a:p>
            <a:pPr marL="742950" lvl="1" indent="-285750" algn="just">
              <a:buFont typeface="Wingdings" panose="05000000000000000000" pitchFamily="2" charset="2"/>
              <a:buChar char="ü"/>
            </a:pPr>
            <a:r>
              <a:rPr lang="fr-FR" sz="1600"/>
              <a:t>Utiliser d'autres formulations si cela améliore la compréhension de la relation.</a:t>
            </a:r>
            <a:endParaRPr lang="fr-FR" sz="16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fr-FR" sz="1600">
              <a:solidFill>
                <a:srgbClr val="555555"/>
              </a:solidFill>
              <a:latin typeface="Calibri"/>
              <a:cs typeface="Calibri"/>
            </a:endParaRPr>
          </a:p>
        </p:txBody>
      </p:sp>
      <p:pic>
        <p:nvPicPr>
          <p:cNvPr id="7" name="Image 6"/>
          <p:cNvPicPr>
            <a:picLocks noChangeAspect="1"/>
          </p:cNvPicPr>
          <p:nvPr/>
        </p:nvPicPr>
        <p:blipFill>
          <a:blip r:embed="rId6"/>
          <a:stretch>
            <a:fillRect/>
          </a:stretch>
        </p:blipFill>
        <p:spPr>
          <a:xfrm>
            <a:off x="3671087" y="4046807"/>
            <a:ext cx="4849823" cy="2108619"/>
          </a:xfrm>
          <a:prstGeom prst="rect">
            <a:avLst/>
          </a:prstGeom>
        </p:spPr>
      </p:pic>
      <p:sp>
        <p:nvSpPr>
          <p:cNvPr id="8" name="Rectangle 7"/>
          <p:cNvSpPr/>
          <p:nvPr/>
        </p:nvSpPr>
        <p:spPr>
          <a:xfrm>
            <a:off x="759276" y="3877530"/>
            <a:ext cx="1069524" cy="338554"/>
          </a:xfrm>
          <a:prstGeom prst="rect">
            <a:avLst/>
          </a:prstGeom>
        </p:spPr>
        <p:txBody>
          <a:bodyPr wrap="none">
            <a:spAutoFit/>
          </a:bodyPr>
          <a:lstStyle/>
          <a:p>
            <a:r>
              <a:rPr lang="fr-FR" sz="1600" b="1">
                <a:latin typeface="Times New Roman" panose="02020603050405020304" pitchFamily="18" charset="0"/>
                <a:cs typeface="Times New Roman" panose="02020603050405020304" pitchFamily="18" charset="0"/>
              </a:rPr>
              <a:t>Exemple :</a:t>
            </a:r>
            <a:endParaRPr lang="ar-MA" sz="1600"/>
          </a:p>
        </p:txBody>
      </p:sp>
      <p:cxnSp>
        <p:nvCxnSpPr>
          <p:cNvPr id="10" name="Connecteur droit 9"/>
          <p:cNvCxnSpPr/>
          <p:nvPr/>
        </p:nvCxnSpPr>
        <p:spPr>
          <a:xfrm flipH="1">
            <a:off x="3733800" y="48006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p:cNvCxnSpPr/>
          <p:nvPr/>
        </p:nvCxnSpPr>
        <p:spPr>
          <a:xfrm flipH="1">
            <a:off x="7162800" y="4953000"/>
            <a:ext cx="457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72892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104</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6516289" cy="91748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Associations </a:t>
            </a:r>
            <a:r>
              <a:rPr lang="fr-FR" sz="1600" b="1">
                <a:solidFill>
                  <a:schemeClr val="tx1"/>
                </a:solidFill>
              </a:rPr>
              <a:t>:</a:t>
            </a:r>
            <a:endParaRPr lang="fr-FR" sz="1600">
              <a:solidFill>
                <a:schemeClr val="tx1"/>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marL="285750" indent="-285750" algn="just">
              <a:buFont typeface="Wingdings" panose="05000000000000000000" pitchFamily="2" charset="2"/>
              <a:buChar char="q"/>
            </a:pPr>
            <a:r>
              <a:rPr lang="fr-FR" sz="1600"/>
              <a:t>Une </a:t>
            </a:r>
            <a:r>
              <a:rPr lang="fr-FR" sz="1600" b="1"/>
              <a:t>association simple</a:t>
            </a:r>
            <a:r>
              <a:rPr lang="fr-FR" sz="1600"/>
              <a:t> relie deux entités sans propriété supplémentaire.</a:t>
            </a:r>
            <a:br>
              <a:rPr lang="fr-FR" sz="1600"/>
            </a:br>
            <a:endParaRPr lang="fr-FR" sz="1600">
              <a:solidFill>
                <a:srgbClr val="555555"/>
              </a:solidFill>
              <a:latin typeface="Calibri"/>
              <a:cs typeface="Calibri"/>
            </a:endParaRPr>
          </a:p>
        </p:txBody>
      </p:sp>
      <p:pic>
        <p:nvPicPr>
          <p:cNvPr id="9" name="Image 8"/>
          <p:cNvPicPr>
            <a:picLocks noChangeAspect="1"/>
          </p:cNvPicPr>
          <p:nvPr/>
        </p:nvPicPr>
        <p:blipFill>
          <a:blip r:embed="rId6"/>
          <a:stretch>
            <a:fillRect/>
          </a:stretch>
        </p:blipFill>
        <p:spPr>
          <a:xfrm>
            <a:off x="3980855" y="2671915"/>
            <a:ext cx="5103973" cy="1666125"/>
          </a:xfrm>
          <a:prstGeom prst="rect">
            <a:avLst/>
          </a:prstGeom>
        </p:spPr>
      </p:pic>
      <p:sp>
        <p:nvSpPr>
          <p:cNvPr id="19" name="Espace réservé du contenu 5">
            <a:extLst>
              <a:ext uri="{FF2B5EF4-FFF2-40B4-BE49-F238E27FC236}">
                <a16:creationId xmlns:a16="http://schemas.microsoft.com/office/drawing/2014/main" id="{B7928CE6-DB03-4F41-952C-A696295D7740}"/>
              </a:ext>
            </a:extLst>
          </p:cNvPr>
          <p:cNvSpPr txBox="1">
            <a:spLocks/>
          </p:cNvSpPr>
          <p:nvPr/>
        </p:nvSpPr>
        <p:spPr>
          <a:xfrm>
            <a:off x="784944" y="4208790"/>
            <a:ext cx="5855344" cy="694006"/>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fr-FR" sz="1600">
              <a:solidFill>
                <a:srgbClr val="555555"/>
              </a:solidFill>
              <a:cs typeface="Calibri"/>
            </a:endParaRPr>
          </a:p>
          <a:p>
            <a:pPr marL="285750" indent="-285750" algn="just">
              <a:buFont typeface="Wingdings" panose="05000000000000000000" pitchFamily="2" charset="2"/>
              <a:buChar char="q"/>
            </a:pPr>
            <a:r>
              <a:rPr lang="fr-FR" sz="1600"/>
              <a:t>Une </a:t>
            </a:r>
            <a:r>
              <a:rPr lang="fr-FR" sz="1600" b="1"/>
              <a:t>association porteuse de données</a:t>
            </a:r>
            <a:r>
              <a:rPr lang="fr-FR" sz="1600"/>
              <a:t> contient des attributs.</a:t>
            </a:r>
            <a:br>
              <a:rPr lang="fr-FR" sz="1600"/>
            </a:br>
            <a:endParaRPr lang="fr-FR" sz="1600">
              <a:solidFill>
                <a:srgbClr val="555555"/>
              </a:solidFill>
              <a:latin typeface="Calibri"/>
              <a:cs typeface="Calibri"/>
            </a:endParaRPr>
          </a:p>
        </p:txBody>
      </p:sp>
      <p:pic>
        <p:nvPicPr>
          <p:cNvPr id="10" name="Image 9"/>
          <p:cNvPicPr>
            <a:picLocks noChangeAspect="1"/>
          </p:cNvPicPr>
          <p:nvPr/>
        </p:nvPicPr>
        <p:blipFill>
          <a:blip r:embed="rId7"/>
          <a:stretch>
            <a:fillRect/>
          </a:stretch>
        </p:blipFill>
        <p:spPr>
          <a:xfrm>
            <a:off x="3792723" y="4876800"/>
            <a:ext cx="4834913" cy="1267897"/>
          </a:xfrm>
          <a:prstGeom prst="rect">
            <a:avLst/>
          </a:prstGeom>
        </p:spPr>
      </p:pic>
      <p:sp>
        <p:nvSpPr>
          <p:cNvPr id="11" name="Rectangle 10"/>
          <p:cNvSpPr/>
          <p:nvPr/>
        </p:nvSpPr>
        <p:spPr>
          <a:xfrm>
            <a:off x="5943600" y="3278508"/>
            <a:ext cx="1295400" cy="538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sz="1600">
                <a:solidFill>
                  <a:schemeClr val="tx1"/>
                </a:solidFill>
              </a:rPr>
              <a:t>Posséder</a:t>
            </a:r>
          </a:p>
          <a:p>
            <a:pPr algn="ctr"/>
            <a:endParaRPr lang="ar-MA" sz="1600">
              <a:solidFill>
                <a:schemeClr val="tx1"/>
              </a:solidFill>
            </a:endParaRPr>
          </a:p>
        </p:txBody>
      </p:sp>
      <p:sp>
        <p:nvSpPr>
          <p:cNvPr id="12" name="Ellipse 11"/>
          <p:cNvSpPr/>
          <p:nvPr/>
        </p:nvSpPr>
        <p:spPr>
          <a:xfrm>
            <a:off x="5943600" y="3228377"/>
            <a:ext cx="1295400" cy="588441"/>
          </a:xfrm>
          <a:prstGeom prst="ellipse">
            <a:avLst/>
          </a:prstGeom>
          <a:noFill/>
          <a:ln>
            <a:solidFill>
              <a:srgbClr val="DFD289"/>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pic>
        <p:nvPicPr>
          <p:cNvPr id="13" name="Image 12"/>
          <p:cNvPicPr>
            <a:picLocks noChangeAspect="1"/>
          </p:cNvPicPr>
          <p:nvPr/>
        </p:nvPicPr>
        <p:blipFill>
          <a:blip r:embed="rId8"/>
          <a:stretch>
            <a:fillRect/>
          </a:stretch>
        </p:blipFill>
        <p:spPr>
          <a:xfrm>
            <a:off x="5333998" y="3422071"/>
            <a:ext cx="304801" cy="304801"/>
          </a:xfrm>
          <a:prstGeom prst="rect">
            <a:avLst/>
          </a:prstGeom>
        </p:spPr>
      </p:pic>
      <p:pic>
        <p:nvPicPr>
          <p:cNvPr id="24" name="Image 23"/>
          <p:cNvPicPr>
            <a:picLocks noChangeAspect="1"/>
          </p:cNvPicPr>
          <p:nvPr/>
        </p:nvPicPr>
        <p:blipFill>
          <a:blip r:embed="rId8"/>
          <a:stretch>
            <a:fillRect/>
          </a:stretch>
        </p:blipFill>
        <p:spPr>
          <a:xfrm>
            <a:off x="5638799" y="3429000"/>
            <a:ext cx="304801" cy="304801"/>
          </a:xfrm>
          <a:prstGeom prst="rect">
            <a:avLst/>
          </a:prstGeom>
        </p:spPr>
      </p:pic>
      <p:cxnSp>
        <p:nvCxnSpPr>
          <p:cNvPr id="15" name="Connecteur droit 14"/>
          <p:cNvCxnSpPr>
            <a:endCxn id="12" idx="2"/>
          </p:cNvCxnSpPr>
          <p:nvPr/>
        </p:nvCxnSpPr>
        <p:spPr>
          <a:xfrm flipH="1" flipV="1">
            <a:off x="5943600" y="3522598"/>
            <a:ext cx="1353144" cy="5402"/>
          </a:xfrm>
          <a:prstGeom prst="line">
            <a:avLst/>
          </a:prstGeom>
          <a:ln>
            <a:solidFill>
              <a:srgbClr val="DFD28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8679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105</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2" y="1772129"/>
            <a:ext cx="4067494" cy="91748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Associations </a:t>
            </a:r>
            <a:r>
              <a:rPr lang="fr-FR" sz="1600" b="1">
                <a:solidFill>
                  <a:schemeClr val="tx1"/>
                </a:solidFill>
              </a:rPr>
              <a:t>:</a:t>
            </a:r>
            <a:endParaRPr lang="fr-FR" sz="1600">
              <a:solidFill>
                <a:schemeClr val="tx1"/>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marL="285750" indent="-285750" algn="l">
              <a:buFont typeface="Wingdings" panose="05000000000000000000" pitchFamily="2" charset="2"/>
              <a:buChar char="q"/>
            </a:pPr>
            <a:r>
              <a:rPr lang="fr-FR" sz="1600"/>
              <a:t>Une </a:t>
            </a:r>
            <a:r>
              <a:rPr lang="fr-FR" sz="1600" b="1"/>
              <a:t>association réflexive</a:t>
            </a:r>
            <a:r>
              <a:rPr lang="fr-FR" sz="1600"/>
              <a:t> relie une entité à elle-même.</a:t>
            </a:r>
            <a:br>
              <a:rPr lang="fr-FR" sz="1600"/>
            </a:br>
            <a:endParaRPr lang="fr-FR" sz="1600"/>
          </a:p>
        </p:txBody>
      </p:sp>
      <p:sp>
        <p:nvSpPr>
          <p:cNvPr id="19" name="Espace réservé du contenu 5">
            <a:extLst>
              <a:ext uri="{FF2B5EF4-FFF2-40B4-BE49-F238E27FC236}">
                <a16:creationId xmlns:a16="http://schemas.microsoft.com/office/drawing/2014/main" id="{B7928CE6-DB03-4F41-952C-A696295D7740}"/>
              </a:ext>
            </a:extLst>
          </p:cNvPr>
          <p:cNvSpPr txBox="1">
            <a:spLocks/>
          </p:cNvSpPr>
          <p:nvPr/>
        </p:nvSpPr>
        <p:spPr>
          <a:xfrm>
            <a:off x="5747609" y="2001011"/>
            <a:ext cx="5758591" cy="135381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fr-FR" sz="1600">
              <a:solidFill>
                <a:srgbClr val="555555"/>
              </a:solidFill>
              <a:cs typeface="Calibri"/>
            </a:endParaRPr>
          </a:p>
          <a:p>
            <a:pPr marL="285750" indent="-285750" algn="l">
              <a:buFont typeface="Wingdings" panose="05000000000000000000" pitchFamily="2" charset="2"/>
              <a:buChar char="q"/>
            </a:pPr>
            <a:r>
              <a:rPr lang="fr-FR" sz="1600"/>
              <a:t>Une </a:t>
            </a:r>
            <a:r>
              <a:rPr lang="fr-FR" sz="1600" b="1"/>
              <a:t>association ternaire</a:t>
            </a:r>
            <a:r>
              <a:rPr lang="fr-FR" sz="1600"/>
              <a:t> relie trois entités entre elles. Elle est dite </a:t>
            </a:r>
            <a:r>
              <a:rPr lang="fr-FR" sz="1600" b="1" err="1"/>
              <a:t>N-aire</a:t>
            </a:r>
            <a:r>
              <a:rPr lang="fr-FR" sz="1600"/>
              <a:t> si elle relie N entités.</a:t>
            </a:r>
            <a:br>
              <a:rPr lang="fr-FR" sz="1600"/>
            </a:br>
            <a:endParaRPr lang="fr-FR" sz="1600">
              <a:solidFill>
                <a:srgbClr val="555555"/>
              </a:solidFill>
              <a:latin typeface="Calibri"/>
              <a:cs typeface="Calibri"/>
            </a:endParaRPr>
          </a:p>
        </p:txBody>
      </p:sp>
      <p:pic>
        <p:nvPicPr>
          <p:cNvPr id="7" name="Image 6"/>
          <p:cNvPicPr>
            <a:picLocks noChangeAspect="1"/>
          </p:cNvPicPr>
          <p:nvPr/>
        </p:nvPicPr>
        <p:blipFill>
          <a:blip r:embed="rId6"/>
          <a:stretch>
            <a:fillRect/>
          </a:stretch>
        </p:blipFill>
        <p:spPr>
          <a:xfrm>
            <a:off x="862759" y="2985710"/>
            <a:ext cx="4207524" cy="2580395"/>
          </a:xfrm>
          <a:prstGeom prst="rect">
            <a:avLst/>
          </a:prstGeom>
        </p:spPr>
      </p:pic>
      <p:pic>
        <p:nvPicPr>
          <p:cNvPr id="8" name="Imag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2991" y="2883450"/>
            <a:ext cx="3191939" cy="3026124"/>
          </a:xfrm>
          <a:prstGeom prst="rect">
            <a:avLst/>
          </a:prstGeom>
        </p:spPr>
      </p:pic>
      <p:sp>
        <p:nvSpPr>
          <p:cNvPr id="10" name="Rectangle 9"/>
          <p:cNvSpPr/>
          <p:nvPr/>
        </p:nvSpPr>
        <p:spPr>
          <a:xfrm>
            <a:off x="6934200" y="4484019"/>
            <a:ext cx="1464104" cy="1742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4" name="Rectangle 23"/>
          <p:cNvSpPr/>
          <p:nvPr/>
        </p:nvSpPr>
        <p:spPr>
          <a:xfrm>
            <a:off x="9601200" y="3805162"/>
            <a:ext cx="533400" cy="316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5" name="Rectangle 24"/>
          <p:cNvSpPr/>
          <p:nvPr/>
        </p:nvSpPr>
        <p:spPr>
          <a:xfrm>
            <a:off x="9601200" y="4540787"/>
            <a:ext cx="533400" cy="316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6" name="Rectangle 25"/>
          <p:cNvSpPr/>
          <p:nvPr/>
        </p:nvSpPr>
        <p:spPr>
          <a:xfrm>
            <a:off x="8153400" y="3859502"/>
            <a:ext cx="533400" cy="119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Tree>
    <p:extLst>
      <p:ext uri="{BB962C8B-B14F-4D97-AF65-F5344CB8AC3E}">
        <p14:creationId xmlns:p14="http://schemas.microsoft.com/office/powerpoint/2010/main" val="18462557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106</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196481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Cardinalités  </a:t>
            </a:r>
            <a:r>
              <a:rPr lang="fr-FR" sz="1600" b="1">
                <a:solidFill>
                  <a:schemeClr val="tx1"/>
                </a:solidFill>
              </a:rPr>
              <a:t>:</a:t>
            </a:r>
            <a:endParaRPr lang="fr-FR" sz="1600">
              <a:solidFill>
                <a:schemeClr val="tx1"/>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marL="285750" indent="-285750" algn="just">
              <a:buFont typeface="Wingdings" panose="05000000000000000000" pitchFamily="2" charset="2"/>
              <a:buChar char="q"/>
            </a:pPr>
            <a:r>
              <a:rPr lang="fr-FR" sz="1600"/>
              <a:t>La cardinalité indique </a:t>
            </a:r>
            <a:r>
              <a:rPr lang="fr-FR" sz="1600" b="1"/>
              <a:t>combien de fois</a:t>
            </a:r>
            <a:r>
              <a:rPr lang="fr-FR" sz="1600"/>
              <a:t> une entité peut être associée à une autre entité. En gros, elle décrit les </a:t>
            </a:r>
            <a:r>
              <a:rPr lang="fr-FR" sz="1600" b="1"/>
              <a:t>limites</a:t>
            </a:r>
            <a:r>
              <a:rPr lang="fr-FR" sz="1600"/>
              <a:t> de la relation entre deux entités.</a:t>
            </a:r>
            <a:endParaRPr lang="fr-FR" altLang="fr-FR" sz="1600"/>
          </a:p>
          <a:p>
            <a:pPr marL="285750" indent="-285750">
              <a:lnSpc>
                <a:spcPct val="150000"/>
              </a:lnSpc>
              <a:buFont typeface="Wingdings" panose="05000000000000000000" pitchFamily="2" charset="2"/>
              <a:buChar char="q"/>
            </a:pPr>
            <a:r>
              <a:rPr lang="fr-FR" sz="1600"/>
              <a:t>Les entités liées par une association possèdent chacune deux cardinalités : </a:t>
            </a:r>
            <a:r>
              <a:rPr lang="fr-FR" sz="1600" b="1"/>
              <a:t>minimum</a:t>
            </a:r>
            <a:r>
              <a:rPr lang="fr-FR" sz="1600"/>
              <a:t> et </a:t>
            </a:r>
            <a:r>
              <a:rPr lang="fr-FR" sz="1600" b="1"/>
              <a:t>maximum</a:t>
            </a:r>
            <a:r>
              <a:rPr lang="fr-FR" sz="160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r>
              <a:rPr lang="fr-FR" sz="1600"/>
              <a:t>En effet, pour une association entre deux entités, il y aura quatre cardinalités à définir.</a:t>
            </a:r>
          </a:p>
          <a:p>
            <a:pPr marL="285750" indent="-285750" algn="just">
              <a:buFont typeface="Wingdings" panose="05000000000000000000" pitchFamily="2" charset="2"/>
              <a:buChar char="q"/>
            </a:pPr>
            <a:r>
              <a:rPr lang="fr-FR" sz="1600"/>
              <a:t>Les 4 types de cardinalités de base :</a:t>
            </a:r>
          </a:p>
          <a:p>
            <a:pPr algn="just"/>
            <a:r>
              <a:rPr lang="fr-FR" sz="1600"/>
              <a:t>      </a:t>
            </a:r>
          </a:p>
          <a:p>
            <a:pPr algn="just"/>
            <a:endParaRPr lang="fr-FR" sz="1600">
              <a:solidFill>
                <a:srgbClr val="555555"/>
              </a:solidFill>
              <a:latin typeface="Calibri"/>
              <a:cs typeface="Calibri"/>
            </a:endParaRPr>
          </a:p>
        </p:txBody>
      </p:sp>
      <p:sp>
        <p:nvSpPr>
          <p:cNvPr id="8" name="Rectangle 7"/>
          <p:cNvSpPr/>
          <p:nvPr/>
        </p:nvSpPr>
        <p:spPr>
          <a:xfrm>
            <a:off x="785738" y="4845424"/>
            <a:ext cx="1069524" cy="338554"/>
          </a:xfrm>
          <a:prstGeom prst="rect">
            <a:avLst/>
          </a:prstGeom>
        </p:spPr>
        <p:txBody>
          <a:bodyPr wrap="none">
            <a:spAutoFit/>
          </a:bodyPr>
          <a:lstStyle/>
          <a:p>
            <a:r>
              <a:rPr lang="fr-FR" sz="1600" b="1">
                <a:latin typeface="Times New Roman" panose="02020603050405020304" pitchFamily="18" charset="0"/>
                <a:cs typeface="Times New Roman" panose="02020603050405020304" pitchFamily="18" charset="0"/>
              </a:rPr>
              <a:t>Exemple :</a:t>
            </a:r>
            <a:endParaRPr lang="ar-MA" sz="1600"/>
          </a:p>
        </p:txBody>
      </p:sp>
      <p:pic>
        <p:nvPicPr>
          <p:cNvPr id="17" name="Image 16"/>
          <p:cNvPicPr>
            <a:picLocks noChangeAspect="1"/>
          </p:cNvPicPr>
          <p:nvPr/>
        </p:nvPicPr>
        <p:blipFill>
          <a:blip r:embed="rId6"/>
          <a:stretch>
            <a:fillRect/>
          </a:stretch>
        </p:blipFill>
        <p:spPr>
          <a:xfrm>
            <a:off x="3977396" y="4493743"/>
            <a:ext cx="5238750" cy="1994255"/>
          </a:xfrm>
          <a:prstGeom prst="rect">
            <a:avLst/>
          </a:prstGeom>
        </p:spPr>
      </p:pic>
      <p:sp>
        <p:nvSpPr>
          <p:cNvPr id="19" name="ZoneTexte 18"/>
          <p:cNvSpPr txBox="1"/>
          <p:nvPr/>
        </p:nvSpPr>
        <p:spPr>
          <a:xfrm>
            <a:off x="5682370" y="6118664"/>
            <a:ext cx="914401" cy="369332"/>
          </a:xfrm>
          <a:prstGeom prst="rect">
            <a:avLst/>
          </a:prstGeom>
          <a:solidFill>
            <a:schemeClr val="bg1"/>
          </a:solidFill>
        </p:spPr>
        <p:txBody>
          <a:bodyPr wrap="square" rtlCol="0">
            <a:spAutoFit/>
          </a:bodyPr>
          <a:lstStyle/>
          <a:p>
            <a:endParaRPr lang="fr-FR"/>
          </a:p>
        </p:txBody>
      </p:sp>
      <p:sp>
        <p:nvSpPr>
          <p:cNvPr id="24" name="ZoneTexte 23"/>
          <p:cNvSpPr txBox="1"/>
          <p:nvPr/>
        </p:nvSpPr>
        <p:spPr>
          <a:xfrm rot="5400000">
            <a:off x="5496378" y="5718157"/>
            <a:ext cx="458979" cy="369332"/>
          </a:xfrm>
          <a:prstGeom prst="rect">
            <a:avLst/>
          </a:prstGeom>
          <a:solidFill>
            <a:schemeClr val="bg1"/>
          </a:solidFill>
        </p:spPr>
        <p:txBody>
          <a:bodyPr wrap="square" rtlCol="0">
            <a:spAutoFit/>
          </a:bodyPr>
          <a:lstStyle/>
          <a:p>
            <a:endParaRPr lang="fr-FR"/>
          </a:p>
        </p:txBody>
      </p:sp>
      <p:sp>
        <p:nvSpPr>
          <p:cNvPr id="25" name="Rectangle 24"/>
          <p:cNvSpPr/>
          <p:nvPr/>
        </p:nvSpPr>
        <p:spPr>
          <a:xfrm>
            <a:off x="5987171" y="5364650"/>
            <a:ext cx="1356304" cy="593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sz="1600">
                <a:solidFill>
                  <a:schemeClr val="tx1"/>
                </a:solidFill>
              </a:rPr>
              <a:t>posséder</a:t>
            </a:r>
            <a:endParaRPr lang="ar-MA" sz="1600">
              <a:solidFill>
                <a:schemeClr val="tx1"/>
              </a:solidFill>
            </a:endParaRPr>
          </a:p>
        </p:txBody>
      </p:sp>
      <p:sp>
        <p:nvSpPr>
          <p:cNvPr id="26" name="Ellipse 25"/>
          <p:cNvSpPr/>
          <p:nvPr/>
        </p:nvSpPr>
        <p:spPr>
          <a:xfrm>
            <a:off x="5987171" y="5470378"/>
            <a:ext cx="1357859" cy="496599"/>
          </a:xfrm>
          <a:prstGeom prst="ellipse">
            <a:avLst/>
          </a:prstGeom>
          <a:noFill/>
          <a:ln>
            <a:solidFill>
              <a:srgbClr val="DFD289"/>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9" name="Rectangle 8"/>
          <p:cNvSpPr/>
          <p:nvPr/>
        </p:nvSpPr>
        <p:spPr>
          <a:xfrm>
            <a:off x="769012" y="3398387"/>
            <a:ext cx="184731" cy="338554"/>
          </a:xfrm>
          <a:prstGeom prst="rect">
            <a:avLst/>
          </a:prstGeom>
        </p:spPr>
        <p:txBody>
          <a:bodyPr wrap="none">
            <a:spAutoFit/>
          </a:bodyPr>
          <a:lstStyle/>
          <a:p>
            <a:pPr algn="l"/>
            <a:endParaRPr lang="fr-FR" sz="1600">
              <a:latin typeface="+mn-lt"/>
              <a:ea typeface="+mn-ea"/>
              <a:cs typeface="+mn-cs"/>
            </a:endParaRPr>
          </a:p>
        </p:txBody>
      </p:sp>
      <p:sp>
        <p:nvSpPr>
          <p:cNvPr id="10" name="Rectangle 9"/>
          <p:cNvSpPr/>
          <p:nvPr/>
        </p:nvSpPr>
        <p:spPr>
          <a:xfrm>
            <a:off x="1042098" y="3705346"/>
            <a:ext cx="2678938" cy="1323439"/>
          </a:xfrm>
          <a:prstGeom prst="rect">
            <a:avLst/>
          </a:prstGeom>
        </p:spPr>
        <p:txBody>
          <a:bodyPr wrap="none">
            <a:spAutoFit/>
          </a:bodyPr>
          <a:lstStyle/>
          <a:p>
            <a:pPr marL="285750" indent="-285750" algn="just">
              <a:buFont typeface="Wingdings" panose="05000000000000000000" pitchFamily="2" charset="2"/>
              <a:buChar char="v"/>
            </a:pPr>
            <a:r>
              <a:rPr lang="fr-FR" sz="1600" b="1">
                <a:latin typeface="+mn-lt"/>
                <a:ea typeface="+mn-ea"/>
                <a:cs typeface="+mn-cs"/>
              </a:rPr>
              <a:t>0,1</a:t>
            </a:r>
            <a:r>
              <a:rPr lang="fr-FR" sz="1600">
                <a:latin typeface="+mn-lt"/>
                <a:ea typeface="+mn-ea"/>
                <a:cs typeface="+mn-cs"/>
              </a:rPr>
              <a:t> (aucune ou une seule).</a:t>
            </a:r>
          </a:p>
          <a:p>
            <a:pPr marL="285750" indent="-285750" algn="just">
              <a:buFont typeface="Wingdings" panose="05000000000000000000" pitchFamily="2" charset="2"/>
              <a:buChar char="v"/>
            </a:pPr>
            <a:r>
              <a:rPr lang="fr-FR" sz="1600" b="1">
                <a:latin typeface="+mn-lt"/>
                <a:ea typeface="+mn-ea"/>
                <a:cs typeface="+mn-cs"/>
              </a:rPr>
              <a:t>1,1</a:t>
            </a:r>
            <a:r>
              <a:rPr lang="fr-FR" sz="1600"/>
              <a:t> </a:t>
            </a:r>
            <a:r>
              <a:rPr lang="fr-FR" sz="1600">
                <a:latin typeface="+mn-lt"/>
                <a:ea typeface="+mn-ea"/>
                <a:cs typeface="+mn-cs"/>
              </a:rPr>
              <a:t>(une et une seule).</a:t>
            </a:r>
          </a:p>
          <a:p>
            <a:pPr marL="285750" indent="-285750" algn="just">
              <a:buFont typeface="Wingdings" panose="05000000000000000000" pitchFamily="2" charset="2"/>
              <a:buChar char="v"/>
            </a:pPr>
            <a:r>
              <a:rPr lang="fr-FR" sz="1600" b="1">
                <a:latin typeface="+mn-lt"/>
                <a:ea typeface="+mn-ea"/>
                <a:cs typeface="+mn-cs"/>
              </a:rPr>
              <a:t>0,N</a:t>
            </a:r>
            <a:r>
              <a:rPr lang="fr-FR" sz="1600">
                <a:latin typeface="+mn-lt"/>
                <a:ea typeface="+mn-ea"/>
                <a:cs typeface="+mn-cs"/>
              </a:rPr>
              <a:t> (aucune ou plusieurs).</a:t>
            </a:r>
          </a:p>
          <a:p>
            <a:pPr marL="285750" indent="-285750" algn="just">
              <a:buFont typeface="Wingdings" panose="05000000000000000000" pitchFamily="2" charset="2"/>
              <a:buChar char="v"/>
            </a:pPr>
            <a:r>
              <a:rPr lang="fr-FR" sz="1600" b="1">
                <a:latin typeface="+mn-lt"/>
                <a:ea typeface="+mn-ea"/>
                <a:cs typeface="+mn-cs"/>
              </a:rPr>
              <a:t>1,N</a:t>
            </a:r>
            <a:r>
              <a:rPr lang="fr-FR" sz="1600">
                <a:latin typeface="+mn-lt"/>
                <a:ea typeface="+mn-ea"/>
                <a:cs typeface="+mn-cs"/>
              </a:rPr>
              <a:t> (aucune ou plusieurs).</a:t>
            </a:r>
          </a:p>
          <a:p>
            <a:pPr marL="285750" indent="-285750" algn="just">
              <a:buFont typeface="Wingdings" panose="05000000000000000000" pitchFamily="2" charset="2"/>
              <a:buChar char="v"/>
            </a:pPr>
            <a:endParaRPr lang="fr-FR" sz="1600">
              <a:latin typeface="+mn-lt"/>
              <a:ea typeface="+mn-ea"/>
              <a:cs typeface="+mn-cs"/>
            </a:endParaRPr>
          </a:p>
        </p:txBody>
      </p:sp>
    </p:spTree>
    <p:extLst>
      <p:ext uri="{BB962C8B-B14F-4D97-AF65-F5344CB8AC3E}">
        <p14:creationId xmlns:p14="http://schemas.microsoft.com/office/powerpoint/2010/main" val="8032854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27007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Cardinalités </a:t>
            </a:r>
            <a:r>
              <a:rPr lang="fr-FR" sz="1600" b="1">
                <a:solidFill>
                  <a:schemeClr val="tx1"/>
                </a:solidFill>
              </a:rPr>
              <a:t>:</a:t>
            </a:r>
            <a:endParaRPr lang="fr-FR" sz="1600">
              <a:solidFill>
                <a:schemeClr val="tx1"/>
              </a:solidFill>
              <a:cs typeface="Calibri"/>
            </a:endParaRPr>
          </a:p>
          <a:p>
            <a:pPr marL="285750" indent="-285750" algn="just">
              <a:buFont typeface="Wingdings" panose="05000000000000000000" pitchFamily="2" charset="2"/>
              <a:buChar char="§"/>
            </a:pPr>
            <a:endParaRPr lang="fr-FR" sz="1600">
              <a:solidFill>
                <a:srgbClr val="555555"/>
              </a:solidFill>
              <a:cs typeface="Calibri"/>
            </a:endParaRPr>
          </a:p>
          <a:p>
            <a:pPr algn="just"/>
            <a:endParaRPr lang="fr-FR" sz="1600">
              <a:solidFill>
                <a:srgbClr val="555555"/>
              </a:solidFill>
              <a:latin typeface="Calibri"/>
              <a:cs typeface="Calibri"/>
            </a:endParaRPr>
          </a:p>
        </p:txBody>
      </p:sp>
      <p:sp>
        <p:nvSpPr>
          <p:cNvPr id="9" name="Rectangle 8"/>
          <p:cNvSpPr/>
          <p:nvPr/>
        </p:nvSpPr>
        <p:spPr>
          <a:xfrm>
            <a:off x="381000" y="2156478"/>
            <a:ext cx="5486400" cy="1846659"/>
          </a:xfrm>
          <a:prstGeom prst="rect">
            <a:avLst/>
          </a:prstGeom>
        </p:spPr>
        <p:txBody>
          <a:bodyPr wrap="square">
            <a:spAutoFit/>
          </a:bodyPr>
          <a:lstStyle/>
          <a:p>
            <a:pPr marL="347472" lvl="1" algn="just" eaLnBrk="1" fontAlgn="auto" hangingPunct="1">
              <a:spcAft>
                <a:spcPts val="0"/>
              </a:spcAft>
              <a:defRPr/>
            </a:pPr>
            <a:r>
              <a:rPr lang="fr-FR" sz="1600" b="1">
                <a:latin typeface="+mn-lt"/>
                <a:ea typeface="+mn-ea"/>
                <a:cs typeface="+mn-cs"/>
              </a:rPr>
              <a:t>Exemple</a:t>
            </a:r>
            <a:r>
              <a:rPr lang="fr-FR"/>
              <a:t> :</a:t>
            </a:r>
          </a:p>
          <a:p>
            <a:pPr marL="347472" lvl="1" algn="just" eaLnBrk="1" fontAlgn="auto" hangingPunct="1">
              <a:spcAft>
                <a:spcPts val="0"/>
              </a:spcAft>
              <a:defRPr/>
            </a:pPr>
            <a:r>
              <a:rPr lang="fr-FR" sz="1600">
                <a:latin typeface="Times New Roman" panose="02020603050405020304" pitchFamily="18" charset="0"/>
                <a:ea typeface="+mn-ea"/>
                <a:cs typeface="Times New Roman" panose="02020603050405020304" pitchFamily="18" charset="0"/>
              </a:rPr>
              <a:t>Reprenant l’exemple de client et produit, nous devons poser les questions suivantes:</a:t>
            </a:r>
          </a:p>
          <a:p>
            <a:pPr marL="347472" lvl="1" algn="just" eaLnBrk="1" fontAlgn="auto" hangingPunct="1">
              <a:spcAft>
                <a:spcPts val="0"/>
              </a:spcAft>
              <a:defRPr/>
            </a:pPr>
            <a:r>
              <a:rPr lang="fr-FR" sz="1600">
                <a:latin typeface="Times New Roman" panose="02020603050405020304" pitchFamily="18" charset="0"/>
                <a:ea typeface="+mn-ea"/>
                <a:cs typeface="Times New Roman" panose="02020603050405020304" pitchFamily="18" charset="0"/>
              </a:rPr>
              <a:t>1- Combien de fois au minimum un client peut commander un produit ?</a:t>
            </a:r>
          </a:p>
          <a:p>
            <a:pPr marL="347472" lvl="1" algn="just" eaLnBrk="1" fontAlgn="auto" hangingPunct="1">
              <a:spcAft>
                <a:spcPts val="0"/>
              </a:spcAft>
              <a:defRPr/>
            </a:pPr>
            <a:r>
              <a:rPr lang="fr-FR" sz="1600">
                <a:latin typeface="Times New Roman" panose="02020603050405020304" pitchFamily="18" charset="0"/>
                <a:ea typeface="+mn-ea"/>
                <a:cs typeface="Times New Roman" panose="02020603050405020304" pitchFamily="18" charset="0"/>
              </a:rPr>
              <a:t>2- Combien de fois au maximum un client peut commander un produit ?</a:t>
            </a:r>
          </a:p>
        </p:txBody>
      </p:sp>
      <p:pic>
        <p:nvPicPr>
          <p:cNvPr id="10" name="Image 9"/>
          <p:cNvPicPr>
            <a:picLocks noChangeAspect="1"/>
          </p:cNvPicPr>
          <p:nvPr/>
        </p:nvPicPr>
        <p:blipFill>
          <a:blip r:embed="rId6"/>
          <a:stretch>
            <a:fillRect/>
          </a:stretch>
        </p:blipFill>
        <p:spPr>
          <a:xfrm>
            <a:off x="6071838" y="2386341"/>
            <a:ext cx="5170257" cy="2245477"/>
          </a:xfrm>
          <a:prstGeom prst="rect">
            <a:avLst/>
          </a:prstGeom>
        </p:spPr>
      </p:pic>
      <p:cxnSp>
        <p:nvCxnSpPr>
          <p:cNvPr id="24" name="Connecteur droit 23"/>
          <p:cNvCxnSpPr/>
          <p:nvPr/>
        </p:nvCxnSpPr>
        <p:spPr>
          <a:xfrm flipH="1">
            <a:off x="9753600" y="3276600"/>
            <a:ext cx="46329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flipH="1">
            <a:off x="6166103" y="3124200"/>
            <a:ext cx="463297"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45369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108</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27007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Cardinalités </a:t>
            </a:r>
            <a:r>
              <a:rPr lang="fr-FR" sz="1600" b="1">
                <a:solidFill>
                  <a:schemeClr val="tx1"/>
                </a:solidFill>
              </a:rPr>
              <a:t>:</a:t>
            </a:r>
            <a:endParaRPr lang="fr-FR" sz="1600">
              <a:solidFill>
                <a:schemeClr val="tx1"/>
              </a:solidFill>
              <a:cs typeface="Calibri"/>
            </a:endParaRPr>
          </a:p>
          <a:p>
            <a:pPr algn="just"/>
            <a:endParaRPr lang="fr-FR" sz="1600">
              <a:solidFill>
                <a:srgbClr val="555555"/>
              </a:solidFill>
              <a:cs typeface="Calibri"/>
            </a:endParaRPr>
          </a:p>
        </p:txBody>
      </p:sp>
      <p:sp>
        <p:nvSpPr>
          <p:cNvPr id="9" name="Rectangle 8"/>
          <p:cNvSpPr/>
          <p:nvPr/>
        </p:nvSpPr>
        <p:spPr>
          <a:xfrm>
            <a:off x="381000" y="2207692"/>
            <a:ext cx="1524000" cy="369332"/>
          </a:xfrm>
          <a:prstGeom prst="rect">
            <a:avLst/>
          </a:prstGeom>
        </p:spPr>
        <p:txBody>
          <a:bodyPr wrap="square">
            <a:spAutoFit/>
          </a:bodyPr>
          <a:lstStyle/>
          <a:p>
            <a:pPr marL="347472" lvl="1" algn="just" eaLnBrk="1" fontAlgn="auto" hangingPunct="1">
              <a:spcAft>
                <a:spcPts val="0"/>
              </a:spcAft>
              <a:defRPr/>
            </a:pPr>
            <a:r>
              <a:rPr lang="fr-FR" sz="1600" b="1">
                <a:latin typeface="+mn-lt"/>
                <a:ea typeface="+mn-ea"/>
                <a:cs typeface="+mn-cs"/>
              </a:rPr>
              <a:t>Exemple</a:t>
            </a:r>
            <a:r>
              <a:rPr lang="fr-FR"/>
              <a:t> :</a:t>
            </a:r>
          </a:p>
        </p:txBody>
      </p:sp>
      <p:sp>
        <p:nvSpPr>
          <p:cNvPr id="7" name="Rectangle 6"/>
          <p:cNvSpPr/>
          <p:nvPr/>
        </p:nvSpPr>
        <p:spPr>
          <a:xfrm>
            <a:off x="722711" y="2577024"/>
            <a:ext cx="4887971" cy="1569660"/>
          </a:xfrm>
          <a:prstGeom prst="rect">
            <a:avLst/>
          </a:prstGeom>
        </p:spPr>
        <p:txBody>
          <a:bodyPr wrap="square">
            <a:spAutoFit/>
          </a:bodyPr>
          <a:lstStyle/>
          <a:p>
            <a:pPr lvl="1" algn="just"/>
            <a:r>
              <a:rPr lang="fr-FR" altLang="fr-FR" sz="1600">
                <a:latin typeface="Times New Roman" panose="02020603050405020304" pitchFamily="18" charset="0"/>
                <a:cs typeface="Times New Roman" panose="02020603050405020304" pitchFamily="18" charset="0"/>
              </a:rPr>
              <a:t>Il faut poser les mêmes questions pour l’entité Produit </a:t>
            </a:r>
            <a:r>
              <a:rPr lang="fr-FR" sz="1600">
                <a:latin typeface="Times New Roman" panose="02020603050405020304" pitchFamily="18" charset="0"/>
                <a:cs typeface="Times New Roman" panose="02020603050405020304" pitchFamily="18" charset="0"/>
              </a:rPr>
              <a:t>:</a:t>
            </a:r>
          </a:p>
          <a:p>
            <a:pPr lvl="1" algn="just"/>
            <a:endParaRPr lang="fr-FR" sz="1600">
              <a:latin typeface="Times New Roman" panose="02020603050405020304" pitchFamily="18" charset="0"/>
              <a:cs typeface="Times New Roman" panose="02020603050405020304" pitchFamily="18" charset="0"/>
            </a:endParaRPr>
          </a:p>
          <a:p>
            <a:pPr lvl="1" eaLnBrk="1" hangingPunct="1"/>
            <a:r>
              <a:rPr lang="fr-FR" sz="1600">
                <a:latin typeface="Times New Roman" panose="02020603050405020304" pitchFamily="18" charset="0"/>
                <a:cs typeface="Times New Roman" panose="02020603050405020304" pitchFamily="18" charset="0"/>
              </a:rPr>
              <a:t>1- </a:t>
            </a:r>
            <a:r>
              <a:rPr lang="fr-FR" altLang="fr-FR" sz="1600">
                <a:latin typeface="Times New Roman" panose="02020603050405020304" pitchFamily="18" charset="0"/>
                <a:cs typeface="Times New Roman" panose="02020603050405020304" pitchFamily="18" charset="0"/>
              </a:rPr>
              <a:t>Un produit peut-être acheté au minimum par combien de clients ?</a:t>
            </a:r>
          </a:p>
          <a:p>
            <a:pPr lvl="1" eaLnBrk="1" hangingPunct="1"/>
            <a:r>
              <a:rPr lang="fr-FR" sz="1600">
                <a:latin typeface="Times New Roman" panose="02020603050405020304" pitchFamily="18" charset="0"/>
                <a:cs typeface="Times New Roman" panose="02020603050405020304" pitchFamily="18" charset="0"/>
              </a:rPr>
              <a:t>2- </a:t>
            </a:r>
            <a:r>
              <a:rPr lang="fr-FR" altLang="fr-FR" sz="1600">
                <a:latin typeface="Times New Roman" panose="02020603050405020304" pitchFamily="18" charset="0"/>
                <a:cs typeface="Times New Roman" panose="02020603050405020304" pitchFamily="18" charset="0"/>
              </a:rPr>
              <a:t>Un produit peut-être acheté au maximum par combien de clients ?</a:t>
            </a:r>
          </a:p>
        </p:txBody>
      </p:sp>
      <p:pic>
        <p:nvPicPr>
          <p:cNvPr id="8" name="Image 7"/>
          <p:cNvPicPr>
            <a:picLocks noChangeAspect="1"/>
          </p:cNvPicPr>
          <p:nvPr/>
        </p:nvPicPr>
        <p:blipFill>
          <a:blip r:embed="rId6"/>
          <a:stretch>
            <a:fillRect/>
          </a:stretch>
        </p:blipFill>
        <p:spPr>
          <a:xfrm>
            <a:off x="5602615" y="2438400"/>
            <a:ext cx="5598785" cy="2438400"/>
          </a:xfrm>
          <a:prstGeom prst="rect">
            <a:avLst/>
          </a:prstGeom>
        </p:spPr>
      </p:pic>
      <p:cxnSp>
        <p:nvCxnSpPr>
          <p:cNvPr id="12" name="Connecteur droit 11"/>
          <p:cNvCxnSpPr/>
          <p:nvPr/>
        </p:nvCxnSpPr>
        <p:spPr>
          <a:xfrm flipH="1">
            <a:off x="9648978" y="3431188"/>
            <a:ext cx="533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Connecteur droit 23"/>
          <p:cNvCxnSpPr/>
          <p:nvPr/>
        </p:nvCxnSpPr>
        <p:spPr>
          <a:xfrm flipH="1">
            <a:off x="5612237" y="3278788"/>
            <a:ext cx="53340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29076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109</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27007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1"/>
                </a:solidFill>
              </a:rPr>
              <a:t>Cardinalités </a:t>
            </a:r>
            <a:r>
              <a:rPr lang="fr-FR" sz="1600" b="1">
                <a:solidFill>
                  <a:schemeClr val="tx1"/>
                </a:solidFill>
              </a:rPr>
              <a:t>:</a:t>
            </a:r>
            <a:endParaRPr lang="fr-FR" sz="1600">
              <a:solidFill>
                <a:schemeClr val="tx1"/>
              </a:solidFill>
              <a:cs typeface="Calibri"/>
            </a:endParaRPr>
          </a:p>
          <a:p>
            <a:pPr algn="just"/>
            <a:endParaRPr lang="fr-FR" sz="1600">
              <a:solidFill>
                <a:srgbClr val="555555"/>
              </a:solidFill>
              <a:cs typeface="Calibri"/>
            </a:endParaRPr>
          </a:p>
        </p:txBody>
      </p:sp>
      <p:sp>
        <p:nvSpPr>
          <p:cNvPr id="7" name="Rectangle 6"/>
          <p:cNvSpPr/>
          <p:nvPr/>
        </p:nvSpPr>
        <p:spPr>
          <a:xfrm>
            <a:off x="722710" y="2126674"/>
            <a:ext cx="10631090" cy="1354217"/>
          </a:xfrm>
          <a:prstGeom prst="rect">
            <a:avLst/>
          </a:prstGeom>
        </p:spPr>
        <p:txBody>
          <a:bodyPr wrap="square">
            <a:spAutoFit/>
          </a:bodyPr>
          <a:lstStyle/>
          <a:p>
            <a:pPr algn="just" rtl="0" eaLnBrk="1" fontAlgn="auto" hangingPunct="1"/>
            <a:r>
              <a:rPr lang="fr-FR" sz="1600" b="1" u="sng">
                <a:solidFill>
                  <a:srgbClr val="FF0000"/>
                </a:solidFill>
              </a:rPr>
              <a:t>Remarque</a:t>
            </a:r>
            <a:r>
              <a:rPr lang="fr-FR" sz="1800" b="1" u="sng">
                <a:solidFill>
                  <a:srgbClr val="FF0000"/>
                </a:solidFill>
              </a:rPr>
              <a:t>: </a:t>
            </a:r>
            <a:endParaRPr lang="ar-MA" sz="1800">
              <a:solidFill>
                <a:srgbClr val="FF0000"/>
              </a:solidFill>
              <a:effectLst/>
            </a:endParaRPr>
          </a:p>
          <a:p>
            <a:pPr algn="just" rtl="0" eaLnBrk="1" fontAlgn="auto" hangingPunct="1"/>
            <a:r>
              <a:rPr lang="fr-FR" sz="1600">
                <a:latin typeface="Times New Roman" panose="02020603050405020304" pitchFamily="18" charset="0"/>
                <a:cs typeface="Times New Roman" panose="02020603050405020304" pitchFamily="18" charset="0"/>
              </a:rPr>
              <a:t>Pour les cardinalités, il n’y a pas de règles exactes à suivre, tout est question d’interprétation, au sein d’une équipe de développement, il peut y avoir des  divergences de point de vue.  Il faut être le plus logique possible, se référer aux règles de gestion édictées par le commanditaire de l’application.</a:t>
            </a:r>
            <a:endParaRPr lang="ar-MA" sz="1600">
              <a:latin typeface="Times New Roman" panose="02020603050405020304" pitchFamily="18" charset="0"/>
              <a:cs typeface="Times New Roman" panose="02020603050405020304" pitchFamily="18" charset="0"/>
            </a:endParaRPr>
          </a:p>
          <a:p>
            <a:pPr lvl="1" algn="just"/>
            <a:endParaRPr lang="fr-FR"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06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grpSp>
        <p:nvGrpSpPr>
          <p:cNvPr id="8" name="object 8"/>
          <p:cNvGrpSpPr/>
          <p:nvPr/>
        </p:nvGrpSpPr>
        <p:grpSpPr>
          <a:xfrm>
            <a:off x="6403657" y="460248"/>
            <a:ext cx="5715635" cy="4881880"/>
            <a:chOff x="6403657" y="460248"/>
            <a:chExt cx="5715635" cy="4881880"/>
          </a:xfrm>
        </p:grpSpPr>
        <p:pic>
          <p:nvPicPr>
            <p:cNvPr id="9" name="object 9"/>
            <p:cNvPicPr/>
            <p:nvPr/>
          </p:nvPicPr>
          <p:blipFill>
            <a:blip r:embed="rId3" cstate="print"/>
            <a:stretch>
              <a:fillRect/>
            </a:stretch>
          </p:blipFill>
          <p:spPr>
            <a:xfrm>
              <a:off x="11442191" y="460248"/>
              <a:ext cx="676655" cy="670560"/>
            </a:xfrm>
            <a:prstGeom prst="rect">
              <a:avLst/>
            </a:prstGeom>
          </p:spPr>
        </p:pic>
        <p:sp>
          <p:nvSpPr>
            <p:cNvPr id="10" name="object 10"/>
            <p:cNvSpPr/>
            <p:nvPr/>
          </p:nvSpPr>
          <p:spPr>
            <a:xfrm>
              <a:off x="6451219" y="4645659"/>
              <a:ext cx="1460500" cy="695960"/>
            </a:xfrm>
            <a:custGeom>
              <a:avLst/>
              <a:gdLst/>
              <a:ahLst/>
              <a:cxnLst/>
              <a:rect l="l" t="t" r="r" b="b"/>
              <a:pathLst>
                <a:path w="1460500" h="695960">
                  <a:moveTo>
                    <a:pt x="1460373" y="0"/>
                  </a:moveTo>
                  <a:lnTo>
                    <a:pt x="1408049" y="0"/>
                  </a:lnTo>
                  <a:lnTo>
                    <a:pt x="1408049" y="5080"/>
                  </a:lnTo>
                  <a:lnTo>
                    <a:pt x="1408049" y="10160"/>
                  </a:lnTo>
                  <a:lnTo>
                    <a:pt x="1408049" y="659130"/>
                  </a:lnTo>
                  <a:lnTo>
                    <a:pt x="9525" y="659130"/>
                  </a:lnTo>
                  <a:lnTo>
                    <a:pt x="4826" y="659130"/>
                  </a:lnTo>
                  <a:lnTo>
                    <a:pt x="0" y="659130"/>
                  </a:lnTo>
                  <a:lnTo>
                    <a:pt x="0" y="685800"/>
                  </a:lnTo>
                  <a:lnTo>
                    <a:pt x="0" y="695960"/>
                  </a:lnTo>
                  <a:lnTo>
                    <a:pt x="1460373" y="695960"/>
                  </a:lnTo>
                  <a:lnTo>
                    <a:pt x="1460373" y="685800"/>
                  </a:lnTo>
                  <a:lnTo>
                    <a:pt x="1460373" y="10160"/>
                  </a:lnTo>
                  <a:lnTo>
                    <a:pt x="1460373" y="0"/>
                  </a:lnTo>
                  <a:close/>
                </a:path>
              </a:pathLst>
            </a:custGeom>
            <a:solidFill>
              <a:srgbClr val="000000"/>
            </a:solidFill>
          </p:spPr>
          <p:txBody>
            <a:bodyPr wrap="square" lIns="0" tIns="0" rIns="0" bIns="0" rtlCol="0"/>
            <a:lstStyle/>
            <a:p>
              <a:endParaRPr/>
            </a:p>
          </p:txBody>
        </p:sp>
        <p:sp>
          <p:nvSpPr>
            <p:cNvPr id="11" name="object 11"/>
            <p:cNvSpPr/>
            <p:nvPr/>
          </p:nvSpPr>
          <p:spPr>
            <a:xfrm>
              <a:off x="6408420" y="4619244"/>
              <a:ext cx="1450975" cy="685800"/>
            </a:xfrm>
            <a:custGeom>
              <a:avLst/>
              <a:gdLst/>
              <a:ahLst/>
              <a:cxnLst/>
              <a:rect l="l" t="t" r="r" b="b"/>
              <a:pathLst>
                <a:path w="1450975" h="685800">
                  <a:moveTo>
                    <a:pt x="1450848" y="0"/>
                  </a:moveTo>
                  <a:lnTo>
                    <a:pt x="0" y="0"/>
                  </a:lnTo>
                  <a:lnTo>
                    <a:pt x="0" y="685799"/>
                  </a:lnTo>
                  <a:lnTo>
                    <a:pt x="1450848" y="685799"/>
                  </a:lnTo>
                  <a:lnTo>
                    <a:pt x="1450848" y="0"/>
                  </a:lnTo>
                  <a:close/>
                </a:path>
              </a:pathLst>
            </a:custGeom>
            <a:solidFill>
              <a:srgbClr val="CCCCCC"/>
            </a:solidFill>
          </p:spPr>
          <p:txBody>
            <a:bodyPr wrap="square" lIns="0" tIns="0" rIns="0" bIns="0" rtlCol="0"/>
            <a:lstStyle/>
            <a:p>
              <a:endParaRPr/>
            </a:p>
          </p:txBody>
        </p:sp>
        <p:sp>
          <p:nvSpPr>
            <p:cNvPr id="12" name="object 12"/>
            <p:cNvSpPr/>
            <p:nvPr/>
          </p:nvSpPr>
          <p:spPr>
            <a:xfrm>
              <a:off x="6408420" y="4619244"/>
              <a:ext cx="1450975" cy="685800"/>
            </a:xfrm>
            <a:custGeom>
              <a:avLst/>
              <a:gdLst/>
              <a:ahLst/>
              <a:cxnLst/>
              <a:rect l="l" t="t" r="r" b="b"/>
              <a:pathLst>
                <a:path w="1450975" h="685800">
                  <a:moveTo>
                    <a:pt x="0" y="685799"/>
                  </a:moveTo>
                  <a:lnTo>
                    <a:pt x="1450848" y="685799"/>
                  </a:lnTo>
                  <a:lnTo>
                    <a:pt x="1450848" y="0"/>
                  </a:lnTo>
                  <a:lnTo>
                    <a:pt x="0" y="0"/>
                  </a:lnTo>
                  <a:lnTo>
                    <a:pt x="0" y="685799"/>
                  </a:lnTo>
                  <a:close/>
                </a:path>
              </a:pathLst>
            </a:custGeom>
            <a:ln w="9525">
              <a:solidFill>
                <a:srgbClr val="000000"/>
              </a:solidFill>
            </a:ln>
          </p:spPr>
          <p:txBody>
            <a:bodyPr wrap="square" lIns="0" tIns="0" rIns="0" bIns="0" rtlCol="0"/>
            <a:lstStyle/>
            <a:p>
              <a:endParaRPr/>
            </a:p>
          </p:txBody>
        </p:sp>
      </p:grpSp>
      <p:sp>
        <p:nvSpPr>
          <p:cNvPr id="13" name="object 13"/>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7842"/>
                </a:solidFill>
              </a:rPr>
              <a:t>01-</a:t>
            </a:r>
            <a:r>
              <a:rPr spc="-45">
                <a:solidFill>
                  <a:srgbClr val="007842"/>
                </a:solidFill>
              </a:rPr>
              <a:t> </a:t>
            </a:r>
            <a:r>
              <a:rPr spc="-10">
                <a:solidFill>
                  <a:srgbClr val="007842"/>
                </a:solidFill>
              </a:rPr>
              <a:t>COMPRENDRE</a:t>
            </a:r>
            <a:r>
              <a:rPr spc="-20">
                <a:solidFill>
                  <a:srgbClr val="007842"/>
                </a:solidFill>
              </a:rPr>
              <a:t> </a:t>
            </a:r>
            <a:r>
              <a:rPr>
                <a:solidFill>
                  <a:srgbClr val="007842"/>
                </a:solidFill>
              </a:rPr>
              <a:t>LA</a:t>
            </a:r>
            <a:r>
              <a:rPr spc="-70">
                <a:solidFill>
                  <a:srgbClr val="007842"/>
                </a:solidFill>
              </a:rPr>
              <a:t> </a:t>
            </a:r>
            <a:r>
              <a:rPr>
                <a:solidFill>
                  <a:srgbClr val="007842"/>
                </a:solidFill>
              </a:rPr>
              <a:t>NOTION</a:t>
            </a:r>
            <a:r>
              <a:rPr spc="-25">
                <a:solidFill>
                  <a:srgbClr val="007842"/>
                </a:solidFill>
              </a:rPr>
              <a:t> </a:t>
            </a:r>
            <a:r>
              <a:rPr>
                <a:solidFill>
                  <a:srgbClr val="007842"/>
                </a:solidFill>
              </a:rPr>
              <a:t>DE</a:t>
            </a:r>
            <a:r>
              <a:rPr spc="-45">
                <a:solidFill>
                  <a:srgbClr val="007842"/>
                </a:solidFill>
              </a:rPr>
              <a:t> </a:t>
            </a:r>
            <a:r>
              <a:rPr spc="-25">
                <a:solidFill>
                  <a:srgbClr val="007842"/>
                </a:solidFill>
              </a:rPr>
              <a:t>SI</a:t>
            </a:r>
          </a:p>
          <a:p>
            <a:pPr marL="139065">
              <a:lnSpc>
                <a:spcPct val="100000"/>
              </a:lnSpc>
              <a:spcBef>
                <a:spcPts val="35"/>
              </a:spcBef>
            </a:pPr>
            <a:r>
              <a:rPr sz="1600" err="1">
                <a:solidFill>
                  <a:srgbClr val="007842"/>
                </a:solidFill>
              </a:rPr>
              <a:t>Fonctions</a:t>
            </a:r>
            <a:r>
              <a:rPr sz="1600">
                <a:solidFill>
                  <a:srgbClr val="007842"/>
                </a:solidFill>
              </a:rPr>
              <a:t> </a:t>
            </a:r>
            <a:r>
              <a:rPr lang="fr-FR" sz="1600">
                <a:solidFill>
                  <a:srgbClr val="007842"/>
                </a:solidFill>
              </a:rPr>
              <a:t>du système opérant </a:t>
            </a:r>
            <a:endParaRPr sz="1600">
              <a:solidFill>
                <a:srgbClr val="007842"/>
              </a:solidFill>
            </a:endParaRPr>
          </a:p>
        </p:txBody>
      </p:sp>
      <p:sp>
        <p:nvSpPr>
          <p:cNvPr id="14" name="object 14"/>
          <p:cNvSpPr txBox="1"/>
          <p:nvPr/>
        </p:nvSpPr>
        <p:spPr>
          <a:xfrm>
            <a:off x="984910" y="1847164"/>
            <a:ext cx="10221595" cy="2425664"/>
          </a:xfrm>
          <a:prstGeom prst="rect">
            <a:avLst/>
          </a:prstGeom>
        </p:spPr>
        <p:txBody>
          <a:bodyPr vert="horz" wrap="square" lIns="0" tIns="12065" rIns="0" bIns="0" rtlCol="0">
            <a:spAutoFit/>
          </a:bodyPr>
          <a:lstStyle/>
          <a:p>
            <a:pPr marL="12700">
              <a:lnSpc>
                <a:spcPts val="1645"/>
              </a:lnSpc>
              <a:spcBef>
                <a:spcPts val="95"/>
              </a:spcBef>
            </a:pPr>
            <a:r>
              <a:rPr sz="1600">
                <a:solidFill>
                  <a:srgbClr val="555555"/>
                </a:solidFill>
                <a:latin typeface="Calibri"/>
                <a:cs typeface="Calibri"/>
              </a:rPr>
              <a:t>Le</a:t>
            </a:r>
            <a:r>
              <a:rPr sz="1600" spc="155">
                <a:solidFill>
                  <a:srgbClr val="555555"/>
                </a:solidFill>
                <a:latin typeface="Calibri"/>
                <a:cs typeface="Calibri"/>
              </a:rPr>
              <a:t> </a:t>
            </a:r>
            <a:r>
              <a:rPr lang="fr-FR" sz="1600" b="1">
                <a:solidFill>
                  <a:srgbClr val="555555"/>
                </a:solidFill>
                <a:latin typeface="Calibri"/>
                <a:cs typeface="Calibri"/>
              </a:rPr>
              <a:t>système</a:t>
            </a:r>
            <a:r>
              <a:rPr sz="1600" b="1" spc="170">
                <a:solidFill>
                  <a:srgbClr val="555555"/>
                </a:solidFill>
                <a:latin typeface="Calibri"/>
                <a:cs typeface="Calibri"/>
              </a:rPr>
              <a:t> </a:t>
            </a:r>
            <a:r>
              <a:rPr lang="fr-FR" sz="1600" b="1">
                <a:solidFill>
                  <a:srgbClr val="555555"/>
                </a:solidFill>
                <a:latin typeface="Calibri"/>
                <a:cs typeface="Calibri"/>
              </a:rPr>
              <a:t>o</a:t>
            </a:r>
            <a:r>
              <a:rPr sz="1600" b="1" err="1">
                <a:solidFill>
                  <a:srgbClr val="555555"/>
                </a:solidFill>
                <a:latin typeface="Calibri"/>
                <a:cs typeface="Calibri"/>
              </a:rPr>
              <a:t>pérant</a:t>
            </a:r>
            <a:r>
              <a:rPr sz="1600" b="1">
                <a:solidFill>
                  <a:srgbClr val="555555"/>
                </a:solidFill>
                <a:latin typeface="Calibri"/>
                <a:cs typeface="Calibri"/>
              </a:rPr>
              <a:t> </a:t>
            </a:r>
            <a:r>
              <a:rPr sz="1600">
                <a:solidFill>
                  <a:srgbClr val="555555"/>
                </a:solidFill>
                <a:latin typeface="Calibri"/>
                <a:cs typeface="Calibri"/>
              </a:rPr>
              <a:t>est</a:t>
            </a:r>
            <a:r>
              <a:rPr sz="1600" spc="170">
                <a:solidFill>
                  <a:srgbClr val="555555"/>
                </a:solidFill>
                <a:latin typeface="Calibri"/>
                <a:cs typeface="Calibri"/>
              </a:rPr>
              <a:t> </a:t>
            </a:r>
            <a:r>
              <a:rPr sz="1600">
                <a:solidFill>
                  <a:srgbClr val="555555"/>
                </a:solidFill>
                <a:latin typeface="Calibri"/>
                <a:cs typeface="Calibri"/>
              </a:rPr>
              <a:t>le</a:t>
            </a:r>
            <a:r>
              <a:rPr sz="1600" spc="160">
                <a:solidFill>
                  <a:srgbClr val="555555"/>
                </a:solidFill>
                <a:latin typeface="Calibri"/>
                <a:cs typeface="Calibri"/>
              </a:rPr>
              <a:t> </a:t>
            </a:r>
            <a:r>
              <a:rPr sz="1600">
                <a:solidFill>
                  <a:srgbClr val="555555"/>
                </a:solidFill>
                <a:latin typeface="Calibri"/>
                <a:cs typeface="Calibri"/>
              </a:rPr>
              <a:t>système</a:t>
            </a:r>
            <a:r>
              <a:rPr sz="1600" spc="170">
                <a:solidFill>
                  <a:srgbClr val="555555"/>
                </a:solidFill>
                <a:latin typeface="Calibri"/>
                <a:cs typeface="Calibri"/>
              </a:rPr>
              <a:t> </a:t>
            </a:r>
            <a:r>
              <a:rPr sz="1600">
                <a:solidFill>
                  <a:srgbClr val="555555"/>
                </a:solidFill>
                <a:latin typeface="Calibri"/>
                <a:cs typeface="Calibri"/>
              </a:rPr>
              <a:t>dans</a:t>
            </a:r>
            <a:r>
              <a:rPr sz="1600" spc="185">
                <a:solidFill>
                  <a:srgbClr val="555555"/>
                </a:solidFill>
                <a:latin typeface="Calibri"/>
                <a:cs typeface="Calibri"/>
              </a:rPr>
              <a:t> </a:t>
            </a:r>
            <a:r>
              <a:rPr sz="1600">
                <a:solidFill>
                  <a:srgbClr val="555555"/>
                </a:solidFill>
                <a:latin typeface="Calibri"/>
                <a:cs typeface="Calibri"/>
              </a:rPr>
              <a:t>lequel</a:t>
            </a:r>
            <a:r>
              <a:rPr sz="1600" spc="155">
                <a:solidFill>
                  <a:srgbClr val="555555"/>
                </a:solidFill>
                <a:latin typeface="Calibri"/>
                <a:cs typeface="Calibri"/>
              </a:rPr>
              <a:t> </a:t>
            </a:r>
            <a:r>
              <a:rPr sz="1600" spc="-10">
                <a:solidFill>
                  <a:srgbClr val="555555"/>
                </a:solidFill>
                <a:latin typeface="Calibri"/>
                <a:cs typeface="Calibri"/>
              </a:rPr>
              <a:t>s’effectuent</a:t>
            </a:r>
            <a:r>
              <a:rPr sz="1600" spc="180">
                <a:solidFill>
                  <a:srgbClr val="555555"/>
                </a:solidFill>
                <a:latin typeface="Calibri"/>
                <a:cs typeface="Calibri"/>
              </a:rPr>
              <a:t> </a:t>
            </a:r>
            <a:r>
              <a:rPr sz="1600">
                <a:solidFill>
                  <a:srgbClr val="555555"/>
                </a:solidFill>
                <a:latin typeface="Calibri"/>
                <a:cs typeface="Calibri"/>
              </a:rPr>
              <a:t>les</a:t>
            </a:r>
            <a:r>
              <a:rPr sz="1600" spc="185">
                <a:solidFill>
                  <a:srgbClr val="555555"/>
                </a:solidFill>
                <a:latin typeface="Calibri"/>
                <a:cs typeface="Calibri"/>
              </a:rPr>
              <a:t> </a:t>
            </a:r>
            <a:r>
              <a:rPr sz="1600" spc="-10">
                <a:solidFill>
                  <a:srgbClr val="555555"/>
                </a:solidFill>
                <a:latin typeface="Calibri"/>
                <a:cs typeface="Calibri"/>
              </a:rPr>
              <a:t>transformations</a:t>
            </a:r>
            <a:r>
              <a:rPr sz="1600" spc="190">
                <a:solidFill>
                  <a:srgbClr val="555555"/>
                </a:solidFill>
                <a:latin typeface="Calibri"/>
                <a:cs typeface="Calibri"/>
              </a:rPr>
              <a:t> </a:t>
            </a:r>
            <a:r>
              <a:rPr sz="1600">
                <a:solidFill>
                  <a:srgbClr val="555555"/>
                </a:solidFill>
                <a:latin typeface="Calibri"/>
                <a:cs typeface="Calibri"/>
              </a:rPr>
              <a:t>physiques</a:t>
            </a:r>
            <a:r>
              <a:rPr sz="1600" spc="170">
                <a:solidFill>
                  <a:srgbClr val="555555"/>
                </a:solidFill>
                <a:latin typeface="Calibri"/>
                <a:cs typeface="Calibri"/>
              </a:rPr>
              <a:t> </a:t>
            </a:r>
            <a:r>
              <a:rPr sz="1600">
                <a:solidFill>
                  <a:srgbClr val="555555"/>
                </a:solidFill>
                <a:latin typeface="Calibri"/>
                <a:cs typeface="Calibri"/>
              </a:rPr>
              <a:t>ou</a:t>
            </a:r>
            <a:r>
              <a:rPr sz="1600" spc="170">
                <a:solidFill>
                  <a:srgbClr val="555555"/>
                </a:solidFill>
                <a:latin typeface="Calibri"/>
                <a:cs typeface="Calibri"/>
              </a:rPr>
              <a:t> </a:t>
            </a:r>
            <a:r>
              <a:rPr sz="1600">
                <a:solidFill>
                  <a:srgbClr val="555555"/>
                </a:solidFill>
                <a:latin typeface="Calibri"/>
                <a:cs typeface="Calibri"/>
              </a:rPr>
              <a:t>intellectuelles</a:t>
            </a:r>
            <a:r>
              <a:rPr sz="1600" spc="175">
                <a:solidFill>
                  <a:srgbClr val="555555"/>
                </a:solidFill>
                <a:latin typeface="Calibri"/>
                <a:cs typeface="Calibri"/>
              </a:rPr>
              <a:t> </a:t>
            </a:r>
            <a:r>
              <a:rPr sz="1600">
                <a:solidFill>
                  <a:srgbClr val="555555"/>
                </a:solidFill>
                <a:latin typeface="Calibri"/>
                <a:cs typeface="Calibri"/>
              </a:rPr>
              <a:t>sur</a:t>
            </a:r>
            <a:r>
              <a:rPr sz="1600" spc="155">
                <a:solidFill>
                  <a:srgbClr val="555555"/>
                </a:solidFill>
                <a:latin typeface="Calibri"/>
                <a:cs typeface="Calibri"/>
              </a:rPr>
              <a:t> </a:t>
            </a:r>
            <a:r>
              <a:rPr sz="1600">
                <a:solidFill>
                  <a:srgbClr val="555555"/>
                </a:solidFill>
                <a:latin typeface="Calibri"/>
                <a:cs typeface="Calibri"/>
              </a:rPr>
              <a:t>les</a:t>
            </a:r>
            <a:r>
              <a:rPr sz="1600" spc="160">
                <a:solidFill>
                  <a:srgbClr val="555555"/>
                </a:solidFill>
                <a:latin typeface="Calibri"/>
                <a:cs typeface="Calibri"/>
              </a:rPr>
              <a:t> </a:t>
            </a:r>
            <a:r>
              <a:rPr sz="1600">
                <a:solidFill>
                  <a:srgbClr val="555555"/>
                </a:solidFill>
                <a:latin typeface="Calibri"/>
                <a:cs typeface="Calibri"/>
              </a:rPr>
              <a:t>flux</a:t>
            </a:r>
            <a:r>
              <a:rPr sz="1600" spc="180">
                <a:solidFill>
                  <a:srgbClr val="555555"/>
                </a:solidFill>
                <a:latin typeface="Calibri"/>
                <a:cs typeface="Calibri"/>
              </a:rPr>
              <a:t> </a:t>
            </a:r>
            <a:r>
              <a:rPr sz="1600" spc="-25">
                <a:solidFill>
                  <a:srgbClr val="555555"/>
                </a:solidFill>
                <a:latin typeface="Calibri"/>
                <a:cs typeface="Calibri"/>
              </a:rPr>
              <a:t>qui</a:t>
            </a:r>
            <a:r>
              <a:rPr lang="fr-FR" sz="1600">
                <a:latin typeface="Calibri"/>
                <a:cs typeface="Calibri"/>
              </a:rPr>
              <a:t> </a:t>
            </a:r>
            <a:r>
              <a:rPr sz="1600" spc="-10" err="1">
                <a:solidFill>
                  <a:srgbClr val="555555"/>
                </a:solidFill>
                <a:latin typeface="Calibri"/>
                <a:cs typeface="Calibri"/>
              </a:rPr>
              <a:t>traversent</a:t>
            </a:r>
            <a:r>
              <a:rPr sz="1600" spc="20">
                <a:solidFill>
                  <a:srgbClr val="555555"/>
                </a:solidFill>
                <a:latin typeface="Calibri"/>
                <a:cs typeface="Calibri"/>
              </a:rPr>
              <a:t> </a:t>
            </a:r>
            <a:r>
              <a:rPr sz="1600" spc="-20">
                <a:solidFill>
                  <a:srgbClr val="555555"/>
                </a:solidFill>
                <a:latin typeface="Calibri"/>
                <a:cs typeface="Calibri"/>
              </a:rPr>
              <a:t>l’entreprise</a:t>
            </a:r>
            <a:r>
              <a:rPr sz="1600" spc="40">
                <a:solidFill>
                  <a:srgbClr val="555555"/>
                </a:solidFill>
                <a:latin typeface="Calibri"/>
                <a:cs typeface="Calibri"/>
              </a:rPr>
              <a:t> </a:t>
            </a:r>
            <a:r>
              <a:rPr sz="1600">
                <a:solidFill>
                  <a:srgbClr val="555555"/>
                </a:solidFill>
                <a:latin typeface="Calibri"/>
                <a:cs typeface="Calibri"/>
              </a:rPr>
              <a:t>en</a:t>
            </a:r>
            <a:r>
              <a:rPr sz="1600" spc="-50">
                <a:solidFill>
                  <a:srgbClr val="555555"/>
                </a:solidFill>
                <a:latin typeface="Calibri"/>
                <a:cs typeface="Calibri"/>
              </a:rPr>
              <a:t> </a:t>
            </a:r>
            <a:r>
              <a:rPr sz="1600">
                <a:solidFill>
                  <a:srgbClr val="555555"/>
                </a:solidFill>
                <a:latin typeface="Calibri"/>
                <a:cs typeface="Calibri"/>
              </a:rPr>
              <a:t>vue</a:t>
            </a:r>
            <a:r>
              <a:rPr sz="1600" spc="-25">
                <a:solidFill>
                  <a:srgbClr val="555555"/>
                </a:solidFill>
                <a:latin typeface="Calibri"/>
                <a:cs typeface="Calibri"/>
              </a:rPr>
              <a:t> </a:t>
            </a:r>
            <a:r>
              <a:rPr sz="1600">
                <a:solidFill>
                  <a:srgbClr val="555555"/>
                </a:solidFill>
                <a:latin typeface="Calibri"/>
                <a:cs typeface="Calibri"/>
              </a:rPr>
              <a:t>de</a:t>
            </a:r>
            <a:r>
              <a:rPr sz="1600" spc="-45">
                <a:solidFill>
                  <a:srgbClr val="555555"/>
                </a:solidFill>
                <a:latin typeface="Calibri"/>
                <a:cs typeface="Calibri"/>
              </a:rPr>
              <a:t> </a:t>
            </a:r>
            <a:r>
              <a:rPr sz="1600" spc="-10">
                <a:solidFill>
                  <a:srgbClr val="555555"/>
                </a:solidFill>
                <a:latin typeface="Calibri"/>
                <a:cs typeface="Calibri"/>
              </a:rPr>
              <a:t>produire</a:t>
            </a:r>
            <a:r>
              <a:rPr sz="1600">
                <a:solidFill>
                  <a:srgbClr val="555555"/>
                </a:solidFill>
                <a:latin typeface="Calibri"/>
                <a:cs typeface="Calibri"/>
              </a:rPr>
              <a:t> des</a:t>
            </a:r>
            <a:r>
              <a:rPr sz="1600" spc="-35">
                <a:solidFill>
                  <a:srgbClr val="555555"/>
                </a:solidFill>
                <a:latin typeface="Calibri"/>
                <a:cs typeface="Calibri"/>
              </a:rPr>
              <a:t> </a:t>
            </a:r>
            <a:r>
              <a:rPr sz="1600">
                <a:solidFill>
                  <a:srgbClr val="555555"/>
                </a:solidFill>
                <a:latin typeface="Calibri"/>
                <a:cs typeface="Calibri"/>
              </a:rPr>
              <a:t>sorties</a:t>
            </a:r>
            <a:r>
              <a:rPr sz="1600" spc="-35">
                <a:solidFill>
                  <a:srgbClr val="555555"/>
                </a:solidFill>
                <a:latin typeface="Calibri"/>
                <a:cs typeface="Calibri"/>
              </a:rPr>
              <a:t> </a:t>
            </a:r>
            <a:r>
              <a:rPr sz="1600" spc="-10" err="1">
                <a:solidFill>
                  <a:srgbClr val="555555"/>
                </a:solidFill>
                <a:latin typeface="Calibri"/>
                <a:cs typeface="Calibri"/>
              </a:rPr>
              <a:t>valorisées</a:t>
            </a:r>
            <a:r>
              <a:rPr sz="1600" spc="-10">
                <a:solidFill>
                  <a:srgbClr val="555555"/>
                </a:solidFill>
                <a:latin typeface="Calibri"/>
                <a:cs typeface="Calibri"/>
              </a:rPr>
              <a:t>.</a:t>
            </a:r>
            <a:endParaRPr lang="fr-FR" sz="1600">
              <a:latin typeface="Calibri"/>
              <a:cs typeface="Calibri"/>
            </a:endParaRPr>
          </a:p>
          <a:p>
            <a:pPr marL="12700">
              <a:lnSpc>
                <a:spcPts val="1645"/>
              </a:lnSpc>
            </a:pPr>
            <a:endParaRPr sz="1600">
              <a:latin typeface="Calibri"/>
              <a:cs typeface="Calibri"/>
            </a:endParaRPr>
          </a:p>
          <a:p>
            <a:pPr marL="12700">
              <a:lnSpc>
                <a:spcPct val="100000"/>
              </a:lnSpc>
            </a:pPr>
            <a:r>
              <a:rPr sz="1600">
                <a:solidFill>
                  <a:srgbClr val="555555"/>
                </a:solidFill>
                <a:latin typeface="Calibri"/>
                <a:cs typeface="Calibri"/>
              </a:rPr>
              <a:t>Il</a:t>
            </a:r>
            <a:r>
              <a:rPr sz="1600" spc="-65">
                <a:solidFill>
                  <a:srgbClr val="555555"/>
                </a:solidFill>
                <a:latin typeface="Calibri"/>
                <a:cs typeface="Calibri"/>
              </a:rPr>
              <a:t> </a:t>
            </a:r>
            <a:r>
              <a:rPr sz="1600">
                <a:solidFill>
                  <a:srgbClr val="555555"/>
                </a:solidFill>
                <a:latin typeface="Calibri"/>
                <a:cs typeface="Calibri"/>
              </a:rPr>
              <a:t>prend</a:t>
            </a:r>
            <a:r>
              <a:rPr sz="1600" spc="-5">
                <a:solidFill>
                  <a:srgbClr val="555555"/>
                </a:solidFill>
                <a:latin typeface="Calibri"/>
                <a:cs typeface="Calibri"/>
              </a:rPr>
              <a:t> </a:t>
            </a:r>
            <a:r>
              <a:rPr sz="1600">
                <a:solidFill>
                  <a:srgbClr val="555555"/>
                </a:solidFill>
                <a:latin typeface="Calibri"/>
                <a:cs typeface="Calibri"/>
              </a:rPr>
              <a:t>en</a:t>
            </a:r>
            <a:r>
              <a:rPr sz="1600" spc="-45">
                <a:solidFill>
                  <a:srgbClr val="555555"/>
                </a:solidFill>
                <a:latin typeface="Calibri"/>
                <a:cs typeface="Calibri"/>
              </a:rPr>
              <a:t> </a:t>
            </a:r>
            <a:r>
              <a:rPr sz="1600">
                <a:solidFill>
                  <a:srgbClr val="555555"/>
                </a:solidFill>
                <a:latin typeface="Calibri"/>
                <a:cs typeface="Calibri"/>
              </a:rPr>
              <a:t>charge</a:t>
            </a:r>
            <a:r>
              <a:rPr sz="1600" spc="-35">
                <a:solidFill>
                  <a:srgbClr val="555555"/>
                </a:solidFill>
                <a:latin typeface="Calibri"/>
                <a:cs typeface="Calibri"/>
              </a:rPr>
              <a:t> </a:t>
            </a:r>
            <a:r>
              <a:rPr sz="1600">
                <a:solidFill>
                  <a:srgbClr val="555555"/>
                </a:solidFill>
                <a:latin typeface="Calibri"/>
                <a:cs typeface="Calibri"/>
              </a:rPr>
              <a:t>la</a:t>
            </a:r>
            <a:r>
              <a:rPr sz="1600" spc="-35">
                <a:solidFill>
                  <a:srgbClr val="555555"/>
                </a:solidFill>
                <a:latin typeface="Calibri"/>
                <a:cs typeface="Calibri"/>
              </a:rPr>
              <a:t> </a:t>
            </a:r>
            <a:r>
              <a:rPr sz="1600">
                <a:solidFill>
                  <a:srgbClr val="555555"/>
                </a:solidFill>
                <a:latin typeface="Calibri"/>
                <a:cs typeface="Calibri"/>
              </a:rPr>
              <a:t>gestion</a:t>
            </a:r>
            <a:r>
              <a:rPr sz="1600" spc="-25">
                <a:solidFill>
                  <a:srgbClr val="555555"/>
                </a:solidFill>
                <a:latin typeface="Calibri"/>
                <a:cs typeface="Calibri"/>
              </a:rPr>
              <a:t> </a:t>
            </a:r>
            <a:r>
              <a:rPr sz="1600" spc="-10">
                <a:solidFill>
                  <a:srgbClr val="555555"/>
                </a:solidFill>
                <a:latin typeface="Calibri"/>
                <a:cs typeface="Calibri"/>
              </a:rPr>
              <a:t>courante</a:t>
            </a:r>
            <a:r>
              <a:rPr sz="1600" spc="-15">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spc="-20">
                <a:solidFill>
                  <a:srgbClr val="555555"/>
                </a:solidFill>
                <a:latin typeface="Calibri"/>
                <a:cs typeface="Calibri"/>
              </a:rPr>
              <a:t>l’entreprise</a:t>
            </a:r>
            <a:r>
              <a:rPr sz="1600" spc="5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82245" indent="-169545">
              <a:lnSpc>
                <a:spcPct val="100000"/>
              </a:lnSpc>
              <a:spcBef>
                <a:spcPts val="530"/>
              </a:spcBef>
              <a:buFont typeface="Arial MT"/>
              <a:buChar char="•"/>
              <a:tabLst>
                <a:tab pos="182245" algn="l"/>
              </a:tabLst>
            </a:pPr>
            <a:r>
              <a:rPr sz="1600">
                <a:solidFill>
                  <a:srgbClr val="555555"/>
                </a:solidFill>
                <a:latin typeface="Calibri"/>
                <a:cs typeface="Calibri"/>
              </a:rPr>
              <a:t>Gestion</a:t>
            </a:r>
            <a:r>
              <a:rPr sz="1600" spc="-25">
                <a:solidFill>
                  <a:srgbClr val="555555"/>
                </a:solidFill>
                <a:latin typeface="Calibri"/>
                <a:cs typeface="Calibri"/>
              </a:rPr>
              <a:t> </a:t>
            </a:r>
            <a:r>
              <a:rPr sz="1600">
                <a:solidFill>
                  <a:srgbClr val="555555"/>
                </a:solidFill>
                <a:latin typeface="Calibri"/>
                <a:cs typeface="Calibri"/>
              </a:rPr>
              <a:t>du</a:t>
            </a:r>
            <a:r>
              <a:rPr sz="1600" spc="-30">
                <a:solidFill>
                  <a:srgbClr val="555555"/>
                </a:solidFill>
                <a:latin typeface="Calibri"/>
                <a:cs typeface="Calibri"/>
              </a:rPr>
              <a:t> </a:t>
            </a:r>
            <a:r>
              <a:rPr sz="1600" spc="-10">
                <a:solidFill>
                  <a:srgbClr val="555555"/>
                </a:solidFill>
                <a:latin typeface="Calibri"/>
                <a:cs typeface="Calibri"/>
              </a:rPr>
              <a:t>personnel</a:t>
            </a:r>
            <a:r>
              <a:rPr lang="fr-FR" sz="1600">
                <a:solidFill>
                  <a:srgbClr val="555555"/>
                </a:solidFill>
                <a:latin typeface="Calibri"/>
                <a:cs typeface="Calibri"/>
              </a:rPr>
              <a:t>.</a:t>
            </a:r>
            <a:endParaRPr sz="1600">
              <a:latin typeface="Calibri"/>
              <a:cs typeface="Calibri"/>
            </a:endParaRPr>
          </a:p>
          <a:p>
            <a:pPr marL="182245" indent="-169545">
              <a:lnSpc>
                <a:spcPct val="100000"/>
              </a:lnSpc>
              <a:spcBef>
                <a:spcPts val="530"/>
              </a:spcBef>
              <a:buFont typeface="Arial MT"/>
              <a:buChar char="•"/>
              <a:tabLst>
                <a:tab pos="182245" algn="l"/>
              </a:tabLst>
            </a:pPr>
            <a:r>
              <a:rPr sz="1600">
                <a:solidFill>
                  <a:srgbClr val="555555"/>
                </a:solidFill>
                <a:latin typeface="Calibri"/>
                <a:cs typeface="Calibri"/>
              </a:rPr>
              <a:t>Gestion</a:t>
            </a:r>
            <a:r>
              <a:rPr sz="1600" spc="-20">
                <a:solidFill>
                  <a:srgbClr val="555555"/>
                </a:solidFill>
                <a:latin typeface="Calibri"/>
                <a:cs typeface="Calibri"/>
              </a:rPr>
              <a:t> </a:t>
            </a:r>
            <a:r>
              <a:rPr sz="1600">
                <a:solidFill>
                  <a:srgbClr val="555555"/>
                </a:solidFill>
                <a:latin typeface="Calibri"/>
                <a:cs typeface="Calibri"/>
              </a:rPr>
              <a:t>de</a:t>
            </a:r>
            <a:r>
              <a:rPr sz="1600" spc="-25">
                <a:solidFill>
                  <a:srgbClr val="555555"/>
                </a:solidFill>
                <a:latin typeface="Calibri"/>
                <a:cs typeface="Calibri"/>
              </a:rPr>
              <a:t> </a:t>
            </a:r>
            <a:r>
              <a:rPr sz="1600">
                <a:solidFill>
                  <a:srgbClr val="555555"/>
                </a:solidFill>
                <a:latin typeface="Calibri"/>
                <a:cs typeface="Calibri"/>
              </a:rPr>
              <a:t>la</a:t>
            </a:r>
            <a:r>
              <a:rPr sz="1600" spc="-25">
                <a:solidFill>
                  <a:srgbClr val="555555"/>
                </a:solidFill>
                <a:latin typeface="Calibri"/>
                <a:cs typeface="Calibri"/>
              </a:rPr>
              <a:t> </a:t>
            </a:r>
            <a:r>
              <a:rPr sz="1600" spc="-10">
                <a:solidFill>
                  <a:srgbClr val="555555"/>
                </a:solidFill>
                <a:latin typeface="Calibri"/>
                <a:cs typeface="Calibri"/>
              </a:rPr>
              <a:t>production</a:t>
            </a:r>
            <a:r>
              <a:rPr lang="fr-FR" sz="1600" spc="5">
                <a:solidFill>
                  <a:srgbClr val="555555"/>
                </a:solidFill>
                <a:latin typeface="Calibri"/>
                <a:cs typeface="Calibri"/>
              </a:rPr>
              <a:t>.</a:t>
            </a:r>
            <a:endParaRPr sz="1600">
              <a:latin typeface="Calibri"/>
              <a:cs typeface="Calibri"/>
            </a:endParaRPr>
          </a:p>
          <a:p>
            <a:pPr marL="182245" indent="-169545">
              <a:lnSpc>
                <a:spcPct val="100000"/>
              </a:lnSpc>
              <a:spcBef>
                <a:spcPts val="505"/>
              </a:spcBef>
              <a:buFont typeface="Arial MT"/>
              <a:buChar char="•"/>
              <a:tabLst>
                <a:tab pos="182245" algn="l"/>
              </a:tabLst>
            </a:pPr>
            <a:r>
              <a:rPr sz="1600">
                <a:solidFill>
                  <a:srgbClr val="555555"/>
                </a:solidFill>
                <a:latin typeface="Calibri"/>
                <a:cs typeface="Calibri"/>
              </a:rPr>
              <a:t>Gestion</a:t>
            </a:r>
            <a:r>
              <a:rPr sz="1600" spc="-60">
                <a:solidFill>
                  <a:srgbClr val="555555"/>
                </a:solidFill>
                <a:latin typeface="Calibri"/>
                <a:cs typeface="Calibri"/>
              </a:rPr>
              <a:t> </a:t>
            </a:r>
            <a:r>
              <a:rPr sz="1600">
                <a:solidFill>
                  <a:srgbClr val="555555"/>
                </a:solidFill>
                <a:latin typeface="Calibri"/>
                <a:cs typeface="Calibri"/>
              </a:rPr>
              <a:t>des</a:t>
            </a:r>
            <a:r>
              <a:rPr sz="1600" spc="-60">
                <a:solidFill>
                  <a:srgbClr val="555555"/>
                </a:solidFill>
                <a:latin typeface="Calibri"/>
                <a:cs typeface="Calibri"/>
              </a:rPr>
              <a:t> </a:t>
            </a:r>
            <a:r>
              <a:rPr sz="1600">
                <a:solidFill>
                  <a:srgbClr val="555555"/>
                </a:solidFill>
                <a:latin typeface="Calibri"/>
                <a:cs typeface="Calibri"/>
              </a:rPr>
              <a:t>stocks</a:t>
            </a:r>
            <a:r>
              <a:rPr lang="fr-FR" sz="1600" spc="-40">
                <a:solidFill>
                  <a:srgbClr val="555555"/>
                </a:solidFill>
                <a:latin typeface="Calibri"/>
                <a:cs typeface="Calibri"/>
              </a:rPr>
              <a:t>.</a:t>
            </a:r>
            <a:endParaRPr sz="1600">
              <a:latin typeface="Calibri"/>
              <a:cs typeface="Calibri"/>
            </a:endParaRPr>
          </a:p>
          <a:p>
            <a:pPr marL="182245" indent="-169545">
              <a:lnSpc>
                <a:spcPct val="100000"/>
              </a:lnSpc>
              <a:spcBef>
                <a:spcPts val="530"/>
              </a:spcBef>
              <a:buFont typeface="Arial MT"/>
              <a:buChar char="•"/>
              <a:tabLst>
                <a:tab pos="182245" algn="l"/>
              </a:tabLst>
            </a:pPr>
            <a:r>
              <a:rPr sz="1600" spc="-10" err="1">
                <a:solidFill>
                  <a:srgbClr val="555555"/>
                </a:solidFill>
                <a:latin typeface="Calibri"/>
                <a:cs typeface="Calibri"/>
              </a:rPr>
              <a:t>Facturation</a:t>
            </a:r>
            <a:r>
              <a:rPr lang="fr-FR" sz="1600" spc="-5">
                <a:solidFill>
                  <a:srgbClr val="555555"/>
                </a:solidFill>
                <a:latin typeface="Calibri"/>
                <a:cs typeface="Calibri"/>
              </a:rPr>
              <a:t>.</a:t>
            </a:r>
            <a:endParaRPr sz="1600">
              <a:latin typeface="Calibri"/>
              <a:cs typeface="Calibri"/>
            </a:endParaRPr>
          </a:p>
          <a:p>
            <a:pPr marL="182245" indent="-169545">
              <a:lnSpc>
                <a:spcPct val="100000"/>
              </a:lnSpc>
              <a:spcBef>
                <a:spcPts val="525"/>
              </a:spcBef>
              <a:buFont typeface="Arial MT"/>
              <a:buChar char="•"/>
              <a:tabLst>
                <a:tab pos="182245" algn="l"/>
              </a:tabLst>
            </a:pPr>
            <a:r>
              <a:rPr sz="1600" spc="-10">
                <a:solidFill>
                  <a:srgbClr val="555555"/>
                </a:solidFill>
                <a:latin typeface="Calibri"/>
                <a:cs typeface="Calibri"/>
              </a:rPr>
              <a:t>Comptabilité.</a:t>
            </a:r>
            <a:endParaRPr sz="1600">
              <a:latin typeface="Calibri"/>
              <a:cs typeface="Calibri"/>
            </a:endParaRPr>
          </a:p>
        </p:txBody>
      </p:sp>
      <p:sp>
        <p:nvSpPr>
          <p:cNvPr id="15" name="object 15"/>
          <p:cNvSpPr txBox="1"/>
          <p:nvPr/>
        </p:nvSpPr>
        <p:spPr>
          <a:xfrm>
            <a:off x="6413182" y="4605273"/>
            <a:ext cx="1441450" cy="574675"/>
          </a:xfrm>
          <a:prstGeom prst="rect">
            <a:avLst/>
          </a:prstGeom>
        </p:spPr>
        <p:txBody>
          <a:bodyPr vert="horz" wrap="square" lIns="0" tIns="12700" rIns="0" bIns="0" rtlCol="0">
            <a:spAutoFit/>
          </a:bodyPr>
          <a:lstStyle/>
          <a:p>
            <a:pPr marL="368935">
              <a:lnSpc>
                <a:spcPct val="100000"/>
              </a:lnSpc>
              <a:spcBef>
                <a:spcPts val="100"/>
              </a:spcBef>
            </a:pPr>
            <a:r>
              <a:rPr sz="1800" b="1" cap="small" spc="-10">
                <a:latin typeface="Calibri"/>
                <a:cs typeface="Calibri"/>
              </a:rPr>
              <a:t>Système</a:t>
            </a:r>
            <a:endParaRPr sz="1800">
              <a:latin typeface="Calibri"/>
              <a:cs typeface="Calibri"/>
            </a:endParaRPr>
          </a:p>
          <a:p>
            <a:pPr marL="335915">
              <a:lnSpc>
                <a:spcPct val="100000"/>
              </a:lnSpc>
            </a:pPr>
            <a:r>
              <a:rPr sz="1800" b="1" cap="small" spc="-10">
                <a:latin typeface="Calibri"/>
                <a:cs typeface="Calibri"/>
              </a:rPr>
              <a:t>Opérant</a:t>
            </a:r>
            <a:endParaRPr sz="1800">
              <a:latin typeface="Calibri"/>
              <a:cs typeface="Calibri"/>
            </a:endParaRPr>
          </a:p>
        </p:txBody>
      </p:sp>
      <p:sp>
        <p:nvSpPr>
          <p:cNvPr id="16" name="object 16"/>
          <p:cNvSpPr/>
          <p:nvPr/>
        </p:nvSpPr>
        <p:spPr>
          <a:xfrm>
            <a:off x="5937504" y="4982971"/>
            <a:ext cx="2388870" cy="50800"/>
          </a:xfrm>
          <a:custGeom>
            <a:avLst/>
            <a:gdLst/>
            <a:ahLst/>
            <a:cxnLst/>
            <a:rect l="l" t="t" r="r" b="b"/>
            <a:pathLst>
              <a:path w="2388870" h="50800">
                <a:moveTo>
                  <a:pt x="434975" y="25527"/>
                </a:moveTo>
                <a:lnTo>
                  <a:pt x="422325" y="19177"/>
                </a:lnTo>
                <a:lnTo>
                  <a:pt x="384175" y="0"/>
                </a:lnTo>
                <a:lnTo>
                  <a:pt x="384175" y="19164"/>
                </a:lnTo>
                <a:lnTo>
                  <a:pt x="0" y="18542"/>
                </a:lnTo>
                <a:lnTo>
                  <a:pt x="0" y="31242"/>
                </a:lnTo>
                <a:lnTo>
                  <a:pt x="384175" y="31864"/>
                </a:lnTo>
                <a:lnTo>
                  <a:pt x="384175" y="50800"/>
                </a:lnTo>
                <a:lnTo>
                  <a:pt x="422198" y="31877"/>
                </a:lnTo>
                <a:lnTo>
                  <a:pt x="434975" y="25527"/>
                </a:lnTo>
                <a:close/>
              </a:path>
              <a:path w="2388870" h="50800">
                <a:moveTo>
                  <a:pt x="2388743" y="25527"/>
                </a:moveTo>
                <a:lnTo>
                  <a:pt x="2376093" y="19177"/>
                </a:lnTo>
                <a:lnTo>
                  <a:pt x="2337943" y="0"/>
                </a:lnTo>
                <a:lnTo>
                  <a:pt x="2337943" y="19164"/>
                </a:lnTo>
                <a:lnTo>
                  <a:pt x="1953768" y="18542"/>
                </a:lnTo>
                <a:lnTo>
                  <a:pt x="1953768" y="31242"/>
                </a:lnTo>
                <a:lnTo>
                  <a:pt x="2337943" y="31864"/>
                </a:lnTo>
                <a:lnTo>
                  <a:pt x="2337943" y="50800"/>
                </a:lnTo>
                <a:lnTo>
                  <a:pt x="2375966" y="31877"/>
                </a:lnTo>
                <a:lnTo>
                  <a:pt x="2388743" y="25527"/>
                </a:lnTo>
                <a:close/>
              </a:path>
            </a:pathLst>
          </a:custGeom>
          <a:solidFill>
            <a:srgbClr val="000000"/>
          </a:solidFill>
        </p:spPr>
        <p:txBody>
          <a:bodyPr wrap="square" lIns="0" tIns="0" rIns="0" bIns="0" rtlCol="0"/>
          <a:lstStyle/>
          <a:p>
            <a:endParaRPr/>
          </a:p>
        </p:txBody>
      </p:sp>
      <p:sp>
        <p:nvSpPr>
          <p:cNvPr id="17" name="object 17"/>
          <p:cNvSpPr txBox="1"/>
          <p:nvPr/>
        </p:nvSpPr>
        <p:spPr>
          <a:xfrm>
            <a:off x="3173348" y="4637659"/>
            <a:ext cx="2621280" cy="758825"/>
          </a:xfrm>
          <a:prstGeom prst="rect">
            <a:avLst/>
          </a:prstGeom>
        </p:spPr>
        <p:txBody>
          <a:bodyPr vert="horz" wrap="square" lIns="0" tIns="13335" rIns="0" bIns="0" rtlCol="0">
            <a:spAutoFit/>
          </a:bodyPr>
          <a:lstStyle/>
          <a:p>
            <a:pPr marR="6350" algn="r">
              <a:lnSpc>
                <a:spcPct val="100000"/>
              </a:lnSpc>
              <a:spcBef>
                <a:spcPts val="105"/>
              </a:spcBef>
            </a:pPr>
            <a:r>
              <a:rPr sz="1600" spc="-10">
                <a:latin typeface="Calibri"/>
                <a:cs typeface="Calibri"/>
              </a:rPr>
              <a:t>Matières,</a:t>
            </a:r>
            <a:r>
              <a:rPr sz="1600" spc="-45">
                <a:latin typeface="Calibri"/>
                <a:cs typeface="Calibri"/>
              </a:rPr>
              <a:t> </a:t>
            </a:r>
            <a:r>
              <a:rPr sz="1600">
                <a:latin typeface="Calibri"/>
                <a:cs typeface="Calibri"/>
              </a:rPr>
              <a:t>argent,</a:t>
            </a:r>
            <a:r>
              <a:rPr sz="1600" spc="-40">
                <a:latin typeface="Calibri"/>
                <a:cs typeface="Calibri"/>
              </a:rPr>
              <a:t> </a:t>
            </a:r>
            <a:r>
              <a:rPr sz="1600" spc="-10">
                <a:latin typeface="Calibri"/>
                <a:cs typeface="Calibri"/>
              </a:rPr>
              <a:t>équipements,</a:t>
            </a:r>
            <a:endParaRPr sz="1600">
              <a:latin typeface="Calibri"/>
              <a:cs typeface="Calibri"/>
            </a:endParaRPr>
          </a:p>
          <a:p>
            <a:pPr marR="6985" algn="r">
              <a:lnSpc>
                <a:spcPct val="100000"/>
              </a:lnSpc>
            </a:pPr>
            <a:r>
              <a:rPr sz="1600" spc="-10">
                <a:latin typeface="Calibri"/>
                <a:cs typeface="Calibri"/>
              </a:rPr>
              <a:t>ressources</a:t>
            </a:r>
            <a:r>
              <a:rPr sz="1600" spc="-20">
                <a:latin typeface="Calibri"/>
                <a:cs typeface="Calibri"/>
              </a:rPr>
              <a:t> </a:t>
            </a:r>
            <a:r>
              <a:rPr sz="1600" spc="-10">
                <a:latin typeface="Calibri"/>
                <a:cs typeface="Calibri"/>
              </a:rPr>
              <a:t>humaines,</a:t>
            </a:r>
            <a:endParaRPr sz="1600">
              <a:latin typeface="Calibri"/>
              <a:cs typeface="Calibri"/>
            </a:endParaRPr>
          </a:p>
          <a:p>
            <a:pPr marR="5080" algn="r">
              <a:lnSpc>
                <a:spcPct val="100000"/>
              </a:lnSpc>
              <a:spcBef>
                <a:spcPts val="5"/>
              </a:spcBef>
            </a:pPr>
            <a:r>
              <a:rPr sz="1600" spc="-10">
                <a:latin typeface="Calibri"/>
                <a:cs typeface="Calibri"/>
              </a:rPr>
              <a:t>Informations</a:t>
            </a: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a:t>
            </a:fld>
            <a:endParaRPr spc="-25"/>
          </a:p>
        </p:txBody>
      </p:sp>
      <p:sp>
        <p:nvSpPr>
          <p:cNvPr id="18" name="object 18"/>
          <p:cNvSpPr txBox="1"/>
          <p:nvPr/>
        </p:nvSpPr>
        <p:spPr>
          <a:xfrm>
            <a:off x="8480806" y="4637659"/>
            <a:ext cx="1083945" cy="758825"/>
          </a:xfrm>
          <a:prstGeom prst="rect">
            <a:avLst/>
          </a:prstGeom>
        </p:spPr>
        <p:txBody>
          <a:bodyPr vert="horz" wrap="square" lIns="0" tIns="13335" rIns="0" bIns="0" rtlCol="0">
            <a:spAutoFit/>
          </a:bodyPr>
          <a:lstStyle/>
          <a:p>
            <a:pPr marL="12700" marR="5080">
              <a:lnSpc>
                <a:spcPct val="100000"/>
              </a:lnSpc>
              <a:spcBef>
                <a:spcPts val="105"/>
              </a:spcBef>
            </a:pPr>
            <a:r>
              <a:rPr sz="1600" spc="-10">
                <a:latin typeface="Calibri"/>
                <a:cs typeface="Calibri"/>
              </a:rPr>
              <a:t>Produits, services, Informations</a:t>
            </a:r>
          </a:p>
        </p:txBody>
      </p:sp>
    </p:spTree>
    <p:extLst>
      <p:ext uri="{BB962C8B-B14F-4D97-AF65-F5344CB8AC3E}">
        <p14:creationId xmlns:p14="http://schemas.microsoft.com/office/powerpoint/2010/main" val="20630985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110</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27007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rgbClr val="00B050"/>
                </a:solidFill>
              </a:rPr>
              <a:t>Règles de passage du graphe DF au MCD</a:t>
            </a:r>
            <a:endParaRPr lang="fr-FR" sz="1600">
              <a:solidFill>
                <a:srgbClr val="00B050"/>
              </a:solidFill>
              <a:cs typeface="Calibri"/>
            </a:endParaRPr>
          </a:p>
          <a:p>
            <a:pPr algn="just"/>
            <a:endParaRPr lang="fr-FR" sz="1600">
              <a:solidFill>
                <a:srgbClr val="00B050"/>
              </a:solidFill>
              <a:cs typeface="Calibri"/>
            </a:endParaRPr>
          </a:p>
        </p:txBody>
      </p:sp>
      <p:sp>
        <p:nvSpPr>
          <p:cNvPr id="7" name="Rectangle 6"/>
          <p:cNvSpPr/>
          <p:nvPr/>
        </p:nvSpPr>
        <p:spPr>
          <a:xfrm>
            <a:off x="722710" y="2126674"/>
            <a:ext cx="10631090" cy="584775"/>
          </a:xfrm>
          <a:prstGeom prst="rect">
            <a:avLst/>
          </a:prstGeom>
        </p:spPr>
        <p:txBody>
          <a:bodyPr wrap="square">
            <a:spAutoFit/>
          </a:bodyPr>
          <a:lstStyle/>
          <a:p>
            <a:pPr algn="just" rtl="0" eaLnBrk="1" fontAlgn="auto" hangingPunct="1"/>
            <a:r>
              <a:rPr lang="fr-FR" sz="1600">
                <a:latin typeface="Times New Roman" panose="02020603050405020304" pitchFamily="18" charset="0"/>
                <a:cs typeface="Times New Roman" panose="02020603050405020304" pitchFamily="18" charset="0"/>
              </a:rPr>
              <a:t>Le passage du graphe des dépendances fonctionnelles au MCD se fait en respectant les règles suivantes :</a:t>
            </a:r>
            <a:endParaRPr lang="ar-MA" sz="1600">
              <a:latin typeface="Times New Roman" panose="02020603050405020304" pitchFamily="18" charset="0"/>
              <a:cs typeface="Times New Roman" panose="02020603050405020304" pitchFamily="18" charset="0"/>
            </a:endParaRPr>
          </a:p>
          <a:p>
            <a:pPr lvl="1" algn="just"/>
            <a:endParaRPr lang="fr-FR" sz="1600">
              <a:latin typeface="Times New Roman" panose="02020603050405020304" pitchFamily="18" charset="0"/>
              <a:cs typeface="Times New Roman" panose="02020603050405020304" pitchFamily="18" charset="0"/>
            </a:endParaRPr>
          </a:p>
        </p:txBody>
      </p:sp>
      <p:sp>
        <p:nvSpPr>
          <p:cNvPr id="17" name="Rectangle 16"/>
          <p:cNvSpPr/>
          <p:nvPr/>
        </p:nvSpPr>
        <p:spPr>
          <a:xfrm>
            <a:off x="1432275" y="2780774"/>
            <a:ext cx="10631090" cy="338554"/>
          </a:xfrm>
          <a:prstGeom prst="rect">
            <a:avLst/>
          </a:prstGeom>
        </p:spPr>
        <p:txBody>
          <a:bodyPr wrap="square">
            <a:spAutoFit/>
          </a:bodyPr>
          <a:lstStyle/>
          <a:p>
            <a:pPr algn="just" rtl="0" eaLnBrk="1" fontAlgn="auto" hangingPunct="1"/>
            <a:r>
              <a:rPr lang="fr-FR" sz="1600">
                <a:latin typeface="Times New Roman" panose="02020603050405020304" pitchFamily="18" charset="0"/>
                <a:cs typeface="Times New Roman" panose="02020603050405020304" pitchFamily="18" charset="0"/>
              </a:rPr>
              <a:t>Toute donnée du graphe devient un attribut.</a:t>
            </a:r>
          </a:p>
        </p:txBody>
      </p:sp>
      <p:sp>
        <p:nvSpPr>
          <p:cNvPr id="24" name="Rectangle 23"/>
          <p:cNvSpPr/>
          <p:nvPr/>
        </p:nvSpPr>
        <p:spPr>
          <a:xfrm>
            <a:off x="1451894" y="3503027"/>
            <a:ext cx="10631090" cy="338554"/>
          </a:xfrm>
          <a:prstGeom prst="rect">
            <a:avLst/>
          </a:prstGeom>
        </p:spPr>
        <p:txBody>
          <a:bodyPr wrap="square">
            <a:spAutoFit/>
          </a:bodyPr>
          <a:lstStyle/>
          <a:p>
            <a:pPr algn="just" rtl="0" eaLnBrk="1" fontAlgn="auto" hangingPunct="1"/>
            <a:r>
              <a:rPr lang="fr-FR" sz="1600">
                <a:latin typeface="Times New Roman" panose="02020603050405020304" pitchFamily="18" charset="0"/>
                <a:cs typeface="Times New Roman" panose="02020603050405020304" pitchFamily="18" charset="0"/>
              </a:rPr>
              <a:t>Chacune des données sources de dépendance fonctionnelle devient l’identifiant d’une entité.</a:t>
            </a:r>
          </a:p>
        </p:txBody>
      </p:sp>
      <p:sp>
        <p:nvSpPr>
          <p:cNvPr id="26" name="Rectangle 25"/>
          <p:cNvSpPr/>
          <p:nvPr/>
        </p:nvSpPr>
        <p:spPr>
          <a:xfrm>
            <a:off x="1432275" y="4022551"/>
            <a:ext cx="9830085" cy="584775"/>
          </a:xfrm>
          <a:prstGeom prst="rect">
            <a:avLst/>
          </a:prstGeom>
        </p:spPr>
        <p:txBody>
          <a:bodyPr wrap="square">
            <a:spAutoFit/>
          </a:bodyPr>
          <a:lstStyle/>
          <a:p>
            <a:pPr algn="just" rtl="0" eaLnBrk="1" fontAlgn="auto" hangingPunct="1"/>
            <a:r>
              <a:rPr lang="fr-FR" sz="1600"/>
              <a:t>Une dépendance fonctionnelle entre deux données sources se traduit en association non porteuse de propriétés.</a:t>
            </a:r>
            <a:endParaRPr lang="fr-FR" sz="1600">
              <a:latin typeface="Times New Roman" panose="02020603050405020304" pitchFamily="18" charset="0"/>
              <a:cs typeface="Times New Roman" panose="02020603050405020304" pitchFamily="18" charset="0"/>
            </a:endParaRPr>
          </a:p>
        </p:txBody>
      </p:sp>
      <p:sp>
        <p:nvSpPr>
          <p:cNvPr id="29" name="Rectangle 28"/>
          <p:cNvSpPr/>
          <p:nvPr/>
        </p:nvSpPr>
        <p:spPr>
          <a:xfrm>
            <a:off x="1418557" y="4782962"/>
            <a:ext cx="9782843" cy="584775"/>
          </a:xfrm>
          <a:prstGeom prst="rect">
            <a:avLst/>
          </a:prstGeom>
        </p:spPr>
        <p:txBody>
          <a:bodyPr wrap="square">
            <a:spAutoFit/>
          </a:bodyPr>
          <a:lstStyle/>
          <a:p>
            <a:pPr algn="just" rtl="0"/>
            <a:r>
              <a:rPr lang="fr-FR" sz="1600"/>
              <a:t>Une donnée qui est relevée de l’association de plusieurs données sources de DF se traduit par une association porteuse de propriétés.</a:t>
            </a:r>
          </a:p>
        </p:txBody>
      </p:sp>
      <p:sp>
        <p:nvSpPr>
          <p:cNvPr id="9" name="Rectangle 8"/>
          <p:cNvSpPr/>
          <p:nvPr/>
        </p:nvSpPr>
        <p:spPr>
          <a:xfrm>
            <a:off x="1205483" y="2611113"/>
            <a:ext cx="10113516"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32" name="Rectangle 31"/>
          <p:cNvSpPr/>
          <p:nvPr/>
        </p:nvSpPr>
        <p:spPr>
          <a:xfrm>
            <a:off x="1418557" y="5545229"/>
            <a:ext cx="9769125" cy="338554"/>
          </a:xfrm>
          <a:prstGeom prst="rect">
            <a:avLst/>
          </a:prstGeom>
        </p:spPr>
        <p:txBody>
          <a:bodyPr wrap="square">
            <a:spAutoFit/>
          </a:bodyPr>
          <a:lstStyle/>
          <a:p>
            <a:pPr algn="just" rtl="0" eaLnBrk="1" fontAlgn="auto" hangingPunct="1"/>
            <a:r>
              <a:rPr lang="fr-FR" sz="1600"/>
              <a:t>Des associations peuvent exister dans un MCD sans pour autant faire partie du graphe des DF.</a:t>
            </a:r>
            <a:endParaRPr lang="fr-FR" sz="1600">
              <a:latin typeface="Times New Roman" panose="02020603050405020304" pitchFamily="18" charset="0"/>
              <a:cs typeface="Times New Roman" panose="02020603050405020304" pitchFamily="18" charset="0"/>
            </a:endParaRPr>
          </a:p>
        </p:txBody>
      </p:sp>
      <p:sp>
        <p:nvSpPr>
          <p:cNvPr id="8" name="Rectangle 7"/>
          <p:cNvSpPr/>
          <p:nvPr/>
        </p:nvSpPr>
        <p:spPr>
          <a:xfrm>
            <a:off x="770683" y="2724903"/>
            <a:ext cx="533401"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N°1</a:t>
            </a:r>
          </a:p>
        </p:txBody>
      </p:sp>
      <p:sp>
        <p:nvSpPr>
          <p:cNvPr id="33" name="Rectangle 32"/>
          <p:cNvSpPr/>
          <p:nvPr/>
        </p:nvSpPr>
        <p:spPr>
          <a:xfrm>
            <a:off x="1149031" y="5444538"/>
            <a:ext cx="10176763"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34" name="Rectangle 33"/>
          <p:cNvSpPr/>
          <p:nvPr/>
        </p:nvSpPr>
        <p:spPr>
          <a:xfrm>
            <a:off x="1142236" y="4737333"/>
            <a:ext cx="10155681"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35" name="Rectangle 34"/>
          <p:cNvSpPr/>
          <p:nvPr/>
        </p:nvSpPr>
        <p:spPr>
          <a:xfrm>
            <a:off x="1163318" y="4019739"/>
            <a:ext cx="10134600"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36" name="Rectangle 35"/>
          <p:cNvSpPr/>
          <p:nvPr/>
        </p:nvSpPr>
        <p:spPr>
          <a:xfrm>
            <a:off x="1184399" y="3333635"/>
            <a:ext cx="10134600"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19" name="Rectangle 18"/>
          <p:cNvSpPr/>
          <p:nvPr/>
        </p:nvSpPr>
        <p:spPr>
          <a:xfrm>
            <a:off x="770683" y="3430245"/>
            <a:ext cx="533400"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N°2</a:t>
            </a:r>
          </a:p>
        </p:txBody>
      </p:sp>
      <p:sp>
        <p:nvSpPr>
          <p:cNvPr id="25" name="Rectangle 24"/>
          <p:cNvSpPr/>
          <p:nvPr/>
        </p:nvSpPr>
        <p:spPr>
          <a:xfrm>
            <a:off x="770683" y="4112541"/>
            <a:ext cx="536728"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N°3</a:t>
            </a:r>
          </a:p>
        </p:txBody>
      </p:sp>
      <p:sp>
        <p:nvSpPr>
          <p:cNvPr id="27" name="Rectangle 26"/>
          <p:cNvSpPr/>
          <p:nvPr/>
        </p:nvSpPr>
        <p:spPr>
          <a:xfrm>
            <a:off x="770683" y="4821385"/>
            <a:ext cx="536728"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N°4</a:t>
            </a:r>
          </a:p>
        </p:txBody>
      </p:sp>
      <p:sp>
        <p:nvSpPr>
          <p:cNvPr id="31" name="Rectangle 30"/>
          <p:cNvSpPr/>
          <p:nvPr/>
        </p:nvSpPr>
        <p:spPr>
          <a:xfrm>
            <a:off x="790511" y="5547652"/>
            <a:ext cx="533400"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N°5</a:t>
            </a:r>
          </a:p>
        </p:txBody>
      </p:sp>
    </p:spTree>
    <p:extLst>
      <p:ext uri="{BB962C8B-B14F-4D97-AF65-F5344CB8AC3E}">
        <p14:creationId xmlns:p14="http://schemas.microsoft.com/office/powerpoint/2010/main" val="3294654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111</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7" name="Rectangle 6"/>
          <p:cNvSpPr/>
          <p:nvPr/>
        </p:nvSpPr>
        <p:spPr>
          <a:xfrm>
            <a:off x="708993" y="2126314"/>
            <a:ext cx="10631090" cy="338554"/>
          </a:xfrm>
          <a:prstGeom prst="rect">
            <a:avLst/>
          </a:prstGeom>
        </p:spPr>
        <p:txBody>
          <a:bodyPr wrap="square">
            <a:spAutoFit/>
          </a:bodyPr>
          <a:lstStyle/>
          <a:p>
            <a:pPr algn="just" rtl="0" eaLnBrk="1" fontAlgn="auto" hangingPunct="1"/>
            <a:r>
              <a:rPr lang="fr-FR" sz="1600" b="1">
                <a:latin typeface="Times New Roman" panose="02020603050405020304" pitchFamily="18" charset="0"/>
                <a:cs typeface="Times New Roman" panose="02020603050405020304" pitchFamily="18" charset="0"/>
              </a:rPr>
              <a:t>Exemple :</a:t>
            </a:r>
          </a:p>
        </p:txBody>
      </p:sp>
      <p:sp>
        <p:nvSpPr>
          <p:cNvPr id="17"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27007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rgbClr val="00B050"/>
                </a:solidFill>
              </a:rPr>
              <a:t>Règles de passage du graphe DF au MCD</a:t>
            </a:r>
            <a:endParaRPr lang="fr-FR" sz="1600">
              <a:solidFill>
                <a:srgbClr val="00B050"/>
              </a:solidFill>
              <a:cs typeface="Calibri"/>
            </a:endParaRPr>
          </a:p>
          <a:p>
            <a:pPr algn="just"/>
            <a:endParaRPr lang="fr-FR" sz="1600">
              <a:solidFill>
                <a:srgbClr val="00B050"/>
              </a:solidFill>
              <a:cs typeface="Calibri"/>
            </a:endParaRPr>
          </a:p>
        </p:txBody>
      </p:sp>
      <p:pic>
        <p:nvPicPr>
          <p:cNvPr id="35" name="Image 34"/>
          <p:cNvPicPr>
            <a:picLocks noChangeAspect="1"/>
          </p:cNvPicPr>
          <p:nvPr/>
        </p:nvPicPr>
        <p:blipFill>
          <a:blip r:embed="rId6"/>
          <a:stretch>
            <a:fillRect/>
          </a:stretch>
        </p:blipFill>
        <p:spPr>
          <a:xfrm>
            <a:off x="2056155" y="2413253"/>
            <a:ext cx="8079688" cy="3833322"/>
          </a:xfrm>
          <a:prstGeom prst="rect">
            <a:avLst/>
          </a:prstGeom>
        </p:spPr>
      </p:pic>
    </p:spTree>
    <p:extLst>
      <p:ext uri="{BB962C8B-B14F-4D97-AF65-F5344CB8AC3E}">
        <p14:creationId xmlns:p14="http://schemas.microsoft.com/office/powerpoint/2010/main" val="42766533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112</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7" name="Rectangle 6"/>
          <p:cNvSpPr/>
          <p:nvPr/>
        </p:nvSpPr>
        <p:spPr>
          <a:xfrm>
            <a:off x="686744" y="2438897"/>
            <a:ext cx="10631090" cy="1815882"/>
          </a:xfrm>
          <a:prstGeom prst="rect">
            <a:avLst/>
          </a:prstGeom>
        </p:spPr>
        <p:txBody>
          <a:bodyPr wrap="square">
            <a:spAutoFit/>
          </a:bodyPr>
          <a:lstStyle/>
          <a:p>
            <a:pPr lvl="0" algn="just" rtl="0"/>
            <a:r>
              <a:rPr lang="fr-FR" sz="1600">
                <a:latin typeface="Times New Roman" panose="02020603050405020304" pitchFamily="18" charset="0"/>
                <a:cs typeface="Times New Roman" panose="02020603050405020304" pitchFamily="18" charset="0"/>
              </a:rPr>
              <a:t>En appliquant les règles N°1 et N°2, on peut déduire la liste des entités avec leurs propriétés et identifiants :</a:t>
            </a:r>
          </a:p>
          <a:p>
            <a:pPr marL="285750" lvl="0" indent="-285750" algn="just" rtl="0">
              <a:buFont typeface="Arial" panose="020B0604020202020204" pitchFamily="34" charset="0"/>
              <a:buChar char="•"/>
            </a:pPr>
            <a:r>
              <a:rPr lang="fr-FR" sz="1600" b="1">
                <a:latin typeface="Times New Roman" panose="02020603050405020304" pitchFamily="18" charset="0"/>
                <a:cs typeface="Times New Roman" panose="02020603050405020304" pitchFamily="18" charset="0"/>
              </a:rPr>
              <a:t>ÉTUDIANT</a:t>
            </a:r>
            <a:r>
              <a:rPr lang="fr-FR" sz="1600">
                <a:latin typeface="Times New Roman" panose="02020603050405020304" pitchFamily="18" charset="0"/>
                <a:cs typeface="Times New Roman" panose="02020603050405020304" pitchFamily="18" charset="0"/>
              </a:rPr>
              <a:t> (</a:t>
            </a:r>
            <a:r>
              <a:rPr lang="fr-FR" sz="1600" u="sng" err="1">
                <a:latin typeface="Times New Roman" panose="02020603050405020304" pitchFamily="18" charset="0"/>
                <a:cs typeface="Times New Roman" panose="02020603050405020304" pitchFamily="18" charset="0"/>
              </a:rPr>
              <a:t>NumCINEtu</a:t>
            </a:r>
            <a:r>
              <a:rPr lang="fr-FR" sz="1600">
                <a:latin typeface="Times New Roman" panose="02020603050405020304" pitchFamily="18" charset="0"/>
                <a:cs typeface="Times New Roman" panose="02020603050405020304" pitchFamily="18" charset="0"/>
              </a:rPr>
              <a:t>, </a:t>
            </a:r>
            <a:r>
              <a:rPr lang="fr-FR" sz="1600" err="1">
                <a:latin typeface="Times New Roman" panose="02020603050405020304" pitchFamily="18" charset="0"/>
                <a:cs typeface="Times New Roman" panose="02020603050405020304" pitchFamily="18" charset="0"/>
              </a:rPr>
              <a:t>nomEtu</a:t>
            </a:r>
            <a:r>
              <a:rPr lang="fr-FR" sz="1600">
                <a:latin typeface="Times New Roman" panose="02020603050405020304" pitchFamily="18" charset="0"/>
                <a:cs typeface="Times New Roman" panose="02020603050405020304" pitchFamily="18" charset="0"/>
              </a:rPr>
              <a:t>, </a:t>
            </a:r>
            <a:r>
              <a:rPr lang="fr-FR" sz="1600" err="1">
                <a:latin typeface="Times New Roman" panose="02020603050405020304" pitchFamily="18" charset="0"/>
                <a:cs typeface="Times New Roman" panose="02020603050405020304" pitchFamily="18" charset="0"/>
              </a:rPr>
              <a:t>prenomEtu</a:t>
            </a:r>
            <a:r>
              <a:rPr lang="fr-FR" sz="1600">
                <a:latin typeface="Times New Roman" panose="02020603050405020304" pitchFamily="18" charset="0"/>
                <a:cs typeface="Times New Roman" panose="02020603050405020304" pitchFamily="18" charset="0"/>
              </a:rPr>
              <a:t>, </a:t>
            </a:r>
            <a:r>
              <a:rPr lang="fr-FR" sz="1600" err="1">
                <a:latin typeface="Times New Roman" panose="02020603050405020304" pitchFamily="18" charset="0"/>
                <a:cs typeface="Times New Roman" panose="02020603050405020304" pitchFamily="18" charset="0"/>
              </a:rPr>
              <a:t>adresseEtu</a:t>
            </a:r>
            <a:r>
              <a:rPr lang="fr-FR" sz="1600">
                <a:latin typeface="Times New Roman" panose="02020603050405020304" pitchFamily="18" charset="0"/>
                <a:cs typeface="Times New Roman" panose="02020603050405020304" pitchFamily="18" charset="0"/>
              </a:rPr>
              <a:t>,…)</a:t>
            </a:r>
          </a:p>
          <a:p>
            <a:pPr marL="285750" indent="-285750" algn="just" rtl="0">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FORMATION</a:t>
            </a:r>
            <a:r>
              <a:rPr lang="en-US" sz="1600">
                <a:latin typeface="Times New Roman" panose="02020603050405020304" pitchFamily="18" charset="0"/>
                <a:cs typeface="Times New Roman" panose="02020603050405020304" pitchFamily="18" charset="0"/>
              </a:rPr>
              <a:t> (</a:t>
            </a:r>
            <a:r>
              <a:rPr lang="en-US" sz="1600" u="sng" err="1">
                <a:latin typeface="Times New Roman" panose="02020603050405020304" pitchFamily="18" charset="0"/>
                <a:cs typeface="Times New Roman" panose="02020603050405020304" pitchFamily="18" charset="0"/>
              </a:rPr>
              <a:t>codeForm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titreForm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dureeForm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prixForm</a:t>
            </a:r>
            <a:r>
              <a:rPr lang="en-US" sz="1600">
                <a:latin typeface="Times New Roman" panose="02020603050405020304" pitchFamily="18" charset="0"/>
                <a:cs typeface="Times New Roman" panose="02020603050405020304" pitchFamily="18" charset="0"/>
              </a:rPr>
              <a:t>)</a:t>
            </a:r>
            <a:endParaRPr lang="fr-FR" sz="1600">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SESSION</a:t>
            </a:r>
            <a:r>
              <a:rPr lang="en-US" sz="1600">
                <a:latin typeface="Times New Roman" panose="02020603050405020304" pitchFamily="18" charset="0"/>
                <a:cs typeface="Times New Roman" panose="02020603050405020304" pitchFamily="18" charset="0"/>
              </a:rPr>
              <a:t> (</a:t>
            </a:r>
            <a:r>
              <a:rPr lang="en-US" sz="1600" u="sng" err="1">
                <a:latin typeface="Times New Roman" panose="02020603050405020304" pitchFamily="18" charset="0"/>
                <a:cs typeface="Times New Roman" panose="02020603050405020304" pitchFamily="18" charset="0"/>
              </a:rPr>
              <a:t>codeSess</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nomSess</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dateDebutSess</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dateFinSess</a:t>
            </a:r>
            <a:r>
              <a:rPr lang="en-US" sz="1600">
                <a:latin typeface="Times New Roman" panose="02020603050405020304" pitchFamily="18" charset="0"/>
                <a:cs typeface="Times New Roman" panose="02020603050405020304" pitchFamily="18" charset="0"/>
              </a:rPr>
              <a:t>)</a:t>
            </a:r>
            <a:endParaRPr lang="fr-FR" sz="1600">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SPÉCIALITÉ</a:t>
            </a:r>
            <a:r>
              <a:rPr lang="en-US" sz="1600">
                <a:latin typeface="Times New Roman" panose="02020603050405020304" pitchFamily="18" charset="0"/>
                <a:cs typeface="Times New Roman" panose="02020603050405020304" pitchFamily="18" charset="0"/>
              </a:rPr>
              <a:t> (</a:t>
            </a:r>
            <a:r>
              <a:rPr lang="en-US" sz="1600" u="sng" err="1">
                <a:latin typeface="Times New Roman" panose="02020603050405020304" pitchFamily="18" charset="0"/>
                <a:cs typeface="Times New Roman" panose="02020603050405020304" pitchFamily="18" charset="0"/>
              </a:rPr>
              <a:t>codeSpec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nomSpec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descSpec</a:t>
            </a:r>
            <a:r>
              <a:rPr lang="en-US" sz="1600">
                <a:latin typeface="Times New Roman" panose="02020603050405020304" pitchFamily="18" charset="0"/>
                <a:cs typeface="Times New Roman" panose="02020603050405020304" pitchFamily="18" charset="0"/>
              </a:rPr>
              <a:t>)</a:t>
            </a:r>
            <a:endParaRPr lang="fr-FR" sz="1600">
              <a:latin typeface="Times New Roman" panose="02020603050405020304" pitchFamily="18" charset="0"/>
              <a:cs typeface="Times New Roman" panose="02020603050405020304" pitchFamily="18" charset="0"/>
            </a:endParaRPr>
          </a:p>
          <a:p>
            <a:pPr algn="just" rtl="0" eaLnBrk="1" fontAlgn="auto" hangingPunct="1"/>
            <a:endParaRPr lang="ar-MA" sz="1600">
              <a:latin typeface="Times New Roman" panose="02020603050405020304" pitchFamily="18" charset="0"/>
              <a:cs typeface="Times New Roman" panose="02020603050405020304" pitchFamily="18" charset="0"/>
            </a:endParaRPr>
          </a:p>
          <a:p>
            <a:pPr lvl="1" algn="just"/>
            <a:endParaRPr lang="fr-FR" sz="1600">
              <a:latin typeface="Times New Roman" panose="02020603050405020304" pitchFamily="18" charset="0"/>
              <a:cs typeface="Times New Roman" panose="02020603050405020304" pitchFamily="18" charset="0"/>
            </a:endParaRPr>
          </a:p>
        </p:txBody>
      </p:sp>
      <p:sp>
        <p:nvSpPr>
          <p:cNvPr id="17"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27007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rgbClr val="00B050"/>
                </a:solidFill>
              </a:rPr>
              <a:t>Règles de passage du graphe DF au MCD</a:t>
            </a:r>
            <a:endParaRPr lang="fr-FR" sz="1600">
              <a:solidFill>
                <a:srgbClr val="00B050"/>
              </a:solidFill>
              <a:cs typeface="Calibri"/>
            </a:endParaRPr>
          </a:p>
          <a:p>
            <a:pPr algn="just"/>
            <a:endParaRPr lang="fr-FR" sz="1600">
              <a:solidFill>
                <a:srgbClr val="00B050"/>
              </a:solidFill>
              <a:cs typeface="Calibri"/>
            </a:endParaRPr>
          </a:p>
        </p:txBody>
      </p:sp>
      <p:sp>
        <p:nvSpPr>
          <p:cNvPr id="19" name="Rectangle 18"/>
          <p:cNvSpPr/>
          <p:nvPr/>
        </p:nvSpPr>
        <p:spPr>
          <a:xfrm>
            <a:off x="1384302" y="4221569"/>
            <a:ext cx="10631090" cy="338554"/>
          </a:xfrm>
          <a:prstGeom prst="rect">
            <a:avLst/>
          </a:prstGeom>
        </p:spPr>
        <p:txBody>
          <a:bodyPr wrap="square">
            <a:spAutoFit/>
          </a:bodyPr>
          <a:lstStyle/>
          <a:p>
            <a:pPr algn="just" rtl="0" eaLnBrk="1" fontAlgn="auto" hangingPunct="1"/>
            <a:r>
              <a:rPr lang="fr-FR" sz="1600">
                <a:latin typeface="Times New Roman" panose="02020603050405020304" pitchFamily="18" charset="0"/>
                <a:cs typeface="Times New Roman" panose="02020603050405020304" pitchFamily="18" charset="0"/>
              </a:rPr>
              <a:t>Toute donnée du graphe devient une propriété.</a:t>
            </a:r>
          </a:p>
        </p:txBody>
      </p:sp>
      <p:sp>
        <p:nvSpPr>
          <p:cNvPr id="24" name="Rectangle 23"/>
          <p:cNvSpPr/>
          <p:nvPr/>
        </p:nvSpPr>
        <p:spPr>
          <a:xfrm>
            <a:off x="1403921" y="4943822"/>
            <a:ext cx="10631090" cy="338554"/>
          </a:xfrm>
          <a:prstGeom prst="rect">
            <a:avLst/>
          </a:prstGeom>
        </p:spPr>
        <p:txBody>
          <a:bodyPr wrap="square">
            <a:spAutoFit/>
          </a:bodyPr>
          <a:lstStyle/>
          <a:p>
            <a:pPr algn="just" rtl="0" eaLnBrk="1" fontAlgn="auto" hangingPunct="1"/>
            <a:r>
              <a:rPr lang="fr-FR" sz="1600">
                <a:latin typeface="Times New Roman" panose="02020603050405020304" pitchFamily="18" charset="0"/>
                <a:cs typeface="Times New Roman" panose="02020603050405020304" pitchFamily="18" charset="0"/>
              </a:rPr>
              <a:t>Chacune des données sources de dépendance fonctionnelle devient l’identifiant d’une entité.</a:t>
            </a:r>
          </a:p>
        </p:txBody>
      </p:sp>
      <p:sp>
        <p:nvSpPr>
          <p:cNvPr id="25" name="Rectangle 24"/>
          <p:cNvSpPr/>
          <p:nvPr/>
        </p:nvSpPr>
        <p:spPr>
          <a:xfrm>
            <a:off x="1157510" y="4051908"/>
            <a:ext cx="10113516"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6" name="Rectangle 25"/>
          <p:cNvSpPr/>
          <p:nvPr/>
        </p:nvSpPr>
        <p:spPr>
          <a:xfrm>
            <a:off x="790227" y="4165698"/>
            <a:ext cx="533400"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N°1</a:t>
            </a:r>
          </a:p>
        </p:txBody>
      </p:sp>
      <p:sp>
        <p:nvSpPr>
          <p:cNvPr id="27" name="Rectangle 26"/>
          <p:cNvSpPr/>
          <p:nvPr/>
        </p:nvSpPr>
        <p:spPr>
          <a:xfrm>
            <a:off x="1136426" y="4774430"/>
            <a:ext cx="10134600"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Rectangle 28"/>
          <p:cNvSpPr/>
          <p:nvPr/>
        </p:nvSpPr>
        <p:spPr>
          <a:xfrm>
            <a:off x="762000" y="4871040"/>
            <a:ext cx="533400"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N°2</a:t>
            </a:r>
          </a:p>
        </p:txBody>
      </p:sp>
      <p:sp>
        <p:nvSpPr>
          <p:cNvPr id="31" name="Rectangle 30"/>
          <p:cNvSpPr/>
          <p:nvPr/>
        </p:nvSpPr>
        <p:spPr>
          <a:xfrm>
            <a:off x="722710" y="3942556"/>
            <a:ext cx="10631090" cy="1620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cxnSp>
        <p:nvCxnSpPr>
          <p:cNvPr id="32" name="Connecteur droit 31"/>
          <p:cNvCxnSpPr/>
          <p:nvPr/>
        </p:nvCxnSpPr>
        <p:spPr>
          <a:xfrm>
            <a:off x="3215640" y="2255520"/>
            <a:ext cx="0" cy="17871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3" name="Connecteur droit 32"/>
          <p:cNvCxnSpPr/>
          <p:nvPr/>
        </p:nvCxnSpPr>
        <p:spPr>
          <a:xfrm>
            <a:off x="3215640" y="2255520"/>
            <a:ext cx="7437120" cy="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 name="Connecteur droit 37"/>
          <p:cNvCxnSpPr/>
          <p:nvPr/>
        </p:nvCxnSpPr>
        <p:spPr>
          <a:xfrm flipV="1">
            <a:off x="10645143" y="2255520"/>
            <a:ext cx="7618" cy="167815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201053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113</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7" name="Rectangle 6"/>
          <p:cNvSpPr/>
          <p:nvPr/>
        </p:nvSpPr>
        <p:spPr>
          <a:xfrm>
            <a:off x="686744" y="2438897"/>
            <a:ext cx="10631090" cy="1077218"/>
          </a:xfrm>
          <a:prstGeom prst="rect">
            <a:avLst/>
          </a:prstGeom>
        </p:spPr>
        <p:txBody>
          <a:bodyPr wrap="square">
            <a:spAutoFit/>
          </a:bodyPr>
          <a:lstStyle/>
          <a:p>
            <a:pPr algn="just" rtl="0" eaLnBrk="1" fontAlgn="auto" hangingPunct="1"/>
            <a:r>
              <a:rPr lang="fr-FR" sz="1600">
                <a:latin typeface="Times New Roman" panose="02020603050405020304" pitchFamily="18" charset="0"/>
                <a:cs typeface="Times New Roman" panose="02020603050405020304" pitchFamily="18" charset="0"/>
              </a:rPr>
              <a:t>Les règles N°3 et N°4 permettent de déduire les deux associations fonctionnelles :</a:t>
            </a:r>
          </a:p>
          <a:p>
            <a:pPr marL="285750" indent="-285750" algn="just" rtl="0" eaLnBrk="1" fontAlgn="auto" hangingPunct="1">
              <a:buFont typeface="Arial" panose="020B0604020202020204" pitchFamily="34" charset="0"/>
              <a:buChar char="•"/>
            </a:pPr>
            <a:r>
              <a:rPr lang="fr-FR" sz="1600">
                <a:latin typeface="Times New Roman" panose="02020603050405020304" pitchFamily="18" charset="0"/>
                <a:cs typeface="Times New Roman" panose="02020603050405020304" pitchFamily="18" charset="0"/>
              </a:rPr>
              <a:t>Concerner (règles N°3 ).</a:t>
            </a:r>
          </a:p>
          <a:p>
            <a:pPr marL="285750" indent="-285750" algn="just" rtl="0" eaLnBrk="1" fontAlgn="auto" hangingPunct="1">
              <a:buFont typeface="Arial" panose="020B0604020202020204" pitchFamily="34" charset="0"/>
              <a:buChar char="•"/>
            </a:pPr>
            <a:r>
              <a:rPr lang="fr-FR" sz="1600" err="1">
                <a:latin typeface="Times New Roman" panose="02020603050405020304" pitchFamily="18" charset="0"/>
                <a:cs typeface="Times New Roman" panose="02020603050405020304" pitchFamily="18" charset="0"/>
              </a:rPr>
              <a:t>Inscrir</a:t>
            </a:r>
            <a:r>
              <a:rPr lang="fr-FR" sz="1600">
                <a:latin typeface="Times New Roman" panose="02020603050405020304" pitchFamily="18" charset="0"/>
                <a:cs typeface="Times New Roman" panose="02020603050405020304" pitchFamily="18" charset="0"/>
              </a:rPr>
              <a:t> (règles N°4).</a:t>
            </a:r>
            <a:endParaRPr lang="ar-MA" sz="1600">
              <a:latin typeface="Times New Roman" panose="02020603050405020304" pitchFamily="18" charset="0"/>
              <a:cs typeface="Times New Roman" panose="02020603050405020304" pitchFamily="18" charset="0"/>
            </a:endParaRPr>
          </a:p>
          <a:p>
            <a:pPr lvl="1" algn="just"/>
            <a:endParaRPr lang="fr-FR" sz="1600">
              <a:latin typeface="Times New Roman" panose="02020603050405020304" pitchFamily="18" charset="0"/>
              <a:cs typeface="Times New Roman" panose="02020603050405020304" pitchFamily="18" charset="0"/>
            </a:endParaRPr>
          </a:p>
        </p:txBody>
      </p:sp>
      <p:sp>
        <p:nvSpPr>
          <p:cNvPr id="17"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27007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rgbClr val="00B050"/>
                </a:solidFill>
              </a:rPr>
              <a:t>Règles de passage du graphe DF au MCD</a:t>
            </a:r>
            <a:endParaRPr lang="fr-FR" sz="1600">
              <a:solidFill>
                <a:srgbClr val="00B050"/>
              </a:solidFill>
              <a:cs typeface="Calibri"/>
            </a:endParaRPr>
          </a:p>
          <a:p>
            <a:pPr algn="just"/>
            <a:endParaRPr lang="fr-FR" sz="1600">
              <a:solidFill>
                <a:srgbClr val="00B050"/>
              </a:solidFill>
              <a:cs typeface="Calibri"/>
            </a:endParaRPr>
          </a:p>
        </p:txBody>
      </p:sp>
      <p:sp>
        <p:nvSpPr>
          <p:cNvPr id="31" name="Rectangle 30"/>
          <p:cNvSpPr/>
          <p:nvPr/>
        </p:nvSpPr>
        <p:spPr>
          <a:xfrm>
            <a:off x="656264" y="3428999"/>
            <a:ext cx="10866629" cy="1620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cxnSp>
        <p:nvCxnSpPr>
          <p:cNvPr id="32" name="Connecteur droit 31"/>
          <p:cNvCxnSpPr/>
          <p:nvPr/>
        </p:nvCxnSpPr>
        <p:spPr>
          <a:xfrm>
            <a:off x="2133600" y="2255520"/>
            <a:ext cx="0" cy="17871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3" name="Connecteur droit 32"/>
          <p:cNvCxnSpPr/>
          <p:nvPr/>
        </p:nvCxnSpPr>
        <p:spPr>
          <a:xfrm>
            <a:off x="2132045" y="2255422"/>
            <a:ext cx="8520716" cy="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 name="Connecteur droit 37"/>
          <p:cNvCxnSpPr/>
          <p:nvPr/>
        </p:nvCxnSpPr>
        <p:spPr>
          <a:xfrm flipV="1">
            <a:off x="10652761" y="2255521"/>
            <a:ext cx="0" cy="117347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4" name="Rectangle 33"/>
          <p:cNvSpPr/>
          <p:nvPr/>
        </p:nvSpPr>
        <p:spPr>
          <a:xfrm>
            <a:off x="1442030" y="3570275"/>
            <a:ext cx="9830085" cy="584775"/>
          </a:xfrm>
          <a:prstGeom prst="rect">
            <a:avLst/>
          </a:prstGeom>
        </p:spPr>
        <p:txBody>
          <a:bodyPr wrap="square">
            <a:spAutoFit/>
          </a:bodyPr>
          <a:lstStyle/>
          <a:p>
            <a:pPr algn="just" rtl="0" eaLnBrk="1" fontAlgn="auto" hangingPunct="1"/>
            <a:r>
              <a:rPr lang="fr-FR" sz="1600"/>
              <a:t>Une dépendance fonctionnelle entre deux données sources se traduit en association non porteuse de propriétés.</a:t>
            </a:r>
            <a:endParaRPr lang="fr-FR" sz="1600">
              <a:latin typeface="Times New Roman" panose="02020603050405020304" pitchFamily="18" charset="0"/>
              <a:cs typeface="Times New Roman" panose="02020603050405020304" pitchFamily="18" charset="0"/>
            </a:endParaRPr>
          </a:p>
        </p:txBody>
      </p:sp>
      <p:sp>
        <p:nvSpPr>
          <p:cNvPr id="35" name="Rectangle 34"/>
          <p:cNvSpPr/>
          <p:nvPr/>
        </p:nvSpPr>
        <p:spPr>
          <a:xfrm>
            <a:off x="1428312" y="4330686"/>
            <a:ext cx="9983436" cy="584775"/>
          </a:xfrm>
          <a:prstGeom prst="rect">
            <a:avLst/>
          </a:prstGeom>
        </p:spPr>
        <p:txBody>
          <a:bodyPr wrap="square">
            <a:spAutoFit/>
          </a:bodyPr>
          <a:lstStyle/>
          <a:p>
            <a:pPr algn="just" rtl="0"/>
            <a:r>
              <a:rPr lang="fr-FR" sz="1600"/>
              <a:t>Une donnée qui est relevée de l’association de plusieurs données sources de DF se traduit par une association porteuse de propriétés.</a:t>
            </a:r>
          </a:p>
        </p:txBody>
      </p:sp>
      <p:sp>
        <p:nvSpPr>
          <p:cNvPr id="36" name="Rectangle 35"/>
          <p:cNvSpPr/>
          <p:nvPr/>
        </p:nvSpPr>
        <p:spPr>
          <a:xfrm>
            <a:off x="1129691" y="3566440"/>
            <a:ext cx="10240267"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40" name="Rectangle 39"/>
          <p:cNvSpPr/>
          <p:nvPr/>
        </p:nvSpPr>
        <p:spPr>
          <a:xfrm>
            <a:off x="1129691" y="4286064"/>
            <a:ext cx="10240267" cy="62579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37" name="Rectangle 36"/>
          <p:cNvSpPr/>
          <p:nvPr/>
        </p:nvSpPr>
        <p:spPr>
          <a:xfrm>
            <a:off x="780438" y="3660265"/>
            <a:ext cx="536728"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N°3</a:t>
            </a:r>
          </a:p>
        </p:txBody>
      </p:sp>
      <p:sp>
        <p:nvSpPr>
          <p:cNvPr id="39" name="Rectangle 38"/>
          <p:cNvSpPr/>
          <p:nvPr/>
        </p:nvSpPr>
        <p:spPr>
          <a:xfrm>
            <a:off x="780438" y="4369109"/>
            <a:ext cx="536728" cy="4127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fr-FR" b="1"/>
              <a:t>N°4</a:t>
            </a:r>
          </a:p>
        </p:txBody>
      </p:sp>
      <p:pic>
        <p:nvPicPr>
          <p:cNvPr id="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154883"/>
            <a:ext cx="6929548" cy="125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3650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114</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7" name="Rectangle 6"/>
          <p:cNvSpPr/>
          <p:nvPr/>
        </p:nvSpPr>
        <p:spPr>
          <a:xfrm>
            <a:off x="722710" y="2126674"/>
            <a:ext cx="10631090" cy="1815882"/>
          </a:xfrm>
          <a:prstGeom prst="rect">
            <a:avLst/>
          </a:prstGeom>
        </p:spPr>
        <p:txBody>
          <a:bodyPr wrap="square">
            <a:spAutoFit/>
          </a:bodyPr>
          <a:lstStyle/>
          <a:p>
            <a:pPr algn="just" rtl="0" eaLnBrk="1" fontAlgn="auto" hangingPunct="1"/>
            <a:r>
              <a:rPr lang="fr-FR" sz="1600" b="1">
                <a:solidFill>
                  <a:schemeClr val="tx1"/>
                </a:solidFill>
                <a:effectLst>
                  <a:outerShdw blurRad="53975" dist="22860" dir="5400000" algn="tl" rotWithShape="0">
                    <a:srgbClr val="000000">
                      <a:alpha val="55000"/>
                    </a:srgbClr>
                  </a:outerShdw>
                </a:effectLst>
              </a:rPr>
              <a:t>Exercice </a:t>
            </a:r>
            <a:r>
              <a:rPr lang="fr-FR" sz="1600" b="1">
                <a:solidFill>
                  <a:schemeClr val="tx1"/>
                </a:solidFill>
              </a:rPr>
              <a:t>: </a:t>
            </a:r>
          </a:p>
          <a:p>
            <a:pPr algn="just" rtl="0" eaLnBrk="1" fontAlgn="auto" hangingPunct="1"/>
            <a:endParaRPr lang="ar-MA" sz="1600">
              <a:solidFill>
                <a:schemeClr val="tx1"/>
              </a:solidFill>
              <a:effectLst/>
            </a:endParaRPr>
          </a:p>
          <a:p>
            <a:pPr marL="285750" indent="-285750">
              <a:buFont typeface="Arial" panose="020B0604020202020204" pitchFamily="34" charset="0"/>
              <a:buChar char="•"/>
            </a:pPr>
            <a:r>
              <a:rPr lang="fr-FR" sz="1600" b="1"/>
              <a:t>R1</a:t>
            </a:r>
            <a:r>
              <a:rPr lang="fr-FR" sz="1600"/>
              <a:t> : Un client peut passer une ou plusieurs commandes ou ne passer aucune commande.</a:t>
            </a:r>
          </a:p>
          <a:p>
            <a:pPr marL="285750" indent="-285750">
              <a:buFont typeface="Arial" panose="020B0604020202020204" pitchFamily="34" charset="0"/>
              <a:buChar char="•"/>
            </a:pPr>
            <a:r>
              <a:rPr lang="fr-FR" sz="1600" b="1"/>
              <a:t>R2</a:t>
            </a:r>
            <a:r>
              <a:rPr lang="fr-FR" sz="1600"/>
              <a:t> : Une commande concerne au moins un produit.</a:t>
            </a:r>
          </a:p>
          <a:p>
            <a:pPr marL="285750" indent="-285750">
              <a:buFont typeface="Arial" panose="020B0604020202020204" pitchFamily="34" charset="0"/>
              <a:buChar char="•"/>
            </a:pPr>
            <a:r>
              <a:rPr lang="fr-FR" sz="1600" b="1"/>
              <a:t>R3</a:t>
            </a:r>
            <a:r>
              <a:rPr lang="fr-FR" sz="1600"/>
              <a:t> : Une commande concerne un et un seul client.</a:t>
            </a:r>
          </a:p>
          <a:p>
            <a:pPr marL="285750" indent="-285750">
              <a:buFont typeface="Arial" panose="020B0604020202020204" pitchFamily="34" charset="0"/>
              <a:buChar char="•"/>
            </a:pPr>
            <a:r>
              <a:rPr lang="fr-FR" sz="1600" b="1"/>
              <a:t>R4</a:t>
            </a:r>
            <a:r>
              <a:rPr lang="fr-FR" sz="1600"/>
              <a:t> : Une commande est assurée par un et un seul représentant qui n’est pas toujours le même pour un client donné.</a:t>
            </a:r>
          </a:p>
        </p:txBody>
      </p:sp>
    </p:spTree>
    <p:extLst>
      <p:ext uri="{BB962C8B-B14F-4D97-AF65-F5344CB8AC3E}">
        <p14:creationId xmlns:p14="http://schemas.microsoft.com/office/powerpoint/2010/main" val="36553764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115</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7" name="Rectangle 6"/>
          <p:cNvSpPr/>
          <p:nvPr/>
        </p:nvSpPr>
        <p:spPr>
          <a:xfrm>
            <a:off x="780454" y="1634383"/>
            <a:ext cx="10631090" cy="1815882"/>
          </a:xfrm>
          <a:prstGeom prst="rect">
            <a:avLst/>
          </a:prstGeom>
        </p:spPr>
        <p:txBody>
          <a:bodyPr wrap="square">
            <a:spAutoFit/>
          </a:bodyPr>
          <a:lstStyle/>
          <a:p>
            <a:pPr algn="just" rtl="0" eaLnBrk="1" fontAlgn="auto" hangingPunct="1"/>
            <a:r>
              <a:rPr lang="fr-FR" sz="1600" b="1">
                <a:solidFill>
                  <a:schemeClr val="tx1"/>
                </a:solidFill>
                <a:effectLst>
                  <a:outerShdw blurRad="53975" dist="22860" dir="5400000" algn="tl" rotWithShape="0">
                    <a:srgbClr val="000000">
                      <a:alpha val="55000"/>
                    </a:srgbClr>
                  </a:outerShdw>
                </a:effectLst>
              </a:rPr>
              <a:t>Exercice </a:t>
            </a:r>
            <a:r>
              <a:rPr lang="fr-FR" sz="1600" b="1">
                <a:solidFill>
                  <a:schemeClr val="tx1"/>
                </a:solidFill>
              </a:rPr>
              <a:t>: </a:t>
            </a:r>
          </a:p>
          <a:p>
            <a:pPr algn="just" rtl="0" eaLnBrk="1" fontAlgn="auto" hangingPunct="1"/>
            <a:endParaRPr lang="ar-MA" sz="1600">
              <a:solidFill>
                <a:schemeClr val="tx1"/>
              </a:solidFill>
              <a:effectLst/>
            </a:endParaRPr>
          </a:p>
          <a:p>
            <a:pPr marL="285750" indent="-285750">
              <a:buFont typeface="Arial" panose="020B0604020202020204" pitchFamily="34" charset="0"/>
              <a:buChar char="•"/>
            </a:pPr>
            <a:r>
              <a:rPr lang="fr-FR" sz="1600" b="1"/>
              <a:t>R1</a:t>
            </a:r>
            <a:r>
              <a:rPr lang="fr-FR" sz="1600"/>
              <a:t> : Un client peut passer une ou plusieurs commandes ou ne passer aucune commande.</a:t>
            </a:r>
          </a:p>
          <a:p>
            <a:pPr marL="285750" indent="-285750">
              <a:buFont typeface="Arial" panose="020B0604020202020204" pitchFamily="34" charset="0"/>
              <a:buChar char="•"/>
            </a:pPr>
            <a:r>
              <a:rPr lang="fr-FR" sz="1600" b="1"/>
              <a:t>R2</a:t>
            </a:r>
            <a:r>
              <a:rPr lang="fr-FR" sz="1600"/>
              <a:t> : Une commande concerne au moins un produit.</a:t>
            </a:r>
          </a:p>
          <a:p>
            <a:pPr marL="285750" indent="-285750">
              <a:buFont typeface="Arial" panose="020B0604020202020204" pitchFamily="34" charset="0"/>
              <a:buChar char="•"/>
            </a:pPr>
            <a:r>
              <a:rPr lang="fr-FR" sz="1600" b="1"/>
              <a:t>R3</a:t>
            </a:r>
            <a:r>
              <a:rPr lang="fr-FR" sz="1600"/>
              <a:t> : Une commande concerne un et un seul client.</a:t>
            </a:r>
          </a:p>
          <a:p>
            <a:pPr marL="285750" indent="-285750">
              <a:buFont typeface="Arial" panose="020B0604020202020204" pitchFamily="34" charset="0"/>
              <a:buChar char="•"/>
            </a:pPr>
            <a:r>
              <a:rPr lang="fr-FR" sz="1600" b="1"/>
              <a:t>R4</a:t>
            </a:r>
            <a:r>
              <a:rPr lang="fr-FR" sz="1600"/>
              <a:t> : Une commande est assurée par un et un seul représentant qui n’est pas toujours le même pour un client donné.</a:t>
            </a:r>
          </a:p>
        </p:txBody>
      </p:sp>
      <p:pic>
        <p:nvPicPr>
          <p:cNvPr id="8" name="Image 7"/>
          <p:cNvPicPr>
            <a:picLocks noChangeAspect="1"/>
          </p:cNvPicPr>
          <p:nvPr/>
        </p:nvPicPr>
        <p:blipFill>
          <a:blip r:embed="rId6"/>
          <a:stretch>
            <a:fillRect/>
          </a:stretch>
        </p:blipFill>
        <p:spPr>
          <a:xfrm>
            <a:off x="3200400" y="3299076"/>
            <a:ext cx="5839894" cy="3102867"/>
          </a:xfrm>
          <a:prstGeom prst="rect">
            <a:avLst/>
          </a:prstGeom>
        </p:spPr>
      </p:pic>
      <p:sp>
        <p:nvSpPr>
          <p:cNvPr id="9" name="Rectangle 8"/>
          <p:cNvSpPr/>
          <p:nvPr/>
        </p:nvSpPr>
        <p:spPr>
          <a:xfrm>
            <a:off x="8305800" y="5066901"/>
            <a:ext cx="533400" cy="142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sz="1400">
                <a:solidFill>
                  <a:schemeClr val="tx1"/>
                </a:solidFill>
              </a:rPr>
              <a:t>1,n</a:t>
            </a:r>
            <a:endParaRPr lang="ar-MA" sz="1400">
              <a:solidFill>
                <a:schemeClr val="tx1"/>
              </a:solidFill>
            </a:endParaRPr>
          </a:p>
        </p:txBody>
      </p:sp>
    </p:spTree>
    <p:extLst>
      <p:ext uri="{BB962C8B-B14F-4D97-AF65-F5344CB8AC3E}">
        <p14:creationId xmlns:p14="http://schemas.microsoft.com/office/powerpoint/2010/main" val="36649681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116</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rtl="0"/>
            <a:r>
              <a:rPr lang="fr-FR" sz="1600" b="1">
                <a:solidFill>
                  <a:schemeClr val="accent6">
                    <a:lumMod val="75000"/>
                  </a:schemeClr>
                </a:solidFill>
                <a:latin typeface="Calibri"/>
                <a:cs typeface="Calibri"/>
              </a:rPr>
              <a:t>Règles de passage du MCD au MLD normalisé</a:t>
            </a:r>
            <a:endParaRPr lang="ar-MA" sz="1600" b="1">
              <a:solidFill>
                <a:schemeClr val="accent6">
                  <a:lumMod val="75000"/>
                </a:schemeClr>
              </a:solidFill>
              <a:latin typeface="Calibri"/>
              <a:cs typeface="Calibri"/>
            </a:endParaRPr>
          </a:p>
          <a:p>
            <a:endParaRPr lang="fr-FR" sz="1600" b="1">
              <a:solidFill>
                <a:schemeClr val="accent6">
                  <a:lumMod val="75000"/>
                </a:schemeClr>
              </a:solidFill>
              <a:latin typeface="Calibri"/>
              <a:cs typeface="Calibri"/>
            </a:endParaRP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178524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6">
                    <a:lumMod val="75000"/>
                  </a:schemeClr>
                </a:solidFill>
                <a:cs typeface="Calibri"/>
              </a:rPr>
              <a:t>Définition - MLD </a:t>
            </a:r>
            <a:r>
              <a:rPr lang="fr-FR" sz="1600">
                <a:solidFill>
                  <a:srgbClr val="555555"/>
                </a:solidFill>
                <a:cs typeface="Calibri"/>
              </a:rPr>
              <a:t>:</a:t>
            </a:r>
          </a:p>
          <a:p>
            <a:pPr marL="285750" indent="-285750" algn="just">
              <a:buFont typeface="Wingdings" panose="05000000000000000000" pitchFamily="2" charset="2"/>
              <a:buChar char="§"/>
            </a:pPr>
            <a:endParaRPr lang="fr-FR" sz="1600">
              <a:solidFill>
                <a:srgbClr val="555555"/>
              </a:solidFill>
              <a:cs typeface="Calibri"/>
            </a:endParaRPr>
          </a:p>
          <a:p>
            <a:pPr marL="285750" indent="-285750" algn="just">
              <a:buFont typeface="Wingdings" panose="05000000000000000000" pitchFamily="2" charset="2"/>
              <a:buChar char="§"/>
            </a:pPr>
            <a:r>
              <a:rPr lang="fr-FR" sz="1600"/>
              <a:t>Le </a:t>
            </a:r>
            <a:r>
              <a:rPr lang="fr-FR" sz="1600" b="1"/>
              <a:t>MLD</a:t>
            </a:r>
            <a:r>
              <a:rPr lang="fr-FR" sz="1600"/>
              <a:t> est une étape dans le processus de conception d’une base de données qui permet de passer du modèle conceptuel (MCD) à un modèle plus technique, prêt à être transformé en base de données.</a:t>
            </a:r>
          </a:p>
          <a:p>
            <a:pPr marL="285750" indent="-285750" algn="just">
              <a:buFont typeface="Wingdings" panose="05000000000000000000" pitchFamily="2" charset="2"/>
              <a:buChar char="§"/>
            </a:pPr>
            <a:r>
              <a:rPr lang="fr-FR" sz="1600"/>
              <a:t>Le </a:t>
            </a:r>
            <a:r>
              <a:rPr lang="fr-FR" sz="1600" b="1"/>
              <a:t>MLD</a:t>
            </a:r>
            <a:r>
              <a:rPr lang="fr-FR" sz="1600"/>
              <a:t> est une représentation </a:t>
            </a:r>
            <a:r>
              <a:rPr lang="fr-FR" sz="1600" b="1"/>
              <a:t>relationnelle</a:t>
            </a:r>
            <a:r>
              <a:rPr lang="fr-FR" sz="1600"/>
              <a:t> d'une base de données.</a:t>
            </a:r>
            <a:endParaRPr lang="fr-FR" sz="1600" i="1"/>
          </a:p>
          <a:p>
            <a:pPr marL="285750" indent="-285750" algn="just">
              <a:buFont typeface="Wingdings" panose="05000000000000000000" pitchFamily="2" charset="2"/>
              <a:buChar char="§"/>
            </a:pPr>
            <a:endParaRPr lang="fr-FR" sz="1600">
              <a:solidFill>
                <a:srgbClr val="555555"/>
              </a:solidFill>
              <a:latin typeface="Calibri"/>
              <a:cs typeface="Calibri"/>
            </a:endParaRPr>
          </a:p>
        </p:txBody>
      </p:sp>
      <p:pic>
        <p:nvPicPr>
          <p:cNvPr id="17" name="Espace réservé du contenu 20">
            <a:extLst>
              <a:ext uri="{FF2B5EF4-FFF2-40B4-BE49-F238E27FC236}">
                <a16:creationId xmlns:a16="http://schemas.microsoft.com/office/drawing/2014/main" id="{066FE603-4B51-40B2-96BC-CF2CD16AF259}"/>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3168649" y="3193519"/>
            <a:ext cx="5854700" cy="2708524"/>
          </a:xfrm>
          <a:prstGeom prst="rect">
            <a:avLst/>
          </a:prstGeom>
        </p:spPr>
      </p:pic>
      <p:sp>
        <p:nvSpPr>
          <p:cNvPr id="7" name="Rectangle 6"/>
          <p:cNvSpPr/>
          <p:nvPr/>
        </p:nvSpPr>
        <p:spPr>
          <a:xfrm>
            <a:off x="4909616" y="3772541"/>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19" name="Rectangle 18"/>
          <p:cNvSpPr/>
          <p:nvPr/>
        </p:nvSpPr>
        <p:spPr>
          <a:xfrm>
            <a:off x="4648201" y="5486401"/>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pic>
        <p:nvPicPr>
          <p:cNvPr id="8" name="Image 7"/>
          <p:cNvPicPr>
            <a:picLocks noChangeAspect="1"/>
          </p:cNvPicPr>
          <p:nvPr/>
        </p:nvPicPr>
        <p:blipFill>
          <a:blip r:embed="rId7"/>
          <a:stretch>
            <a:fillRect/>
          </a:stretch>
        </p:blipFill>
        <p:spPr>
          <a:xfrm>
            <a:off x="5006618" y="5297635"/>
            <a:ext cx="1449579" cy="502246"/>
          </a:xfrm>
          <a:prstGeom prst="rect">
            <a:avLst/>
          </a:prstGeom>
        </p:spPr>
      </p:pic>
      <p:sp>
        <p:nvSpPr>
          <p:cNvPr id="25" name="Rectangle 24"/>
          <p:cNvSpPr/>
          <p:nvPr/>
        </p:nvSpPr>
        <p:spPr>
          <a:xfrm>
            <a:off x="3001665" y="5541713"/>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pic>
        <p:nvPicPr>
          <p:cNvPr id="9" name="Image 8"/>
          <p:cNvPicPr>
            <a:picLocks noChangeAspect="1"/>
          </p:cNvPicPr>
          <p:nvPr/>
        </p:nvPicPr>
        <p:blipFill>
          <a:blip r:embed="rId8"/>
          <a:stretch>
            <a:fillRect/>
          </a:stretch>
        </p:blipFill>
        <p:spPr>
          <a:xfrm>
            <a:off x="3130385" y="5296731"/>
            <a:ext cx="1703029" cy="606559"/>
          </a:xfrm>
          <a:prstGeom prst="rect">
            <a:avLst/>
          </a:prstGeom>
        </p:spPr>
      </p:pic>
      <p:sp>
        <p:nvSpPr>
          <p:cNvPr id="26" name="Rectangle 25">
            <a:extLst>
              <a:ext uri="{FF2B5EF4-FFF2-40B4-BE49-F238E27FC236}">
                <a16:creationId xmlns:a16="http://schemas.microsoft.com/office/drawing/2014/main" id="{71EBF33E-7D4E-B647-9629-8E463CD42F91}"/>
              </a:ext>
            </a:extLst>
          </p:cNvPr>
          <p:cNvSpPr/>
          <p:nvPr/>
        </p:nvSpPr>
        <p:spPr>
          <a:xfrm>
            <a:off x="6705600" y="4242894"/>
            <a:ext cx="2113344" cy="474562"/>
          </a:xfrm>
          <a:prstGeom prst="rect">
            <a:avLst/>
          </a:prstGeom>
          <a:solidFill>
            <a:srgbClr val="B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t>MLD</a:t>
            </a:r>
            <a:r>
              <a:rPr lang="fr-FR" sz="1200"/>
              <a:t> (Relationnel)</a:t>
            </a:r>
          </a:p>
        </p:txBody>
      </p:sp>
    </p:spTree>
    <p:extLst>
      <p:ext uri="{BB962C8B-B14F-4D97-AF65-F5344CB8AC3E}">
        <p14:creationId xmlns:p14="http://schemas.microsoft.com/office/powerpoint/2010/main" val="2150653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rtl="0"/>
            <a:r>
              <a:rPr lang="fr-FR" sz="1600" b="1">
                <a:solidFill>
                  <a:schemeClr val="accent6">
                    <a:lumMod val="75000"/>
                  </a:schemeClr>
                </a:solidFill>
                <a:latin typeface="Calibri"/>
                <a:cs typeface="Calibri"/>
              </a:rPr>
              <a:t>Règles de passage du MCD au MLD normalisé</a:t>
            </a:r>
            <a:endParaRPr lang="ar-MA" sz="1600" b="1">
              <a:solidFill>
                <a:schemeClr val="accent6">
                  <a:lumMod val="75000"/>
                </a:schemeClr>
              </a:solidFill>
              <a:latin typeface="Calibri"/>
              <a:cs typeface="Calibri"/>
            </a:endParaRPr>
          </a:p>
          <a:p>
            <a:endParaRPr lang="fr-FR" sz="1600" b="1">
              <a:solidFill>
                <a:schemeClr val="accent6">
                  <a:lumMod val="75000"/>
                </a:schemeClr>
              </a:solidFill>
              <a:latin typeface="Calibri"/>
              <a:cs typeface="Calibri"/>
            </a:endParaRPr>
          </a:p>
        </p:txBody>
      </p:sp>
      <p:sp>
        <p:nvSpPr>
          <p:cNvPr id="19" name="Rectangle 18"/>
          <p:cNvSpPr/>
          <p:nvPr/>
        </p:nvSpPr>
        <p:spPr>
          <a:xfrm>
            <a:off x="4648201" y="5486401"/>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5" name="Rectangle 24"/>
          <p:cNvSpPr/>
          <p:nvPr/>
        </p:nvSpPr>
        <p:spPr>
          <a:xfrm>
            <a:off x="3001665" y="5541713"/>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lang="fr-FR" sz="1600" b="1">
                <a:latin typeface="+mn-lt"/>
                <a:cs typeface="+mn-cs"/>
              </a:rPr>
              <a:t>Règle N°1</a:t>
            </a:r>
            <a:r>
              <a:rPr lang="fr-FR" sz="1600">
                <a:latin typeface="+mn-lt"/>
                <a:cs typeface="+mn-cs"/>
              </a:rPr>
              <a:t> : transformation des entités.</a:t>
            </a:r>
          </a:p>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lang="fr-FR" sz="1600" b="1">
                <a:latin typeface="+mn-lt"/>
                <a:cs typeface="+mn-cs"/>
              </a:rPr>
              <a:t>Règle N°2</a:t>
            </a:r>
            <a:r>
              <a:rPr lang="fr-FR" sz="1600">
                <a:latin typeface="+mn-lt"/>
                <a:cs typeface="+mn-cs"/>
              </a:rPr>
              <a:t> : transformation d’une association sans propriété du type (* ,n)-(1,1).</a:t>
            </a:r>
          </a:p>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lang="fr-FR" sz="1600" b="1">
                <a:latin typeface="+mn-lt"/>
                <a:cs typeface="+mn-cs"/>
              </a:rPr>
              <a:t>Règle N°3</a:t>
            </a:r>
            <a:r>
              <a:rPr lang="fr-FR" sz="1600">
                <a:latin typeface="+mn-lt"/>
                <a:cs typeface="+mn-cs"/>
              </a:rPr>
              <a:t> : transformation d’une association (1, n) -(*, n).</a:t>
            </a:r>
          </a:p>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lang="fr-FR" sz="1600" b="1">
                <a:latin typeface="+mn-lt"/>
                <a:cs typeface="+mn-cs"/>
              </a:rPr>
              <a:t>Règle N°4</a:t>
            </a:r>
            <a:r>
              <a:rPr lang="fr-FR" sz="1600">
                <a:latin typeface="+mn-lt"/>
                <a:cs typeface="+mn-cs"/>
              </a:rPr>
              <a:t> : associations ternaires (</a:t>
            </a:r>
            <a:r>
              <a:rPr lang="fr-FR" sz="1600" err="1">
                <a:latin typeface="+mn-lt"/>
                <a:cs typeface="+mn-cs"/>
              </a:rPr>
              <a:t>n-aires</a:t>
            </a:r>
            <a:r>
              <a:rPr lang="fr-FR" sz="1600">
                <a:latin typeface="+mn-lt"/>
                <a:cs typeface="+mn-cs"/>
              </a:rPr>
              <a:t>).</a:t>
            </a:r>
          </a:p>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20000" y="161665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a:solidFill>
                  <a:schemeClr val="accent6">
                    <a:lumMod val="75000"/>
                  </a:schemeClr>
                </a:solidFill>
                <a:latin typeface="Calibri"/>
                <a:cs typeface="Calibri"/>
              </a:rPr>
              <a:t>Règles de passage du MCD au MLD normalisé</a:t>
            </a:r>
          </a:p>
        </p:txBody>
      </p:sp>
      <p:sp>
        <p:nvSpPr>
          <p:cNvPr id="34" name="Espace réservé du contenu 4">
            <a:extLst>
              <a:ext uri="{FF2B5EF4-FFF2-40B4-BE49-F238E27FC236}">
                <a16:creationId xmlns:a16="http://schemas.microsoft.com/office/drawing/2014/main" id="{713BFBF5-76DF-4A54-8FB0-0A47AD47EEAE}"/>
              </a:ext>
            </a:extLst>
          </p:cNvPr>
          <p:cNvSpPr txBox="1">
            <a:spLocks/>
          </p:cNvSpPr>
          <p:nvPr/>
        </p:nvSpPr>
        <p:spPr>
          <a:xfrm>
            <a:off x="819235" y="3764837"/>
            <a:ext cx="10746576" cy="2257447"/>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lang="fr-FR" sz="1600">
                <a:latin typeface="+mn-lt"/>
                <a:cs typeface="+mn-cs"/>
              </a:rPr>
              <a:t>Une entité du MCD devient une table portant le même nom.</a:t>
            </a:r>
          </a:p>
          <a:p>
            <a:pPr marL="171450" marR="0" lvl="0" indent="-17145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r>
              <a:rPr lang="fr-FR" sz="1600">
                <a:latin typeface="+mn-lt"/>
                <a:cs typeface="+mn-cs"/>
              </a:rPr>
              <a:t>Chaque colonne correspond à un attribut.</a:t>
            </a:r>
          </a:p>
          <a:p>
            <a:pPr lvl="0">
              <a:defRPr/>
            </a:pPr>
            <a:r>
              <a:rPr lang="fr-FR" sz="1600">
                <a:latin typeface="+mn-lt"/>
                <a:cs typeface="+mn-cs"/>
              </a:rPr>
              <a:t>L’identifiant devient la clé primaire de la table (</a:t>
            </a:r>
            <a:r>
              <a:rPr lang="fr-FR" sz="1600" err="1">
                <a:latin typeface="+mn-lt"/>
                <a:cs typeface="+mn-cs"/>
              </a:rPr>
              <a:t>primary</a:t>
            </a:r>
            <a:r>
              <a:rPr lang="fr-FR" sz="1600">
                <a:latin typeface="+mn-lt"/>
                <a:cs typeface="+mn-cs"/>
              </a:rPr>
              <a:t> key).</a:t>
            </a:r>
          </a:p>
          <a:p>
            <a:pPr marL="0" marR="0" lvl="0" indent="0" algn="just" defTabSz="914400" rtl="0" eaLnBrk="1" fontAlgn="auto" latinLnBrk="0" hangingPunct="1">
              <a:lnSpc>
                <a:spcPts val="1600"/>
              </a:lnSpc>
              <a:spcBef>
                <a:spcPts val="600"/>
              </a:spcBef>
              <a:spcAft>
                <a:spcPts val="0"/>
              </a:spcAft>
              <a:buClr>
                <a:srgbClr val="565656"/>
              </a:buClr>
              <a:buSzTx/>
              <a:buFont typeface="Arial" panose="020B0604020202020204" pitchFamily="34" charset="0"/>
              <a:buNone/>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5" name="Espace réservé du contenu 18">
            <a:extLst>
              <a:ext uri="{FF2B5EF4-FFF2-40B4-BE49-F238E27FC236}">
                <a16:creationId xmlns:a16="http://schemas.microsoft.com/office/drawing/2014/main" id="{D52D60EE-F2B8-444C-AE08-82E9A133442F}"/>
              </a:ext>
            </a:extLst>
          </p:cNvPr>
          <p:cNvSpPr txBox="1">
            <a:spLocks/>
          </p:cNvSpPr>
          <p:nvPr/>
        </p:nvSpPr>
        <p:spPr>
          <a:xfrm>
            <a:off x="819235" y="3438439"/>
            <a:ext cx="10746576" cy="305823"/>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chemeClr val="accent5"/>
                </a:solidFill>
                <a:latin typeface="Calibri"/>
                <a:cs typeface="Calibri"/>
              </a:rPr>
              <a:t>Règle N°1</a:t>
            </a:r>
            <a:r>
              <a:rPr lang="fr-FR">
                <a:solidFill>
                  <a:schemeClr val="accent6">
                    <a:lumMod val="75000"/>
                  </a:schemeClr>
                </a:solidFill>
                <a:latin typeface="Calibri"/>
                <a:cs typeface="Calibri"/>
              </a:rPr>
              <a:t> </a:t>
            </a:r>
            <a:r>
              <a:rPr lang="fr-FR">
                <a:solidFill>
                  <a:schemeClr val="tx1"/>
                </a:solidFill>
                <a:latin typeface="Calibri"/>
                <a:cs typeface="Calibri"/>
              </a:rPr>
              <a:t>: transformation des entités</a:t>
            </a:r>
          </a:p>
        </p:txBody>
      </p:sp>
    </p:spTree>
    <p:extLst>
      <p:ext uri="{BB962C8B-B14F-4D97-AF65-F5344CB8AC3E}">
        <p14:creationId xmlns:p14="http://schemas.microsoft.com/office/powerpoint/2010/main" val="20959196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118</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rtl="0"/>
            <a:r>
              <a:rPr lang="fr-FR" sz="1600" b="1">
                <a:solidFill>
                  <a:schemeClr val="accent6">
                    <a:lumMod val="75000"/>
                  </a:schemeClr>
                </a:solidFill>
                <a:latin typeface="Calibri"/>
                <a:cs typeface="Calibri"/>
              </a:rPr>
              <a:t>Règles de passage du MCD au MLD normalisé</a:t>
            </a:r>
            <a:endParaRPr lang="ar-MA" sz="1600" b="1">
              <a:solidFill>
                <a:schemeClr val="accent6">
                  <a:lumMod val="75000"/>
                </a:schemeClr>
              </a:solidFill>
              <a:latin typeface="Calibri"/>
              <a:cs typeface="Calibri"/>
            </a:endParaRPr>
          </a:p>
          <a:p>
            <a:endParaRPr lang="fr-FR" sz="1600" b="1">
              <a:solidFill>
                <a:schemeClr val="accent6">
                  <a:lumMod val="75000"/>
                </a:schemeClr>
              </a:solidFill>
              <a:latin typeface="Calibri"/>
              <a:cs typeface="Calibri"/>
            </a:endParaRPr>
          </a:p>
        </p:txBody>
      </p:sp>
      <p:sp>
        <p:nvSpPr>
          <p:cNvPr id="19" name="Rectangle 18"/>
          <p:cNvSpPr/>
          <p:nvPr/>
        </p:nvSpPr>
        <p:spPr>
          <a:xfrm>
            <a:off x="4648201" y="5486401"/>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5" name="Rectangle 24"/>
          <p:cNvSpPr/>
          <p:nvPr/>
        </p:nvSpPr>
        <p:spPr>
          <a:xfrm>
            <a:off x="3001665" y="5541713"/>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20000" y="161665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a:solidFill>
                  <a:schemeClr val="accent6">
                    <a:lumMod val="75000"/>
                  </a:schemeClr>
                </a:solidFill>
                <a:latin typeface="Calibri"/>
                <a:cs typeface="Calibri"/>
              </a:rPr>
              <a:t>Règles de passage du MCD au MLD normalisé</a:t>
            </a:r>
          </a:p>
        </p:txBody>
      </p:sp>
      <p:sp>
        <p:nvSpPr>
          <p:cNvPr id="35" name="Espace réservé du contenu 18">
            <a:extLst>
              <a:ext uri="{FF2B5EF4-FFF2-40B4-BE49-F238E27FC236}">
                <a16:creationId xmlns:a16="http://schemas.microsoft.com/office/drawing/2014/main" id="{D52D60EE-F2B8-444C-AE08-82E9A133442F}"/>
              </a:ext>
            </a:extLst>
          </p:cNvPr>
          <p:cNvSpPr txBox="1">
            <a:spLocks/>
          </p:cNvSpPr>
          <p:nvPr/>
        </p:nvSpPr>
        <p:spPr>
          <a:xfrm>
            <a:off x="755312" y="2080890"/>
            <a:ext cx="10746576" cy="305823"/>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chemeClr val="accent5"/>
                </a:solidFill>
                <a:latin typeface="Calibri"/>
                <a:cs typeface="Calibri"/>
              </a:rPr>
              <a:t>Règle N°2</a:t>
            </a:r>
            <a:r>
              <a:rPr lang="fr-FR">
                <a:solidFill>
                  <a:schemeClr val="accent6">
                    <a:lumMod val="75000"/>
                  </a:schemeClr>
                </a:solidFill>
                <a:latin typeface="Calibri"/>
                <a:cs typeface="Calibri"/>
              </a:rPr>
              <a:t> </a:t>
            </a:r>
            <a:r>
              <a:rPr lang="fr-FR">
                <a:solidFill>
                  <a:schemeClr val="tx1"/>
                </a:solidFill>
                <a:latin typeface="Calibri"/>
                <a:cs typeface="Calibri"/>
              </a:rPr>
              <a:t>: transformation d’une association sans propriété du type (* ,n)-(1,1).</a:t>
            </a:r>
          </a:p>
        </p:txBody>
      </p:sp>
      <p:sp>
        <p:nvSpPr>
          <p:cNvPr id="24" name="Espace réservé du contenu 3">
            <a:extLst>
              <a:ext uri="{FF2B5EF4-FFF2-40B4-BE49-F238E27FC236}">
                <a16:creationId xmlns:a16="http://schemas.microsoft.com/office/drawing/2014/main" id="{E090F42B-F405-4E3A-B1F3-7AD9F21216D7}"/>
              </a:ext>
            </a:extLst>
          </p:cNvPr>
          <p:cNvSpPr txBox="1">
            <a:spLocks/>
          </p:cNvSpPr>
          <p:nvPr/>
        </p:nvSpPr>
        <p:spPr>
          <a:xfrm>
            <a:off x="759029" y="2317911"/>
            <a:ext cx="10746576"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gn="just">
              <a:buFont typeface="Wingdings" panose="05000000000000000000" pitchFamily="2" charset="2"/>
              <a:buChar char="§"/>
            </a:pPr>
            <a:r>
              <a:rPr lang="fr-FR" sz="1600" kern="1200">
                <a:solidFill>
                  <a:srgbClr val="565656"/>
                </a:solidFill>
              </a:rPr>
              <a:t>La clé primaire de la table, ayant la cardinalité (*,N), est dupliquée dans la table ayant la cardinalité (1,1).</a:t>
            </a:r>
          </a:p>
          <a:p>
            <a:pPr algn="just"/>
            <a:r>
              <a:rPr lang="fr-FR" sz="1600" b="1" kern="1200">
                <a:solidFill>
                  <a:srgbClr val="565656"/>
                </a:solidFill>
              </a:rPr>
              <a:t>Exemple</a:t>
            </a:r>
            <a:r>
              <a:rPr lang="fr-FR" sz="1600" kern="1200">
                <a:solidFill>
                  <a:srgbClr val="565656"/>
                </a:solidFill>
              </a:rPr>
              <a:t> :</a:t>
            </a: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pPr marL="285750" indent="-285750" algn="just">
              <a:buFont typeface="Wingdings" panose="05000000000000000000" pitchFamily="2" charset="2"/>
              <a:buChar char="Ø"/>
            </a:pPr>
            <a:r>
              <a:rPr lang="fr-FR" sz="1600" kern="1200">
                <a:solidFill>
                  <a:srgbClr val="565656"/>
                </a:solidFill>
              </a:rPr>
              <a:t>Une session concerne une seule formation. Une formation peut n’avoir aucune session ou plusieurs.</a:t>
            </a:r>
          </a:p>
          <a:p>
            <a:pPr algn="just"/>
            <a:endParaRPr lang="fr-FR" sz="1600" kern="1200">
              <a:solidFill>
                <a:srgbClr val="565656"/>
              </a:solidFill>
            </a:endParaRPr>
          </a:p>
          <a:p>
            <a:pPr marL="285750" indent="-285750" algn="just">
              <a:buFont typeface="Wingdings" panose="05000000000000000000" pitchFamily="2" charset="2"/>
              <a:buChar char="Ø"/>
            </a:pPr>
            <a:r>
              <a:rPr lang="fr-FR" sz="1600" kern="1200">
                <a:solidFill>
                  <a:srgbClr val="565656"/>
                </a:solidFill>
              </a:rPr>
              <a:t>Formation est dite entité forte et Session est dite entité faible. La clé primaire </a:t>
            </a:r>
            <a:r>
              <a:rPr lang="fr-FR" sz="1600" kern="1200" err="1">
                <a:solidFill>
                  <a:srgbClr val="565656"/>
                </a:solidFill>
              </a:rPr>
              <a:t>codeForm</a:t>
            </a:r>
            <a:r>
              <a:rPr lang="fr-FR" sz="1600" kern="1200">
                <a:solidFill>
                  <a:srgbClr val="565656"/>
                </a:solidFill>
              </a:rPr>
              <a:t> de la table Formation doit être dupliquée dans la table Session (il devient une clé étrangère – </a:t>
            </a:r>
            <a:r>
              <a:rPr lang="fr-FR" sz="1600" kern="1200" err="1">
                <a:solidFill>
                  <a:srgbClr val="565656"/>
                </a:solidFill>
              </a:rPr>
              <a:t>foreign</a:t>
            </a:r>
            <a:r>
              <a:rPr lang="fr-FR" sz="1600" kern="1200">
                <a:solidFill>
                  <a:srgbClr val="565656"/>
                </a:solidFill>
              </a:rPr>
              <a:t> key).</a:t>
            </a:r>
          </a:p>
          <a:p>
            <a:endParaRPr lang="fr-FR"/>
          </a:p>
        </p:txBody>
      </p:sp>
      <p:pic>
        <p:nvPicPr>
          <p:cNvPr id="26" name="Image 25"/>
          <p:cNvPicPr>
            <a:picLocks noChangeAspect="1"/>
          </p:cNvPicPr>
          <p:nvPr/>
        </p:nvPicPr>
        <p:blipFill>
          <a:blip r:embed="rId6" cstate="email">
            <a:extLst>
              <a:ext uri="{28A0092B-C50C-407E-A947-70E740481C1C}">
                <a14:useLocalDpi xmlns:a14="http://schemas.microsoft.com/office/drawing/2010/main"/>
              </a:ext>
            </a:extLst>
          </a:blip>
          <a:srcRect/>
          <a:stretch/>
        </p:blipFill>
        <p:spPr bwMode="auto">
          <a:xfrm>
            <a:off x="3604591" y="2714083"/>
            <a:ext cx="4977394" cy="1194818"/>
          </a:xfrm>
          <a:prstGeom prst="rect">
            <a:avLst/>
          </a:prstGeom>
          <a:noFill/>
          <a:ln>
            <a:noFill/>
          </a:ln>
        </p:spPr>
      </p:pic>
      <p:pic>
        <p:nvPicPr>
          <p:cNvPr id="27" name="Image 26"/>
          <p:cNvPicPr>
            <a:picLocks noChangeAspect="1"/>
          </p:cNvPicPr>
          <p:nvPr/>
        </p:nvPicPr>
        <p:blipFill>
          <a:blip r:embed="rId7" cstate="email">
            <a:extLst>
              <a:ext uri="{28A0092B-C50C-407E-A947-70E740481C1C}">
                <a14:useLocalDpi xmlns:a14="http://schemas.microsoft.com/office/drawing/2010/main"/>
              </a:ext>
            </a:extLst>
          </a:blip>
          <a:srcRect/>
          <a:stretch/>
        </p:blipFill>
        <p:spPr bwMode="auto">
          <a:xfrm>
            <a:off x="4304108" y="4998900"/>
            <a:ext cx="3578359" cy="1225298"/>
          </a:xfrm>
          <a:prstGeom prst="rect">
            <a:avLst/>
          </a:prstGeom>
          <a:noFill/>
          <a:ln>
            <a:noFill/>
          </a:ln>
        </p:spPr>
      </p:pic>
      <p:sp>
        <p:nvSpPr>
          <p:cNvPr id="7" name="ZoneTexte 6"/>
          <p:cNvSpPr txBox="1"/>
          <p:nvPr/>
        </p:nvSpPr>
        <p:spPr>
          <a:xfrm>
            <a:off x="4350830" y="5736527"/>
            <a:ext cx="263214" cy="261610"/>
          </a:xfrm>
          <a:prstGeom prst="rect">
            <a:avLst/>
          </a:prstGeom>
          <a:noFill/>
        </p:spPr>
        <p:txBody>
          <a:bodyPr wrap="none" rtlCol="1">
            <a:spAutoFit/>
          </a:bodyPr>
          <a:lstStyle/>
          <a:p>
            <a:r>
              <a:rPr lang="fr-FR" sz="1100" b="1"/>
              <a:t>#</a:t>
            </a:r>
            <a:endParaRPr lang="ar-MA" sz="1100" b="1"/>
          </a:p>
        </p:txBody>
      </p:sp>
    </p:spTree>
    <p:extLst>
      <p:ext uri="{BB962C8B-B14F-4D97-AF65-F5344CB8AC3E}">
        <p14:creationId xmlns:p14="http://schemas.microsoft.com/office/powerpoint/2010/main" val="35365239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119</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rtl="0"/>
            <a:r>
              <a:rPr lang="fr-FR" sz="1600" b="1">
                <a:solidFill>
                  <a:schemeClr val="accent6">
                    <a:lumMod val="75000"/>
                  </a:schemeClr>
                </a:solidFill>
                <a:latin typeface="Calibri"/>
                <a:cs typeface="Calibri"/>
              </a:rPr>
              <a:t>Règles de passage du MCD au MLD normalisé</a:t>
            </a:r>
            <a:endParaRPr lang="ar-MA" sz="1600" b="1">
              <a:solidFill>
                <a:schemeClr val="accent6">
                  <a:lumMod val="75000"/>
                </a:schemeClr>
              </a:solidFill>
              <a:latin typeface="Calibri"/>
              <a:cs typeface="Calibri"/>
            </a:endParaRPr>
          </a:p>
          <a:p>
            <a:endParaRPr lang="fr-FR" sz="1600" b="1">
              <a:solidFill>
                <a:schemeClr val="accent6">
                  <a:lumMod val="75000"/>
                </a:schemeClr>
              </a:solidFill>
              <a:latin typeface="Calibri"/>
              <a:cs typeface="Calibri"/>
            </a:endParaRPr>
          </a:p>
        </p:txBody>
      </p:sp>
      <p:sp>
        <p:nvSpPr>
          <p:cNvPr id="19" name="Rectangle 18"/>
          <p:cNvSpPr/>
          <p:nvPr/>
        </p:nvSpPr>
        <p:spPr>
          <a:xfrm>
            <a:off x="4648201" y="5486401"/>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5" name="Rectangle 24"/>
          <p:cNvSpPr/>
          <p:nvPr/>
        </p:nvSpPr>
        <p:spPr>
          <a:xfrm>
            <a:off x="3001665" y="5541713"/>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20000" y="161665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a:solidFill>
                  <a:schemeClr val="accent6">
                    <a:lumMod val="75000"/>
                  </a:schemeClr>
                </a:solidFill>
                <a:latin typeface="Calibri"/>
                <a:cs typeface="Calibri"/>
              </a:rPr>
              <a:t>Règles de passage du MCD au MLD normalisé</a:t>
            </a:r>
          </a:p>
        </p:txBody>
      </p:sp>
      <p:sp>
        <p:nvSpPr>
          <p:cNvPr id="34" name="Rectangle 33"/>
          <p:cNvSpPr/>
          <p:nvPr/>
        </p:nvSpPr>
        <p:spPr>
          <a:xfrm>
            <a:off x="747176" y="2013726"/>
            <a:ext cx="6872824" cy="923330"/>
          </a:xfrm>
          <a:prstGeom prst="rect">
            <a:avLst/>
          </a:prstGeom>
        </p:spPr>
        <p:txBody>
          <a:bodyPr wrap="square">
            <a:spAutoFit/>
          </a:bodyPr>
          <a:lstStyle/>
          <a:p>
            <a:r>
              <a:rPr lang="fr-FR" sz="1600" b="1" kern="1200">
                <a:solidFill>
                  <a:srgbClr val="565656"/>
                </a:solidFill>
                <a:latin typeface="+mn-lt"/>
                <a:ea typeface="+mn-ea"/>
                <a:cs typeface="+mn-cs"/>
              </a:rPr>
              <a:t>Cas particuliers </a:t>
            </a:r>
            <a:r>
              <a:rPr lang="fr-FR" sz="1600" kern="1200">
                <a:solidFill>
                  <a:srgbClr val="565656"/>
                </a:solidFill>
                <a:latin typeface="+mn-lt"/>
                <a:ea typeface="+mn-ea"/>
                <a:cs typeface="+mn-cs"/>
              </a:rPr>
              <a:t>: transformation d’une association (1,1) -(0,1)</a:t>
            </a:r>
          </a:p>
          <a:p>
            <a:endParaRPr lang="fr-FR" b="1"/>
          </a:p>
          <a:p>
            <a:pPr lvl="0"/>
            <a:endParaRPr lang="fr-FR" b="1"/>
          </a:p>
        </p:txBody>
      </p:sp>
      <p:sp>
        <p:nvSpPr>
          <p:cNvPr id="36" name="Rectangle 35"/>
          <p:cNvSpPr/>
          <p:nvPr/>
        </p:nvSpPr>
        <p:spPr>
          <a:xfrm>
            <a:off x="2745936" y="2259067"/>
            <a:ext cx="8399640" cy="369332"/>
          </a:xfrm>
          <a:prstGeom prst="rect">
            <a:avLst/>
          </a:prstGeom>
        </p:spPr>
        <p:txBody>
          <a:bodyPr wrap="square">
            <a:spAutoFit/>
          </a:bodyPr>
          <a:lstStyle/>
          <a:p>
            <a:r>
              <a:rPr lang="fr-FR" b="1"/>
              <a:t> </a:t>
            </a:r>
            <a:endParaRPr lang="fr-FR"/>
          </a:p>
        </p:txBody>
      </p:sp>
      <p:pic>
        <p:nvPicPr>
          <p:cNvPr id="9" name="Image 8"/>
          <p:cNvPicPr>
            <a:picLocks noChangeAspect="1"/>
          </p:cNvPicPr>
          <p:nvPr/>
        </p:nvPicPr>
        <p:blipFill>
          <a:blip r:embed="rId6"/>
          <a:stretch>
            <a:fillRect/>
          </a:stretch>
        </p:blipFill>
        <p:spPr>
          <a:xfrm>
            <a:off x="3445082" y="2427032"/>
            <a:ext cx="5197290" cy="1265030"/>
          </a:xfrm>
          <a:prstGeom prst="rect">
            <a:avLst/>
          </a:prstGeom>
        </p:spPr>
      </p:pic>
      <p:sp>
        <p:nvSpPr>
          <p:cNvPr id="11" name="Rectangle 10"/>
          <p:cNvSpPr/>
          <p:nvPr/>
        </p:nvSpPr>
        <p:spPr>
          <a:xfrm>
            <a:off x="792655" y="3842066"/>
            <a:ext cx="10502143" cy="338554"/>
          </a:xfrm>
          <a:prstGeom prst="rect">
            <a:avLst/>
          </a:prstGeom>
        </p:spPr>
        <p:txBody>
          <a:bodyPr wrap="square">
            <a:spAutoFit/>
          </a:bodyPr>
          <a:lstStyle/>
          <a:p>
            <a:pPr marL="285750" indent="-285750" algn="just">
              <a:buFont typeface="Wingdings" panose="05000000000000000000" pitchFamily="2" charset="2"/>
              <a:buChar char="Ø"/>
            </a:pPr>
            <a:r>
              <a:rPr lang="fr-FR" sz="1600" kern="1200">
                <a:solidFill>
                  <a:srgbClr val="565656"/>
                </a:solidFill>
                <a:latin typeface="+mn-lt"/>
                <a:ea typeface="+mn-ea"/>
                <a:cs typeface="+mn-cs"/>
              </a:rPr>
              <a:t>Clé primaire de l’entité ayant la cardinalité (0,1) devient une clé étrangère dans la table ayant la cardinalité (1,1)</a:t>
            </a:r>
          </a:p>
        </p:txBody>
      </p:sp>
      <p:pic>
        <p:nvPicPr>
          <p:cNvPr id="12" name="Image 11"/>
          <p:cNvPicPr>
            <a:picLocks noChangeAspect="1"/>
          </p:cNvPicPr>
          <p:nvPr/>
        </p:nvPicPr>
        <p:blipFill>
          <a:blip r:embed="rId7"/>
          <a:stretch>
            <a:fillRect/>
          </a:stretch>
        </p:blipFill>
        <p:spPr>
          <a:xfrm>
            <a:off x="4161450" y="4225261"/>
            <a:ext cx="3863675" cy="1775614"/>
          </a:xfrm>
          <a:prstGeom prst="rect">
            <a:avLst/>
          </a:prstGeom>
        </p:spPr>
      </p:pic>
      <p:pic>
        <p:nvPicPr>
          <p:cNvPr id="13" name="Image 12"/>
          <p:cNvPicPr>
            <a:picLocks noChangeAspect="1"/>
          </p:cNvPicPr>
          <p:nvPr/>
        </p:nvPicPr>
        <p:blipFill>
          <a:blip r:embed="rId8"/>
          <a:stretch>
            <a:fillRect/>
          </a:stretch>
        </p:blipFill>
        <p:spPr>
          <a:xfrm>
            <a:off x="6218456" y="5627657"/>
            <a:ext cx="1706343" cy="315943"/>
          </a:xfrm>
          <a:prstGeom prst="rect">
            <a:avLst/>
          </a:prstGeom>
        </p:spPr>
      </p:pic>
    </p:spTree>
    <p:extLst>
      <p:ext uri="{BB962C8B-B14F-4D97-AF65-F5344CB8AC3E}">
        <p14:creationId xmlns:p14="http://schemas.microsoft.com/office/powerpoint/2010/main" val="370698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grpSp>
        <p:nvGrpSpPr>
          <p:cNvPr id="8" name="object 8"/>
          <p:cNvGrpSpPr/>
          <p:nvPr/>
        </p:nvGrpSpPr>
        <p:grpSpPr>
          <a:xfrm>
            <a:off x="5061307" y="460248"/>
            <a:ext cx="7058025" cy="4490720"/>
            <a:chOff x="5061307" y="460248"/>
            <a:chExt cx="7058025" cy="4490720"/>
          </a:xfrm>
        </p:grpSpPr>
        <p:pic>
          <p:nvPicPr>
            <p:cNvPr id="9" name="object 9"/>
            <p:cNvPicPr/>
            <p:nvPr/>
          </p:nvPicPr>
          <p:blipFill>
            <a:blip r:embed="rId3" cstate="print"/>
            <a:stretch>
              <a:fillRect/>
            </a:stretch>
          </p:blipFill>
          <p:spPr>
            <a:xfrm>
              <a:off x="11442191" y="460248"/>
              <a:ext cx="676655" cy="670560"/>
            </a:xfrm>
            <a:prstGeom prst="rect">
              <a:avLst/>
            </a:prstGeom>
          </p:spPr>
        </p:pic>
        <p:sp>
          <p:nvSpPr>
            <p:cNvPr id="10" name="object 10"/>
            <p:cNvSpPr/>
            <p:nvPr/>
          </p:nvSpPr>
          <p:spPr>
            <a:xfrm>
              <a:off x="5061307" y="4328154"/>
              <a:ext cx="1774825" cy="622935"/>
            </a:xfrm>
            <a:custGeom>
              <a:avLst/>
              <a:gdLst/>
              <a:ahLst/>
              <a:cxnLst/>
              <a:rect l="l" t="t" r="r" b="b"/>
              <a:pathLst>
                <a:path w="1774825" h="622935">
                  <a:moveTo>
                    <a:pt x="1774470" y="0"/>
                  </a:moveTo>
                  <a:lnTo>
                    <a:pt x="0" y="0"/>
                  </a:lnTo>
                  <a:lnTo>
                    <a:pt x="0" y="622578"/>
                  </a:lnTo>
                  <a:lnTo>
                    <a:pt x="1774470" y="622578"/>
                  </a:lnTo>
                  <a:lnTo>
                    <a:pt x="1774470" y="0"/>
                  </a:lnTo>
                  <a:close/>
                </a:path>
              </a:pathLst>
            </a:custGeom>
            <a:solidFill>
              <a:srgbClr val="000000"/>
            </a:solidFill>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7842"/>
                </a:solidFill>
              </a:rPr>
              <a:t>01-</a:t>
            </a:r>
            <a:r>
              <a:rPr spc="-45">
                <a:solidFill>
                  <a:srgbClr val="007842"/>
                </a:solidFill>
              </a:rPr>
              <a:t> </a:t>
            </a:r>
            <a:r>
              <a:rPr spc="-10">
                <a:solidFill>
                  <a:srgbClr val="007842"/>
                </a:solidFill>
              </a:rPr>
              <a:t>COMPRENDRE</a:t>
            </a:r>
            <a:r>
              <a:rPr spc="-20">
                <a:solidFill>
                  <a:srgbClr val="007842"/>
                </a:solidFill>
              </a:rPr>
              <a:t> </a:t>
            </a:r>
            <a:r>
              <a:rPr>
                <a:solidFill>
                  <a:srgbClr val="007842"/>
                </a:solidFill>
              </a:rPr>
              <a:t>LA</a:t>
            </a:r>
            <a:r>
              <a:rPr spc="-70">
                <a:solidFill>
                  <a:srgbClr val="007842"/>
                </a:solidFill>
              </a:rPr>
              <a:t> </a:t>
            </a:r>
            <a:r>
              <a:rPr>
                <a:solidFill>
                  <a:srgbClr val="007842"/>
                </a:solidFill>
              </a:rPr>
              <a:t>NOTION</a:t>
            </a:r>
            <a:r>
              <a:rPr spc="-25">
                <a:solidFill>
                  <a:srgbClr val="007842"/>
                </a:solidFill>
              </a:rPr>
              <a:t> </a:t>
            </a:r>
            <a:r>
              <a:rPr>
                <a:solidFill>
                  <a:srgbClr val="007842"/>
                </a:solidFill>
              </a:rPr>
              <a:t>DE</a:t>
            </a:r>
            <a:r>
              <a:rPr spc="-45">
                <a:solidFill>
                  <a:srgbClr val="007842"/>
                </a:solidFill>
              </a:rPr>
              <a:t> </a:t>
            </a:r>
            <a:r>
              <a:rPr spc="-25">
                <a:solidFill>
                  <a:srgbClr val="007842"/>
                </a:solidFill>
              </a:rPr>
              <a:t>SI</a:t>
            </a:r>
          </a:p>
          <a:p>
            <a:pPr marL="139065">
              <a:lnSpc>
                <a:spcPct val="100000"/>
              </a:lnSpc>
              <a:spcBef>
                <a:spcPts val="35"/>
              </a:spcBef>
            </a:pPr>
            <a:r>
              <a:rPr sz="1600" err="1">
                <a:solidFill>
                  <a:srgbClr val="007842"/>
                </a:solidFill>
              </a:rPr>
              <a:t>Fonction</a:t>
            </a:r>
            <a:r>
              <a:rPr lang="fr-FR" sz="1600">
                <a:solidFill>
                  <a:srgbClr val="007842"/>
                </a:solidFill>
              </a:rPr>
              <a:t> du système pilotage</a:t>
            </a:r>
            <a:endParaRPr sz="1600">
              <a:solidFill>
                <a:srgbClr val="007842"/>
              </a:solidFill>
            </a:endParaRPr>
          </a:p>
        </p:txBody>
      </p:sp>
      <p:sp>
        <p:nvSpPr>
          <p:cNvPr id="12" name="object 12"/>
          <p:cNvSpPr txBox="1"/>
          <p:nvPr/>
        </p:nvSpPr>
        <p:spPr>
          <a:xfrm>
            <a:off x="984910" y="1778451"/>
            <a:ext cx="7320890" cy="1258678"/>
          </a:xfrm>
          <a:prstGeom prst="rect">
            <a:avLst/>
          </a:prstGeom>
        </p:spPr>
        <p:txBody>
          <a:bodyPr vert="horz" wrap="square" lIns="0" tIns="80645" rIns="0" bIns="0" rtlCol="0">
            <a:spAutoFit/>
          </a:bodyPr>
          <a:lstStyle/>
          <a:p>
            <a:pPr marL="12700">
              <a:lnSpc>
                <a:spcPct val="100000"/>
              </a:lnSpc>
              <a:spcBef>
                <a:spcPts val="635"/>
              </a:spcBef>
            </a:pPr>
            <a:r>
              <a:rPr sz="1600">
                <a:solidFill>
                  <a:srgbClr val="555555"/>
                </a:solidFill>
                <a:latin typeface="Calibri"/>
                <a:cs typeface="Calibri"/>
              </a:rPr>
              <a:t>Le</a:t>
            </a:r>
            <a:r>
              <a:rPr sz="1600" spc="-30">
                <a:solidFill>
                  <a:srgbClr val="555555"/>
                </a:solidFill>
                <a:latin typeface="Calibri"/>
                <a:cs typeface="Calibri"/>
              </a:rPr>
              <a:t> </a:t>
            </a:r>
            <a:r>
              <a:rPr lang="fr-FR" sz="1600" b="1">
                <a:solidFill>
                  <a:srgbClr val="555555"/>
                </a:solidFill>
                <a:latin typeface="Calibri"/>
                <a:cs typeface="Calibri"/>
              </a:rPr>
              <a:t>système</a:t>
            </a:r>
            <a:r>
              <a:rPr sz="1600" spc="-65">
                <a:solidFill>
                  <a:srgbClr val="555555"/>
                </a:solidFill>
                <a:latin typeface="Calibri"/>
                <a:cs typeface="Calibri"/>
              </a:rPr>
              <a:t> </a:t>
            </a:r>
            <a:r>
              <a:rPr sz="1600" b="1">
                <a:solidFill>
                  <a:srgbClr val="555555"/>
                </a:solidFill>
                <a:latin typeface="Calibri"/>
                <a:cs typeface="Calibri"/>
              </a:rPr>
              <a:t>de pilotage </a:t>
            </a:r>
            <a:r>
              <a:rPr sz="1600">
                <a:solidFill>
                  <a:srgbClr val="555555"/>
                </a:solidFill>
                <a:latin typeface="Calibri"/>
                <a:cs typeface="Calibri"/>
              </a:rPr>
              <a:t>est</a:t>
            </a:r>
            <a:r>
              <a:rPr sz="1600" spc="-40">
                <a:solidFill>
                  <a:srgbClr val="555555"/>
                </a:solidFill>
                <a:latin typeface="Calibri"/>
                <a:cs typeface="Calibri"/>
              </a:rPr>
              <a:t> </a:t>
            </a:r>
            <a:r>
              <a:rPr sz="1600">
                <a:solidFill>
                  <a:srgbClr val="555555"/>
                </a:solidFill>
                <a:latin typeface="Calibri"/>
                <a:cs typeface="Calibri"/>
              </a:rPr>
              <a:t>le</a:t>
            </a:r>
            <a:r>
              <a:rPr sz="1600" spc="-25">
                <a:solidFill>
                  <a:srgbClr val="555555"/>
                </a:solidFill>
                <a:latin typeface="Calibri"/>
                <a:cs typeface="Calibri"/>
              </a:rPr>
              <a:t> </a:t>
            </a:r>
            <a:r>
              <a:rPr sz="1600" spc="-10">
                <a:solidFill>
                  <a:srgbClr val="555555"/>
                </a:solidFill>
                <a:latin typeface="Calibri"/>
                <a:cs typeface="Calibri"/>
              </a:rPr>
              <a:t>système</a:t>
            </a:r>
            <a:r>
              <a:rPr sz="1600" spc="10">
                <a:solidFill>
                  <a:srgbClr val="555555"/>
                </a:solidFill>
                <a:latin typeface="Calibri"/>
                <a:cs typeface="Calibri"/>
              </a:rPr>
              <a:t> </a:t>
            </a:r>
            <a:r>
              <a:rPr sz="1600">
                <a:solidFill>
                  <a:srgbClr val="555555"/>
                </a:solidFill>
                <a:latin typeface="Calibri"/>
                <a:cs typeface="Calibri"/>
              </a:rPr>
              <a:t>dans</a:t>
            </a:r>
            <a:r>
              <a:rPr sz="1600" spc="-25">
                <a:solidFill>
                  <a:srgbClr val="555555"/>
                </a:solidFill>
                <a:latin typeface="Calibri"/>
                <a:cs typeface="Calibri"/>
              </a:rPr>
              <a:t> </a:t>
            </a:r>
            <a:r>
              <a:rPr sz="1600">
                <a:solidFill>
                  <a:srgbClr val="555555"/>
                </a:solidFill>
                <a:latin typeface="Calibri"/>
                <a:cs typeface="Calibri"/>
              </a:rPr>
              <a:t>lequel</a:t>
            </a:r>
            <a:r>
              <a:rPr sz="1600" spc="15">
                <a:solidFill>
                  <a:srgbClr val="555555"/>
                </a:solidFill>
                <a:latin typeface="Calibri"/>
                <a:cs typeface="Calibri"/>
              </a:rPr>
              <a:t> </a:t>
            </a:r>
            <a:r>
              <a:rPr sz="1600">
                <a:solidFill>
                  <a:srgbClr val="555555"/>
                </a:solidFill>
                <a:latin typeface="Calibri"/>
                <a:cs typeface="Calibri"/>
              </a:rPr>
              <a:t>les</a:t>
            </a:r>
            <a:r>
              <a:rPr sz="1600" spc="-25">
                <a:solidFill>
                  <a:srgbClr val="555555"/>
                </a:solidFill>
                <a:latin typeface="Calibri"/>
                <a:cs typeface="Calibri"/>
              </a:rPr>
              <a:t> </a:t>
            </a:r>
            <a:r>
              <a:rPr sz="1600">
                <a:solidFill>
                  <a:srgbClr val="555555"/>
                </a:solidFill>
                <a:latin typeface="Calibri"/>
                <a:cs typeface="Calibri"/>
              </a:rPr>
              <a:t>décisions </a:t>
            </a:r>
            <a:r>
              <a:rPr sz="1600" err="1">
                <a:solidFill>
                  <a:srgbClr val="555555"/>
                </a:solidFill>
                <a:latin typeface="Calibri"/>
                <a:cs typeface="Calibri"/>
              </a:rPr>
              <a:t>sont</a:t>
            </a:r>
            <a:r>
              <a:rPr sz="1600" spc="-40">
                <a:solidFill>
                  <a:srgbClr val="555555"/>
                </a:solidFill>
                <a:latin typeface="Calibri"/>
                <a:cs typeface="Calibri"/>
              </a:rPr>
              <a:t> </a:t>
            </a:r>
            <a:r>
              <a:rPr sz="1600" err="1">
                <a:solidFill>
                  <a:srgbClr val="555555"/>
                </a:solidFill>
                <a:latin typeface="Calibri"/>
                <a:cs typeface="Calibri"/>
              </a:rPr>
              <a:t>prises</a:t>
            </a:r>
            <a:r>
              <a:rPr lang="fr-FR" sz="1600" spc="-5">
                <a:solidFill>
                  <a:srgbClr val="555555"/>
                </a:solidFill>
                <a:latin typeface="Calibri"/>
                <a:cs typeface="Calibri"/>
              </a:rPr>
              <a:t> </a:t>
            </a:r>
            <a:r>
              <a:rPr sz="1600" spc="-10" err="1">
                <a:solidFill>
                  <a:srgbClr val="555555"/>
                </a:solidFill>
                <a:latin typeface="Calibri"/>
                <a:cs typeface="Calibri"/>
              </a:rPr>
              <a:t>concernant</a:t>
            </a:r>
            <a:r>
              <a:rPr sz="1600" spc="-1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82245" indent="-169545">
              <a:lnSpc>
                <a:spcPct val="100000"/>
              </a:lnSpc>
              <a:spcBef>
                <a:spcPts val="530"/>
              </a:spcBef>
              <a:buFont typeface="Arial MT"/>
              <a:buChar char="•"/>
              <a:tabLst>
                <a:tab pos="182245" algn="l"/>
              </a:tabLst>
            </a:pPr>
            <a:r>
              <a:rPr sz="1600">
                <a:solidFill>
                  <a:srgbClr val="555555"/>
                </a:solidFill>
                <a:latin typeface="Calibri"/>
                <a:cs typeface="Calibri"/>
              </a:rPr>
              <a:t>les</a:t>
            </a:r>
            <a:r>
              <a:rPr sz="1600" spc="-50">
                <a:solidFill>
                  <a:srgbClr val="555555"/>
                </a:solidFill>
                <a:latin typeface="Calibri"/>
                <a:cs typeface="Calibri"/>
              </a:rPr>
              <a:t> </a:t>
            </a:r>
            <a:r>
              <a:rPr sz="1600">
                <a:solidFill>
                  <a:srgbClr val="555555"/>
                </a:solidFill>
                <a:latin typeface="Calibri"/>
                <a:cs typeface="Calibri"/>
              </a:rPr>
              <a:t>objectifs</a:t>
            </a:r>
            <a:r>
              <a:rPr sz="1600" spc="-50">
                <a:solidFill>
                  <a:srgbClr val="555555"/>
                </a:solidFill>
                <a:latin typeface="Calibri"/>
                <a:cs typeface="Calibri"/>
              </a:rPr>
              <a:t> </a:t>
            </a:r>
            <a:r>
              <a:rPr sz="1600">
                <a:solidFill>
                  <a:srgbClr val="555555"/>
                </a:solidFill>
                <a:latin typeface="Calibri"/>
                <a:cs typeface="Calibri"/>
              </a:rPr>
              <a:t>assignés</a:t>
            </a:r>
            <a:r>
              <a:rPr sz="1600" spc="-30">
                <a:solidFill>
                  <a:srgbClr val="555555"/>
                </a:solidFill>
                <a:latin typeface="Calibri"/>
                <a:cs typeface="Calibri"/>
              </a:rPr>
              <a:t> </a:t>
            </a:r>
            <a:r>
              <a:rPr sz="1600">
                <a:solidFill>
                  <a:srgbClr val="555555"/>
                </a:solidFill>
                <a:latin typeface="Calibri"/>
                <a:cs typeface="Calibri"/>
              </a:rPr>
              <a:t>au</a:t>
            </a:r>
            <a:r>
              <a:rPr sz="1600" spc="-65">
                <a:solidFill>
                  <a:srgbClr val="555555"/>
                </a:solidFill>
                <a:latin typeface="Calibri"/>
                <a:cs typeface="Calibri"/>
              </a:rPr>
              <a:t> </a:t>
            </a:r>
            <a:r>
              <a:rPr sz="1600" spc="-10" err="1">
                <a:solidFill>
                  <a:srgbClr val="555555"/>
                </a:solidFill>
                <a:latin typeface="Calibri"/>
                <a:cs typeface="Calibri"/>
              </a:rPr>
              <a:t>système</a:t>
            </a:r>
            <a:r>
              <a:rPr sz="1600" spc="-20">
                <a:solidFill>
                  <a:srgbClr val="555555"/>
                </a:solidFill>
                <a:latin typeface="Calibri"/>
                <a:cs typeface="Calibri"/>
              </a:rPr>
              <a:t> </a:t>
            </a:r>
            <a:r>
              <a:rPr sz="1600" spc="-10" err="1">
                <a:solidFill>
                  <a:srgbClr val="555555"/>
                </a:solidFill>
                <a:latin typeface="Calibri"/>
                <a:cs typeface="Calibri"/>
              </a:rPr>
              <a:t>opérant</a:t>
            </a:r>
            <a:r>
              <a:rPr lang="fr-FR" sz="1600" spc="-25">
                <a:solidFill>
                  <a:srgbClr val="555555"/>
                </a:solidFill>
                <a:latin typeface="Calibri"/>
                <a:cs typeface="Calibri"/>
              </a:rPr>
              <a:t>.</a:t>
            </a:r>
            <a:endParaRPr sz="1600">
              <a:latin typeface="Calibri"/>
              <a:cs typeface="Calibri"/>
            </a:endParaRPr>
          </a:p>
          <a:p>
            <a:pPr marL="182245" indent="-169545">
              <a:lnSpc>
                <a:spcPct val="100000"/>
              </a:lnSpc>
              <a:spcBef>
                <a:spcPts val="530"/>
              </a:spcBef>
              <a:buFont typeface="Arial MT"/>
              <a:buChar char="•"/>
              <a:tabLst>
                <a:tab pos="182245" algn="l"/>
              </a:tabLst>
            </a:pPr>
            <a:r>
              <a:rPr sz="1600" spc="-20">
                <a:solidFill>
                  <a:srgbClr val="555555"/>
                </a:solidFill>
                <a:latin typeface="Calibri"/>
                <a:cs typeface="Calibri"/>
              </a:rPr>
              <a:t>l’affectation</a:t>
            </a:r>
            <a:r>
              <a:rPr sz="1600" spc="-10">
                <a:solidFill>
                  <a:srgbClr val="555555"/>
                </a:solidFill>
                <a:latin typeface="Calibri"/>
                <a:cs typeface="Calibri"/>
              </a:rPr>
              <a:t> </a:t>
            </a:r>
            <a:r>
              <a:rPr sz="1600">
                <a:solidFill>
                  <a:srgbClr val="555555"/>
                </a:solidFill>
                <a:latin typeface="Calibri"/>
                <a:cs typeface="Calibri"/>
              </a:rPr>
              <a:t>des</a:t>
            </a:r>
            <a:r>
              <a:rPr sz="1600" spc="-30">
                <a:solidFill>
                  <a:srgbClr val="555555"/>
                </a:solidFill>
                <a:latin typeface="Calibri"/>
                <a:cs typeface="Calibri"/>
              </a:rPr>
              <a:t> </a:t>
            </a:r>
            <a:r>
              <a:rPr sz="1600" spc="-10">
                <a:solidFill>
                  <a:srgbClr val="555555"/>
                </a:solidFill>
                <a:latin typeface="Calibri"/>
                <a:cs typeface="Calibri"/>
              </a:rPr>
              <a:t>ressources</a:t>
            </a:r>
            <a:r>
              <a:rPr sz="1600" spc="-25">
                <a:solidFill>
                  <a:srgbClr val="555555"/>
                </a:solidFill>
                <a:latin typeface="Calibri"/>
                <a:cs typeface="Calibri"/>
              </a:rPr>
              <a:t> </a:t>
            </a:r>
            <a:r>
              <a:rPr sz="1600">
                <a:solidFill>
                  <a:srgbClr val="555555"/>
                </a:solidFill>
                <a:latin typeface="Calibri"/>
                <a:cs typeface="Calibri"/>
              </a:rPr>
              <a:t>au</a:t>
            </a:r>
            <a:r>
              <a:rPr sz="1600" spc="-50">
                <a:solidFill>
                  <a:srgbClr val="555555"/>
                </a:solidFill>
                <a:latin typeface="Calibri"/>
                <a:cs typeface="Calibri"/>
              </a:rPr>
              <a:t> </a:t>
            </a:r>
            <a:r>
              <a:rPr sz="1600" spc="-10" err="1">
                <a:solidFill>
                  <a:srgbClr val="555555"/>
                </a:solidFill>
                <a:latin typeface="Calibri"/>
                <a:cs typeface="Calibri"/>
              </a:rPr>
              <a:t>système</a:t>
            </a:r>
            <a:r>
              <a:rPr sz="1600">
                <a:solidFill>
                  <a:srgbClr val="555555"/>
                </a:solidFill>
                <a:latin typeface="Calibri"/>
                <a:cs typeface="Calibri"/>
              </a:rPr>
              <a:t> </a:t>
            </a:r>
            <a:r>
              <a:rPr sz="1600" spc="-10" err="1">
                <a:solidFill>
                  <a:srgbClr val="555555"/>
                </a:solidFill>
                <a:latin typeface="Calibri"/>
                <a:cs typeface="Calibri"/>
              </a:rPr>
              <a:t>opérant</a:t>
            </a:r>
            <a:r>
              <a:rPr lang="fr-FR" sz="1600" spc="-5">
                <a:solidFill>
                  <a:srgbClr val="555555"/>
                </a:solidFill>
                <a:latin typeface="Calibri"/>
                <a:cs typeface="Calibri"/>
              </a:rPr>
              <a:t>.</a:t>
            </a:r>
            <a:endParaRPr sz="1600">
              <a:latin typeface="Calibri"/>
              <a:cs typeface="Calibri"/>
            </a:endParaRPr>
          </a:p>
          <a:p>
            <a:pPr marL="182245" indent="-169545">
              <a:lnSpc>
                <a:spcPct val="100000"/>
              </a:lnSpc>
              <a:spcBef>
                <a:spcPts val="505"/>
              </a:spcBef>
              <a:buFont typeface="Arial MT"/>
              <a:buChar char="•"/>
              <a:tabLst>
                <a:tab pos="182245" algn="l"/>
              </a:tabLst>
            </a:pPr>
            <a:r>
              <a:rPr lang="fr-FR" sz="1600">
                <a:solidFill>
                  <a:srgbClr val="555555"/>
                </a:solidFill>
                <a:latin typeface="Calibri"/>
                <a:cs typeface="Calibri"/>
              </a:rPr>
              <a:t>La </a:t>
            </a:r>
            <a:r>
              <a:rPr sz="1600" spc="-10" err="1">
                <a:solidFill>
                  <a:srgbClr val="555555"/>
                </a:solidFill>
                <a:latin typeface="Calibri"/>
                <a:cs typeface="Calibri"/>
              </a:rPr>
              <a:t>régulation</a:t>
            </a:r>
            <a:r>
              <a:rPr sz="1600" spc="-10">
                <a:solidFill>
                  <a:srgbClr val="555555"/>
                </a:solidFill>
                <a:latin typeface="Calibri"/>
                <a:cs typeface="Calibri"/>
              </a:rPr>
              <a:t>.</a:t>
            </a:r>
            <a:endParaRPr sz="1600">
              <a:latin typeface="Calibri"/>
              <a:cs typeface="Calibri"/>
            </a:endParaRPr>
          </a:p>
        </p:txBody>
      </p:sp>
      <p:sp>
        <p:nvSpPr>
          <p:cNvPr id="13" name="object 13"/>
          <p:cNvSpPr txBox="1"/>
          <p:nvPr/>
        </p:nvSpPr>
        <p:spPr>
          <a:xfrm>
            <a:off x="5001496" y="4290691"/>
            <a:ext cx="1776730" cy="621030"/>
          </a:xfrm>
          <a:prstGeom prst="rect">
            <a:avLst/>
          </a:prstGeom>
          <a:solidFill>
            <a:srgbClr val="CCCCCC"/>
          </a:solidFill>
          <a:ln w="11233">
            <a:solidFill>
              <a:srgbClr val="000000"/>
            </a:solidFill>
          </a:ln>
        </p:spPr>
        <p:txBody>
          <a:bodyPr vert="horz" wrap="square" lIns="0" tIns="13970" rIns="0" bIns="0" rtlCol="0">
            <a:spAutoFit/>
          </a:bodyPr>
          <a:lstStyle/>
          <a:p>
            <a:pPr marL="63500">
              <a:lnSpc>
                <a:spcPct val="100000"/>
              </a:lnSpc>
              <a:spcBef>
                <a:spcPts val="110"/>
              </a:spcBef>
            </a:pPr>
            <a:r>
              <a:rPr sz="1700" b="1" cap="small">
                <a:latin typeface="Calibri"/>
                <a:cs typeface="Calibri"/>
              </a:rPr>
              <a:t>Système</a:t>
            </a:r>
            <a:r>
              <a:rPr sz="1700" b="1" cap="small" spc="-15">
                <a:latin typeface="Calibri"/>
                <a:cs typeface="Calibri"/>
              </a:rPr>
              <a:t> </a:t>
            </a:r>
            <a:r>
              <a:rPr sz="1700" b="1" cap="small">
                <a:latin typeface="Calibri"/>
                <a:cs typeface="Calibri"/>
              </a:rPr>
              <a:t>de</a:t>
            </a:r>
            <a:r>
              <a:rPr sz="1700" b="1" cap="small" spc="-15">
                <a:latin typeface="Calibri"/>
                <a:cs typeface="Calibri"/>
              </a:rPr>
              <a:t> </a:t>
            </a:r>
            <a:r>
              <a:rPr sz="1700" b="1" cap="small" spc="-10">
                <a:latin typeface="Calibri"/>
                <a:cs typeface="Calibri"/>
              </a:rPr>
              <a:t>pilotage</a:t>
            </a:r>
            <a:endParaRPr sz="1700">
              <a:latin typeface="Calibri"/>
              <a:cs typeface="Calibri"/>
            </a:endParaRPr>
          </a:p>
        </p:txBody>
      </p:sp>
      <p:grpSp>
        <p:nvGrpSpPr>
          <p:cNvPr id="14" name="object 14"/>
          <p:cNvGrpSpPr/>
          <p:nvPr/>
        </p:nvGrpSpPr>
        <p:grpSpPr>
          <a:xfrm>
            <a:off x="4469188" y="4277714"/>
            <a:ext cx="2959100" cy="742315"/>
            <a:chOff x="4469188" y="4277714"/>
            <a:chExt cx="2959100" cy="742315"/>
          </a:xfrm>
        </p:grpSpPr>
        <p:sp>
          <p:nvSpPr>
            <p:cNvPr id="15" name="object 15"/>
            <p:cNvSpPr/>
            <p:nvPr/>
          </p:nvSpPr>
          <p:spPr>
            <a:xfrm>
              <a:off x="4479399" y="4293572"/>
              <a:ext cx="489584" cy="211454"/>
            </a:xfrm>
            <a:custGeom>
              <a:avLst/>
              <a:gdLst/>
              <a:ahLst/>
              <a:cxnLst/>
              <a:rect l="l" t="t" r="r" b="b"/>
              <a:pathLst>
                <a:path w="489585" h="211454">
                  <a:moveTo>
                    <a:pt x="429864" y="188395"/>
                  </a:moveTo>
                  <a:lnTo>
                    <a:pt x="420267" y="211214"/>
                  </a:lnTo>
                  <a:lnTo>
                    <a:pt x="489402" y="205641"/>
                  </a:lnTo>
                  <a:lnTo>
                    <a:pt x="479790" y="194413"/>
                  </a:lnTo>
                  <a:lnTo>
                    <a:pt x="444615" y="194413"/>
                  </a:lnTo>
                  <a:lnTo>
                    <a:pt x="429864" y="188395"/>
                  </a:lnTo>
                  <a:close/>
                </a:path>
                <a:path w="489585" h="211454">
                  <a:moveTo>
                    <a:pt x="436034" y="173727"/>
                  </a:moveTo>
                  <a:lnTo>
                    <a:pt x="429864" y="188395"/>
                  </a:lnTo>
                  <a:lnTo>
                    <a:pt x="444615" y="194413"/>
                  </a:lnTo>
                  <a:lnTo>
                    <a:pt x="450193" y="179442"/>
                  </a:lnTo>
                  <a:lnTo>
                    <a:pt x="436034" y="173727"/>
                  </a:lnTo>
                  <a:close/>
                </a:path>
                <a:path w="489585" h="211454">
                  <a:moveTo>
                    <a:pt x="444615" y="153325"/>
                  </a:moveTo>
                  <a:lnTo>
                    <a:pt x="436034" y="173727"/>
                  </a:lnTo>
                  <a:lnTo>
                    <a:pt x="450193" y="179442"/>
                  </a:lnTo>
                  <a:lnTo>
                    <a:pt x="444615" y="194413"/>
                  </a:lnTo>
                  <a:lnTo>
                    <a:pt x="479790" y="194413"/>
                  </a:lnTo>
                  <a:lnTo>
                    <a:pt x="444615" y="153325"/>
                  </a:lnTo>
                  <a:close/>
                </a:path>
                <a:path w="489585" h="211454">
                  <a:moveTo>
                    <a:pt x="5659" y="0"/>
                  </a:moveTo>
                  <a:lnTo>
                    <a:pt x="0" y="13017"/>
                  </a:lnTo>
                  <a:lnTo>
                    <a:pt x="429864" y="188395"/>
                  </a:lnTo>
                  <a:lnTo>
                    <a:pt x="436034" y="173727"/>
                  </a:lnTo>
                  <a:lnTo>
                    <a:pt x="5659" y="0"/>
                  </a:lnTo>
                  <a:close/>
                </a:path>
              </a:pathLst>
            </a:custGeom>
            <a:solidFill>
              <a:srgbClr val="000000"/>
            </a:solidFill>
          </p:spPr>
          <p:txBody>
            <a:bodyPr wrap="square" lIns="0" tIns="0" rIns="0" bIns="0" rtlCol="0"/>
            <a:lstStyle/>
            <a:p>
              <a:endParaRPr/>
            </a:p>
          </p:txBody>
        </p:sp>
        <p:sp>
          <p:nvSpPr>
            <p:cNvPr id="16" name="object 16"/>
            <p:cNvSpPr/>
            <p:nvPr/>
          </p:nvSpPr>
          <p:spPr>
            <a:xfrm>
              <a:off x="4479399" y="4293572"/>
              <a:ext cx="489584" cy="211454"/>
            </a:xfrm>
            <a:custGeom>
              <a:avLst/>
              <a:gdLst/>
              <a:ahLst/>
              <a:cxnLst/>
              <a:rect l="l" t="t" r="r" b="b"/>
              <a:pathLst>
                <a:path w="489585" h="211454">
                  <a:moveTo>
                    <a:pt x="5659" y="0"/>
                  </a:moveTo>
                  <a:lnTo>
                    <a:pt x="450193" y="179442"/>
                  </a:lnTo>
                  <a:lnTo>
                    <a:pt x="444615" y="194413"/>
                  </a:lnTo>
                  <a:lnTo>
                    <a:pt x="0" y="13017"/>
                  </a:lnTo>
                  <a:lnTo>
                    <a:pt x="5659" y="0"/>
                  </a:lnTo>
                  <a:close/>
                </a:path>
                <a:path w="489585" h="211454">
                  <a:moveTo>
                    <a:pt x="444615" y="153325"/>
                  </a:moveTo>
                  <a:lnTo>
                    <a:pt x="489402" y="205641"/>
                  </a:lnTo>
                  <a:lnTo>
                    <a:pt x="420267" y="211214"/>
                  </a:lnTo>
                  <a:lnTo>
                    <a:pt x="444615" y="153325"/>
                  </a:lnTo>
                  <a:close/>
                </a:path>
              </a:pathLst>
            </a:custGeom>
            <a:ln w="3175">
              <a:solidFill>
                <a:srgbClr val="000000"/>
              </a:solidFill>
            </a:ln>
          </p:spPr>
          <p:txBody>
            <a:bodyPr wrap="square" lIns="0" tIns="0" rIns="0" bIns="0" rtlCol="0"/>
            <a:lstStyle/>
            <a:p>
              <a:endParaRPr/>
            </a:p>
          </p:txBody>
        </p:sp>
        <p:sp>
          <p:nvSpPr>
            <p:cNvPr id="17" name="object 17"/>
            <p:cNvSpPr/>
            <p:nvPr/>
          </p:nvSpPr>
          <p:spPr>
            <a:xfrm>
              <a:off x="6872177" y="4278642"/>
              <a:ext cx="554990" cy="256540"/>
            </a:xfrm>
            <a:custGeom>
              <a:avLst/>
              <a:gdLst/>
              <a:ahLst/>
              <a:cxnLst/>
              <a:rect l="l" t="t" r="r" b="b"/>
              <a:pathLst>
                <a:path w="554990" h="256539">
                  <a:moveTo>
                    <a:pt x="494738" y="20905"/>
                  </a:moveTo>
                  <a:lnTo>
                    <a:pt x="0" y="242986"/>
                  </a:lnTo>
                  <a:lnTo>
                    <a:pt x="7450" y="256085"/>
                  </a:lnTo>
                  <a:lnTo>
                    <a:pt x="500664" y="34609"/>
                  </a:lnTo>
                  <a:lnTo>
                    <a:pt x="494738" y="20905"/>
                  </a:lnTo>
                  <a:close/>
                </a:path>
                <a:path w="554990" h="256539">
                  <a:moveTo>
                    <a:pt x="543944" y="14929"/>
                  </a:moveTo>
                  <a:lnTo>
                    <a:pt x="508050" y="14929"/>
                  </a:lnTo>
                  <a:lnTo>
                    <a:pt x="515500" y="27947"/>
                  </a:lnTo>
                  <a:lnTo>
                    <a:pt x="500664" y="34609"/>
                  </a:lnTo>
                  <a:lnTo>
                    <a:pt x="509922" y="56017"/>
                  </a:lnTo>
                  <a:lnTo>
                    <a:pt x="543944" y="14929"/>
                  </a:lnTo>
                  <a:close/>
                </a:path>
                <a:path w="554990" h="256539">
                  <a:moveTo>
                    <a:pt x="508050" y="14929"/>
                  </a:moveTo>
                  <a:lnTo>
                    <a:pt x="494738" y="20905"/>
                  </a:lnTo>
                  <a:lnTo>
                    <a:pt x="500664" y="34609"/>
                  </a:lnTo>
                  <a:lnTo>
                    <a:pt x="515500" y="27947"/>
                  </a:lnTo>
                  <a:lnTo>
                    <a:pt x="508050" y="14929"/>
                  </a:lnTo>
                  <a:close/>
                </a:path>
                <a:path w="554990" h="256539">
                  <a:moveTo>
                    <a:pt x="485697" y="0"/>
                  </a:moveTo>
                  <a:lnTo>
                    <a:pt x="494738" y="20905"/>
                  </a:lnTo>
                  <a:lnTo>
                    <a:pt x="508050" y="14929"/>
                  </a:lnTo>
                  <a:lnTo>
                    <a:pt x="543944" y="14929"/>
                  </a:lnTo>
                  <a:lnTo>
                    <a:pt x="554791" y="1830"/>
                  </a:lnTo>
                  <a:lnTo>
                    <a:pt x="485697" y="0"/>
                  </a:lnTo>
                  <a:close/>
                </a:path>
              </a:pathLst>
            </a:custGeom>
            <a:solidFill>
              <a:srgbClr val="000000"/>
            </a:solidFill>
          </p:spPr>
          <p:txBody>
            <a:bodyPr wrap="square" lIns="0" tIns="0" rIns="0" bIns="0" rtlCol="0"/>
            <a:lstStyle/>
            <a:p>
              <a:endParaRPr/>
            </a:p>
          </p:txBody>
        </p:sp>
        <p:sp>
          <p:nvSpPr>
            <p:cNvPr id="18" name="object 18"/>
            <p:cNvSpPr/>
            <p:nvPr/>
          </p:nvSpPr>
          <p:spPr>
            <a:xfrm>
              <a:off x="6872177" y="4278642"/>
              <a:ext cx="554990" cy="256540"/>
            </a:xfrm>
            <a:custGeom>
              <a:avLst/>
              <a:gdLst/>
              <a:ahLst/>
              <a:cxnLst/>
              <a:rect l="l" t="t" r="r" b="b"/>
              <a:pathLst>
                <a:path w="554990" h="256539">
                  <a:moveTo>
                    <a:pt x="0" y="242986"/>
                  </a:moveTo>
                  <a:lnTo>
                    <a:pt x="508050" y="14929"/>
                  </a:lnTo>
                  <a:lnTo>
                    <a:pt x="515500" y="27947"/>
                  </a:lnTo>
                  <a:lnTo>
                    <a:pt x="7450" y="256085"/>
                  </a:lnTo>
                  <a:lnTo>
                    <a:pt x="0" y="242986"/>
                  </a:lnTo>
                  <a:close/>
                </a:path>
                <a:path w="554990" h="256539">
                  <a:moveTo>
                    <a:pt x="485697" y="0"/>
                  </a:moveTo>
                  <a:lnTo>
                    <a:pt x="554791" y="1830"/>
                  </a:lnTo>
                  <a:lnTo>
                    <a:pt x="509922" y="56017"/>
                  </a:lnTo>
                  <a:lnTo>
                    <a:pt x="485697" y="0"/>
                  </a:lnTo>
                  <a:close/>
                </a:path>
              </a:pathLst>
            </a:custGeom>
            <a:ln w="3175">
              <a:solidFill>
                <a:srgbClr val="000000"/>
              </a:solidFill>
            </a:ln>
          </p:spPr>
          <p:txBody>
            <a:bodyPr wrap="square" lIns="0" tIns="0" rIns="0" bIns="0" rtlCol="0"/>
            <a:lstStyle/>
            <a:p>
              <a:endParaRPr/>
            </a:p>
          </p:txBody>
        </p:sp>
        <p:sp>
          <p:nvSpPr>
            <p:cNvPr id="19" name="object 19"/>
            <p:cNvSpPr/>
            <p:nvPr/>
          </p:nvSpPr>
          <p:spPr>
            <a:xfrm>
              <a:off x="4470116" y="4764696"/>
              <a:ext cx="499109" cy="254635"/>
            </a:xfrm>
            <a:custGeom>
              <a:avLst/>
              <a:gdLst/>
              <a:ahLst/>
              <a:cxnLst/>
              <a:rect l="l" t="t" r="r" b="b"/>
              <a:pathLst>
                <a:path w="499110" h="254635">
                  <a:moveTo>
                    <a:pt x="440394" y="21701"/>
                  </a:moveTo>
                  <a:lnTo>
                    <a:pt x="0" y="241236"/>
                  </a:lnTo>
                  <a:lnTo>
                    <a:pt x="7410" y="254336"/>
                  </a:lnTo>
                  <a:lnTo>
                    <a:pt x="447112" y="35146"/>
                  </a:lnTo>
                  <a:lnTo>
                    <a:pt x="440394" y="21701"/>
                  </a:lnTo>
                  <a:close/>
                </a:path>
                <a:path w="499110" h="254635">
                  <a:moveTo>
                    <a:pt x="487730" y="14970"/>
                  </a:moveTo>
                  <a:lnTo>
                    <a:pt x="453898" y="14970"/>
                  </a:lnTo>
                  <a:lnTo>
                    <a:pt x="461308" y="28069"/>
                  </a:lnTo>
                  <a:lnTo>
                    <a:pt x="447112" y="35146"/>
                  </a:lnTo>
                  <a:lnTo>
                    <a:pt x="457603" y="56139"/>
                  </a:lnTo>
                  <a:lnTo>
                    <a:pt x="487730" y="14970"/>
                  </a:lnTo>
                  <a:close/>
                </a:path>
                <a:path w="499110" h="254635">
                  <a:moveTo>
                    <a:pt x="453898" y="14970"/>
                  </a:moveTo>
                  <a:lnTo>
                    <a:pt x="440394" y="21701"/>
                  </a:lnTo>
                  <a:lnTo>
                    <a:pt x="447112" y="35146"/>
                  </a:lnTo>
                  <a:lnTo>
                    <a:pt x="461308" y="28069"/>
                  </a:lnTo>
                  <a:lnTo>
                    <a:pt x="453898" y="14970"/>
                  </a:lnTo>
                  <a:close/>
                </a:path>
                <a:path w="499110" h="254635">
                  <a:moveTo>
                    <a:pt x="498685" y="0"/>
                  </a:moveTo>
                  <a:lnTo>
                    <a:pt x="429550" y="0"/>
                  </a:lnTo>
                  <a:lnTo>
                    <a:pt x="440394" y="21701"/>
                  </a:lnTo>
                  <a:lnTo>
                    <a:pt x="453898" y="14970"/>
                  </a:lnTo>
                  <a:lnTo>
                    <a:pt x="487730" y="14970"/>
                  </a:lnTo>
                  <a:lnTo>
                    <a:pt x="498685" y="0"/>
                  </a:lnTo>
                  <a:close/>
                </a:path>
              </a:pathLst>
            </a:custGeom>
            <a:solidFill>
              <a:srgbClr val="000000"/>
            </a:solidFill>
          </p:spPr>
          <p:txBody>
            <a:bodyPr wrap="square" lIns="0" tIns="0" rIns="0" bIns="0" rtlCol="0"/>
            <a:lstStyle/>
            <a:p>
              <a:endParaRPr/>
            </a:p>
          </p:txBody>
        </p:sp>
        <p:sp>
          <p:nvSpPr>
            <p:cNvPr id="20" name="object 20"/>
            <p:cNvSpPr/>
            <p:nvPr/>
          </p:nvSpPr>
          <p:spPr>
            <a:xfrm>
              <a:off x="4470116" y="4764696"/>
              <a:ext cx="499109" cy="254635"/>
            </a:xfrm>
            <a:custGeom>
              <a:avLst/>
              <a:gdLst/>
              <a:ahLst/>
              <a:cxnLst/>
              <a:rect l="l" t="t" r="r" b="b"/>
              <a:pathLst>
                <a:path w="499110" h="254635">
                  <a:moveTo>
                    <a:pt x="0" y="241236"/>
                  </a:moveTo>
                  <a:lnTo>
                    <a:pt x="453898" y="14970"/>
                  </a:lnTo>
                  <a:lnTo>
                    <a:pt x="461308" y="28069"/>
                  </a:lnTo>
                  <a:lnTo>
                    <a:pt x="7410" y="254336"/>
                  </a:lnTo>
                  <a:lnTo>
                    <a:pt x="0" y="241236"/>
                  </a:lnTo>
                  <a:close/>
                </a:path>
                <a:path w="499110" h="254635">
                  <a:moveTo>
                    <a:pt x="429550" y="0"/>
                  </a:moveTo>
                  <a:lnTo>
                    <a:pt x="498685" y="0"/>
                  </a:lnTo>
                  <a:lnTo>
                    <a:pt x="457603" y="56139"/>
                  </a:lnTo>
                  <a:lnTo>
                    <a:pt x="429550" y="0"/>
                  </a:lnTo>
                  <a:close/>
                </a:path>
              </a:pathLst>
            </a:custGeom>
            <a:ln w="3175">
              <a:solidFill>
                <a:srgbClr val="000000"/>
              </a:solidFill>
            </a:ln>
          </p:spPr>
          <p:txBody>
            <a:bodyPr wrap="square" lIns="0" tIns="0" rIns="0" bIns="0" rtlCol="0"/>
            <a:lstStyle/>
            <a:p>
              <a:endParaRPr/>
            </a:p>
          </p:txBody>
        </p:sp>
        <p:sp>
          <p:nvSpPr>
            <p:cNvPr id="21" name="object 21"/>
            <p:cNvSpPr/>
            <p:nvPr/>
          </p:nvSpPr>
          <p:spPr>
            <a:xfrm>
              <a:off x="6866599" y="4570323"/>
              <a:ext cx="532765" cy="64135"/>
            </a:xfrm>
            <a:custGeom>
              <a:avLst/>
              <a:gdLst/>
              <a:ahLst/>
              <a:cxnLst/>
              <a:rect l="l" t="t" r="r" b="b"/>
              <a:pathLst>
                <a:path w="532765" h="64135">
                  <a:moveTo>
                    <a:pt x="470632" y="0"/>
                  </a:moveTo>
                  <a:lnTo>
                    <a:pt x="470632" y="63543"/>
                  </a:lnTo>
                  <a:lnTo>
                    <a:pt x="517863" y="39216"/>
                  </a:lnTo>
                  <a:lnTo>
                    <a:pt x="485575" y="39216"/>
                  </a:lnTo>
                  <a:lnTo>
                    <a:pt x="485575" y="24245"/>
                  </a:lnTo>
                  <a:lnTo>
                    <a:pt x="517705" y="24245"/>
                  </a:lnTo>
                  <a:lnTo>
                    <a:pt x="470632" y="0"/>
                  </a:lnTo>
                  <a:close/>
                </a:path>
                <a:path w="532765" h="64135">
                  <a:moveTo>
                    <a:pt x="470632" y="24245"/>
                  </a:moveTo>
                  <a:lnTo>
                    <a:pt x="0" y="24245"/>
                  </a:lnTo>
                  <a:lnTo>
                    <a:pt x="0" y="39216"/>
                  </a:lnTo>
                  <a:lnTo>
                    <a:pt x="470632" y="39216"/>
                  </a:lnTo>
                  <a:lnTo>
                    <a:pt x="470632" y="24245"/>
                  </a:lnTo>
                  <a:close/>
                </a:path>
                <a:path w="532765" h="64135">
                  <a:moveTo>
                    <a:pt x="517705" y="24245"/>
                  </a:moveTo>
                  <a:lnTo>
                    <a:pt x="485575" y="24245"/>
                  </a:lnTo>
                  <a:lnTo>
                    <a:pt x="485575" y="39216"/>
                  </a:lnTo>
                  <a:lnTo>
                    <a:pt x="517863" y="39216"/>
                  </a:lnTo>
                  <a:lnTo>
                    <a:pt x="532316" y="31771"/>
                  </a:lnTo>
                  <a:lnTo>
                    <a:pt x="517705" y="24245"/>
                  </a:lnTo>
                  <a:close/>
                </a:path>
              </a:pathLst>
            </a:custGeom>
            <a:solidFill>
              <a:srgbClr val="000000"/>
            </a:solidFill>
          </p:spPr>
          <p:txBody>
            <a:bodyPr wrap="square" lIns="0" tIns="0" rIns="0" bIns="0" rtlCol="0"/>
            <a:lstStyle/>
            <a:p>
              <a:endParaRPr/>
            </a:p>
          </p:txBody>
        </p:sp>
        <p:sp>
          <p:nvSpPr>
            <p:cNvPr id="22" name="object 22"/>
            <p:cNvSpPr/>
            <p:nvPr/>
          </p:nvSpPr>
          <p:spPr>
            <a:xfrm>
              <a:off x="6866599" y="4570323"/>
              <a:ext cx="532765" cy="64135"/>
            </a:xfrm>
            <a:custGeom>
              <a:avLst/>
              <a:gdLst/>
              <a:ahLst/>
              <a:cxnLst/>
              <a:rect l="l" t="t" r="r" b="b"/>
              <a:pathLst>
                <a:path w="532765" h="64135">
                  <a:moveTo>
                    <a:pt x="0" y="24245"/>
                  </a:moveTo>
                  <a:lnTo>
                    <a:pt x="485575" y="24245"/>
                  </a:lnTo>
                  <a:lnTo>
                    <a:pt x="485575" y="39216"/>
                  </a:lnTo>
                  <a:lnTo>
                    <a:pt x="0" y="39216"/>
                  </a:lnTo>
                  <a:lnTo>
                    <a:pt x="0" y="24245"/>
                  </a:lnTo>
                  <a:close/>
                </a:path>
                <a:path w="532765" h="64135">
                  <a:moveTo>
                    <a:pt x="470632" y="0"/>
                  </a:moveTo>
                  <a:lnTo>
                    <a:pt x="532316" y="31771"/>
                  </a:lnTo>
                  <a:lnTo>
                    <a:pt x="470632" y="63543"/>
                  </a:lnTo>
                  <a:lnTo>
                    <a:pt x="470632" y="0"/>
                  </a:lnTo>
                  <a:close/>
                </a:path>
              </a:pathLst>
            </a:custGeom>
            <a:ln w="3175">
              <a:solidFill>
                <a:srgbClr val="000000"/>
              </a:solidFill>
            </a:ln>
          </p:spPr>
          <p:txBody>
            <a:bodyPr wrap="square" lIns="0" tIns="0" rIns="0" bIns="0" rtlCol="0"/>
            <a:lstStyle/>
            <a:p>
              <a:endParaRPr/>
            </a:p>
          </p:txBody>
        </p:sp>
        <p:sp>
          <p:nvSpPr>
            <p:cNvPr id="23" name="object 23"/>
            <p:cNvSpPr/>
            <p:nvPr/>
          </p:nvSpPr>
          <p:spPr>
            <a:xfrm>
              <a:off x="6881460" y="4669381"/>
              <a:ext cx="517525" cy="273050"/>
            </a:xfrm>
            <a:custGeom>
              <a:avLst/>
              <a:gdLst/>
              <a:ahLst/>
              <a:cxnLst/>
              <a:rect l="l" t="t" r="r" b="b"/>
              <a:pathLst>
                <a:path w="517525" h="273050">
                  <a:moveTo>
                    <a:pt x="459285" y="251135"/>
                  </a:moveTo>
                  <a:lnTo>
                    <a:pt x="448360" y="272992"/>
                  </a:lnTo>
                  <a:lnTo>
                    <a:pt x="517455" y="272992"/>
                  </a:lnTo>
                  <a:lnTo>
                    <a:pt x="506514" y="258029"/>
                  </a:lnTo>
                  <a:lnTo>
                    <a:pt x="472586" y="258029"/>
                  </a:lnTo>
                  <a:lnTo>
                    <a:pt x="459285" y="251135"/>
                  </a:lnTo>
                  <a:close/>
                </a:path>
                <a:path w="517525" h="273050">
                  <a:moveTo>
                    <a:pt x="466036" y="237628"/>
                  </a:moveTo>
                  <a:lnTo>
                    <a:pt x="459285" y="251135"/>
                  </a:lnTo>
                  <a:lnTo>
                    <a:pt x="472586" y="258029"/>
                  </a:lnTo>
                  <a:lnTo>
                    <a:pt x="480119" y="244926"/>
                  </a:lnTo>
                  <a:lnTo>
                    <a:pt x="466036" y="237628"/>
                  </a:lnTo>
                  <a:close/>
                </a:path>
                <a:path w="517525" h="273050">
                  <a:moveTo>
                    <a:pt x="476414" y="216865"/>
                  </a:moveTo>
                  <a:lnTo>
                    <a:pt x="466036" y="237628"/>
                  </a:lnTo>
                  <a:lnTo>
                    <a:pt x="480119" y="244926"/>
                  </a:lnTo>
                  <a:lnTo>
                    <a:pt x="472586" y="258029"/>
                  </a:lnTo>
                  <a:lnTo>
                    <a:pt x="506514" y="258029"/>
                  </a:lnTo>
                  <a:lnTo>
                    <a:pt x="476414" y="216865"/>
                  </a:lnTo>
                  <a:close/>
                </a:path>
                <a:path w="517525" h="273050">
                  <a:moveTo>
                    <a:pt x="7532" y="0"/>
                  </a:moveTo>
                  <a:lnTo>
                    <a:pt x="0" y="13099"/>
                  </a:lnTo>
                  <a:lnTo>
                    <a:pt x="459285" y="251135"/>
                  </a:lnTo>
                  <a:lnTo>
                    <a:pt x="466036" y="237628"/>
                  </a:lnTo>
                  <a:lnTo>
                    <a:pt x="7532" y="0"/>
                  </a:lnTo>
                  <a:close/>
                </a:path>
              </a:pathLst>
            </a:custGeom>
            <a:solidFill>
              <a:srgbClr val="000000"/>
            </a:solidFill>
          </p:spPr>
          <p:txBody>
            <a:bodyPr wrap="square" lIns="0" tIns="0" rIns="0" bIns="0" rtlCol="0"/>
            <a:lstStyle/>
            <a:p>
              <a:endParaRPr/>
            </a:p>
          </p:txBody>
        </p:sp>
        <p:sp>
          <p:nvSpPr>
            <p:cNvPr id="24" name="object 24"/>
            <p:cNvSpPr/>
            <p:nvPr/>
          </p:nvSpPr>
          <p:spPr>
            <a:xfrm>
              <a:off x="6881461" y="4669381"/>
              <a:ext cx="517525" cy="273050"/>
            </a:xfrm>
            <a:custGeom>
              <a:avLst/>
              <a:gdLst/>
              <a:ahLst/>
              <a:cxnLst/>
              <a:rect l="l" t="t" r="r" b="b"/>
              <a:pathLst>
                <a:path w="517525" h="273050">
                  <a:moveTo>
                    <a:pt x="7532" y="0"/>
                  </a:moveTo>
                  <a:lnTo>
                    <a:pt x="480119" y="244926"/>
                  </a:lnTo>
                  <a:lnTo>
                    <a:pt x="472586" y="258029"/>
                  </a:lnTo>
                  <a:lnTo>
                    <a:pt x="0" y="13099"/>
                  </a:lnTo>
                  <a:lnTo>
                    <a:pt x="7532" y="0"/>
                  </a:lnTo>
                  <a:close/>
                </a:path>
                <a:path w="517525" h="273050">
                  <a:moveTo>
                    <a:pt x="476414" y="216865"/>
                  </a:moveTo>
                  <a:lnTo>
                    <a:pt x="517455" y="272992"/>
                  </a:lnTo>
                  <a:lnTo>
                    <a:pt x="448360" y="272992"/>
                  </a:lnTo>
                  <a:lnTo>
                    <a:pt x="476414" y="216865"/>
                  </a:lnTo>
                  <a:close/>
                </a:path>
              </a:pathLst>
            </a:custGeom>
            <a:ln w="3175">
              <a:solidFill>
                <a:srgbClr val="000000"/>
              </a:solidFill>
            </a:ln>
          </p:spPr>
          <p:txBody>
            <a:bodyPr wrap="square" lIns="0" tIns="0" rIns="0" bIns="0" rtlCol="0"/>
            <a:lstStyle/>
            <a:p>
              <a:endParaRPr/>
            </a:p>
          </p:txBody>
        </p:sp>
      </p:grpSp>
      <p:sp>
        <p:nvSpPr>
          <p:cNvPr id="25" name="object 25"/>
          <p:cNvSpPr txBox="1"/>
          <p:nvPr/>
        </p:nvSpPr>
        <p:spPr>
          <a:xfrm>
            <a:off x="7521118" y="4155594"/>
            <a:ext cx="2494154" cy="829458"/>
          </a:xfrm>
          <a:prstGeom prst="rect">
            <a:avLst/>
          </a:prstGeom>
        </p:spPr>
        <p:txBody>
          <a:bodyPr vert="horz" wrap="square" lIns="0" tIns="8255" rIns="0" bIns="0" rtlCol="0">
            <a:spAutoFit/>
          </a:bodyPr>
          <a:lstStyle/>
          <a:p>
            <a:pPr marL="12700" marR="5080">
              <a:lnSpc>
                <a:spcPct val="102699"/>
              </a:lnSpc>
              <a:spcBef>
                <a:spcPts val="65"/>
              </a:spcBef>
            </a:pPr>
            <a:r>
              <a:rPr sz="1700" i="1" spc="-10" err="1">
                <a:latin typeface="Calibri"/>
                <a:cs typeface="Calibri"/>
              </a:rPr>
              <a:t>Objectifs</a:t>
            </a:r>
            <a:r>
              <a:rPr sz="1700" i="1" spc="-10">
                <a:latin typeface="Calibri"/>
                <a:cs typeface="Calibri"/>
              </a:rPr>
              <a:t>,</a:t>
            </a:r>
            <a:endParaRPr lang="fr-FR" sz="1700" i="1" spc="-10">
              <a:latin typeface="Calibri"/>
              <a:cs typeface="Calibri"/>
            </a:endParaRPr>
          </a:p>
          <a:p>
            <a:pPr marL="12700" marR="5080">
              <a:lnSpc>
                <a:spcPct val="102699"/>
              </a:lnSpc>
              <a:spcBef>
                <a:spcPts val="65"/>
              </a:spcBef>
            </a:pPr>
            <a:r>
              <a:rPr sz="1700" i="1" spc="-10">
                <a:latin typeface="Calibri"/>
                <a:cs typeface="Calibri"/>
              </a:rPr>
              <a:t> </a:t>
            </a:r>
            <a:r>
              <a:rPr sz="1700" i="1">
                <a:latin typeface="Calibri"/>
                <a:cs typeface="Calibri"/>
              </a:rPr>
              <a:t>Affectation</a:t>
            </a:r>
            <a:r>
              <a:rPr sz="1700" i="1" spc="-65">
                <a:latin typeface="Calibri"/>
                <a:cs typeface="Calibri"/>
              </a:rPr>
              <a:t> </a:t>
            </a:r>
            <a:r>
              <a:rPr sz="1700" i="1" spc="-25">
                <a:latin typeface="Calibri"/>
                <a:cs typeface="Calibri"/>
              </a:rPr>
              <a:t>des </a:t>
            </a:r>
            <a:r>
              <a:rPr sz="1700" i="1" spc="-10">
                <a:latin typeface="Calibri"/>
                <a:cs typeface="Calibri"/>
              </a:rPr>
              <a:t>ressources, Régulation</a:t>
            </a:r>
            <a:endParaRPr sz="1700">
              <a:latin typeface="Calibri"/>
              <a:cs typeface="Calibri"/>
            </a:endParaRPr>
          </a:p>
        </p:txBody>
      </p:sp>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a:t>
            </a:fld>
            <a:endParaRPr spc="-25"/>
          </a:p>
        </p:txBody>
      </p:sp>
      <p:sp>
        <p:nvSpPr>
          <p:cNvPr id="26" name="object 26"/>
          <p:cNvSpPr txBox="1"/>
          <p:nvPr/>
        </p:nvSpPr>
        <p:spPr>
          <a:xfrm>
            <a:off x="1371746" y="4154799"/>
            <a:ext cx="3287257" cy="864532"/>
          </a:xfrm>
          <a:prstGeom prst="rect">
            <a:avLst/>
          </a:prstGeom>
        </p:spPr>
        <p:txBody>
          <a:bodyPr vert="horz" wrap="square" lIns="0" tIns="5080" rIns="0" bIns="0" rtlCol="0">
            <a:spAutoFit/>
          </a:bodyPr>
          <a:lstStyle/>
          <a:p>
            <a:pPr marL="12700" marR="5080" indent="382905" algn="just">
              <a:lnSpc>
                <a:spcPct val="103899"/>
              </a:lnSpc>
              <a:spcBef>
                <a:spcPts val="40"/>
              </a:spcBef>
            </a:pPr>
            <a:r>
              <a:rPr sz="1700" i="1">
                <a:latin typeface="Calibri"/>
                <a:cs typeface="Calibri"/>
              </a:rPr>
              <a:t>Résultats</a:t>
            </a:r>
            <a:r>
              <a:rPr sz="1700" i="1" spc="15">
                <a:latin typeface="Calibri"/>
                <a:cs typeface="Calibri"/>
              </a:rPr>
              <a:t> </a:t>
            </a:r>
            <a:r>
              <a:rPr sz="1700" i="1" spc="-25">
                <a:latin typeface="Calibri"/>
                <a:cs typeface="Calibri"/>
              </a:rPr>
              <a:t>du </a:t>
            </a:r>
            <a:r>
              <a:rPr sz="1700" i="1" err="1">
                <a:latin typeface="Calibri"/>
                <a:cs typeface="Calibri"/>
              </a:rPr>
              <a:t>système</a:t>
            </a:r>
            <a:r>
              <a:rPr sz="1700" i="1" spc="-10">
                <a:latin typeface="Calibri"/>
                <a:cs typeface="Calibri"/>
              </a:rPr>
              <a:t> </a:t>
            </a:r>
            <a:r>
              <a:rPr sz="1700" i="1" spc="-10" err="1">
                <a:latin typeface="Calibri"/>
                <a:cs typeface="Calibri"/>
              </a:rPr>
              <a:t>opérant</a:t>
            </a:r>
            <a:endParaRPr sz="1700">
              <a:latin typeface="Calibri"/>
              <a:cs typeface="Calibri"/>
            </a:endParaRPr>
          </a:p>
          <a:p>
            <a:pPr marR="26670" lvl="2" algn="ctr">
              <a:spcBef>
                <a:spcPts val="459"/>
              </a:spcBef>
            </a:pPr>
            <a:r>
              <a:rPr lang="fr-FR" sz="1700" i="1" spc="-10">
                <a:latin typeface="Calibri"/>
                <a:cs typeface="Calibri"/>
              </a:rPr>
              <a:t>                                                         </a:t>
            </a:r>
            <a:r>
              <a:rPr sz="1700" i="1" spc="-10" err="1">
                <a:latin typeface="Calibri"/>
                <a:cs typeface="Calibri"/>
              </a:rPr>
              <a:t>Informations</a:t>
            </a:r>
            <a:r>
              <a:rPr lang="fr-FR" sz="1700">
                <a:latin typeface="Calibri"/>
                <a:cs typeface="Calibri"/>
              </a:rPr>
              <a:t>  </a:t>
            </a:r>
            <a:r>
              <a:rPr sz="1700" i="1" spc="-10" err="1">
                <a:latin typeface="Calibri"/>
                <a:cs typeface="Calibri"/>
              </a:rPr>
              <a:t>externes</a:t>
            </a:r>
            <a:endParaRPr sz="1700">
              <a:latin typeface="Calibri"/>
              <a:cs typeface="Calibri"/>
            </a:endParaRPr>
          </a:p>
        </p:txBody>
      </p:sp>
    </p:spTree>
    <p:extLst>
      <p:ext uri="{BB962C8B-B14F-4D97-AF65-F5344CB8AC3E}">
        <p14:creationId xmlns:p14="http://schemas.microsoft.com/office/powerpoint/2010/main" val="9886746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7721"/>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120</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rtl="0"/>
            <a:r>
              <a:rPr lang="fr-FR" sz="1600" b="1">
                <a:solidFill>
                  <a:schemeClr val="accent6">
                    <a:lumMod val="75000"/>
                  </a:schemeClr>
                </a:solidFill>
                <a:latin typeface="Calibri"/>
                <a:cs typeface="Calibri"/>
              </a:rPr>
              <a:t>Règles de passage du MCD au MLD normalisé</a:t>
            </a:r>
            <a:endParaRPr lang="ar-MA" sz="1600" b="1">
              <a:solidFill>
                <a:schemeClr val="accent6">
                  <a:lumMod val="75000"/>
                </a:schemeClr>
              </a:solidFill>
              <a:latin typeface="Calibri"/>
              <a:cs typeface="Calibri"/>
            </a:endParaRPr>
          </a:p>
          <a:p>
            <a:endParaRPr lang="fr-FR" sz="1600" b="1">
              <a:solidFill>
                <a:schemeClr val="accent6">
                  <a:lumMod val="75000"/>
                </a:schemeClr>
              </a:solidFill>
              <a:latin typeface="Calibri"/>
              <a:cs typeface="Calibri"/>
            </a:endParaRPr>
          </a:p>
        </p:txBody>
      </p:sp>
      <p:sp>
        <p:nvSpPr>
          <p:cNvPr id="19" name="Rectangle 18"/>
          <p:cNvSpPr/>
          <p:nvPr/>
        </p:nvSpPr>
        <p:spPr>
          <a:xfrm>
            <a:off x="4648201" y="5486401"/>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5" name="Rectangle 24"/>
          <p:cNvSpPr/>
          <p:nvPr/>
        </p:nvSpPr>
        <p:spPr>
          <a:xfrm>
            <a:off x="3001665" y="5541713"/>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20000" y="161665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a:solidFill>
                  <a:schemeClr val="accent6">
                    <a:lumMod val="75000"/>
                  </a:schemeClr>
                </a:solidFill>
                <a:latin typeface="Calibri"/>
                <a:cs typeface="Calibri"/>
              </a:rPr>
              <a:t>Règles de passage du MCD au MLD normalisé</a:t>
            </a:r>
          </a:p>
        </p:txBody>
      </p:sp>
      <p:sp>
        <p:nvSpPr>
          <p:cNvPr id="34" name="Rectangle 33"/>
          <p:cNvSpPr/>
          <p:nvPr/>
        </p:nvSpPr>
        <p:spPr>
          <a:xfrm>
            <a:off x="747176" y="2013726"/>
            <a:ext cx="6872824" cy="923330"/>
          </a:xfrm>
          <a:prstGeom prst="rect">
            <a:avLst/>
          </a:prstGeom>
        </p:spPr>
        <p:txBody>
          <a:bodyPr wrap="square">
            <a:spAutoFit/>
          </a:bodyPr>
          <a:lstStyle/>
          <a:p>
            <a:r>
              <a:rPr lang="fr-FR" sz="1600" b="1" kern="1200">
                <a:solidFill>
                  <a:srgbClr val="565656"/>
                </a:solidFill>
                <a:latin typeface="+mn-lt"/>
                <a:ea typeface="+mn-ea"/>
                <a:cs typeface="+mn-cs"/>
              </a:rPr>
              <a:t>Cas particuliers </a:t>
            </a:r>
            <a:r>
              <a:rPr lang="fr-FR" sz="1600" kern="1200">
                <a:solidFill>
                  <a:srgbClr val="565656"/>
                </a:solidFill>
                <a:latin typeface="+mn-lt"/>
                <a:ea typeface="+mn-ea"/>
                <a:cs typeface="+mn-cs"/>
              </a:rPr>
              <a:t>: transformation d’une association (0,1) -(0,1)</a:t>
            </a:r>
          </a:p>
          <a:p>
            <a:endParaRPr lang="fr-FR" b="1"/>
          </a:p>
          <a:p>
            <a:pPr lvl="0"/>
            <a:endParaRPr lang="fr-FR" b="1"/>
          </a:p>
        </p:txBody>
      </p:sp>
      <p:sp>
        <p:nvSpPr>
          <p:cNvPr id="36" name="Rectangle 35"/>
          <p:cNvSpPr/>
          <p:nvPr/>
        </p:nvSpPr>
        <p:spPr>
          <a:xfrm>
            <a:off x="2745936" y="2259067"/>
            <a:ext cx="8399640" cy="369332"/>
          </a:xfrm>
          <a:prstGeom prst="rect">
            <a:avLst/>
          </a:prstGeom>
        </p:spPr>
        <p:txBody>
          <a:bodyPr wrap="square">
            <a:spAutoFit/>
          </a:bodyPr>
          <a:lstStyle/>
          <a:p>
            <a:r>
              <a:rPr lang="fr-FR" b="1"/>
              <a:t> </a:t>
            </a:r>
            <a:endParaRPr lang="fr-FR"/>
          </a:p>
        </p:txBody>
      </p:sp>
      <p:pic>
        <p:nvPicPr>
          <p:cNvPr id="13" name="Image 12"/>
          <p:cNvPicPr>
            <a:picLocks noChangeAspect="1"/>
          </p:cNvPicPr>
          <p:nvPr/>
        </p:nvPicPr>
        <p:blipFill>
          <a:blip r:embed="rId6"/>
          <a:stretch>
            <a:fillRect/>
          </a:stretch>
        </p:blipFill>
        <p:spPr>
          <a:xfrm>
            <a:off x="9724877" y="6063202"/>
            <a:ext cx="1706343" cy="315943"/>
          </a:xfrm>
          <a:prstGeom prst="rect">
            <a:avLst/>
          </a:prstGeom>
        </p:spPr>
      </p:pic>
      <p:pic>
        <p:nvPicPr>
          <p:cNvPr id="7" name="Image 6"/>
          <p:cNvPicPr>
            <a:picLocks noChangeAspect="1"/>
          </p:cNvPicPr>
          <p:nvPr/>
        </p:nvPicPr>
        <p:blipFill>
          <a:blip r:embed="rId7"/>
          <a:stretch>
            <a:fillRect/>
          </a:stretch>
        </p:blipFill>
        <p:spPr>
          <a:xfrm>
            <a:off x="3711709" y="2555328"/>
            <a:ext cx="5347775" cy="2984567"/>
          </a:xfrm>
          <a:prstGeom prst="rect">
            <a:avLst/>
          </a:prstGeom>
        </p:spPr>
      </p:pic>
      <p:cxnSp>
        <p:nvCxnSpPr>
          <p:cNvPr id="26" name="Connecteur droit avec flèche 25"/>
          <p:cNvCxnSpPr>
            <a:cxnSpLocks/>
          </p:cNvCxnSpPr>
          <p:nvPr/>
        </p:nvCxnSpPr>
        <p:spPr>
          <a:xfrm>
            <a:off x="6093288" y="3676839"/>
            <a:ext cx="1" cy="685800"/>
          </a:xfrm>
          <a:prstGeom prst="straightConnector1">
            <a:avLst/>
          </a:prstGeom>
          <a:ln w="76200">
            <a:solidFill>
              <a:srgbClr val="FF7800"/>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 13"/>
          <p:cNvPicPr>
            <a:picLocks noChangeAspect="1"/>
          </p:cNvPicPr>
          <p:nvPr/>
        </p:nvPicPr>
        <p:blipFill>
          <a:blip r:embed="rId8"/>
          <a:stretch>
            <a:fillRect/>
          </a:stretch>
        </p:blipFill>
        <p:spPr>
          <a:xfrm>
            <a:off x="6477000" y="5065912"/>
            <a:ext cx="186475" cy="175507"/>
          </a:xfrm>
          <a:prstGeom prst="rect">
            <a:avLst/>
          </a:prstGeom>
        </p:spPr>
      </p:pic>
      <p:pic>
        <p:nvPicPr>
          <p:cNvPr id="32" name="Image 31"/>
          <p:cNvPicPr>
            <a:picLocks noChangeAspect="1"/>
          </p:cNvPicPr>
          <p:nvPr/>
        </p:nvPicPr>
        <p:blipFill>
          <a:blip r:embed="rId8"/>
          <a:stretch>
            <a:fillRect/>
          </a:stretch>
        </p:blipFill>
        <p:spPr>
          <a:xfrm>
            <a:off x="6293526" y="5212853"/>
            <a:ext cx="186475" cy="175507"/>
          </a:xfrm>
          <a:prstGeom prst="rect">
            <a:avLst/>
          </a:prstGeom>
        </p:spPr>
      </p:pic>
      <p:sp>
        <p:nvSpPr>
          <p:cNvPr id="33" name="ZoneTexte 32"/>
          <p:cNvSpPr txBox="1"/>
          <p:nvPr/>
        </p:nvSpPr>
        <p:spPr>
          <a:xfrm>
            <a:off x="5708748" y="4996073"/>
            <a:ext cx="263214" cy="261610"/>
          </a:xfrm>
          <a:prstGeom prst="rect">
            <a:avLst/>
          </a:prstGeom>
          <a:noFill/>
        </p:spPr>
        <p:txBody>
          <a:bodyPr wrap="none" rtlCol="1">
            <a:spAutoFit/>
          </a:bodyPr>
          <a:lstStyle/>
          <a:p>
            <a:r>
              <a:rPr lang="fr-FR" sz="1100" b="1"/>
              <a:t>#</a:t>
            </a:r>
            <a:endParaRPr lang="ar-MA" sz="1100" b="1"/>
          </a:p>
        </p:txBody>
      </p:sp>
      <p:sp>
        <p:nvSpPr>
          <p:cNvPr id="35" name="ZoneTexte 34"/>
          <p:cNvSpPr txBox="1"/>
          <p:nvPr/>
        </p:nvSpPr>
        <p:spPr>
          <a:xfrm>
            <a:off x="5708748" y="5139480"/>
            <a:ext cx="263214" cy="261610"/>
          </a:xfrm>
          <a:prstGeom prst="rect">
            <a:avLst/>
          </a:prstGeom>
          <a:noFill/>
        </p:spPr>
        <p:txBody>
          <a:bodyPr wrap="none" rtlCol="1">
            <a:spAutoFit/>
          </a:bodyPr>
          <a:lstStyle/>
          <a:p>
            <a:r>
              <a:rPr lang="fr-FR" sz="1100" b="1"/>
              <a:t>#</a:t>
            </a:r>
            <a:endParaRPr lang="ar-MA" sz="1100" b="1"/>
          </a:p>
        </p:txBody>
      </p:sp>
    </p:spTree>
    <p:extLst>
      <p:ext uri="{BB962C8B-B14F-4D97-AF65-F5344CB8AC3E}">
        <p14:creationId xmlns:p14="http://schemas.microsoft.com/office/powerpoint/2010/main" val="12580201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121</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rtl="0"/>
            <a:r>
              <a:rPr lang="fr-FR" sz="1600" b="1">
                <a:solidFill>
                  <a:schemeClr val="accent6">
                    <a:lumMod val="75000"/>
                  </a:schemeClr>
                </a:solidFill>
                <a:latin typeface="Calibri"/>
                <a:cs typeface="Calibri"/>
              </a:rPr>
              <a:t>Règles de passage du MCD au MLD normalisé</a:t>
            </a:r>
            <a:endParaRPr lang="ar-MA" sz="1600" b="1">
              <a:solidFill>
                <a:schemeClr val="accent6">
                  <a:lumMod val="75000"/>
                </a:schemeClr>
              </a:solidFill>
              <a:latin typeface="Calibri"/>
              <a:cs typeface="Calibri"/>
            </a:endParaRPr>
          </a:p>
          <a:p>
            <a:endParaRPr lang="fr-FR" sz="1600" b="1">
              <a:solidFill>
                <a:schemeClr val="accent6">
                  <a:lumMod val="75000"/>
                </a:schemeClr>
              </a:solidFill>
              <a:latin typeface="Calibri"/>
              <a:cs typeface="Calibri"/>
            </a:endParaRPr>
          </a:p>
        </p:txBody>
      </p:sp>
      <p:sp>
        <p:nvSpPr>
          <p:cNvPr id="19" name="Rectangle 18"/>
          <p:cNvSpPr/>
          <p:nvPr/>
        </p:nvSpPr>
        <p:spPr>
          <a:xfrm>
            <a:off x="4648201" y="5486401"/>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5" name="Rectangle 24"/>
          <p:cNvSpPr/>
          <p:nvPr/>
        </p:nvSpPr>
        <p:spPr>
          <a:xfrm>
            <a:off x="3001665" y="5541713"/>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20000" y="161665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a:solidFill>
                  <a:schemeClr val="accent6">
                    <a:lumMod val="75000"/>
                  </a:schemeClr>
                </a:solidFill>
                <a:latin typeface="Calibri"/>
                <a:cs typeface="Calibri"/>
              </a:rPr>
              <a:t>Règles de passage du MCD au MLD normalisé</a:t>
            </a:r>
          </a:p>
        </p:txBody>
      </p:sp>
      <p:sp>
        <p:nvSpPr>
          <p:cNvPr id="35" name="Espace réservé du contenu 18">
            <a:extLst>
              <a:ext uri="{FF2B5EF4-FFF2-40B4-BE49-F238E27FC236}">
                <a16:creationId xmlns:a16="http://schemas.microsoft.com/office/drawing/2014/main" id="{D52D60EE-F2B8-444C-AE08-82E9A133442F}"/>
              </a:ext>
            </a:extLst>
          </p:cNvPr>
          <p:cNvSpPr txBox="1">
            <a:spLocks/>
          </p:cNvSpPr>
          <p:nvPr/>
        </p:nvSpPr>
        <p:spPr>
          <a:xfrm>
            <a:off x="755312" y="2080890"/>
            <a:ext cx="10746576" cy="305823"/>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chemeClr val="accent5"/>
                </a:solidFill>
                <a:latin typeface="Calibri"/>
                <a:cs typeface="Calibri"/>
              </a:rPr>
              <a:t>Règle N°3</a:t>
            </a:r>
            <a:r>
              <a:rPr lang="fr-FR">
                <a:solidFill>
                  <a:schemeClr val="accent6">
                    <a:lumMod val="75000"/>
                  </a:schemeClr>
                </a:solidFill>
                <a:latin typeface="Calibri"/>
                <a:cs typeface="Calibri"/>
              </a:rPr>
              <a:t> </a:t>
            </a:r>
            <a:r>
              <a:rPr lang="fr-FR">
                <a:solidFill>
                  <a:schemeClr val="tx1"/>
                </a:solidFill>
                <a:latin typeface="Calibri"/>
                <a:cs typeface="Calibri"/>
              </a:rPr>
              <a:t>: transformation d’une association (1, n) -(*, n).</a:t>
            </a:r>
          </a:p>
        </p:txBody>
      </p:sp>
      <p:sp>
        <p:nvSpPr>
          <p:cNvPr id="24" name="Espace réservé du contenu 3">
            <a:extLst>
              <a:ext uri="{FF2B5EF4-FFF2-40B4-BE49-F238E27FC236}">
                <a16:creationId xmlns:a16="http://schemas.microsoft.com/office/drawing/2014/main" id="{E090F42B-F405-4E3A-B1F3-7AD9F21216D7}"/>
              </a:ext>
            </a:extLst>
          </p:cNvPr>
          <p:cNvSpPr txBox="1">
            <a:spLocks/>
          </p:cNvSpPr>
          <p:nvPr/>
        </p:nvSpPr>
        <p:spPr>
          <a:xfrm>
            <a:off x="759029" y="2317911"/>
            <a:ext cx="10707547"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gn="just">
              <a:buFont typeface="Wingdings" panose="05000000000000000000" pitchFamily="2" charset="2"/>
              <a:buChar char="§"/>
            </a:pPr>
            <a:r>
              <a:rPr lang="fr-FR" sz="1600" kern="1200">
                <a:solidFill>
                  <a:srgbClr val="565656"/>
                </a:solidFill>
              </a:rPr>
              <a:t>Concerne les relations ou les cardinalités max des deux côtés de l’association = N.</a:t>
            </a:r>
          </a:p>
          <a:p>
            <a:pPr marL="285750" indent="-285750" algn="just">
              <a:buFont typeface="Wingdings" panose="05000000000000000000" pitchFamily="2" charset="2"/>
              <a:buChar char="§"/>
            </a:pPr>
            <a:r>
              <a:rPr lang="fr-FR" sz="1600" kern="1200">
                <a:solidFill>
                  <a:srgbClr val="565656"/>
                </a:solidFill>
              </a:rPr>
              <a:t>La relation est transformée en une table.</a:t>
            </a:r>
          </a:p>
          <a:p>
            <a:pPr marL="285750" indent="-285750" algn="just">
              <a:buFont typeface="Wingdings" panose="05000000000000000000" pitchFamily="2" charset="2"/>
              <a:buChar char="§"/>
            </a:pPr>
            <a:r>
              <a:rPr lang="fr-FR" sz="1600" kern="1200">
                <a:solidFill>
                  <a:srgbClr val="565656"/>
                </a:solidFill>
              </a:rPr>
              <a:t>La clé primaire de cette table est la combinaison des clés des relations correspondantes aux entités de part et d’autre de la relation.</a:t>
            </a:r>
          </a:p>
          <a:p>
            <a:pPr marL="285750" indent="-285750" algn="just">
              <a:buFont typeface="Wingdings" panose="05000000000000000000" pitchFamily="2" charset="2"/>
              <a:buChar char="§"/>
            </a:pPr>
            <a:r>
              <a:rPr lang="fr-FR" sz="1600" kern="1200">
                <a:solidFill>
                  <a:srgbClr val="565656"/>
                </a:solidFill>
              </a:rPr>
              <a:t>Les propriétés de l’association deviennent des colonnes de la table.</a:t>
            </a:r>
          </a:p>
          <a:p>
            <a:pPr algn="just"/>
            <a:r>
              <a:rPr lang="fr-FR" sz="1600" b="1" kern="1200">
                <a:solidFill>
                  <a:srgbClr val="565656"/>
                </a:solidFill>
              </a:rPr>
              <a:t>Exemple</a:t>
            </a:r>
            <a:r>
              <a:rPr lang="fr-FR" sz="1600" kern="1200">
                <a:solidFill>
                  <a:srgbClr val="565656"/>
                </a:solidFill>
              </a:rPr>
              <a:t> :</a:t>
            </a: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pPr marL="285750" indent="-285750" algn="just">
              <a:buFont typeface="Wingdings" panose="05000000000000000000" pitchFamily="2" charset="2"/>
              <a:buChar char="Ø"/>
            </a:pPr>
            <a:r>
              <a:rPr lang="fr-FR" sz="1600" kern="1200">
                <a:solidFill>
                  <a:srgbClr val="565656"/>
                </a:solidFill>
              </a:rPr>
              <a:t>Un étudiant peut n'être inscrit à aucune session de formations comme il peut être inscrit à plusieurs.</a:t>
            </a:r>
          </a:p>
          <a:p>
            <a:pPr marL="285750" indent="-285750" algn="just">
              <a:buFont typeface="Wingdings" panose="05000000000000000000" pitchFamily="2" charset="2"/>
              <a:buChar char="Ø"/>
            </a:pPr>
            <a:r>
              <a:rPr lang="fr-FR" sz="1600" kern="1200">
                <a:solidFill>
                  <a:srgbClr val="565656"/>
                </a:solidFill>
              </a:rPr>
              <a:t>Une session peut n'avoir aucun étudiant inscrit, comme elle peut avoir plusieurs étudiants inscrits.</a:t>
            </a:r>
          </a:p>
          <a:p>
            <a:pPr algn="just"/>
            <a:endParaRPr lang="fr-FR" sz="1600" kern="1200">
              <a:solidFill>
                <a:srgbClr val="565656"/>
              </a:solidFill>
            </a:endParaRPr>
          </a:p>
          <a:p>
            <a:pPr marL="285750" indent="-285750" algn="just">
              <a:buFont typeface="Wingdings" panose="05000000000000000000" pitchFamily="2" charset="2"/>
              <a:buChar char="Ø"/>
            </a:pPr>
            <a:r>
              <a:rPr lang="fr-FR" sz="1600" kern="1200">
                <a:solidFill>
                  <a:srgbClr val="565656"/>
                </a:solidFill>
              </a:rPr>
              <a:t>L’association « est inscrit » est transformée en une nouvelle table </a:t>
            </a:r>
          </a:p>
          <a:p>
            <a:pPr marL="285750" indent="-285750" algn="just">
              <a:buFont typeface="Wingdings" panose="05000000000000000000" pitchFamily="2" charset="2"/>
              <a:buChar char="Ø"/>
            </a:pPr>
            <a:r>
              <a:rPr lang="fr-FR" sz="1600" kern="1200">
                <a:solidFill>
                  <a:srgbClr val="565656"/>
                </a:solidFill>
              </a:rPr>
              <a:t>«Inscription».</a:t>
            </a:r>
          </a:p>
          <a:p>
            <a:endParaRPr lang="fr-FR"/>
          </a:p>
        </p:txBody>
      </p:sp>
      <p:pic>
        <p:nvPicPr>
          <p:cNvPr id="32" name="Image 31"/>
          <p:cNvPicPr>
            <a:picLocks noChangeAspect="1"/>
          </p:cNvPicPr>
          <p:nvPr/>
        </p:nvPicPr>
        <p:blipFill>
          <a:blip r:embed="rId6" cstate="email">
            <a:extLst>
              <a:ext uri="{28A0092B-C50C-407E-A947-70E740481C1C}">
                <a14:useLocalDpi xmlns:a14="http://schemas.microsoft.com/office/drawing/2010/main"/>
              </a:ext>
            </a:extLst>
          </a:blip>
          <a:srcRect/>
          <a:stretch/>
        </p:blipFill>
        <p:spPr bwMode="auto">
          <a:xfrm>
            <a:off x="2381567" y="3657543"/>
            <a:ext cx="4520936" cy="1129541"/>
          </a:xfrm>
          <a:prstGeom prst="rect">
            <a:avLst/>
          </a:prstGeom>
          <a:noFill/>
          <a:ln>
            <a:noFill/>
          </a:ln>
        </p:spPr>
      </p:pic>
      <p:sp>
        <p:nvSpPr>
          <p:cNvPr id="7" name="ZoneTexte 6"/>
          <p:cNvSpPr txBox="1"/>
          <p:nvPr/>
        </p:nvSpPr>
        <p:spPr>
          <a:xfrm>
            <a:off x="8279714" y="5776889"/>
            <a:ext cx="263214" cy="261610"/>
          </a:xfrm>
          <a:prstGeom prst="rect">
            <a:avLst/>
          </a:prstGeom>
          <a:noFill/>
        </p:spPr>
        <p:txBody>
          <a:bodyPr wrap="none" rtlCol="1">
            <a:spAutoFit/>
          </a:bodyPr>
          <a:lstStyle/>
          <a:p>
            <a:r>
              <a:rPr lang="fr-FR" sz="1100" b="1"/>
              <a:t>#</a:t>
            </a:r>
            <a:endParaRPr lang="ar-MA" sz="1100" b="1"/>
          </a:p>
        </p:txBody>
      </p:sp>
      <p:pic>
        <p:nvPicPr>
          <p:cNvPr id="33" name="Image 32"/>
          <p:cNvPicPr>
            <a:picLocks noChangeAspect="1"/>
          </p:cNvPicPr>
          <p:nvPr/>
        </p:nvPicPr>
        <p:blipFill>
          <a:blip r:embed="rId7" cstate="email">
            <a:extLst>
              <a:ext uri="{28A0092B-C50C-407E-A947-70E740481C1C}">
                <a14:useLocalDpi xmlns:a14="http://schemas.microsoft.com/office/drawing/2010/main"/>
              </a:ext>
            </a:extLst>
          </a:blip>
          <a:srcRect/>
          <a:stretch/>
        </p:blipFill>
        <p:spPr bwMode="auto">
          <a:xfrm>
            <a:off x="6700025" y="5382802"/>
            <a:ext cx="4520937" cy="1185042"/>
          </a:xfrm>
          <a:prstGeom prst="rect">
            <a:avLst/>
          </a:prstGeom>
          <a:noFill/>
          <a:ln>
            <a:noFill/>
          </a:ln>
        </p:spPr>
      </p:pic>
      <p:sp>
        <p:nvSpPr>
          <p:cNvPr id="34" name="ZoneTexte 33"/>
          <p:cNvSpPr txBox="1"/>
          <p:nvPr/>
        </p:nvSpPr>
        <p:spPr>
          <a:xfrm>
            <a:off x="8194986" y="5706716"/>
            <a:ext cx="263214" cy="261610"/>
          </a:xfrm>
          <a:prstGeom prst="rect">
            <a:avLst/>
          </a:prstGeom>
          <a:noFill/>
        </p:spPr>
        <p:txBody>
          <a:bodyPr wrap="none" rtlCol="1">
            <a:spAutoFit/>
          </a:bodyPr>
          <a:lstStyle/>
          <a:p>
            <a:r>
              <a:rPr lang="fr-FR" sz="1100" b="1"/>
              <a:t>#</a:t>
            </a:r>
            <a:endParaRPr lang="ar-MA" sz="1100" b="1"/>
          </a:p>
        </p:txBody>
      </p:sp>
      <p:sp>
        <p:nvSpPr>
          <p:cNvPr id="36" name="ZoneTexte 35"/>
          <p:cNvSpPr txBox="1"/>
          <p:nvPr/>
        </p:nvSpPr>
        <p:spPr>
          <a:xfrm>
            <a:off x="8194986" y="5826760"/>
            <a:ext cx="263214" cy="261610"/>
          </a:xfrm>
          <a:prstGeom prst="rect">
            <a:avLst/>
          </a:prstGeom>
          <a:noFill/>
        </p:spPr>
        <p:txBody>
          <a:bodyPr wrap="none" rtlCol="1">
            <a:spAutoFit/>
          </a:bodyPr>
          <a:lstStyle/>
          <a:p>
            <a:r>
              <a:rPr lang="fr-FR" sz="1100" b="1"/>
              <a:t>#</a:t>
            </a:r>
            <a:endParaRPr lang="ar-MA" sz="1100" b="1"/>
          </a:p>
        </p:txBody>
      </p:sp>
      <p:pic>
        <p:nvPicPr>
          <p:cNvPr id="37" name="Image 36"/>
          <p:cNvPicPr>
            <a:picLocks noChangeAspect="1"/>
          </p:cNvPicPr>
          <p:nvPr/>
        </p:nvPicPr>
        <p:blipFill>
          <a:blip r:embed="rId8"/>
          <a:stretch>
            <a:fillRect/>
          </a:stretch>
        </p:blipFill>
        <p:spPr>
          <a:xfrm flipV="1">
            <a:off x="6858000" y="6121319"/>
            <a:ext cx="599354" cy="135694"/>
          </a:xfrm>
          <a:prstGeom prst="rect">
            <a:avLst/>
          </a:prstGeom>
        </p:spPr>
      </p:pic>
    </p:spTree>
    <p:extLst>
      <p:ext uri="{BB962C8B-B14F-4D97-AF65-F5344CB8AC3E}">
        <p14:creationId xmlns:p14="http://schemas.microsoft.com/office/powerpoint/2010/main" val="33251823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122</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rtl="0"/>
            <a:r>
              <a:rPr lang="fr-FR" sz="1600" b="1">
                <a:solidFill>
                  <a:schemeClr val="accent6">
                    <a:lumMod val="75000"/>
                  </a:schemeClr>
                </a:solidFill>
                <a:latin typeface="Calibri"/>
                <a:cs typeface="Calibri"/>
              </a:rPr>
              <a:t>Règles de passage du MCD au MLD normalisé</a:t>
            </a:r>
            <a:endParaRPr lang="ar-MA" sz="1600" b="1">
              <a:solidFill>
                <a:schemeClr val="accent6">
                  <a:lumMod val="75000"/>
                </a:schemeClr>
              </a:solidFill>
              <a:latin typeface="Calibri"/>
              <a:cs typeface="Calibri"/>
            </a:endParaRPr>
          </a:p>
          <a:p>
            <a:endParaRPr lang="fr-FR" sz="1600" b="1">
              <a:solidFill>
                <a:schemeClr val="accent6">
                  <a:lumMod val="75000"/>
                </a:schemeClr>
              </a:solidFill>
              <a:latin typeface="Calibri"/>
              <a:cs typeface="Calibri"/>
            </a:endParaRPr>
          </a:p>
        </p:txBody>
      </p:sp>
      <p:sp>
        <p:nvSpPr>
          <p:cNvPr id="19" name="Rectangle 18"/>
          <p:cNvSpPr/>
          <p:nvPr/>
        </p:nvSpPr>
        <p:spPr>
          <a:xfrm>
            <a:off x="9428529" y="4946242"/>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5" name="Rectangle 24"/>
          <p:cNvSpPr/>
          <p:nvPr/>
        </p:nvSpPr>
        <p:spPr>
          <a:xfrm>
            <a:off x="3001665" y="5541713"/>
            <a:ext cx="1643584" cy="470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20000" y="161665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00"/>
              </a:lnSpc>
              <a:spcBef>
                <a:spcPts val="600"/>
              </a:spcBef>
              <a:spcAft>
                <a:spcPts val="0"/>
              </a:spcAft>
              <a:buClrTx/>
              <a:buSzTx/>
              <a:buFont typeface="Arial" panose="020B0604020202020204" pitchFamily="34" charset="0"/>
              <a:buNone/>
              <a:tabLst/>
              <a:defRPr/>
            </a:pPr>
            <a:r>
              <a:rPr lang="fr-FR">
                <a:solidFill>
                  <a:schemeClr val="accent6">
                    <a:lumMod val="75000"/>
                  </a:schemeClr>
                </a:solidFill>
                <a:latin typeface="Calibri"/>
                <a:cs typeface="Calibri"/>
              </a:rPr>
              <a:t>Règles de passage du MCD au MLD normalisé</a:t>
            </a:r>
          </a:p>
        </p:txBody>
      </p:sp>
      <p:sp>
        <p:nvSpPr>
          <p:cNvPr id="35" name="Espace réservé du contenu 18">
            <a:extLst>
              <a:ext uri="{FF2B5EF4-FFF2-40B4-BE49-F238E27FC236}">
                <a16:creationId xmlns:a16="http://schemas.microsoft.com/office/drawing/2014/main" id="{D52D60EE-F2B8-444C-AE08-82E9A133442F}"/>
              </a:ext>
            </a:extLst>
          </p:cNvPr>
          <p:cNvSpPr txBox="1">
            <a:spLocks/>
          </p:cNvSpPr>
          <p:nvPr/>
        </p:nvSpPr>
        <p:spPr>
          <a:xfrm>
            <a:off x="755312" y="2080890"/>
            <a:ext cx="10746576" cy="305823"/>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chemeClr val="accent5"/>
                </a:solidFill>
                <a:latin typeface="Calibri"/>
                <a:cs typeface="Calibri"/>
              </a:rPr>
              <a:t>Règle N°4</a:t>
            </a:r>
            <a:r>
              <a:rPr lang="fr-FR">
                <a:solidFill>
                  <a:schemeClr val="accent6">
                    <a:lumMod val="75000"/>
                  </a:schemeClr>
                </a:solidFill>
                <a:latin typeface="Calibri"/>
                <a:cs typeface="Calibri"/>
              </a:rPr>
              <a:t> </a:t>
            </a:r>
            <a:r>
              <a:rPr lang="fr-FR">
                <a:solidFill>
                  <a:schemeClr val="tx1"/>
                </a:solidFill>
                <a:latin typeface="Calibri"/>
                <a:cs typeface="Calibri"/>
              </a:rPr>
              <a:t>: associations ternaires (</a:t>
            </a:r>
            <a:r>
              <a:rPr lang="fr-FR" err="1">
                <a:solidFill>
                  <a:schemeClr val="tx1"/>
                </a:solidFill>
                <a:latin typeface="Calibri"/>
                <a:cs typeface="Calibri"/>
              </a:rPr>
              <a:t>n-aires</a:t>
            </a:r>
            <a:r>
              <a:rPr lang="fr-FR">
                <a:solidFill>
                  <a:schemeClr val="tx1"/>
                </a:solidFill>
                <a:latin typeface="Calibri"/>
                <a:cs typeface="Calibri"/>
              </a:rPr>
              <a:t>).</a:t>
            </a:r>
          </a:p>
        </p:txBody>
      </p:sp>
      <p:sp>
        <p:nvSpPr>
          <p:cNvPr id="24" name="Espace réservé du contenu 3">
            <a:extLst>
              <a:ext uri="{FF2B5EF4-FFF2-40B4-BE49-F238E27FC236}">
                <a16:creationId xmlns:a16="http://schemas.microsoft.com/office/drawing/2014/main" id="{E090F42B-F405-4E3A-B1F3-7AD9F21216D7}"/>
              </a:ext>
            </a:extLst>
          </p:cNvPr>
          <p:cNvSpPr txBox="1">
            <a:spLocks/>
          </p:cNvSpPr>
          <p:nvPr/>
        </p:nvSpPr>
        <p:spPr>
          <a:xfrm>
            <a:off x="759029" y="2317911"/>
            <a:ext cx="10746576"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gn="just">
              <a:buFont typeface="Wingdings" panose="05000000000000000000" pitchFamily="2" charset="2"/>
              <a:buChar char="§"/>
            </a:pPr>
            <a:r>
              <a:rPr lang="fr-FR" sz="1600" kern="1200">
                <a:solidFill>
                  <a:srgbClr val="565656"/>
                </a:solidFill>
              </a:rPr>
              <a:t>L’association génère une table, qui reçoit en clé étrangère, les clés primaires des tables associées.</a:t>
            </a:r>
          </a:p>
          <a:p>
            <a:pPr marL="285750" indent="-285750" algn="just">
              <a:buFont typeface="Wingdings" panose="05000000000000000000" pitchFamily="2" charset="2"/>
              <a:buChar char="§"/>
            </a:pPr>
            <a:r>
              <a:rPr lang="fr-FR" sz="1600" kern="1200">
                <a:solidFill>
                  <a:srgbClr val="565656"/>
                </a:solidFill>
              </a:rPr>
              <a:t>La composition des clés étrangères devient la clé primaire de la table association.</a:t>
            </a:r>
          </a:p>
          <a:p>
            <a:pPr marL="285750" indent="-285750" algn="just">
              <a:buFont typeface="Wingdings" panose="05000000000000000000" pitchFamily="2" charset="2"/>
              <a:buChar char="§"/>
            </a:pPr>
            <a:r>
              <a:rPr lang="fr-FR" sz="1600" kern="1200">
                <a:solidFill>
                  <a:srgbClr val="565656"/>
                </a:solidFill>
              </a:rPr>
              <a:t>Les données éventuelles de l’association deviennent les colonnes de la table association.</a:t>
            </a:r>
          </a:p>
          <a:p>
            <a:pPr algn="just"/>
            <a:r>
              <a:rPr lang="fr-FR" sz="1600" b="1" kern="1200">
                <a:solidFill>
                  <a:srgbClr val="565656"/>
                </a:solidFill>
              </a:rPr>
              <a:t>Exemple</a:t>
            </a:r>
            <a:r>
              <a:rPr lang="fr-FR" sz="1600" kern="1200">
                <a:solidFill>
                  <a:srgbClr val="565656"/>
                </a:solidFill>
              </a:rPr>
              <a:t> :</a:t>
            </a: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pPr algn="just"/>
            <a:endParaRPr lang="fr-FR" sz="1600" kern="1200">
              <a:solidFill>
                <a:srgbClr val="565656"/>
              </a:solidFill>
            </a:endParaRPr>
          </a:p>
          <a:p>
            <a:endParaRPr lang="fr-FR"/>
          </a:p>
        </p:txBody>
      </p:sp>
      <p:pic>
        <p:nvPicPr>
          <p:cNvPr id="32" name="Image 31"/>
          <p:cNvPicPr>
            <a:picLocks noChangeAspect="1"/>
          </p:cNvPicPr>
          <p:nvPr/>
        </p:nvPicPr>
        <p:blipFill>
          <a:blip r:embed="rId6" cstate="email">
            <a:extLst>
              <a:ext uri="{28A0092B-C50C-407E-A947-70E740481C1C}">
                <a14:useLocalDpi xmlns:a14="http://schemas.microsoft.com/office/drawing/2010/main"/>
              </a:ext>
            </a:extLst>
          </a:blip>
          <a:srcRect/>
          <a:stretch/>
        </p:blipFill>
        <p:spPr bwMode="auto">
          <a:xfrm>
            <a:off x="742909" y="3308923"/>
            <a:ext cx="5051041" cy="2939477"/>
          </a:xfrm>
          <a:prstGeom prst="rect">
            <a:avLst/>
          </a:prstGeom>
          <a:noFill/>
          <a:ln w="88900" cap="sq">
            <a:noFill/>
            <a:miter lim="800000"/>
          </a:ln>
          <a:effectLst/>
        </p:spPr>
      </p:pic>
      <p:cxnSp>
        <p:nvCxnSpPr>
          <p:cNvPr id="33" name="Connecteur droit avec flèche 32"/>
          <p:cNvCxnSpPr>
            <a:cxnSpLocks/>
          </p:cNvCxnSpPr>
          <p:nvPr/>
        </p:nvCxnSpPr>
        <p:spPr>
          <a:xfrm>
            <a:off x="5796215" y="3886200"/>
            <a:ext cx="452185" cy="0"/>
          </a:xfrm>
          <a:prstGeom prst="straightConnector1">
            <a:avLst/>
          </a:prstGeom>
          <a:ln w="76200">
            <a:solidFill>
              <a:srgbClr val="FF7800"/>
            </a:solidFill>
            <a:tailEnd type="triangle"/>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7"/>
          <a:stretch>
            <a:fillRect/>
          </a:stretch>
        </p:blipFill>
        <p:spPr>
          <a:xfrm>
            <a:off x="6287718" y="3279132"/>
            <a:ext cx="4727112" cy="3127891"/>
          </a:xfrm>
          <a:prstGeom prst="rect">
            <a:avLst/>
          </a:prstGeom>
        </p:spPr>
      </p:pic>
      <p:sp>
        <p:nvSpPr>
          <p:cNvPr id="11" name="Rectangle 10"/>
          <p:cNvSpPr/>
          <p:nvPr/>
        </p:nvSpPr>
        <p:spPr>
          <a:xfrm>
            <a:off x="9677400" y="4946242"/>
            <a:ext cx="1600200" cy="146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pic>
        <p:nvPicPr>
          <p:cNvPr id="12" name="Image 11"/>
          <p:cNvPicPr>
            <a:picLocks noChangeAspect="1"/>
          </p:cNvPicPr>
          <p:nvPr/>
        </p:nvPicPr>
        <p:blipFill>
          <a:blip r:embed="rId8"/>
          <a:stretch>
            <a:fillRect/>
          </a:stretch>
        </p:blipFill>
        <p:spPr>
          <a:xfrm>
            <a:off x="8229600" y="5901368"/>
            <a:ext cx="764454" cy="297638"/>
          </a:xfrm>
          <a:prstGeom prst="rect">
            <a:avLst/>
          </a:prstGeom>
        </p:spPr>
      </p:pic>
      <p:cxnSp>
        <p:nvCxnSpPr>
          <p:cNvPr id="14" name="Connecteur droit 13"/>
          <p:cNvCxnSpPr/>
          <p:nvPr/>
        </p:nvCxnSpPr>
        <p:spPr>
          <a:xfrm>
            <a:off x="8229600" y="5886560"/>
            <a:ext cx="685800" cy="0"/>
          </a:xfrm>
          <a:prstGeom prst="line">
            <a:avLst/>
          </a:prstGeom>
        </p:spPr>
        <p:style>
          <a:lnRef idx="1">
            <a:schemeClr val="dk1"/>
          </a:lnRef>
          <a:fillRef idx="0">
            <a:schemeClr val="dk1"/>
          </a:fillRef>
          <a:effectRef idx="0">
            <a:schemeClr val="dk1"/>
          </a:effectRef>
          <a:fontRef idx="minor">
            <a:schemeClr val="tx1"/>
          </a:fontRef>
        </p:style>
      </p:cxnSp>
      <p:pic>
        <p:nvPicPr>
          <p:cNvPr id="15" name="Image 14"/>
          <p:cNvPicPr>
            <a:picLocks noChangeAspect="1"/>
          </p:cNvPicPr>
          <p:nvPr/>
        </p:nvPicPr>
        <p:blipFill>
          <a:blip r:embed="rId9"/>
          <a:stretch>
            <a:fillRect/>
          </a:stretch>
        </p:blipFill>
        <p:spPr>
          <a:xfrm>
            <a:off x="8173012" y="5926839"/>
            <a:ext cx="972894" cy="217621"/>
          </a:xfrm>
          <a:prstGeom prst="rect">
            <a:avLst/>
          </a:prstGeom>
        </p:spPr>
      </p:pic>
      <p:pic>
        <p:nvPicPr>
          <p:cNvPr id="36" name="Image 35"/>
          <p:cNvPicPr>
            <a:picLocks noChangeAspect="1"/>
          </p:cNvPicPr>
          <p:nvPr/>
        </p:nvPicPr>
        <p:blipFill>
          <a:blip r:embed="rId10"/>
          <a:stretch>
            <a:fillRect/>
          </a:stretch>
        </p:blipFill>
        <p:spPr>
          <a:xfrm flipH="1">
            <a:off x="8770570" y="3977408"/>
            <a:ext cx="247173" cy="247173"/>
          </a:xfrm>
          <a:prstGeom prst="rect">
            <a:avLst/>
          </a:prstGeom>
        </p:spPr>
      </p:pic>
      <p:pic>
        <p:nvPicPr>
          <p:cNvPr id="37" name="Image 36"/>
          <p:cNvPicPr>
            <a:picLocks noChangeAspect="1"/>
          </p:cNvPicPr>
          <p:nvPr/>
        </p:nvPicPr>
        <p:blipFill>
          <a:blip r:embed="rId10"/>
          <a:stretch>
            <a:fillRect/>
          </a:stretch>
        </p:blipFill>
        <p:spPr>
          <a:xfrm flipH="1">
            <a:off x="8916786" y="3792063"/>
            <a:ext cx="247173" cy="247173"/>
          </a:xfrm>
          <a:prstGeom prst="rect">
            <a:avLst/>
          </a:prstGeom>
        </p:spPr>
      </p:pic>
      <p:pic>
        <p:nvPicPr>
          <p:cNvPr id="38" name="Image 37"/>
          <p:cNvPicPr>
            <a:picLocks noChangeAspect="1"/>
          </p:cNvPicPr>
          <p:nvPr/>
        </p:nvPicPr>
        <p:blipFill>
          <a:blip r:embed="rId10"/>
          <a:stretch>
            <a:fillRect/>
          </a:stretch>
        </p:blipFill>
        <p:spPr>
          <a:xfrm flipH="1">
            <a:off x="8866010" y="4220660"/>
            <a:ext cx="247173" cy="247173"/>
          </a:xfrm>
          <a:prstGeom prst="rect">
            <a:avLst/>
          </a:prstGeom>
        </p:spPr>
      </p:pic>
      <p:sp>
        <p:nvSpPr>
          <p:cNvPr id="39" name="ZoneTexte 38"/>
          <p:cNvSpPr txBox="1"/>
          <p:nvPr/>
        </p:nvSpPr>
        <p:spPr>
          <a:xfrm>
            <a:off x="8030381" y="3758129"/>
            <a:ext cx="263214" cy="261610"/>
          </a:xfrm>
          <a:prstGeom prst="rect">
            <a:avLst/>
          </a:prstGeom>
          <a:noFill/>
        </p:spPr>
        <p:txBody>
          <a:bodyPr wrap="none" rtlCol="1">
            <a:spAutoFit/>
          </a:bodyPr>
          <a:lstStyle/>
          <a:p>
            <a:r>
              <a:rPr lang="fr-FR" sz="1100" b="1"/>
              <a:t>#</a:t>
            </a:r>
            <a:endParaRPr lang="ar-MA" sz="1100" b="1"/>
          </a:p>
        </p:txBody>
      </p:sp>
      <p:sp>
        <p:nvSpPr>
          <p:cNvPr id="40" name="ZoneTexte 39"/>
          <p:cNvSpPr txBox="1"/>
          <p:nvPr/>
        </p:nvSpPr>
        <p:spPr>
          <a:xfrm>
            <a:off x="8013588" y="3977408"/>
            <a:ext cx="263214" cy="261610"/>
          </a:xfrm>
          <a:prstGeom prst="rect">
            <a:avLst/>
          </a:prstGeom>
          <a:noFill/>
        </p:spPr>
        <p:txBody>
          <a:bodyPr wrap="none" rtlCol="1">
            <a:spAutoFit/>
          </a:bodyPr>
          <a:lstStyle/>
          <a:p>
            <a:r>
              <a:rPr lang="fr-FR" sz="1100" b="1"/>
              <a:t>#</a:t>
            </a:r>
            <a:endParaRPr lang="ar-MA" sz="1100" b="1"/>
          </a:p>
        </p:txBody>
      </p:sp>
      <p:sp>
        <p:nvSpPr>
          <p:cNvPr id="41" name="ZoneTexte 40"/>
          <p:cNvSpPr txBox="1"/>
          <p:nvPr/>
        </p:nvSpPr>
        <p:spPr>
          <a:xfrm>
            <a:off x="8029708" y="4190431"/>
            <a:ext cx="263214" cy="261610"/>
          </a:xfrm>
          <a:prstGeom prst="rect">
            <a:avLst/>
          </a:prstGeom>
          <a:noFill/>
        </p:spPr>
        <p:txBody>
          <a:bodyPr wrap="none" rtlCol="1">
            <a:spAutoFit/>
          </a:bodyPr>
          <a:lstStyle/>
          <a:p>
            <a:r>
              <a:rPr lang="fr-FR" sz="1100" b="1"/>
              <a:t>#</a:t>
            </a:r>
            <a:endParaRPr lang="ar-MA" sz="1100" b="1"/>
          </a:p>
        </p:txBody>
      </p:sp>
    </p:spTree>
    <p:extLst>
      <p:ext uri="{BB962C8B-B14F-4D97-AF65-F5344CB8AC3E}">
        <p14:creationId xmlns:p14="http://schemas.microsoft.com/office/powerpoint/2010/main" val="3686413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123</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a:defRPr/>
            </a:pPr>
            <a:r>
              <a:rPr lang="fr-FR" sz="1600" b="1" kern="1200">
                <a:solidFill>
                  <a:schemeClr val="accent6">
                    <a:lumMod val="75000"/>
                  </a:schemeClr>
                </a:solidFill>
                <a:latin typeface="Calibri"/>
                <a:ea typeface="+mn-ea"/>
                <a:cs typeface="Calibri"/>
              </a:rPr>
              <a:t>Formes normales</a:t>
            </a:r>
          </a:p>
          <a:p>
            <a:endParaRPr lang="fr-FR" sz="1600" b="1">
              <a:solidFill>
                <a:schemeClr val="accent6">
                  <a:lumMod val="75000"/>
                </a:schemeClr>
              </a:solidFill>
              <a:latin typeface="Calibri"/>
              <a:cs typeface="Calibri"/>
            </a:endParaRPr>
          </a:p>
        </p:txBody>
      </p:sp>
      <p:sp>
        <p:nvSpPr>
          <p:cNvPr id="19" name="Rectangle 18"/>
          <p:cNvSpPr/>
          <p:nvPr/>
        </p:nvSpPr>
        <p:spPr>
          <a:xfrm>
            <a:off x="9428529" y="4946242"/>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18445" y="1897895"/>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a:solidFill>
                  <a:schemeClr val="accent6">
                    <a:lumMod val="75000"/>
                  </a:schemeClr>
                </a:solidFill>
                <a:cs typeface="Calibri"/>
              </a:rPr>
              <a:t>Définition - Formes normales </a:t>
            </a:r>
            <a:r>
              <a:rPr lang="fr-FR">
                <a:solidFill>
                  <a:srgbClr val="555555"/>
                </a:solidFill>
                <a:cs typeface="Calibri"/>
              </a:rPr>
              <a:t>:</a:t>
            </a:r>
          </a:p>
        </p:txBody>
      </p:sp>
      <p:sp>
        <p:nvSpPr>
          <p:cNvPr id="11" name="Rectangle 10"/>
          <p:cNvSpPr/>
          <p:nvPr/>
        </p:nvSpPr>
        <p:spPr>
          <a:xfrm>
            <a:off x="9677400" y="4946242"/>
            <a:ext cx="1600200" cy="146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8" name="Rectangle 7"/>
          <p:cNvSpPr/>
          <p:nvPr/>
        </p:nvSpPr>
        <p:spPr>
          <a:xfrm>
            <a:off x="775176" y="2329903"/>
            <a:ext cx="8633713" cy="338554"/>
          </a:xfrm>
          <a:prstGeom prst="rect">
            <a:avLst/>
          </a:prstGeom>
        </p:spPr>
        <p:txBody>
          <a:bodyPr wrap="square">
            <a:spAutoFit/>
          </a:bodyPr>
          <a:lstStyle/>
          <a:p>
            <a:pPr marL="285750" indent="-285750">
              <a:buFont typeface="Wingdings" panose="05000000000000000000" pitchFamily="2" charset="2"/>
              <a:buChar char="§"/>
            </a:pPr>
            <a:r>
              <a:rPr lang="fr-FR" sz="1600" kern="1200">
                <a:solidFill>
                  <a:srgbClr val="565656"/>
                </a:solidFill>
                <a:latin typeface="+mn-lt"/>
                <a:ea typeface="+mn-ea"/>
                <a:cs typeface="+mn-cs"/>
              </a:rPr>
              <a:t>Les formes normales sont des règles pour structurer une base de données relationnelle afin de : </a:t>
            </a:r>
            <a:endParaRPr lang="ar-MA"/>
          </a:p>
        </p:txBody>
      </p:sp>
      <p:sp>
        <p:nvSpPr>
          <p:cNvPr id="16" name="Rectangle 15"/>
          <p:cNvSpPr/>
          <p:nvPr/>
        </p:nvSpPr>
        <p:spPr>
          <a:xfrm>
            <a:off x="818561" y="2804420"/>
            <a:ext cx="3011424" cy="86040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fr-FR"/>
              <a:t>Éviter les redondances</a:t>
            </a:r>
            <a:endParaRPr lang="ar-MA"/>
          </a:p>
        </p:txBody>
      </p:sp>
      <p:sp>
        <p:nvSpPr>
          <p:cNvPr id="42" name="Rectangle 41"/>
          <p:cNvSpPr/>
          <p:nvPr/>
        </p:nvSpPr>
        <p:spPr>
          <a:xfrm>
            <a:off x="4226423" y="2776127"/>
            <a:ext cx="3657599" cy="86040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fr-FR"/>
              <a:t>Éliminer les anomalies</a:t>
            </a:r>
          </a:p>
          <a:p>
            <a:pPr algn="ctr"/>
            <a:r>
              <a:rPr lang="fr-FR" altLang="ar-MA" kern="1200">
                <a:solidFill>
                  <a:srgbClr val="565656"/>
                </a:solidFill>
              </a:rPr>
              <a:t>(</a:t>
            </a:r>
            <a:r>
              <a:rPr lang="ar-MA" altLang="ar-MA" sz="1800" kern="1200" err="1">
                <a:solidFill>
                  <a:srgbClr val="565656"/>
                </a:solidFill>
                <a:latin typeface="+mn-lt"/>
                <a:ea typeface="+mn-ea"/>
                <a:cs typeface="+mn-cs"/>
              </a:rPr>
              <a:t>insertion</a:t>
            </a:r>
            <a:r>
              <a:rPr lang="ar-MA" altLang="ar-MA" sz="1800" kern="1200">
                <a:solidFill>
                  <a:srgbClr val="565656"/>
                </a:solidFill>
                <a:latin typeface="+mn-lt"/>
                <a:ea typeface="+mn-ea"/>
                <a:cs typeface="+mn-cs"/>
              </a:rPr>
              <a:t>, </a:t>
            </a:r>
            <a:r>
              <a:rPr lang="ar-MA" altLang="ar-MA" sz="1800" kern="1200" err="1">
                <a:solidFill>
                  <a:srgbClr val="565656"/>
                </a:solidFill>
                <a:latin typeface="+mn-lt"/>
                <a:ea typeface="+mn-ea"/>
                <a:cs typeface="+mn-cs"/>
              </a:rPr>
              <a:t>suppression</a:t>
            </a:r>
            <a:r>
              <a:rPr lang="ar-MA" altLang="ar-MA" sz="1800" kern="1200">
                <a:solidFill>
                  <a:srgbClr val="565656"/>
                </a:solidFill>
                <a:latin typeface="+mn-lt"/>
                <a:ea typeface="+mn-ea"/>
                <a:cs typeface="+mn-cs"/>
              </a:rPr>
              <a:t>, </a:t>
            </a:r>
            <a:r>
              <a:rPr lang="ar-MA" altLang="ar-MA" sz="1800" kern="1200" err="1">
                <a:solidFill>
                  <a:srgbClr val="565656"/>
                </a:solidFill>
                <a:latin typeface="+mn-lt"/>
                <a:ea typeface="+mn-ea"/>
                <a:cs typeface="+mn-cs"/>
              </a:rPr>
              <a:t>mise</a:t>
            </a:r>
            <a:r>
              <a:rPr lang="ar-MA" altLang="ar-MA" sz="1800" kern="1200">
                <a:solidFill>
                  <a:srgbClr val="565656"/>
                </a:solidFill>
                <a:latin typeface="+mn-lt"/>
                <a:ea typeface="+mn-ea"/>
                <a:cs typeface="+mn-cs"/>
              </a:rPr>
              <a:t> à </a:t>
            </a:r>
            <a:r>
              <a:rPr lang="ar-MA" altLang="ar-MA" sz="1800" kern="1200" err="1">
                <a:solidFill>
                  <a:srgbClr val="565656"/>
                </a:solidFill>
                <a:latin typeface="+mn-lt"/>
                <a:ea typeface="+mn-ea"/>
                <a:cs typeface="+mn-cs"/>
              </a:rPr>
              <a:t>jour</a:t>
            </a:r>
            <a:r>
              <a:rPr lang="fr-FR" altLang="ar-MA" sz="1800" kern="1200">
                <a:solidFill>
                  <a:srgbClr val="565656"/>
                </a:solidFill>
                <a:latin typeface="+mn-lt"/>
                <a:ea typeface="+mn-ea"/>
                <a:cs typeface="+mn-cs"/>
              </a:rPr>
              <a:t>)</a:t>
            </a:r>
            <a:r>
              <a:rPr lang="fr-FR"/>
              <a:t> </a:t>
            </a:r>
            <a:endParaRPr lang="ar-MA"/>
          </a:p>
        </p:txBody>
      </p:sp>
      <p:sp>
        <p:nvSpPr>
          <p:cNvPr id="43" name="Rectangle 42"/>
          <p:cNvSpPr/>
          <p:nvPr/>
        </p:nvSpPr>
        <p:spPr>
          <a:xfrm>
            <a:off x="8280460" y="2765865"/>
            <a:ext cx="2920940" cy="83866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fr-FR"/>
              <a:t>Améliorer la cohérence des données</a:t>
            </a:r>
            <a:endParaRPr lang="ar-MA"/>
          </a:p>
        </p:txBody>
      </p:sp>
      <p:sp>
        <p:nvSpPr>
          <p:cNvPr id="44" name="Rectangle 43"/>
          <p:cNvSpPr/>
          <p:nvPr/>
        </p:nvSpPr>
        <p:spPr>
          <a:xfrm>
            <a:off x="718445" y="3942787"/>
            <a:ext cx="10482955" cy="584775"/>
          </a:xfrm>
          <a:prstGeom prst="rect">
            <a:avLst/>
          </a:prstGeom>
        </p:spPr>
        <p:txBody>
          <a:bodyPr wrap="square">
            <a:spAutoFit/>
          </a:bodyPr>
          <a:lstStyle/>
          <a:p>
            <a:pPr marL="285750" indent="-285750" algn="just">
              <a:buFont typeface="Wingdings" panose="05000000000000000000" pitchFamily="2" charset="2"/>
              <a:buChar char="§"/>
            </a:pPr>
            <a:r>
              <a:rPr lang="fr-FR" sz="1600" kern="1200">
                <a:solidFill>
                  <a:srgbClr val="565656"/>
                </a:solidFill>
                <a:latin typeface="+mn-lt"/>
                <a:ea typeface="+mn-ea"/>
                <a:cs typeface="+mn-cs"/>
              </a:rPr>
              <a:t>Quand vous transformez le </a:t>
            </a:r>
            <a:r>
              <a:rPr lang="fr-FR" sz="1600" b="1" kern="1200">
                <a:solidFill>
                  <a:srgbClr val="565656"/>
                </a:solidFill>
                <a:latin typeface="+mn-lt"/>
                <a:ea typeface="+mn-ea"/>
                <a:cs typeface="+mn-cs"/>
              </a:rPr>
              <a:t>MCD</a:t>
            </a:r>
            <a:r>
              <a:rPr lang="fr-FR" sz="1600" kern="1200">
                <a:solidFill>
                  <a:srgbClr val="565656"/>
                </a:solidFill>
                <a:latin typeface="+mn-lt"/>
                <a:ea typeface="+mn-ea"/>
                <a:cs typeface="+mn-cs"/>
              </a:rPr>
              <a:t> en tables relationnelles (</a:t>
            </a:r>
            <a:r>
              <a:rPr lang="fr-FR" sz="1600" b="1" kern="1200">
                <a:solidFill>
                  <a:srgbClr val="565656"/>
                </a:solidFill>
                <a:latin typeface="+mn-lt"/>
                <a:ea typeface="+mn-ea"/>
                <a:cs typeface="+mn-cs"/>
              </a:rPr>
              <a:t>MLD</a:t>
            </a:r>
            <a:r>
              <a:rPr lang="fr-FR" sz="1600" kern="1200">
                <a:solidFill>
                  <a:srgbClr val="565656"/>
                </a:solidFill>
                <a:latin typeface="+mn-lt"/>
                <a:ea typeface="+mn-ea"/>
                <a:cs typeface="+mn-cs"/>
              </a:rPr>
              <a:t>), vous devez vérifier que chaque table respecte les formes normales.</a:t>
            </a:r>
            <a:endParaRPr lang="ar-MA"/>
          </a:p>
        </p:txBody>
      </p:sp>
      <p:sp>
        <p:nvSpPr>
          <p:cNvPr id="26" name="Rectangle 25"/>
          <p:cNvSpPr/>
          <p:nvPr/>
        </p:nvSpPr>
        <p:spPr>
          <a:xfrm>
            <a:off x="718445" y="4607688"/>
            <a:ext cx="4448718" cy="338554"/>
          </a:xfrm>
          <a:prstGeom prst="rect">
            <a:avLst/>
          </a:prstGeom>
        </p:spPr>
        <p:txBody>
          <a:bodyPr wrap="none">
            <a:spAutoFit/>
          </a:bodyPr>
          <a:lstStyle/>
          <a:p>
            <a:pPr marL="285750" indent="-285750">
              <a:buFont typeface="Wingdings" panose="05000000000000000000" pitchFamily="2" charset="2"/>
              <a:buChar char="§"/>
            </a:pPr>
            <a:r>
              <a:rPr lang="fr-FR" sz="1600" kern="1200">
                <a:solidFill>
                  <a:srgbClr val="565656"/>
                </a:solidFill>
                <a:latin typeface="+mn-lt"/>
                <a:ea typeface="+mn-ea"/>
                <a:cs typeface="+mn-cs"/>
              </a:rPr>
              <a:t>Il existe différents niveaux de formes normales :</a:t>
            </a:r>
          </a:p>
        </p:txBody>
      </p:sp>
      <p:sp>
        <p:nvSpPr>
          <p:cNvPr id="27" name="Rectangle 26"/>
          <p:cNvSpPr/>
          <p:nvPr/>
        </p:nvSpPr>
        <p:spPr>
          <a:xfrm>
            <a:off x="1047161" y="5043650"/>
            <a:ext cx="9900299" cy="338554"/>
          </a:xfrm>
          <a:prstGeom prst="rect">
            <a:avLst/>
          </a:prstGeom>
        </p:spPr>
        <p:txBody>
          <a:bodyPr wrap="square">
            <a:spAutoFit/>
          </a:bodyPr>
          <a:lstStyle/>
          <a:p>
            <a:pPr lvl="1" algn="just"/>
            <a:r>
              <a:rPr lang="fr-FR" sz="1600" kern="1200">
                <a:solidFill>
                  <a:srgbClr val="565656"/>
                </a:solidFill>
                <a:latin typeface="+mn-lt"/>
                <a:ea typeface="+mn-ea"/>
                <a:cs typeface="+mn-cs"/>
              </a:rPr>
              <a:t>Première forme normale (1FN)                  Deuxième forme normale (2FN)                     Troisième forme normale (3FN)</a:t>
            </a:r>
          </a:p>
        </p:txBody>
      </p:sp>
      <p:pic>
        <p:nvPicPr>
          <p:cNvPr id="45" name="Imag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29" y="5069388"/>
            <a:ext cx="279592" cy="279592"/>
          </a:xfrm>
          <a:prstGeom prst="rect">
            <a:avLst/>
          </a:prstGeom>
        </p:spPr>
      </p:pic>
      <p:pic>
        <p:nvPicPr>
          <p:cNvPr id="46" name="Imag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1667" y="5061301"/>
            <a:ext cx="279592" cy="279592"/>
          </a:xfrm>
          <a:prstGeom prst="rect">
            <a:avLst/>
          </a:prstGeom>
        </p:spPr>
      </p:pic>
      <p:pic>
        <p:nvPicPr>
          <p:cNvPr id="47" name="Imag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581" y="5078372"/>
            <a:ext cx="279592" cy="279592"/>
          </a:xfrm>
          <a:prstGeom prst="rect">
            <a:avLst/>
          </a:prstGeom>
        </p:spPr>
      </p:pic>
    </p:spTree>
    <p:extLst>
      <p:ext uri="{BB962C8B-B14F-4D97-AF65-F5344CB8AC3E}">
        <p14:creationId xmlns:p14="http://schemas.microsoft.com/office/powerpoint/2010/main" val="37495194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124</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a:defRPr/>
            </a:pPr>
            <a:r>
              <a:rPr lang="fr-FR" sz="1600" b="1" kern="1200">
                <a:solidFill>
                  <a:schemeClr val="accent6">
                    <a:lumMod val="75000"/>
                  </a:schemeClr>
                </a:solidFill>
                <a:latin typeface="Calibri"/>
                <a:ea typeface="+mn-ea"/>
                <a:cs typeface="Calibri"/>
              </a:rPr>
              <a:t>Formes normales</a:t>
            </a:r>
          </a:p>
          <a:p>
            <a:endParaRPr lang="fr-FR" sz="1600" b="1">
              <a:solidFill>
                <a:schemeClr val="accent6">
                  <a:lumMod val="75000"/>
                </a:schemeClr>
              </a:solidFill>
              <a:latin typeface="Calibri"/>
              <a:cs typeface="Calibri"/>
            </a:endParaRPr>
          </a:p>
        </p:txBody>
      </p:sp>
      <p:sp>
        <p:nvSpPr>
          <p:cNvPr id="19" name="Rectangle 18"/>
          <p:cNvSpPr/>
          <p:nvPr/>
        </p:nvSpPr>
        <p:spPr>
          <a:xfrm>
            <a:off x="9428529" y="4946242"/>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18445" y="1897895"/>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a:solidFill>
                  <a:schemeClr val="accent6">
                    <a:lumMod val="75000"/>
                  </a:schemeClr>
                </a:solidFill>
                <a:cs typeface="Calibri"/>
              </a:rPr>
              <a:t>Formes normales </a:t>
            </a:r>
            <a:r>
              <a:rPr lang="fr-FR">
                <a:solidFill>
                  <a:srgbClr val="555555"/>
                </a:solidFill>
                <a:cs typeface="Calibri"/>
              </a:rPr>
              <a:t>:</a:t>
            </a:r>
          </a:p>
        </p:txBody>
      </p:sp>
      <p:sp>
        <p:nvSpPr>
          <p:cNvPr id="11" name="Rectangle 10"/>
          <p:cNvSpPr/>
          <p:nvPr/>
        </p:nvSpPr>
        <p:spPr>
          <a:xfrm>
            <a:off x="9677400" y="4946242"/>
            <a:ext cx="1600200" cy="146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graphicFrame>
        <p:nvGraphicFramePr>
          <p:cNvPr id="7" name="Tableau 6"/>
          <p:cNvGraphicFramePr>
            <a:graphicFrameLocks noGrp="1"/>
          </p:cNvGraphicFramePr>
          <p:nvPr>
            <p:extLst>
              <p:ext uri="{D42A27DB-BD31-4B8C-83A1-F6EECF244321}">
                <p14:modId xmlns:p14="http://schemas.microsoft.com/office/powerpoint/2010/main" val="1211509305"/>
              </p:ext>
            </p:extLst>
          </p:nvPr>
        </p:nvGraphicFramePr>
        <p:xfrm>
          <a:off x="3105914" y="2904459"/>
          <a:ext cx="6857998" cy="1625199"/>
        </p:xfrm>
        <a:graphic>
          <a:graphicData uri="http://schemas.openxmlformats.org/drawingml/2006/table">
            <a:tbl>
              <a:tblPr>
                <a:tableStyleId>{5C22544A-7EE6-4342-B048-85BDC9FD1C3A}</a:tableStyleId>
              </a:tblPr>
              <a:tblGrid>
                <a:gridCol w="1476882">
                  <a:extLst>
                    <a:ext uri="{9D8B030D-6E8A-4147-A177-3AD203B41FA5}">
                      <a16:colId xmlns:a16="http://schemas.microsoft.com/office/drawing/2014/main" val="1986034484"/>
                    </a:ext>
                  </a:extLst>
                </a:gridCol>
                <a:gridCol w="979714">
                  <a:extLst>
                    <a:ext uri="{9D8B030D-6E8A-4147-A177-3AD203B41FA5}">
                      <a16:colId xmlns:a16="http://schemas.microsoft.com/office/drawing/2014/main" val="347693716"/>
                    </a:ext>
                  </a:extLst>
                </a:gridCol>
                <a:gridCol w="1316034">
                  <a:extLst>
                    <a:ext uri="{9D8B030D-6E8A-4147-A177-3AD203B41FA5}">
                      <a16:colId xmlns:a16="http://schemas.microsoft.com/office/drawing/2014/main" val="3736724887"/>
                    </a:ext>
                  </a:extLst>
                </a:gridCol>
                <a:gridCol w="979714">
                  <a:extLst>
                    <a:ext uri="{9D8B030D-6E8A-4147-A177-3AD203B41FA5}">
                      <a16:colId xmlns:a16="http://schemas.microsoft.com/office/drawing/2014/main" val="2999744873"/>
                    </a:ext>
                  </a:extLst>
                </a:gridCol>
                <a:gridCol w="979714">
                  <a:extLst>
                    <a:ext uri="{9D8B030D-6E8A-4147-A177-3AD203B41FA5}">
                      <a16:colId xmlns:a16="http://schemas.microsoft.com/office/drawing/2014/main" val="1105026869"/>
                    </a:ext>
                  </a:extLst>
                </a:gridCol>
                <a:gridCol w="1125940">
                  <a:extLst>
                    <a:ext uri="{9D8B030D-6E8A-4147-A177-3AD203B41FA5}">
                      <a16:colId xmlns:a16="http://schemas.microsoft.com/office/drawing/2014/main" val="4158999812"/>
                    </a:ext>
                  </a:extLst>
                </a:gridCol>
              </a:tblGrid>
              <a:tr h="484050">
                <a:tc>
                  <a:txBody>
                    <a:bodyPr/>
                    <a:lstStyle/>
                    <a:p>
                      <a:pPr algn="ctr" fontAlgn="ctr"/>
                      <a:r>
                        <a:rPr lang="fr-FR" sz="1400" b="1" u="none" strike="noStrike" err="1">
                          <a:solidFill>
                            <a:schemeClr val="tx1"/>
                          </a:solidFill>
                          <a:effectLst/>
                        </a:rPr>
                        <a:t>NumCommande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AdresseClient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Produit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Qté</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PrixUnitaire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extLst>
                  <a:ext uri="{0D108BD9-81ED-4DB2-BD59-A6C34878D82A}">
                    <a16:rowId xmlns:a16="http://schemas.microsoft.com/office/drawing/2014/main" val="309566270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Stylo</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27813383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Cahier</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5</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163685719"/>
                  </a:ext>
                </a:extLst>
              </a:tr>
              <a:tr h="451305">
                <a:tc>
                  <a:txBody>
                    <a:bodyPr/>
                    <a:lstStyle/>
                    <a:p>
                      <a:pPr algn="l" fontAlgn="ctr"/>
                      <a:r>
                        <a:rPr lang="fr-FR" sz="1400" u="none" strike="noStrike">
                          <a:effectLst/>
                        </a:rPr>
                        <a:t>C002</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Bob</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77 Avenue Bleue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Stylo</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3699812327"/>
                  </a:ext>
                </a:extLst>
              </a:tr>
            </a:tbl>
          </a:graphicData>
        </a:graphic>
      </p:graphicFrame>
      <p:sp>
        <p:nvSpPr>
          <p:cNvPr id="10" name="Rectangle 1"/>
          <p:cNvSpPr>
            <a:spLocks noChangeArrowheads="1"/>
          </p:cNvSpPr>
          <p:nvPr/>
        </p:nvSpPr>
        <p:spPr bwMode="auto">
          <a:xfrm>
            <a:off x="758680" y="2314431"/>
            <a:ext cx="41927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ar-MA" altLang="ar-MA" sz="1600" kern="1200" err="1">
                <a:solidFill>
                  <a:srgbClr val="565656"/>
                </a:solidFill>
                <a:latin typeface="+mn-lt"/>
                <a:ea typeface="+mn-ea"/>
                <a:cs typeface="+mn-cs"/>
              </a:rPr>
              <a:t>Supposons</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une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table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Commande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comme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ceci</a:t>
            </a:r>
            <a:r>
              <a:rPr lang="ar-MA" altLang="ar-MA" sz="1600" kern="1200">
                <a:solidFill>
                  <a:srgbClr val="565656"/>
                </a:solidFill>
                <a:latin typeface="+mn-lt"/>
                <a:ea typeface="+mn-ea"/>
                <a:cs typeface="+mn-cs"/>
              </a:rPr>
              <a:t> : </a:t>
            </a:r>
          </a:p>
        </p:txBody>
      </p:sp>
    </p:spTree>
    <p:extLst>
      <p:ext uri="{BB962C8B-B14F-4D97-AF65-F5344CB8AC3E}">
        <p14:creationId xmlns:p14="http://schemas.microsoft.com/office/powerpoint/2010/main" val="8068342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125</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a:defRPr/>
            </a:pPr>
            <a:r>
              <a:rPr lang="fr-FR" sz="1600" b="1" kern="1200">
                <a:solidFill>
                  <a:schemeClr val="accent6">
                    <a:lumMod val="75000"/>
                  </a:schemeClr>
                </a:solidFill>
                <a:latin typeface="Calibri"/>
                <a:ea typeface="+mn-ea"/>
                <a:cs typeface="Calibri"/>
              </a:rPr>
              <a:t>Formes normales</a:t>
            </a:r>
          </a:p>
          <a:p>
            <a:endParaRPr lang="fr-FR" sz="1600" b="1">
              <a:solidFill>
                <a:schemeClr val="accent6">
                  <a:lumMod val="75000"/>
                </a:schemeClr>
              </a:solidFill>
              <a:latin typeface="Calibri"/>
              <a:cs typeface="Calibri"/>
            </a:endParaRPr>
          </a:p>
        </p:txBody>
      </p:sp>
      <p:sp>
        <p:nvSpPr>
          <p:cNvPr id="19" name="Rectangle 18"/>
          <p:cNvSpPr/>
          <p:nvPr/>
        </p:nvSpPr>
        <p:spPr>
          <a:xfrm>
            <a:off x="9428529" y="4946242"/>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18445" y="1897895"/>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a:solidFill>
                  <a:schemeClr val="accent6">
                    <a:lumMod val="75000"/>
                  </a:schemeClr>
                </a:solidFill>
                <a:cs typeface="Calibri"/>
              </a:rPr>
              <a:t>Formes normales </a:t>
            </a:r>
            <a:r>
              <a:rPr lang="fr-FR">
                <a:solidFill>
                  <a:srgbClr val="555555"/>
                </a:solidFill>
                <a:cs typeface="Calibri"/>
              </a:rPr>
              <a:t>:</a:t>
            </a:r>
          </a:p>
        </p:txBody>
      </p:sp>
      <p:sp>
        <p:nvSpPr>
          <p:cNvPr id="11" name="Rectangle 10"/>
          <p:cNvSpPr/>
          <p:nvPr/>
        </p:nvSpPr>
        <p:spPr>
          <a:xfrm>
            <a:off x="9677400" y="4946242"/>
            <a:ext cx="1600200" cy="146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8" name="Rectangle 7"/>
          <p:cNvSpPr/>
          <p:nvPr/>
        </p:nvSpPr>
        <p:spPr>
          <a:xfrm>
            <a:off x="760077" y="2614816"/>
            <a:ext cx="8633713" cy="338554"/>
          </a:xfrm>
          <a:prstGeom prst="rect">
            <a:avLst/>
          </a:prstGeom>
        </p:spPr>
        <p:txBody>
          <a:bodyPr wrap="square">
            <a:spAutoFit/>
          </a:bodyPr>
          <a:lstStyle/>
          <a:p>
            <a:pPr marL="285750" indent="-285750">
              <a:buFont typeface="Wingdings" panose="05000000000000000000" pitchFamily="2" charset="2"/>
              <a:buChar char="§"/>
            </a:pPr>
            <a:r>
              <a:rPr lang="fr-FR" sz="1600" u="sng" kern="1200">
                <a:solidFill>
                  <a:srgbClr val="565656"/>
                </a:solidFill>
                <a:latin typeface="+mn-lt"/>
                <a:ea typeface="+mn-ea"/>
                <a:cs typeface="+mn-cs"/>
              </a:rPr>
              <a:t>Atomicité</a:t>
            </a:r>
            <a:r>
              <a:rPr lang="fr-FR" sz="1600" kern="1200">
                <a:solidFill>
                  <a:srgbClr val="565656"/>
                </a:solidFill>
                <a:latin typeface="+mn-lt"/>
                <a:ea typeface="+mn-ea"/>
                <a:cs typeface="+mn-cs"/>
              </a:rPr>
              <a:t> : chaque champ contient une seule valeur.</a:t>
            </a:r>
            <a:endParaRPr lang="ar-MA"/>
          </a:p>
        </p:txBody>
      </p:sp>
      <p:sp>
        <p:nvSpPr>
          <p:cNvPr id="27" name="Rectangle 26"/>
          <p:cNvSpPr/>
          <p:nvPr/>
        </p:nvSpPr>
        <p:spPr>
          <a:xfrm>
            <a:off x="718445" y="2270623"/>
            <a:ext cx="9900299" cy="338554"/>
          </a:xfrm>
          <a:prstGeom prst="rect">
            <a:avLst/>
          </a:prstGeom>
        </p:spPr>
        <p:txBody>
          <a:bodyPr wrap="square">
            <a:spAutoFit/>
          </a:bodyPr>
          <a:lstStyle/>
          <a:p>
            <a:pPr lvl="1" algn="just"/>
            <a:r>
              <a:rPr lang="fr-FR" sz="1600" b="1" kern="1200">
                <a:solidFill>
                  <a:srgbClr val="565656"/>
                </a:solidFill>
                <a:latin typeface="+mn-lt"/>
                <a:ea typeface="+mn-ea"/>
                <a:cs typeface="+mn-cs"/>
              </a:rPr>
              <a:t>1.  Première forme normale (1FN)</a:t>
            </a:r>
          </a:p>
        </p:txBody>
      </p:sp>
      <p:sp>
        <p:nvSpPr>
          <p:cNvPr id="12" name="Rectangle 11"/>
          <p:cNvSpPr/>
          <p:nvPr/>
        </p:nvSpPr>
        <p:spPr>
          <a:xfrm>
            <a:off x="760076" y="3002612"/>
            <a:ext cx="8633714" cy="338554"/>
          </a:xfrm>
          <a:prstGeom prst="rect">
            <a:avLst/>
          </a:prstGeom>
        </p:spPr>
        <p:txBody>
          <a:bodyPr wrap="square">
            <a:spAutoFit/>
          </a:bodyPr>
          <a:lstStyle/>
          <a:p>
            <a:pPr marL="285750" indent="-285750">
              <a:buFont typeface="Wingdings" panose="05000000000000000000" pitchFamily="2" charset="2"/>
              <a:buChar char="Ø"/>
            </a:pPr>
            <a:r>
              <a:rPr lang="fr-FR" sz="1600" kern="1200">
                <a:solidFill>
                  <a:srgbClr val="565656"/>
                </a:solidFill>
                <a:latin typeface="+mn-lt"/>
                <a:ea typeface="+mn-ea"/>
                <a:cs typeface="+mn-cs"/>
              </a:rPr>
              <a:t>Ici : la table n’est pas en </a:t>
            </a:r>
            <a:r>
              <a:rPr lang="fr-FR" sz="1600" b="1" kern="1200">
                <a:solidFill>
                  <a:srgbClr val="565656"/>
                </a:solidFill>
                <a:latin typeface="+mn-lt"/>
                <a:ea typeface="+mn-ea"/>
                <a:cs typeface="+mn-cs"/>
              </a:rPr>
              <a:t>1NF</a:t>
            </a:r>
            <a:r>
              <a:rPr lang="fr-FR" sz="1600" kern="1200">
                <a:solidFill>
                  <a:srgbClr val="565656"/>
                </a:solidFill>
                <a:latin typeface="+mn-lt"/>
                <a:ea typeface="+mn-ea"/>
                <a:cs typeface="+mn-cs"/>
              </a:rPr>
              <a:t>, car il y a un champ non atomique (Produit </a:t>
            </a:r>
            <a:r>
              <a:rPr lang="fr-FR" sz="1600" kern="1200">
                <a:solidFill>
                  <a:srgbClr val="565656"/>
                </a:solidFill>
                <a:latin typeface="+mn-lt"/>
                <a:ea typeface="+mn-ea"/>
                <a:cs typeface="+mn-cs"/>
                <a:sym typeface="Wingdings" panose="05000000000000000000" pitchFamily="2" charset="2"/>
              </a:rPr>
              <a:t> </a:t>
            </a:r>
            <a:r>
              <a:rPr lang="fr-FR" sz="1600" kern="1200">
                <a:solidFill>
                  <a:srgbClr val="565656"/>
                </a:solidFill>
                <a:latin typeface="+mn-lt"/>
                <a:ea typeface="+mn-ea"/>
                <a:cs typeface="+mn-cs"/>
              </a:rPr>
              <a:t>Stylo,  Cahier).</a:t>
            </a:r>
            <a:endParaRPr lang="ar-MA" sz="1600" kern="1200">
              <a:solidFill>
                <a:srgbClr val="565656"/>
              </a:solidFill>
              <a:latin typeface="+mn-lt"/>
              <a:ea typeface="+mn-ea"/>
              <a:cs typeface="+mn-cs"/>
            </a:endParaRPr>
          </a:p>
        </p:txBody>
      </p:sp>
      <p:graphicFrame>
        <p:nvGraphicFramePr>
          <p:cNvPr id="24" name="Tableau 23"/>
          <p:cNvGraphicFramePr>
            <a:graphicFrameLocks noGrp="1"/>
          </p:cNvGraphicFramePr>
          <p:nvPr>
            <p:extLst>
              <p:ext uri="{D42A27DB-BD31-4B8C-83A1-F6EECF244321}">
                <p14:modId xmlns:p14="http://schemas.microsoft.com/office/powerpoint/2010/main" val="3617112006"/>
              </p:ext>
            </p:extLst>
          </p:nvPr>
        </p:nvGraphicFramePr>
        <p:xfrm>
          <a:off x="2763828" y="3453633"/>
          <a:ext cx="6857998" cy="1625199"/>
        </p:xfrm>
        <a:graphic>
          <a:graphicData uri="http://schemas.openxmlformats.org/drawingml/2006/table">
            <a:tbl>
              <a:tblPr>
                <a:tableStyleId>{5C22544A-7EE6-4342-B048-85BDC9FD1C3A}</a:tableStyleId>
              </a:tblPr>
              <a:tblGrid>
                <a:gridCol w="1476882">
                  <a:extLst>
                    <a:ext uri="{9D8B030D-6E8A-4147-A177-3AD203B41FA5}">
                      <a16:colId xmlns:a16="http://schemas.microsoft.com/office/drawing/2014/main" val="1986034484"/>
                    </a:ext>
                  </a:extLst>
                </a:gridCol>
                <a:gridCol w="979714">
                  <a:extLst>
                    <a:ext uri="{9D8B030D-6E8A-4147-A177-3AD203B41FA5}">
                      <a16:colId xmlns:a16="http://schemas.microsoft.com/office/drawing/2014/main" val="347693716"/>
                    </a:ext>
                  </a:extLst>
                </a:gridCol>
                <a:gridCol w="1316034">
                  <a:extLst>
                    <a:ext uri="{9D8B030D-6E8A-4147-A177-3AD203B41FA5}">
                      <a16:colId xmlns:a16="http://schemas.microsoft.com/office/drawing/2014/main" val="3736724887"/>
                    </a:ext>
                  </a:extLst>
                </a:gridCol>
                <a:gridCol w="1235942">
                  <a:extLst>
                    <a:ext uri="{9D8B030D-6E8A-4147-A177-3AD203B41FA5}">
                      <a16:colId xmlns:a16="http://schemas.microsoft.com/office/drawing/2014/main" val="2999744873"/>
                    </a:ext>
                  </a:extLst>
                </a:gridCol>
                <a:gridCol w="723486">
                  <a:extLst>
                    <a:ext uri="{9D8B030D-6E8A-4147-A177-3AD203B41FA5}">
                      <a16:colId xmlns:a16="http://schemas.microsoft.com/office/drawing/2014/main" val="1105026869"/>
                    </a:ext>
                  </a:extLst>
                </a:gridCol>
                <a:gridCol w="1125940">
                  <a:extLst>
                    <a:ext uri="{9D8B030D-6E8A-4147-A177-3AD203B41FA5}">
                      <a16:colId xmlns:a16="http://schemas.microsoft.com/office/drawing/2014/main" val="4158999812"/>
                    </a:ext>
                  </a:extLst>
                </a:gridCol>
              </a:tblGrid>
              <a:tr h="484050">
                <a:tc>
                  <a:txBody>
                    <a:bodyPr/>
                    <a:lstStyle/>
                    <a:p>
                      <a:pPr algn="ctr" fontAlgn="ctr"/>
                      <a:r>
                        <a:rPr lang="fr-FR" sz="1400" b="1" u="none" strike="noStrike" err="1">
                          <a:solidFill>
                            <a:schemeClr val="tx1"/>
                          </a:solidFill>
                          <a:effectLst/>
                        </a:rPr>
                        <a:t>NumCommande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AdresseClient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Produit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Qté</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PrixUnitaire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extLst>
                  <a:ext uri="{0D108BD9-81ED-4DB2-BD59-A6C34878D82A}">
                    <a16:rowId xmlns:a16="http://schemas.microsoft.com/office/drawing/2014/main" val="309566270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Stylo,  Cahier</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27813383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Cahier</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5</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163685719"/>
                  </a:ext>
                </a:extLst>
              </a:tr>
              <a:tr h="451305">
                <a:tc>
                  <a:txBody>
                    <a:bodyPr/>
                    <a:lstStyle/>
                    <a:p>
                      <a:pPr algn="l" fontAlgn="ctr"/>
                      <a:r>
                        <a:rPr lang="fr-FR" sz="1400" u="none" strike="noStrike">
                          <a:effectLst/>
                        </a:rPr>
                        <a:t>C002</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Bob</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77 Avenue Bleue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Stylo</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3699812327"/>
                  </a:ext>
                </a:extLst>
              </a:tr>
            </a:tbl>
          </a:graphicData>
        </a:graphic>
      </p:graphicFrame>
      <p:pic>
        <p:nvPicPr>
          <p:cNvPr id="25" name="Imag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7600" y="3993085"/>
            <a:ext cx="229796" cy="229796"/>
          </a:xfrm>
          <a:prstGeom prst="rect">
            <a:avLst/>
          </a:prstGeom>
        </p:spPr>
      </p:pic>
    </p:spTree>
    <p:extLst>
      <p:ext uri="{BB962C8B-B14F-4D97-AF65-F5344CB8AC3E}">
        <p14:creationId xmlns:p14="http://schemas.microsoft.com/office/powerpoint/2010/main" val="20571152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126</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a:defRPr/>
            </a:pPr>
            <a:r>
              <a:rPr lang="fr-FR" sz="1600" b="1" kern="1200">
                <a:solidFill>
                  <a:schemeClr val="accent6">
                    <a:lumMod val="75000"/>
                  </a:schemeClr>
                </a:solidFill>
                <a:latin typeface="Calibri"/>
                <a:ea typeface="+mn-ea"/>
                <a:cs typeface="Calibri"/>
              </a:rPr>
              <a:t>Formes normales</a:t>
            </a:r>
          </a:p>
          <a:p>
            <a:endParaRPr lang="fr-FR" sz="1600" b="1">
              <a:solidFill>
                <a:schemeClr val="accent6">
                  <a:lumMod val="75000"/>
                </a:schemeClr>
              </a:solidFill>
              <a:latin typeface="Calibri"/>
              <a:cs typeface="Calibri"/>
            </a:endParaRPr>
          </a:p>
        </p:txBody>
      </p:sp>
      <p:sp>
        <p:nvSpPr>
          <p:cNvPr id="19" name="Rectangle 18"/>
          <p:cNvSpPr/>
          <p:nvPr/>
        </p:nvSpPr>
        <p:spPr>
          <a:xfrm>
            <a:off x="9428529" y="4946242"/>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18445" y="1897895"/>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a:solidFill>
                  <a:schemeClr val="accent6">
                    <a:lumMod val="75000"/>
                  </a:schemeClr>
                </a:solidFill>
                <a:cs typeface="Calibri"/>
              </a:rPr>
              <a:t>Formes normales </a:t>
            </a:r>
            <a:r>
              <a:rPr lang="fr-FR">
                <a:solidFill>
                  <a:srgbClr val="555555"/>
                </a:solidFill>
                <a:cs typeface="Calibri"/>
              </a:rPr>
              <a:t>:</a:t>
            </a:r>
          </a:p>
        </p:txBody>
      </p:sp>
      <p:sp>
        <p:nvSpPr>
          <p:cNvPr id="11" name="Rectangle 10"/>
          <p:cNvSpPr/>
          <p:nvPr/>
        </p:nvSpPr>
        <p:spPr>
          <a:xfrm>
            <a:off x="9677400" y="4946242"/>
            <a:ext cx="1600200" cy="146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7" name="Rectangle 26"/>
          <p:cNvSpPr/>
          <p:nvPr/>
        </p:nvSpPr>
        <p:spPr>
          <a:xfrm>
            <a:off x="718445" y="2270623"/>
            <a:ext cx="9900299" cy="338554"/>
          </a:xfrm>
          <a:prstGeom prst="rect">
            <a:avLst/>
          </a:prstGeom>
        </p:spPr>
        <p:txBody>
          <a:bodyPr wrap="square">
            <a:spAutoFit/>
          </a:bodyPr>
          <a:lstStyle/>
          <a:p>
            <a:pPr lvl="1" algn="just"/>
            <a:r>
              <a:rPr lang="fr-FR" sz="1600" b="1" kern="1200">
                <a:solidFill>
                  <a:srgbClr val="565656"/>
                </a:solidFill>
                <a:latin typeface="+mn-lt"/>
                <a:ea typeface="+mn-ea"/>
                <a:cs typeface="+mn-cs"/>
              </a:rPr>
              <a:t>2. Deuxième forme normale (2FN)</a:t>
            </a:r>
          </a:p>
        </p:txBody>
      </p:sp>
      <p:graphicFrame>
        <p:nvGraphicFramePr>
          <p:cNvPr id="24" name="Tableau 23"/>
          <p:cNvGraphicFramePr>
            <a:graphicFrameLocks noGrp="1"/>
          </p:cNvGraphicFramePr>
          <p:nvPr>
            <p:extLst>
              <p:ext uri="{D42A27DB-BD31-4B8C-83A1-F6EECF244321}">
                <p14:modId xmlns:p14="http://schemas.microsoft.com/office/powerpoint/2010/main" val="1563311789"/>
              </p:ext>
            </p:extLst>
          </p:nvPr>
        </p:nvGraphicFramePr>
        <p:xfrm>
          <a:off x="2838139" y="3480941"/>
          <a:ext cx="6857998" cy="1625199"/>
        </p:xfrm>
        <a:graphic>
          <a:graphicData uri="http://schemas.openxmlformats.org/drawingml/2006/table">
            <a:tbl>
              <a:tblPr>
                <a:tableStyleId>{5C22544A-7EE6-4342-B048-85BDC9FD1C3A}</a:tableStyleId>
              </a:tblPr>
              <a:tblGrid>
                <a:gridCol w="1476882">
                  <a:extLst>
                    <a:ext uri="{9D8B030D-6E8A-4147-A177-3AD203B41FA5}">
                      <a16:colId xmlns:a16="http://schemas.microsoft.com/office/drawing/2014/main" val="1986034484"/>
                    </a:ext>
                  </a:extLst>
                </a:gridCol>
                <a:gridCol w="979714">
                  <a:extLst>
                    <a:ext uri="{9D8B030D-6E8A-4147-A177-3AD203B41FA5}">
                      <a16:colId xmlns:a16="http://schemas.microsoft.com/office/drawing/2014/main" val="347693716"/>
                    </a:ext>
                  </a:extLst>
                </a:gridCol>
                <a:gridCol w="1316034">
                  <a:extLst>
                    <a:ext uri="{9D8B030D-6E8A-4147-A177-3AD203B41FA5}">
                      <a16:colId xmlns:a16="http://schemas.microsoft.com/office/drawing/2014/main" val="3736724887"/>
                    </a:ext>
                  </a:extLst>
                </a:gridCol>
                <a:gridCol w="1235942">
                  <a:extLst>
                    <a:ext uri="{9D8B030D-6E8A-4147-A177-3AD203B41FA5}">
                      <a16:colId xmlns:a16="http://schemas.microsoft.com/office/drawing/2014/main" val="2999744873"/>
                    </a:ext>
                  </a:extLst>
                </a:gridCol>
                <a:gridCol w="723486">
                  <a:extLst>
                    <a:ext uri="{9D8B030D-6E8A-4147-A177-3AD203B41FA5}">
                      <a16:colId xmlns:a16="http://schemas.microsoft.com/office/drawing/2014/main" val="1105026869"/>
                    </a:ext>
                  </a:extLst>
                </a:gridCol>
                <a:gridCol w="1125940">
                  <a:extLst>
                    <a:ext uri="{9D8B030D-6E8A-4147-A177-3AD203B41FA5}">
                      <a16:colId xmlns:a16="http://schemas.microsoft.com/office/drawing/2014/main" val="4158999812"/>
                    </a:ext>
                  </a:extLst>
                </a:gridCol>
              </a:tblGrid>
              <a:tr h="484050">
                <a:tc>
                  <a:txBody>
                    <a:bodyPr/>
                    <a:lstStyle/>
                    <a:p>
                      <a:pPr algn="ctr" fontAlgn="ctr"/>
                      <a:r>
                        <a:rPr lang="fr-FR" sz="1400" b="1" u="none" strike="noStrike" err="1">
                          <a:solidFill>
                            <a:schemeClr val="tx1"/>
                          </a:solidFill>
                          <a:effectLst/>
                        </a:rPr>
                        <a:t>NumCommande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AdresseClient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Produit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Qté</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PrixUnitaire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extLst>
                  <a:ext uri="{0D108BD9-81ED-4DB2-BD59-A6C34878D82A}">
                    <a16:rowId xmlns:a16="http://schemas.microsoft.com/office/drawing/2014/main" val="309566270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Cahier</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27813383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Cahier</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5</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163685719"/>
                  </a:ext>
                </a:extLst>
              </a:tr>
              <a:tr h="451305">
                <a:tc>
                  <a:txBody>
                    <a:bodyPr/>
                    <a:lstStyle/>
                    <a:p>
                      <a:pPr algn="l" fontAlgn="ctr"/>
                      <a:r>
                        <a:rPr lang="fr-FR" sz="1400" u="none" strike="noStrike">
                          <a:effectLst/>
                        </a:rPr>
                        <a:t>C002</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Bob</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77 Avenue Bleue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Stylo</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3699812327"/>
                  </a:ext>
                </a:extLst>
              </a:tr>
            </a:tbl>
          </a:graphicData>
        </a:graphic>
      </p:graphicFrame>
      <p:pic>
        <p:nvPicPr>
          <p:cNvPr id="25" name="Imag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1602" y="5561734"/>
            <a:ext cx="229796" cy="229796"/>
          </a:xfrm>
          <a:prstGeom prst="rect">
            <a:avLst/>
          </a:prstGeom>
        </p:spPr>
      </p:pic>
      <p:sp>
        <p:nvSpPr>
          <p:cNvPr id="7" name="Rectangle 1"/>
          <p:cNvSpPr>
            <a:spLocks noChangeArrowheads="1"/>
          </p:cNvSpPr>
          <p:nvPr/>
        </p:nvSpPr>
        <p:spPr bwMode="auto">
          <a:xfrm>
            <a:off x="718445" y="2748720"/>
            <a:ext cx="96374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ar-MA" altLang="ar-MA" sz="1600" kern="1200" err="1">
                <a:solidFill>
                  <a:srgbClr val="565656"/>
                </a:solidFill>
                <a:latin typeface="+mn-lt"/>
                <a:ea typeface="+mn-ea"/>
                <a:cs typeface="+mn-cs"/>
              </a:rPr>
              <a:t>Être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en</a:t>
            </a:r>
            <a:r>
              <a:rPr lang="ar-MA" altLang="ar-MA" sz="1600" kern="1200">
                <a:solidFill>
                  <a:srgbClr val="565656"/>
                </a:solidFill>
                <a:latin typeface="+mn-lt"/>
                <a:ea typeface="+mn-ea"/>
                <a:cs typeface="+mn-cs"/>
              </a:rPr>
              <a:t> 1NF.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ar-MA" altLang="ar-MA" sz="1600" kern="1200" err="1">
                <a:solidFill>
                  <a:srgbClr val="565656"/>
                </a:solidFill>
                <a:latin typeface="+mn-lt"/>
                <a:ea typeface="+mn-ea"/>
                <a:cs typeface="+mn-cs"/>
              </a:rPr>
              <a:t>Chaque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attribut</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non-clé</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dépend</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de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toute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la</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clé</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primaire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pas</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juste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une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partie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pas</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de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dépendance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partielle</a:t>
            </a:r>
            <a:r>
              <a:rPr lang="ar-MA" altLang="ar-MA" sz="1600" kern="1200">
                <a:solidFill>
                  <a:srgbClr val="565656"/>
                </a:solidFill>
                <a:latin typeface="+mn-lt"/>
                <a:ea typeface="+mn-ea"/>
                <a:cs typeface="+mn-cs"/>
              </a:rPr>
              <a:t>).</a:t>
            </a:r>
          </a:p>
        </p:txBody>
      </p:sp>
      <p:sp>
        <p:nvSpPr>
          <p:cNvPr id="10" name="Rectangle 3"/>
          <p:cNvSpPr>
            <a:spLocks noChangeArrowheads="1"/>
          </p:cNvSpPr>
          <p:nvPr/>
        </p:nvSpPr>
        <p:spPr bwMode="auto">
          <a:xfrm>
            <a:off x="714646" y="5236870"/>
            <a:ext cx="747185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ar-MA" altLang="ar-MA" sz="1600" kern="1200" err="1">
                <a:solidFill>
                  <a:srgbClr val="565656"/>
                </a:solidFill>
                <a:latin typeface="+mn-lt"/>
                <a:ea typeface="+mn-ea"/>
                <a:cs typeface="+mn-cs"/>
              </a:rPr>
              <a:t>Ici</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la</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clé</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primaire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est</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NumCommande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Produit</a:t>
            </a:r>
            <a:r>
              <a:rPr lang="fr-FR" altLang="ar-MA" sz="1600" kern="1200">
                <a:solidFill>
                  <a:srgbClr val="565656"/>
                </a:solidFill>
                <a:latin typeface="+mn-lt"/>
                <a:ea typeface="+mn-ea"/>
                <a:cs typeface="+mn-cs"/>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ar-MA" sz="1600" kern="1200">
                <a:solidFill>
                  <a:srgbClr val="565656"/>
                </a:solidFill>
                <a:latin typeface="+mn-lt"/>
                <a:ea typeface="+mn-ea"/>
                <a:cs typeface="+mn-cs"/>
              </a:rPr>
              <a:t>Mais Client et </a:t>
            </a:r>
            <a:r>
              <a:rPr lang="fr-FR" altLang="ar-MA" sz="1600" kern="1200" err="1">
                <a:solidFill>
                  <a:srgbClr val="565656"/>
                </a:solidFill>
                <a:latin typeface="+mn-lt"/>
                <a:ea typeface="+mn-ea"/>
                <a:cs typeface="+mn-cs"/>
              </a:rPr>
              <a:t>AdresseClient</a:t>
            </a:r>
            <a:r>
              <a:rPr lang="fr-FR" altLang="ar-MA" sz="1600" kern="1200">
                <a:solidFill>
                  <a:srgbClr val="565656"/>
                </a:solidFill>
                <a:latin typeface="+mn-lt"/>
                <a:ea typeface="+mn-ea"/>
                <a:cs typeface="+mn-cs"/>
              </a:rPr>
              <a:t> ne dépendent que de </a:t>
            </a:r>
            <a:r>
              <a:rPr lang="fr-FR" altLang="ar-MA" sz="1600" kern="1200" err="1">
                <a:solidFill>
                  <a:srgbClr val="565656"/>
                </a:solidFill>
                <a:latin typeface="+mn-lt"/>
                <a:ea typeface="+mn-ea"/>
                <a:cs typeface="+mn-cs"/>
              </a:rPr>
              <a:t>NumCommande</a:t>
            </a:r>
            <a:r>
              <a:rPr lang="fr-FR" altLang="ar-MA" sz="1600" kern="1200">
                <a:solidFill>
                  <a:srgbClr val="565656"/>
                </a:solidFill>
                <a:latin typeface="+mn-lt"/>
                <a:ea typeface="+mn-ea"/>
                <a:cs typeface="+mn-cs"/>
              </a:rPr>
              <a:t> (pas de Produit).</a:t>
            </a:r>
          </a:p>
          <a:p>
            <a:pPr marL="285750" indent="-285750" algn="l" rtl="0" eaLnBrk="0" fontAlgn="base" hangingPunct="0">
              <a:spcBef>
                <a:spcPct val="0"/>
              </a:spcBef>
              <a:spcAft>
                <a:spcPct val="0"/>
              </a:spcAft>
              <a:buFont typeface="Wingdings" panose="05000000000000000000" pitchFamily="2" charset="2"/>
              <a:buChar char="Ø"/>
            </a:pPr>
            <a:r>
              <a:rPr lang="fr-FR" altLang="ar-MA" sz="1600" kern="1200">
                <a:solidFill>
                  <a:srgbClr val="565656"/>
                </a:solidFill>
              </a:rPr>
              <a:t>Cette table n’est pas en </a:t>
            </a:r>
            <a:r>
              <a:rPr lang="fr-FR" altLang="ar-MA" sz="1600" b="1" kern="1200">
                <a:solidFill>
                  <a:srgbClr val="565656"/>
                </a:solidFill>
              </a:rPr>
              <a:t>2FN</a:t>
            </a:r>
            <a:r>
              <a:rPr lang="fr-FR" altLang="ar-MA" sz="1600" kern="1200">
                <a:solidFill>
                  <a:srgbClr val="565656"/>
                </a:solidFill>
              </a:rPr>
              <a:t>.</a:t>
            </a:r>
            <a:r>
              <a:rPr lang="ar-MA" altLang="ar-MA" sz="1600" kern="1200">
                <a:solidFill>
                  <a:srgbClr val="565656"/>
                </a:solidFill>
              </a:rPr>
              <a:t> </a:t>
            </a:r>
          </a:p>
          <a:p>
            <a:pPr marR="0" lvl="0" algn="l" defTabSz="914400" rtl="0" eaLnBrk="0" fontAlgn="base" latinLnBrk="0" hangingPunct="0">
              <a:lnSpc>
                <a:spcPct val="100000"/>
              </a:lnSpc>
              <a:spcBef>
                <a:spcPct val="0"/>
              </a:spcBef>
              <a:spcAft>
                <a:spcPct val="0"/>
              </a:spcAft>
              <a:buClrTx/>
              <a:buSzTx/>
              <a:tabLst/>
            </a:pPr>
            <a:endParaRPr lang="ar-MA" altLang="ar-MA" sz="1600" kern="1200">
              <a:solidFill>
                <a:srgbClr val="565656"/>
              </a:solidFill>
              <a:latin typeface="+mn-lt"/>
              <a:ea typeface="+mn-ea"/>
              <a:cs typeface="+mn-cs"/>
            </a:endParaRPr>
          </a:p>
        </p:txBody>
      </p:sp>
    </p:spTree>
    <p:extLst>
      <p:ext uri="{BB962C8B-B14F-4D97-AF65-F5344CB8AC3E}">
        <p14:creationId xmlns:p14="http://schemas.microsoft.com/office/powerpoint/2010/main" val="96884230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a:defRPr/>
            </a:pPr>
            <a:r>
              <a:rPr lang="fr-FR" sz="1600" b="1" kern="1200">
                <a:solidFill>
                  <a:schemeClr val="accent6">
                    <a:lumMod val="75000"/>
                  </a:schemeClr>
                </a:solidFill>
                <a:latin typeface="Calibri"/>
                <a:ea typeface="+mn-ea"/>
                <a:cs typeface="Calibri"/>
              </a:rPr>
              <a:t>Formes normales</a:t>
            </a:r>
          </a:p>
          <a:p>
            <a:endParaRPr lang="fr-FR" sz="1600" b="1">
              <a:solidFill>
                <a:schemeClr val="accent6">
                  <a:lumMod val="75000"/>
                </a:schemeClr>
              </a:solidFill>
              <a:latin typeface="Calibri"/>
              <a:cs typeface="Calibri"/>
            </a:endParaRPr>
          </a:p>
        </p:txBody>
      </p:sp>
      <p:sp>
        <p:nvSpPr>
          <p:cNvPr id="19" name="Rectangle 18"/>
          <p:cNvSpPr/>
          <p:nvPr/>
        </p:nvSpPr>
        <p:spPr>
          <a:xfrm>
            <a:off x="9428529" y="4946242"/>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18445" y="1897895"/>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a:solidFill>
                  <a:schemeClr val="accent6">
                    <a:lumMod val="75000"/>
                  </a:schemeClr>
                </a:solidFill>
                <a:cs typeface="Calibri"/>
              </a:rPr>
              <a:t>Formes normales </a:t>
            </a:r>
            <a:r>
              <a:rPr lang="fr-FR">
                <a:solidFill>
                  <a:srgbClr val="555555"/>
                </a:solidFill>
                <a:cs typeface="Calibri"/>
              </a:rPr>
              <a:t>:</a:t>
            </a:r>
          </a:p>
        </p:txBody>
      </p:sp>
      <p:sp>
        <p:nvSpPr>
          <p:cNvPr id="11" name="Rectangle 10"/>
          <p:cNvSpPr/>
          <p:nvPr/>
        </p:nvSpPr>
        <p:spPr>
          <a:xfrm>
            <a:off x="9677400" y="4946242"/>
            <a:ext cx="1600200" cy="146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7" name="Rectangle 26"/>
          <p:cNvSpPr/>
          <p:nvPr/>
        </p:nvSpPr>
        <p:spPr>
          <a:xfrm>
            <a:off x="718445" y="2270623"/>
            <a:ext cx="9900299" cy="338554"/>
          </a:xfrm>
          <a:prstGeom prst="rect">
            <a:avLst/>
          </a:prstGeom>
        </p:spPr>
        <p:txBody>
          <a:bodyPr wrap="square">
            <a:spAutoFit/>
          </a:bodyPr>
          <a:lstStyle/>
          <a:p>
            <a:pPr lvl="1" algn="just"/>
            <a:r>
              <a:rPr lang="fr-FR" sz="1600" b="1" kern="1200">
                <a:solidFill>
                  <a:srgbClr val="565656"/>
                </a:solidFill>
                <a:latin typeface="+mn-lt"/>
                <a:ea typeface="+mn-ea"/>
                <a:cs typeface="+mn-cs"/>
              </a:rPr>
              <a:t>3. Troisième forme normale (3FN)</a:t>
            </a:r>
          </a:p>
        </p:txBody>
      </p:sp>
      <p:graphicFrame>
        <p:nvGraphicFramePr>
          <p:cNvPr id="24" name="Tableau 23"/>
          <p:cNvGraphicFramePr>
            <a:graphicFrameLocks noGrp="1"/>
          </p:cNvGraphicFramePr>
          <p:nvPr>
            <p:extLst>
              <p:ext uri="{D42A27DB-BD31-4B8C-83A1-F6EECF244321}">
                <p14:modId xmlns:p14="http://schemas.microsoft.com/office/powerpoint/2010/main" val="261091313"/>
              </p:ext>
            </p:extLst>
          </p:nvPr>
        </p:nvGraphicFramePr>
        <p:xfrm>
          <a:off x="2838139" y="3480941"/>
          <a:ext cx="6857998" cy="1625199"/>
        </p:xfrm>
        <a:graphic>
          <a:graphicData uri="http://schemas.openxmlformats.org/drawingml/2006/table">
            <a:tbl>
              <a:tblPr>
                <a:tableStyleId>{5C22544A-7EE6-4342-B048-85BDC9FD1C3A}</a:tableStyleId>
              </a:tblPr>
              <a:tblGrid>
                <a:gridCol w="1476882">
                  <a:extLst>
                    <a:ext uri="{9D8B030D-6E8A-4147-A177-3AD203B41FA5}">
                      <a16:colId xmlns:a16="http://schemas.microsoft.com/office/drawing/2014/main" val="1986034484"/>
                    </a:ext>
                  </a:extLst>
                </a:gridCol>
                <a:gridCol w="979714">
                  <a:extLst>
                    <a:ext uri="{9D8B030D-6E8A-4147-A177-3AD203B41FA5}">
                      <a16:colId xmlns:a16="http://schemas.microsoft.com/office/drawing/2014/main" val="347693716"/>
                    </a:ext>
                  </a:extLst>
                </a:gridCol>
                <a:gridCol w="1316034">
                  <a:extLst>
                    <a:ext uri="{9D8B030D-6E8A-4147-A177-3AD203B41FA5}">
                      <a16:colId xmlns:a16="http://schemas.microsoft.com/office/drawing/2014/main" val="3736724887"/>
                    </a:ext>
                  </a:extLst>
                </a:gridCol>
                <a:gridCol w="1235942">
                  <a:extLst>
                    <a:ext uri="{9D8B030D-6E8A-4147-A177-3AD203B41FA5}">
                      <a16:colId xmlns:a16="http://schemas.microsoft.com/office/drawing/2014/main" val="2999744873"/>
                    </a:ext>
                  </a:extLst>
                </a:gridCol>
                <a:gridCol w="723486">
                  <a:extLst>
                    <a:ext uri="{9D8B030D-6E8A-4147-A177-3AD203B41FA5}">
                      <a16:colId xmlns:a16="http://schemas.microsoft.com/office/drawing/2014/main" val="1105026869"/>
                    </a:ext>
                  </a:extLst>
                </a:gridCol>
                <a:gridCol w="1125940">
                  <a:extLst>
                    <a:ext uri="{9D8B030D-6E8A-4147-A177-3AD203B41FA5}">
                      <a16:colId xmlns:a16="http://schemas.microsoft.com/office/drawing/2014/main" val="4158999812"/>
                    </a:ext>
                  </a:extLst>
                </a:gridCol>
              </a:tblGrid>
              <a:tr h="484050">
                <a:tc>
                  <a:txBody>
                    <a:bodyPr/>
                    <a:lstStyle/>
                    <a:p>
                      <a:pPr algn="ctr" fontAlgn="ctr"/>
                      <a:r>
                        <a:rPr lang="fr-FR" sz="1400" b="1" u="none" strike="noStrike" err="1">
                          <a:solidFill>
                            <a:schemeClr val="tx1"/>
                          </a:solidFill>
                          <a:effectLst/>
                        </a:rPr>
                        <a:t>NumCommande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AdresseClient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a:solidFill>
                            <a:schemeClr val="tx1"/>
                          </a:solidFill>
                          <a:effectLst/>
                        </a:rPr>
                        <a:t>Produit</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Qté</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tc>
                  <a:txBody>
                    <a:bodyPr/>
                    <a:lstStyle/>
                    <a:p>
                      <a:pPr algn="ctr" fontAlgn="ctr"/>
                      <a:r>
                        <a:rPr lang="fr-FR" sz="1400" b="1" u="none" strike="noStrike" err="1">
                          <a:solidFill>
                            <a:schemeClr val="tx1"/>
                          </a:solidFill>
                          <a:effectLst/>
                        </a:rPr>
                        <a:t>PrixUnitaire</a:t>
                      </a:r>
                      <a:endParaRPr lang="fr-FR" sz="1400" b="1" i="0" u="none" strike="noStrike">
                        <a:solidFill>
                          <a:schemeClr val="tx1"/>
                        </a:solidFill>
                        <a:effectLst/>
                        <a:latin typeface="Arial" panose="020B0604020202020204" pitchFamily="34" charset="0"/>
                      </a:endParaRPr>
                    </a:p>
                  </a:txBody>
                  <a:tcPr marL="6714" marR="6714" marT="6714" marB="0" anchor="ctr">
                    <a:solidFill>
                      <a:schemeClr val="tx2">
                        <a:lumMod val="40000"/>
                        <a:lumOff val="60000"/>
                      </a:schemeClr>
                    </a:solidFill>
                  </a:tcPr>
                </a:tc>
                <a:extLst>
                  <a:ext uri="{0D108BD9-81ED-4DB2-BD59-A6C34878D82A}">
                    <a16:rowId xmlns:a16="http://schemas.microsoft.com/office/drawing/2014/main" val="309566270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Cahier</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278133839"/>
                  </a:ext>
                </a:extLst>
              </a:tr>
              <a:tr h="344922">
                <a:tc>
                  <a:txBody>
                    <a:bodyPr/>
                    <a:lstStyle/>
                    <a:p>
                      <a:pPr algn="l" fontAlgn="ctr"/>
                      <a:r>
                        <a:rPr lang="fr-FR" sz="1400" u="none" strike="noStrike">
                          <a:effectLst/>
                        </a:rPr>
                        <a:t>C001</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Alice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123 Rue Verte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Cahier</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5</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163685719"/>
                  </a:ext>
                </a:extLst>
              </a:tr>
              <a:tr h="451305">
                <a:tc>
                  <a:txBody>
                    <a:bodyPr/>
                    <a:lstStyle/>
                    <a:p>
                      <a:pPr algn="l" fontAlgn="ctr"/>
                      <a:r>
                        <a:rPr lang="fr-FR" sz="1400" u="none" strike="noStrike">
                          <a:effectLst/>
                        </a:rPr>
                        <a:t>C002</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Bob</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77 Avenue Bleue</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l" fontAlgn="ctr"/>
                      <a:r>
                        <a:rPr lang="fr-FR" sz="1400" u="none" strike="noStrike">
                          <a:effectLst/>
                        </a:rPr>
                        <a:t>Stylo</a:t>
                      </a:r>
                      <a:endParaRPr lang="fr-FR"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20</a:t>
                      </a:r>
                      <a:endParaRPr lang="ar-MA" sz="1400" b="0" i="0" u="none" strike="noStrike">
                        <a:solidFill>
                          <a:srgbClr val="000000"/>
                        </a:solidFill>
                        <a:effectLst/>
                        <a:latin typeface="Arial" panose="020B0604020202020204" pitchFamily="34" charset="0"/>
                      </a:endParaRPr>
                    </a:p>
                  </a:txBody>
                  <a:tcPr marL="6714" marR="6714" marT="6714" marB="0" anchor="ctr"/>
                </a:tc>
                <a:tc>
                  <a:txBody>
                    <a:bodyPr/>
                    <a:lstStyle/>
                    <a:p>
                      <a:pPr algn="ctr" fontAlgn="ctr"/>
                      <a:r>
                        <a:rPr lang="ar-MA" sz="1400" u="none" strike="noStrike">
                          <a:effectLst/>
                        </a:rPr>
                        <a:t>1.00</a:t>
                      </a:r>
                      <a:endParaRPr lang="ar-MA" sz="1400" b="0" i="0" u="none" strike="noStrike">
                        <a:solidFill>
                          <a:srgbClr val="000000"/>
                        </a:solidFill>
                        <a:effectLst/>
                        <a:latin typeface="Arial" panose="020B0604020202020204" pitchFamily="34" charset="0"/>
                      </a:endParaRPr>
                    </a:p>
                  </a:txBody>
                  <a:tcPr marL="6714" marR="6714" marT="6714" marB="0" anchor="ctr"/>
                </a:tc>
                <a:extLst>
                  <a:ext uri="{0D108BD9-81ED-4DB2-BD59-A6C34878D82A}">
                    <a16:rowId xmlns:a16="http://schemas.microsoft.com/office/drawing/2014/main" val="3699812327"/>
                  </a:ext>
                </a:extLst>
              </a:tr>
            </a:tbl>
          </a:graphicData>
        </a:graphic>
      </p:graphicFrame>
      <p:pic>
        <p:nvPicPr>
          <p:cNvPr id="25" name="Imag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7473" y="5350621"/>
            <a:ext cx="229796" cy="229796"/>
          </a:xfrm>
          <a:prstGeom prst="rect">
            <a:avLst/>
          </a:prstGeom>
        </p:spPr>
      </p:pic>
      <p:sp>
        <p:nvSpPr>
          <p:cNvPr id="7" name="Rectangle 1"/>
          <p:cNvSpPr>
            <a:spLocks noChangeArrowheads="1"/>
          </p:cNvSpPr>
          <p:nvPr/>
        </p:nvSpPr>
        <p:spPr bwMode="auto">
          <a:xfrm>
            <a:off x="718445" y="2748720"/>
            <a:ext cx="82071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ar-MA" altLang="ar-MA" sz="1600" kern="1200" err="1">
                <a:solidFill>
                  <a:srgbClr val="565656"/>
                </a:solidFill>
                <a:latin typeface="+mn-lt"/>
                <a:ea typeface="+mn-ea"/>
                <a:cs typeface="+mn-cs"/>
              </a:rPr>
              <a:t>Être</a:t>
            </a:r>
            <a:r>
              <a:rPr lang="ar-MA" altLang="ar-MA" sz="1600" kern="1200">
                <a:solidFill>
                  <a:srgbClr val="565656"/>
                </a:solidFill>
                <a:latin typeface="+mn-lt"/>
                <a:ea typeface="+mn-ea"/>
                <a:cs typeface="+mn-cs"/>
              </a:rPr>
              <a:t> </a:t>
            </a:r>
            <a:r>
              <a:rPr lang="ar-MA" altLang="ar-MA" sz="1600" kern="1200" err="1">
                <a:solidFill>
                  <a:srgbClr val="565656"/>
                </a:solidFill>
                <a:latin typeface="+mn-lt"/>
                <a:ea typeface="+mn-ea"/>
                <a:cs typeface="+mn-cs"/>
              </a:rPr>
              <a:t>en</a:t>
            </a:r>
            <a:r>
              <a:rPr lang="ar-MA" altLang="ar-MA" sz="1600" kern="1200">
                <a:solidFill>
                  <a:srgbClr val="565656"/>
                </a:solidFill>
                <a:latin typeface="+mn-lt"/>
                <a:ea typeface="+mn-ea"/>
                <a:cs typeface="+mn-cs"/>
              </a:rPr>
              <a:t> </a:t>
            </a:r>
            <a:r>
              <a:rPr lang="fr-FR" altLang="ar-MA" sz="1600" kern="1200">
                <a:solidFill>
                  <a:srgbClr val="565656"/>
                </a:solidFill>
                <a:latin typeface="+mn-lt"/>
                <a:ea typeface="+mn-ea"/>
                <a:cs typeface="+mn-cs"/>
              </a:rPr>
              <a:t>2</a:t>
            </a:r>
            <a:r>
              <a:rPr lang="ar-MA" altLang="ar-MA" sz="1600" kern="1200">
                <a:solidFill>
                  <a:srgbClr val="565656"/>
                </a:solidFill>
                <a:latin typeface="+mn-lt"/>
                <a:ea typeface="+mn-ea"/>
                <a:cs typeface="+mn-cs"/>
              </a:rPr>
              <a:t>NF.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fr-FR" altLang="ar-MA" sz="1600" kern="1200">
                <a:solidFill>
                  <a:srgbClr val="565656"/>
                </a:solidFill>
                <a:latin typeface="+mn-lt"/>
                <a:ea typeface="+mn-ea"/>
                <a:cs typeface="+mn-cs"/>
              </a:rPr>
              <a:t>Aucun attribut non-clé ne dépend d’un autre attribut non-clé (pas de dépendance transitive).</a:t>
            </a:r>
            <a:endParaRPr lang="ar-MA" altLang="ar-MA" sz="1600" kern="1200">
              <a:solidFill>
                <a:srgbClr val="565656"/>
              </a:solidFill>
              <a:latin typeface="+mn-lt"/>
              <a:ea typeface="+mn-ea"/>
              <a:cs typeface="+mn-cs"/>
            </a:endParaRPr>
          </a:p>
        </p:txBody>
      </p:sp>
      <p:sp>
        <p:nvSpPr>
          <p:cNvPr id="10" name="Rectangle 3"/>
          <p:cNvSpPr>
            <a:spLocks noChangeArrowheads="1"/>
          </p:cNvSpPr>
          <p:nvPr/>
        </p:nvSpPr>
        <p:spPr bwMode="auto">
          <a:xfrm>
            <a:off x="758920" y="5285673"/>
            <a:ext cx="61438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ar-MA" altLang="ar-MA" sz="1600" kern="1200" err="1">
                <a:solidFill>
                  <a:srgbClr val="565656"/>
                </a:solidFill>
                <a:latin typeface="+mn-lt"/>
                <a:ea typeface="+mn-ea"/>
                <a:cs typeface="+mn-cs"/>
              </a:rPr>
              <a:t>Ici</a:t>
            </a:r>
            <a:r>
              <a:rPr lang="fr-FR" altLang="ar-MA" sz="1600" kern="1200">
                <a:solidFill>
                  <a:srgbClr val="565656"/>
                </a:solidFill>
                <a:latin typeface="+mn-lt"/>
                <a:ea typeface="+mn-ea"/>
                <a:cs typeface="+mn-cs"/>
              </a:rPr>
              <a:t>, </a:t>
            </a:r>
            <a:r>
              <a:rPr lang="fr-FR" altLang="ar-MA" sz="1600" kern="1200" err="1">
                <a:solidFill>
                  <a:srgbClr val="565656"/>
                </a:solidFill>
                <a:latin typeface="+mn-lt"/>
                <a:ea typeface="+mn-ea"/>
                <a:cs typeface="+mn-cs"/>
              </a:rPr>
              <a:t>AdresseClient</a:t>
            </a:r>
            <a:r>
              <a:rPr lang="fr-FR" altLang="ar-MA" sz="1600" kern="1200">
                <a:solidFill>
                  <a:srgbClr val="565656"/>
                </a:solidFill>
                <a:latin typeface="+mn-lt"/>
                <a:ea typeface="+mn-ea"/>
                <a:cs typeface="+mn-cs"/>
              </a:rPr>
              <a:t> dépend de Client, c’est une dépendance transitive.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fr-FR" altLang="ar-MA" sz="1600" kern="1200">
                <a:solidFill>
                  <a:srgbClr val="565656"/>
                </a:solidFill>
                <a:latin typeface="+mn-lt"/>
                <a:ea typeface="+mn-ea"/>
                <a:cs typeface="+mn-cs"/>
              </a:rPr>
              <a:t>Cette table n’est pas en </a:t>
            </a:r>
            <a:r>
              <a:rPr lang="fr-FR" altLang="ar-MA" sz="1600" b="1" kern="1200">
                <a:solidFill>
                  <a:srgbClr val="565656"/>
                </a:solidFill>
                <a:latin typeface="+mn-lt"/>
                <a:ea typeface="+mn-ea"/>
                <a:cs typeface="+mn-cs"/>
              </a:rPr>
              <a:t>3FN</a:t>
            </a:r>
            <a:r>
              <a:rPr lang="fr-FR" altLang="ar-MA" sz="1600" kern="1200">
                <a:solidFill>
                  <a:srgbClr val="565656"/>
                </a:solidFill>
                <a:latin typeface="+mn-lt"/>
                <a:ea typeface="+mn-ea"/>
                <a:cs typeface="+mn-cs"/>
              </a:rPr>
              <a:t>.</a:t>
            </a:r>
            <a:r>
              <a:rPr lang="ar-MA" altLang="ar-MA" sz="1600" kern="1200">
                <a:solidFill>
                  <a:srgbClr val="565656"/>
                </a:solidFill>
                <a:latin typeface="+mn-lt"/>
                <a:ea typeface="+mn-ea"/>
                <a:cs typeface="+mn-cs"/>
              </a:rPr>
              <a:t> </a:t>
            </a:r>
          </a:p>
        </p:txBody>
      </p:sp>
    </p:spTree>
    <p:extLst>
      <p:ext uri="{BB962C8B-B14F-4D97-AF65-F5344CB8AC3E}">
        <p14:creationId xmlns:p14="http://schemas.microsoft.com/office/powerpoint/2010/main" val="9589630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128</a:t>
            </a:fld>
            <a:endParaRPr spc="-25"/>
          </a:p>
        </p:txBody>
      </p:sp>
      <p:sp>
        <p:nvSpPr>
          <p:cNvPr id="9" name="Title 8">
            <a:extLst>
              <a:ext uri="{FF2B5EF4-FFF2-40B4-BE49-F238E27FC236}">
                <a16:creationId xmlns:a16="http://schemas.microsoft.com/office/drawing/2014/main" id="{5EB6CEF2-91F0-F724-E4BF-C4243ABAFC53}"/>
              </a:ext>
            </a:extLst>
          </p:cNvPr>
          <p:cNvSpPr>
            <a:spLocks noGrp="1"/>
          </p:cNvSpPr>
          <p:nvPr>
            <p:ph type="title"/>
          </p:nvPr>
        </p:nvSpPr>
        <p:spPr/>
        <p:txBody>
          <a:bodyPr/>
          <a:lstStyle/>
          <a:p>
            <a:endParaRPr lang="en-US"/>
          </a:p>
        </p:txBody>
      </p:sp>
      <p:pic>
        <p:nvPicPr>
          <p:cNvPr id="2" name="Picture 1">
            <a:extLst>
              <a:ext uri="{FF2B5EF4-FFF2-40B4-BE49-F238E27FC236}">
                <a16:creationId xmlns:a16="http://schemas.microsoft.com/office/drawing/2014/main" id="{0CD7EF70-DFC1-7392-9EE5-50E50D0AD3F9}"/>
              </a:ext>
            </a:extLst>
          </p:cNvPr>
          <p:cNvPicPr>
            <a:picLocks noChangeAspect="1"/>
          </p:cNvPicPr>
          <p:nvPr/>
        </p:nvPicPr>
        <p:blipFill>
          <a:blip r:embed="rId3"/>
          <a:stretch>
            <a:fillRect/>
          </a:stretch>
        </p:blipFill>
        <p:spPr>
          <a:xfrm>
            <a:off x="406400" y="1317071"/>
            <a:ext cx="11108267" cy="4881267"/>
          </a:xfrm>
          <a:prstGeom prst="rect">
            <a:avLst/>
          </a:prstGeom>
        </p:spPr>
      </p:pic>
    </p:spTree>
    <p:extLst>
      <p:ext uri="{BB962C8B-B14F-4D97-AF65-F5344CB8AC3E}">
        <p14:creationId xmlns:p14="http://schemas.microsoft.com/office/powerpoint/2010/main" val="28718693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129</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pPr>
              <a:defRPr/>
            </a:pPr>
            <a:r>
              <a:rPr lang="fr-FR" sz="1600" b="1" kern="1200">
                <a:solidFill>
                  <a:schemeClr val="accent6">
                    <a:lumMod val="75000"/>
                  </a:schemeClr>
                </a:solidFill>
                <a:latin typeface="Calibri"/>
                <a:ea typeface="+mn-ea"/>
                <a:cs typeface="Calibri"/>
              </a:rPr>
              <a:t>Formes normales</a:t>
            </a:r>
          </a:p>
          <a:p>
            <a:endParaRPr lang="fr-FR" sz="1600" b="1">
              <a:solidFill>
                <a:schemeClr val="accent6">
                  <a:lumMod val="75000"/>
                </a:schemeClr>
              </a:solidFill>
              <a:latin typeface="Calibri"/>
              <a:cs typeface="Calibri"/>
            </a:endParaRPr>
          </a:p>
        </p:txBody>
      </p:sp>
      <p:sp>
        <p:nvSpPr>
          <p:cNvPr id="19" name="Rectangle 18"/>
          <p:cNvSpPr/>
          <p:nvPr/>
        </p:nvSpPr>
        <p:spPr>
          <a:xfrm>
            <a:off x="9428529" y="4946242"/>
            <a:ext cx="1981200" cy="612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9" name="Espace réservé du contenu 3">
            <a:extLst>
              <a:ext uri="{FF2B5EF4-FFF2-40B4-BE49-F238E27FC236}">
                <a16:creationId xmlns:a16="http://schemas.microsoft.com/office/drawing/2014/main" id="{678E06F7-9EB1-4782-883C-3C0055A06FBE}"/>
              </a:ext>
            </a:extLst>
          </p:cNvPr>
          <p:cNvSpPr txBox="1">
            <a:spLocks/>
          </p:cNvSpPr>
          <p:nvPr/>
        </p:nvSpPr>
        <p:spPr>
          <a:xfrm>
            <a:off x="720000" y="1943056"/>
            <a:ext cx="10746576" cy="4514894"/>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171450" algn="l" defTabSz="914400" rtl="0" eaLnBrk="1" fontAlgn="auto" latinLnBrk="0" hangingPunct="1">
              <a:lnSpc>
                <a:spcPts val="1600"/>
              </a:lnSpc>
              <a:spcBef>
                <a:spcPts val="600"/>
              </a:spcBef>
              <a:spcAft>
                <a:spcPts val="0"/>
              </a:spcAft>
              <a:buClr>
                <a:srgbClr val="565656"/>
              </a:buClr>
              <a:buSzTx/>
              <a:buFont typeface="Arial" panose="020B0604020202020204" pitchFamily="34" charset="0"/>
              <a:buChar char="•"/>
              <a:tabLst/>
              <a:defRPr/>
            </a:pPr>
            <a:endParaRPr kumimoji="0" lang="fr-FR" sz="1200" b="0" i="0" u="none" strike="noStrike" kern="1200" cap="none" spc="0" normalizeH="0" baseline="0" noProof="0">
              <a:ln>
                <a:noFill/>
              </a:ln>
              <a:solidFill>
                <a:srgbClr val="565656"/>
              </a:solidFill>
              <a:effectLst/>
              <a:uLnTx/>
              <a:uFillTx/>
              <a:latin typeface="Calibri" panose="020F0502020204030204" pitchFamily="34" charset="0"/>
              <a:ea typeface="+mn-ea"/>
              <a:cs typeface="Calibri" panose="020F0502020204030204" pitchFamily="34" charset="0"/>
            </a:endParaRPr>
          </a:p>
        </p:txBody>
      </p:sp>
      <p:sp>
        <p:nvSpPr>
          <p:cNvPr id="31" name="Espace réservé du contenu 4">
            <a:extLst>
              <a:ext uri="{FF2B5EF4-FFF2-40B4-BE49-F238E27FC236}">
                <a16:creationId xmlns:a16="http://schemas.microsoft.com/office/drawing/2014/main" id="{31E50ED7-C4C6-4F1F-BC4E-60D7B7A8A456}"/>
              </a:ext>
            </a:extLst>
          </p:cNvPr>
          <p:cNvSpPr txBox="1">
            <a:spLocks/>
          </p:cNvSpPr>
          <p:nvPr/>
        </p:nvSpPr>
        <p:spPr>
          <a:xfrm>
            <a:off x="718445" y="1897895"/>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a:solidFill>
                  <a:schemeClr val="accent6">
                    <a:lumMod val="75000"/>
                  </a:schemeClr>
                </a:solidFill>
                <a:cs typeface="Calibri"/>
              </a:rPr>
              <a:t>Formes normales </a:t>
            </a:r>
            <a:r>
              <a:rPr lang="fr-FR">
                <a:solidFill>
                  <a:srgbClr val="555555"/>
                </a:solidFill>
                <a:cs typeface="Calibri"/>
              </a:rPr>
              <a:t>:</a:t>
            </a:r>
          </a:p>
        </p:txBody>
      </p:sp>
      <p:sp>
        <p:nvSpPr>
          <p:cNvPr id="11" name="Rectangle 10"/>
          <p:cNvSpPr/>
          <p:nvPr/>
        </p:nvSpPr>
        <p:spPr>
          <a:xfrm>
            <a:off x="9677400" y="4946242"/>
            <a:ext cx="1600200" cy="1460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27" name="Rectangle 26"/>
          <p:cNvSpPr/>
          <p:nvPr/>
        </p:nvSpPr>
        <p:spPr>
          <a:xfrm>
            <a:off x="718445" y="2270623"/>
            <a:ext cx="9900299" cy="338554"/>
          </a:xfrm>
          <a:prstGeom prst="rect">
            <a:avLst/>
          </a:prstGeom>
        </p:spPr>
        <p:txBody>
          <a:bodyPr wrap="square">
            <a:spAutoFit/>
          </a:bodyPr>
          <a:lstStyle/>
          <a:p>
            <a:pPr lvl="1" algn="just"/>
            <a:r>
              <a:rPr lang="fr-FR" sz="1600" b="1" kern="1200">
                <a:solidFill>
                  <a:srgbClr val="565656"/>
                </a:solidFill>
                <a:latin typeface="+mn-lt"/>
                <a:ea typeface="+mn-ea"/>
                <a:cs typeface="+mn-cs"/>
              </a:rPr>
              <a:t>Exemple :</a:t>
            </a:r>
          </a:p>
        </p:txBody>
      </p:sp>
      <p:sp>
        <p:nvSpPr>
          <p:cNvPr id="8" name="Rectangle 7"/>
          <p:cNvSpPr/>
          <p:nvPr/>
        </p:nvSpPr>
        <p:spPr>
          <a:xfrm>
            <a:off x="1676400" y="2270623"/>
            <a:ext cx="4790479" cy="338554"/>
          </a:xfrm>
          <a:prstGeom prst="rect">
            <a:avLst/>
          </a:prstGeom>
        </p:spPr>
        <p:txBody>
          <a:bodyPr wrap="none">
            <a:spAutoFit/>
          </a:bodyPr>
          <a:lstStyle/>
          <a:p>
            <a:r>
              <a:rPr lang="fr-FR" sz="1600" kern="1200">
                <a:solidFill>
                  <a:srgbClr val="565656"/>
                </a:solidFill>
                <a:latin typeface="+mn-lt"/>
                <a:ea typeface="+mn-ea"/>
                <a:cs typeface="+mn-cs"/>
              </a:rPr>
              <a:t>Le MLD correspondant au MCD du centre de formation</a:t>
            </a:r>
          </a:p>
        </p:txBody>
      </p:sp>
      <p:sp>
        <p:nvSpPr>
          <p:cNvPr id="25" name="ZoneTexte 24"/>
          <p:cNvSpPr txBox="1"/>
          <p:nvPr/>
        </p:nvSpPr>
        <p:spPr>
          <a:xfrm>
            <a:off x="4572000" y="3034689"/>
            <a:ext cx="263214" cy="261610"/>
          </a:xfrm>
          <a:prstGeom prst="rect">
            <a:avLst/>
          </a:prstGeom>
          <a:noFill/>
        </p:spPr>
        <p:txBody>
          <a:bodyPr wrap="none" rtlCol="1">
            <a:spAutoFit/>
          </a:bodyPr>
          <a:lstStyle/>
          <a:p>
            <a:r>
              <a:rPr lang="fr-FR" sz="1100" b="1"/>
              <a:t>#</a:t>
            </a:r>
            <a:endParaRPr lang="ar-MA" sz="1100" b="1"/>
          </a:p>
        </p:txBody>
      </p:sp>
      <p:sp>
        <p:nvSpPr>
          <p:cNvPr id="32" name="ZoneTexte 31"/>
          <p:cNvSpPr txBox="1"/>
          <p:nvPr/>
        </p:nvSpPr>
        <p:spPr>
          <a:xfrm>
            <a:off x="4572000" y="3175343"/>
            <a:ext cx="263214" cy="261610"/>
          </a:xfrm>
          <a:prstGeom prst="rect">
            <a:avLst/>
          </a:prstGeom>
          <a:noFill/>
        </p:spPr>
        <p:txBody>
          <a:bodyPr wrap="none" rtlCol="1">
            <a:spAutoFit/>
          </a:bodyPr>
          <a:lstStyle/>
          <a:p>
            <a:r>
              <a:rPr lang="fr-FR" sz="1100" b="1"/>
              <a:t>#</a:t>
            </a:r>
            <a:endParaRPr lang="ar-MA" sz="1100" b="1"/>
          </a:p>
        </p:txBody>
      </p:sp>
      <p:sp>
        <p:nvSpPr>
          <p:cNvPr id="33" name="ZoneTexte 32"/>
          <p:cNvSpPr txBox="1"/>
          <p:nvPr/>
        </p:nvSpPr>
        <p:spPr>
          <a:xfrm>
            <a:off x="6222770" y="3403036"/>
            <a:ext cx="263214" cy="261610"/>
          </a:xfrm>
          <a:prstGeom prst="rect">
            <a:avLst/>
          </a:prstGeom>
          <a:noFill/>
        </p:spPr>
        <p:txBody>
          <a:bodyPr wrap="none" rtlCol="1">
            <a:spAutoFit/>
          </a:bodyPr>
          <a:lstStyle/>
          <a:p>
            <a:r>
              <a:rPr lang="fr-FR" sz="1100" b="1"/>
              <a:t>#</a:t>
            </a:r>
            <a:endParaRPr lang="ar-MA" sz="1100" b="1"/>
          </a:p>
        </p:txBody>
      </p:sp>
      <p:sp>
        <p:nvSpPr>
          <p:cNvPr id="34" name="ZoneTexte 33"/>
          <p:cNvSpPr txBox="1"/>
          <p:nvPr/>
        </p:nvSpPr>
        <p:spPr>
          <a:xfrm>
            <a:off x="7848600" y="4253540"/>
            <a:ext cx="263214" cy="261610"/>
          </a:xfrm>
          <a:prstGeom prst="rect">
            <a:avLst/>
          </a:prstGeom>
          <a:noFill/>
        </p:spPr>
        <p:txBody>
          <a:bodyPr wrap="none" rtlCol="1">
            <a:spAutoFit/>
          </a:bodyPr>
          <a:lstStyle/>
          <a:p>
            <a:r>
              <a:rPr lang="fr-FR" sz="1100" b="1"/>
              <a:t>#</a:t>
            </a:r>
            <a:endParaRPr lang="ar-MA" sz="1100" b="1"/>
          </a:p>
        </p:txBody>
      </p:sp>
      <p:sp>
        <p:nvSpPr>
          <p:cNvPr id="35" name="ZoneTexte 34"/>
          <p:cNvSpPr txBox="1"/>
          <p:nvPr/>
        </p:nvSpPr>
        <p:spPr>
          <a:xfrm>
            <a:off x="7848600" y="4394632"/>
            <a:ext cx="263214" cy="261610"/>
          </a:xfrm>
          <a:prstGeom prst="rect">
            <a:avLst/>
          </a:prstGeom>
          <a:noFill/>
        </p:spPr>
        <p:txBody>
          <a:bodyPr wrap="none" rtlCol="1">
            <a:spAutoFit/>
          </a:bodyPr>
          <a:lstStyle/>
          <a:p>
            <a:r>
              <a:rPr lang="fr-FR" sz="1100" b="1"/>
              <a:t>#</a:t>
            </a:r>
            <a:endParaRPr lang="ar-MA" sz="1100" b="1"/>
          </a:p>
        </p:txBody>
      </p:sp>
      <p:sp>
        <p:nvSpPr>
          <p:cNvPr id="37" name="Cadre 36"/>
          <p:cNvSpPr/>
          <p:nvPr/>
        </p:nvSpPr>
        <p:spPr>
          <a:xfrm>
            <a:off x="707653" y="4401191"/>
            <a:ext cx="6598661" cy="1090102"/>
          </a:xfrm>
          <a:prstGeom prst="frame">
            <a:avLst>
              <a:gd name="adj1" fmla="val 34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600" kern="1200">
                <a:solidFill>
                  <a:srgbClr val="FF0000"/>
                </a:solidFill>
              </a:rPr>
              <a:t>Remarques</a:t>
            </a:r>
            <a:r>
              <a:rPr lang="fr-FR" sz="1600" kern="1200">
                <a:solidFill>
                  <a:srgbClr val="565656"/>
                </a:solidFill>
              </a:rPr>
              <a:t> :</a:t>
            </a:r>
          </a:p>
          <a:p>
            <a:pPr marL="285750" indent="-285750" algn="just">
              <a:buFont typeface="Wingdings" panose="05000000000000000000" pitchFamily="2" charset="2"/>
              <a:buChar char="§"/>
            </a:pPr>
            <a:r>
              <a:rPr lang="fr-FR" sz="1600" kern="1200">
                <a:solidFill>
                  <a:srgbClr val="565656"/>
                </a:solidFill>
              </a:rPr>
              <a:t>Deux nouvelles entités ajoutées : Inscription et Combinaison identifiées respectivement pas les clés (</a:t>
            </a:r>
            <a:r>
              <a:rPr lang="fr-FR" sz="1600" kern="1200" err="1">
                <a:solidFill>
                  <a:srgbClr val="565656"/>
                </a:solidFill>
              </a:rPr>
              <a:t>codeSess,numCINEtu</a:t>
            </a:r>
            <a:r>
              <a:rPr lang="fr-FR" sz="1600" kern="1200">
                <a:solidFill>
                  <a:srgbClr val="565656"/>
                </a:solidFill>
              </a:rPr>
              <a:t>) et (</a:t>
            </a:r>
            <a:r>
              <a:rPr lang="fr-FR" sz="1600" kern="1200" err="1">
                <a:solidFill>
                  <a:srgbClr val="565656"/>
                </a:solidFill>
              </a:rPr>
              <a:t>codeSpec,codeForm</a:t>
            </a:r>
            <a:r>
              <a:rPr lang="fr-FR" sz="1600" kern="1200">
                <a:solidFill>
                  <a:srgbClr val="565656"/>
                </a:solidFill>
              </a:rPr>
              <a:t>).</a:t>
            </a:r>
          </a:p>
          <a:p>
            <a:pPr marL="285750" indent="-285750" algn="just">
              <a:buFont typeface="Wingdings" panose="05000000000000000000" pitchFamily="2" charset="2"/>
              <a:buChar char="§"/>
            </a:pPr>
            <a:r>
              <a:rPr lang="fr-FR" sz="1600" kern="1200">
                <a:solidFill>
                  <a:srgbClr val="565656"/>
                </a:solidFill>
              </a:rPr>
              <a:t>L’association entre Session et Formation est traduite par l’ajout de la clé : </a:t>
            </a:r>
            <a:r>
              <a:rPr lang="fr-FR" sz="1600" kern="1200" err="1">
                <a:solidFill>
                  <a:srgbClr val="565656"/>
                </a:solidFill>
              </a:rPr>
              <a:t>codeForm</a:t>
            </a:r>
            <a:r>
              <a:rPr lang="fr-FR" sz="1600" kern="1200">
                <a:solidFill>
                  <a:srgbClr val="565656"/>
                </a:solidFill>
              </a:rPr>
              <a:t> dans l’entité Session.</a:t>
            </a:r>
          </a:p>
        </p:txBody>
      </p:sp>
    </p:spTree>
    <p:extLst>
      <p:ext uri="{BB962C8B-B14F-4D97-AF65-F5344CB8AC3E}">
        <p14:creationId xmlns:p14="http://schemas.microsoft.com/office/powerpoint/2010/main" val="340495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xfrm>
            <a:off x="258876" y="327406"/>
            <a:ext cx="3764279" cy="329565"/>
          </a:xfrm>
          <a:prstGeom prst="rect">
            <a:avLst/>
          </a:prstGeom>
        </p:spPr>
        <p:txBody>
          <a:bodyPr vert="horz" wrap="square" lIns="0" tIns="11430" rIns="0" bIns="0" rtlCol="0">
            <a:spAutoFit/>
          </a:bodyPr>
          <a:lstStyle/>
          <a:p>
            <a:pPr marL="12700">
              <a:lnSpc>
                <a:spcPct val="100000"/>
              </a:lnSpc>
              <a:spcBef>
                <a:spcPts val="90"/>
              </a:spcBef>
            </a:pPr>
            <a:r>
              <a:rPr>
                <a:solidFill>
                  <a:srgbClr val="008245"/>
                </a:solidFill>
              </a:rPr>
              <a:t>01-</a:t>
            </a:r>
            <a:r>
              <a:rPr spc="-45">
                <a:solidFill>
                  <a:srgbClr val="008245"/>
                </a:solidFill>
              </a:rPr>
              <a:t> </a:t>
            </a:r>
            <a:r>
              <a:rPr spc="-10">
                <a:solidFill>
                  <a:srgbClr val="008245"/>
                </a:solidFill>
              </a:rPr>
              <a:t>COMPRENDRE</a:t>
            </a:r>
            <a:r>
              <a:rPr spc="-20">
                <a:solidFill>
                  <a:srgbClr val="008245"/>
                </a:solidFill>
              </a:rPr>
              <a:t> </a:t>
            </a:r>
            <a:r>
              <a:rPr>
                <a:solidFill>
                  <a:srgbClr val="008245"/>
                </a:solidFill>
              </a:rPr>
              <a:t>LA</a:t>
            </a:r>
            <a:r>
              <a:rPr spc="-70">
                <a:solidFill>
                  <a:srgbClr val="008245"/>
                </a:solidFill>
              </a:rPr>
              <a:t> </a:t>
            </a:r>
            <a:r>
              <a:rPr>
                <a:solidFill>
                  <a:srgbClr val="008245"/>
                </a:solidFill>
              </a:rPr>
              <a:t>NOTION</a:t>
            </a:r>
            <a:r>
              <a:rPr spc="-25">
                <a:solidFill>
                  <a:srgbClr val="008245"/>
                </a:solidFill>
              </a:rPr>
              <a:t> </a:t>
            </a:r>
            <a:r>
              <a:rPr>
                <a:solidFill>
                  <a:srgbClr val="008245"/>
                </a:solidFill>
              </a:rPr>
              <a:t>DE</a:t>
            </a:r>
            <a:r>
              <a:rPr spc="-45">
                <a:solidFill>
                  <a:srgbClr val="008245"/>
                </a:solidFill>
              </a:rPr>
              <a:t> </a:t>
            </a:r>
            <a:r>
              <a:rPr spc="-25">
                <a:solidFill>
                  <a:srgbClr val="008245"/>
                </a:solidFill>
              </a:rPr>
              <a:t>SI</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13</a:t>
            </a:fld>
            <a:endParaRPr spc="-25"/>
          </a:p>
        </p:txBody>
      </p:sp>
      <p:sp>
        <p:nvSpPr>
          <p:cNvPr id="10" name="object 10"/>
          <p:cNvSpPr txBox="1"/>
          <p:nvPr/>
        </p:nvSpPr>
        <p:spPr>
          <a:xfrm>
            <a:off x="269240" y="771905"/>
            <a:ext cx="30340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8245"/>
                </a:solidFill>
                <a:latin typeface="Calibri"/>
                <a:cs typeface="Calibri"/>
              </a:rPr>
              <a:t>Définition</a:t>
            </a:r>
            <a:r>
              <a:rPr sz="1600" b="1" spc="-15">
                <a:solidFill>
                  <a:srgbClr val="008245"/>
                </a:solidFill>
                <a:latin typeface="Calibri"/>
                <a:cs typeface="Calibri"/>
              </a:rPr>
              <a:t> </a:t>
            </a:r>
            <a:r>
              <a:rPr sz="1600" b="1">
                <a:solidFill>
                  <a:srgbClr val="008245"/>
                </a:solidFill>
                <a:latin typeface="Calibri"/>
                <a:cs typeface="Calibri"/>
              </a:rPr>
              <a:t>du</a:t>
            </a:r>
            <a:r>
              <a:rPr sz="1600" b="1" spc="-15">
                <a:solidFill>
                  <a:srgbClr val="008245"/>
                </a:solidFill>
                <a:latin typeface="Calibri"/>
                <a:cs typeface="Calibri"/>
              </a:rPr>
              <a:t> </a:t>
            </a:r>
            <a:r>
              <a:rPr sz="1600" b="1" spc="-10">
                <a:solidFill>
                  <a:srgbClr val="008245"/>
                </a:solidFill>
                <a:latin typeface="Calibri"/>
                <a:cs typeface="Calibri"/>
              </a:rPr>
              <a:t>Système</a:t>
            </a:r>
            <a:r>
              <a:rPr sz="1600" b="1" spc="-80">
                <a:solidFill>
                  <a:srgbClr val="008245"/>
                </a:solidFill>
                <a:latin typeface="Calibri"/>
                <a:cs typeface="Calibri"/>
              </a:rPr>
              <a:t> </a:t>
            </a:r>
            <a:r>
              <a:rPr sz="1600" b="1" spc="-10">
                <a:solidFill>
                  <a:srgbClr val="008245"/>
                </a:solidFill>
                <a:latin typeface="Calibri"/>
                <a:cs typeface="Calibri"/>
              </a:rPr>
              <a:t>informatique</a:t>
            </a:r>
            <a:endParaRPr sz="1600">
              <a:latin typeface="Calibri"/>
              <a:cs typeface="Calibri"/>
            </a:endParaRPr>
          </a:p>
        </p:txBody>
      </p:sp>
      <p:sp>
        <p:nvSpPr>
          <p:cNvPr id="11" name="object 11"/>
          <p:cNvSpPr txBox="1"/>
          <p:nvPr/>
        </p:nvSpPr>
        <p:spPr>
          <a:xfrm>
            <a:off x="747471" y="2744307"/>
            <a:ext cx="6374130" cy="2186940"/>
          </a:xfrm>
          <a:prstGeom prst="rect">
            <a:avLst/>
          </a:prstGeom>
        </p:spPr>
        <p:txBody>
          <a:bodyPr vert="horz" wrap="square" lIns="0" tIns="79375" rIns="0" bIns="0" rtlCol="0">
            <a:spAutoFit/>
          </a:bodyPr>
          <a:lstStyle/>
          <a:p>
            <a:pPr marL="12700">
              <a:lnSpc>
                <a:spcPct val="100000"/>
              </a:lnSpc>
              <a:spcBef>
                <a:spcPts val="625"/>
              </a:spcBef>
            </a:pPr>
            <a:r>
              <a:rPr sz="1400" b="1" spc="-10">
                <a:solidFill>
                  <a:srgbClr val="555555"/>
                </a:solidFill>
                <a:latin typeface="Calibri"/>
                <a:cs typeface="Calibri"/>
              </a:rPr>
              <a:t>Exemples</a:t>
            </a:r>
            <a:r>
              <a:rPr sz="1400" b="1">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182245" indent="-169545">
              <a:lnSpc>
                <a:spcPts val="1645"/>
              </a:lnSpc>
              <a:spcBef>
                <a:spcPts val="530"/>
              </a:spcBef>
              <a:buFont typeface="Arial MT"/>
              <a:buChar char="•"/>
              <a:tabLst>
                <a:tab pos="182245" algn="l"/>
              </a:tabLst>
            </a:pPr>
            <a:r>
              <a:rPr sz="1400">
                <a:solidFill>
                  <a:srgbClr val="555555"/>
                </a:solidFill>
                <a:latin typeface="Calibri"/>
                <a:cs typeface="Calibri"/>
              </a:rPr>
              <a:t>Ordinateurs</a:t>
            </a:r>
            <a:r>
              <a:rPr sz="1400" spc="210">
                <a:solidFill>
                  <a:srgbClr val="555555"/>
                </a:solidFill>
                <a:latin typeface="Calibri"/>
                <a:cs typeface="Calibri"/>
              </a:rPr>
              <a:t> </a:t>
            </a:r>
            <a:r>
              <a:rPr sz="1400">
                <a:solidFill>
                  <a:srgbClr val="555555"/>
                </a:solidFill>
                <a:latin typeface="Calibri"/>
                <a:cs typeface="Calibri"/>
              </a:rPr>
              <a:t>permettant</a:t>
            </a:r>
            <a:r>
              <a:rPr sz="1400" spc="190">
                <a:solidFill>
                  <a:srgbClr val="555555"/>
                </a:solidFill>
                <a:latin typeface="Calibri"/>
                <a:cs typeface="Calibri"/>
              </a:rPr>
              <a:t> </a:t>
            </a:r>
            <a:r>
              <a:rPr sz="1400">
                <a:solidFill>
                  <a:srgbClr val="555555"/>
                </a:solidFill>
                <a:latin typeface="Calibri"/>
                <a:cs typeface="Calibri"/>
              </a:rPr>
              <a:t>de</a:t>
            </a:r>
            <a:r>
              <a:rPr sz="1400" spc="204">
                <a:solidFill>
                  <a:srgbClr val="555555"/>
                </a:solidFill>
                <a:latin typeface="Calibri"/>
                <a:cs typeface="Calibri"/>
              </a:rPr>
              <a:t> </a:t>
            </a:r>
            <a:r>
              <a:rPr sz="1400">
                <a:solidFill>
                  <a:srgbClr val="555555"/>
                </a:solidFill>
                <a:latin typeface="Calibri"/>
                <a:cs typeface="Calibri"/>
              </a:rPr>
              <a:t>stocker</a:t>
            </a:r>
            <a:r>
              <a:rPr sz="1400" spc="195">
                <a:solidFill>
                  <a:srgbClr val="555555"/>
                </a:solidFill>
                <a:latin typeface="Calibri"/>
                <a:cs typeface="Calibri"/>
              </a:rPr>
              <a:t> </a:t>
            </a:r>
            <a:r>
              <a:rPr sz="1400">
                <a:solidFill>
                  <a:srgbClr val="555555"/>
                </a:solidFill>
                <a:latin typeface="Calibri"/>
                <a:cs typeface="Calibri"/>
              </a:rPr>
              <a:t>les</a:t>
            </a:r>
            <a:r>
              <a:rPr sz="1400" spc="225">
                <a:solidFill>
                  <a:srgbClr val="555555"/>
                </a:solidFill>
                <a:latin typeface="Calibri"/>
                <a:cs typeface="Calibri"/>
              </a:rPr>
              <a:t> </a:t>
            </a:r>
            <a:r>
              <a:rPr sz="1400">
                <a:solidFill>
                  <a:srgbClr val="555555"/>
                </a:solidFill>
                <a:latin typeface="Calibri"/>
                <a:cs typeface="Calibri"/>
              </a:rPr>
              <a:t>données</a:t>
            </a:r>
            <a:r>
              <a:rPr sz="1400" spc="210">
                <a:solidFill>
                  <a:srgbClr val="555555"/>
                </a:solidFill>
                <a:latin typeface="Calibri"/>
                <a:cs typeface="Calibri"/>
              </a:rPr>
              <a:t> </a:t>
            </a:r>
            <a:r>
              <a:rPr sz="1400">
                <a:solidFill>
                  <a:srgbClr val="555555"/>
                </a:solidFill>
                <a:latin typeface="Calibri"/>
                <a:cs typeface="Calibri"/>
              </a:rPr>
              <a:t>de</a:t>
            </a:r>
            <a:r>
              <a:rPr sz="1400" spc="200">
                <a:solidFill>
                  <a:srgbClr val="555555"/>
                </a:solidFill>
                <a:latin typeface="Calibri"/>
                <a:cs typeface="Calibri"/>
              </a:rPr>
              <a:t> </a:t>
            </a:r>
            <a:r>
              <a:rPr sz="1400">
                <a:solidFill>
                  <a:srgbClr val="555555"/>
                </a:solidFill>
                <a:latin typeface="Calibri"/>
                <a:cs typeface="Calibri"/>
              </a:rPr>
              <a:t>l’entreprise</a:t>
            </a:r>
            <a:r>
              <a:rPr sz="1400" spc="190">
                <a:solidFill>
                  <a:srgbClr val="555555"/>
                </a:solidFill>
                <a:latin typeface="Calibri"/>
                <a:cs typeface="Calibri"/>
              </a:rPr>
              <a:t> </a:t>
            </a:r>
            <a:r>
              <a:rPr sz="1400">
                <a:solidFill>
                  <a:srgbClr val="555555"/>
                </a:solidFill>
                <a:latin typeface="Calibri"/>
                <a:cs typeface="Calibri"/>
              </a:rPr>
              <a:t>et</a:t>
            </a:r>
            <a:r>
              <a:rPr sz="1400" spc="185">
                <a:solidFill>
                  <a:srgbClr val="555555"/>
                </a:solidFill>
                <a:latin typeface="Calibri"/>
                <a:cs typeface="Calibri"/>
              </a:rPr>
              <a:t> </a:t>
            </a:r>
            <a:r>
              <a:rPr sz="1400">
                <a:solidFill>
                  <a:srgbClr val="555555"/>
                </a:solidFill>
                <a:latin typeface="Calibri"/>
                <a:cs typeface="Calibri"/>
              </a:rPr>
              <a:t>les</a:t>
            </a:r>
            <a:r>
              <a:rPr sz="1400" spc="185">
                <a:solidFill>
                  <a:srgbClr val="555555"/>
                </a:solidFill>
                <a:latin typeface="Calibri"/>
                <a:cs typeface="Calibri"/>
              </a:rPr>
              <a:t> </a:t>
            </a:r>
            <a:r>
              <a:rPr sz="1400" spc="-10">
                <a:solidFill>
                  <a:srgbClr val="555555"/>
                </a:solidFill>
                <a:latin typeface="Calibri"/>
                <a:cs typeface="Calibri"/>
              </a:rPr>
              <a:t>applications</a:t>
            </a:r>
            <a:endParaRPr sz="1400">
              <a:latin typeface="Calibri"/>
              <a:cs typeface="Calibri"/>
            </a:endParaRPr>
          </a:p>
          <a:p>
            <a:pPr marL="182880">
              <a:lnSpc>
                <a:spcPts val="1645"/>
              </a:lnSpc>
            </a:pPr>
            <a:r>
              <a:rPr sz="1400" spc="-10">
                <a:solidFill>
                  <a:srgbClr val="555555"/>
                </a:solidFill>
                <a:latin typeface="Calibri"/>
                <a:cs typeface="Calibri"/>
              </a:rPr>
              <a:t>informatiques</a:t>
            </a:r>
            <a:endParaRPr sz="1400">
              <a:latin typeface="Calibri"/>
              <a:cs typeface="Calibri"/>
            </a:endParaRPr>
          </a:p>
          <a:p>
            <a:pPr marL="182245" indent="-169545">
              <a:lnSpc>
                <a:spcPct val="100000"/>
              </a:lnSpc>
              <a:spcBef>
                <a:spcPts val="500"/>
              </a:spcBef>
              <a:buFont typeface="Arial MT"/>
              <a:buChar char="•"/>
              <a:tabLst>
                <a:tab pos="182245" algn="l"/>
              </a:tabLst>
            </a:pPr>
            <a:r>
              <a:rPr sz="1400" spc="-10">
                <a:solidFill>
                  <a:srgbClr val="555555"/>
                </a:solidFill>
                <a:latin typeface="Calibri"/>
                <a:cs typeface="Calibri"/>
              </a:rPr>
              <a:t>Postes</a:t>
            </a:r>
            <a:r>
              <a:rPr sz="1400" spc="-35">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spc="-10">
                <a:solidFill>
                  <a:srgbClr val="555555"/>
                </a:solidFill>
                <a:latin typeface="Calibri"/>
                <a:cs typeface="Calibri"/>
              </a:rPr>
              <a:t>travail</a:t>
            </a:r>
            <a:r>
              <a:rPr sz="1400" spc="-15">
                <a:solidFill>
                  <a:srgbClr val="555555"/>
                </a:solidFill>
                <a:latin typeface="Calibri"/>
                <a:cs typeface="Calibri"/>
              </a:rPr>
              <a:t> </a:t>
            </a:r>
            <a:r>
              <a:rPr sz="1400">
                <a:solidFill>
                  <a:srgbClr val="555555"/>
                </a:solidFill>
                <a:latin typeface="Calibri"/>
                <a:cs typeface="Calibri"/>
              </a:rPr>
              <a:t>utilisés</a:t>
            </a:r>
            <a:r>
              <a:rPr sz="1400" spc="5">
                <a:solidFill>
                  <a:srgbClr val="555555"/>
                </a:solidFill>
                <a:latin typeface="Calibri"/>
                <a:cs typeface="Calibri"/>
              </a:rPr>
              <a:t> </a:t>
            </a:r>
            <a:r>
              <a:rPr sz="1400">
                <a:solidFill>
                  <a:srgbClr val="555555"/>
                </a:solidFill>
                <a:latin typeface="Calibri"/>
                <a:cs typeface="Calibri"/>
              </a:rPr>
              <a:t>pour</a:t>
            </a:r>
            <a:r>
              <a:rPr sz="1400" spc="-25">
                <a:solidFill>
                  <a:srgbClr val="555555"/>
                </a:solidFill>
                <a:latin typeface="Calibri"/>
                <a:cs typeface="Calibri"/>
              </a:rPr>
              <a:t> </a:t>
            </a:r>
            <a:r>
              <a:rPr sz="1400" spc="-10">
                <a:solidFill>
                  <a:srgbClr val="555555"/>
                </a:solidFill>
                <a:latin typeface="Calibri"/>
                <a:cs typeface="Calibri"/>
              </a:rPr>
              <a:t>exécuter</a:t>
            </a:r>
            <a:r>
              <a:rPr sz="1400" spc="-5">
                <a:solidFill>
                  <a:srgbClr val="555555"/>
                </a:solidFill>
                <a:latin typeface="Calibri"/>
                <a:cs typeface="Calibri"/>
              </a:rPr>
              <a:t> </a:t>
            </a:r>
            <a:r>
              <a:rPr sz="1400">
                <a:solidFill>
                  <a:srgbClr val="555555"/>
                </a:solidFill>
                <a:latin typeface="Calibri"/>
                <a:cs typeface="Calibri"/>
              </a:rPr>
              <a:t>les</a:t>
            </a:r>
            <a:r>
              <a:rPr sz="1400" spc="-30">
                <a:solidFill>
                  <a:srgbClr val="555555"/>
                </a:solidFill>
                <a:latin typeface="Calibri"/>
                <a:cs typeface="Calibri"/>
              </a:rPr>
              <a:t> </a:t>
            </a:r>
            <a:r>
              <a:rPr sz="1400" spc="-20">
                <a:solidFill>
                  <a:srgbClr val="555555"/>
                </a:solidFill>
                <a:latin typeface="Calibri"/>
                <a:cs typeface="Calibri"/>
              </a:rPr>
              <a:t>différentes</a:t>
            </a:r>
            <a:r>
              <a:rPr sz="1400" spc="30">
                <a:solidFill>
                  <a:srgbClr val="555555"/>
                </a:solidFill>
                <a:latin typeface="Calibri"/>
                <a:cs typeface="Calibri"/>
              </a:rPr>
              <a:t> </a:t>
            </a:r>
            <a:r>
              <a:rPr sz="1400" spc="-10">
                <a:solidFill>
                  <a:srgbClr val="555555"/>
                </a:solidFill>
                <a:latin typeface="Calibri"/>
                <a:cs typeface="Calibri"/>
              </a:rPr>
              <a:t>applications</a:t>
            </a:r>
            <a:r>
              <a:rPr sz="1400" spc="30">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spc="-10">
                <a:solidFill>
                  <a:srgbClr val="555555"/>
                </a:solidFill>
                <a:latin typeface="Calibri"/>
                <a:cs typeface="Calibri"/>
              </a:rPr>
              <a:t>l’entreprise</a:t>
            </a:r>
            <a:endParaRPr sz="1400">
              <a:latin typeface="Calibri"/>
              <a:cs typeface="Calibri"/>
            </a:endParaRPr>
          </a:p>
          <a:p>
            <a:pPr marL="182245" indent="-169545">
              <a:lnSpc>
                <a:spcPct val="100000"/>
              </a:lnSpc>
              <a:spcBef>
                <a:spcPts val="530"/>
              </a:spcBef>
              <a:buFont typeface="Arial MT"/>
              <a:buChar char="•"/>
              <a:tabLst>
                <a:tab pos="182245" algn="l"/>
              </a:tabLst>
            </a:pPr>
            <a:r>
              <a:rPr sz="1400" spc="-10">
                <a:solidFill>
                  <a:srgbClr val="555555"/>
                </a:solidFill>
                <a:latin typeface="Calibri"/>
                <a:cs typeface="Calibri"/>
              </a:rPr>
              <a:t>Equipements</a:t>
            </a:r>
            <a:r>
              <a:rPr sz="1400" spc="5">
                <a:solidFill>
                  <a:srgbClr val="555555"/>
                </a:solidFill>
                <a:latin typeface="Calibri"/>
                <a:cs typeface="Calibri"/>
              </a:rPr>
              <a:t> </a:t>
            </a:r>
            <a:r>
              <a:rPr sz="1400">
                <a:solidFill>
                  <a:srgbClr val="555555"/>
                </a:solidFill>
                <a:latin typeface="Calibri"/>
                <a:cs typeface="Calibri"/>
              </a:rPr>
              <a:t>réseaux</a:t>
            </a:r>
            <a:r>
              <a:rPr sz="1400" spc="-55">
                <a:solidFill>
                  <a:srgbClr val="555555"/>
                </a:solidFill>
                <a:latin typeface="Calibri"/>
                <a:cs typeface="Calibri"/>
              </a:rPr>
              <a:t> </a:t>
            </a:r>
            <a:r>
              <a:rPr sz="1400" spc="-10">
                <a:solidFill>
                  <a:srgbClr val="555555"/>
                </a:solidFill>
                <a:latin typeface="Calibri"/>
                <a:cs typeface="Calibri"/>
              </a:rPr>
              <a:t>permettant</a:t>
            </a:r>
            <a:r>
              <a:rPr sz="1400">
                <a:solidFill>
                  <a:srgbClr val="555555"/>
                </a:solidFill>
                <a:latin typeface="Calibri"/>
                <a:cs typeface="Calibri"/>
              </a:rPr>
              <a:t> </a:t>
            </a:r>
            <a:r>
              <a:rPr sz="1400" spc="-10">
                <a:solidFill>
                  <a:srgbClr val="555555"/>
                </a:solidFill>
                <a:latin typeface="Calibri"/>
                <a:cs typeface="Calibri"/>
              </a:rPr>
              <a:t>d’interconnecter</a:t>
            </a:r>
            <a:r>
              <a:rPr sz="1400" spc="5">
                <a:solidFill>
                  <a:srgbClr val="555555"/>
                </a:solidFill>
                <a:latin typeface="Calibri"/>
                <a:cs typeface="Calibri"/>
              </a:rPr>
              <a:t> </a:t>
            </a:r>
            <a:r>
              <a:rPr sz="1400">
                <a:solidFill>
                  <a:srgbClr val="555555"/>
                </a:solidFill>
                <a:latin typeface="Calibri"/>
                <a:cs typeface="Calibri"/>
              </a:rPr>
              <a:t>les</a:t>
            </a:r>
            <a:r>
              <a:rPr sz="1400" spc="-65">
                <a:solidFill>
                  <a:srgbClr val="555555"/>
                </a:solidFill>
                <a:latin typeface="Calibri"/>
                <a:cs typeface="Calibri"/>
              </a:rPr>
              <a:t> </a:t>
            </a:r>
            <a:r>
              <a:rPr sz="1400" spc="-10">
                <a:solidFill>
                  <a:srgbClr val="555555"/>
                </a:solidFill>
                <a:latin typeface="Calibri"/>
                <a:cs typeface="Calibri"/>
              </a:rPr>
              <a:t>ordinateurs</a:t>
            </a:r>
            <a:r>
              <a:rPr sz="1400" spc="10">
                <a:solidFill>
                  <a:srgbClr val="555555"/>
                </a:solidFill>
                <a:latin typeface="Calibri"/>
                <a:cs typeface="Calibri"/>
              </a:rPr>
              <a:t> </a:t>
            </a:r>
            <a:r>
              <a:rPr sz="1400">
                <a:solidFill>
                  <a:srgbClr val="555555"/>
                </a:solidFill>
                <a:latin typeface="Calibri"/>
                <a:cs typeface="Calibri"/>
              </a:rPr>
              <a:t>entre</a:t>
            </a:r>
            <a:r>
              <a:rPr sz="1400" spc="-30">
                <a:solidFill>
                  <a:srgbClr val="555555"/>
                </a:solidFill>
                <a:latin typeface="Calibri"/>
                <a:cs typeface="Calibri"/>
              </a:rPr>
              <a:t> </a:t>
            </a:r>
            <a:r>
              <a:rPr sz="1400" spc="-25">
                <a:solidFill>
                  <a:srgbClr val="555555"/>
                </a:solidFill>
                <a:latin typeface="Calibri"/>
                <a:cs typeface="Calibri"/>
              </a:rPr>
              <a:t>eux</a:t>
            </a:r>
            <a:endParaRPr sz="1400">
              <a:latin typeface="Calibri"/>
              <a:cs typeface="Calibri"/>
            </a:endParaRPr>
          </a:p>
          <a:p>
            <a:pPr marL="182245" indent="-169545">
              <a:lnSpc>
                <a:spcPct val="100000"/>
              </a:lnSpc>
              <a:spcBef>
                <a:spcPts val="530"/>
              </a:spcBef>
              <a:buFont typeface="Arial MT"/>
              <a:buChar char="•"/>
              <a:tabLst>
                <a:tab pos="182245" algn="l"/>
              </a:tabLst>
            </a:pPr>
            <a:r>
              <a:rPr sz="1400" spc="-10">
                <a:solidFill>
                  <a:srgbClr val="555555"/>
                </a:solidFill>
                <a:latin typeface="Calibri"/>
                <a:cs typeface="Calibri"/>
              </a:rPr>
              <a:t>Périphériques</a:t>
            </a:r>
            <a:r>
              <a:rPr sz="1400" spc="50">
                <a:solidFill>
                  <a:srgbClr val="555555"/>
                </a:solidFill>
                <a:latin typeface="Calibri"/>
                <a:cs typeface="Calibri"/>
              </a:rPr>
              <a:t> </a:t>
            </a:r>
            <a:r>
              <a:rPr sz="1400">
                <a:solidFill>
                  <a:srgbClr val="555555"/>
                </a:solidFill>
                <a:latin typeface="Calibri"/>
                <a:cs typeface="Calibri"/>
              </a:rPr>
              <a:t>tels</a:t>
            </a:r>
            <a:r>
              <a:rPr sz="1400" spc="-5">
                <a:solidFill>
                  <a:srgbClr val="555555"/>
                </a:solidFill>
                <a:latin typeface="Calibri"/>
                <a:cs typeface="Calibri"/>
              </a:rPr>
              <a:t> </a:t>
            </a:r>
            <a:r>
              <a:rPr sz="1400">
                <a:solidFill>
                  <a:srgbClr val="555555"/>
                </a:solidFill>
                <a:latin typeface="Calibri"/>
                <a:cs typeface="Calibri"/>
              </a:rPr>
              <a:t>que</a:t>
            </a:r>
            <a:r>
              <a:rPr sz="1400" spc="-15">
                <a:solidFill>
                  <a:srgbClr val="555555"/>
                </a:solidFill>
                <a:latin typeface="Calibri"/>
                <a:cs typeface="Calibri"/>
              </a:rPr>
              <a:t> </a:t>
            </a:r>
            <a:r>
              <a:rPr sz="1400" spc="-10">
                <a:solidFill>
                  <a:srgbClr val="555555"/>
                </a:solidFill>
                <a:latin typeface="Calibri"/>
                <a:cs typeface="Calibri"/>
              </a:rPr>
              <a:t>imprimantes,</a:t>
            </a:r>
            <a:r>
              <a:rPr sz="1400" spc="40">
                <a:solidFill>
                  <a:srgbClr val="555555"/>
                </a:solidFill>
                <a:latin typeface="Calibri"/>
                <a:cs typeface="Calibri"/>
              </a:rPr>
              <a:t> </a:t>
            </a:r>
            <a:r>
              <a:rPr sz="1400" spc="-10">
                <a:solidFill>
                  <a:srgbClr val="555555"/>
                </a:solidFill>
                <a:latin typeface="Calibri"/>
                <a:cs typeface="Calibri"/>
              </a:rPr>
              <a:t>lecteurs</a:t>
            </a:r>
            <a:r>
              <a:rPr sz="1400" spc="-5">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a:solidFill>
                  <a:srgbClr val="555555"/>
                </a:solidFill>
                <a:latin typeface="Calibri"/>
                <a:cs typeface="Calibri"/>
              </a:rPr>
              <a:t>code</a:t>
            </a:r>
            <a:r>
              <a:rPr sz="1400" spc="-50">
                <a:solidFill>
                  <a:srgbClr val="555555"/>
                </a:solidFill>
                <a:latin typeface="Calibri"/>
                <a:cs typeface="Calibri"/>
              </a:rPr>
              <a:t> </a:t>
            </a:r>
            <a:r>
              <a:rPr sz="1400">
                <a:solidFill>
                  <a:srgbClr val="555555"/>
                </a:solidFill>
                <a:latin typeface="Calibri"/>
                <a:cs typeface="Calibri"/>
              </a:rPr>
              <a:t>à</a:t>
            </a:r>
            <a:r>
              <a:rPr sz="1400" spc="-50">
                <a:solidFill>
                  <a:srgbClr val="555555"/>
                </a:solidFill>
                <a:latin typeface="Calibri"/>
                <a:cs typeface="Calibri"/>
              </a:rPr>
              <a:t> </a:t>
            </a:r>
            <a:r>
              <a:rPr sz="1400" spc="-10">
                <a:solidFill>
                  <a:srgbClr val="555555"/>
                </a:solidFill>
                <a:latin typeface="Calibri"/>
                <a:cs typeface="Calibri"/>
              </a:rPr>
              <a:t>barres,</a:t>
            </a:r>
            <a:r>
              <a:rPr sz="1400" spc="-20">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182245" indent="-169545">
              <a:lnSpc>
                <a:spcPct val="100000"/>
              </a:lnSpc>
              <a:spcBef>
                <a:spcPts val="505"/>
              </a:spcBef>
              <a:buFont typeface="Arial MT"/>
              <a:buChar char="•"/>
              <a:tabLst>
                <a:tab pos="182245" algn="l"/>
              </a:tabLst>
            </a:pPr>
            <a:r>
              <a:rPr sz="1400">
                <a:solidFill>
                  <a:srgbClr val="555555"/>
                </a:solidFill>
                <a:latin typeface="Calibri"/>
                <a:cs typeface="Calibri"/>
              </a:rPr>
              <a:t>Logiciels</a:t>
            </a:r>
            <a:r>
              <a:rPr sz="1400" spc="-10">
                <a:solidFill>
                  <a:srgbClr val="555555"/>
                </a:solidFill>
                <a:latin typeface="Calibri"/>
                <a:cs typeface="Calibri"/>
              </a:rPr>
              <a:t> </a:t>
            </a:r>
            <a:r>
              <a:rPr sz="1400">
                <a:solidFill>
                  <a:srgbClr val="555555"/>
                </a:solidFill>
                <a:latin typeface="Calibri"/>
                <a:cs typeface="Calibri"/>
              </a:rPr>
              <a:t>de</a:t>
            </a:r>
            <a:r>
              <a:rPr sz="1400" spc="-30">
                <a:solidFill>
                  <a:srgbClr val="555555"/>
                </a:solidFill>
                <a:latin typeface="Calibri"/>
                <a:cs typeface="Calibri"/>
              </a:rPr>
              <a:t> </a:t>
            </a:r>
            <a:r>
              <a:rPr sz="1400">
                <a:solidFill>
                  <a:srgbClr val="555555"/>
                </a:solidFill>
                <a:latin typeface="Calibri"/>
                <a:cs typeface="Calibri"/>
              </a:rPr>
              <a:t>base</a:t>
            </a:r>
            <a:r>
              <a:rPr sz="1400" spc="-30">
                <a:solidFill>
                  <a:srgbClr val="555555"/>
                </a:solidFill>
                <a:latin typeface="Calibri"/>
                <a:cs typeface="Calibri"/>
              </a:rPr>
              <a:t> </a:t>
            </a:r>
            <a:r>
              <a:rPr sz="1400">
                <a:solidFill>
                  <a:srgbClr val="555555"/>
                </a:solidFill>
                <a:latin typeface="Calibri"/>
                <a:cs typeface="Calibri"/>
              </a:rPr>
              <a:t>:</a:t>
            </a:r>
            <a:r>
              <a:rPr sz="1400" spc="-45">
                <a:solidFill>
                  <a:srgbClr val="555555"/>
                </a:solidFill>
                <a:latin typeface="Calibri"/>
                <a:cs typeface="Calibri"/>
              </a:rPr>
              <a:t> </a:t>
            </a:r>
            <a:r>
              <a:rPr sz="1400" spc="-10" err="1">
                <a:solidFill>
                  <a:srgbClr val="555555"/>
                </a:solidFill>
                <a:latin typeface="Calibri"/>
                <a:cs typeface="Calibri"/>
              </a:rPr>
              <a:t>systèmes</a:t>
            </a:r>
            <a:r>
              <a:rPr sz="1400" spc="-5">
                <a:solidFill>
                  <a:srgbClr val="555555"/>
                </a:solidFill>
                <a:latin typeface="Calibri"/>
                <a:cs typeface="Calibri"/>
              </a:rPr>
              <a:t> </a:t>
            </a:r>
            <a:r>
              <a:rPr sz="1400" spc="-20" err="1">
                <a:solidFill>
                  <a:srgbClr val="555555"/>
                </a:solidFill>
                <a:latin typeface="Calibri"/>
                <a:cs typeface="Calibri"/>
              </a:rPr>
              <a:t>d’exploitation</a:t>
            </a:r>
            <a:r>
              <a:rPr lang="fr-FR" sz="1400" spc="-20">
                <a:solidFill>
                  <a:srgbClr val="555555"/>
                </a:solidFill>
                <a:latin typeface="Calibri"/>
                <a:cs typeface="Calibri"/>
              </a:rPr>
              <a:t>, ……</a:t>
            </a:r>
            <a:endParaRPr sz="1400">
              <a:latin typeface="Calibri"/>
              <a:cs typeface="Calibri"/>
            </a:endParaRPr>
          </a:p>
          <a:p>
            <a:pPr marL="182245" indent="-169545">
              <a:lnSpc>
                <a:spcPct val="100000"/>
              </a:lnSpc>
              <a:spcBef>
                <a:spcPts val="530"/>
              </a:spcBef>
              <a:buFont typeface="Arial MT"/>
              <a:buChar char="•"/>
              <a:tabLst>
                <a:tab pos="182245" algn="l"/>
              </a:tabLst>
            </a:pPr>
            <a:r>
              <a:rPr sz="1400" spc="-10">
                <a:solidFill>
                  <a:srgbClr val="555555"/>
                </a:solidFill>
                <a:latin typeface="Calibri"/>
                <a:cs typeface="Calibri"/>
              </a:rPr>
              <a:t>Applications</a:t>
            </a:r>
            <a:r>
              <a:rPr sz="1400" spc="55">
                <a:solidFill>
                  <a:srgbClr val="555555"/>
                </a:solidFill>
                <a:latin typeface="Calibri"/>
                <a:cs typeface="Calibri"/>
              </a:rPr>
              <a:t> </a:t>
            </a:r>
            <a:r>
              <a:rPr sz="1400" spc="-10">
                <a:solidFill>
                  <a:srgbClr val="555555"/>
                </a:solidFill>
                <a:latin typeface="Calibri"/>
                <a:cs typeface="Calibri"/>
              </a:rPr>
              <a:t>informatiques</a:t>
            </a:r>
            <a:r>
              <a:rPr sz="1400" spc="55">
                <a:solidFill>
                  <a:srgbClr val="555555"/>
                </a:solidFill>
                <a:latin typeface="Calibri"/>
                <a:cs typeface="Calibri"/>
              </a:rPr>
              <a:t> </a:t>
            </a:r>
            <a:r>
              <a:rPr sz="1400">
                <a:solidFill>
                  <a:srgbClr val="555555"/>
                </a:solidFill>
                <a:latin typeface="Calibri"/>
                <a:cs typeface="Calibri"/>
              </a:rPr>
              <a:t>:</a:t>
            </a:r>
            <a:r>
              <a:rPr sz="1400" spc="-35">
                <a:solidFill>
                  <a:srgbClr val="555555"/>
                </a:solidFill>
                <a:latin typeface="Calibri"/>
                <a:cs typeface="Calibri"/>
              </a:rPr>
              <a:t> </a:t>
            </a:r>
            <a:r>
              <a:rPr sz="1400" spc="-10">
                <a:solidFill>
                  <a:srgbClr val="555555"/>
                </a:solidFill>
                <a:latin typeface="Calibri"/>
                <a:cs typeface="Calibri"/>
              </a:rPr>
              <a:t>gestion </a:t>
            </a:r>
            <a:r>
              <a:rPr sz="1400">
                <a:solidFill>
                  <a:srgbClr val="555555"/>
                </a:solidFill>
                <a:latin typeface="Calibri"/>
                <a:cs typeface="Calibri"/>
              </a:rPr>
              <a:t>de</a:t>
            </a:r>
            <a:r>
              <a:rPr sz="1400" spc="-20">
                <a:solidFill>
                  <a:srgbClr val="555555"/>
                </a:solidFill>
                <a:latin typeface="Calibri"/>
                <a:cs typeface="Calibri"/>
              </a:rPr>
              <a:t> </a:t>
            </a:r>
            <a:r>
              <a:rPr sz="1400" spc="-10">
                <a:solidFill>
                  <a:srgbClr val="555555"/>
                </a:solidFill>
                <a:latin typeface="Calibri"/>
                <a:cs typeface="Calibri"/>
              </a:rPr>
              <a:t>personnel,</a:t>
            </a:r>
            <a:r>
              <a:rPr sz="1400" spc="40">
                <a:solidFill>
                  <a:srgbClr val="555555"/>
                </a:solidFill>
                <a:latin typeface="Calibri"/>
                <a:cs typeface="Calibri"/>
              </a:rPr>
              <a:t> </a:t>
            </a:r>
            <a:r>
              <a:rPr sz="1400" spc="-10">
                <a:solidFill>
                  <a:srgbClr val="555555"/>
                </a:solidFill>
                <a:latin typeface="Calibri"/>
                <a:cs typeface="Calibri"/>
              </a:rPr>
              <a:t>gestion commerciale,</a:t>
            </a:r>
            <a:r>
              <a:rPr sz="1400" spc="-30">
                <a:solidFill>
                  <a:srgbClr val="555555"/>
                </a:solidFill>
                <a:latin typeface="Calibri"/>
                <a:cs typeface="Calibri"/>
              </a:rPr>
              <a:t> </a:t>
            </a:r>
            <a:r>
              <a:rPr sz="1400" spc="-25">
                <a:solidFill>
                  <a:srgbClr val="555555"/>
                </a:solidFill>
                <a:latin typeface="Calibri"/>
                <a:cs typeface="Calibri"/>
              </a:rPr>
              <a:t>….</a:t>
            </a:r>
            <a:endParaRPr sz="1400">
              <a:latin typeface="Calibri"/>
              <a:cs typeface="Calibri"/>
            </a:endParaRPr>
          </a:p>
        </p:txBody>
      </p:sp>
      <p:sp>
        <p:nvSpPr>
          <p:cNvPr id="12" name="object 12"/>
          <p:cNvSpPr txBox="1"/>
          <p:nvPr/>
        </p:nvSpPr>
        <p:spPr>
          <a:xfrm>
            <a:off x="749808" y="1615439"/>
            <a:ext cx="6056630" cy="1163780"/>
          </a:xfrm>
          <a:prstGeom prst="rect">
            <a:avLst/>
          </a:prstGeom>
          <a:solidFill>
            <a:srgbClr val="005BA7"/>
          </a:solidFill>
        </p:spPr>
        <p:txBody>
          <a:bodyPr vert="horz" wrap="square" lIns="0" tIns="88265" rIns="0" bIns="0" rtlCol="0">
            <a:spAutoFit/>
          </a:bodyPr>
          <a:lstStyle/>
          <a:p>
            <a:pPr marL="211454" marR="97155" indent="-18415" algn="just">
              <a:lnSpc>
                <a:spcPct val="100000"/>
              </a:lnSpc>
              <a:spcBef>
                <a:spcPts val="695"/>
              </a:spcBef>
            </a:pPr>
            <a:r>
              <a:rPr sz="1600">
                <a:solidFill>
                  <a:srgbClr val="FFFFFF"/>
                </a:solidFill>
                <a:latin typeface="Calibri"/>
                <a:cs typeface="Calibri"/>
              </a:rPr>
              <a:t>Le</a:t>
            </a:r>
            <a:r>
              <a:rPr sz="1600" spc="105">
                <a:solidFill>
                  <a:srgbClr val="FFFFFF"/>
                </a:solidFill>
                <a:latin typeface="Calibri"/>
                <a:cs typeface="Calibri"/>
              </a:rPr>
              <a:t>  </a:t>
            </a:r>
            <a:r>
              <a:rPr sz="1600">
                <a:solidFill>
                  <a:srgbClr val="FFFFFF"/>
                </a:solidFill>
                <a:latin typeface="Calibri"/>
                <a:cs typeface="Calibri"/>
              </a:rPr>
              <a:t>système</a:t>
            </a:r>
            <a:r>
              <a:rPr sz="1600" spc="120">
                <a:solidFill>
                  <a:srgbClr val="FFFFFF"/>
                </a:solidFill>
                <a:latin typeface="Calibri"/>
                <a:cs typeface="Calibri"/>
              </a:rPr>
              <a:t>  </a:t>
            </a:r>
            <a:r>
              <a:rPr sz="1600">
                <a:solidFill>
                  <a:srgbClr val="FFFFFF"/>
                </a:solidFill>
                <a:latin typeface="Calibri"/>
                <a:cs typeface="Calibri"/>
              </a:rPr>
              <a:t>informatique</a:t>
            </a:r>
            <a:r>
              <a:rPr sz="1600" spc="120">
                <a:solidFill>
                  <a:srgbClr val="FFFFFF"/>
                </a:solidFill>
                <a:latin typeface="Calibri"/>
                <a:cs typeface="Calibri"/>
              </a:rPr>
              <a:t>  </a:t>
            </a:r>
            <a:r>
              <a:rPr sz="1600">
                <a:solidFill>
                  <a:srgbClr val="FFFFFF"/>
                </a:solidFill>
                <a:latin typeface="Calibri"/>
                <a:cs typeface="Calibri"/>
              </a:rPr>
              <a:t>d’une</a:t>
            </a:r>
            <a:r>
              <a:rPr sz="1600" spc="110">
                <a:solidFill>
                  <a:srgbClr val="FFFFFF"/>
                </a:solidFill>
                <a:latin typeface="Calibri"/>
                <a:cs typeface="Calibri"/>
              </a:rPr>
              <a:t>  </a:t>
            </a:r>
            <a:r>
              <a:rPr sz="1600">
                <a:solidFill>
                  <a:srgbClr val="FFFFFF"/>
                </a:solidFill>
                <a:latin typeface="Calibri"/>
                <a:cs typeface="Calibri"/>
              </a:rPr>
              <a:t>entreprise</a:t>
            </a:r>
            <a:r>
              <a:rPr sz="1600" spc="110">
                <a:solidFill>
                  <a:srgbClr val="FFFFFF"/>
                </a:solidFill>
                <a:latin typeface="Calibri"/>
                <a:cs typeface="Calibri"/>
              </a:rPr>
              <a:t>  </a:t>
            </a:r>
            <a:r>
              <a:rPr sz="1600">
                <a:solidFill>
                  <a:srgbClr val="FFFFFF"/>
                </a:solidFill>
                <a:latin typeface="Calibri"/>
                <a:cs typeface="Calibri"/>
              </a:rPr>
              <a:t>est</a:t>
            </a:r>
            <a:r>
              <a:rPr sz="1600" spc="114">
                <a:solidFill>
                  <a:srgbClr val="FFFFFF"/>
                </a:solidFill>
                <a:latin typeface="Calibri"/>
                <a:cs typeface="Calibri"/>
              </a:rPr>
              <a:t>  </a:t>
            </a:r>
            <a:r>
              <a:rPr sz="1600">
                <a:solidFill>
                  <a:srgbClr val="FFFFFF"/>
                </a:solidFill>
                <a:latin typeface="Calibri"/>
                <a:cs typeface="Calibri"/>
              </a:rPr>
              <a:t>l’ensemble</a:t>
            </a:r>
            <a:r>
              <a:rPr sz="1600" spc="125">
                <a:solidFill>
                  <a:srgbClr val="FFFFFF"/>
                </a:solidFill>
                <a:latin typeface="Calibri"/>
                <a:cs typeface="Calibri"/>
              </a:rPr>
              <a:t>  </a:t>
            </a:r>
            <a:r>
              <a:rPr sz="1600">
                <a:solidFill>
                  <a:srgbClr val="FFFFFF"/>
                </a:solidFill>
                <a:latin typeface="Calibri"/>
                <a:cs typeface="Calibri"/>
              </a:rPr>
              <a:t>de</a:t>
            </a:r>
            <a:r>
              <a:rPr sz="1600" spc="114">
                <a:solidFill>
                  <a:srgbClr val="FFFFFF"/>
                </a:solidFill>
                <a:latin typeface="Calibri"/>
                <a:cs typeface="Calibri"/>
              </a:rPr>
              <a:t>  </a:t>
            </a:r>
            <a:r>
              <a:rPr sz="1600" spc="-10">
                <a:solidFill>
                  <a:srgbClr val="FFFFFF"/>
                </a:solidFill>
                <a:latin typeface="Calibri"/>
                <a:cs typeface="Calibri"/>
              </a:rPr>
              <a:t>ressources </a:t>
            </a:r>
            <a:r>
              <a:rPr sz="1600">
                <a:solidFill>
                  <a:srgbClr val="FFFFFF"/>
                </a:solidFill>
                <a:latin typeface="Calibri"/>
                <a:cs typeface="Calibri"/>
              </a:rPr>
              <a:t>informatiques</a:t>
            </a:r>
            <a:r>
              <a:rPr sz="1600" spc="130">
                <a:solidFill>
                  <a:srgbClr val="FFFFFF"/>
                </a:solidFill>
                <a:latin typeface="Calibri"/>
                <a:cs typeface="Calibri"/>
              </a:rPr>
              <a:t> </a:t>
            </a:r>
            <a:r>
              <a:rPr sz="1600">
                <a:solidFill>
                  <a:srgbClr val="FFFFFF"/>
                </a:solidFill>
                <a:latin typeface="Calibri"/>
                <a:cs typeface="Calibri"/>
              </a:rPr>
              <a:t>matérielles</a:t>
            </a:r>
            <a:r>
              <a:rPr sz="1600" spc="105">
                <a:solidFill>
                  <a:srgbClr val="FFFFFF"/>
                </a:solidFill>
                <a:latin typeface="Calibri"/>
                <a:cs typeface="Calibri"/>
              </a:rPr>
              <a:t> </a:t>
            </a:r>
            <a:r>
              <a:rPr sz="1600">
                <a:solidFill>
                  <a:srgbClr val="FFFFFF"/>
                </a:solidFill>
                <a:latin typeface="Calibri"/>
                <a:cs typeface="Calibri"/>
              </a:rPr>
              <a:t>et</a:t>
            </a:r>
            <a:r>
              <a:rPr sz="1600" spc="114">
                <a:solidFill>
                  <a:srgbClr val="FFFFFF"/>
                </a:solidFill>
                <a:latin typeface="Calibri"/>
                <a:cs typeface="Calibri"/>
              </a:rPr>
              <a:t> </a:t>
            </a:r>
            <a:r>
              <a:rPr sz="1600">
                <a:solidFill>
                  <a:srgbClr val="FFFFFF"/>
                </a:solidFill>
                <a:latin typeface="Calibri"/>
                <a:cs typeface="Calibri"/>
              </a:rPr>
              <a:t>logicielles</a:t>
            </a:r>
            <a:r>
              <a:rPr sz="1600" spc="130">
                <a:solidFill>
                  <a:srgbClr val="FFFFFF"/>
                </a:solidFill>
                <a:latin typeface="Calibri"/>
                <a:cs typeface="Calibri"/>
              </a:rPr>
              <a:t> </a:t>
            </a:r>
            <a:r>
              <a:rPr sz="1600">
                <a:solidFill>
                  <a:srgbClr val="FFFFFF"/>
                </a:solidFill>
                <a:latin typeface="Calibri"/>
                <a:cs typeface="Calibri"/>
              </a:rPr>
              <a:t>permettant</a:t>
            </a:r>
            <a:r>
              <a:rPr sz="1600" spc="120">
                <a:solidFill>
                  <a:srgbClr val="FFFFFF"/>
                </a:solidFill>
                <a:latin typeface="Calibri"/>
                <a:cs typeface="Calibri"/>
              </a:rPr>
              <a:t> </a:t>
            </a:r>
            <a:r>
              <a:rPr sz="1600">
                <a:solidFill>
                  <a:srgbClr val="FFFFFF"/>
                </a:solidFill>
                <a:latin typeface="Calibri"/>
                <a:cs typeface="Calibri"/>
              </a:rPr>
              <a:t>d’implémenter</a:t>
            </a:r>
            <a:r>
              <a:rPr sz="1600" spc="120">
                <a:solidFill>
                  <a:srgbClr val="FFFFFF"/>
                </a:solidFill>
                <a:latin typeface="Calibri"/>
                <a:cs typeface="Calibri"/>
              </a:rPr>
              <a:t> </a:t>
            </a:r>
            <a:r>
              <a:rPr sz="1600">
                <a:solidFill>
                  <a:srgbClr val="FFFFFF"/>
                </a:solidFill>
                <a:latin typeface="Calibri"/>
                <a:cs typeface="Calibri"/>
              </a:rPr>
              <a:t>une</a:t>
            </a:r>
            <a:r>
              <a:rPr sz="1600" spc="125">
                <a:solidFill>
                  <a:srgbClr val="FFFFFF"/>
                </a:solidFill>
                <a:latin typeface="Calibri"/>
                <a:cs typeface="Calibri"/>
              </a:rPr>
              <a:t> </a:t>
            </a:r>
            <a:r>
              <a:rPr sz="1600" spc="-10">
                <a:solidFill>
                  <a:srgbClr val="FFFFFF"/>
                </a:solidFill>
                <a:latin typeface="Calibri"/>
                <a:cs typeface="Calibri"/>
              </a:rPr>
              <a:t>partie </a:t>
            </a:r>
            <a:r>
              <a:rPr sz="1600">
                <a:solidFill>
                  <a:srgbClr val="FFFFFF"/>
                </a:solidFill>
                <a:latin typeface="Calibri"/>
                <a:cs typeface="Calibri"/>
              </a:rPr>
              <a:t>du</a:t>
            </a:r>
            <a:r>
              <a:rPr sz="1600" spc="-65">
                <a:solidFill>
                  <a:srgbClr val="FFFFFF"/>
                </a:solidFill>
                <a:latin typeface="Calibri"/>
                <a:cs typeface="Calibri"/>
              </a:rPr>
              <a:t> </a:t>
            </a:r>
            <a:r>
              <a:rPr sz="1600" spc="-10">
                <a:solidFill>
                  <a:srgbClr val="FFFFFF"/>
                </a:solidFill>
                <a:latin typeface="Calibri"/>
                <a:cs typeface="Calibri"/>
              </a:rPr>
              <a:t>système</a:t>
            </a:r>
            <a:r>
              <a:rPr sz="1600" spc="5">
                <a:solidFill>
                  <a:srgbClr val="FFFFFF"/>
                </a:solidFill>
                <a:latin typeface="Calibri"/>
                <a:cs typeface="Calibri"/>
              </a:rPr>
              <a:t> </a:t>
            </a:r>
            <a:r>
              <a:rPr sz="1600" spc="-10" err="1">
                <a:solidFill>
                  <a:srgbClr val="FFFFFF"/>
                </a:solidFill>
                <a:latin typeface="Calibri"/>
                <a:cs typeface="Calibri"/>
              </a:rPr>
              <a:t>d’information</a:t>
            </a:r>
            <a:r>
              <a:rPr sz="1600" spc="-10">
                <a:solidFill>
                  <a:srgbClr val="FFFFFF"/>
                </a:solidFill>
                <a:latin typeface="Calibri"/>
                <a:cs typeface="Calibri"/>
              </a:rPr>
              <a:t>.</a:t>
            </a:r>
            <a:endParaRPr lang="fr-FR" sz="1600" spc="-10">
              <a:solidFill>
                <a:srgbClr val="FFFFFF"/>
              </a:solidFill>
              <a:latin typeface="Calibri"/>
              <a:cs typeface="Calibri"/>
            </a:endParaRPr>
          </a:p>
          <a:p>
            <a:pPr marL="211454" marR="97155" indent="-18415" algn="just">
              <a:lnSpc>
                <a:spcPct val="100000"/>
              </a:lnSpc>
              <a:spcBef>
                <a:spcPts val="695"/>
              </a:spcBef>
            </a:pPr>
            <a:endParaRPr sz="16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xfrm>
            <a:off x="258876" y="327406"/>
            <a:ext cx="3764279" cy="329565"/>
          </a:xfrm>
          <a:prstGeom prst="rect">
            <a:avLst/>
          </a:prstGeom>
        </p:spPr>
        <p:txBody>
          <a:bodyPr vert="horz" wrap="square" lIns="0" tIns="11430" rIns="0" bIns="0" rtlCol="0">
            <a:spAutoFit/>
          </a:bodyPr>
          <a:lstStyle/>
          <a:p>
            <a:pPr marL="12700">
              <a:lnSpc>
                <a:spcPct val="100000"/>
              </a:lnSpc>
              <a:spcBef>
                <a:spcPts val="90"/>
              </a:spcBef>
            </a:pPr>
            <a:r>
              <a:rPr>
                <a:solidFill>
                  <a:srgbClr val="008245"/>
                </a:solidFill>
              </a:rPr>
              <a:t>01-</a:t>
            </a:r>
            <a:r>
              <a:rPr spc="-45">
                <a:solidFill>
                  <a:srgbClr val="008245"/>
                </a:solidFill>
              </a:rPr>
              <a:t> </a:t>
            </a:r>
            <a:r>
              <a:rPr spc="-10">
                <a:solidFill>
                  <a:srgbClr val="008245"/>
                </a:solidFill>
              </a:rPr>
              <a:t>COMPRENDRE</a:t>
            </a:r>
            <a:r>
              <a:rPr spc="-20">
                <a:solidFill>
                  <a:srgbClr val="008245"/>
                </a:solidFill>
              </a:rPr>
              <a:t> </a:t>
            </a:r>
            <a:r>
              <a:rPr>
                <a:solidFill>
                  <a:srgbClr val="008245"/>
                </a:solidFill>
              </a:rPr>
              <a:t>LA</a:t>
            </a:r>
            <a:r>
              <a:rPr spc="-70">
                <a:solidFill>
                  <a:srgbClr val="008245"/>
                </a:solidFill>
              </a:rPr>
              <a:t> </a:t>
            </a:r>
            <a:r>
              <a:rPr>
                <a:solidFill>
                  <a:srgbClr val="008245"/>
                </a:solidFill>
              </a:rPr>
              <a:t>NOTION</a:t>
            </a:r>
            <a:r>
              <a:rPr spc="-25">
                <a:solidFill>
                  <a:srgbClr val="008245"/>
                </a:solidFill>
              </a:rPr>
              <a:t> </a:t>
            </a:r>
            <a:r>
              <a:rPr>
                <a:solidFill>
                  <a:srgbClr val="008245"/>
                </a:solidFill>
              </a:rPr>
              <a:t>DE</a:t>
            </a:r>
            <a:r>
              <a:rPr spc="-45">
                <a:solidFill>
                  <a:srgbClr val="008245"/>
                </a:solidFill>
              </a:rPr>
              <a:t> </a:t>
            </a:r>
            <a:r>
              <a:rPr spc="-25">
                <a:solidFill>
                  <a:srgbClr val="008245"/>
                </a:solidFill>
              </a:rPr>
              <a:t>SI</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14</a:t>
            </a:fld>
            <a:endParaRPr spc="-25"/>
          </a:p>
        </p:txBody>
      </p:sp>
      <p:sp>
        <p:nvSpPr>
          <p:cNvPr id="10" name="object 10"/>
          <p:cNvSpPr txBox="1"/>
          <p:nvPr/>
        </p:nvSpPr>
        <p:spPr>
          <a:xfrm>
            <a:off x="269240" y="771905"/>
            <a:ext cx="366966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8245"/>
                </a:solidFill>
                <a:latin typeface="Calibri"/>
                <a:cs typeface="Calibri"/>
              </a:rPr>
              <a:t>Ne</a:t>
            </a:r>
            <a:r>
              <a:rPr sz="1600" b="1" spc="-25">
                <a:solidFill>
                  <a:srgbClr val="008245"/>
                </a:solidFill>
                <a:latin typeface="Calibri"/>
                <a:cs typeface="Calibri"/>
              </a:rPr>
              <a:t> </a:t>
            </a:r>
            <a:r>
              <a:rPr sz="1600" b="1">
                <a:solidFill>
                  <a:srgbClr val="008245"/>
                </a:solidFill>
                <a:latin typeface="Calibri"/>
                <a:cs typeface="Calibri"/>
              </a:rPr>
              <a:t>pas </a:t>
            </a:r>
            <a:r>
              <a:rPr sz="1600" b="1" spc="-10">
                <a:solidFill>
                  <a:srgbClr val="008245"/>
                </a:solidFill>
                <a:latin typeface="Calibri"/>
                <a:cs typeface="Calibri"/>
              </a:rPr>
              <a:t>confondre</a:t>
            </a:r>
            <a:r>
              <a:rPr sz="1600" b="1" spc="-20">
                <a:solidFill>
                  <a:srgbClr val="008245"/>
                </a:solidFill>
                <a:latin typeface="Calibri"/>
                <a:cs typeface="Calibri"/>
              </a:rPr>
              <a:t> </a:t>
            </a:r>
            <a:r>
              <a:rPr sz="1600" b="1">
                <a:solidFill>
                  <a:srgbClr val="008245"/>
                </a:solidFill>
                <a:latin typeface="Calibri"/>
                <a:cs typeface="Calibri"/>
              </a:rPr>
              <a:t>SI</a:t>
            </a:r>
            <a:r>
              <a:rPr sz="1600" b="1" spc="-25">
                <a:solidFill>
                  <a:srgbClr val="008245"/>
                </a:solidFill>
                <a:latin typeface="Calibri"/>
                <a:cs typeface="Calibri"/>
              </a:rPr>
              <a:t> </a:t>
            </a:r>
            <a:r>
              <a:rPr sz="1600" b="1">
                <a:solidFill>
                  <a:srgbClr val="008245"/>
                </a:solidFill>
                <a:latin typeface="Calibri"/>
                <a:cs typeface="Calibri"/>
              </a:rPr>
              <a:t>et</a:t>
            </a:r>
            <a:r>
              <a:rPr sz="1600" b="1" spc="-35">
                <a:solidFill>
                  <a:srgbClr val="008245"/>
                </a:solidFill>
                <a:latin typeface="Calibri"/>
                <a:cs typeface="Calibri"/>
              </a:rPr>
              <a:t> </a:t>
            </a:r>
            <a:r>
              <a:rPr sz="1600" b="1" spc="-10">
                <a:solidFill>
                  <a:srgbClr val="008245"/>
                </a:solidFill>
                <a:latin typeface="Calibri"/>
                <a:cs typeface="Calibri"/>
              </a:rPr>
              <a:t>système</a:t>
            </a:r>
            <a:r>
              <a:rPr sz="1600" b="1" spc="-65">
                <a:solidFill>
                  <a:srgbClr val="008245"/>
                </a:solidFill>
                <a:latin typeface="Calibri"/>
                <a:cs typeface="Calibri"/>
              </a:rPr>
              <a:t> </a:t>
            </a:r>
            <a:r>
              <a:rPr sz="1600" b="1" spc="-10">
                <a:solidFill>
                  <a:srgbClr val="008245"/>
                </a:solidFill>
                <a:latin typeface="Calibri"/>
                <a:cs typeface="Calibri"/>
              </a:rPr>
              <a:t>informatisé</a:t>
            </a:r>
            <a:endParaRPr sz="1600">
              <a:latin typeface="Calibri"/>
              <a:cs typeface="Calibri"/>
            </a:endParaRPr>
          </a:p>
        </p:txBody>
      </p:sp>
      <p:sp>
        <p:nvSpPr>
          <p:cNvPr id="11" name="object 11"/>
          <p:cNvSpPr txBox="1"/>
          <p:nvPr/>
        </p:nvSpPr>
        <p:spPr>
          <a:xfrm>
            <a:off x="747471" y="2744307"/>
            <a:ext cx="10310495" cy="1105046"/>
          </a:xfrm>
          <a:prstGeom prst="rect">
            <a:avLst/>
          </a:prstGeom>
        </p:spPr>
        <p:txBody>
          <a:bodyPr vert="horz" wrap="square" lIns="0" tIns="79375" rIns="0" bIns="0" rtlCol="0">
            <a:spAutoFit/>
          </a:bodyPr>
          <a:lstStyle/>
          <a:p>
            <a:pPr marL="12700" algn="just">
              <a:lnSpc>
                <a:spcPct val="100000"/>
              </a:lnSpc>
              <a:spcBef>
                <a:spcPts val="625"/>
              </a:spcBef>
            </a:pPr>
            <a:r>
              <a:rPr sz="1600" b="1" spc="-10">
                <a:solidFill>
                  <a:srgbClr val="555555"/>
                </a:solidFill>
                <a:latin typeface="Calibri"/>
                <a:cs typeface="Calibri"/>
              </a:rPr>
              <a:t>Exemples</a:t>
            </a:r>
            <a:r>
              <a:rPr sz="1600" b="1">
                <a:solidFill>
                  <a:srgbClr val="555555"/>
                </a:solidFill>
                <a:latin typeface="Calibri"/>
                <a:cs typeface="Calibri"/>
              </a:rPr>
              <a:t> </a:t>
            </a:r>
            <a:r>
              <a:rPr sz="1600" b="1" spc="-50">
                <a:solidFill>
                  <a:srgbClr val="555555"/>
                </a:solidFill>
                <a:latin typeface="Calibri"/>
                <a:cs typeface="Calibri"/>
              </a:rPr>
              <a:t>:</a:t>
            </a:r>
            <a:endParaRPr sz="1600" b="1">
              <a:latin typeface="Calibri"/>
              <a:cs typeface="Calibri"/>
            </a:endParaRPr>
          </a:p>
          <a:p>
            <a:pPr marL="181610" marR="5080" indent="-169545" algn="just">
              <a:lnSpc>
                <a:spcPct val="95100"/>
              </a:lnSpc>
              <a:spcBef>
                <a:spcPts val="610"/>
              </a:spcBef>
              <a:buFont typeface="Arial MT"/>
              <a:buChar char="•"/>
              <a:tabLst>
                <a:tab pos="182880" algn="l"/>
              </a:tabLst>
            </a:pPr>
            <a:r>
              <a:rPr sz="1600">
                <a:solidFill>
                  <a:srgbClr val="555555"/>
                </a:solidFill>
                <a:latin typeface="Calibri"/>
                <a:cs typeface="Calibri"/>
              </a:rPr>
              <a:t>Pour</a:t>
            </a:r>
            <a:r>
              <a:rPr sz="1600" spc="95">
                <a:solidFill>
                  <a:srgbClr val="555555"/>
                </a:solidFill>
                <a:latin typeface="Calibri"/>
                <a:cs typeface="Calibri"/>
              </a:rPr>
              <a:t> </a:t>
            </a:r>
            <a:r>
              <a:rPr sz="1600">
                <a:solidFill>
                  <a:srgbClr val="555555"/>
                </a:solidFill>
                <a:latin typeface="Calibri"/>
                <a:cs typeface="Calibri"/>
              </a:rPr>
              <a:t>une</a:t>
            </a:r>
            <a:r>
              <a:rPr sz="1600" spc="85">
                <a:solidFill>
                  <a:srgbClr val="555555"/>
                </a:solidFill>
                <a:latin typeface="Calibri"/>
                <a:cs typeface="Calibri"/>
              </a:rPr>
              <a:t> </a:t>
            </a:r>
            <a:r>
              <a:rPr sz="1600">
                <a:solidFill>
                  <a:srgbClr val="555555"/>
                </a:solidFill>
                <a:latin typeface="Calibri"/>
                <a:cs typeface="Calibri"/>
              </a:rPr>
              <a:t>entreprise</a:t>
            </a:r>
            <a:r>
              <a:rPr sz="1600" spc="95">
                <a:solidFill>
                  <a:srgbClr val="555555"/>
                </a:solidFill>
                <a:latin typeface="Calibri"/>
                <a:cs typeface="Calibri"/>
              </a:rPr>
              <a:t> </a:t>
            </a:r>
            <a:r>
              <a:rPr sz="1600">
                <a:solidFill>
                  <a:srgbClr val="555555"/>
                </a:solidFill>
                <a:latin typeface="Calibri"/>
                <a:cs typeface="Calibri"/>
              </a:rPr>
              <a:t>qui</a:t>
            </a:r>
            <a:r>
              <a:rPr sz="1600" spc="100">
                <a:solidFill>
                  <a:srgbClr val="555555"/>
                </a:solidFill>
                <a:latin typeface="Calibri"/>
                <a:cs typeface="Calibri"/>
              </a:rPr>
              <a:t> </a:t>
            </a:r>
            <a:r>
              <a:rPr sz="1600">
                <a:solidFill>
                  <a:srgbClr val="555555"/>
                </a:solidFill>
                <a:latin typeface="Calibri"/>
                <a:cs typeface="Calibri"/>
              </a:rPr>
              <a:t>a</a:t>
            </a:r>
            <a:r>
              <a:rPr sz="1600" spc="90">
                <a:solidFill>
                  <a:srgbClr val="555555"/>
                </a:solidFill>
                <a:latin typeface="Calibri"/>
                <a:cs typeface="Calibri"/>
              </a:rPr>
              <a:t> </a:t>
            </a:r>
            <a:r>
              <a:rPr sz="1600">
                <a:solidFill>
                  <a:srgbClr val="555555"/>
                </a:solidFill>
                <a:latin typeface="Calibri"/>
                <a:cs typeface="Calibri"/>
              </a:rPr>
              <a:t>informatisé</a:t>
            </a:r>
            <a:r>
              <a:rPr sz="1600" spc="105">
                <a:solidFill>
                  <a:srgbClr val="555555"/>
                </a:solidFill>
                <a:latin typeface="Calibri"/>
                <a:cs typeface="Calibri"/>
              </a:rPr>
              <a:t> </a:t>
            </a:r>
            <a:r>
              <a:rPr sz="1600">
                <a:solidFill>
                  <a:srgbClr val="555555"/>
                </a:solidFill>
                <a:latin typeface="Calibri"/>
                <a:cs typeface="Calibri"/>
              </a:rPr>
              <a:t>les</a:t>
            </a:r>
            <a:r>
              <a:rPr sz="1600" spc="110">
                <a:solidFill>
                  <a:srgbClr val="555555"/>
                </a:solidFill>
                <a:latin typeface="Calibri"/>
                <a:cs typeface="Calibri"/>
              </a:rPr>
              <a:t> </a:t>
            </a:r>
            <a:r>
              <a:rPr sz="1600">
                <a:solidFill>
                  <a:srgbClr val="555555"/>
                </a:solidFill>
                <a:latin typeface="Calibri"/>
                <a:cs typeface="Calibri"/>
              </a:rPr>
              <a:t>domaines</a:t>
            </a:r>
            <a:r>
              <a:rPr sz="1600" spc="100">
                <a:solidFill>
                  <a:srgbClr val="555555"/>
                </a:solidFill>
                <a:latin typeface="Calibri"/>
                <a:cs typeface="Calibri"/>
              </a:rPr>
              <a:t> </a:t>
            </a:r>
            <a:r>
              <a:rPr sz="1600">
                <a:solidFill>
                  <a:srgbClr val="555555"/>
                </a:solidFill>
                <a:latin typeface="Calibri"/>
                <a:cs typeface="Calibri"/>
              </a:rPr>
              <a:t>suivants</a:t>
            </a:r>
            <a:r>
              <a:rPr sz="1600" spc="95">
                <a:solidFill>
                  <a:srgbClr val="555555"/>
                </a:solidFill>
                <a:latin typeface="Calibri"/>
                <a:cs typeface="Calibri"/>
              </a:rPr>
              <a:t> </a:t>
            </a:r>
            <a:r>
              <a:rPr sz="1600">
                <a:solidFill>
                  <a:srgbClr val="555555"/>
                </a:solidFill>
                <a:latin typeface="Calibri"/>
                <a:cs typeface="Calibri"/>
              </a:rPr>
              <a:t>:</a:t>
            </a:r>
            <a:r>
              <a:rPr sz="1600" spc="95">
                <a:solidFill>
                  <a:srgbClr val="555555"/>
                </a:solidFill>
                <a:latin typeface="Calibri"/>
                <a:cs typeface="Calibri"/>
              </a:rPr>
              <a:t> </a:t>
            </a:r>
            <a:r>
              <a:rPr sz="1600">
                <a:solidFill>
                  <a:srgbClr val="555555"/>
                </a:solidFill>
                <a:latin typeface="Calibri"/>
                <a:cs typeface="Calibri"/>
              </a:rPr>
              <a:t>Comptabilité,</a:t>
            </a:r>
            <a:r>
              <a:rPr sz="1600" spc="100">
                <a:solidFill>
                  <a:srgbClr val="555555"/>
                </a:solidFill>
                <a:latin typeface="Calibri"/>
                <a:cs typeface="Calibri"/>
              </a:rPr>
              <a:t> </a:t>
            </a:r>
            <a:r>
              <a:rPr sz="1600">
                <a:solidFill>
                  <a:srgbClr val="555555"/>
                </a:solidFill>
                <a:latin typeface="Calibri"/>
                <a:cs typeface="Calibri"/>
              </a:rPr>
              <a:t>Gestion</a:t>
            </a:r>
            <a:r>
              <a:rPr sz="1600" spc="100">
                <a:solidFill>
                  <a:srgbClr val="555555"/>
                </a:solidFill>
                <a:latin typeface="Calibri"/>
                <a:cs typeface="Calibri"/>
              </a:rPr>
              <a:t> </a:t>
            </a:r>
            <a:r>
              <a:rPr sz="1600">
                <a:solidFill>
                  <a:srgbClr val="555555"/>
                </a:solidFill>
                <a:latin typeface="Calibri"/>
                <a:cs typeface="Calibri"/>
              </a:rPr>
              <a:t>de</a:t>
            </a:r>
            <a:r>
              <a:rPr sz="1600" spc="100">
                <a:solidFill>
                  <a:srgbClr val="555555"/>
                </a:solidFill>
                <a:latin typeface="Calibri"/>
                <a:cs typeface="Calibri"/>
              </a:rPr>
              <a:t> </a:t>
            </a:r>
            <a:r>
              <a:rPr sz="1600">
                <a:solidFill>
                  <a:srgbClr val="555555"/>
                </a:solidFill>
                <a:latin typeface="Calibri"/>
                <a:cs typeface="Calibri"/>
              </a:rPr>
              <a:t>ressources</a:t>
            </a:r>
            <a:r>
              <a:rPr sz="1600" spc="114">
                <a:solidFill>
                  <a:srgbClr val="555555"/>
                </a:solidFill>
                <a:latin typeface="Calibri"/>
                <a:cs typeface="Calibri"/>
              </a:rPr>
              <a:t> </a:t>
            </a:r>
            <a:r>
              <a:rPr sz="1600">
                <a:solidFill>
                  <a:srgbClr val="555555"/>
                </a:solidFill>
                <a:latin typeface="Calibri"/>
                <a:cs typeface="Calibri"/>
              </a:rPr>
              <a:t>humaines</a:t>
            </a:r>
            <a:r>
              <a:rPr sz="1600" spc="114">
                <a:solidFill>
                  <a:srgbClr val="555555"/>
                </a:solidFill>
                <a:latin typeface="Calibri"/>
                <a:cs typeface="Calibri"/>
              </a:rPr>
              <a:t> </a:t>
            </a:r>
            <a:r>
              <a:rPr sz="1600">
                <a:solidFill>
                  <a:srgbClr val="555555"/>
                </a:solidFill>
                <a:latin typeface="Calibri"/>
                <a:cs typeface="Calibri"/>
              </a:rPr>
              <a:t>et</a:t>
            </a:r>
            <a:r>
              <a:rPr sz="1600" spc="95">
                <a:solidFill>
                  <a:srgbClr val="555555"/>
                </a:solidFill>
                <a:latin typeface="Calibri"/>
                <a:cs typeface="Calibri"/>
              </a:rPr>
              <a:t> </a:t>
            </a:r>
            <a:r>
              <a:rPr sz="1600">
                <a:solidFill>
                  <a:srgbClr val="555555"/>
                </a:solidFill>
                <a:latin typeface="Calibri"/>
                <a:cs typeface="Calibri"/>
              </a:rPr>
              <a:t>Gestion</a:t>
            </a:r>
            <a:r>
              <a:rPr sz="1600" spc="80">
                <a:solidFill>
                  <a:srgbClr val="555555"/>
                </a:solidFill>
                <a:latin typeface="Calibri"/>
                <a:cs typeface="Calibri"/>
              </a:rPr>
              <a:t> </a:t>
            </a:r>
            <a:r>
              <a:rPr sz="1600">
                <a:solidFill>
                  <a:srgbClr val="555555"/>
                </a:solidFill>
                <a:latin typeface="Calibri"/>
                <a:cs typeface="Calibri"/>
              </a:rPr>
              <a:t>commerciale,</a:t>
            </a:r>
            <a:r>
              <a:rPr sz="1600" spc="95">
                <a:solidFill>
                  <a:srgbClr val="555555"/>
                </a:solidFill>
                <a:latin typeface="Calibri"/>
                <a:cs typeface="Calibri"/>
              </a:rPr>
              <a:t> </a:t>
            </a:r>
            <a:r>
              <a:rPr sz="1600" spc="-25">
                <a:solidFill>
                  <a:srgbClr val="555555"/>
                </a:solidFill>
                <a:latin typeface="Calibri"/>
                <a:cs typeface="Calibri"/>
              </a:rPr>
              <a:t>le 	</a:t>
            </a:r>
            <a:r>
              <a:rPr sz="1600">
                <a:solidFill>
                  <a:srgbClr val="555555"/>
                </a:solidFill>
                <a:latin typeface="Calibri"/>
                <a:cs typeface="Calibri"/>
              </a:rPr>
              <a:t>système</a:t>
            </a:r>
            <a:r>
              <a:rPr sz="1600" spc="175">
                <a:solidFill>
                  <a:srgbClr val="555555"/>
                </a:solidFill>
                <a:latin typeface="Calibri"/>
                <a:cs typeface="Calibri"/>
              </a:rPr>
              <a:t> </a:t>
            </a:r>
            <a:r>
              <a:rPr sz="1600">
                <a:solidFill>
                  <a:srgbClr val="555555"/>
                </a:solidFill>
                <a:latin typeface="Calibri"/>
                <a:cs typeface="Calibri"/>
              </a:rPr>
              <a:t>d’information</a:t>
            </a:r>
            <a:r>
              <a:rPr sz="1600" spc="170">
                <a:solidFill>
                  <a:srgbClr val="555555"/>
                </a:solidFill>
                <a:latin typeface="Calibri"/>
                <a:cs typeface="Calibri"/>
              </a:rPr>
              <a:t> </a:t>
            </a:r>
            <a:r>
              <a:rPr sz="1600">
                <a:solidFill>
                  <a:srgbClr val="555555"/>
                </a:solidFill>
                <a:latin typeface="Calibri"/>
                <a:cs typeface="Calibri"/>
              </a:rPr>
              <a:t>informatisé</a:t>
            </a:r>
            <a:r>
              <a:rPr sz="1600" spc="165">
                <a:solidFill>
                  <a:srgbClr val="555555"/>
                </a:solidFill>
                <a:latin typeface="Calibri"/>
                <a:cs typeface="Calibri"/>
              </a:rPr>
              <a:t> </a:t>
            </a:r>
            <a:r>
              <a:rPr sz="1600">
                <a:solidFill>
                  <a:srgbClr val="555555"/>
                </a:solidFill>
                <a:latin typeface="Calibri"/>
                <a:cs typeface="Calibri"/>
              </a:rPr>
              <a:t>est</a:t>
            </a:r>
            <a:r>
              <a:rPr sz="1600" spc="160">
                <a:solidFill>
                  <a:srgbClr val="555555"/>
                </a:solidFill>
                <a:latin typeface="Calibri"/>
                <a:cs typeface="Calibri"/>
              </a:rPr>
              <a:t> </a:t>
            </a:r>
            <a:r>
              <a:rPr sz="1600">
                <a:solidFill>
                  <a:srgbClr val="555555"/>
                </a:solidFill>
                <a:latin typeface="Calibri"/>
                <a:cs typeface="Calibri"/>
              </a:rPr>
              <a:t>composé</a:t>
            </a:r>
            <a:r>
              <a:rPr sz="1600" spc="180">
                <a:solidFill>
                  <a:srgbClr val="555555"/>
                </a:solidFill>
                <a:latin typeface="Calibri"/>
                <a:cs typeface="Calibri"/>
              </a:rPr>
              <a:t> </a:t>
            </a:r>
            <a:r>
              <a:rPr sz="1600">
                <a:solidFill>
                  <a:srgbClr val="555555"/>
                </a:solidFill>
                <a:latin typeface="Calibri"/>
                <a:cs typeface="Calibri"/>
              </a:rPr>
              <a:t>des</a:t>
            </a:r>
            <a:r>
              <a:rPr sz="1600" spc="180">
                <a:solidFill>
                  <a:srgbClr val="555555"/>
                </a:solidFill>
                <a:latin typeface="Calibri"/>
                <a:cs typeface="Calibri"/>
              </a:rPr>
              <a:t> </a:t>
            </a:r>
            <a:r>
              <a:rPr sz="1600">
                <a:solidFill>
                  <a:srgbClr val="555555"/>
                </a:solidFill>
                <a:latin typeface="Calibri"/>
                <a:cs typeface="Calibri"/>
              </a:rPr>
              <a:t>applications</a:t>
            </a:r>
            <a:r>
              <a:rPr sz="1600" spc="185">
                <a:solidFill>
                  <a:srgbClr val="555555"/>
                </a:solidFill>
                <a:latin typeface="Calibri"/>
                <a:cs typeface="Calibri"/>
              </a:rPr>
              <a:t> </a:t>
            </a:r>
            <a:r>
              <a:rPr sz="1600">
                <a:solidFill>
                  <a:srgbClr val="555555"/>
                </a:solidFill>
                <a:latin typeface="Calibri"/>
                <a:cs typeface="Calibri"/>
              </a:rPr>
              <a:t>relatives</a:t>
            </a:r>
            <a:r>
              <a:rPr sz="1600" spc="190">
                <a:solidFill>
                  <a:srgbClr val="555555"/>
                </a:solidFill>
                <a:latin typeface="Calibri"/>
                <a:cs typeface="Calibri"/>
              </a:rPr>
              <a:t> </a:t>
            </a:r>
            <a:r>
              <a:rPr sz="1600">
                <a:solidFill>
                  <a:srgbClr val="555555"/>
                </a:solidFill>
                <a:latin typeface="Calibri"/>
                <a:cs typeface="Calibri"/>
              </a:rPr>
              <a:t>à</a:t>
            </a:r>
            <a:r>
              <a:rPr sz="1600" spc="155">
                <a:solidFill>
                  <a:srgbClr val="555555"/>
                </a:solidFill>
                <a:latin typeface="Calibri"/>
                <a:cs typeface="Calibri"/>
              </a:rPr>
              <a:t> </a:t>
            </a:r>
            <a:r>
              <a:rPr sz="1600">
                <a:solidFill>
                  <a:srgbClr val="555555"/>
                </a:solidFill>
                <a:latin typeface="Calibri"/>
                <a:cs typeface="Calibri"/>
              </a:rPr>
              <a:t>ces</a:t>
            </a:r>
            <a:r>
              <a:rPr sz="1600" spc="180">
                <a:solidFill>
                  <a:srgbClr val="555555"/>
                </a:solidFill>
                <a:latin typeface="Calibri"/>
                <a:cs typeface="Calibri"/>
              </a:rPr>
              <a:t> </a:t>
            </a:r>
            <a:r>
              <a:rPr sz="1600">
                <a:solidFill>
                  <a:srgbClr val="555555"/>
                </a:solidFill>
                <a:latin typeface="Calibri"/>
                <a:cs typeface="Calibri"/>
              </a:rPr>
              <a:t>trois</a:t>
            </a:r>
            <a:r>
              <a:rPr sz="1600" spc="160">
                <a:solidFill>
                  <a:srgbClr val="555555"/>
                </a:solidFill>
                <a:latin typeface="Calibri"/>
                <a:cs typeface="Calibri"/>
              </a:rPr>
              <a:t> </a:t>
            </a:r>
            <a:r>
              <a:rPr sz="1600">
                <a:solidFill>
                  <a:srgbClr val="555555"/>
                </a:solidFill>
                <a:latin typeface="Calibri"/>
                <a:cs typeface="Calibri"/>
              </a:rPr>
              <a:t>domaines.</a:t>
            </a:r>
            <a:r>
              <a:rPr sz="1600" spc="180">
                <a:solidFill>
                  <a:srgbClr val="555555"/>
                </a:solidFill>
                <a:latin typeface="Calibri"/>
                <a:cs typeface="Calibri"/>
              </a:rPr>
              <a:t> </a:t>
            </a:r>
            <a:r>
              <a:rPr sz="1600">
                <a:solidFill>
                  <a:srgbClr val="555555"/>
                </a:solidFill>
                <a:latin typeface="Calibri"/>
                <a:cs typeface="Calibri"/>
              </a:rPr>
              <a:t>Le</a:t>
            </a:r>
            <a:r>
              <a:rPr sz="1600" spc="175">
                <a:solidFill>
                  <a:srgbClr val="555555"/>
                </a:solidFill>
                <a:latin typeface="Calibri"/>
                <a:cs typeface="Calibri"/>
              </a:rPr>
              <a:t> </a:t>
            </a:r>
            <a:r>
              <a:rPr sz="1600">
                <a:solidFill>
                  <a:srgbClr val="555555"/>
                </a:solidFill>
                <a:latin typeface="Calibri"/>
                <a:cs typeface="Calibri"/>
              </a:rPr>
              <a:t>reste</a:t>
            </a:r>
            <a:r>
              <a:rPr sz="1600" spc="175">
                <a:solidFill>
                  <a:srgbClr val="555555"/>
                </a:solidFill>
                <a:latin typeface="Calibri"/>
                <a:cs typeface="Calibri"/>
              </a:rPr>
              <a:t> </a:t>
            </a:r>
            <a:r>
              <a:rPr sz="1600">
                <a:solidFill>
                  <a:srgbClr val="555555"/>
                </a:solidFill>
                <a:latin typeface="Calibri"/>
                <a:cs typeface="Calibri"/>
              </a:rPr>
              <a:t>du</a:t>
            </a:r>
            <a:r>
              <a:rPr sz="1600" spc="160">
                <a:solidFill>
                  <a:srgbClr val="555555"/>
                </a:solidFill>
                <a:latin typeface="Calibri"/>
                <a:cs typeface="Calibri"/>
              </a:rPr>
              <a:t> </a:t>
            </a:r>
            <a:r>
              <a:rPr sz="1600">
                <a:solidFill>
                  <a:srgbClr val="555555"/>
                </a:solidFill>
                <a:latin typeface="Calibri"/>
                <a:cs typeface="Calibri"/>
              </a:rPr>
              <a:t>système</a:t>
            </a:r>
            <a:r>
              <a:rPr sz="1600" spc="180">
                <a:solidFill>
                  <a:srgbClr val="555555"/>
                </a:solidFill>
                <a:latin typeface="Calibri"/>
                <a:cs typeface="Calibri"/>
              </a:rPr>
              <a:t> </a:t>
            </a:r>
            <a:r>
              <a:rPr sz="1600">
                <a:solidFill>
                  <a:srgbClr val="555555"/>
                </a:solidFill>
                <a:latin typeface="Calibri"/>
                <a:cs typeface="Calibri"/>
              </a:rPr>
              <a:t>d’information</a:t>
            </a:r>
            <a:r>
              <a:rPr sz="1600" spc="170">
                <a:solidFill>
                  <a:srgbClr val="555555"/>
                </a:solidFill>
                <a:latin typeface="Calibri"/>
                <a:cs typeface="Calibri"/>
              </a:rPr>
              <a:t> </a:t>
            </a:r>
            <a:r>
              <a:rPr sz="1600" spc="-25">
                <a:solidFill>
                  <a:srgbClr val="555555"/>
                </a:solidFill>
                <a:latin typeface="Calibri"/>
                <a:cs typeface="Calibri"/>
              </a:rPr>
              <a:t>de </a:t>
            </a:r>
            <a:r>
              <a:rPr sz="1600" spc="-20" err="1">
                <a:solidFill>
                  <a:srgbClr val="555555"/>
                </a:solidFill>
                <a:latin typeface="Calibri"/>
                <a:cs typeface="Calibri"/>
              </a:rPr>
              <a:t>l’entreprise</a:t>
            </a:r>
            <a:r>
              <a:rPr sz="1600" spc="40">
                <a:solidFill>
                  <a:srgbClr val="555555"/>
                </a:solidFill>
                <a:latin typeface="Calibri"/>
                <a:cs typeface="Calibri"/>
              </a:rPr>
              <a:t> </a:t>
            </a:r>
            <a:r>
              <a:rPr sz="1600">
                <a:solidFill>
                  <a:srgbClr val="555555"/>
                </a:solidFill>
                <a:latin typeface="Calibri"/>
                <a:cs typeface="Calibri"/>
              </a:rPr>
              <a:t>est</a:t>
            </a:r>
            <a:r>
              <a:rPr sz="1600" spc="-50">
                <a:solidFill>
                  <a:srgbClr val="555555"/>
                </a:solidFill>
                <a:latin typeface="Calibri"/>
                <a:cs typeface="Calibri"/>
              </a:rPr>
              <a:t> </a:t>
            </a:r>
            <a:r>
              <a:rPr sz="1600">
                <a:solidFill>
                  <a:srgbClr val="555555"/>
                </a:solidFill>
                <a:latin typeface="Calibri"/>
                <a:cs typeface="Calibri"/>
              </a:rPr>
              <a:t>géré</a:t>
            </a:r>
            <a:r>
              <a:rPr sz="1600" spc="-40">
                <a:solidFill>
                  <a:srgbClr val="555555"/>
                </a:solidFill>
                <a:latin typeface="Calibri"/>
                <a:cs typeface="Calibri"/>
              </a:rPr>
              <a:t> </a:t>
            </a:r>
            <a:r>
              <a:rPr sz="1600" spc="-10">
                <a:solidFill>
                  <a:srgbClr val="555555"/>
                </a:solidFill>
                <a:latin typeface="Calibri"/>
                <a:cs typeface="Calibri"/>
              </a:rPr>
              <a:t>manuellement.</a:t>
            </a:r>
            <a:endParaRPr sz="1600">
              <a:latin typeface="Calibri"/>
              <a:cs typeface="Calibri"/>
            </a:endParaRPr>
          </a:p>
        </p:txBody>
      </p:sp>
      <p:sp>
        <p:nvSpPr>
          <p:cNvPr id="12" name="object 12"/>
          <p:cNvSpPr txBox="1"/>
          <p:nvPr/>
        </p:nvSpPr>
        <p:spPr>
          <a:xfrm>
            <a:off x="749808" y="1615439"/>
            <a:ext cx="5879592" cy="1127873"/>
          </a:xfrm>
          <a:prstGeom prst="rect">
            <a:avLst/>
          </a:prstGeom>
          <a:solidFill>
            <a:srgbClr val="005BA7"/>
          </a:solidFill>
        </p:spPr>
        <p:txBody>
          <a:bodyPr vert="horz" wrap="square" lIns="0" tIns="194945" rIns="0" bIns="0" rtlCol="0">
            <a:spAutoFit/>
          </a:bodyPr>
          <a:lstStyle/>
          <a:p>
            <a:pPr marL="193040" algn="just">
              <a:lnSpc>
                <a:spcPct val="100000"/>
              </a:lnSpc>
              <a:spcBef>
                <a:spcPts val="1535"/>
              </a:spcBef>
            </a:pPr>
            <a:r>
              <a:rPr sz="1600">
                <a:solidFill>
                  <a:srgbClr val="FFFFFF"/>
                </a:solidFill>
                <a:latin typeface="Calibri"/>
                <a:cs typeface="Calibri"/>
              </a:rPr>
              <a:t>Le</a:t>
            </a:r>
            <a:r>
              <a:rPr sz="1600" spc="100">
                <a:solidFill>
                  <a:srgbClr val="FFFFFF"/>
                </a:solidFill>
                <a:latin typeface="Calibri"/>
                <a:cs typeface="Calibri"/>
              </a:rPr>
              <a:t>  </a:t>
            </a:r>
            <a:r>
              <a:rPr sz="1600">
                <a:solidFill>
                  <a:srgbClr val="FFFFFF"/>
                </a:solidFill>
                <a:latin typeface="Calibri"/>
                <a:cs typeface="Calibri"/>
              </a:rPr>
              <a:t>système</a:t>
            </a:r>
            <a:r>
              <a:rPr sz="1600" spc="114">
                <a:solidFill>
                  <a:srgbClr val="FFFFFF"/>
                </a:solidFill>
                <a:latin typeface="Calibri"/>
                <a:cs typeface="Calibri"/>
              </a:rPr>
              <a:t>  </a:t>
            </a:r>
            <a:r>
              <a:rPr sz="1600">
                <a:solidFill>
                  <a:srgbClr val="FFFFFF"/>
                </a:solidFill>
                <a:latin typeface="Calibri"/>
                <a:cs typeface="Calibri"/>
              </a:rPr>
              <a:t>d’information</a:t>
            </a:r>
            <a:r>
              <a:rPr sz="1600" spc="100">
                <a:solidFill>
                  <a:srgbClr val="FFFFFF"/>
                </a:solidFill>
                <a:latin typeface="Calibri"/>
                <a:cs typeface="Calibri"/>
              </a:rPr>
              <a:t>  </a:t>
            </a:r>
            <a:r>
              <a:rPr sz="1600">
                <a:solidFill>
                  <a:srgbClr val="FFFFFF"/>
                </a:solidFill>
                <a:latin typeface="Calibri"/>
                <a:cs typeface="Calibri"/>
              </a:rPr>
              <a:t>informatisé</a:t>
            </a:r>
            <a:r>
              <a:rPr sz="1600" spc="105">
                <a:solidFill>
                  <a:srgbClr val="FFFFFF"/>
                </a:solidFill>
                <a:latin typeface="Calibri"/>
                <a:cs typeface="Calibri"/>
              </a:rPr>
              <a:t>  </a:t>
            </a:r>
            <a:r>
              <a:rPr sz="1600">
                <a:solidFill>
                  <a:srgbClr val="FFFFFF"/>
                </a:solidFill>
                <a:latin typeface="Calibri"/>
                <a:cs typeface="Calibri"/>
              </a:rPr>
              <a:t>est</a:t>
            </a:r>
            <a:r>
              <a:rPr sz="1600" spc="105">
                <a:solidFill>
                  <a:srgbClr val="FFFFFF"/>
                </a:solidFill>
                <a:latin typeface="Calibri"/>
                <a:cs typeface="Calibri"/>
              </a:rPr>
              <a:t>  </a:t>
            </a:r>
            <a:r>
              <a:rPr sz="1600">
                <a:solidFill>
                  <a:srgbClr val="FFFFFF"/>
                </a:solidFill>
                <a:latin typeface="Calibri"/>
                <a:cs typeface="Calibri"/>
              </a:rPr>
              <a:t>un</a:t>
            </a:r>
            <a:r>
              <a:rPr sz="1600" spc="100">
                <a:solidFill>
                  <a:srgbClr val="FFFFFF"/>
                </a:solidFill>
                <a:latin typeface="Calibri"/>
                <a:cs typeface="Calibri"/>
              </a:rPr>
              <a:t>  </a:t>
            </a:r>
            <a:r>
              <a:rPr sz="1600" spc="-10">
                <a:solidFill>
                  <a:srgbClr val="FFFFFF"/>
                </a:solidFill>
                <a:latin typeface="Calibri"/>
                <a:cs typeface="Calibri"/>
              </a:rPr>
              <a:t>sous-</a:t>
            </a:r>
            <a:r>
              <a:rPr sz="1600">
                <a:solidFill>
                  <a:srgbClr val="FFFFFF"/>
                </a:solidFill>
                <a:latin typeface="Calibri"/>
                <a:cs typeface="Calibri"/>
              </a:rPr>
              <a:t>ensemble</a:t>
            </a:r>
            <a:r>
              <a:rPr sz="1600" spc="105">
                <a:solidFill>
                  <a:srgbClr val="FFFFFF"/>
                </a:solidFill>
                <a:latin typeface="Calibri"/>
                <a:cs typeface="Calibri"/>
              </a:rPr>
              <a:t>  </a:t>
            </a:r>
            <a:r>
              <a:rPr sz="1600">
                <a:solidFill>
                  <a:srgbClr val="FFFFFF"/>
                </a:solidFill>
                <a:latin typeface="Calibri"/>
                <a:cs typeface="Calibri"/>
              </a:rPr>
              <a:t>du</a:t>
            </a:r>
            <a:r>
              <a:rPr sz="1600" spc="95">
                <a:solidFill>
                  <a:srgbClr val="FFFFFF"/>
                </a:solidFill>
                <a:latin typeface="Calibri"/>
                <a:cs typeface="Calibri"/>
              </a:rPr>
              <a:t>  </a:t>
            </a:r>
            <a:r>
              <a:rPr sz="1600" spc="-10" err="1">
                <a:solidFill>
                  <a:srgbClr val="FFFFFF"/>
                </a:solidFill>
                <a:latin typeface="Calibri"/>
                <a:cs typeface="Calibri"/>
              </a:rPr>
              <a:t>système</a:t>
            </a:r>
            <a:r>
              <a:rPr lang="fr-FR" sz="1600">
                <a:latin typeface="Calibri"/>
                <a:cs typeface="Calibri"/>
              </a:rPr>
              <a:t> </a:t>
            </a:r>
            <a:r>
              <a:rPr sz="1600" spc="-10" err="1">
                <a:solidFill>
                  <a:srgbClr val="FFFFFF"/>
                </a:solidFill>
                <a:latin typeface="Calibri"/>
                <a:cs typeface="Calibri"/>
              </a:rPr>
              <a:t>d’information</a:t>
            </a:r>
            <a:r>
              <a:rPr sz="1600" spc="15">
                <a:solidFill>
                  <a:srgbClr val="FFFFFF"/>
                </a:solidFill>
                <a:latin typeface="Calibri"/>
                <a:cs typeface="Calibri"/>
              </a:rPr>
              <a:t> </a:t>
            </a:r>
            <a:r>
              <a:rPr sz="1600">
                <a:solidFill>
                  <a:srgbClr val="FFFFFF"/>
                </a:solidFill>
                <a:latin typeface="Calibri"/>
                <a:cs typeface="Calibri"/>
              </a:rPr>
              <a:t>qui</a:t>
            </a:r>
            <a:r>
              <a:rPr sz="1600" spc="-45">
                <a:solidFill>
                  <a:srgbClr val="FFFFFF"/>
                </a:solidFill>
                <a:latin typeface="Calibri"/>
                <a:cs typeface="Calibri"/>
              </a:rPr>
              <a:t> </a:t>
            </a:r>
            <a:r>
              <a:rPr sz="1600">
                <a:solidFill>
                  <a:srgbClr val="FFFFFF"/>
                </a:solidFill>
                <a:latin typeface="Calibri"/>
                <a:cs typeface="Calibri"/>
              </a:rPr>
              <a:t>utilise</a:t>
            </a:r>
            <a:r>
              <a:rPr sz="1600" spc="-10">
                <a:solidFill>
                  <a:srgbClr val="FFFFFF"/>
                </a:solidFill>
                <a:latin typeface="Calibri"/>
                <a:cs typeface="Calibri"/>
              </a:rPr>
              <a:t> </a:t>
            </a:r>
            <a:r>
              <a:rPr sz="1600">
                <a:solidFill>
                  <a:srgbClr val="FFFFFF"/>
                </a:solidFill>
                <a:latin typeface="Calibri"/>
                <a:cs typeface="Calibri"/>
              </a:rPr>
              <a:t>le</a:t>
            </a:r>
            <a:r>
              <a:rPr sz="1600" spc="-50">
                <a:solidFill>
                  <a:srgbClr val="FFFFFF"/>
                </a:solidFill>
                <a:latin typeface="Calibri"/>
                <a:cs typeface="Calibri"/>
              </a:rPr>
              <a:t> </a:t>
            </a:r>
            <a:r>
              <a:rPr sz="1600" spc="-10">
                <a:solidFill>
                  <a:srgbClr val="FFFFFF"/>
                </a:solidFill>
                <a:latin typeface="Calibri"/>
                <a:cs typeface="Calibri"/>
              </a:rPr>
              <a:t>système</a:t>
            </a:r>
            <a:r>
              <a:rPr sz="1600" spc="-20">
                <a:solidFill>
                  <a:srgbClr val="FFFFFF"/>
                </a:solidFill>
                <a:latin typeface="Calibri"/>
                <a:cs typeface="Calibri"/>
              </a:rPr>
              <a:t> </a:t>
            </a:r>
            <a:r>
              <a:rPr sz="1600" spc="-10" err="1">
                <a:solidFill>
                  <a:srgbClr val="FFFFFF"/>
                </a:solidFill>
                <a:latin typeface="Calibri"/>
                <a:cs typeface="Calibri"/>
              </a:rPr>
              <a:t>informatique</a:t>
            </a:r>
            <a:r>
              <a:rPr sz="1600" spc="-10">
                <a:solidFill>
                  <a:srgbClr val="FFFFFF"/>
                </a:solidFill>
                <a:latin typeface="Calibri"/>
                <a:cs typeface="Calibri"/>
              </a:rPr>
              <a:t>.</a:t>
            </a:r>
            <a:endParaRPr lang="fr-FR" sz="1600" spc="-10">
              <a:solidFill>
                <a:srgbClr val="FFFFFF"/>
              </a:solidFill>
              <a:latin typeface="Calibri"/>
              <a:cs typeface="Calibri"/>
            </a:endParaRPr>
          </a:p>
          <a:p>
            <a:pPr marL="193040" algn="just">
              <a:lnSpc>
                <a:spcPct val="100000"/>
              </a:lnSpc>
              <a:spcBef>
                <a:spcPts val="1535"/>
              </a:spcBef>
            </a:pPr>
            <a:endParaRPr sz="1600">
              <a:latin typeface="Calibri"/>
              <a:cs typeface="Calibri"/>
            </a:endParaRPr>
          </a:p>
        </p:txBody>
      </p:sp>
      <p:sp>
        <p:nvSpPr>
          <p:cNvPr id="15" name="object 87"/>
          <p:cNvSpPr txBox="1"/>
          <p:nvPr/>
        </p:nvSpPr>
        <p:spPr>
          <a:xfrm>
            <a:off x="4267200" y="3991952"/>
            <a:ext cx="6925385" cy="2285368"/>
          </a:xfrm>
          <a:prstGeom prst="rect">
            <a:avLst/>
          </a:prstGeom>
        </p:spPr>
        <p:txBody>
          <a:bodyPr vert="horz" wrap="square" lIns="0" tIns="26034" rIns="0" bIns="0" rtlCol="0">
            <a:spAutoFit/>
          </a:bodyPr>
          <a:lstStyle/>
          <a:p>
            <a:pPr marL="181610" marR="5080" indent="-169545" algn="just">
              <a:lnSpc>
                <a:spcPct val="95100"/>
              </a:lnSpc>
              <a:spcBef>
                <a:spcPts val="610"/>
              </a:spcBef>
              <a:buFont typeface="Arial MT"/>
              <a:buChar char="•"/>
              <a:tabLst>
                <a:tab pos="182880" algn="l"/>
              </a:tabLst>
            </a:pPr>
            <a:r>
              <a:rPr sz="1600">
                <a:solidFill>
                  <a:srgbClr val="555555"/>
                </a:solidFill>
                <a:latin typeface="Calibri"/>
                <a:cs typeface="Calibri"/>
              </a:rPr>
              <a:t>Toute entreprise dispose d’un Système d’information qui représente ses différentes composantes. Par défaut, ce système d’information est manuel.</a:t>
            </a:r>
          </a:p>
          <a:p>
            <a:pPr marL="181610" marR="5080" indent="-169545" algn="just">
              <a:lnSpc>
                <a:spcPct val="95100"/>
              </a:lnSpc>
              <a:spcBef>
                <a:spcPts val="610"/>
              </a:spcBef>
              <a:buFont typeface="Arial MT"/>
              <a:buChar char="•"/>
              <a:tabLst>
                <a:tab pos="182880" algn="l"/>
              </a:tabLst>
            </a:pPr>
            <a:r>
              <a:rPr sz="1600">
                <a:solidFill>
                  <a:srgbClr val="555555"/>
                </a:solidFill>
                <a:latin typeface="Calibri"/>
                <a:cs typeface="Calibri"/>
              </a:rPr>
              <a:t>Les  entreprises  qui  disposent  d’un  système  informatique  (ensemble  de  ressources matérielles et logicielles) utilisent ces ressources pour informatiser une partie de leur système d’information. Dans ce cas le système d’information est composé de deux parties : un système d’information informatisé et un système d’information manuel.</a:t>
            </a:r>
          </a:p>
          <a:p>
            <a:pPr marL="181610" marR="5080" indent="-169545" algn="just">
              <a:lnSpc>
                <a:spcPct val="95100"/>
              </a:lnSpc>
              <a:spcBef>
                <a:spcPts val="610"/>
              </a:spcBef>
              <a:buFont typeface="Arial MT"/>
              <a:buChar char="•"/>
              <a:tabLst>
                <a:tab pos="182880" algn="l"/>
              </a:tabLst>
            </a:pPr>
            <a:r>
              <a:rPr sz="1600">
                <a:solidFill>
                  <a:srgbClr val="555555"/>
                </a:solidFill>
                <a:latin typeface="Calibri"/>
                <a:cs typeface="Calibri"/>
              </a:rPr>
              <a:t>La proportion du système d’information informatisé des entreprises </a:t>
            </a:r>
            <a:r>
              <a:rPr sz="1600" err="1">
                <a:solidFill>
                  <a:srgbClr val="555555"/>
                </a:solidFill>
                <a:latin typeface="Calibri"/>
                <a:cs typeface="Calibri"/>
              </a:rPr>
              <a:t>augmente</a:t>
            </a:r>
            <a:r>
              <a:rPr sz="1600">
                <a:solidFill>
                  <a:srgbClr val="555555"/>
                </a:solidFill>
                <a:latin typeface="Calibri"/>
                <a:cs typeface="Calibri"/>
              </a:rPr>
              <a:t> </a:t>
            </a:r>
            <a:r>
              <a:rPr sz="1600" err="1">
                <a:solidFill>
                  <a:srgbClr val="555555"/>
                </a:solidFill>
                <a:latin typeface="Calibri"/>
                <a:cs typeface="Calibri"/>
              </a:rPr>
              <a:t>d’une</a:t>
            </a:r>
            <a:r>
              <a:rPr lang="fr-FR" sz="1600">
                <a:solidFill>
                  <a:srgbClr val="555555"/>
                </a:solidFill>
                <a:latin typeface="Calibri"/>
                <a:cs typeface="Calibri"/>
              </a:rPr>
              <a:t> </a:t>
            </a:r>
            <a:r>
              <a:rPr sz="1600" err="1">
                <a:solidFill>
                  <a:srgbClr val="555555"/>
                </a:solidFill>
                <a:latin typeface="Calibri"/>
                <a:cs typeface="Calibri"/>
              </a:rPr>
              <a:t>année</a:t>
            </a:r>
            <a:r>
              <a:rPr sz="1600">
                <a:solidFill>
                  <a:srgbClr val="555555"/>
                </a:solidFill>
                <a:latin typeface="Calibri"/>
                <a:cs typeface="Calibri"/>
              </a:rPr>
              <a:t> à une </a:t>
            </a:r>
            <a:r>
              <a:rPr sz="1600" err="1">
                <a:solidFill>
                  <a:srgbClr val="555555"/>
                </a:solidFill>
                <a:latin typeface="Calibri"/>
                <a:cs typeface="Calibri"/>
              </a:rPr>
              <a:t>autre</a:t>
            </a:r>
            <a:r>
              <a:rPr sz="1600">
                <a:solidFill>
                  <a:srgbClr val="555555"/>
                </a:solidFill>
                <a:latin typeface="Calibri"/>
                <a:cs typeface="Calibri"/>
              </a:rPr>
              <a:t>.</a:t>
            </a:r>
          </a:p>
        </p:txBody>
      </p:sp>
      <p:grpSp>
        <p:nvGrpSpPr>
          <p:cNvPr id="16" name="object 8"/>
          <p:cNvGrpSpPr/>
          <p:nvPr/>
        </p:nvGrpSpPr>
        <p:grpSpPr>
          <a:xfrm>
            <a:off x="929640" y="4213776"/>
            <a:ext cx="3299577" cy="1768106"/>
            <a:chOff x="765048" y="1706880"/>
            <a:chExt cx="3563620" cy="1691639"/>
          </a:xfrm>
        </p:grpSpPr>
        <p:sp>
          <p:nvSpPr>
            <p:cNvPr id="18" name="object 10"/>
            <p:cNvSpPr/>
            <p:nvPr/>
          </p:nvSpPr>
          <p:spPr>
            <a:xfrm>
              <a:off x="765048" y="1706880"/>
              <a:ext cx="3563620" cy="1691639"/>
            </a:xfrm>
            <a:custGeom>
              <a:avLst/>
              <a:gdLst/>
              <a:ahLst/>
              <a:cxnLst/>
              <a:rect l="l" t="t" r="r" b="b"/>
              <a:pathLst>
                <a:path w="3563620" h="1691639">
                  <a:moveTo>
                    <a:pt x="1781556" y="0"/>
                  </a:moveTo>
                  <a:lnTo>
                    <a:pt x="1717660" y="533"/>
                  </a:lnTo>
                  <a:lnTo>
                    <a:pt x="1654331" y="2123"/>
                  </a:lnTo>
                  <a:lnTo>
                    <a:pt x="1591605" y="4751"/>
                  </a:lnTo>
                  <a:lnTo>
                    <a:pt x="1529520" y="8399"/>
                  </a:lnTo>
                  <a:lnTo>
                    <a:pt x="1468113" y="13050"/>
                  </a:lnTo>
                  <a:lnTo>
                    <a:pt x="1407423" y="18685"/>
                  </a:lnTo>
                  <a:lnTo>
                    <a:pt x="1347487" y="25286"/>
                  </a:lnTo>
                  <a:lnTo>
                    <a:pt x="1288343" y="32836"/>
                  </a:lnTo>
                  <a:lnTo>
                    <a:pt x="1230028" y="41316"/>
                  </a:lnTo>
                  <a:lnTo>
                    <a:pt x="1172581" y="50710"/>
                  </a:lnTo>
                  <a:lnTo>
                    <a:pt x="1116038" y="60998"/>
                  </a:lnTo>
                  <a:lnTo>
                    <a:pt x="1060438" y="72163"/>
                  </a:lnTo>
                  <a:lnTo>
                    <a:pt x="1005818" y="84188"/>
                  </a:lnTo>
                  <a:lnTo>
                    <a:pt x="952216" y="97053"/>
                  </a:lnTo>
                  <a:lnTo>
                    <a:pt x="899670" y="110742"/>
                  </a:lnTo>
                  <a:lnTo>
                    <a:pt x="848217" y="125236"/>
                  </a:lnTo>
                  <a:lnTo>
                    <a:pt x="797895" y="140518"/>
                  </a:lnTo>
                  <a:lnTo>
                    <a:pt x="748742" y="156570"/>
                  </a:lnTo>
                  <a:lnTo>
                    <a:pt x="700795" y="173373"/>
                  </a:lnTo>
                  <a:lnTo>
                    <a:pt x="654093" y="190910"/>
                  </a:lnTo>
                  <a:lnTo>
                    <a:pt x="608672" y="209163"/>
                  </a:lnTo>
                  <a:lnTo>
                    <a:pt x="564571" y="228114"/>
                  </a:lnTo>
                  <a:lnTo>
                    <a:pt x="521827" y="247745"/>
                  </a:lnTo>
                  <a:lnTo>
                    <a:pt x="480477" y="268038"/>
                  </a:lnTo>
                  <a:lnTo>
                    <a:pt x="440561" y="288976"/>
                  </a:lnTo>
                  <a:lnTo>
                    <a:pt x="402115" y="310540"/>
                  </a:lnTo>
                  <a:lnTo>
                    <a:pt x="365176" y="332713"/>
                  </a:lnTo>
                  <a:lnTo>
                    <a:pt x="329784" y="355476"/>
                  </a:lnTo>
                  <a:lnTo>
                    <a:pt x="295975" y="378812"/>
                  </a:lnTo>
                  <a:lnTo>
                    <a:pt x="263786" y="402703"/>
                  </a:lnTo>
                  <a:lnTo>
                    <a:pt x="233257" y="427131"/>
                  </a:lnTo>
                  <a:lnTo>
                    <a:pt x="204424" y="452078"/>
                  </a:lnTo>
                  <a:lnTo>
                    <a:pt x="151998" y="503458"/>
                  </a:lnTo>
                  <a:lnTo>
                    <a:pt x="106811" y="556700"/>
                  </a:lnTo>
                  <a:lnTo>
                    <a:pt x="69163" y="611660"/>
                  </a:lnTo>
                  <a:lnTo>
                    <a:pt x="39356" y="668195"/>
                  </a:lnTo>
                  <a:lnTo>
                    <a:pt x="17692" y="726162"/>
                  </a:lnTo>
                  <a:lnTo>
                    <a:pt x="4473" y="785418"/>
                  </a:lnTo>
                  <a:lnTo>
                    <a:pt x="0" y="845820"/>
                  </a:lnTo>
                  <a:lnTo>
                    <a:pt x="1124" y="876155"/>
                  </a:lnTo>
                  <a:lnTo>
                    <a:pt x="10008" y="936001"/>
                  </a:lnTo>
                  <a:lnTo>
                    <a:pt x="27488" y="994631"/>
                  </a:lnTo>
                  <a:lnTo>
                    <a:pt x="53261" y="1051900"/>
                  </a:lnTo>
                  <a:lnTo>
                    <a:pt x="87025" y="1107665"/>
                  </a:lnTo>
                  <a:lnTo>
                    <a:pt x="128481" y="1161784"/>
                  </a:lnTo>
                  <a:lnTo>
                    <a:pt x="177325" y="1214112"/>
                  </a:lnTo>
                  <a:lnTo>
                    <a:pt x="233257" y="1264508"/>
                  </a:lnTo>
                  <a:lnTo>
                    <a:pt x="263786" y="1288936"/>
                  </a:lnTo>
                  <a:lnTo>
                    <a:pt x="295975" y="1312827"/>
                  </a:lnTo>
                  <a:lnTo>
                    <a:pt x="329784" y="1336163"/>
                  </a:lnTo>
                  <a:lnTo>
                    <a:pt x="365176" y="1358926"/>
                  </a:lnTo>
                  <a:lnTo>
                    <a:pt x="402115" y="1381099"/>
                  </a:lnTo>
                  <a:lnTo>
                    <a:pt x="440561" y="1402663"/>
                  </a:lnTo>
                  <a:lnTo>
                    <a:pt x="480477" y="1423601"/>
                  </a:lnTo>
                  <a:lnTo>
                    <a:pt x="521827" y="1443894"/>
                  </a:lnTo>
                  <a:lnTo>
                    <a:pt x="564571" y="1463525"/>
                  </a:lnTo>
                  <a:lnTo>
                    <a:pt x="608672" y="1482476"/>
                  </a:lnTo>
                  <a:lnTo>
                    <a:pt x="654093" y="1500729"/>
                  </a:lnTo>
                  <a:lnTo>
                    <a:pt x="700795" y="1518266"/>
                  </a:lnTo>
                  <a:lnTo>
                    <a:pt x="748742" y="1535069"/>
                  </a:lnTo>
                  <a:lnTo>
                    <a:pt x="797895" y="1551121"/>
                  </a:lnTo>
                  <a:lnTo>
                    <a:pt x="848217" y="1566403"/>
                  </a:lnTo>
                  <a:lnTo>
                    <a:pt x="899670" y="1580897"/>
                  </a:lnTo>
                  <a:lnTo>
                    <a:pt x="952216" y="1594586"/>
                  </a:lnTo>
                  <a:lnTo>
                    <a:pt x="1005818" y="1607451"/>
                  </a:lnTo>
                  <a:lnTo>
                    <a:pt x="1060438" y="1619476"/>
                  </a:lnTo>
                  <a:lnTo>
                    <a:pt x="1116038" y="1630641"/>
                  </a:lnTo>
                  <a:lnTo>
                    <a:pt x="1172581" y="1640929"/>
                  </a:lnTo>
                  <a:lnTo>
                    <a:pt x="1230028" y="1650323"/>
                  </a:lnTo>
                  <a:lnTo>
                    <a:pt x="1288343" y="1658803"/>
                  </a:lnTo>
                  <a:lnTo>
                    <a:pt x="1347487" y="1666353"/>
                  </a:lnTo>
                  <a:lnTo>
                    <a:pt x="1407423" y="1672954"/>
                  </a:lnTo>
                  <a:lnTo>
                    <a:pt x="1468113" y="1678589"/>
                  </a:lnTo>
                  <a:lnTo>
                    <a:pt x="1529520" y="1683240"/>
                  </a:lnTo>
                  <a:lnTo>
                    <a:pt x="1591605" y="1686888"/>
                  </a:lnTo>
                  <a:lnTo>
                    <a:pt x="1654331" y="1689516"/>
                  </a:lnTo>
                  <a:lnTo>
                    <a:pt x="1717660" y="1691106"/>
                  </a:lnTo>
                  <a:lnTo>
                    <a:pt x="1781556" y="1691640"/>
                  </a:lnTo>
                  <a:lnTo>
                    <a:pt x="1845451" y="1691106"/>
                  </a:lnTo>
                  <a:lnTo>
                    <a:pt x="1908780" y="1689516"/>
                  </a:lnTo>
                  <a:lnTo>
                    <a:pt x="1971506" y="1686888"/>
                  </a:lnTo>
                  <a:lnTo>
                    <a:pt x="2033591" y="1683240"/>
                  </a:lnTo>
                  <a:lnTo>
                    <a:pt x="2094998" y="1678589"/>
                  </a:lnTo>
                  <a:lnTo>
                    <a:pt x="2155688" y="1672954"/>
                  </a:lnTo>
                  <a:lnTo>
                    <a:pt x="2215624" y="1666353"/>
                  </a:lnTo>
                  <a:lnTo>
                    <a:pt x="2274768" y="1658803"/>
                  </a:lnTo>
                  <a:lnTo>
                    <a:pt x="2333083" y="1650323"/>
                  </a:lnTo>
                  <a:lnTo>
                    <a:pt x="2390530" y="1640929"/>
                  </a:lnTo>
                  <a:lnTo>
                    <a:pt x="2447073" y="1630641"/>
                  </a:lnTo>
                  <a:lnTo>
                    <a:pt x="2502673" y="1619476"/>
                  </a:lnTo>
                  <a:lnTo>
                    <a:pt x="2557293" y="1607451"/>
                  </a:lnTo>
                  <a:lnTo>
                    <a:pt x="2610895" y="1594586"/>
                  </a:lnTo>
                  <a:lnTo>
                    <a:pt x="2663441" y="1580897"/>
                  </a:lnTo>
                  <a:lnTo>
                    <a:pt x="2714894" y="1566403"/>
                  </a:lnTo>
                  <a:lnTo>
                    <a:pt x="2765216" y="1551121"/>
                  </a:lnTo>
                  <a:lnTo>
                    <a:pt x="2814369" y="1535069"/>
                  </a:lnTo>
                  <a:lnTo>
                    <a:pt x="2862316" y="1518266"/>
                  </a:lnTo>
                  <a:lnTo>
                    <a:pt x="2909018" y="1500729"/>
                  </a:lnTo>
                  <a:lnTo>
                    <a:pt x="2954439" y="1482476"/>
                  </a:lnTo>
                  <a:lnTo>
                    <a:pt x="2998540" y="1463525"/>
                  </a:lnTo>
                  <a:lnTo>
                    <a:pt x="3041284" y="1443894"/>
                  </a:lnTo>
                  <a:lnTo>
                    <a:pt x="3082634" y="1423601"/>
                  </a:lnTo>
                  <a:lnTo>
                    <a:pt x="3122550" y="1402663"/>
                  </a:lnTo>
                  <a:lnTo>
                    <a:pt x="3160996" y="1381099"/>
                  </a:lnTo>
                  <a:lnTo>
                    <a:pt x="3197935" y="1358926"/>
                  </a:lnTo>
                  <a:lnTo>
                    <a:pt x="3233327" y="1336163"/>
                  </a:lnTo>
                  <a:lnTo>
                    <a:pt x="3267136" y="1312827"/>
                  </a:lnTo>
                  <a:lnTo>
                    <a:pt x="3299325" y="1288936"/>
                  </a:lnTo>
                  <a:lnTo>
                    <a:pt x="3329854" y="1264508"/>
                  </a:lnTo>
                  <a:lnTo>
                    <a:pt x="3358687" y="1239561"/>
                  </a:lnTo>
                  <a:lnTo>
                    <a:pt x="3411113" y="1188181"/>
                  </a:lnTo>
                  <a:lnTo>
                    <a:pt x="3456300" y="1134939"/>
                  </a:lnTo>
                  <a:lnTo>
                    <a:pt x="3493948" y="1079979"/>
                  </a:lnTo>
                  <a:lnTo>
                    <a:pt x="3523755" y="1023444"/>
                  </a:lnTo>
                  <a:lnTo>
                    <a:pt x="3545419" y="965477"/>
                  </a:lnTo>
                  <a:lnTo>
                    <a:pt x="3558638" y="906221"/>
                  </a:lnTo>
                  <a:lnTo>
                    <a:pt x="3563112" y="845820"/>
                  </a:lnTo>
                  <a:lnTo>
                    <a:pt x="3561987" y="815484"/>
                  </a:lnTo>
                  <a:lnTo>
                    <a:pt x="3553103" y="755638"/>
                  </a:lnTo>
                  <a:lnTo>
                    <a:pt x="3535623" y="697008"/>
                  </a:lnTo>
                  <a:lnTo>
                    <a:pt x="3509850" y="639739"/>
                  </a:lnTo>
                  <a:lnTo>
                    <a:pt x="3476086" y="583974"/>
                  </a:lnTo>
                  <a:lnTo>
                    <a:pt x="3434630" y="529855"/>
                  </a:lnTo>
                  <a:lnTo>
                    <a:pt x="3385786" y="477527"/>
                  </a:lnTo>
                  <a:lnTo>
                    <a:pt x="3329854" y="427131"/>
                  </a:lnTo>
                  <a:lnTo>
                    <a:pt x="3299325" y="402703"/>
                  </a:lnTo>
                  <a:lnTo>
                    <a:pt x="3267136" y="378812"/>
                  </a:lnTo>
                  <a:lnTo>
                    <a:pt x="3233327" y="355476"/>
                  </a:lnTo>
                  <a:lnTo>
                    <a:pt x="3197935" y="332713"/>
                  </a:lnTo>
                  <a:lnTo>
                    <a:pt x="3160996" y="310540"/>
                  </a:lnTo>
                  <a:lnTo>
                    <a:pt x="3122550" y="288976"/>
                  </a:lnTo>
                  <a:lnTo>
                    <a:pt x="3082634" y="268038"/>
                  </a:lnTo>
                  <a:lnTo>
                    <a:pt x="3041284" y="247745"/>
                  </a:lnTo>
                  <a:lnTo>
                    <a:pt x="2998540" y="228114"/>
                  </a:lnTo>
                  <a:lnTo>
                    <a:pt x="2954439" y="209163"/>
                  </a:lnTo>
                  <a:lnTo>
                    <a:pt x="2909018" y="190910"/>
                  </a:lnTo>
                  <a:lnTo>
                    <a:pt x="2862316" y="173373"/>
                  </a:lnTo>
                  <a:lnTo>
                    <a:pt x="2814369" y="156570"/>
                  </a:lnTo>
                  <a:lnTo>
                    <a:pt x="2765216" y="140518"/>
                  </a:lnTo>
                  <a:lnTo>
                    <a:pt x="2714894" y="125236"/>
                  </a:lnTo>
                  <a:lnTo>
                    <a:pt x="2663441" y="110742"/>
                  </a:lnTo>
                  <a:lnTo>
                    <a:pt x="2610895" y="97053"/>
                  </a:lnTo>
                  <a:lnTo>
                    <a:pt x="2557293" y="84188"/>
                  </a:lnTo>
                  <a:lnTo>
                    <a:pt x="2502673" y="72163"/>
                  </a:lnTo>
                  <a:lnTo>
                    <a:pt x="2447073" y="60998"/>
                  </a:lnTo>
                  <a:lnTo>
                    <a:pt x="2390530" y="50710"/>
                  </a:lnTo>
                  <a:lnTo>
                    <a:pt x="2333083" y="41316"/>
                  </a:lnTo>
                  <a:lnTo>
                    <a:pt x="2274768" y="32836"/>
                  </a:lnTo>
                  <a:lnTo>
                    <a:pt x="2215624" y="25286"/>
                  </a:lnTo>
                  <a:lnTo>
                    <a:pt x="2155688" y="18685"/>
                  </a:lnTo>
                  <a:lnTo>
                    <a:pt x="2094998" y="13050"/>
                  </a:lnTo>
                  <a:lnTo>
                    <a:pt x="2033591" y="8399"/>
                  </a:lnTo>
                  <a:lnTo>
                    <a:pt x="1971506" y="4751"/>
                  </a:lnTo>
                  <a:lnTo>
                    <a:pt x="1908780" y="2123"/>
                  </a:lnTo>
                  <a:lnTo>
                    <a:pt x="1845451" y="533"/>
                  </a:lnTo>
                  <a:lnTo>
                    <a:pt x="1781556" y="0"/>
                  </a:lnTo>
                  <a:close/>
                </a:path>
              </a:pathLst>
            </a:custGeom>
            <a:solidFill>
              <a:srgbClr val="FF7800"/>
            </a:solidFill>
          </p:spPr>
          <p:txBody>
            <a:bodyPr wrap="square" lIns="0" tIns="0" rIns="0" bIns="0" rtlCol="0"/>
            <a:lstStyle/>
            <a:p>
              <a:endParaRPr/>
            </a:p>
          </p:txBody>
        </p:sp>
        <p:pic>
          <p:nvPicPr>
            <p:cNvPr id="19" name="object 11"/>
            <p:cNvPicPr/>
            <p:nvPr/>
          </p:nvPicPr>
          <p:blipFill>
            <a:blip r:embed="rId4" cstate="print"/>
            <a:stretch>
              <a:fillRect/>
            </a:stretch>
          </p:blipFill>
          <p:spPr>
            <a:xfrm>
              <a:off x="1173480" y="1999500"/>
              <a:ext cx="229374" cy="241541"/>
            </a:xfrm>
            <a:prstGeom prst="rect">
              <a:avLst/>
            </a:prstGeom>
          </p:spPr>
        </p:pic>
        <p:sp>
          <p:nvSpPr>
            <p:cNvPr id="20" name="object 12"/>
            <p:cNvSpPr/>
            <p:nvPr/>
          </p:nvSpPr>
          <p:spPr>
            <a:xfrm>
              <a:off x="1203299" y="2028444"/>
              <a:ext cx="144780" cy="157480"/>
            </a:xfrm>
            <a:custGeom>
              <a:avLst/>
              <a:gdLst/>
              <a:ahLst/>
              <a:cxnLst/>
              <a:rect l="l" t="t" r="r" b="b"/>
              <a:pathLst>
                <a:path w="144780" h="157480">
                  <a:moveTo>
                    <a:pt x="46761" y="0"/>
                  </a:moveTo>
                  <a:lnTo>
                    <a:pt x="12357" y="21716"/>
                  </a:lnTo>
                  <a:lnTo>
                    <a:pt x="0" y="54101"/>
                  </a:lnTo>
                  <a:lnTo>
                    <a:pt x="698" y="59562"/>
                  </a:lnTo>
                  <a:lnTo>
                    <a:pt x="31064" y="91058"/>
                  </a:lnTo>
                  <a:lnTo>
                    <a:pt x="45300" y="92075"/>
                  </a:lnTo>
                  <a:lnTo>
                    <a:pt x="50050" y="91439"/>
                  </a:lnTo>
                  <a:lnTo>
                    <a:pt x="54813" y="90296"/>
                  </a:lnTo>
                  <a:lnTo>
                    <a:pt x="64249" y="87629"/>
                  </a:lnTo>
                  <a:lnTo>
                    <a:pt x="86766" y="79375"/>
                  </a:lnTo>
                  <a:lnTo>
                    <a:pt x="91084" y="78231"/>
                  </a:lnTo>
                  <a:lnTo>
                    <a:pt x="99085" y="76961"/>
                  </a:lnTo>
                  <a:lnTo>
                    <a:pt x="103022" y="77088"/>
                  </a:lnTo>
                  <a:lnTo>
                    <a:pt x="110261" y="78612"/>
                  </a:lnTo>
                  <a:lnTo>
                    <a:pt x="124866" y="99821"/>
                  </a:lnTo>
                  <a:lnTo>
                    <a:pt x="124104" y="106806"/>
                  </a:lnTo>
                  <a:lnTo>
                    <a:pt x="92989" y="137667"/>
                  </a:lnTo>
                  <a:lnTo>
                    <a:pt x="78257" y="141731"/>
                  </a:lnTo>
                  <a:lnTo>
                    <a:pt x="76606" y="142366"/>
                  </a:lnTo>
                  <a:lnTo>
                    <a:pt x="87147" y="157352"/>
                  </a:lnTo>
                  <a:lnTo>
                    <a:pt x="91846" y="157098"/>
                  </a:lnTo>
                  <a:lnTo>
                    <a:pt x="131089" y="131952"/>
                  </a:lnTo>
                  <a:lnTo>
                    <a:pt x="144678" y="95503"/>
                  </a:lnTo>
                  <a:lnTo>
                    <a:pt x="143916" y="89407"/>
                  </a:lnTo>
                  <a:lnTo>
                    <a:pt x="112293" y="55625"/>
                  </a:lnTo>
                  <a:lnTo>
                    <a:pt x="107594" y="54736"/>
                  </a:lnTo>
                  <a:lnTo>
                    <a:pt x="98069" y="54736"/>
                  </a:lnTo>
                  <a:lnTo>
                    <a:pt x="93370" y="55371"/>
                  </a:lnTo>
                  <a:lnTo>
                    <a:pt x="83718" y="57911"/>
                  </a:lnTo>
                  <a:lnTo>
                    <a:pt x="79019" y="59435"/>
                  </a:lnTo>
                  <a:lnTo>
                    <a:pt x="56362" y="67690"/>
                  </a:lnTo>
                  <a:lnTo>
                    <a:pt x="52069" y="68833"/>
                  </a:lnTo>
                  <a:lnTo>
                    <a:pt x="43878" y="70103"/>
                  </a:lnTo>
                  <a:lnTo>
                    <a:pt x="40004" y="69976"/>
                  </a:lnTo>
                  <a:lnTo>
                    <a:pt x="32664" y="68452"/>
                  </a:lnTo>
                  <a:lnTo>
                    <a:pt x="19634" y="50926"/>
                  </a:lnTo>
                  <a:lnTo>
                    <a:pt x="19862" y="45084"/>
                  </a:lnTo>
                  <a:lnTo>
                    <a:pt x="60020" y="14477"/>
                  </a:lnTo>
                  <a:lnTo>
                    <a:pt x="61061" y="13461"/>
                  </a:lnTo>
                  <a:lnTo>
                    <a:pt x="61404" y="11810"/>
                  </a:lnTo>
                  <a:lnTo>
                    <a:pt x="60502" y="9651"/>
                  </a:lnTo>
                  <a:lnTo>
                    <a:pt x="54609" y="3175"/>
                  </a:lnTo>
                  <a:lnTo>
                    <a:pt x="50698" y="380"/>
                  </a:lnTo>
                  <a:lnTo>
                    <a:pt x="46761" y="0"/>
                  </a:lnTo>
                  <a:close/>
                </a:path>
              </a:pathLst>
            </a:custGeom>
            <a:solidFill>
              <a:srgbClr val="FFFFFF"/>
            </a:solidFill>
          </p:spPr>
          <p:txBody>
            <a:bodyPr wrap="square" lIns="0" tIns="0" rIns="0" bIns="0" rtlCol="0"/>
            <a:lstStyle/>
            <a:p>
              <a:endParaRPr/>
            </a:p>
          </p:txBody>
        </p:sp>
        <p:pic>
          <p:nvPicPr>
            <p:cNvPr id="21" name="object 13"/>
            <p:cNvPicPr/>
            <p:nvPr/>
          </p:nvPicPr>
          <p:blipFill>
            <a:blip r:embed="rId5" cstate="print"/>
            <a:stretch>
              <a:fillRect/>
            </a:stretch>
          </p:blipFill>
          <p:spPr>
            <a:xfrm>
              <a:off x="1289304" y="1953755"/>
              <a:ext cx="192798" cy="256806"/>
            </a:xfrm>
            <a:prstGeom prst="rect">
              <a:avLst/>
            </a:prstGeom>
          </p:spPr>
        </p:pic>
        <p:sp>
          <p:nvSpPr>
            <p:cNvPr id="22" name="object 14"/>
            <p:cNvSpPr/>
            <p:nvPr/>
          </p:nvSpPr>
          <p:spPr>
            <a:xfrm>
              <a:off x="1319656" y="1983486"/>
              <a:ext cx="108585" cy="174625"/>
            </a:xfrm>
            <a:custGeom>
              <a:avLst/>
              <a:gdLst/>
              <a:ahLst/>
              <a:cxnLst/>
              <a:rect l="l" t="t" r="r" b="b"/>
              <a:pathLst>
                <a:path w="108584" h="174625">
                  <a:moveTo>
                    <a:pt x="92837" y="0"/>
                  </a:moveTo>
                  <a:lnTo>
                    <a:pt x="91693" y="0"/>
                  </a:lnTo>
                  <a:lnTo>
                    <a:pt x="87122" y="1524"/>
                  </a:lnTo>
                  <a:lnTo>
                    <a:pt x="80899" y="4444"/>
                  </a:lnTo>
                  <a:lnTo>
                    <a:pt x="77724" y="6603"/>
                  </a:lnTo>
                  <a:lnTo>
                    <a:pt x="76834" y="8000"/>
                  </a:lnTo>
                  <a:lnTo>
                    <a:pt x="76708" y="9143"/>
                  </a:lnTo>
                  <a:lnTo>
                    <a:pt x="85598" y="103631"/>
                  </a:lnTo>
                  <a:lnTo>
                    <a:pt x="85217" y="103759"/>
                  </a:lnTo>
                  <a:lnTo>
                    <a:pt x="20828" y="36575"/>
                  </a:lnTo>
                  <a:lnTo>
                    <a:pt x="18161" y="34289"/>
                  </a:lnTo>
                  <a:lnTo>
                    <a:pt x="15621" y="34162"/>
                  </a:lnTo>
                  <a:lnTo>
                    <a:pt x="11937" y="35305"/>
                  </a:lnTo>
                  <a:lnTo>
                    <a:pt x="8001" y="37084"/>
                  </a:lnTo>
                  <a:lnTo>
                    <a:pt x="5715" y="38100"/>
                  </a:lnTo>
                  <a:lnTo>
                    <a:pt x="1524" y="40512"/>
                  </a:lnTo>
                  <a:lnTo>
                    <a:pt x="762" y="41275"/>
                  </a:lnTo>
                  <a:lnTo>
                    <a:pt x="0" y="42925"/>
                  </a:lnTo>
                  <a:lnTo>
                    <a:pt x="0" y="43687"/>
                  </a:lnTo>
                  <a:lnTo>
                    <a:pt x="1651" y="46609"/>
                  </a:lnTo>
                  <a:lnTo>
                    <a:pt x="81915" y="127888"/>
                  </a:lnTo>
                  <a:lnTo>
                    <a:pt x="84455" y="129159"/>
                  </a:lnTo>
                  <a:lnTo>
                    <a:pt x="86106" y="129412"/>
                  </a:lnTo>
                  <a:lnTo>
                    <a:pt x="87884" y="171450"/>
                  </a:lnTo>
                  <a:lnTo>
                    <a:pt x="88137" y="172465"/>
                  </a:lnTo>
                  <a:lnTo>
                    <a:pt x="89534" y="174243"/>
                  </a:lnTo>
                  <a:lnTo>
                    <a:pt x="91186" y="174625"/>
                  </a:lnTo>
                  <a:lnTo>
                    <a:pt x="94868" y="173862"/>
                  </a:lnTo>
                  <a:lnTo>
                    <a:pt x="101981" y="170687"/>
                  </a:lnTo>
                  <a:lnTo>
                    <a:pt x="104648" y="169163"/>
                  </a:lnTo>
                  <a:lnTo>
                    <a:pt x="107696" y="166242"/>
                  </a:lnTo>
                  <a:lnTo>
                    <a:pt x="108458" y="164846"/>
                  </a:lnTo>
                  <a:lnTo>
                    <a:pt x="96393" y="5461"/>
                  </a:lnTo>
                  <a:lnTo>
                    <a:pt x="96012" y="2793"/>
                  </a:lnTo>
                  <a:lnTo>
                    <a:pt x="95123" y="1015"/>
                  </a:lnTo>
                  <a:lnTo>
                    <a:pt x="94487" y="380"/>
                  </a:lnTo>
                  <a:lnTo>
                    <a:pt x="92837" y="0"/>
                  </a:lnTo>
                  <a:close/>
                </a:path>
              </a:pathLst>
            </a:custGeom>
            <a:solidFill>
              <a:srgbClr val="FFFFFF"/>
            </a:solidFill>
          </p:spPr>
          <p:txBody>
            <a:bodyPr wrap="square" lIns="0" tIns="0" rIns="0" bIns="0" rtlCol="0"/>
            <a:lstStyle/>
            <a:p>
              <a:endParaRPr/>
            </a:p>
          </p:txBody>
        </p:sp>
        <p:pic>
          <p:nvPicPr>
            <p:cNvPr id="23" name="object 15"/>
            <p:cNvPicPr/>
            <p:nvPr/>
          </p:nvPicPr>
          <p:blipFill>
            <a:blip r:embed="rId6" cstate="print"/>
            <a:stretch>
              <a:fillRect/>
            </a:stretch>
          </p:blipFill>
          <p:spPr>
            <a:xfrm>
              <a:off x="1414272" y="1929396"/>
              <a:ext cx="174523" cy="204965"/>
            </a:xfrm>
            <a:prstGeom prst="rect">
              <a:avLst/>
            </a:prstGeom>
          </p:spPr>
        </p:pic>
        <p:sp>
          <p:nvSpPr>
            <p:cNvPr id="24" name="object 16"/>
            <p:cNvSpPr/>
            <p:nvPr/>
          </p:nvSpPr>
          <p:spPr>
            <a:xfrm>
              <a:off x="1444498" y="1958720"/>
              <a:ext cx="91440" cy="123189"/>
            </a:xfrm>
            <a:custGeom>
              <a:avLst/>
              <a:gdLst/>
              <a:ahLst/>
              <a:cxnLst/>
              <a:rect l="l" t="t" r="r" b="b"/>
              <a:pathLst>
                <a:path w="91440" h="123189">
                  <a:moveTo>
                    <a:pt x="44196" y="0"/>
                  </a:moveTo>
                  <a:lnTo>
                    <a:pt x="6731" y="17017"/>
                  </a:lnTo>
                  <a:lnTo>
                    <a:pt x="0" y="37211"/>
                  </a:lnTo>
                  <a:lnTo>
                    <a:pt x="381" y="41401"/>
                  </a:lnTo>
                  <a:lnTo>
                    <a:pt x="30353" y="67563"/>
                  </a:lnTo>
                  <a:lnTo>
                    <a:pt x="55118" y="69723"/>
                  </a:lnTo>
                  <a:lnTo>
                    <a:pt x="61087" y="71374"/>
                  </a:lnTo>
                  <a:lnTo>
                    <a:pt x="71501" y="86232"/>
                  </a:lnTo>
                  <a:lnTo>
                    <a:pt x="70739" y="91058"/>
                  </a:lnTo>
                  <a:lnTo>
                    <a:pt x="45593" y="106299"/>
                  </a:lnTo>
                  <a:lnTo>
                    <a:pt x="38227" y="106299"/>
                  </a:lnTo>
                  <a:lnTo>
                    <a:pt x="35052" y="106044"/>
                  </a:lnTo>
                  <a:lnTo>
                    <a:pt x="29337" y="105028"/>
                  </a:lnTo>
                  <a:lnTo>
                    <a:pt x="22987" y="103504"/>
                  </a:lnTo>
                  <a:lnTo>
                    <a:pt x="21590" y="103377"/>
                  </a:lnTo>
                  <a:lnTo>
                    <a:pt x="20701" y="103631"/>
                  </a:lnTo>
                  <a:lnTo>
                    <a:pt x="19050" y="104901"/>
                  </a:lnTo>
                  <a:lnTo>
                    <a:pt x="18796" y="106171"/>
                  </a:lnTo>
                  <a:lnTo>
                    <a:pt x="19177" y="109854"/>
                  </a:lnTo>
                  <a:lnTo>
                    <a:pt x="40640" y="122808"/>
                  </a:lnTo>
                  <a:lnTo>
                    <a:pt x="51054" y="121665"/>
                  </a:lnTo>
                  <a:lnTo>
                    <a:pt x="87884" y="97662"/>
                  </a:lnTo>
                  <a:lnTo>
                    <a:pt x="90932" y="83692"/>
                  </a:lnTo>
                  <a:lnTo>
                    <a:pt x="90424" y="78612"/>
                  </a:lnTo>
                  <a:lnTo>
                    <a:pt x="56515" y="51562"/>
                  </a:lnTo>
                  <a:lnTo>
                    <a:pt x="38354" y="50291"/>
                  </a:lnTo>
                  <a:lnTo>
                    <a:pt x="35052" y="49783"/>
                  </a:lnTo>
                  <a:lnTo>
                    <a:pt x="18796" y="34416"/>
                  </a:lnTo>
                  <a:lnTo>
                    <a:pt x="19304" y="30099"/>
                  </a:lnTo>
                  <a:lnTo>
                    <a:pt x="47625" y="15620"/>
                  </a:lnTo>
                  <a:lnTo>
                    <a:pt x="57150" y="16763"/>
                  </a:lnTo>
                  <a:lnTo>
                    <a:pt x="58674" y="17271"/>
                  </a:lnTo>
                  <a:lnTo>
                    <a:pt x="61468" y="17779"/>
                  </a:lnTo>
                  <a:lnTo>
                    <a:pt x="62611" y="17399"/>
                  </a:lnTo>
                  <a:lnTo>
                    <a:pt x="63627" y="16382"/>
                  </a:lnTo>
                  <a:lnTo>
                    <a:pt x="63881" y="15112"/>
                  </a:lnTo>
                  <a:lnTo>
                    <a:pt x="63500" y="11556"/>
                  </a:lnTo>
                  <a:lnTo>
                    <a:pt x="51308" y="126"/>
                  </a:lnTo>
                  <a:lnTo>
                    <a:pt x="44196" y="0"/>
                  </a:lnTo>
                  <a:close/>
                </a:path>
              </a:pathLst>
            </a:custGeom>
            <a:solidFill>
              <a:srgbClr val="FFFFFF"/>
            </a:solidFill>
          </p:spPr>
          <p:txBody>
            <a:bodyPr wrap="square" lIns="0" tIns="0" rIns="0" bIns="0" rtlCol="0"/>
            <a:lstStyle/>
            <a:p>
              <a:endParaRPr/>
            </a:p>
          </p:txBody>
        </p:sp>
        <p:pic>
          <p:nvPicPr>
            <p:cNvPr id="25" name="object 17"/>
            <p:cNvPicPr/>
            <p:nvPr/>
          </p:nvPicPr>
          <p:blipFill>
            <a:blip r:embed="rId7" cstate="print"/>
            <a:stretch>
              <a:fillRect/>
            </a:stretch>
          </p:blipFill>
          <p:spPr>
            <a:xfrm>
              <a:off x="1496568" y="1883676"/>
              <a:ext cx="177520" cy="223253"/>
            </a:xfrm>
            <a:prstGeom prst="rect">
              <a:avLst/>
            </a:prstGeom>
          </p:spPr>
        </p:pic>
        <p:sp>
          <p:nvSpPr>
            <p:cNvPr id="26" name="object 18"/>
            <p:cNvSpPr/>
            <p:nvPr/>
          </p:nvSpPr>
          <p:spPr>
            <a:xfrm>
              <a:off x="1525397" y="1911604"/>
              <a:ext cx="94615" cy="140970"/>
            </a:xfrm>
            <a:custGeom>
              <a:avLst/>
              <a:gdLst/>
              <a:ahLst/>
              <a:cxnLst/>
              <a:rect l="l" t="t" r="r" b="b"/>
              <a:pathLst>
                <a:path w="94615" h="140969">
                  <a:moveTo>
                    <a:pt x="27050" y="0"/>
                  </a:moveTo>
                  <a:lnTo>
                    <a:pt x="26034" y="0"/>
                  </a:lnTo>
                  <a:lnTo>
                    <a:pt x="19812" y="1143"/>
                  </a:lnTo>
                  <a:lnTo>
                    <a:pt x="10921" y="6731"/>
                  </a:lnTo>
                  <a:lnTo>
                    <a:pt x="17399" y="32512"/>
                  </a:lnTo>
                  <a:lnTo>
                    <a:pt x="2666" y="36195"/>
                  </a:lnTo>
                  <a:lnTo>
                    <a:pt x="634" y="37465"/>
                  </a:lnTo>
                  <a:lnTo>
                    <a:pt x="0" y="39624"/>
                  </a:lnTo>
                  <a:lnTo>
                    <a:pt x="127" y="42672"/>
                  </a:lnTo>
                  <a:lnTo>
                    <a:pt x="1396" y="48260"/>
                  </a:lnTo>
                  <a:lnTo>
                    <a:pt x="2286" y="50165"/>
                  </a:lnTo>
                  <a:lnTo>
                    <a:pt x="4318" y="52324"/>
                  </a:lnTo>
                  <a:lnTo>
                    <a:pt x="5461" y="52705"/>
                  </a:lnTo>
                  <a:lnTo>
                    <a:pt x="21462" y="48768"/>
                  </a:lnTo>
                  <a:lnTo>
                    <a:pt x="38481" y="116840"/>
                  </a:lnTo>
                  <a:lnTo>
                    <a:pt x="66547" y="140716"/>
                  </a:lnTo>
                  <a:lnTo>
                    <a:pt x="71500" y="140335"/>
                  </a:lnTo>
                  <a:lnTo>
                    <a:pt x="94234" y="128270"/>
                  </a:lnTo>
                  <a:lnTo>
                    <a:pt x="93980" y="123571"/>
                  </a:lnTo>
                  <a:lnTo>
                    <a:pt x="93090" y="119887"/>
                  </a:lnTo>
                  <a:lnTo>
                    <a:pt x="91566" y="116205"/>
                  </a:lnTo>
                  <a:lnTo>
                    <a:pt x="90805" y="115188"/>
                  </a:lnTo>
                  <a:lnTo>
                    <a:pt x="89662" y="114681"/>
                  </a:lnTo>
                  <a:lnTo>
                    <a:pt x="88265" y="114935"/>
                  </a:lnTo>
                  <a:lnTo>
                    <a:pt x="80899" y="119761"/>
                  </a:lnTo>
                  <a:lnTo>
                    <a:pt x="77978" y="121031"/>
                  </a:lnTo>
                  <a:lnTo>
                    <a:pt x="70612" y="122809"/>
                  </a:lnTo>
                  <a:lnTo>
                    <a:pt x="66166" y="121920"/>
                  </a:lnTo>
                  <a:lnTo>
                    <a:pt x="60071" y="115570"/>
                  </a:lnTo>
                  <a:lnTo>
                    <a:pt x="57531" y="110362"/>
                  </a:lnTo>
                  <a:lnTo>
                    <a:pt x="40893" y="43815"/>
                  </a:lnTo>
                  <a:lnTo>
                    <a:pt x="69341" y="36703"/>
                  </a:lnTo>
                  <a:lnTo>
                    <a:pt x="70103" y="35813"/>
                  </a:lnTo>
                  <a:lnTo>
                    <a:pt x="70865" y="33020"/>
                  </a:lnTo>
                  <a:lnTo>
                    <a:pt x="70739" y="30861"/>
                  </a:lnTo>
                  <a:lnTo>
                    <a:pt x="69722" y="26543"/>
                  </a:lnTo>
                  <a:lnTo>
                    <a:pt x="68453" y="23368"/>
                  </a:lnTo>
                  <a:lnTo>
                    <a:pt x="66421" y="21082"/>
                  </a:lnTo>
                  <a:lnTo>
                    <a:pt x="65278" y="20700"/>
                  </a:lnTo>
                  <a:lnTo>
                    <a:pt x="36830" y="27686"/>
                  </a:lnTo>
                  <a:lnTo>
                    <a:pt x="30480" y="1905"/>
                  </a:lnTo>
                  <a:lnTo>
                    <a:pt x="29337" y="635"/>
                  </a:lnTo>
                  <a:lnTo>
                    <a:pt x="27050" y="0"/>
                  </a:lnTo>
                  <a:close/>
                </a:path>
              </a:pathLst>
            </a:custGeom>
            <a:solidFill>
              <a:srgbClr val="FFFFFF"/>
            </a:solidFill>
          </p:spPr>
          <p:txBody>
            <a:bodyPr wrap="square" lIns="0" tIns="0" rIns="0" bIns="0" rtlCol="0"/>
            <a:lstStyle/>
            <a:p>
              <a:endParaRPr/>
            </a:p>
          </p:txBody>
        </p:sp>
        <p:pic>
          <p:nvPicPr>
            <p:cNvPr id="27" name="object 19"/>
            <p:cNvPicPr/>
            <p:nvPr/>
          </p:nvPicPr>
          <p:blipFill>
            <a:blip r:embed="rId8" cstate="print"/>
            <a:stretch>
              <a:fillRect/>
            </a:stretch>
          </p:blipFill>
          <p:spPr>
            <a:xfrm>
              <a:off x="1594104" y="1837956"/>
              <a:ext cx="186677" cy="250685"/>
            </a:xfrm>
            <a:prstGeom prst="rect">
              <a:avLst/>
            </a:prstGeom>
          </p:spPr>
        </p:pic>
        <p:sp>
          <p:nvSpPr>
            <p:cNvPr id="28" name="object 20"/>
            <p:cNvSpPr/>
            <p:nvPr/>
          </p:nvSpPr>
          <p:spPr>
            <a:xfrm>
              <a:off x="1622123" y="1866392"/>
              <a:ext cx="104775" cy="167640"/>
            </a:xfrm>
            <a:custGeom>
              <a:avLst/>
              <a:gdLst/>
              <a:ahLst/>
              <a:cxnLst/>
              <a:rect l="l" t="t" r="r" b="b"/>
              <a:pathLst>
                <a:path w="104775" h="167639">
                  <a:moveTo>
                    <a:pt x="57737" y="46355"/>
                  </a:moveTo>
                  <a:lnTo>
                    <a:pt x="49831" y="46355"/>
                  </a:lnTo>
                  <a:lnTo>
                    <a:pt x="33448" y="49530"/>
                  </a:lnTo>
                  <a:lnTo>
                    <a:pt x="26717" y="52324"/>
                  </a:lnTo>
                  <a:lnTo>
                    <a:pt x="20875" y="56387"/>
                  </a:lnTo>
                  <a:lnTo>
                    <a:pt x="15033" y="60325"/>
                  </a:lnTo>
                  <a:lnTo>
                    <a:pt x="41" y="96012"/>
                  </a:lnTo>
                  <a:lnTo>
                    <a:pt x="0" y="104394"/>
                  </a:lnTo>
                  <a:lnTo>
                    <a:pt x="605" y="110918"/>
                  </a:lnTo>
                  <a:lnTo>
                    <a:pt x="1596" y="117094"/>
                  </a:lnTo>
                  <a:lnTo>
                    <a:pt x="1698" y="117729"/>
                  </a:lnTo>
                  <a:lnTo>
                    <a:pt x="18716" y="154812"/>
                  </a:lnTo>
                  <a:lnTo>
                    <a:pt x="50212" y="167512"/>
                  </a:lnTo>
                  <a:lnTo>
                    <a:pt x="58213" y="167132"/>
                  </a:lnTo>
                  <a:lnTo>
                    <a:pt x="95678" y="154812"/>
                  </a:lnTo>
                  <a:lnTo>
                    <a:pt x="101982" y="150622"/>
                  </a:lnTo>
                  <a:lnTo>
                    <a:pt x="53514" y="150622"/>
                  </a:lnTo>
                  <a:lnTo>
                    <a:pt x="48688" y="149606"/>
                  </a:lnTo>
                  <a:lnTo>
                    <a:pt x="43862" y="148717"/>
                  </a:lnTo>
                  <a:lnTo>
                    <a:pt x="39671" y="146812"/>
                  </a:lnTo>
                  <a:lnTo>
                    <a:pt x="36242" y="143891"/>
                  </a:lnTo>
                  <a:lnTo>
                    <a:pt x="32813" y="141097"/>
                  </a:lnTo>
                  <a:lnTo>
                    <a:pt x="30019" y="137413"/>
                  </a:lnTo>
                  <a:lnTo>
                    <a:pt x="25701" y="128270"/>
                  </a:lnTo>
                  <a:lnTo>
                    <a:pt x="24050" y="123062"/>
                  </a:lnTo>
                  <a:lnTo>
                    <a:pt x="22780" y="117094"/>
                  </a:lnTo>
                  <a:lnTo>
                    <a:pt x="93392" y="102997"/>
                  </a:lnTo>
                  <a:lnTo>
                    <a:pt x="94747" y="102743"/>
                  </a:lnTo>
                  <a:lnTo>
                    <a:pt x="19986" y="102743"/>
                  </a:lnTo>
                  <a:lnTo>
                    <a:pt x="19246" y="98425"/>
                  </a:lnTo>
                  <a:lnTo>
                    <a:pt x="19157" y="96012"/>
                  </a:lnTo>
                  <a:lnTo>
                    <a:pt x="19097" y="93980"/>
                  </a:lnTo>
                  <a:lnTo>
                    <a:pt x="19732" y="89662"/>
                  </a:lnTo>
                  <a:lnTo>
                    <a:pt x="20240" y="85344"/>
                  </a:lnTo>
                  <a:lnTo>
                    <a:pt x="21510" y="81534"/>
                  </a:lnTo>
                  <a:lnTo>
                    <a:pt x="23415" y="77978"/>
                  </a:lnTo>
                  <a:lnTo>
                    <a:pt x="25193" y="74422"/>
                  </a:lnTo>
                  <a:lnTo>
                    <a:pt x="52879" y="61722"/>
                  </a:lnTo>
                  <a:lnTo>
                    <a:pt x="86898" y="61722"/>
                  </a:lnTo>
                  <a:lnTo>
                    <a:pt x="85137" y="59562"/>
                  </a:lnTo>
                  <a:lnTo>
                    <a:pt x="75739" y="51943"/>
                  </a:lnTo>
                  <a:lnTo>
                    <a:pt x="70151" y="49275"/>
                  </a:lnTo>
                  <a:lnTo>
                    <a:pt x="57737" y="46355"/>
                  </a:lnTo>
                  <a:close/>
                </a:path>
                <a:path w="104775" h="167639">
                  <a:moveTo>
                    <a:pt x="101647" y="134238"/>
                  </a:moveTo>
                  <a:lnTo>
                    <a:pt x="98366" y="134238"/>
                  </a:lnTo>
                  <a:lnTo>
                    <a:pt x="97202" y="134874"/>
                  </a:lnTo>
                  <a:lnTo>
                    <a:pt x="93577" y="137413"/>
                  </a:lnTo>
                  <a:lnTo>
                    <a:pt x="91614" y="138684"/>
                  </a:lnTo>
                  <a:lnTo>
                    <a:pt x="88820" y="140208"/>
                  </a:lnTo>
                  <a:lnTo>
                    <a:pt x="85899" y="141986"/>
                  </a:lnTo>
                  <a:lnTo>
                    <a:pt x="82851" y="143510"/>
                  </a:lnTo>
                  <a:lnTo>
                    <a:pt x="75231" y="146812"/>
                  </a:lnTo>
                  <a:lnTo>
                    <a:pt x="70786" y="148082"/>
                  </a:lnTo>
                  <a:lnTo>
                    <a:pt x="57945" y="150622"/>
                  </a:lnTo>
                  <a:lnTo>
                    <a:pt x="101996" y="150622"/>
                  </a:lnTo>
                  <a:lnTo>
                    <a:pt x="103266" y="149606"/>
                  </a:lnTo>
                  <a:lnTo>
                    <a:pt x="103679" y="148971"/>
                  </a:lnTo>
                  <a:lnTo>
                    <a:pt x="104060" y="148462"/>
                  </a:lnTo>
                  <a:lnTo>
                    <a:pt x="104568" y="147447"/>
                  </a:lnTo>
                  <a:lnTo>
                    <a:pt x="104514" y="142494"/>
                  </a:lnTo>
                  <a:lnTo>
                    <a:pt x="104441" y="141986"/>
                  </a:lnTo>
                  <a:lnTo>
                    <a:pt x="104314" y="140843"/>
                  </a:lnTo>
                  <a:lnTo>
                    <a:pt x="103933" y="139446"/>
                  </a:lnTo>
                  <a:lnTo>
                    <a:pt x="103764" y="138684"/>
                  </a:lnTo>
                  <a:lnTo>
                    <a:pt x="103679" y="138303"/>
                  </a:lnTo>
                  <a:lnTo>
                    <a:pt x="103346" y="137413"/>
                  </a:lnTo>
                  <a:lnTo>
                    <a:pt x="103044" y="136398"/>
                  </a:lnTo>
                  <a:lnTo>
                    <a:pt x="102409" y="135128"/>
                  </a:lnTo>
                  <a:lnTo>
                    <a:pt x="102028" y="134620"/>
                  </a:lnTo>
                  <a:lnTo>
                    <a:pt x="101647" y="134238"/>
                  </a:lnTo>
                  <a:close/>
                </a:path>
                <a:path w="104775" h="167639">
                  <a:moveTo>
                    <a:pt x="86898" y="61722"/>
                  </a:moveTo>
                  <a:lnTo>
                    <a:pt x="52879" y="61722"/>
                  </a:lnTo>
                  <a:lnTo>
                    <a:pt x="60753" y="63119"/>
                  </a:lnTo>
                  <a:lnTo>
                    <a:pt x="66722" y="68072"/>
                  </a:lnTo>
                  <a:lnTo>
                    <a:pt x="70816" y="72288"/>
                  </a:lnTo>
                  <a:lnTo>
                    <a:pt x="74136" y="77517"/>
                  </a:lnTo>
                  <a:lnTo>
                    <a:pt x="76670" y="83770"/>
                  </a:lnTo>
                  <a:lnTo>
                    <a:pt x="78406" y="91059"/>
                  </a:lnTo>
                  <a:lnTo>
                    <a:pt x="19986" y="102743"/>
                  </a:lnTo>
                  <a:lnTo>
                    <a:pt x="95218" y="102743"/>
                  </a:lnTo>
                  <a:lnTo>
                    <a:pt x="97075" y="101600"/>
                  </a:lnTo>
                  <a:lnTo>
                    <a:pt x="98345" y="99949"/>
                  </a:lnTo>
                  <a:lnTo>
                    <a:pt x="99742" y="98425"/>
                  </a:lnTo>
                  <a:lnTo>
                    <a:pt x="99996" y="96012"/>
                  </a:lnTo>
                  <a:lnTo>
                    <a:pt x="99361" y="92963"/>
                  </a:lnTo>
                  <a:lnTo>
                    <a:pt x="98771" y="89662"/>
                  </a:lnTo>
                  <a:lnTo>
                    <a:pt x="89074" y="64388"/>
                  </a:lnTo>
                  <a:lnTo>
                    <a:pt x="86898" y="61722"/>
                  </a:lnTo>
                  <a:close/>
                </a:path>
                <a:path w="104775" h="167639">
                  <a:moveTo>
                    <a:pt x="32813" y="33400"/>
                  </a:moveTo>
                  <a:lnTo>
                    <a:pt x="28495" y="33400"/>
                  </a:lnTo>
                  <a:lnTo>
                    <a:pt x="37893" y="33655"/>
                  </a:lnTo>
                  <a:lnTo>
                    <a:pt x="33575" y="33655"/>
                  </a:lnTo>
                  <a:lnTo>
                    <a:pt x="32813" y="33400"/>
                  </a:lnTo>
                  <a:close/>
                </a:path>
                <a:path w="104775" h="167639">
                  <a:moveTo>
                    <a:pt x="16938" y="0"/>
                  </a:moveTo>
                  <a:lnTo>
                    <a:pt x="13763" y="0"/>
                  </a:lnTo>
                  <a:lnTo>
                    <a:pt x="10842" y="508"/>
                  </a:lnTo>
                  <a:lnTo>
                    <a:pt x="9572" y="762"/>
                  </a:lnTo>
                  <a:lnTo>
                    <a:pt x="6842" y="1397"/>
                  </a:lnTo>
                  <a:lnTo>
                    <a:pt x="5508" y="1778"/>
                  </a:lnTo>
                  <a:lnTo>
                    <a:pt x="4238" y="2286"/>
                  </a:lnTo>
                  <a:lnTo>
                    <a:pt x="2841" y="2794"/>
                  </a:lnTo>
                  <a:lnTo>
                    <a:pt x="1952" y="3429"/>
                  </a:lnTo>
                  <a:lnTo>
                    <a:pt x="1444" y="4063"/>
                  </a:lnTo>
                  <a:lnTo>
                    <a:pt x="1063" y="4699"/>
                  </a:lnTo>
                  <a:lnTo>
                    <a:pt x="936" y="5334"/>
                  </a:lnTo>
                  <a:lnTo>
                    <a:pt x="1190" y="5969"/>
                  </a:lnTo>
                  <a:lnTo>
                    <a:pt x="1317" y="6604"/>
                  </a:lnTo>
                  <a:lnTo>
                    <a:pt x="1825" y="7238"/>
                  </a:lnTo>
                  <a:lnTo>
                    <a:pt x="2587" y="7874"/>
                  </a:lnTo>
                  <a:lnTo>
                    <a:pt x="29324" y="30987"/>
                  </a:lnTo>
                  <a:lnTo>
                    <a:pt x="29892" y="31496"/>
                  </a:lnTo>
                  <a:lnTo>
                    <a:pt x="30400" y="32004"/>
                  </a:lnTo>
                  <a:lnTo>
                    <a:pt x="31162" y="32512"/>
                  </a:lnTo>
                  <a:lnTo>
                    <a:pt x="32644" y="33400"/>
                  </a:lnTo>
                  <a:lnTo>
                    <a:pt x="39713" y="33400"/>
                  </a:lnTo>
                  <a:lnTo>
                    <a:pt x="42465" y="32766"/>
                  </a:lnTo>
                  <a:lnTo>
                    <a:pt x="43396" y="32512"/>
                  </a:lnTo>
                  <a:lnTo>
                    <a:pt x="43640" y="32512"/>
                  </a:lnTo>
                  <a:lnTo>
                    <a:pt x="44529" y="32004"/>
                  </a:lnTo>
                  <a:lnTo>
                    <a:pt x="45767" y="31496"/>
                  </a:lnTo>
                  <a:lnTo>
                    <a:pt x="46402" y="30987"/>
                  </a:lnTo>
                  <a:lnTo>
                    <a:pt x="46783" y="30607"/>
                  </a:lnTo>
                  <a:lnTo>
                    <a:pt x="47164" y="30099"/>
                  </a:lnTo>
                  <a:lnTo>
                    <a:pt x="47164" y="29463"/>
                  </a:lnTo>
                  <a:lnTo>
                    <a:pt x="21129" y="1397"/>
                  </a:lnTo>
                  <a:lnTo>
                    <a:pt x="20367" y="1016"/>
                  </a:lnTo>
                  <a:lnTo>
                    <a:pt x="19605" y="508"/>
                  </a:lnTo>
                  <a:lnTo>
                    <a:pt x="20494" y="508"/>
                  </a:lnTo>
                  <a:lnTo>
                    <a:pt x="16938" y="0"/>
                  </a:lnTo>
                  <a:close/>
                </a:path>
              </a:pathLst>
            </a:custGeom>
            <a:solidFill>
              <a:srgbClr val="FFFFFF"/>
            </a:solidFill>
          </p:spPr>
          <p:txBody>
            <a:bodyPr wrap="square" lIns="0" tIns="0" rIns="0" bIns="0" rtlCol="0"/>
            <a:lstStyle/>
            <a:p>
              <a:endParaRPr/>
            </a:p>
          </p:txBody>
        </p:sp>
        <p:pic>
          <p:nvPicPr>
            <p:cNvPr id="29" name="object 21"/>
            <p:cNvPicPr/>
            <p:nvPr/>
          </p:nvPicPr>
          <p:blipFill>
            <a:blip r:embed="rId9" cstate="print"/>
            <a:stretch>
              <a:fillRect/>
            </a:stretch>
          </p:blipFill>
          <p:spPr>
            <a:xfrm>
              <a:off x="1716023" y="1850136"/>
              <a:ext cx="259829" cy="217170"/>
            </a:xfrm>
            <a:prstGeom prst="rect">
              <a:avLst/>
            </a:prstGeom>
          </p:spPr>
        </p:pic>
        <p:sp>
          <p:nvSpPr>
            <p:cNvPr id="30" name="object 22"/>
            <p:cNvSpPr/>
            <p:nvPr/>
          </p:nvSpPr>
          <p:spPr>
            <a:xfrm>
              <a:off x="1745361" y="1879726"/>
              <a:ext cx="176530" cy="135255"/>
            </a:xfrm>
            <a:custGeom>
              <a:avLst/>
              <a:gdLst/>
              <a:ahLst/>
              <a:cxnLst/>
              <a:rect l="l" t="t" r="r" b="b"/>
              <a:pathLst>
                <a:path w="176530" h="135255">
                  <a:moveTo>
                    <a:pt x="129666" y="0"/>
                  </a:moveTo>
                  <a:lnTo>
                    <a:pt x="94741" y="19431"/>
                  </a:lnTo>
                  <a:lnTo>
                    <a:pt x="88772" y="27686"/>
                  </a:lnTo>
                  <a:lnTo>
                    <a:pt x="86994" y="24764"/>
                  </a:lnTo>
                  <a:lnTo>
                    <a:pt x="60959" y="10413"/>
                  </a:lnTo>
                  <a:lnTo>
                    <a:pt x="56768" y="10413"/>
                  </a:lnTo>
                  <a:lnTo>
                    <a:pt x="20065" y="35813"/>
                  </a:lnTo>
                  <a:lnTo>
                    <a:pt x="17906" y="20955"/>
                  </a:lnTo>
                  <a:lnTo>
                    <a:pt x="17018" y="19558"/>
                  </a:lnTo>
                  <a:lnTo>
                    <a:pt x="15112" y="18669"/>
                  </a:lnTo>
                  <a:lnTo>
                    <a:pt x="10287" y="18796"/>
                  </a:lnTo>
                  <a:lnTo>
                    <a:pt x="3047" y="20193"/>
                  </a:lnTo>
                  <a:lnTo>
                    <a:pt x="762" y="21462"/>
                  </a:lnTo>
                  <a:lnTo>
                    <a:pt x="0" y="22987"/>
                  </a:lnTo>
                  <a:lnTo>
                    <a:pt x="15875" y="133603"/>
                  </a:lnTo>
                  <a:lnTo>
                    <a:pt x="16637" y="134365"/>
                  </a:lnTo>
                  <a:lnTo>
                    <a:pt x="18795" y="135127"/>
                  </a:lnTo>
                  <a:lnTo>
                    <a:pt x="22478" y="135127"/>
                  </a:lnTo>
                  <a:lnTo>
                    <a:pt x="29590" y="134112"/>
                  </a:lnTo>
                  <a:lnTo>
                    <a:pt x="33146" y="133096"/>
                  </a:lnTo>
                  <a:lnTo>
                    <a:pt x="34925" y="131699"/>
                  </a:lnTo>
                  <a:lnTo>
                    <a:pt x="35559" y="130175"/>
                  </a:lnTo>
                  <a:lnTo>
                    <a:pt x="24637" y="53848"/>
                  </a:lnTo>
                  <a:lnTo>
                    <a:pt x="29082" y="46227"/>
                  </a:lnTo>
                  <a:lnTo>
                    <a:pt x="33400" y="40386"/>
                  </a:lnTo>
                  <a:lnTo>
                    <a:pt x="41656" y="32003"/>
                  </a:lnTo>
                  <a:lnTo>
                    <a:pt x="45974" y="29590"/>
                  </a:lnTo>
                  <a:lnTo>
                    <a:pt x="54228" y="28321"/>
                  </a:lnTo>
                  <a:lnTo>
                    <a:pt x="57531" y="28701"/>
                  </a:lnTo>
                  <a:lnTo>
                    <a:pt x="86232" y="123444"/>
                  </a:lnTo>
                  <a:lnTo>
                    <a:pt x="87502" y="124587"/>
                  </a:lnTo>
                  <a:lnTo>
                    <a:pt x="89153" y="124968"/>
                  </a:lnTo>
                  <a:lnTo>
                    <a:pt x="91566" y="125095"/>
                  </a:lnTo>
                  <a:lnTo>
                    <a:pt x="99949" y="124078"/>
                  </a:lnTo>
                  <a:lnTo>
                    <a:pt x="103377" y="122936"/>
                  </a:lnTo>
                  <a:lnTo>
                    <a:pt x="105282" y="121665"/>
                  </a:lnTo>
                  <a:lnTo>
                    <a:pt x="105918" y="120142"/>
                  </a:lnTo>
                  <a:lnTo>
                    <a:pt x="94995" y="43814"/>
                  </a:lnTo>
                  <a:lnTo>
                    <a:pt x="99568" y="36195"/>
                  </a:lnTo>
                  <a:lnTo>
                    <a:pt x="103886" y="30225"/>
                  </a:lnTo>
                  <a:lnTo>
                    <a:pt x="112013" y="21844"/>
                  </a:lnTo>
                  <a:lnTo>
                    <a:pt x="116331" y="19431"/>
                  </a:lnTo>
                  <a:lnTo>
                    <a:pt x="124587" y="18287"/>
                  </a:lnTo>
                  <a:lnTo>
                    <a:pt x="128015" y="18542"/>
                  </a:lnTo>
                  <a:lnTo>
                    <a:pt x="156337" y="112902"/>
                  </a:lnTo>
                  <a:lnTo>
                    <a:pt x="157352" y="114173"/>
                  </a:lnTo>
                  <a:lnTo>
                    <a:pt x="159512" y="114935"/>
                  </a:lnTo>
                  <a:lnTo>
                    <a:pt x="163194" y="114935"/>
                  </a:lnTo>
                  <a:lnTo>
                    <a:pt x="170433" y="113919"/>
                  </a:lnTo>
                  <a:lnTo>
                    <a:pt x="175259" y="112013"/>
                  </a:lnTo>
                  <a:lnTo>
                    <a:pt x="176275" y="109982"/>
                  </a:lnTo>
                  <a:lnTo>
                    <a:pt x="165481" y="34798"/>
                  </a:lnTo>
                  <a:lnTo>
                    <a:pt x="135762" y="381"/>
                  </a:lnTo>
                  <a:lnTo>
                    <a:pt x="129666" y="0"/>
                  </a:lnTo>
                  <a:close/>
                </a:path>
              </a:pathLst>
            </a:custGeom>
            <a:solidFill>
              <a:srgbClr val="FFFFFF"/>
            </a:solidFill>
          </p:spPr>
          <p:txBody>
            <a:bodyPr wrap="square" lIns="0" tIns="0" rIns="0" bIns="0" rtlCol="0"/>
            <a:lstStyle/>
            <a:p>
              <a:endParaRPr/>
            </a:p>
          </p:txBody>
        </p:sp>
        <p:pic>
          <p:nvPicPr>
            <p:cNvPr id="31" name="object 23"/>
            <p:cNvPicPr/>
            <p:nvPr/>
          </p:nvPicPr>
          <p:blipFill>
            <a:blip r:embed="rId10" cstate="print"/>
            <a:stretch>
              <a:fillRect/>
            </a:stretch>
          </p:blipFill>
          <p:spPr>
            <a:xfrm>
              <a:off x="1914144" y="1837931"/>
              <a:ext cx="183654" cy="201942"/>
            </a:xfrm>
            <a:prstGeom prst="rect">
              <a:avLst/>
            </a:prstGeom>
          </p:spPr>
        </p:pic>
        <p:pic>
          <p:nvPicPr>
            <p:cNvPr id="32" name="object 24"/>
            <p:cNvPicPr/>
            <p:nvPr/>
          </p:nvPicPr>
          <p:blipFill>
            <a:blip r:embed="rId11" cstate="print"/>
            <a:stretch>
              <a:fillRect/>
            </a:stretch>
          </p:blipFill>
          <p:spPr>
            <a:xfrm>
              <a:off x="1943426" y="1865884"/>
              <a:ext cx="100308" cy="121157"/>
            </a:xfrm>
            <a:prstGeom prst="rect">
              <a:avLst/>
            </a:prstGeom>
          </p:spPr>
        </p:pic>
        <p:pic>
          <p:nvPicPr>
            <p:cNvPr id="33" name="object 25"/>
            <p:cNvPicPr/>
            <p:nvPr/>
          </p:nvPicPr>
          <p:blipFill>
            <a:blip r:embed="rId12" cstate="print"/>
            <a:stretch>
              <a:fillRect/>
            </a:stretch>
          </p:blipFill>
          <p:spPr>
            <a:xfrm>
              <a:off x="2097023" y="1767827"/>
              <a:ext cx="186677" cy="256806"/>
            </a:xfrm>
            <a:prstGeom prst="rect">
              <a:avLst/>
            </a:prstGeom>
          </p:spPr>
        </p:pic>
        <p:pic>
          <p:nvPicPr>
            <p:cNvPr id="34" name="object 26"/>
            <p:cNvPicPr/>
            <p:nvPr/>
          </p:nvPicPr>
          <p:blipFill>
            <a:blip r:embed="rId13" cstate="print"/>
            <a:stretch>
              <a:fillRect/>
            </a:stretch>
          </p:blipFill>
          <p:spPr>
            <a:xfrm>
              <a:off x="2126224" y="1798193"/>
              <a:ext cx="104022" cy="174117"/>
            </a:xfrm>
            <a:prstGeom prst="rect">
              <a:avLst/>
            </a:prstGeom>
          </p:spPr>
        </p:pic>
        <p:pic>
          <p:nvPicPr>
            <p:cNvPr id="35" name="object 27"/>
            <p:cNvPicPr/>
            <p:nvPr/>
          </p:nvPicPr>
          <p:blipFill>
            <a:blip r:embed="rId14" cstate="print"/>
            <a:stretch>
              <a:fillRect/>
            </a:stretch>
          </p:blipFill>
          <p:spPr>
            <a:xfrm>
              <a:off x="2228087" y="1764766"/>
              <a:ext cx="104360" cy="147091"/>
            </a:xfrm>
            <a:prstGeom prst="rect">
              <a:avLst/>
            </a:prstGeom>
          </p:spPr>
        </p:pic>
        <p:sp>
          <p:nvSpPr>
            <p:cNvPr id="36" name="object 28"/>
            <p:cNvSpPr/>
            <p:nvPr/>
          </p:nvSpPr>
          <p:spPr>
            <a:xfrm>
              <a:off x="2257679" y="1794129"/>
              <a:ext cx="21590" cy="64135"/>
            </a:xfrm>
            <a:custGeom>
              <a:avLst/>
              <a:gdLst/>
              <a:ahLst/>
              <a:cxnLst/>
              <a:rect l="l" t="t" r="r" b="b"/>
              <a:pathLst>
                <a:path w="21589" h="64135">
                  <a:moveTo>
                    <a:pt x="13969" y="0"/>
                  </a:moveTo>
                  <a:lnTo>
                    <a:pt x="2412" y="1524"/>
                  </a:lnTo>
                  <a:lnTo>
                    <a:pt x="1523" y="1778"/>
                  </a:lnTo>
                  <a:lnTo>
                    <a:pt x="888" y="2286"/>
                  </a:lnTo>
                  <a:lnTo>
                    <a:pt x="126" y="3301"/>
                  </a:lnTo>
                  <a:lnTo>
                    <a:pt x="0" y="3810"/>
                  </a:lnTo>
                  <a:lnTo>
                    <a:pt x="5587" y="61849"/>
                  </a:lnTo>
                  <a:lnTo>
                    <a:pt x="5968" y="62230"/>
                  </a:lnTo>
                  <a:lnTo>
                    <a:pt x="6222" y="62737"/>
                  </a:lnTo>
                  <a:lnTo>
                    <a:pt x="7873" y="63754"/>
                  </a:lnTo>
                  <a:lnTo>
                    <a:pt x="10668" y="64135"/>
                  </a:lnTo>
                  <a:lnTo>
                    <a:pt x="14858" y="64008"/>
                  </a:lnTo>
                  <a:lnTo>
                    <a:pt x="21081" y="3556"/>
                  </a:lnTo>
                  <a:lnTo>
                    <a:pt x="20954" y="2286"/>
                  </a:lnTo>
                  <a:lnTo>
                    <a:pt x="20193" y="1397"/>
                  </a:lnTo>
                  <a:lnTo>
                    <a:pt x="18668" y="635"/>
                  </a:lnTo>
                  <a:lnTo>
                    <a:pt x="16637" y="126"/>
                  </a:lnTo>
                  <a:lnTo>
                    <a:pt x="13969" y="0"/>
                  </a:lnTo>
                  <a:close/>
                </a:path>
              </a:pathLst>
            </a:custGeom>
            <a:solidFill>
              <a:srgbClr val="FFFFFF"/>
            </a:solidFill>
          </p:spPr>
          <p:txBody>
            <a:bodyPr wrap="square" lIns="0" tIns="0" rIns="0" bIns="0" rtlCol="0"/>
            <a:lstStyle/>
            <a:p>
              <a:endParaRPr/>
            </a:p>
          </p:txBody>
        </p:sp>
        <p:pic>
          <p:nvPicPr>
            <p:cNvPr id="37" name="object 29"/>
            <p:cNvPicPr/>
            <p:nvPr/>
          </p:nvPicPr>
          <p:blipFill>
            <a:blip r:embed="rId15" cstate="print"/>
            <a:stretch>
              <a:fillRect/>
            </a:stretch>
          </p:blipFill>
          <p:spPr>
            <a:xfrm>
              <a:off x="2282951" y="1770887"/>
              <a:ext cx="110520" cy="244601"/>
            </a:xfrm>
            <a:prstGeom prst="rect">
              <a:avLst/>
            </a:prstGeom>
          </p:spPr>
        </p:pic>
        <p:pic>
          <p:nvPicPr>
            <p:cNvPr id="38" name="object 30"/>
            <p:cNvPicPr/>
            <p:nvPr/>
          </p:nvPicPr>
          <p:blipFill>
            <a:blip r:embed="rId16" cstate="print"/>
            <a:stretch>
              <a:fillRect/>
            </a:stretch>
          </p:blipFill>
          <p:spPr>
            <a:xfrm>
              <a:off x="2312923" y="1800351"/>
              <a:ext cx="211556" cy="215137"/>
            </a:xfrm>
            <a:prstGeom prst="rect">
              <a:avLst/>
            </a:prstGeom>
          </p:spPr>
        </p:pic>
        <p:pic>
          <p:nvPicPr>
            <p:cNvPr id="39" name="object 31"/>
            <p:cNvPicPr/>
            <p:nvPr/>
          </p:nvPicPr>
          <p:blipFill>
            <a:blip r:embed="rId17" cstate="print"/>
            <a:stretch>
              <a:fillRect/>
            </a:stretch>
          </p:blipFill>
          <p:spPr>
            <a:xfrm>
              <a:off x="2375154" y="1840737"/>
              <a:ext cx="96519" cy="119634"/>
            </a:xfrm>
            <a:prstGeom prst="rect">
              <a:avLst/>
            </a:prstGeom>
          </p:spPr>
        </p:pic>
        <p:pic>
          <p:nvPicPr>
            <p:cNvPr id="40" name="object 32"/>
            <p:cNvPicPr/>
            <p:nvPr/>
          </p:nvPicPr>
          <p:blipFill>
            <a:blip r:embed="rId18" cstate="print"/>
            <a:stretch>
              <a:fillRect/>
            </a:stretch>
          </p:blipFill>
          <p:spPr>
            <a:xfrm>
              <a:off x="2462783" y="1758695"/>
              <a:ext cx="156235" cy="253746"/>
            </a:xfrm>
            <a:prstGeom prst="rect">
              <a:avLst/>
            </a:prstGeom>
          </p:spPr>
        </p:pic>
        <p:pic>
          <p:nvPicPr>
            <p:cNvPr id="41" name="object 33"/>
            <p:cNvPicPr/>
            <p:nvPr/>
          </p:nvPicPr>
          <p:blipFill>
            <a:blip r:embed="rId19" cstate="print"/>
            <a:stretch>
              <a:fillRect/>
            </a:stretch>
          </p:blipFill>
          <p:spPr>
            <a:xfrm>
              <a:off x="2491993" y="1787398"/>
              <a:ext cx="239788" cy="228091"/>
            </a:xfrm>
            <a:prstGeom prst="rect">
              <a:avLst/>
            </a:prstGeom>
          </p:spPr>
        </p:pic>
        <p:sp>
          <p:nvSpPr>
            <p:cNvPr id="42" name="object 34"/>
            <p:cNvSpPr/>
            <p:nvPr/>
          </p:nvSpPr>
          <p:spPr>
            <a:xfrm>
              <a:off x="2568574" y="1840230"/>
              <a:ext cx="109855" cy="120650"/>
            </a:xfrm>
            <a:custGeom>
              <a:avLst/>
              <a:gdLst/>
              <a:ahLst/>
              <a:cxnLst/>
              <a:rect l="l" t="t" r="r" b="b"/>
              <a:pathLst>
                <a:path w="109855" h="120650">
                  <a:moveTo>
                    <a:pt x="50382" y="16637"/>
                  </a:moveTo>
                  <a:lnTo>
                    <a:pt x="49148" y="16637"/>
                  </a:lnTo>
                  <a:lnTo>
                    <a:pt x="62102" y="16891"/>
                  </a:lnTo>
                  <a:lnTo>
                    <a:pt x="14375" y="16891"/>
                  </a:lnTo>
                  <a:lnTo>
                    <a:pt x="0" y="69723"/>
                  </a:lnTo>
                  <a:lnTo>
                    <a:pt x="711" y="76327"/>
                  </a:lnTo>
                  <a:lnTo>
                    <a:pt x="926" y="78105"/>
                  </a:lnTo>
                  <a:lnTo>
                    <a:pt x="3048" y="85217"/>
                  </a:lnTo>
                  <a:lnTo>
                    <a:pt x="5080" y="92583"/>
                  </a:lnTo>
                  <a:lnTo>
                    <a:pt x="29637" y="115950"/>
                  </a:lnTo>
                  <a:lnTo>
                    <a:pt x="35941" y="118618"/>
                  </a:lnTo>
                  <a:lnTo>
                    <a:pt x="45246" y="120269"/>
                  </a:lnTo>
                  <a:lnTo>
                    <a:pt x="61975" y="120269"/>
                  </a:lnTo>
                  <a:lnTo>
                    <a:pt x="70104" y="118872"/>
                  </a:lnTo>
                  <a:lnTo>
                    <a:pt x="83897" y="113157"/>
                  </a:lnTo>
                  <a:lnTo>
                    <a:pt x="90169" y="108839"/>
                  </a:lnTo>
                  <a:lnTo>
                    <a:pt x="94868" y="103505"/>
                  </a:lnTo>
                  <a:lnTo>
                    <a:pt x="65912" y="103505"/>
                  </a:lnTo>
                  <a:lnTo>
                    <a:pt x="53975" y="103250"/>
                  </a:lnTo>
                  <a:lnTo>
                    <a:pt x="47625" y="103250"/>
                  </a:lnTo>
                  <a:lnTo>
                    <a:pt x="42163" y="101981"/>
                  </a:lnTo>
                  <a:lnTo>
                    <a:pt x="37845" y="99568"/>
                  </a:lnTo>
                  <a:lnTo>
                    <a:pt x="33527" y="97282"/>
                  </a:lnTo>
                  <a:lnTo>
                    <a:pt x="30225" y="94107"/>
                  </a:lnTo>
                  <a:lnTo>
                    <a:pt x="25145" y="86233"/>
                  </a:lnTo>
                  <a:lnTo>
                    <a:pt x="23368" y="81534"/>
                  </a:lnTo>
                  <a:lnTo>
                    <a:pt x="22426" y="76708"/>
                  </a:lnTo>
                  <a:lnTo>
                    <a:pt x="21208" y="70993"/>
                  </a:lnTo>
                  <a:lnTo>
                    <a:pt x="21122" y="69723"/>
                  </a:lnTo>
                  <a:lnTo>
                    <a:pt x="21044" y="68580"/>
                  </a:lnTo>
                  <a:lnTo>
                    <a:pt x="20955" y="53086"/>
                  </a:lnTo>
                  <a:lnTo>
                    <a:pt x="21717" y="47371"/>
                  </a:lnTo>
                  <a:lnTo>
                    <a:pt x="23079" y="42291"/>
                  </a:lnTo>
                  <a:lnTo>
                    <a:pt x="24511" y="36830"/>
                  </a:lnTo>
                  <a:lnTo>
                    <a:pt x="44576" y="17653"/>
                  </a:lnTo>
                  <a:lnTo>
                    <a:pt x="50382" y="16637"/>
                  </a:lnTo>
                  <a:close/>
                </a:path>
                <a:path w="109855" h="120650">
                  <a:moveTo>
                    <a:pt x="97202" y="16891"/>
                  </a:moveTo>
                  <a:lnTo>
                    <a:pt x="62102" y="16891"/>
                  </a:lnTo>
                  <a:lnTo>
                    <a:pt x="67437" y="18034"/>
                  </a:lnTo>
                  <a:lnTo>
                    <a:pt x="76073" y="22860"/>
                  </a:lnTo>
                  <a:lnTo>
                    <a:pt x="79501" y="26035"/>
                  </a:lnTo>
                  <a:lnTo>
                    <a:pt x="81914" y="29972"/>
                  </a:lnTo>
                  <a:lnTo>
                    <a:pt x="84455" y="34036"/>
                  </a:lnTo>
                  <a:lnTo>
                    <a:pt x="86232" y="38608"/>
                  </a:lnTo>
                  <a:lnTo>
                    <a:pt x="88264" y="49149"/>
                  </a:lnTo>
                  <a:lnTo>
                    <a:pt x="88614" y="53086"/>
                  </a:lnTo>
                  <a:lnTo>
                    <a:pt x="88645" y="67056"/>
                  </a:lnTo>
                  <a:lnTo>
                    <a:pt x="87883" y="72771"/>
                  </a:lnTo>
                  <a:lnTo>
                    <a:pt x="86487" y="78105"/>
                  </a:lnTo>
                  <a:lnTo>
                    <a:pt x="85089" y="83312"/>
                  </a:lnTo>
                  <a:lnTo>
                    <a:pt x="83057" y="87884"/>
                  </a:lnTo>
                  <a:lnTo>
                    <a:pt x="80043" y="91694"/>
                  </a:lnTo>
                  <a:lnTo>
                    <a:pt x="77343" y="95377"/>
                  </a:lnTo>
                  <a:lnTo>
                    <a:pt x="73787" y="98298"/>
                  </a:lnTo>
                  <a:lnTo>
                    <a:pt x="69342" y="100330"/>
                  </a:lnTo>
                  <a:lnTo>
                    <a:pt x="65024" y="102362"/>
                  </a:lnTo>
                  <a:lnTo>
                    <a:pt x="59309" y="103505"/>
                  </a:lnTo>
                  <a:lnTo>
                    <a:pt x="94868" y="103505"/>
                  </a:lnTo>
                  <a:lnTo>
                    <a:pt x="109474" y="59690"/>
                  </a:lnTo>
                  <a:lnTo>
                    <a:pt x="109600" y="50546"/>
                  </a:lnTo>
                  <a:lnTo>
                    <a:pt x="108710" y="43307"/>
                  </a:lnTo>
                  <a:lnTo>
                    <a:pt x="108585" y="42291"/>
                  </a:lnTo>
                  <a:lnTo>
                    <a:pt x="104267" y="27559"/>
                  </a:lnTo>
                  <a:lnTo>
                    <a:pt x="101092" y="21336"/>
                  </a:lnTo>
                  <a:lnTo>
                    <a:pt x="97202" y="16891"/>
                  </a:lnTo>
                  <a:close/>
                </a:path>
                <a:path w="109855" h="120650">
                  <a:moveTo>
                    <a:pt x="56642" y="0"/>
                  </a:moveTo>
                  <a:lnTo>
                    <a:pt x="46620" y="0"/>
                  </a:lnTo>
                  <a:lnTo>
                    <a:pt x="39116" y="1270"/>
                  </a:lnTo>
                  <a:lnTo>
                    <a:pt x="25145" y="7112"/>
                  </a:lnTo>
                  <a:lnTo>
                    <a:pt x="19304" y="11303"/>
                  </a:lnTo>
                  <a:lnTo>
                    <a:pt x="14605" y="16637"/>
                  </a:lnTo>
                  <a:lnTo>
                    <a:pt x="96980" y="16637"/>
                  </a:lnTo>
                  <a:lnTo>
                    <a:pt x="56642" y="0"/>
                  </a:lnTo>
                  <a:close/>
                </a:path>
              </a:pathLst>
            </a:custGeom>
            <a:solidFill>
              <a:srgbClr val="FFFFFF"/>
            </a:solidFill>
          </p:spPr>
          <p:txBody>
            <a:bodyPr wrap="square" lIns="0" tIns="0" rIns="0" bIns="0" rtlCol="0"/>
            <a:lstStyle/>
            <a:p>
              <a:endParaRPr/>
            </a:p>
          </p:txBody>
        </p:sp>
        <p:pic>
          <p:nvPicPr>
            <p:cNvPr id="43" name="object 35"/>
            <p:cNvPicPr/>
            <p:nvPr/>
          </p:nvPicPr>
          <p:blipFill>
            <a:blip r:embed="rId20" cstate="print"/>
            <a:stretch>
              <a:fillRect/>
            </a:stretch>
          </p:blipFill>
          <p:spPr>
            <a:xfrm>
              <a:off x="2676143" y="1813547"/>
              <a:ext cx="150088" cy="201942"/>
            </a:xfrm>
            <a:prstGeom prst="rect">
              <a:avLst/>
            </a:prstGeom>
          </p:spPr>
        </p:pic>
        <p:pic>
          <p:nvPicPr>
            <p:cNvPr id="44" name="object 36"/>
            <p:cNvPicPr/>
            <p:nvPr/>
          </p:nvPicPr>
          <p:blipFill>
            <a:blip r:embed="rId21" cstate="print"/>
            <a:stretch>
              <a:fillRect/>
            </a:stretch>
          </p:blipFill>
          <p:spPr>
            <a:xfrm>
              <a:off x="2706115" y="1843278"/>
              <a:ext cx="67182" cy="117475"/>
            </a:xfrm>
            <a:prstGeom prst="rect">
              <a:avLst/>
            </a:prstGeom>
          </p:spPr>
        </p:pic>
        <p:pic>
          <p:nvPicPr>
            <p:cNvPr id="45" name="object 37"/>
            <p:cNvPicPr/>
            <p:nvPr/>
          </p:nvPicPr>
          <p:blipFill>
            <a:blip r:embed="rId22" cstate="print"/>
            <a:stretch>
              <a:fillRect/>
            </a:stretch>
          </p:blipFill>
          <p:spPr>
            <a:xfrm>
              <a:off x="2764536" y="1816608"/>
              <a:ext cx="247662" cy="208025"/>
            </a:xfrm>
            <a:prstGeom prst="rect">
              <a:avLst/>
            </a:prstGeom>
          </p:spPr>
        </p:pic>
        <p:pic>
          <p:nvPicPr>
            <p:cNvPr id="46" name="object 38"/>
            <p:cNvPicPr/>
            <p:nvPr/>
          </p:nvPicPr>
          <p:blipFill>
            <a:blip r:embed="rId23" cstate="print"/>
            <a:stretch>
              <a:fillRect/>
            </a:stretch>
          </p:blipFill>
          <p:spPr>
            <a:xfrm>
              <a:off x="2792983" y="1846580"/>
              <a:ext cx="166243" cy="124968"/>
            </a:xfrm>
            <a:prstGeom prst="rect">
              <a:avLst/>
            </a:prstGeom>
          </p:spPr>
        </p:pic>
        <p:pic>
          <p:nvPicPr>
            <p:cNvPr id="47" name="object 39"/>
            <p:cNvPicPr/>
            <p:nvPr/>
          </p:nvPicPr>
          <p:blipFill>
            <a:blip r:embed="rId24" cstate="print"/>
            <a:stretch>
              <a:fillRect/>
            </a:stretch>
          </p:blipFill>
          <p:spPr>
            <a:xfrm>
              <a:off x="2956559" y="1831860"/>
              <a:ext cx="177520" cy="204965"/>
            </a:xfrm>
            <a:prstGeom prst="rect">
              <a:avLst/>
            </a:prstGeom>
          </p:spPr>
        </p:pic>
        <p:pic>
          <p:nvPicPr>
            <p:cNvPr id="48" name="object 40"/>
            <p:cNvPicPr/>
            <p:nvPr/>
          </p:nvPicPr>
          <p:blipFill>
            <a:blip r:embed="rId25" cstate="print"/>
            <a:stretch>
              <a:fillRect/>
            </a:stretch>
          </p:blipFill>
          <p:spPr>
            <a:xfrm>
              <a:off x="2985515" y="1860295"/>
              <a:ext cx="94401" cy="121538"/>
            </a:xfrm>
            <a:prstGeom prst="rect">
              <a:avLst/>
            </a:prstGeom>
          </p:spPr>
        </p:pic>
        <p:pic>
          <p:nvPicPr>
            <p:cNvPr id="49" name="object 41"/>
            <p:cNvPicPr/>
            <p:nvPr/>
          </p:nvPicPr>
          <p:blipFill>
            <a:blip r:embed="rId26" cstate="print"/>
            <a:stretch>
              <a:fillRect/>
            </a:stretch>
          </p:blipFill>
          <p:spPr>
            <a:xfrm>
              <a:off x="3072383" y="1813572"/>
              <a:ext cx="156235" cy="232397"/>
            </a:xfrm>
            <a:prstGeom prst="rect">
              <a:avLst/>
            </a:prstGeom>
          </p:spPr>
        </p:pic>
        <p:pic>
          <p:nvPicPr>
            <p:cNvPr id="50" name="object 42"/>
            <p:cNvPicPr/>
            <p:nvPr/>
          </p:nvPicPr>
          <p:blipFill>
            <a:blip r:embed="rId27" cstate="print"/>
            <a:stretch>
              <a:fillRect/>
            </a:stretch>
          </p:blipFill>
          <p:spPr>
            <a:xfrm>
              <a:off x="3102609" y="1807464"/>
              <a:ext cx="180847" cy="244601"/>
            </a:xfrm>
            <a:prstGeom prst="rect">
              <a:avLst/>
            </a:prstGeom>
          </p:spPr>
        </p:pic>
        <p:pic>
          <p:nvPicPr>
            <p:cNvPr id="51" name="object 43"/>
            <p:cNvPicPr/>
            <p:nvPr/>
          </p:nvPicPr>
          <p:blipFill>
            <a:blip r:embed="rId28" cstate="print"/>
            <a:stretch>
              <a:fillRect/>
            </a:stretch>
          </p:blipFill>
          <p:spPr>
            <a:xfrm>
              <a:off x="3187827" y="1835531"/>
              <a:ext cx="220611" cy="231775"/>
            </a:xfrm>
            <a:prstGeom prst="rect">
              <a:avLst/>
            </a:prstGeom>
          </p:spPr>
        </p:pic>
        <p:sp>
          <p:nvSpPr>
            <p:cNvPr id="52" name="object 44"/>
            <p:cNvSpPr/>
            <p:nvPr/>
          </p:nvSpPr>
          <p:spPr>
            <a:xfrm>
              <a:off x="3243071" y="1891411"/>
              <a:ext cx="111760" cy="121285"/>
            </a:xfrm>
            <a:custGeom>
              <a:avLst/>
              <a:gdLst/>
              <a:ahLst/>
              <a:cxnLst/>
              <a:rect l="l" t="t" r="r" b="b"/>
              <a:pathLst>
                <a:path w="111760" h="121285">
                  <a:moveTo>
                    <a:pt x="56895" y="0"/>
                  </a:moveTo>
                  <a:lnTo>
                    <a:pt x="16637" y="16637"/>
                  </a:lnTo>
                  <a:lnTo>
                    <a:pt x="1291" y="54737"/>
                  </a:lnTo>
                  <a:lnTo>
                    <a:pt x="0" y="70738"/>
                  </a:lnTo>
                  <a:lnTo>
                    <a:pt x="2031" y="85851"/>
                  </a:lnTo>
                  <a:lnTo>
                    <a:pt x="28828" y="115950"/>
                  </a:lnTo>
                  <a:lnTo>
                    <a:pt x="54355" y="121285"/>
                  </a:lnTo>
                  <a:lnTo>
                    <a:pt x="62611" y="121030"/>
                  </a:lnTo>
                  <a:lnTo>
                    <a:pt x="95031" y="104266"/>
                  </a:lnTo>
                  <a:lnTo>
                    <a:pt x="54737" y="104266"/>
                  </a:lnTo>
                  <a:lnTo>
                    <a:pt x="42544" y="102362"/>
                  </a:lnTo>
                  <a:lnTo>
                    <a:pt x="21710" y="77977"/>
                  </a:lnTo>
                  <a:lnTo>
                    <a:pt x="21589" y="77469"/>
                  </a:lnTo>
                  <a:lnTo>
                    <a:pt x="21350" y="72389"/>
                  </a:lnTo>
                  <a:lnTo>
                    <a:pt x="21273" y="70738"/>
                  </a:lnTo>
                  <a:lnTo>
                    <a:pt x="21147" y="68072"/>
                  </a:lnTo>
                  <a:lnTo>
                    <a:pt x="21105" y="66166"/>
                  </a:lnTo>
                  <a:lnTo>
                    <a:pt x="21278" y="62356"/>
                  </a:lnTo>
                  <a:lnTo>
                    <a:pt x="21336" y="61087"/>
                  </a:lnTo>
                  <a:lnTo>
                    <a:pt x="22351" y="55117"/>
                  </a:lnTo>
                  <a:lnTo>
                    <a:pt x="23240" y="49022"/>
                  </a:lnTo>
                  <a:lnTo>
                    <a:pt x="24764" y="43434"/>
                  </a:lnTo>
                  <a:lnTo>
                    <a:pt x="26924" y="38480"/>
                  </a:lnTo>
                  <a:lnTo>
                    <a:pt x="29082" y="33400"/>
                  </a:lnTo>
                  <a:lnTo>
                    <a:pt x="56895" y="17017"/>
                  </a:lnTo>
                  <a:lnTo>
                    <a:pt x="99300" y="17017"/>
                  </a:lnTo>
                  <a:lnTo>
                    <a:pt x="94995" y="12826"/>
                  </a:lnTo>
                  <a:lnTo>
                    <a:pt x="82550" y="5461"/>
                  </a:lnTo>
                  <a:lnTo>
                    <a:pt x="75056" y="2921"/>
                  </a:lnTo>
                  <a:lnTo>
                    <a:pt x="56895" y="0"/>
                  </a:lnTo>
                  <a:close/>
                </a:path>
                <a:path w="111760" h="121285">
                  <a:moveTo>
                    <a:pt x="99300" y="17017"/>
                  </a:moveTo>
                  <a:lnTo>
                    <a:pt x="56895" y="17017"/>
                  </a:lnTo>
                  <a:lnTo>
                    <a:pt x="69087" y="18923"/>
                  </a:lnTo>
                  <a:lnTo>
                    <a:pt x="74294" y="20954"/>
                  </a:lnTo>
                  <a:lnTo>
                    <a:pt x="89735" y="43179"/>
                  </a:lnTo>
                  <a:lnTo>
                    <a:pt x="89795" y="43434"/>
                  </a:lnTo>
                  <a:lnTo>
                    <a:pt x="89915" y="43941"/>
                  </a:lnTo>
                  <a:lnTo>
                    <a:pt x="90155" y="49022"/>
                  </a:lnTo>
                  <a:lnTo>
                    <a:pt x="90232" y="50673"/>
                  </a:lnTo>
                  <a:lnTo>
                    <a:pt x="90352" y="53212"/>
                  </a:lnTo>
                  <a:lnTo>
                    <a:pt x="90406" y="55117"/>
                  </a:lnTo>
                  <a:lnTo>
                    <a:pt x="90233" y="58927"/>
                  </a:lnTo>
                  <a:lnTo>
                    <a:pt x="90169" y="60325"/>
                  </a:lnTo>
                  <a:lnTo>
                    <a:pt x="89280" y="66166"/>
                  </a:lnTo>
                  <a:lnTo>
                    <a:pt x="88264" y="72389"/>
                  </a:lnTo>
                  <a:lnTo>
                    <a:pt x="86740" y="77977"/>
                  </a:lnTo>
                  <a:lnTo>
                    <a:pt x="84581" y="83058"/>
                  </a:lnTo>
                  <a:lnTo>
                    <a:pt x="82550" y="88011"/>
                  </a:lnTo>
                  <a:lnTo>
                    <a:pt x="54737" y="104266"/>
                  </a:lnTo>
                  <a:lnTo>
                    <a:pt x="95031" y="104266"/>
                  </a:lnTo>
                  <a:lnTo>
                    <a:pt x="99187" y="98805"/>
                  </a:lnTo>
                  <a:lnTo>
                    <a:pt x="102615" y="91821"/>
                  </a:lnTo>
                  <a:lnTo>
                    <a:pt x="106172" y="84709"/>
                  </a:lnTo>
                  <a:lnTo>
                    <a:pt x="108585" y="76835"/>
                  </a:lnTo>
                  <a:lnTo>
                    <a:pt x="110195" y="66675"/>
                  </a:lnTo>
                  <a:lnTo>
                    <a:pt x="111378" y="58927"/>
                  </a:lnTo>
                  <a:lnTo>
                    <a:pt x="111505" y="50673"/>
                  </a:lnTo>
                  <a:lnTo>
                    <a:pt x="110662" y="44450"/>
                  </a:lnTo>
                  <a:lnTo>
                    <a:pt x="109347" y="35560"/>
                  </a:lnTo>
                  <a:lnTo>
                    <a:pt x="107236" y="29463"/>
                  </a:lnTo>
                  <a:lnTo>
                    <a:pt x="107148" y="29210"/>
                  </a:lnTo>
                  <a:lnTo>
                    <a:pt x="107061" y="28955"/>
                  </a:lnTo>
                  <a:lnTo>
                    <a:pt x="103504" y="23240"/>
                  </a:lnTo>
                  <a:lnTo>
                    <a:pt x="99822" y="17525"/>
                  </a:lnTo>
                  <a:lnTo>
                    <a:pt x="99300" y="17017"/>
                  </a:lnTo>
                  <a:close/>
                </a:path>
              </a:pathLst>
            </a:custGeom>
            <a:solidFill>
              <a:srgbClr val="FFFFFF"/>
            </a:solidFill>
          </p:spPr>
          <p:txBody>
            <a:bodyPr wrap="square" lIns="0" tIns="0" rIns="0" bIns="0" rtlCol="0"/>
            <a:lstStyle/>
            <a:p>
              <a:endParaRPr/>
            </a:p>
          </p:txBody>
        </p:sp>
        <p:pic>
          <p:nvPicPr>
            <p:cNvPr id="53" name="object 45"/>
            <p:cNvPicPr/>
            <p:nvPr/>
          </p:nvPicPr>
          <p:blipFill>
            <a:blip r:embed="rId29" cstate="print"/>
            <a:stretch>
              <a:fillRect/>
            </a:stretch>
          </p:blipFill>
          <p:spPr>
            <a:xfrm>
              <a:off x="3343655" y="1880628"/>
              <a:ext cx="189737" cy="214109"/>
            </a:xfrm>
            <a:prstGeom prst="rect">
              <a:avLst/>
            </a:prstGeom>
          </p:spPr>
        </p:pic>
        <p:sp>
          <p:nvSpPr>
            <p:cNvPr id="54" name="object 46"/>
            <p:cNvSpPr/>
            <p:nvPr/>
          </p:nvSpPr>
          <p:spPr>
            <a:xfrm>
              <a:off x="3371849" y="1909698"/>
              <a:ext cx="108585" cy="131445"/>
            </a:xfrm>
            <a:custGeom>
              <a:avLst/>
              <a:gdLst/>
              <a:ahLst/>
              <a:cxnLst/>
              <a:rect l="l" t="t" r="r" b="b"/>
              <a:pathLst>
                <a:path w="108585" h="131444">
                  <a:moveTo>
                    <a:pt x="25273" y="0"/>
                  </a:moveTo>
                  <a:lnTo>
                    <a:pt x="23113" y="762"/>
                  </a:lnTo>
                  <a:lnTo>
                    <a:pt x="22225" y="2031"/>
                  </a:lnTo>
                  <a:lnTo>
                    <a:pt x="0" y="110489"/>
                  </a:lnTo>
                  <a:lnTo>
                    <a:pt x="380" y="112013"/>
                  </a:lnTo>
                  <a:lnTo>
                    <a:pt x="888" y="112522"/>
                  </a:lnTo>
                  <a:lnTo>
                    <a:pt x="3175" y="113918"/>
                  </a:lnTo>
                  <a:lnTo>
                    <a:pt x="5714" y="114808"/>
                  </a:lnTo>
                  <a:lnTo>
                    <a:pt x="15366" y="116459"/>
                  </a:lnTo>
                  <a:lnTo>
                    <a:pt x="18034" y="116077"/>
                  </a:lnTo>
                  <a:lnTo>
                    <a:pt x="19430" y="115062"/>
                  </a:lnTo>
                  <a:lnTo>
                    <a:pt x="19685" y="114553"/>
                  </a:lnTo>
                  <a:lnTo>
                    <a:pt x="35178" y="38988"/>
                  </a:lnTo>
                  <a:lnTo>
                    <a:pt x="41910" y="33400"/>
                  </a:lnTo>
                  <a:lnTo>
                    <a:pt x="48133" y="29337"/>
                  </a:lnTo>
                  <a:lnTo>
                    <a:pt x="59436" y="24384"/>
                  </a:lnTo>
                  <a:lnTo>
                    <a:pt x="64642" y="23622"/>
                  </a:lnTo>
                  <a:lnTo>
                    <a:pt x="73405" y="25400"/>
                  </a:lnTo>
                  <a:lnTo>
                    <a:pt x="87375" y="50926"/>
                  </a:lnTo>
                  <a:lnTo>
                    <a:pt x="86867" y="55879"/>
                  </a:lnTo>
                  <a:lnTo>
                    <a:pt x="72771" y="124713"/>
                  </a:lnTo>
                  <a:lnTo>
                    <a:pt x="72644" y="125984"/>
                  </a:lnTo>
                  <a:lnTo>
                    <a:pt x="89026" y="131317"/>
                  </a:lnTo>
                  <a:lnTo>
                    <a:pt x="91186" y="130683"/>
                  </a:lnTo>
                  <a:lnTo>
                    <a:pt x="92328" y="129412"/>
                  </a:lnTo>
                  <a:lnTo>
                    <a:pt x="107314" y="55752"/>
                  </a:lnTo>
                  <a:lnTo>
                    <a:pt x="108076" y="49149"/>
                  </a:lnTo>
                  <a:lnTo>
                    <a:pt x="107696" y="37718"/>
                  </a:lnTo>
                  <a:lnTo>
                    <a:pt x="77088" y="8381"/>
                  </a:lnTo>
                  <a:lnTo>
                    <a:pt x="70992" y="7112"/>
                  </a:lnTo>
                  <a:lnTo>
                    <a:pt x="64642" y="7492"/>
                  </a:lnTo>
                  <a:lnTo>
                    <a:pt x="51435" y="11302"/>
                  </a:lnTo>
                  <a:lnTo>
                    <a:pt x="44323" y="14986"/>
                  </a:lnTo>
                  <a:lnTo>
                    <a:pt x="36957" y="20447"/>
                  </a:lnTo>
                  <a:lnTo>
                    <a:pt x="40004" y="5079"/>
                  </a:lnTo>
                  <a:lnTo>
                    <a:pt x="39624" y="4190"/>
                  </a:lnTo>
                  <a:lnTo>
                    <a:pt x="38100" y="2666"/>
                  </a:lnTo>
                  <a:lnTo>
                    <a:pt x="37211" y="2286"/>
                  </a:lnTo>
                  <a:lnTo>
                    <a:pt x="29972" y="508"/>
                  </a:lnTo>
                  <a:lnTo>
                    <a:pt x="25273" y="0"/>
                  </a:lnTo>
                  <a:close/>
                </a:path>
              </a:pathLst>
            </a:custGeom>
            <a:solidFill>
              <a:srgbClr val="FFFFFF"/>
            </a:solidFill>
          </p:spPr>
          <p:txBody>
            <a:bodyPr wrap="square" lIns="0" tIns="0" rIns="0" bIns="0" rtlCol="0"/>
            <a:lstStyle/>
            <a:p>
              <a:endParaRPr/>
            </a:p>
          </p:txBody>
        </p:sp>
        <p:pic>
          <p:nvPicPr>
            <p:cNvPr id="55" name="object 47"/>
            <p:cNvPicPr/>
            <p:nvPr/>
          </p:nvPicPr>
          <p:blipFill>
            <a:blip r:embed="rId30" cstate="print"/>
            <a:stretch>
              <a:fillRect/>
            </a:stretch>
          </p:blipFill>
          <p:spPr>
            <a:xfrm>
              <a:off x="3532631" y="1877568"/>
              <a:ext cx="162305" cy="290322"/>
            </a:xfrm>
            <a:prstGeom prst="rect">
              <a:avLst/>
            </a:prstGeom>
          </p:spPr>
        </p:pic>
        <p:pic>
          <p:nvPicPr>
            <p:cNvPr id="56" name="object 48"/>
            <p:cNvPicPr/>
            <p:nvPr/>
          </p:nvPicPr>
          <p:blipFill>
            <a:blip r:embed="rId31" cstate="print"/>
            <a:stretch>
              <a:fillRect/>
            </a:stretch>
          </p:blipFill>
          <p:spPr>
            <a:xfrm>
              <a:off x="3560714" y="1907540"/>
              <a:ext cx="240915" cy="251206"/>
            </a:xfrm>
            <a:prstGeom prst="rect">
              <a:avLst/>
            </a:prstGeom>
          </p:spPr>
        </p:pic>
        <p:sp>
          <p:nvSpPr>
            <p:cNvPr id="57" name="object 49"/>
            <p:cNvSpPr/>
            <p:nvPr/>
          </p:nvSpPr>
          <p:spPr>
            <a:xfrm>
              <a:off x="3618102" y="1947798"/>
              <a:ext cx="130810" cy="158115"/>
            </a:xfrm>
            <a:custGeom>
              <a:avLst/>
              <a:gdLst/>
              <a:ahLst/>
              <a:cxnLst/>
              <a:rect l="l" t="t" r="r" b="b"/>
              <a:pathLst>
                <a:path w="130810" h="158114">
                  <a:moveTo>
                    <a:pt x="77470" y="0"/>
                  </a:moveTo>
                  <a:lnTo>
                    <a:pt x="40132" y="31241"/>
                  </a:lnTo>
                  <a:lnTo>
                    <a:pt x="38988" y="36702"/>
                  </a:lnTo>
                  <a:lnTo>
                    <a:pt x="39370" y="46736"/>
                  </a:lnTo>
                  <a:lnTo>
                    <a:pt x="71882" y="93599"/>
                  </a:lnTo>
                  <a:lnTo>
                    <a:pt x="74549" y="97027"/>
                  </a:lnTo>
                  <a:lnTo>
                    <a:pt x="78867" y="103886"/>
                  </a:lnTo>
                  <a:lnTo>
                    <a:pt x="80391" y="107568"/>
                  </a:lnTo>
                  <a:lnTo>
                    <a:pt x="81661" y="114935"/>
                  </a:lnTo>
                  <a:lnTo>
                    <a:pt x="81280" y="118745"/>
                  </a:lnTo>
                  <a:lnTo>
                    <a:pt x="57531" y="139064"/>
                  </a:lnTo>
                  <a:lnTo>
                    <a:pt x="49657" y="138429"/>
                  </a:lnTo>
                  <a:lnTo>
                    <a:pt x="13970" y="114173"/>
                  </a:lnTo>
                  <a:lnTo>
                    <a:pt x="11175" y="109981"/>
                  </a:lnTo>
                  <a:lnTo>
                    <a:pt x="9906" y="108712"/>
                  </a:lnTo>
                  <a:lnTo>
                    <a:pt x="0" y="122809"/>
                  </a:lnTo>
                  <a:lnTo>
                    <a:pt x="254" y="124205"/>
                  </a:lnTo>
                  <a:lnTo>
                    <a:pt x="28829" y="149987"/>
                  </a:lnTo>
                  <a:lnTo>
                    <a:pt x="61213" y="157606"/>
                  </a:lnTo>
                  <a:lnTo>
                    <a:pt x="67563" y="156972"/>
                  </a:lnTo>
                  <a:lnTo>
                    <a:pt x="102997" y="123189"/>
                  </a:lnTo>
                  <a:lnTo>
                    <a:pt x="104139" y="117855"/>
                  </a:lnTo>
                  <a:lnTo>
                    <a:pt x="103759" y="107823"/>
                  </a:lnTo>
                  <a:lnTo>
                    <a:pt x="70738" y="60960"/>
                  </a:lnTo>
                  <a:lnTo>
                    <a:pt x="68072" y="57403"/>
                  </a:lnTo>
                  <a:lnTo>
                    <a:pt x="63626" y="50418"/>
                  </a:lnTo>
                  <a:lnTo>
                    <a:pt x="62230" y="46862"/>
                  </a:lnTo>
                  <a:lnTo>
                    <a:pt x="60833" y="39497"/>
                  </a:lnTo>
                  <a:lnTo>
                    <a:pt x="61341" y="35560"/>
                  </a:lnTo>
                  <a:lnTo>
                    <a:pt x="80391" y="18161"/>
                  </a:lnTo>
                  <a:lnTo>
                    <a:pt x="87249" y="18414"/>
                  </a:lnTo>
                  <a:lnTo>
                    <a:pt x="120142" y="42545"/>
                  </a:lnTo>
                  <a:lnTo>
                    <a:pt x="121285" y="43561"/>
                  </a:lnTo>
                  <a:lnTo>
                    <a:pt x="130429" y="28448"/>
                  </a:lnTo>
                  <a:lnTo>
                    <a:pt x="129286" y="25780"/>
                  </a:lnTo>
                  <a:lnTo>
                    <a:pt x="95885" y="2539"/>
                  </a:lnTo>
                  <a:lnTo>
                    <a:pt x="89662" y="1015"/>
                  </a:lnTo>
                  <a:lnTo>
                    <a:pt x="77470" y="0"/>
                  </a:lnTo>
                  <a:close/>
                </a:path>
              </a:pathLst>
            </a:custGeom>
            <a:solidFill>
              <a:srgbClr val="FFFFFF"/>
            </a:solidFill>
          </p:spPr>
          <p:txBody>
            <a:bodyPr wrap="square" lIns="0" tIns="0" rIns="0" bIns="0" rtlCol="0"/>
            <a:lstStyle/>
            <a:p>
              <a:endParaRPr/>
            </a:p>
          </p:txBody>
        </p:sp>
        <p:pic>
          <p:nvPicPr>
            <p:cNvPr id="58" name="object 50"/>
            <p:cNvPicPr/>
            <p:nvPr/>
          </p:nvPicPr>
          <p:blipFill>
            <a:blip r:embed="rId32" cstate="print"/>
            <a:stretch>
              <a:fillRect/>
            </a:stretch>
          </p:blipFill>
          <p:spPr>
            <a:xfrm>
              <a:off x="3691127" y="1969020"/>
              <a:ext cx="183654" cy="223253"/>
            </a:xfrm>
            <a:prstGeom prst="rect">
              <a:avLst/>
            </a:prstGeom>
          </p:spPr>
        </p:pic>
        <p:sp>
          <p:nvSpPr>
            <p:cNvPr id="59" name="object 51"/>
            <p:cNvSpPr/>
            <p:nvPr/>
          </p:nvSpPr>
          <p:spPr>
            <a:xfrm>
              <a:off x="3721734" y="1997201"/>
              <a:ext cx="99060" cy="142240"/>
            </a:xfrm>
            <a:custGeom>
              <a:avLst/>
              <a:gdLst/>
              <a:ahLst/>
              <a:cxnLst/>
              <a:rect l="l" t="t" r="r" b="b"/>
              <a:pathLst>
                <a:path w="99060" h="142239">
                  <a:moveTo>
                    <a:pt x="82168" y="0"/>
                  </a:moveTo>
                  <a:lnTo>
                    <a:pt x="81025" y="381"/>
                  </a:lnTo>
                  <a:lnTo>
                    <a:pt x="126" y="130048"/>
                  </a:lnTo>
                  <a:lnTo>
                    <a:pt x="0" y="131699"/>
                  </a:lnTo>
                  <a:lnTo>
                    <a:pt x="762" y="133096"/>
                  </a:lnTo>
                  <a:lnTo>
                    <a:pt x="5587" y="137287"/>
                  </a:lnTo>
                  <a:lnTo>
                    <a:pt x="10540" y="140208"/>
                  </a:lnTo>
                  <a:lnTo>
                    <a:pt x="13969" y="141605"/>
                  </a:lnTo>
                  <a:lnTo>
                    <a:pt x="16382" y="141986"/>
                  </a:lnTo>
                  <a:lnTo>
                    <a:pt x="17906" y="141097"/>
                  </a:lnTo>
                  <a:lnTo>
                    <a:pt x="98551" y="11302"/>
                  </a:lnTo>
                  <a:lnTo>
                    <a:pt x="98425" y="10033"/>
                  </a:lnTo>
                  <a:lnTo>
                    <a:pt x="97662" y="8762"/>
                  </a:lnTo>
                  <a:lnTo>
                    <a:pt x="94234" y="5587"/>
                  </a:lnTo>
                  <a:lnTo>
                    <a:pt x="91186" y="3556"/>
                  </a:lnTo>
                  <a:lnTo>
                    <a:pt x="89662" y="2539"/>
                  </a:lnTo>
                  <a:lnTo>
                    <a:pt x="84709" y="381"/>
                  </a:lnTo>
                  <a:lnTo>
                    <a:pt x="82168" y="0"/>
                  </a:lnTo>
                  <a:close/>
                </a:path>
              </a:pathLst>
            </a:custGeom>
            <a:solidFill>
              <a:srgbClr val="FFFFFF"/>
            </a:solidFill>
          </p:spPr>
          <p:txBody>
            <a:bodyPr wrap="square" lIns="0" tIns="0" rIns="0" bIns="0" rtlCol="0"/>
            <a:lstStyle/>
            <a:p>
              <a:endParaRPr/>
            </a:p>
          </p:txBody>
        </p:sp>
        <p:pic>
          <p:nvPicPr>
            <p:cNvPr id="60" name="object 52"/>
            <p:cNvPicPr/>
            <p:nvPr/>
          </p:nvPicPr>
          <p:blipFill>
            <a:blip r:embed="rId33" cstate="print"/>
            <a:stretch>
              <a:fillRect/>
            </a:stretch>
          </p:blipFill>
          <p:spPr>
            <a:xfrm>
              <a:off x="3697224" y="2023859"/>
              <a:ext cx="262889" cy="220230"/>
            </a:xfrm>
            <a:prstGeom prst="rect">
              <a:avLst/>
            </a:prstGeom>
          </p:spPr>
        </p:pic>
        <p:sp>
          <p:nvSpPr>
            <p:cNvPr id="61" name="object 53"/>
            <p:cNvSpPr/>
            <p:nvPr/>
          </p:nvSpPr>
          <p:spPr>
            <a:xfrm>
              <a:off x="3726433" y="2052065"/>
              <a:ext cx="180340" cy="138430"/>
            </a:xfrm>
            <a:custGeom>
              <a:avLst/>
              <a:gdLst/>
              <a:ahLst/>
              <a:cxnLst/>
              <a:rect l="l" t="t" r="r" b="b"/>
              <a:pathLst>
                <a:path w="180339" h="138430">
                  <a:moveTo>
                    <a:pt x="170306" y="0"/>
                  </a:moveTo>
                  <a:lnTo>
                    <a:pt x="169037" y="254"/>
                  </a:lnTo>
                  <a:lnTo>
                    <a:pt x="168020" y="1143"/>
                  </a:lnTo>
                  <a:lnTo>
                    <a:pt x="160899" y="13350"/>
                  </a:lnTo>
                  <a:lnTo>
                    <a:pt x="153622" y="24447"/>
                  </a:lnTo>
                  <a:lnTo>
                    <a:pt x="128510" y="54852"/>
                  </a:lnTo>
                  <a:lnTo>
                    <a:pt x="99060" y="80391"/>
                  </a:lnTo>
                  <a:lnTo>
                    <a:pt x="65734" y="100929"/>
                  </a:lnTo>
                  <a:lnTo>
                    <a:pt x="29194" y="115839"/>
                  </a:lnTo>
                  <a:lnTo>
                    <a:pt x="2286" y="122809"/>
                  </a:lnTo>
                  <a:lnTo>
                    <a:pt x="380" y="123951"/>
                  </a:lnTo>
                  <a:lnTo>
                    <a:pt x="0" y="124460"/>
                  </a:lnTo>
                  <a:lnTo>
                    <a:pt x="0" y="125857"/>
                  </a:lnTo>
                  <a:lnTo>
                    <a:pt x="1269" y="128778"/>
                  </a:lnTo>
                  <a:lnTo>
                    <a:pt x="5079" y="134112"/>
                  </a:lnTo>
                  <a:lnTo>
                    <a:pt x="8381" y="137287"/>
                  </a:lnTo>
                  <a:lnTo>
                    <a:pt x="10032" y="138049"/>
                  </a:lnTo>
                  <a:lnTo>
                    <a:pt x="24764" y="135636"/>
                  </a:lnTo>
                  <a:lnTo>
                    <a:pt x="63880" y="123951"/>
                  </a:lnTo>
                  <a:lnTo>
                    <a:pt x="99885" y="105346"/>
                  </a:lnTo>
                  <a:lnTo>
                    <a:pt x="131968" y="80168"/>
                  </a:lnTo>
                  <a:lnTo>
                    <a:pt x="158456" y="49313"/>
                  </a:lnTo>
                  <a:lnTo>
                    <a:pt x="180212" y="13335"/>
                  </a:lnTo>
                  <a:lnTo>
                    <a:pt x="179704" y="10541"/>
                  </a:lnTo>
                  <a:lnTo>
                    <a:pt x="178180" y="7747"/>
                  </a:lnTo>
                  <a:lnTo>
                    <a:pt x="176275" y="5207"/>
                  </a:lnTo>
                  <a:lnTo>
                    <a:pt x="174243" y="2539"/>
                  </a:lnTo>
                  <a:lnTo>
                    <a:pt x="171703" y="508"/>
                  </a:lnTo>
                  <a:lnTo>
                    <a:pt x="170306" y="0"/>
                  </a:lnTo>
                  <a:close/>
                </a:path>
              </a:pathLst>
            </a:custGeom>
            <a:solidFill>
              <a:srgbClr val="FFFFFF"/>
            </a:solidFill>
          </p:spPr>
          <p:txBody>
            <a:bodyPr wrap="square" lIns="0" tIns="0" rIns="0" bIns="0" rtlCol="0"/>
            <a:lstStyle/>
            <a:p>
              <a:endParaRPr/>
            </a:p>
          </p:txBody>
        </p:sp>
        <p:sp>
          <p:nvSpPr>
            <p:cNvPr id="62" name="object 54"/>
            <p:cNvSpPr/>
            <p:nvPr/>
          </p:nvSpPr>
          <p:spPr>
            <a:xfrm>
              <a:off x="1106424" y="2069592"/>
              <a:ext cx="2883535" cy="1027430"/>
            </a:xfrm>
            <a:custGeom>
              <a:avLst/>
              <a:gdLst/>
              <a:ahLst/>
              <a:cxnLst/>
              <a:rect l="l" t="t" r="r" b="b"/>
              <a:pathLst>
                <a:path w="2883535" h="1027430">
                  <a:moveTo>
                    <a:pt x="1441703" y="0"/>
                  </a:moveTo>
                  <a:lnTo>
                    <a:pt x="1373831" y="559"/>
                  </a:lnTo>
                  <a:lnTo>
                    <a:pt x="1306767" y="2220"/>
                  </a:lnTo>
                  <a:lnTo>
                    <a:pt x="1240580" y="4958"/>
                  </a:lnTo>
                  <a:lnTo>
                    <a:pt x="1175340" y="8748"/>
                  </a:lnTo>
                  <a:lnTo>
                    <a:pt x="1111115" y="13567"/>
                  </a:lnTo>
                  <a:lnTo>
                    <a:pt x="1047976" y="19388"/>
                  </a:lnTo>
                  <a:lnTo>
                    <a:pt x="985991" y="26188"/>
                  </a:lnTo>
                  <a:lnTo>
                    <a:pt x="925229" y="33941"/>
                  </a:lnTo>
                  <a:lnTo>
                    <a:pt x="865760" y="42624"/>
                  </a:lnTo>
                  <a:lnTo>
                    <a:pt x="807653" y="52211"/>
                  </a:lnTo>
                  <a:lnTo>
                    <a:pt x="750977" y="62678"/>
                  </a:lnTo>
                  <a:lnTo>
                    <a:pt x="695801" y="73999"/>
                  </a:lnTo>
                  <a:lnTo>
                    <a:pt x="642194" y="86151"/>
                  </a:lnTo>
                  <a:lnTo>
                    <a:pt x="590226" y="99108"/>
                  </a:lnTo>
                  <a:lnTo>
                    <a:pt x="539966" y="112847"/>
                  </a:lnTo>
                  <a:lnTo>
                    <a:pt x="491484" y="127341"/>
                  </a:lnTo>
                  <a:lnTo>
                    <a:pt x="444847" y="142567"/>
                  </a:lnTo>
                  <a:lnTo>
                    <a:pt x="400126" y="158500"/>
                  </a:lnTo>
                  <a:lnTo>
                    <a:pt x="357390" y="175115"/>
                  </a:lnTo>
                  <a:lnTo>
                    <a:pt x="316707" y="192388"/>
                  </a:lnTo>
                  <a:lnTo>
                    <a:pt x="278148" y="210293"/>
                  </a:lnTo>
                  <a:lnTo>
                    <a:pt x="241781" y="228807"/>
                  </a:lnTo>
                  <a:lnTo>
                    <a:pt x="207675" y="247904"/>
                  </a:lnTo>
                  <a:lnTo>
                    <a:pt x="146526" y="287749"/>
                  </a:lnTo>
                  <a:lnTo>
                    <a:pt x="95253" y="329632"/>
                  </a:lnTo>
                  <a:lnTo>
                    <a:pt x="54410" y="373354"/>
                  </a:lnTo>
                  <a:lnTo>
                    <a:pt x="24551" y="418720"/>
                  </a:lnTo>
                  <a:lnTo>
                    <a:pt x="6230" y="465530"/>
                  </a:lnTo>
                  <a:lnTo>
                    <a:pt x="0" y="513588"/>
                  </a:lnTo>
                  <a:lnTo>
                    <a:pt x="1569" y="537760"/>
                  </a:lnTo>
                  <a:lnTo>
                    <a:pt x="13914" y="585219"/>
                  </a:lnTo>
                  <a:lnTo>
                    <a:pt x="38073" y="631331"/>
                  </a:lnTo>
                  <a:lnTo>
                    <a:pt x="73493" y="675900"/>
                  </a:lnTo>
                  <a:lnTo>
                    <a:pt x="119620" y="718727"/>
                  </a:lnTo>
                  <a:lnTo>
                    <a:pt x="175900" y="759616"/>
                  </a:lnTo>
                  <a:lnTo>
                    <a:pt x="241781" y="798368"/>
                  </a:lnTo>
                  <a:lnTo>
                    <a:pt x="278148" y="816882"/>
                  </a:lnTo>
                  <a:lnTo>
                    <a:pt x="316707" y="834787"/>
                  </a:lnTo>
                  <a:lnTo>
                    <a:pt x="357390" y="852060"/>
                  </a:lnTo>
                  <a:lnTo>
                    <a:pt x="400126" y="868675"/>
                  </a:lnTo>
                  <a:lnTo>
                    <a:pt x="444847" y="884608"/>
                  </a:lnTo>
                  <a:lnTo>
                    <a:pt x="491484" y="899834"/>
                  </a:lnTo>
                  <a:lnTo>
                    <a:pt x="539966" y="914328"/>
                  </a:lnTo>
                  <a:lnTo>
                    <a:pt x="590226" y="928067"/>
                  </a:lnTo>
                  <a:lnTo>
                    <a:pt x="642194" y="941024"/>
                  </a:lnTo>
                  <a:lnTo>
                    <a:pt x="695801" y="953176"/>
                  </a:lnTo>
                  <a:lnTo>
                    <a:pt x="750977" y="964497"/>
                  </a:lnTo>
                  <a:lnTo>
                    <a:pt x="807653" y="974964"/>
                  </a:lnTo>
                  <a:lnTo>
                    <a:pt x="865760" y="984551"/>
                  </a:lnTo>
                  <a:lnTo>
                    <a:pt x="925229" y="993234"/>
                  </a:lnTo>
                  <a:lnTo>
                    <a:pt x="985991" y="1000987"/>
                  </a:lnTo>
                  <a:lnTo>
                    <a:pt x="1047976" y="1007787"/>
                  </a:lnTo>
                  <a:lnTo>
                    <a:pt x="1111115" y="1013608"/>
                  </a:lnTo>
                  <a:lnTo>
                    <a:pt x="1175340" y="1018427"/>
                  </a:lnTo>
                  <a:lnTo>
                    <a:pt x="1240580" y="1022217"/>
                  </a:lnTo>
                  <a:lnTo>
                    <a:pt x="1306767" y="1024955"/>
                  </a:lnTo>
                  <a:lnTo>
                    <a:pt x="1373831" y="1026616"/>
                  </a:lnTo>
                  <a:lnTo>
                    <a:pt x="1441703" y="1027176"/>
                  </a:lnTo>
                  <a:lnTo>
                    <a:pt x="1509576" y="1026616"/>
                  </a:lnTo>
                  <a:lnTo>
                    <a:pt x="1576640" y="1024955"/>
                  </a:lnTo>
                  <a:lnTo>
                    <a:pt x="1642827" y="1022217"/>
                  </a:lnTo>
                  <a:lnTo>
                    <a:pt x="1708067" y="1018427"/>
                  </a:lnTo>
                  <a:lnTo>
                    <a:pt x="1772292" y="1013608"/>
                  </a:lnTo>
                  <a:lnTo>
                    <a:pt x="1835431" y="1007787"/>
                  </a:lnTo>
                  <a:lnTo>
                    <a:pt x="1897416" y="1000987"/>
                  </a:lnTo>
                  <a:lnTo>
                    <a:pt x="1958178" y="993234"/>
                  </a:lnTo>
                  <a:lnTo>
                    <a:pt x="2017647" y="984551"/>
                  </a:lnTo>
                  <a:lnTo>
                    <a:pt x="2075754" y="974964"/>
                  </a:lnTo>
                  <a:lnTo>
                    <a:pt x="2132430" y="964497"/>
                  </a:lnTo>
                  <a:lnTo>
                    <a:pt x="2187606" y="953176"/>
                  </a:lnTo>
                  <a:lnTo>
                    <a:pt x="2241213" y="941024"/>
                  </a:lnTo>
                  <a:lnTo>
                    <a:pt x="2293181" y="928067"/>
                  </a:lnTo>
                  <a:lnTo>
                    <a:pt x="2343441" y="914328"/>
                  </a:lnTo>
                  <a:lnTo>
                    <a:pt x="2391923" y="899834"/>
                  </a:lnTo>
                  <a:lnTo>
                    <a:pt x="2438560" y="884608"/>
                  </a:lnTo>
                  <a:lnTo>
                    <a:pt x="2483281" y="868675"/>
                  </a:lnTo>
                  <a:lnTo>
                    <a:pt x="2526017" y="852060"/>
                  </a:lnTo>
                  <a:lnTo>
                    <a:pt x="2566700" y="834787"/>
                  </a:lnTo>
                  <a:lnTo>
                    <a:pt x="2605259" y="816882"/>
                  </a:lnTo>
                  <a:lnTo>
                    <a:pt x="2641626" y="798368"/>
                  </a:lnTo>
                  <a:lnTo>
                    <a:pt x="2675732" y="779271"/>
                  </a:lnTo>
                  <a:lnTo>
                    <a:pt x="2736881" y="739426"/>
                  </a:lnTo>
                  <a:lnTo>
                    <a:pt x="2788154" y="697543"/>
                  </a:lnTo>
                  <a:lnTo>
                    <a:pt x="2828997" y="653821"/>
                  </a:lnTo>
                  <a:lnTo>
                    <a:pt x="2858856" y="608455"/>
                  </a:lnTo>
                  <a:lnTo>
                    <a:pt x="2877177" y="561645"/>
                  </a:lnTo>
                  <a:lnTo>
                    <a:pt x="2883408" y="513588"/>
                  </a:lnTo>
                  <a:lnTo>
                    <a:pt x="2881838" y="489415"/>
                  </a:lnTo>
                  <a:lnTo>
                    <a:pt x="2869493" y="441956"/>
                  </a:lnTo>
                  <a:lnTo>
                    <a:pt x="2845334" y="395844"/>
                  </a:lnTo>
                  <a:lnTo>
                    <a:pt x="2809914" y="351275"/>
                  </a:lnTo>
                  <a:lnTo>
                    <a:pt x="2763787" y="308448"/>
                  </a:lnTo>
                  <a:lnTo>
                    <a:pt x="2707507" y="267559"/>
                  </a:lnTo>
                  <a:lnTo>
                    <a:pt x="2641626" y="228807"/>
                  </a:lnTo>
                  <a:lnTo>
                    <a:pt x="2605259" y="210293"/>
                  </a:lnTo>
                  <a:lnTo>
                    <a:pt x="2566700" y="192388"/>
                  </a:lnTo>
                  <a:lnTo>
                    <a:pt x="2526017" y="175115"/>
                  </a:lnTo>
                  <a:lnTo>
                    <a:pt x="2483281" y="158500"/>
                  </a:lnTo>
                  <a:lnTo>
                    <a:pt x="2438560" y="142567"/>
                  </a:lnTo>
                  <a:lnTo>
                    <a:pt x="2391923" y="127341"/>
                  </a:lnTo>
                  <a:lnTo>
                    <a:pt x="2343441" y="112847"/>
                  </a:lnTo>
                  <a:lnTo>
                    <a:pt x="2293181" y="99108"/>
                  </a:lnTo>
                  <a:lnTo>
                    <a:pt x="2241213" y="86151"/>
                  </a:lnTo>
                  <a:lnTo>
                    <a:pt x="2187606" y="73999"/>
                  </a:lnTo>
                  <a:lnTo>
                    <a:pt x="2132430" y="62678"/>
                  </a:lnTo>
                  <a:lnTo>
                    <a:pt x="2075754" y="52211"/>
                  </a:lnTo>
                  <a:lnTo>
                    <a:pt x="2017647" y="42624"/>
                  </a:lnTo>
                  <a:lnTo>
                    <a:pt x="1958178" y="33941"/>
                  </a:lnTo>
                  <a:lnTo>
                    <a:pt x="1897416" y="26188"/>
                  </a:lnTo>
                  <a:lnTo>
                    <a:pt x="1835431" y="19388"/>
                  </a:lnTo>
                  <a:lnTo>
                    <a:pt x="1772292" y="13567"/>
                  </a:lnTo>
                  <a:lnTo>
                    <a:pt x="1708067" y="8748"/>
                  </a:lnTo>
                  <a:lnTo>
                    <a:pt x="1642827" y="4958"/>
                  </a:lnTo>
                  <a:lnTo>
                    <a:pt x="1576640" y="2220"/>
                  </a:lnTo>
                  <a:lnTo>
                    <a:pt x="1509576" y="559"/>
                  </a:lnTo>
                  <a:lnTo>
                    <a:pt x="1441703" y="0"/>
                  </a:lnTo>
                  <a:close/>
                </a:path>
              </a:pathLst>
            </a:custGeom>
            <a:solidFill>
              <a:srgbClr val="007842"/>
            </a:solidFill>
          </p:spPr>
          <p:txBody>
            <a:bodyPr wrap="square" lIns="0" tIns="0" rIns="0" bIns="0" rtlCol="0"/>
            <a:lstStyle/>
            <a:p>
              <a:endParaRPr/>
            </a:p>
          </p:txBody>
        </p:sp>
        <p:sp>
          <p:nvSpPr>
            <p:cNvPr id="63" name="object 55"/>
            <p:cNvSpPr/>
            <p:nvPr/>
          </p:nvSpPr>
          <p:spPr>
            <a:xfrm>
              <a:off x="1106424" y="2069592"/>
              <a:ext cx="2883535" cy="1027430"/>
            </a:xfrm>
            <a:custGeom>
              <a:avLst/>
              <a:gdLst/>
              <a:ahLst/>
              <a:cxnLst/>
              <a:rect l="l" t="t" r="r" b="b"/>
              <a:pathLst>
                <a:path w="2883535" h="1027430">
                  <a:moveTo>
                    <a:pt x="0" y="513588"/>
                  </a:moveTo>
                  <a:lnTo>
                    <a:pt x="6230" y="465530"/>
                  </a:lnTo>
                  <a:lnTo>
                    <a:pt x="24551" y="418720"/>
                  </a:lnTo>
                  <a:lnTo>
                    <a:pt x="54410" y="373354"/>
                  </a:lnTo>
                  <a:lnTo>
                    <a:pt x="95253" y="329632"/>
                  </a:lnTo>
                  <a:lnTo>
                    <a:pt x="146526" y="287749"/>
                  </a:lnTo>
                  <a:lnTo>
                    <a:pt x="207675" y="247904"/>
                  </a:lnTo>
                  <a:lnTo>
                    <a:pt x="241781" y="228807"/>
                  </a:lnTo>
                  <a:lnTo>
                    <a:pt x="278148" y="210293"/>
                  </a:lnTo>
                  <a:lnTo>
                    <a:pt x="316707" y="192388"/>
                  </a:lnTo>
                  <a:lnTo>
                    <a:pt x="357390" y="175115"/>
                  </a:lnTo>
                  <a:lnTo>
                    <a:pt x="400126" y="158500"/>
                  </a:lnTo>
                  <a:lnTo>
                    <a:pt x="444847" y="142567"/>
                  </a:lnTo>
                  <a:lnTo>
                    <a:pt x="491484" y="127341"/>
                  </a:lnTo>
                  <a:lnTo>
                    <a:pt x="539966" y="112847"/>
                  </a:lnTo>
                  <a:lnTo>
                    <a:pt x="590226" y="99108"/>
                  </a:lnTo>
                  <a:lnTo>
                    <a:pt x="642194" y="86151"/>
                  </a:lnTo>
                  <a:lnTo>
                    <a:pt x="695801" y="73999"/>
                  </a:lnTo>
                  <a:lnTo>
                    <a:pt x="750977" y="62678"/>
                  </a:lnTo>
                  <a:lnTo>
                    <a:pt x="807653" y="52211"/>
                  </a:lnTo>
                  <a:lnTo>
                    <a:pt x="865760" y="42624"/>
                  </a:lnTo>
                  <a:lnTo>
                    <a:pt x="925229" y="33941"/>
                  </a:lnTo>
                  <a:lnTo>
                    <a:pt x="985991" y="26188"/>
                  </a:lnTo>
                  <a:lnTo>
                    <a:pt x="1047976" y="19388"/>
                  </a:lnTo>
                  <a:lnTo>
                    <a:pt x="1111115" y="13567"/>
                  </a:lnTo>
                  <a:lnTo>
                    <a:pt x="1175340" y="8748"/>
                  </a:lnTo>
                  <a:lnTo>
                    <a:pt x="1240580" y="4958"/>
                  </a:lnTo>
                  <a:lnTo>
                    <a:pt x="1306767" y="2220"/>
                  </a:lnTo>
                  <a:lnTo>
                    <a:pt x="1373831" y="559"/>
                  </a:lnTo>
                  <a:lnTo>
                    <a:pt x="1441703" y="0"/>
                  </a:lnTo>
                  <a:lnTo>
                    <a:pt x="1509576" y="559"/>
                  </a:lnTo>
                  <a:lnTo>
                    <a:pt x="1576640" y="2220"/>
                  </a:lnTo>
                  <a:lnTo>
                    <a:pt x="1642827" y="4958"/>
                  </a:lnTo>
                  <a:lnTo>
                    <a:pt x="1708067" y="8748"/>
                  </a:lnTo>
                  <a:lnTo>
                    <a:pt x="1772292" y="13567"/>
                  </a:lnTo>
                  <a:lnTo>
                    <a:pt x="1835431" y="19388"/>
                  </a:lnTo>
                  <a:lnTo>
                    <a:pt x="1897416" y="26188"/>
                  </a:lnTo>
                  <a:lnTo>
                    <a:pt x="1958178" y="33941"/>
                  </a:lnTo>
                  <a:lnTo>
                    <a:pt x="2017647" y="42624"/>
                  </a:lnTo>
                  <a:lnTo>
                    <a:pt x="2075754" y="52211"/>
                  </a:lnTo>
                  <a:lnTo>
                    <a:pt x="2132430" y="62678"/>
                  </a:lnTo>
                  <a:lnTo>
                    <a:pt x="2187606" y="73999"/>
                  </a:lnTo>
                  <a:lnTo>
                    <a:pt x="2241213" y="86151"/>
                  </a:lnTo>
                  <a:lnTo>
                    <a:pt x="2293181" y="99108"/>
                  </a:lnTo>
                  <a:lnTo>
                    <a:pt x="2343441" y="112847"/>
                  </a:lnTo>
                  <a:lnTo>
                    <a:pt x="2391923" y="127341"/>
                  </a:lnTo>
                  <a:lnTo>
                    <a:pt x="2438560" y="142567"/>
                  </a:lnTo>
                  <a:lnTo>
                    <a:pt x="2483281" y="158500"/>
                  </a:lnTo>
                  <a:lnTo>
                    <a:pt x="2526017" y="175115"/>
                  </a:lnTo>
                  <a:lnTo>
                    <a:pt x="2566700" y="192388"/>
                  </a:lnTo>
                  <a:lnTo>
                    <a:pt x="2605259" y="210293"/>
                  </a:lnTo>
                  <a:lnTo>
                    <a:pt x="2641626" y="228807"/>
                  </a:lnTo>
                  <a:lnTo>
                    <a:pt x="2675732" y="247904"/>
                  </a:lnTo>
                  <a:lnTo>
                    <a:pt x="2736881" y="287749"/>
                  </a:lnTo>
                  <a:lnTo>
                    <a:pt x="2788154" y="329632"/>
                  </a:lnTo>
                  <a:lnTo>
                    <a:pt x="2828997" y="373354"/>
                  </a:lnTo>
                  <a:lnTo>
                    <a:pt x="2858856" y="418720"/>
                  </a:lnTo>
                  <a:lnTo>
                    <a:pt x="2877177" y="465530"/>
                  </a:lnTo>
                  <a:lnTo>
                    <a:pt x="2883408" y="513588"/>
                  </a:lnTo>
                  <a:lnTo>
                    <a:pt x="2881838" y="537760"/>
                  </a:lnTo>
                  <a:lnTo>
                    <a:pt x="2869493" y="585219"/>
                  </a:lnTo>
                  <a:lnTo>
                    <a:pt x="2845334" y="631331"/>
                  </a:lnTo>
                  <a:lnTo>
                    <a:pt x="2809914" y="675900"/>
                  </a:lnTo>
                  <a:lnTo>
                    <a:pt x="2763787" y="718727"/>
                  </a:lnTo>
                  <a:lnTo>
                    <a:pt x="2707507" y="759616"/>
                  </a:lnTo>
                  <a:lnTo>
                    <a:pt x="2641626" y="798368"/>
                  </a:lnTo>
                  <a:lnTo>
                    <a:pt x="2605259" y="816882"/>
                  </a:lnTo>
                  <a:lnTo>
                    <a:pt x="2566700" y="834787"/>
                  </a:lnTo>
                  <a:lnTo>
                    <a:pt x="2526017" y="852060"/>
                  </a:lnTo>
                  <a:lnTo>
                    <a:pt x="2483281" y="868675"/>
                  </a:lnTo>
                  <a:lnTo>
                    <a:pt x="2438560" y="884608"/>
                  </a:lnTo>
                  <a:lnTo>
                    <a:pt x="2391923" y="899834"/>
                  </a:lnTo>
                  <a:lnTo>
                    <a:pt x="2343441" y="914328"/>
                  </a:lnTo>
                  <a:lnTo>
                    <a:pt x="2293181" y="928067"/>
                  </a:lnTo>
                  <a:lnTo>
                    <a:pt x="2241213" y="941024"/>
                  </a:lnTo>
                  <a:lnTo>
                    <a:pt x="2187606" y="953176"/>
                  </a:lnTo>
                  <a:lnTo>
                    <a:pt x="2132430" y="964497"/>
                  </a:lnTo>
                  <a:lnTo>
                    <a:pt x="2075754" y="974964"/>
                  </a:lnTo>
                  <a:lnTo>
                    <a:pt x="2017647" y="984551"/>
                  </a:lnTo>
                  <a:lnTo>
                    <a:pt x="1958178" y="993234"/>
                  </a:lnTo>
                  <a:lnTo>
                    <a:pt x="1897416" y="1000987"/>
                  </a:lnTo>
                  <a:lnTo>
                    <a:pt x="1835431" y="1007787"/>
                  </a:lnTo>
                  <a:lnTo>
                    <a:pt x="1772292" y="1013608"/>
                  </a:lnTo>
                  <a:lnTo>
                    <a:pt x="1708067" y="1018427"/>
                  </a:lnTo>
                  <a:lnTo>
                    <a:pt x="1642827" y="1022217"/>
                  </a:lnTo>
                  <a:lnTo>
                    <a:pt x="1576640" y="1024955"/>
                  </a:lnTo>
                  <a:lnTo>
                    <a:pt x="1509576" y="1026616"/>
                  </a:lnTo>
                  <a:lnTo>
                    <a:pt x="1441703" y="1027176"/>
                  </a:lnTo>
                  <a:lnTo>
                    <a:pt x="1373831" y="1026616"/>
                  </a:lnTo>
                  <a:lnTo>
                    <a:pt x="1306767" y="1024955"/>
                  </a:lnTo>
                  <a:lnTo>
                    <a:pt x="1240580" y="1022217"/>
                  </a:lnTo>
                  <a:lnTo>
                    <a:pt x="1175340" y="1018427"/>
                  </a:lnTo>
                  <a:lnTo>
                    <a:pt x="1111115" y="1013608"/>
                  </a:lnTo>
                  <a:lnTo>
                    <a:pt x="1047976" y="1007787"/>
                  </a:lnTo>
                  <a:lnTo>
                    <a:pt x="985991" y="1000987"/>
                  </a:lnTo>
                  <a:lnTo>
                    <a:pt x="925229" y="993234"/>
                  </a:lnTo>
                  <a:lnTo>
                    <a:pt x="865760" y="984551"/>
                  </a:lnTo>
                  <a:lnTo>
                    <a:pt x="807653" y="974964"/>
                  </a:lnTo>
                  <a:lnTo>
                    <a:pt x="750977" y="964497"/>
                  </a:lnTo>
                  <a:lnTo>
                    <a:pt x="695801" y="953176"/>
                  </a:lnTo>
                  <a:lnTo>
                    <a:pt x="642194" y="941024"/>
                  </a:lnTo>
                  <a:lnTo>
                    <a:pt x="590226" y="928067"/>
                  </a:lnTo>
                  <a:lnTo>
                    <a:pt x="539966" y="914328"/>
                  </a:lnTo>
                  <a:lnTo>
                    <a:pt x="491484" y="899834"/>
                  </a:lnTo>
                  <a:lnTo>
                    <a:pt x="444847" y="884608"/>
                  </a:lnTo>
                  <a:lnTo>
                    <a:pt x="400126" y="868675"/>
                  </a:lnTo>
                  <a:lnTo>
                    <a:pt x="357390" y="852060"/>
                  </a:lnTo>
                  <a:lnTo>
                    <a:pt x="316707" y="834787"/>
                  </a:lnTo>
                  <a:lnTo>
                    <a:pt x="278148" y="816882"/>
                  </a:lnTo>
                  <a:lnTo>
                    <a:pt x="241781" y="798368"/>
                  </a:lnTo>
                  <a:lnTo>
                    <a:pt x="207675" y="779271"/>
                  </a:lnTo>
                  <a:lnTo>
                    <a:pt x="146526" y="739426"/>
                  </a:lnTo>
                  <a:lnTo>
                    <a:pt x="95253" y="697543"/>
                  </a:lnTo>
                  <a:lnTo>
                    <a:pt x="54410" y="653821"/>
                  </a:lnTo>
                  <a:lnTo>
                    <a:pt x="24551" y="608455"/>
                  </a:lnTo>
                  <a:lnTo>
                    <a:pt x="6230" y="561645"/>
                  </a:lnTo>
                  <a:lnTo>
                    <a:pt x="0" y="513588"/>
                  </a:lnTo>
                  <a:close/>
                </a:path>
              </a:pathLst>
            </a:custGeom>
            <a:ln w="12698">
              <a:solidFill>
                <a:srgbClr val="FFFF66"/>
              </a:solidFill>
            </a:ln>
          </p:spPr>
          <p:txBody>
            <a:bodyPr wrap="square" lIns="0" tIns="0" rIns="0" bIns="0" rtlCol="0"/>
            <a:lstStyle/>
            <a:p>
              <a:endParaRPr/>
            </a:p>
          </p:txBody>
        </p:sp>
        <p:pic>
          <p:nvPicPr>
            <p:cNvPr id="64" name="object 56"/>
            <p:cNvPicPr/>
            <p:nvPr/>
          </p:nvPicPr>
          <p:blipFill>
            <a:blip r:embed="rId34" cstate="print"/>
            <a:stretch>
              <a:fillRect/>
            </a:stretch>
          </p:blipFill>
          <p:spPr>
            <a:xfrm>
              <a:off x="1463040" y="2161031"/>
              <a:ext cx="250685" cy="326898"/>
            </a:xfrm>
            <a:prstGeom prst="rect">
              <a:avLst/>
            </a:prstGeom>
          </p:spPr>
        </p:pic>
        <p:pic>
          <p:nvPicPr>
            <p:cNvPr id="65" name="object 57"/>
            <p:cNvPicPr/>
            <p:nvPr/>
          </p:nvPicPr>
          <p:blipFill>
            <a:blip r:embed="rId35" cstate="print"/>
            <a:stretch>
              <a:fillRect/>
            </a:stretch>
          </p:blipFill>
          <p:spPr>
            <a:xfrm>
              <a:off x="1491200" y="2188971"/>
              <a:ext cx="169552" cy="246252"/>
            </a:xfrm>
            <a:prstGeom prst="rect">
              <a:avLst/>
            </a:prstGeom>
          </p:spPr>
        </p:pic>
        <p:pic>
          <p:nvPicPr>
            <p:cNvPr id="66" name="object 58"/>
            <p:cNvPicPr/>
            <p:nvPr/>
          </p:nvPicPr>
          <p:blipFill>
            <a:blip r:embed="rId36" cstate="print"/>
            <a:stretch>
              <a:fillRect/>
            </a:stretch>
          </p:blipFill>
          <p:spPr>
            <a:xfrm>
              <a:off x="1655064" y="2136635"/>
              <a:ext cx="147091" cy="320814"/>
            </a:xfrm>
            <a:prstGeom prst="rect">
              <a:avLst/>
            </a:prstGeom>
          </p:spPr>
        </p:pic>
        <p:pic>
          <p:nvPicPr>
            <p:cNvPr id="67" name="object 59"/>
            <p:cNvPicPr/>
            <p:nvPr/>
          </p:nvPicPr>
          <p:blipFill>
            <a:blip r:embed="rId37" cstate="print"/>
            <a:stretch>
              <a:fillRect/>
            </a:stretch>
          </p:blipFill>
          <p:spPr>
            <a:xfrm>
              <a:off x="1683384" y="2165349"/>
              <a:ext cx="64388" cy="237616"/>
            </a:xfrm>
            <a:prstGeom prst="rect">
              <a:avLst/>
            </a:prstGeom>
          </p:spPr>
        </p:pic>
        <p:pic>
          <p:nvPicPr>
            <p:cNvPr id="68" name="object 60"/>
            <p:cNvPicPr/>
            <p:nvPr/>
          </p:nvPicPr>
          <p:blipFill>
            <a:blip r:embed="rId38" cstate="print"/>
            <a:stretch>
              <a:fillRect/>
            </a:stretch>
          </p:blipFill>
          <p:spPr>
            <a:xfrm>
              <a:off x="1837944" y="2115299"/>
              <a:ext cx="134874" cy="320814"/>
            </a:xfrm>
            <a:prstGeom prst="rect">
              <a:avLst/>
            </a:prstGeom>
          </p:spPr>
        </p:pic>
        <p:sp>
          <p:nvSpPr>
            <p:cNvPr id="69" name="object 61"/>
            <p:cNvSpPr/>
            <p:nvPr/>
          </p:nvSpPr>
          <p:spPr>
            <a:xfrm>
              <a:off x="1866011" y="2145030"/>
              <a:ext cx="52069" cy="238760"/>
            </a:xfrm>
            <a:custGeom>
              <a:avLst/>
              <a:gdLst/>
              <a:ahLst/>
              <a:cxnLst/>
              <a:rect l="l" t="t" r="r" b="b"/>
              <a:pathLst>
                <a:path w="52069" h="238760">
                  <a:moveTo>
                    <a:pt x="18287" y="0"/>
                  </a:moveTo>
                  <a:lnTo>
                    <a:pt x="15239" y="381"/>
                  </a:lnTo>
                  <a:lnTo>
                    <a:pt x="10032" y="889"/>
                  </a:lnTo>
                  <a:lnTo>
                    <a:pt x="4444" y="2412"/>
                  </a:lnTo>
                  <a:lnTo>
                    <a:pt x="1143" y="4191"/>
                  </a:lnTo>
                  <a:lnTo>
                    <a:pt x="634" y="4953"/>
                  </a:lnTo>
                  <a:lnTo>
                    <a:pt x="0" y="6604"/>
                  </a:lnTo>
                  <a:lnTo>
                    <a:pt x="20319" y="234696"/>
                  </a:lnTo>
                  <a:lnTo>
                    <a:pt x="33527" y="238506"/>
                  </a:lnTo>
                  <a:lnTo>
                    <a:pt x="42037" y="237617"/>
                  </a:lnTo>
                  <a:lnTo>
                    <a:pt x="51688" y="231902"/>
                  </a:lnTo>
                  <a:lnTo>
                    <a:pt x="31368" y="3810"/>
                  </a:lnTo>
                  <a:lnTo>
                    <a:pt x="30987" y="2921"/>
                  </a:lnTo>
                  <a:lnTo>
                    <a:pt x="29971" y="1524"/>
                  </a:lnTo>
                  <a:lnTo>
                    <a:pt x="27812" y="762"/>
                  </a:lnTo>
                  <a:lnTo>
                    <a:pt x="24891" y="254"/>
                  </a:lnTo>
                  <a:lnTo>
                    <a:pt x="18287" y="0"/>
                  </a:lnTo>
                  <a:close/>
                </a:path>
              </a:pathLst>
            </a:custGeom>
            <a:solidFill>
              <a:srgbClr val="FFFFFF"/>
            </a:solidFill>
          </p:spPr>
          <p:txBody>
            <a:bodyPr wrap="square" lIns="0" tIns="0" rIns="0" bIns="0" rtlCol="0"/>
            <a:lstStyle/>
            <a:p>
              <a:endParaRPr/>
            </a:p>
          </p:txBody>
        </p:sp>
        <p:pic>
          <p:nvPicPr>
            <p:cNvPr id="70" name="object 62"/>
            <p:cNvPicPr/>
            <p:nvPr/>
          </p:nvPicPr>
          <p:blipFill>
            <a:blip r:embed="rId39" cstate="print"/>
            <a:stretch>
              <a:fillRect/>
            </a:stretch>
          </p:blipFill>
          <p:spPr>
            <a:xfrm>
              <a:off x="1938528" y="2164067"/>
              <a:ext cx="235457" cy="265950"/>
            </a:xfrm>
            <a:prstGeom prst="rect">
              <a:avLst/>
            </a:prstGeom>
          </p:spPr>
        </p:pic>
        <p:pic>
          <p:nvPicPr>
            <p:cNvPr id="71" name="object 63"/>
            <p:cNvPicPr/>
            <p:nvPr/>
          </p:nvPicPr>
          <p:blipFill>
            <a:blip r:embed="rId40" cstate="print"/>
            <a:stretch>
              <a:fillRect/>
            </a:stretch>
          </p:blipFill>
          <p:spPr>
            <a:xfrm>
              <a:off x="1967356" y="2193424"/>
              <a:ext cx="151765" cy="182618"/>
            </a:xfrm>
            <a:prstGeom prst="rect">
              <a:avLst/>
            </a:prstGeom>
          </p:spPr>
        </p:pic>
        <p:pic>
          <p:nvPicPr>
            <p:cNvPr id="72" name="object 64"/>
            <p:cNvPicPr/>
            <p:nvPr/>
          </p:nvPicPr>
          <p:blipFill>
            <a:blip r:embed="rId41" cstate="print"/>
            <a:stretch>
              <a:fillRect/>
            </a:stretch>
          </p:blipFill>
          <p:spPr>
            <a:xfrm>
              <a:off x="2112264" y="2078723"/>
              <a:ext cx="192798" cy="339102"/>
            </a:xfrm>
            <a:prstGeom prst="rect">
              <a:avLst/>
            </a:prstGeom>
          </p:spPr>
        </p:pic>
        <p:sp>
          <p:nvSpPr>
            <p:cNvPr id="73" name="object 65"/>
            <p:cNvSpPr/>
            <p:nvPr/>
          </p:nvSpPr>
          <p:spPr>
            <a:xfrm>
              <a:off x="2141981" y="2106549"/>
              <a:ext cx="108585" cy="259079"/>
            </a:xfrm>
            <a:custGeom>
              <a:avLst/>
              <a:gdLst/>
              <a:ahLst/>
              <a:cxnLst/>
              <a:rect l="l" t="t" r="r" b="b"/>
              <a:pathLst>
                <a:path w="108585" h="259080">
                  <a:moveTo>
                    <a:pt x="82550" y="0"/>
                  </a:moveTo>
                  <a:lnTo>
                    <a:pt x="78231" y="253"/>
                  </a:lnTo>
                  <a:lnTo>
                    <a:pt x="69215" y="635"/>
                  </a:lnTo>
                  <a:lnTo>
                    <a:pt x="61468" y="2159"/>
                  </a:lnTo>
                  <a:lnTo>
                    <a:pt x="31750" y="29463"/>
                  </a:lnTo>
                  <a:lnTo>
                    <a:pt x="27775" y="59150"/>
                  </a:lnTo>
                  <a:lnTo>
                    <a:pt x="28575" y="84454"/>
                  </a:lnTo>
                  <a:lnTo>
                    <a:pt x="5334" y="85343"/>
                  </a:lnTo>
                  <a:lnTo>
                    <a:pt x="0" y="93979"/>
                  </a:lnTo>
                  <a:lnTo>
                    <a:pt x="254" y="102615"/>
                  </a:lnTo>
                  <a:lnTo>
                    <a:pt x="888" y="105663"/>
                  </a:lnTo>
                  <a:lnTo>
                    <a:pt x="2920" y="109600"/>
                  </a:lnTo>
                  <a:lnTo>
                    <a:pt x="4444" y="110489"/>
                  </a:lnTo>
                  <a:lnTo>
                    <a:pt x="29591" y="109474"/>
                  </a:lnTo>
                  <a:lnTo>
                    <a:pt x="35432" y="254635"/>
                  </a:lnTo>
                  <a:lnTo>
                    <a:pt x="47879" y="258825"/>
                  </a:lnTo>
                  <a:lnTo>
                    <a:pt x="56134" y="258317"/>
                  </a:lnTo>
                  <a:lnTo>
                    <a:pt x="61594" y="257301"/>
                  </a:lnTo>
                  <a:lnTo>
                    <a:pt x="63881" y="256159"/>
                  </a:lnTo>
                  <a:lnTo>
                    <a:pt x="65150" y="254888"/>
                  </a:lnTo>
                  <a:lnTo>
                    <a:pt x="65786" y="253364"/>
                  </a:lnTo>
                  <a:lnTo>
                    <a:pt x="59943" y="108203"/>
                  </a:lnTo>
                  <a:lnTo>
                    <a:pt x="98551" y="106679"/>
                  </a:lnTo>
                  <a:lnTo>
                    <a:pt x="99949" y="105663"/>
                  </a:lnTo>
                  <a:lnTo>
                    <a:pt x="101981" y="101600"/>
                  </a:lnTo>
                  <a:lnTo>
                    <a:pt x="102362" y="98425"/>
                  </a:lnTo>
                  <a:lnTo>
                    <a:pt x="101854" y="89788"/>
                  </a:lnTo>
                  <a:lnTo>
                    <a:pt x="100711" y="85343"/>
                  </a:lnTo>
                  <a:lnTo>
                    <a:pt x="98806" y="82676"/>
                  </a:lnTo>
                  <a:lnTo>
                    <a:pt x="97409" y="81787"/>
                  </a:lnTo>
                  <a:lnTo>
                    <a:pt x="96647" y="81661"/>
                  </a:lnTo>
                  <a:lnTo>
                    <a:pt x="58928" y="83185"/>
                  </a:lnTo>
                  <a:lnTo>
                    <a:pt x="57912" y="58165"/>
                  </a:lnTo>
                  <a:lnTo>
                    <a:pt x="84581" y="25018"/>
                  </a:lnTo>
                  <a:lnTo>
                    <a:pt x="87503" y="25146"/>
                  </a:lnTo>
                  <a:lnTo>
                    <a:pt x="94742" y="26670"/>
                  </a:lnTo>
                  <a:lnTo>
                    <a:pt x="103631" y="29590"/>
                  </a:lnTo>
                  <a:lnTo>
                    <a:pt x="105918" y="29337"/>
                  </a:lnTo>
                  <a:lnTo>
                    <a:pt x="106806" y="28701"/>
                  </a:lnTo>
                  <a:lnTo>
                    <a:pt x="107187" y="28066"/>
                  </a:lnTo>
                  <a:lnTo>
                    <a:pt x="108331" y="22351"/>
                  </a:lnTo>
                  <a:lnTo>
                    <a:pt x="108076" y="13970"/>
                  </a:lnTo>
                  <a:lnTo>
                    <a:pt x="86741" y="253"/>
                  </a:lnTo>
                  <a:lnTo>
                    <a:pt x="82550" y="0"/>
                  </a:lnTo>
                  <a:close/>
                </a:path>
              </a:pathLst>
            </a:custGeom>
            <a:solidFill>
              <a:srgbClr val="FFFFFF"/>
            </a:solidFill>
          </p:spPr>
          <p:txBody>
            <a:bodyPr wrap="square" lIns="0" tIns="0" rIns="0" bIns="0" rtlCol="0"/>
            <a:lstStyle/>
            <a:p>
              <a:endParaRPr/>
            </a:p>
          </p:txBody>
        </p:sp>
        <p:pic>
          <p:nvPicPr>
            <p:cNvPr id="74" name="object 66"/>
            <p:cNvPicPr/>
            <p:nvPr/>
          </p:nvPicPr>
          <p:blipFill>
            <a:blip r:embed="rId42" cstate="print"/>
            <a:stretch>
              <a:fillRect/>
            </a:stretch>
          </p:blipFill>
          <p:spPr>
            <a:xfrm>
              <a:off x="2234184" y="2151875"/>
              <a:ext cx="247662" cy="265950"/>
            </a:xfrm>
            <a:prstGeom prst="rect">
              <a:avLst/>
            </a:prstGeom>
          </p:spPr>
        </p:pic>
        <p:pic>
          <p:nvPicPr>
            <p:cNvPr id="75" name="object 67"/>
            <p:cNvPicPr/>
            <p:nvPr/>
          </p:nvPicPr>
          <p:blipFill>
            <a:blip r:embed="rId43" cstate="print"/>
            <a:stretch>
              <a:fillRect/>
            </a:stretch>
          </p:blipFill>
          <p:spPr>
            <a:xfrm>
              <a:off x="2264664" y="2182104"/>
              <a:ext cx="164465" cy="180730"/>
            </a:xfrm>
            <a:prstGeom prst="rect">
              <a:avLst/>
            </a:prstGeom>
          </p:spPr>
        </p:pic>
        <p:pic>
          <p:nvPicPr>
            <p:cNvPr id="76" name="object 68"/>
            <p:cNvPicPr/>
            <p:nvPr/>
          </p:nvPicPr>
          <p:blipFill>
            <a:blip r:embed="rId44" cstate="print"/>
            <a:stretch>
              <a:fillRect/>
            </a:stretch>
          </p:blipFill>
          <p:spPr>
            <a:xfrm>
              <a:off x="2447543" y="2151900"/>
              <a:ext cx="177520" cy="259829"/>
            </a:xfrm>
            <a:prstGeom prst="rect">
              <a:avLst/>
            </a:prstGeom>
          </p:spPr>
        </p:pic>
        <p:pic>
          <p:nvPicPr>
            <p:cNvPr id="77" name="object 69"/>
            <p:cNvPicPr/>
            <p:nvPr/>
          </p:nvPicPr>
          <p:blipFill>
            <a:blip r:embed="rId45" cstate="print"/>
            <a:stretch>
              <a:fillRect/>
            </a:stretch>
          </p:blipFill>
          <p:spPr>
            <a:xfrm>
              <a:off x="2476118" y="2179827"/>
              <a:ext cx="96266" cy="178562"/>
            </a:xfrm>
            <a:prstGeom prst="rect">
              <a:avLst/>
            </a:prstGeom>
          </p:spPr>
        </p:pic>
        <p:pic>
          <p:nvPicPr>
            <p:cNvPr id="78" name="object 70"/>
            <p:cNvPicPr/>
            <p:nvPr/>
          </p:nvPicPr>
          <p:blipFill>
            <a:blip r:embed="rId46" cstate="print"/>
            <a:stretch>
              <a:fillRect/>
            </a:stretch>
          </p:blipFill>
          <p:spPr>
            <a:xfrm>
              <a:off x="2575559" y="2151887"/>
              <a:ext cx="329958" cy="262889"/>
            </a:xfrm>
            <a:prstGeom prst="rect">
              <a:avLst/>
            </a:prstGeom>
          </p:spPr>
        </p:pic>
        <p:pic>
          <p:nvPicPr>
            <p:cNvPr id="79" name="object 71"/>
            <p:cNvPicPr/>
            <p:nvPr/>
          </p:nvPicPr>
          <p:blipFill>
            <a:blip r:embed="rId47" cstate="print"/>
            <a:stretch>
              <a:fillRect/>
            </a:stretch>
          </p:blipFill>
          <p:spPr>
            <a:xfrm>
              <a:off x="2604134" y="2180843"/>
              <a:ext cx="246125" cy="181228"/>
            </a:xfrm>
            <a:prstGeom prst="rect">
              <a:avLst/>
            </a:prstGeom>
          </p:spPr>
        </p:pic>
        <p:pic>
          <p:nvPicPr>
            <p:cNvPr id="80" name="object 72"/>
            <p:cNvPicPr/>
            <p:nvPr/>
          </p:nvPicPr>
          <p:blipFill>
            <a:blip r:embed="rId48" cstate="print"/>
            <a:stretch>
              <a:fillRect/>
            </a:stretch>
          </p:blipFill>
          <p:spPr>
            <a:xfrm>
              <a:off x="2862071" y="2161031"/>
              <a:ext cx="220230" cy="262889"/>
            </a:xfrm>
            <a:prstGeom prst="rect">
              <a:avLst/>
            </a:prstGeom>
          </p:spPr>
        </p:pic>
        <p:pic>
          <p:nvPicPr>
            <p:cNvPr id="81" name="object 73"/>
            <p:cNvPicPr/>
            <p:nvPr/>
          </p:nvPicPr>
          <p:blipFill>
            <a:blip r:embed="rId49" cstate="print"/>
            <a:stretch>
              <a:fillRect/>
            </a:stretch>
          </p:blipFill>
          <p:spPr>
            <a:xfrm>
              <a:off x="2890436" y="2189099"/>
              <a:ext cx="138658" cy="181228"/>
            </a:xfrm>
            <a:prstGeom prst="rect">
              <a:avLst/>
            </a:prstGeom>
          </p:spPr>
        </p:pic>
        <p:pic>
          <p:nvPicPr>
            <p:cNvPr id="82" name="object 74"/>
            <p:cNvPicPr/>
            <p:nvPr/>
          </p:nvPicPr>
          <p:blipFill>
            <a:blip r:embed="rId50" cstate="print"/>
            <a:stretch>
              <a:fillRect/>
            </a:stretch>
          </p:blipFill>
          <p:spPr>
            <a:xfrm>
              <a:off x="3032759" y="2127516"/>
              <a:ext cx="189737" cy="305549"/>
            </a:xfrm>
            <a:prstGeom prst="rect">
              <a:avLst/>
            </a:prstGeom>
          </p:spPr>
        </p:pic>
        <p:pic>
          <p:nvPicPr>
            <p:cNvPr id="83" name="object 75"/>
            <p:cNvPicPr/>
            <p:nvPr/>
          </p:nvPicPr>
          <p:blipFill>
            <a:blip r:embed="rId51" cstate="print"/>
            <a:stretch>
              <a:fillRect/>
            </a:stretch>
          </p:blipFill>
          <p:spPr>
            <a:xfrm>
              <a:off x="3061970" y="2155952"/>
              <a:ext cx="107823" cy="224282"/>
            </a:xfrm>
            <a:prstGeom prst="rect">
              <a:avLst/>
            </a:prstGeom>
          </p:spPr>
        </p:pic>
        <p:pic>
          <p:nvPicPr>
            <p:cNvPr id="84" name="object 76"/>
            <p:cNvPicPr/>
            <p:nvPr/>
          </p:nvPicPr>
          <p:blipFill>
            <a:blip r:embed="rId52" cstate="print"/>
            <a:stretch>
              <a:fillRect/>
            </a:stretch>
          </p:blipFill>
          <p:spPr>
            <a:xfrm>
              <a:off x="3163824" y="2112264"/>
              <a:ext cx="137947" cy="326898"/>
            </a:xfrm>
            <a:prstGeom prst="rect">
              <a:avLst/>
            </a:prstGeom>
          </p:spPr>
        </p:pic>
        <p:pic>
          <p:nvPicPr>
            <p:cNvPr id="85" name="object 77"/>
            <p:cNvPicPr/>
            <p:nvPr/>
          </p:nvPicPr>
          <p:blipFill>
            <a:blip r:embed="rId53" cstate="print"/>
            <a:stretch>
              <a:fillRect/>
            </a:stretch>
          </p:blipFill>
          <p:spPr>
            <a:xfrm>
              <a:off x="3194177" y="2141474"/>
              <a:ext cx="247764" cy="312927"/>
            </a:xfrm>
            <a:prstGeom prst="rect">
              <a:avLst/>
            </a:prstGeom>
          </p:spPr>
        </p:pic>
        <p:sp>
          <p:nvSpPr>
            <p:cNvPr id="86" name="object 78"/>
            <p:cNvSpPr/>
            <p:nvPr/>
          </p:nvSpPr>
          <p:spPr>
            <a:xfrm>
              <a:off x="3264789" y="2219690"/>
              <a:ext cx="125095" cy="179705"/>
            </a:xfrm>
            <a:custGeom>
              <a:avLst/>
              <a:gdLst/>
              <a:ahLst/>
              <a:cxnLst/>
              <a:rect l="l" t="t" r="r" b="b"/>
              <a:pathLst>
                <a:path w="125095" h="179705">
                  <a:moveTo>
                    <a:pt x="76582" y="109"/>
                  </a:moveTo>
                  <a:lnTo>
                    <a:pt x="31750" y="13350"/>
                  </a:lnTo>
                  <a:lnTo>
                    <a:pt x="17145" y="48783"/>
                  </a:lnTo>
                  <a:lnTo>
                    <a:pt x="17399" y="55133"/>
                  </a:lnTo>
                  <a:lnTo>
                    <a:pt x="43180" y="89804"/>
                  </a:lnTo>
                  <a:lnTo>
                    <a:pt x="71627" y="105806"/>
                  </a:lnTo>
                  <a:lnTo>
                    <a:pt x="75691" y="108473"/>
                  </a:lnTo>
                  <a:lnTo>
                    <a:pt x="82803" y="114315"/>
                  </a:lnTo>
                  <a:lnTo>
                    <a:pt x="85598" y="117490"/>
                  </a:lnTo>
                  <a:lnTo>
                    <a:pt x="89408" y="124348"/>
                  </a:lnTo>
                  <a:lnTo>
                    <a:pt x="90170" y="128412"/>
                  </a:lnTo>
                  <a:lnTo>
                    <a:pt x="89026" y="137429"/>
                  </a:lnTo>
                  <a:lnTo>
                    <a:pt x="61975" y="155463"/>
                  </a:lnTo>
                  <a:lnTo>
                    <a:pt x="57276" y="155336"/>
                  </a:lnTo>
                  <a:lnTo>
                    <a:pt x="18287" y="140477"/>
                  </a:lnTo>
                  <a:lnTo>
                    <a:pt x="10540" y="134254"/>
                  </a:lnTo>
                  <a:lnTo>
                    <a:pt x="8636" y="133238"/>
                  </a:lnTo>
                  <a:lnTo>
                    <a:pt x="0" y="151526"/>
                  </a:lnTo>
                  <a:lnTo>
                    <a:pt x="762" y="155971"/>
                  </a:lnTo>
                  <a:lnTo>
                    <a:pt x="37337" y="176672"/>
                  </a:lnTo>
                  <a:lnTo>
                    <a:pt x="62261" y="179530"/>
                  </a:lnTo>
                  <a:lnTo>
                    <a:pt x="68714" y="179292"/>
                  </a:lnTo>
                  <a:lnTo>
                    <a:pt x="107950" y="162321"/>
                  </a:lnTo>
                  <a:lnTo>
                    <a:pt x="120269" y="127396"/>
                  </a:lnTo>
                  <a:lnTo>
                    <a:pt x="119887" y="121300"/>
                  </a:lnTo>
                  <a:lnTo>
                    <a:pt x="93725" y="87391"/>
                  </a:lnTo>
                  <a:lnTo>
                    <a:pt x="65024" y="71262"/>
                  </a:lnTo>
                  <a:lnTo>
                    <a:pt x="60833" y="68468"/>
                  </a:lnTo>
                  <a:lnTo>
                    <a:pt x="53721" y="62626"/>
                  </a:lnTo>
                  <a:lnTo>
                    <a:pt x="50926" y="59451"/>
                  </a:lnTo>
                  <a:lnTo>
                    <a:pt x="46989" y="52466"/>
                  </a:lnTo>
                  <a:lnTo>
                    <a:pt x="46227" y="48275"/>
                  </a:lnTo>
                  <a:lnTo>
                    <a:pt x="47371" y="40147"/>
                  </a:lnTo>
                  <a:lnTo>
                    <a:pt x="70738" y="23256"/>
                  </a:lnTo>
                  <a:lnTo>
                    <a:pt x="75311" y="23256"/>
                  </a:lnTo>
                  <a:lnTo>
                    <a:pt x="115570" y="40528"/>
                  </a:lnTo>
                  <a:lnTo>
                    <a:pt x="117094" y="41417"/>
                  </a:lnTo>
                  <a:lnTo>
                    <a:pt x="124587" y="28463"/>
                  </a:lnTo>
                  <a:lnTo>
                    <a:pt x="124587" y="21097"/>
                  </a:lnTo>
                  <a:lnTo>
                    <a:pt x="83820" y="777"/>
                  </a:lnTo>
                  <a:lnTo>
                    <a:pt x="76582" y="109"/>
                  </a:lnTo>
                  <a:close/>
                </a:path>
              </a:pathLst>
            </a:custGeom>
            <a:solidFill>
              <a:srgbClr val="FFFFFF"/>
            </a:solidFill>
          </p:spPr>
          <p:txBody>
            <a:bodyPr wrap="square" lIns="0" tIns="0" rIns="0" bIns="0" rtlCol="0"/>
            <a:lstStyle/>
            <a:p>
              <a:endParaRPr/>
            </a:p>
          </p:txBody>
        </p:sp>
        <p:pic>
          <p:nvPicPr>
            <p:cNvPr id="87" name="object 79"/>
            <p:cNvPicPr/>
            <p:nvPr/>
          </p:nvPicPr>
          <p:blipFill>
            <a:blip r:embed="rId54" cstate="print"/>
            <a:stretch>
              <a:fillRect/>
            </a:stretch>
          </p:blipFill>
          <p:spPr>
            <a:xfrm>
              <a:off x="3392424" y="2151900"/>
              <a:ext cx="250685" cy="332981"/>
            </a:xfrm>
            <a:prstGeom prst="rect">
              <a:avLst/>
            </a:prstGeom>
          </p:spPr>
        </p:pic>
        <p:pic>
          <p:nvPicPr>
            <p:cNvPr id="88" name="object 80"/>
            <p:cNvPicPr/>
            <p:nvPr/>
          </p:nvPicPr>
          <p:blipFill>
            <a:blip r:embed="rId55" cstate="print"/>
            <a:stretch>
              <a:fillRect/>
            </a:stretch>
          </p:blipFill>
          <p:spPr>
            <a:xfrm>
              <a:off x="3421074" y="2181479"/>
              <a:ext cx="166929" cy="250698"/>
            </a:xfrm>
            <a:prstGeom prst="rect">
              <a:avLst/>
            </a:prstGeom>
          </p:spPr>
        </p:pic>
        <p:sp>
          <p:nvSpPr>
            <p:cNvPr id="89" name="object 81"/>
            <p:cNvSpPr/>
            <p:nvPr/>
          </p:nvSpPr>
          <p:spPr>
            <a:xfrm>
              <a:off x="1630680" y="2371343"/>
              <a:ext cx="1831975" cy="424180"/>
            </a:xfrm>
            <a:custGeom>
              <a:avLst/>
              <a:gdLst/>
              <a:ahLst/>
              <a:cxnLst/>
              <a:rect l="l" t="t" r="r" b="b"/>
              <a:pathLst>
                <a:path w="1831975" h="424180">
                  <a:moveTo>
                    <a:pt x="915924" y="0"/>
                  </a:moveTo>
                  <a:lnTo>
                    <a:pt x="844346" y="637"/>
                  </a:lnTo>
                  <a:lnTo>
                    <a:pt x="774275" y="2518"/>
                  </a:lnTo>
                  <a:lnTo>
                    <a:pt x="705914" y="5596"/>
                  </a:lnTo>
                  <a:lnTo>
                    <a:pt x="639466" y="9822"/>
                  </a:lnTo>
                  <a:lnTo>
                    <a:pt x="575136" y="15151"/>
                  </a:lnTo>
                  <a:lnTo>
                    <a:pt x="513128" y="21535"/>
                  </a:lnTo>
                  <a:lnTo>
                    <a:pt x="453643" y="28927"/>
                  </a:lnTo>
                  <a:lnTo>
                    <a:pt x="396888" y="37280"/>
                  </a:lnTo>
                  <a:lnTo>
                    <a:pt x="343064" y="46546"/>
                  </a:lnTo>
                  <a:lnTo>
                    <a:pt x="292376" y="56678"/>
                  </a:lnTo>
                  <a:lnTo>
                    <a:pt x="245027" y="67630"/>
                  </a:lnTo>
                  <a:lnTo>
                    <a:pt x="201221" y="79354"/>
                  </a:lnTo>
                  <a:lnTo>
                    <a:pt x="161161" y="91803"/>
                  </a:lnTo>
                  <a:lnTo>
                    <a:pt x="125052" y="104930"/>
                  </a:lnTo>
                  <a:lnTo>
                    <a:pt x="65499" y="133028"/>
                  </a:lnTo>
                  <a:lnTo>
                    <a:pt x="24190" y="163272"/>
                  </a:lnTo>
                  <a:lnTo>
                    <a:pt x="2755" y="195284"/>
                  </a:lnTo>
                  <a:lnTo>
                    <a:pt x="0" y="211835"/>
                  </a:lnTo>
                  <a:lnTo>
                    <a:pt x="2755" y="228387"/>
                  </a:lnTo>
                  <a:lnTo>
                    <a:pt x="24190" y="260399"/>
                  </a:lnTo>
                  <a:lnTo>
                    <a:pt x="65499" y="290643"/>
                  </a:lnTo>
                  <a:lnTo>
                    <a:pt x="125052" y="318741"/>
                  </a:lnTo>
                  <a:lnTo>
                    <a:pt x="161161" y="331868"/>
                  </a:lnTo>
                  <a:lnTo>
                    <a:pt x="201221" y="344317"/>
                  </a:lnTo>
                  <a:lnTo>
                    <a:pt x="245027" y="356041"/>
                  </a:lnTo>
                  <a:lnTo>
                    <a:pt x="292376" y="366993"/>
                  </a:lnTo>
                  <a:lnTo>
                    <a:pt x="343064" y="377125"/>
                  </a:lnTo>
                  <a:lnTo>
                    <a:pt x="396888" y="386391"/>
                  </a:lnTo>
                  <a:lnTo>
                    <a:pt x="453643" y="394744"/>
                  </a:lnTo>
                  <a:lnTo>
                    <a:pt x="513128" y="402136"/>
                  </a:lnTo>
                  <a:lnTo>
                    <a:pt x="575136" y="408520"/>
                  </a:lnTo>
                  <a:lnTo>
                    <a:pt x="639466" y="413849"/>
                  </a:lnTo>
                  <a:lnTo>
                    <a:pt x="705914" y="418075"/>
                  </a:lnTo>
                  <a:lnTo>
                    <a:pt x="774275" y="421153"/>
                  </a:lnTo>
                  <a:lnTo>
                    <a:pt x="844346" y="423034"/>
                  </a:lnTo>
                  <a:lnTo>
                    <a:pt x="915924" y="423671"/>
                  </a:lnTo>
                  <a:lnTo>
                    <a:pt x="987501" y="423034"/>
                  </a:lnTo>
                  <a:lnTo>
                    <a:pt x="1057572" y="421153"/>
                  </a:lnTo>
                  <a:lnTo>
                    <a:pt x="1125933" y="418075"/>
                  </a:lnTo>
                  <a:lnTo>
                    <a:pt x="1192381" y="413849"/>
                  </a:lnTo>
                  <a:lnTo>
                    <a:pt x="1256711" y="408520"/>
                  </a:lnTo>
                  <a:lnTo>
                    <a:pt x="1318719" y="402136"/>
                  </a:lnTo>
                  <a:lnTo>
                    <a:pt x="1378204" y="394744"/>
                  </a:lnTo>
                  <a:lnTo>
                    <a:pt x="1434959" y="386391"/>
                  </a:lnTo>
                  <a:lnTo>
                    <a:pt x="1488783" y="377125"/>
                  </a:lnTo>
                  <a:lnTo>
                    <a:pt x="1539471" y="366993"/>
                  </a:lnTo>
                  <a:lnTo>
                    <a:pt x="1586820" y="356041"/>
                  </a:lnTo>
                  <a:lnTo>
                    <a:pt x="1630626" y="344317"/>
                  </a:lnTo>
                  <a:lnTo>
                    <a:pt x="1670686" y="331868"/>
                  </a:lnTo>
                  <a:lnTo>
                    <a:pt x="1706795" y="318741"/>
                  </a:lnTo>
                  <a:lnTo>
                    <a:pt x="1766348" y="290643"/>
                  </a:lnTo>
                  <a:lnTo>
                    <a:pt x="1807657" y="260399"/>
                  </a:lnTo>
                  <a:lnTo>
                    <a:pt x="1829092" y="228387"/>
                  </a:lnTo>
                  <a:lnTo>
                    <a:pt x="1831847" y="211835"/>
                  </a:lnTo>
                  <a:lnTo>
                    <a:pt x="1829092" y="195284"/>
                  </a:lnTo>
                  <a:lnTo>
                    <a:pt x="1807657" y="163272"/>
                  </a:lnTo>
                  <a:lnTo>
                    <a:pt x="1766348" y="133028"/>
                  </a:lnTo>
                  <a:lnTo>
                    <a:pt x="1706795" y="104930"/>
                  </a:lnTo>
                  <a:lnTo>
                    <a:pt x="1670686" y="91803"/>
                  </a:lnTo>
                  <a:lnTo>
                    <a:pt x="1630626" y="79354"/>
                  </a:lnTo>
                  <a:lnTo>
                    <a:pt x="1586820" y="67630"/>
                  </a:lnTo>
                  <a:lnTo>
                    <a:pt x="1539471" y="56678"/>
                  </a:lnTo>
                  <a:lnTo>
                    <a:pt x="1488783" y="46546"/>
                  </a:lnTo>
                  <a:lnTo>
                    <a:pt x="1434959" y="37280"/>
                  </a:lnTo>
                  <a:lnTo>
                    <a:pt x="1378204" y="28927"/>
                  </a:lnTo>
                  <a:lnTo>
                    <a:pt x="1318719" y="21535"/>
                  </a:lnTo>
                  <a:lnTo>
                    <a:pt x="1256711" y="15151"/>
                  </a:lnTo>
                  <a:lnTo>
                    <a:pt x="1192381" y="9822"/>
                  </a:lnTo>
                  <a:lnTo>
                    <a:pt x="1125933" y="5596"/>
                  </a:lnTo>
                  <a:lnTo>
                    <a:pt x="1057572" y="2518"/>
                  </a:lnTo>
                  <a:lnTo>
                    <a:pt x="987501" y="637"/>
                  </a:lnTo>
                  <a:lnTo>
                    <a:pt x="915924" y="0"/>
                  </a:lnTo>
                  <a:close/>
                </a:path>
              </a:pathLst>
            </a:custGeom>
            <a:solidFill>
              <a:srgbClr val="0058A0"/>
            </a:solidFill>
          </p:spPr>
          <p:txBody>
            <a:bodyPr wrap="square" lIns="0" tIns="0" rIns="0" bIns="0" rtlCol="0"/>
            <a:lstStyle/>
            <a:p>
              <a:endParaRPr/>
            </a:p>
          </p:txBody>
        </p:sp>
        <p:sp>
          <p:nvSpPr>
            <p:cNvPr id="90" name="object 82"/>
            <p:cNvSpPr/>
            <p:nvPr/>
          </p:nvSpPr>
          <p:spPr>
            <a:xfrm>
              <a:off x="1630680" y="2371343"/>
              <a:ext cx="1831975" cy="424180"/>
            </a:xfrm>
            <a:custGeom>
              <a:avLst/>
              <a:gdLst/>
              <a:ahLst/>
              <a:cxnLst/>
              <a:rect l="l" t="t" r="r" b="b"/>
              <a:pathLst>
                <a:path w="1831975" h="424180">
                  <a:moveTo>
                    <a:pt x="0" y="211835"/>
                  </a:moveTo>
                  <a:lnTo>
                    <a:pt x="24190" y="163272"/>
                  </a:lnTo>
                  <a:lnTo>
                    <a:pt x="65499" y="133028"/>
                  </a:lnTo>
                  <a:lnTo>
                    <a:pt x="125052" y="104930"/>
                  </a:lnTo>
                  <a:lnTo>
                    <a:pt x="161161" y="91803"/>
                  </a:lnTo>
                  <a:lnTo>
                    <a:pt x="201221" y="79354"/>
                  </a:lnTo>
                  <a:lnTo>
                    <a:pt x="245027" y="67630"/>
                  </a:lnTo>
                  <a:lnTo>
                    <a:pt x="292376" y="56678"/>
                  </a:lnTo>
                  <a:lnTo>
                    <a:pt x="343064" y="46546"/>
                  </a:lnTo>
                  <a:lnTo>
                    <a:pt x="396888" y="37280"/>
                  </a:lnTo>
                  <a:lnTo>
                    <a:pt x="453643" y="28927"/>
                  </a:lnTo>
                  <a:lnTo>
                    <a:pt x="513128" y="21535"/>
                  </a:lnTo>
                  <a:lnTo>
                    <a:pt x="575136" y="15151"/>
                  </a:lnTo>
                  <a:lnTo>
                    <a:pt x="639466" y="9822"/>
                  </a:lnTo>
                  <a:lnTo>
                    <a:pt x="705914" y="5596"/>
                  </a:lnTo>
                  <a:lnTo>
                    <a:pt x="774275" y="2518"/>
                  </a:lnTo>
                  <a:lnTo>
                    <a:pt x="844346" y="637"/>
                  </a:lnTo>
                  <a:lnTo>
                    <a:pt x="915924" y="0"/>
                  </a:lnTo>
                  <a:lnTo>
                    <a:pt x="987501" y="637"/>
                  </a:lnTo>
                  <a:lnTo>
                    <a:pt x="1057572" y="2518"/>
                  </a:lnTo>
                  <a:lnTo>
                    <a:pt x="1125933" y="5596"/>
                  </a:lnTo>
                  <a:lnTo>
                    <a:pt x="1192381" y="9822"/>
                  </a:lnTo>
                  <a:lnTo>
                    <a:pt x="1256711" y="15151"/>
                  </a:lnTo>
                  <a:lnTo>
                    <a:pt x="1318719" y="21535"/>
                  </a:lnTo>
                  <a:lnTo>
                    <a:pt x="1378204" y="28927"/>
                  </a:lnTo>
                  <a:lnTo>
                    <a:pt x="1434959" y="37280"/>
                  </a:lnTo>
                  <a:lnTo>
                    <a:pt x="1488783" y="46546"/>
                  </a:lnTo>
                  <a:lnTo>
                    <a:pt x="1539471" y="56678"/>
                  </a:lnTo>
                  <a:lnTo>
                    <a:pt x="1586820" y="67630"/>
                  </a:lnTo>
                  <a:lnTo>
                    <a:pt x="1630626" y="79354"/>
                  </a:lnTo>
                  <a:lnTo>
                    <a:pt x="1670686" y="91803"/>
                  </a:lnTo>
                  <a:lnTo>
                    <a:pt x="1706795" y="104930"/>
                  </a:lnTo>
                  <a:lnTo>
                    <a:pt x="1766348" y="133028"/>
                  </a:lnTo>
                  <a:lnTo>
                    <a:pt x="1807657" y="163272"/>
                  </a:lnTo>
                  <a:lnTo>
                    <a:pt x="1829092" y="195284"/>
                  </a:lnTo>
                  <a:lnTo>
                    <a:pt x="1831847" y="211835"/>
                  </a:lnTo>
                  <a:lnTo>
                    <a:pt x="1829092" y="228387"/>
                  </a:lnTo>
                  <a:lnTo>
                    <a:pt x="1807657" y="260399"/>
                  </a:lnTo>
                  <a:lnTo>
                    <a:pt x="1766348" y="290643"/>
                  </a:lnTo>
                  <a:lnTo>
                    <a:pt x="1706795" y="318741"/>
                  </a:lnTo>
                  <a:lnTo>
                    <a:pt x="1670686" y="331868"/>
                  </a:lnTo>
                  <a:lnTo>
                    <a:pt x="1630626" y="344317"/>
                  </a:lnTo>
                  <a:lnTo>
                    <a:pt x="1586820" y="356041"/>
                  </a:lnTo>
                  <a:lnTo>
                    <a:pt x="1539471" y="366993"/>
                  </a:lnTo>
                  <a:lnTo>
                    <a:pt x="1488783" y="377125"/>
                  </a:lnTo>
                  <a:lnTo>
                    <a:pt x="1434959" y="386391"/>
                  </a:lnTo>
                  <a:lnTo>
                    <a:pt x="1378204" y="394744"/>
                  </a:lnTo>
                  <a:lnTo>
                    <a:pt x="1318719" y="402136"/>
                  </a:lnTo>
                  <a:lnTo>
                    <a:pt x="1256711" y="408520"/>
                  </a:lnTo>
                  <a:lnTo>
                    <a:pt x="1192381" y="413849"/>
                  </a:lnTo>
                  <a:lnTo>
                    <a:pt x="1125933" y="418075"/>
                  </a:lnTo>
                  <a:lnTo>
                    <a:pt x="1057572" y="421153"/>
                  </a:lnTo>
                  <a:lnTo>
                    <a:pt x="987501" y="423034"/>
                  </a:lnTo>
                  <a:lnTo>
                    <a:pt x="915924" y="423671"/>
                  </a:lnTo>
                  <a:lnTo>
                    <a:pt x="844346" y="423034"/>
                  </a:lnTo>
                  <a:lnTo>
                    <a:pt x="774275" y="421153"/>
                  </a:lnTo>
                  <a:lnTo>
                    <a:pt x="705914" y="418075"/>
                  </a:lnTo>
                  <a:lnTo>
                    <a:pt x="639466" y="413849"/>
                  </a:lnTo>
                  <a:lnTo>
                    <a:pt x="575136" y="408520"/>
                  </a:lnTo>
                  <a:lnTo>
                    <a:pt x="513128" y="402136"/>
                  </a:lnTo>
                  <a:lnTo>
                    <a:pt x="453643" y="394744"/>
                  </a:lnTo>
                  <a:lnTo>
                    <a:pt x="396888" y="386391"/>
                  </a:lnTo>
                  <a:lnTo>
                    <a:pt x="343064" y="377125"/>
                  </a:lnTo>
                  <a:lnTo>
                    <a:pt x="292376" y="366993"/>
                  </a:lnTo>
                  <a:lnTo>
                    <a:pt x="245027" y="356041"/>
                  </a:lnTo>
                  <a:lnTo>
                    <a:pt x="201221" y="344317"/>
                  </a:lnTo>
                  <a:lnTo>
                    <a:pt x="161161" y="331868"/>
                  </a:lnTo>
                  <a:lnTo>
                    <a:pt x="125052" y="318741"/>
                  </a:lnTo>
                  <a:lnTo>
                    <a:pt x="65499" y="290643"/>
                  </a:lnTo>
                  <a:lnTo>
                    <a:pt x="24190" y="260399"/>
                  </a:lnTo>
                  <a:lnTo>
                    <a:pt x="2755" y="228387"/>
                  </a:lnTo>
                  <a:lnTo>
                    <a:pt x="0" y="211835"/>
                  </a:lnTo>
                  <a:close/>
                </a:path>
              </a:pathLst>
            </a:custGeom>
            <a:ln w="12698">
              <a:solidFill>
                <a:srgbClr val="FF0066"/>
              </a:solidFill>
            </a:ln>
          </p:spPr>
          <p:txBody>
            <a:bodyPr wrap="square" lIns="0" tIns="0" rIns="0" bIns="0" rtlCol="0"/>
            <a:lstStyle/>
            <a:p>
              <a:endParaRPr/>
            </a:p>
          </p:txBody>
        </p:sp>
        <p:pic>
          <p:nvPicPr>
            <p:cNvPr id="91" name="object 83"/>
            <p:cNvPicPr/>
            <p:nvPr/>
          </p:nvPicPr>
          <p:blipFill>
            <a:blip r:embed="rId56" cstate="print"/>
            <a:stretch>
              <a:fillRect/>
            </a:stretch>
          </p:blipFill>
          <p:spPr>
            <a:xfrm>
              <a:off x="1862328" y="2493264"/>
              <a:ext cx="1393698" cy="226313"/>
            </a:xfrm>
            <a:prstGeom prst="rect">
              <a:avLst/>
            </a:prstGeom>
          </p:spPr>
        </p:pic>
        <p:pic>
          <p:nvPicPr>
            <p:cNvPr id="92" name="object 84"/>
            <p:cNvPicPr/>
            <p:nvPr/>
          </p:nvPicPr>
          <p:blipFill>
            <a:blip r:embed="rId57" cstate="print"/>
            <a:stretch>
              <a:fillRect/>
            </a:stretch>
          </p:blipFill>
          <p:spPr>
            <a:xfrm>
              <a:off x="1892045" y="2522855"/>
              <a:ext cx="1310386" cy="143002"/>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45008" y="161544"/>
              <a:ext cx="1280160" cy="1264919"/>
            </a:xfrm>
            <a:prstGeom prst="rect">
              <a:avLst/>
            </a:prstGeom>
          </p:spPr>
        </p:pic>
      </p:grpSp>
      <p:sp>
        <p:nvSpPr>
          <p:cNvPr id="5" name="object 5"/>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6" name="object 6"/>
          <p:cNvSpPr txBox="1"/>
          <p:nvPr/>
        </p:nvSpPr>
        <p:spPr>
          <a:xfrm>
            <a:off x="6948043" y="1105280"/>
            <a:ext cx="4284980" cy="757555"/>
          </a:xfrm>
          <a:prstGeom prst="rect">
            <a:avLst/>
          </a:prstGeom>
        </p:spPr>
        <p:txBody>
          <a:bodyPr vert="horz" wrap="square" lIns="0" tIns="12700" rIns="0" bIns="0" rtlCol="0">
            <a:spAutoFit/>
          </a:bodyPr>
          <a:lstStyle/>
          <a:p>
            <a:pPr algn="ctr">
              <a:lnSpc>
                <a:spcPct val="100000"/>
              </a:lnSpc>
              <a:spcBef>
                <a:spcPts val="100"/>
              </a:spcBef>
            </a:pPr>
            <a:r>
              <a:rPr sz="2400" b="1">
                <a:solidFill>
                  <a:srgbClr val="008245"/>
                </a:solidFill>
                <a:latin typeface="Calibri"/>
                <a:cs typeface="Calibri"/>
              </a:rPr>
              <a:t>Comprendre</a:t>
            </a:r>
            <a:r>
              <a:rPr sz="2400" b="1" spc="-75">
                <a:solidFill>
                  <a:srgbClr val="008245"/>
                </a:solidFill>
                <a:latin typeface="Calibri"/>
                <a:cs typeface="Calibri"/>
              </a:rPr>
              <a:t> </a:t>
            </a:r>
            <a:r>
              <a:rPr sz="2400" b="1">
                <a:solidFill>
                  <a:srgbClr val="008245"/>
                </a:solidFill>
                <a:latin typeface="Calibri"/>
                <a:cs typeface="Calibri"/>
              </a:rPr>
              <a:t>la</a:t>
            </a:r>
            <a:r>
              <a:rPr sz="2400" b="1" spc="-50">
                <a:solidFill>
                  <a:srgbClr val="008245"/>
                </a:solidFill>
                <a:latin typeface="Calibri"/>
                <a:cs typeface="Calibri"/>
              </a:rPr>
              <a:t> </a:t>
            </a:r>
            <a:r>
              <a:rPr sz="2400" b="1">
                <a:solidFill>
                  <a:srgbClr val="008245"/>
                </a:solidFill>
                <a:latin typeface="Calibri"/>
                <a:cs typeface="Calibri"/>
              </a:rPr>
              <a:t>notion</a:t>
            </a:r>
            <a:r>
              <a:rPr sz="2400" b="1" spc="-55">
                <a:solidFill>
                  <a:srgbClr val="008245"/>
                </a:solidFill>
                <a:latin typeface="Calibri"/>
                <a:cs typeface="Calibri"/>
              </a:rPr>
              <a:t> </a:t>
            </a:r>
            <a:r>
              <a:rPr sz="2400" b="1">
                <a:solidFill>
                  <a:srgbClr val="008245"/>
                </a:solidFill>
                <a:latin typeface="Calibri"/>
                <a:cs typeface="Calibri"/>
              </a:rPr>
              <a:t>de</a:t>
            </a:r>
            <a:r>
              <a:rPr sz="2400" b="1" spc="-50">
                <a:solidFill>
                  <a:srgbClr val="008245"/>
                </a:solidFill>
                <a:latin typeface="Calibri"/>
                <a:cs typeface="Calibri"/>
              </a:rPr>
              <a:t> </a:t>
            </a:r>
            <a:r>
              <a:rPr sz="2400" b="1" spc="-10">
                <a:solidFill>
                  <a:srgbClr val="008245"/>
                </a:solidFill>
                <a:latin typeface="Calibri"/>
                <a:cs typeface="Calibri"/>
              </a:rPr>
              <a:t>système</a:t>
            </a:r>
            <a:endParaRPr sz="2400">
              <a:latin typeface="Calibri"/>
              <a:cs typeface="Calibri"/>
            </a:endParaRPr>
          </a:p>
          <a:p>
            <a:pPr algn="ctr">
              <a:lnSpc>
                <a:spcPct val="100000"/>
              </a:lnSpc>
            </a:pPr>
            <a:r>
              <a:rPr sz="2400" b="1" spc="-10">
                <a:solidFill>
                  <a:srgbClr val="008245"/>
                </a:solidFill>
                <a:latin typeface="Calibri"/>
                <a:cs typeface="Calibri"/>
              </a:rPr>
              <a:t>d’information</a:t>
            </a:r>
            <a:endParaRPr sz="2400">
              <a:latin typeface="Calibri"/>
              <a:cs typeface="Calibri"/>
            </a:endParaRPr>
          </a:p>
        </p:txBody>
      </p:sp>
      <p:sp>
        <p:nvSpPr>
          <p:cNvPr id="7" name="object 7"/>
          <p:cNvSpPr txBox="1"/>
          <p:nvPr/>
        </p:nvSpPr>
        <p:spPr>
          <a:xfrm>
            <a:off x="6380479" y="2824429"/>
            <a:ext cx="4686300" cy="986155"/>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a:solidFill>
                  <a:srgbClr val="AEABAB"/>
                </a:solidFill>
                <a:latin typeface="Calibri"/>
                <a:cs typeface="Calibri"/>
              </a:rPr>
              <a:t>Notion</a:t>
            </a:r>
            <a:r>
              <a:rPr sz="1600" spc="10">
                <a:solidFill>
                  <a:srgbClr val="AEABAB"/>
                </a:solidFill>
                <a:latin typeface="Calibri"/>
                <a:cs typeface="Calibri"/>
              </a:rPr>
              <a:t> </a:t>
            </a:r>
            <a:r>
              <a:rPr sz="1600">
                <a:solidFill>
                  <a:srgbClr val="AEABAB"/>
                </a:solidFill>
                <a:latin typeface="Calibri"/>
                <a:cs typeface="Calibri"/>
              </a:rPr>
              <a:t>de</a:t>
            </a:r>
            <a:r>
              <a:rPr sz="1600" spc="-40">
                <a:solidFill>
                  <a:srgbClr val="AEABAB"/>
                </a:solidFill>
                <a:latin typeface="Calibri"/>
                <a:cs typeface="Calibri"/>
              </a:rPr>
              <a:t> </a:t>
            </a:r>
            <a:r>
              <a:rPr sz="1600">
                <a:solidFill>
                  <a:srgbClr val="AEABAB"/>
                </a:solidFill>
                <a:latin typeface="Calibri"/>
                <a:cs typeface="Calibri"/>
              </a:rPr>
              <a:t>SI,</a:t>
            </a:r>
            <a:r>
              <a:rPr sz="1600" spc="-40">
                <a:solidFill>
                  <a:srgbClr val="AEABAB"/>
                </a:solidFill>
                <a:latin typeface="Calibri"/>
                <a:cs typeface="Calibri"/>
              </a:rPr>
              <a:t> </a:t>
            </a:r>
            <a:r>
              <a:rPr sz="1600" spc="-10">
                <a:solidFill>
                  <a:srgbClr val="AEABAB"/>
                </a:solidFill>
                <a:latin typeface="Calibri"/>
                <a:cs typeface="Calibri"/>
              </a:rPr>
              <a:t>Système</a:t>
            </a:r>
            <a:r>
              <a:rPr sz="1600" spc="-15">
                <a:solidFill>
                  <a:srgbClr val="AEABAB"/>
                </a:solidFill>
                <a:latin typeface="Calibri"/>
                <a:cs typeface="Calibri"/>
              </a:rPr>
              <a:t> </a:t>
            </a:r>
            <a:r>
              <a:rPr sz="1600" spc="-10">
                <a:solidFill>
                  <a:srgbClr val="AEABAB"/>
                </a:solidFill>
                <a:latin typeface="Calibri"/>
                <a:cs typeface="Calibri"/>
              </a:rPr>
              <a:t>informatique </a:t>
            </a:r>
            <a:r>
              <a:rPr sz="1600">
                <a:solidFill>
                  <a:srgbClr val="AEABAB"/>
                </a:solidFill>
                <a:latin typeface="Calibri"/>
                <a:cs typeface="Calibri"/>
              </a:rPr>
              <a:t>et</a:t>
            </a:r>
            <a:r>
              <a:rPr sz="1600" spc="-30">
                <a:solidFill>
                  <a:srgbClr val="AEABAB"/>
                </a:solidFill>
                <a:latin typeface="Calibri"/>
                <a:cs typeface="Calibri"/>
              </a:rPr>
              <a:t> </a:t>
            </a:r>
            <a:r>
              <a:rPr sz="1600">
                <a:solidFill>
                  <a:srgbClr val="AEABAB"/>
                </a:solidFill>
                <a:latin typeface="Calibri"/>
                <a:cs typeface="Calibri"/>
              </a:rPr>
              <a:t>SI</a:t>
            </a:r>
            <a:r>
              <a:rPr sz="1600" spc="-20">
                <a:solidFill>
                  <a:srgbClr val="AEABAB"/>
                </a:solidFill>
                <a:latin typeface="Calibri"/>
                <a:cs typeface="Calibri"/>
              </a:rPr>
              <a:t> </a:t>
            </a:r>
            <a:r>
              <a:rPr sz="1600" spc="-10">
                <a:solidFill>
                  <a:srgbClr val="AEABAB"/>
                </a:solidFill>
                <a:latin typeface="Calibri"/>
                <a:cs typeface="Calibri"/>
              </a:rPr>
              <a:t>Informatisé</a:t>
            </a:r>
            <a:endParaRPr sz="1600">
              <a:latin typeface="Calibri"/>
              <a:cs typeface="Calibri"/>
            </a:endParaRPr>
          </a:p>
          <a:p>
            <a:pPr marL="356870" indent="-344170">
              <a:lnSpc>
                <a:spcPct val="100000"/>
              </a:lnSpc>
              <a:spcBef>
                <a:spcPts val="600"/>
              </a:spcBef>
              <a:buAutoNum type="arabicPeriod"/>
              <a:tabLst>
                <a:tab pos="356870" algn="l"/>
              </a:tabLst>
            </a:pPr>
            <a:r>
              <a:rPr sz="1600" b="1">
                <a:solidFill>
                  <a:srgbClr val="FF7800"/>
                </a:solidFill>
                <a:latin typeface="Calibri"/>
                <a:cs typeface="Calibri"/>
              </a:rPr>
              <a:t>Fonctions</a:t>
            </a:r>
            <a:r>
              <a:rPr sz="1600" b="1" spc="-5">
                <a:solidFill>
                  <a:srgbClr val="FF7800"/>
                </a:solidFill>
                <a:latin typeface="Calibri"/>
                <a:cs typeface="Calibri"/>
              </a:rPr>
              <a:t> </a:t>
            </a:r>
            <a:r>
              <a:rPr sz="1600" b="1">
                <a:solidFill>
                  <a:srgbClr val="FF7800"/>
                </a:solidFill>
                <a:latin typeface="Calibri"/>
                <a:cs typeface="Calibri"/>
              </a:rPr>
              <a:t>et</a:t>
            </a:r>
            <a:r>
              <a:rPr sz="1600" b="1" spc="-65">
                <a:solidFill>
                  <a:srgbClr val="FF7800"/>
                </a:solidFill>
                <a:latin typeface="Calibri"/>
                <a:cs typeface="Calibri"/>
              </a:rPr>
              <a:t> </a:t>
            </a:r>
            <a:r>
              <a:rPr sz="1600" b="1">
                <a:solidFill>
                  <a:srgbClr val="FF7800"/>
                </a:solidFill>
                <a:latin typeface="Calibri"/>
                <a:cs typeface="Calibri"/>
              </a:rPr>
              <a:t>types</a:t>
            </a:r>
            <a:r>
              <a:rPr sz="1600" b="1" spc="-35">
                <a:solidFill>
                  <a:srgbClr val="FF7800"/>
                </a:solidFill>
                <a:latin typeface="Calibri"/>
                <a:cs typeface="Calibri"/>
              </a:rPr>
              <a:t> </a:t>
            </a:r>
            <a:r>
              <a:rPr sz="1600" b="1">
                <a:solidFill>
                  <a:srgbClr val="FF7800"/>
                </a:solidFill>
                <a:latin typeface="Calibri"/>
                <a:cs typeface="Calibri"/>
              </a:rPr>
              <a:t>du</a:t>
            </a:r>
            <a:r>
              <a:rPr sz="1600" b="1" spc="-5">
                <a:solidFill>
                  <a:srgbClr val="FF7800"/>
                </a:solidFill>
                <a:latin typeface="Calibri"/>
                <a:cs typeface="Calibri"/>
              </a:rPr>
              <a:t> </a:t>
            </a:r>
            <a:r>
              <a:rPr sz="1600" b="1" spc="-25">
                <a:solidFill>
                  <a:srgbClr val="FF7800"/>
                </a:solidFill>
                <a:latin typeface="Calibri"/>
                <a:cs typeface="Calibri"/>
              </a:rPr>
              <a:t>SI</a:t>
            </a:r>
            <a:endParaRPr sz="1600">
              <a:latin typeface="Calibri"/>
              <a:cs typeface="Calibri"/>
            </a:endParaRP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Composantes</a:t>
            </a:r>
            <a:r>
              <a:rPr sz="1600" spc="5">
                <a:solidFill>
                  <a:srgbClr val="AEABAB"/>
                </a:solidFill>
                <a:latin typeface="Calibri"/>
                <a:cs typeface="Calibri"/>
              </a:rPr>
              <a:t> </a:t>
            </a:r>
            <a:r>
              <a:rPr sz="1600">
                <a:solidFill>
                  <a:srgbClr val="AEABAB"/>
                </a:solidFill>
                <a:latin typeface="Calibri"/>
                <a:cs typeface="Calibri"/>
              </a:rPr>
              <a:t>d’un</a:t>
            </a:r>
            <a:r>
              <a:rPr sz="1600" spc="-40">
                <a:solidFill>
                  <a:srgbClr val="AEABAB"/>
                </a:solidFill>
                <a:latin typeface="Calibri"/>
                <a:cs typeface="Calibri"/>
              </a:rPr>
              <a:t> </a:t>
            </a:r>
            <a:r>
              <a:rPr sz="1600">
                <a:solidFill>
                  <a:srgbClr val="AEABAB"/>
                </a:solidFill>
                <a:latin typeface="Calibri"/>
                <a:cs typeface="Calibri"/>
              </a:rPr>
              <a:t>SI</a:t>
            </a:r>
            <a:r>
              <a:rPr sz="1600" spc="-30">
                <a:solidFill>
                  <a:srgbClr val="AEABAB"/>
                </a:solidFill>
                <a:latin typeface="Calibri"/>
                <a:cs typeface="Calibri"/>
              </a:rPr>
              <a:t> </a:t>
            </a:r>
            <a:r>
              <a:rPr sz="1600" spc="-10">
                <a:solidFill>
                  <a:srgbClr val="AEABAB"/>
                </a:solidFill>
                <a:latin typeface="Calibri"/>
                <a:cs typeface="Calibri"/>
              </a:rPr>
              <a:t>informatisé</a:t>
            </a:r>
            <a:endParaRPr sz="16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7842"/>
                </a:solidFill>
              </a:rPr>
              <a:t>01-</a:t>
            </a:r>
            <a:r>
              <a:rPr spc="-45">
                <a:solidFill>
                  <a:srgbClr val="007842"/>
                </a:solidFill>
              </a:rPr>
              <a:t> </a:t>
            </a:r>
            <a:r>
              <a:rPr spc="-10">
                <a:solidFill>
                  <a:srgbClr val="007842"/>
                </a:solidFill>
              </a:rPr>
              <a:t>COMPRENDRE</a:t>
            </a:r>
            <a:r>
              <a:rPr spc="-20">
                <a:solidFill>
                  <a:srgbClr val="007842"/>
                </a:solidFill>
              </a:rPr>
              <a:t> </a:t>
            </a:r>
            <a:r>
              <a:rPr>
                <a:solidFill>
                  <a:srgbClr val="007842"/>
                </a:solidFill>
              </a:rPr>
              <a:t>LA</a:t>
            </a:r>
            <a:r>
              <a:rPr spc="-70">
                <a:solidFill>
                  <a:srgbClr val="007842"/>
                </a:solidFill>
              </a:rPr>
              <a:t> </a:t>
            </a:r>
            <a:r>
              <a:rPr>
                <a:solidFill>
                  <a:srgbClr val="007842"/>
                </a:solidFill>
              </a:rPr>
              <a:t>NOTION</a:t>
            </a:r>
            <a:r>
              <a:rPr spc="-25">
                <a:solidFill>
                  <a:srgbClr val="007842"/>
                </a:solidFill>
              </a:rPr>
              <a:t> </a:t>
            </a:r>
            <a:r>
              <a:rPr>
                <a:solidFill>
                  <a:srgbClr val="007842"/>
                </a:solidFill>
              </a:rPr>
              <a:t>DE</a:t>
            </a:r>
            <a:r>
              <a:rPr spc="-45">
                <a:solidFill>
                  <a:srgbClr val="007842"/>
                </a:solidFill>
              </a:rPr>
              <a:t> </a:t>
            </a:r>
            <a:r>
              <a:rPr spc="-25">
                <a:solidFill>
                  <a:srgbClr val="007842"/>
                </a:solidFill>
              </a:rPr>
              <a:t>SI</a:t>
            </a:r>
          </a:p>
          <a:p>
            <a:pPr marL="139065">
              <a:lnSpc>
                <a:spcPct val="100000"/>
              </a:lnSpc>
              <a:spcBef>
                <a:spcPts val="35"/>
              </a:spcBef>
            </a:pPr>
            <a:r>
              <a:rPr sz="1600">
                <a:solidFill>
                  <a:srgbClr val="007842"/>
                </a:solidFill>
              </a:rPr>
              <a:t>Fonctions</a:t>
            </a:r>
            <a:r>
              <a:rPr sz="1600" spc="-20">
                <a:solidFill>
                  <a:srgbClr val="007842"/>
                </a:solidFill>
              </a:rPr>
              <a:t> </a:t>
            </a:r>
            <a:r>
              <a:rPr sz="1600">
                <a:solidFill>
                  <a:srgbClr val="007842"/>
                </a:solidFill>
              </a:rPr>
              <a:t>d’un</a:t>
            </a:r>
            <a:r>
              <a:rPr sz="1600" spc="-40">
                <a:solidFill>
                  <a:srgbClr val="007842"/>
                </a:solidFill>
              </a:rPr>
              <a:t> </a:t>
            </a:r>
            <a:r>
              <a:rPr sz="1600" spc="-10">
                <a:solidFill>
                  <a:srgbClr val="007842"/>
                </a:solidFill>
              </a:rPr>
              <a:t>système</a:t>
            </a:r>
            <a:r>
              <a:rPr sz="1600" spc="-80">
                <a:solidFill>
                  <a:srgbClr val="007842"/>
                </a:solidFill>
              </a:rPr>
              <a:t> </a:t>
            </a:r>
            <a:r>
              <a:rPr sz="1600" spc="-10">
                <a:solidFill>
                  <a:srgbClr val="007842"/>
                </a:solidFill>
              </a:rPr>
              <a:t>d’information</a:t>
            </a:r>
            <a:endParaRPr sz="160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16</a:t>
            </a:fld>
            <a:endParaRPr spc="-25"/>
          </a:p>
        </p:txBody>
      </p:sp>
      <p:sp>
        <p:nvSpPr>
          <p:cNvPr id="13" name="Rectangle à coins arrondis 12"/>
          <p:cNvSpPr/>
          <p:nvPr/>
        </p:nvSpPr>
        <p:spPr>
          <a:xfrm>
            <a:off x="1153983" y="3276600"/>
            <a:ext cx="2286000" cy="914400"/>
          </a:xfrm>
          <a:prstGeom prst="roundRect">
            <a:avLst>
              <a:gd name="adj" fmla="val 748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b="1">
                <a:solidFill>
                  <a:schemeClr val="tx1"/>
                </a:solidFill>
                <a:cs typeface="Calibri"/>
              </a:rPr>
              <a:t>Saisie</a:t>
            </a:r>
            <a:endParaRPr lang="ar-MA">
              <a:solidFill>
                <a:schemeClr val="tx1"/>
              </a:solidFill>
            </a:endParaRPr>
          </a:p>
        </p:txBody>
      </p:sp>
      <p:sp>
        <p:nvSpPr>
          <p:cNvPr id="14" name="Rectangle à coins arrondis 13"/>
          <p:cNvSpPr/>
          <p:nvPr/>
        </p:nvSpPr>
        <p:spPr>
          <a:xfrm>
            <a:off x="3708969" y="3276600"/>
            <a:ext cx="2286000" cy="914400"/>
          </a:xfrm>
          <a:prstGeom prst="roundRect">
            <a:avLst>
              <a:gd name="adj" fmla="val 7483"/>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b="1">
                <a:solidFill>
                  <a:schemeClr val="tx1"/>
                </a:solidFill>
                <a:cs typeface="Calibri"/>
              </a:rPr>
              <a:t>Mémorisation</a:t>
            </a:r>
            <a:endParaRPr lang="ar-MA">
              <a:solidFill>
                <a:schemeClr val="tx1"/>
              </a:solidFill>
            </a:endParaRPr>
          </a:p>
        </p:txBody>
      </p:sp>
      <p:sp>
        <p:nvSpPr>
          <p:cNvPr id="15" name="Rectangle à coins arrondis 14"/>
          <p:cNvSpPr/>
          <p:nvPr/>
        </p:nvSpPr>
        <p:spPr>
          <a:xfrm>
            <a:off x="6239048" y="3279710"/>
            <a:ext cx="2286000" cy="914400"/>
          </a:xfrm>
          <a:prstGeom prst="roundRect">
            <a:avLst>
              <a:gd name="adj" fmla="val 748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b="1" spc="-20">
                <a:solidFill>
                  <a:schemeClr val="tx1"/>
                </a:solidFill>
                <a:cs typeface="Calibri"/>
              </a:rPr>
              <a:t>Traitement</a:t>
            </a:r>
            <a:endParaRPr lang="ar-MA">
              <a:solidFill>
                <a:schemeClr val="tx1"/>
              </a:solidFill>
            </a:endParaRPr>
          </a:p>
        </p:txBody>
      </p:sp>
      <p:sp>
        <p:nvSpPr>
          <p:cNvPr id="16" name="Rectangle à coins arrondis 15"/>
          <p:cNvSpPr/>
          <p:nvPr/>
        </p:nvSpPr>
        <p:spPr>
          <a:xfrm>
            <a:off x="8769127" y="3276600"/>
            <a:ext cx="2286000" cy="914400"/>
          </a:xfrm>
          <a:prstGeom prst="roundRect">
            <a:avLst>
              <a:gd name="adj" fmla="val 7483"/>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b="1">
                <a:solidFill>
                  <a:schemeClr val="tx1"/>
                </a:solidFill>
                <a:cs typeface="Calibri"/>
              </a:rPr>
              <a:t>Communication</a:t>
            </a:r>
            <a:endParaRPr lang="ar-MA">
              <a:solidFill>
                <a:schemeClr val="tx1"/>
              </a:solidFill>
            </a:endParaRPr>
          </a:p>
        </p:txBody>
      </p:sp>
      <p:cxnSp>
        <p:nvCxnSpPr>
          <p:cNvPr id="18" name="Connecteur droit 17"/>
          <p:cNvCxnSpPr/>
          <p:nvPr/>
        </p:nvCxnSpPr>
        <p:spPr>
          <a:xfrm flipV="1">
            <a:off x="2209800" y="2819400"/>
            <a:ext cx="0" cy="30480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969785" y="2003734"/>
            <a:ext cx="2654396" cy="707886"/>
          </a:xfrm>
          <a:prstGeom prst="rect">
            <a:avLst/>
          </a:prstGeom>
        </p:spPr>
        <p:txBody>
          <a:bodyPr wrap="square">
            <a:spAutoFit/>
          </a:bodyPr>
          <a:lstStyle/>
          <a:p>
            <a:pPr marL="12700" algn="just">
              <a:lnSpc>
                <a:spcPts val="1635"/>
              </a:lnSpc>
            </a:pPr>
            <a:r>
              <a:rPr lang="fr-FR" sz="1400">
                <a:solidFill>
                  <a:srgbClr val="555555"/>
                </a:solidFill>
                <a:latin typeface="Calibri"/>
                <a:cs typeface="Calibri"/>
              </a:rPr>
              <a:t>Saisie des données faisant partie du SI pour qu’elles aient une existence réelle.</a:t>
            </a:r>
          </a:p>
        </p:txBody>
      </p:sp>
      <p:sp>
        <p:nvSpPr>
          <p:cNvPr id="21" name="Rectangle 20"/>
          <p:cNvSpPr/>
          <p:nvPr/>
        </p:nvSpPr>
        <p:spPr>
          <a:xfrm>
            <a:off x="3568796" y="4775123"/>
            <a:ext cx="2514600" cy="502702"/>
          </a:xfrm>
          <a:prstGeom prst="rect">
            <a:avLst/>
          </a:prstGeom>
        </p:spPr>
        <p:txBody>
          <a:bodyPr wrap="square">
            <a:spAutoFit/>
          </a:bodyPr>
          <a:lstStyle/>
          <a:p>
            <a:pPr marL="12700" algn="just">
              <a:lnSpc>
                <a:spcPts val="1635"/>
              </a:lnSpc>
            </a:pPr>
            <a:r>
              <a:rPr lang="fr-FR" sz="1400">
                <a:solidFill>
                  <a:srgbClr val="555555"/>
                </a:solidFill>
                <a:latin typeface="Calibri"/>
                <a:cs typeface="Calibri"/>
              </a:rPr>
              <a:t>Permet de retrouver la donnée ultérieurement (persistance).</a:t>
            </a:r>
          </a:p>
        </p:txBody>
      </p:sp>
      <p:cxnSp>
        <p:nvCxnSpPr>
          <p:cNvPr id="22" name="Connecteur droit 21"/>
          <p:cNvCxnSpPr/>
          <p:nvPr/>
        </p:nvCxnSpPr>
        <p:spPr>
          <a:xfrm flipV="1">
            <a:off x="4872185" y="4343400"/>
            <a:ext cx="0" cy="30480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3" name="Connecteur droit 22"/>
          <p:cNvCxnSpPr/>
          <p:nvPr/>
        </p:nvCxnSpPr>
        <p:spPr>
          <a:xfrm flipV="1">
            <a:off x="7336950" y="2819400"/>
            <a:ext cx="0" cy="30480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6080690" y="2033861"/>
            <a:ext cx="2665394" cy="715709"/>
          </a:xfrm>
          <a:prstGeom prst="rect">
            <a:avLst/>
          </a:prstGeom>
        </p:spPr>
        <p:txBody>
          <a:bodyPr wrap="square">
            <a:spAutoFit/>
          </a:bodyPr>
          <a:lstStyle/>
          <a:p>
            <a:pPr marL="12700" algn="just">
              <a:lnSpc>
                <a:spcPts val="1635"/>
              </a:lnSpc>
            </a:pPr>
            <a:r>
              <a:rPr lang="fr-FR" sz="1400">
                <a:solidFill>
                  <a:srgbClr val="555555"/>
                </a:solidFill>
                <a:latin typeface="Calibri"/>
                <a:cs typeface="Calibri"/>
              </a:rPr>
              <a:t>Permet d’accéder aux données, les mettre à jour et les mettre en forme.</a:t>
            </a:r>
            <a:endParaRPr lang="ar-MA" sz="1400">
              <a:solidFill>
                <a:srgbClr val="555555"/>
              </a:solidFill>
              <a:latin typeface="Calibri"/>
              <a:cs typeface="Calibri"/>
            </a:endParaRPr>
          </a:p>
        </p:txBody>
      </p:sp>
      <p:cxnSp>
        <p:nvCxnSpPr>
          <p:cNvPr id="25" name="Connecteur droit 24"/>
          <p:cNvCxnSpPr/>
          <p:nvPr/>
        </p:nvCxnSpPr>
        <p:spPr>
          <a:xfrm flipV="1">
            <a:off x="9982200" y="4332514"/>
            <a:ext cx="0" cy="30480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8686800" y="4775123"/>
            <a:ext cx="2590799" cy="707886"/>
          </a:xfrm>
          <a:prstGeom prst="rect">
            <a:avLst/>
          </a:prstGeom>
        </p:spPr>
        <p:txBody>
          <a:bodyPr wrap="square">
            <a:spAutoFit/>
          </a:bodyPr>
          <a:lstStyle/>
          <a:p>
            <a:pPr marL="12700" algn="just">
              <a:lnSpc>
                <a:spcPts val="1635"/>
              </a:lnSpc>
            </a:pPr>
            <a:r>
              <a:rPr lang="fr-FR" sz="1400">
                <a:solidFill>
                  <a:srgbClr val="555555"/>
                </a:solidFill>
                <a:latin typeface="Calibri"/>
                <a:cs typeface="Calibri"/>
              </a:rPr>
              <a:t>Permet la communication entre les différents acteurs internes et externes à l’entreprise.</a:t>
            </a:r>
          </a:p>
        </p:txBody>
      </p:sp>
      <p:sp>
        <p:nvSpPr>
          <p:cNvPr id="27" name="Ellipse 26"/>
          <p:cNvSpPr/>
          <p:nvPr/>
        </p:nvSpPr>
        <p:spPr>
          <a:xfrm>
            <a:off x="2051098" y="4000500"/>
            <a:ext cx="381000" cy="381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t>1</a:t>
            </a:r>
            <a:endParaRPr lang="ar-MA"/>
          </a:p>
        </p:txBody>
      </p:sp>
      <p:sp>
        <p:nvSpPr>
          <p:cNvPr id="28" name="Ellipse 27"/>
          <p:cNvSpPr/>
          <p:nvPr/>
        </p:nvSpPr>
        <p:spPr>
          <a:xfrm>
            <a:off x="4659999" y="3043043"/>
            <a:ext cx="381000" cy="381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t>2</a:t>
            </a:r>
            <a:endParaRPr lang="ar-MA"/>
          </a:p>
        </p:txBody>
      </p:sp>
      <p:sp>
        <p:nvSpPr>
          <p:cNvPr id="29" name="Ellipse 28"/>
          <p:cNvSpPr/>
          <p:nvPr/>
        </p:nvSpPr>
        <p:spPr>
          <a:xfrm>
            <a:off x="7163604" y="3989751"/>
            <a:ext cx="381000" cy="381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t>3</a:t>
            </a:r>
            <a:endParaRPr lang="ar-MA"/>
          </a:p>
        </p:txBody>
      </p:sp>
      <p:sp>
        <p:nvSpPr>
          <p:cNvPr id="30" name="Ellipse 29"/>
          <p:cNvSpPr/>
          <p:nvPr/>
        </p:nvSpPr>
        <p:spPr>
          <a:xfrm>
            <a:off x="9694320" y="3020847"/>
            <a:ext cx="381000" cy="381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t>4</a:t>
            </a:r>
            <a:endParaRPr lang="ar-MA"/>
          </a:p>
        </p:txBody>
      </p:sp>
    </p:spTree>
    <p:extLst>
      <p:ext uri="{BB962C8B-B14F-4D97-AF65-F5344CB8AC3E}">
        <p14:creationId xmlns:p14="http://schemas.microsoft.com/office/powerpoint/2010/main" val="129275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715" y="8255"/>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grpSp>
        <p:nvGrpSpPr>
          <p:cNvPr id="8" name="object 8"/>
          <p:cNvGrpSpPr/>
          <p:nvPr/>
        </p:nvGrpSpPr>
        <p:grpSpPr>
          <a:xfrm>
            <a:off x="7415530" y="460248"/>
            <a:ext cx="4703445" cy="5876925"/>
            <a:chOff x="7415530" y="460248"/>
            <a:chExt cx="4703445" cy="5876925"/>
          </a:xfrm>
        </p:grpSpPr>
        <p:pic>
          <p:nvPicPr>
            <p:cNvPr id="9" name="object 9"/>
            <p:cNvPicPr/>
            <p:nvPr/>
          </p:nvPicPr>
          <p:blipFill>
            <a:blip r:embed="rId3" cstate="print"/>
            <a:stretch>
              <a:fillRect/>
            </a:stretch>
          </p:blipFill>
          <p:spPr>
            <a:xfrm>
              <a:off x="11442191" y="460248"/>
              <a:ext cx="676655" cy="670560"/>
            </a:xfrm>
            <a:prstGeom prst="rect">
              <a:avLst/>
            </a:prstGeom>
          </p:spPr>
        </p:pic>
        <p:sp>
          <p:nvSpPr>
            <p:cNvPr id="10" name="object 10"/>
            <p:cNvSpPr/>
            <p:nvPr/>
          </p:nvSpPr>
          <p:spPr>
            <a:xfrm>
              <a:off x="7421879" y="3913632"/>
              <a:ext cx="1533525" cy="2417445"/>
            </a:xfrm>
            <a:custGeom>
              <a:avLst/>
              <a:gdLst/>
              <a:ahLst/>
              <a:cxnLst/>
              <a:rect l="l" t="t" r="r" b="b"/>
              <a:pathLst>
                <a:path w="1533525" h="2417445">
                  <a:moveTo>
                    <a:pt x="0" y="255524"/>
                  </a:moveTo>
                  <a:lnTo>
                    <a:pt x="4117" y="209599"/>
                  </a:lnTo>
                  <a:lnTo>
                    <a:pt x="15989" y="166373"/>
                  </a:lnTo>
                  <a:lnTo>
                    <a:pt x="34892" y="126567"/>
                  </a:lnTo>
                  <a:lnTo>
                    <a:pt x="60104" y="90903"/>
                  </a:lnTo>
                  <a:lnTo>
                    <a:pt x="90903" y="60104"/>
                  </a:lnTo>
                  <a:lnTo>
                    <a:pt x="126567" y="34892"/>
                  </a:lnTo>
                  <a:lnTo>
                    <a:pt x="166373" y="15989"/>
                  </a:lnTo>
                  <a:lnTo>
                    <a:pt x="209599" y="4117"/>
                  </a:lnTo>
                  <a:lnTo>
                    <a:pt x="255524" y="0"/>
                  </a:lnTo>
                  <a:lnTo>
                    <a:pt x="1277620" y="0"/>
                  </a:lnTo>
                  <a:lnTo>
                    <a:pt x="1323544" y="4117"/>
                  </a:lnTo>
                  <a:lnTo>
                    <a:pt x="1366770" y="15989"/>
                  </a:lnTo>
                  <a:lnTo>
                    <a:pt x="1406576" y="34892"/>
                  </a:lnTo>
                  <a:lnTo>
                    <a:pt x="1442240" y="60104"/>
                  </a:lnTo>
                  <a:lnTo>
                    <a:pt x="1473039" y="90903"/>
                  </a:lnTo>
                  <a:lnTo>
                    <a:pt x="1498251" y="126567"/>
                  </a:lnTo>
                  <a:lnTo>
                    <a:pt x="1517154" y="166373"/>
                  </a:lnTo>
                  <a:lnTo>
                    <a:pt x="1529026" y="209599"/>
                  </a:lnTo>
                  <a:lnTo>
                    <a:pt x="1533144" y="255524"/>
                  </a:lnTo>
                  <a:lnTo>
                    <a:pt x="1533144" y="2161540"/>
                  </a:lnTo>
                  <a:lnTo>
                    <a:pt x="1529026" y="2207470"/>
                  </a:lnTo>
                  <a:lnTo>
                    <a:pt x="1517154" y="2250700"/>
                  </a:lnTo>
                  <a:lnTo>
                    <a:pt x="1498251" y="2290508"/>
                  </a:lnTo>
                  <a:lnTo>
                    <a:pt x="1473039" y="2326171"/>
                  </a:lnTo>
                  <a:lnTo>
                    <a:pt x="1442240" y="2356968"/>
                  </a:lnTo>
                  <a:lnTo>
                    <a:pt x="1406576" y="2382177"/>
                  </a:lnTo>
                  <a:lnTo>
                    <a:pt x="1366770" y="2401077"/>
                  </a:lnTo>
                  <a:lnTo>
                    <a:pt x="1323544" y="2412947"/>
                  </a:lnTo>
                  <a:lnTo>
                    <a:pt x="1277620" y="2417064"/>
                  </a:lnTo>
                  <a:lnTo>
                    <a:pt x="255524" y="2417064"/>
                  </a:lnTo>
                  <a:lnTo>
                    <a:pt x="209599" y="2412947"/>
                  </a:lnTo>
                  <a:lnTo>
                    <a:pt x="166373" y="2401077"/>
                  </a:lnTo>
                  <a:lnTo>
                    <a:pt x="126567" y="2382177"/>
                  </a:lnTo>
                  <a:lnTo>
                    <a:pt x="90903" y="2356968"/>
                  </a:lnTo>
                  <a:lnTo>
                    <a:pt x="60104" y="2326171"/>
                  </a:lnTo>
                  <a:lnTo>
                    <a:pt x="34892" y="2290508"/>
                  </a:lnTo>
                  <a:lnTo>
                    <a:pt x="15989" y="2250700"/>
                  </a:lnTo>
                  <a:lnTo>
                    <a:pt x="4117" y="2207470"/>
                  </a:lnTo>
                  <a:lnTo>
                    <a:pt x="0" y="2161540"/>
                  </a:lnTo>
                  <a:lnTo>
                    <a:pt x="0" y="255524"/>
                  </a:lnTo>
                  <a:close/>
                </a:path>
              </a:pathLst>
            </a:custGeom>
            <a:ln w="12698">
              <a:solidFill>
                <a:srgbClr val="008245"/>
              </a:solidFill>
            </a:ln>
          </p:spPr>
          <p:txBody>
            <a:bodyPr wrap="square" lIns="0" tIns="0" rIns="0" bIns="0" rtlCol="0"/>
            <a:lstStyle/>
            <a:p>
              <a:endParaRPr/>
            </a:p>
          </p:txBody>
        </p:sp>
      </p:grpSp>
      <p:sp>
        <p:nvSpPr>
          <p:cNvPr id="11" name="object 11"/>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7842"/>
                </a:solidFill>
              </a:rPr>
              <a:t>01-</a:t>
            </a:r>
            <a:r>
              <a:rPr spc="-45">
                <a:solidFill>
                  <a:srgbClr val="007842"/>
                </a:solidFill>
              </a:rPr>
              <a:t> </a:t>
            </a:r>
            <a:r>
              <a:rPr spc="-10">
                <a:solidFill>
                  <a:srgbClr val="007842"/>
                </a:solidFill>
              </a:rPr>
              <a:t>COMPRENDRE</a:t>
            </a:r>
            <a:r>
              <a:rPr spc="-20">
                <a:solidFill>
                  <a:srgbClr val="007842"/>
                </a:solidFill>
              </a:rPr>
              <a:t> </a:t>
            </a:r>
            <a:r>
              <a:rPr>
                <a:solidFill>
                  <a:srgbClr val="007842"/>
                </a:solidFill>
              </a:rPr>
              <a:t>LA</a:t>
            </a:r>
            <a:r>
              <a:rPr spc="-70">
                <a:solidFill>
                  <a:srgbClr val="007842"/>
                </a:solidFill>
              </a:rPr>
              <a:t> </a:t>
            </a:r>
            <a:r>
              <a:rPr>
                <a:solidFill>
                  <a:srgbClr val="007842"/>
                </a:solidFill>
              </a:rPr>
              <a:t>NOTION</a:t>
            </a:r>
            <a:r>
              <a:rPr spc="-25">
                <a:solidFill>
                  <a:srgbClr val="007842"/>
                </a:solidFill>
              </a:rPr>
              <a:t> </a:t>
            </a:r>
            <a:r>
              <a:rPr>
                <a:solidFill>
                  <a:srgbClr val="007842"/>
                </a:solidFill>
              </a:rPr>
              <a:t>DE</a:t>
            </a:r>
            <a:r>
              <a:rPr spc="-45">
                <a:solidFill>
                  <a:srgbClr val="007842"/>
                </a:solidFill>
              </a:rPr>
              <a:t> </a:t>
            </a:r>
            <a:r>
              <a:rPr spc="-25">
                <a:solidFill>
                  <a:srgbClr val="007842"/>
                </a:solidFill>
              </a:rPr>
              <a:t>SI</a:t>
            </a:r>
          </a:p>
          <a:p>
            <a:pPr marL="139065">
              <a:lnSpc>
                <a:spcPct val="100000"/>
              </a:lnSpc>
              <a:spcBef>
                <a:spcPts val="35"/>
              </a:spcBef>
            </a:pPr>
            <a:r>
              <a:rPr sz="1600" spc="-10">
                <a:solidFill>
                  <a:srgbClr val="007842"/>
                </a:solidFill>
              </a:rPr>
              <a:t>Types</a:t>
            </a:r>
            <a:r>
              <a:rPr sz="1600" spc="-65">
                <a:solidFill>
                  <a:srgbClr val="007842"/>
                </a:solidFill>
              </a:rPr>
              <a:t> </a:t>
            </a:r>
            <a:r>
              <a:rPr sz="1600">
                <a:solidFill>
                  <a:srgbClr val="007842"/>
                </a:solidFill>
              </a:rPr>
              <a:t>de</a:t>
            </a:r>
            <a:r>
              <a:rPr sz="1600" spc="-10">
                <a:solidFill>
                  <a:srgbClr val="007842"/>
                </a:solidFill>
              </a:rPr>
              <a:t> </a:t>
            </a:r>
            <a:r>
              <a:rPr sz="1600">
                <a:solidFill>
                  <a:srgbClr val="007842"/>
                </a:solidFill>
              </a:rPr>
              <a:t>système</a:t>
            </a:r>
            <a:r>
              <a:rPr sz="1600" spc="-40">
                <a:solidFill>
                  <a:srgbClr val="007842"/>
                </a:solidFill>
              </a:rPr>
              <a:t> </a:t>
            </a:r>
            <a:r>
              <a:rPr sz="1600" spc="-10">
                <a:solidFill>
                  <a:srgbClr val="007842"/>
                </a:solidFill>
              </a:rPr>
              <a:t>d’information</a:t>
            </a:r>
            <a:endParaRPr sz="160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17</a:t>
            </a:fld>
            <a:endParaRPr spc="-25"/>
          </a:p>
        </p:txBody>
      </p:sp>
      <p:sp>
        <p:nvSpPr>
          <p:cNvPr id="12" name="object 12"/>
          <p:cNvSpPr txBox="1"/>
          <p:nvPr/>
        </p:nvSpPr>
        <p:spPr>
          <a:xfrm>
            <a:off x="984910" y="1778451"/>
            <a:ext cx="10225405" cy="1831975"/>
          </a:xfrm>
          <a:prstGeom prst="rect">
            <a:avLst/>
          </a:prstGeom>
        </p:spPr>
        <p:txBody>
          <a:bodyPr vert="horz" wrap="square" lIns="0" tIns="80645" rIns="0" bIns="0" rtlCol="0">
            <a:spAutoFit/>
          </a:bodyPr>
          <a:lstStyle/>
          <a:p>
            <a:pPr marL="12700">
              <a:lnSpc>
                <a:spcPct val="100000"/>
              </a:lnSpc>
              <a:spcBef>
                <a:spcPts val="635"/>
              </a:spcBef>
            </a:pPr>
            <a:r>
              <a:rPr sz="1400">
                <a:solidFill>
                  <a:srgbClr val="555555"/>
                </a:solidFill>
                <a:latin typeface="Calibri"/>
                <a:cs typeface="Calibri"/>
              </a:rPr>
              <a:t>Un</a:t>
            </a:r>
            <a:r>
              <a:rPr sz="1400" spc="-50">
                <a:solidFill>
                  <a:srgbClr val="555555"/>
                </a:solidFill>
                <a:latin typeface="Calibri"/>
                <a:cs typeface="Calibri"/>
              </a:rPr>
              <a:t> </a:t>
            </a:r>
            <a:r>
              <a:rPr sz="1400" spc="-10">
                <a:solidFill>
                  <a:srgbClr val="555555"/>
                </a:solidFill>
                <a:latin typeface="Calibri"/>
                <a:cs typeface="Calibri"/>
              </a:rPr>
              <a:t>organisme</a:t>
            </a:r>
            <a:r>
              <a:rPr sz="1400" spc="10">
                <a:solidFill>
                  <a:srgbClr val="555555"/>
                </a:solidFill>
                <a:latin typeface="Calibri"/>
                <a:cs typeface="Calibri"/>
              </a:rPr>
              <a:t> </a:t>
            </a:r>
            <a:r>
              <a:rPr sz="1400">
                <a:solidFill>
                  <a:srgbClr val="555555"/>
                </a:solidFill>
                <a:latin typeface="Calibri"/>
                <a:cs typeface="Calibri"/>
              </a:rPr>
              <a:t>(ou</a:t>
            </a:r>
            <a:r>
              <a:rPr sz="1400" spc="-65">
                <a:solidFill>
                  <a:srgbClr val="555555"/>
                </a:solidFill>
                <a:latin typeface="Calibri"/>
                <a:cs typeface="Calibri"/>
              </a:rPr>
              <a:t> </a:t>
            </a:r>
            <a:r>
              <a:rPr sz="1400">
                <a:solidFill>
                  <a:srgbClr val="555555"/>
                </a:solidFill>
                <a:latin typeface="Calibri"/>
                <a:cs typeface="Calibri"/>
              </a:rPr>
              <a:t>une</a:t>
            </a:r>
            <a:r>
              <a:rPr sz="1400" spc="-15">
                <a:solidFill>
                  <a:srgbClr val="555555"/>
                </a:solidFill>
                <a:latin typeface="Calibri"/>
                <a:cs typeface="Calibri"/>
              </a:rPr>
              <a:t> </a:t>
            </a:r>
            <a:r>
              <a:rPr sz="1400" spc="-10">
                <a:solidFill>
                  <a:srgbClr val="555555"/>
                </a:solidFill>
                <a:latin typeface="Calibri"/>
                <a:cs typeface="Calibri"/>
              </a:rPr>
              <a:t>entreprise)</a:t>
            </a:r>
            <a:r>
              <a:rPr sz="1400" spc="35">
                <a:solidFill>
                  <a:srgbClr val="555555"/>
                </a:solidFill>
                <a:latin typeface="Calibri"/>
                <a:cs typeface="Calibri"/>
              </a:rPr>
              <a:t> </a:t>
            </a:r>
            <a:r>
              <a:rPr sz="1400">
                <a:solidFill>
                  <a:srgbClr val="555555"/>
                </a:solidFill>
                <a:latin typeface="Calibri"/>
                <a:cs typeface="Calibri"/>
              </a:rPr>
              <a:t>peut</a:t>
            </a:r>
            <a:r>
              <a:rPr sz="1400" spc="-25">
                <a:solidFill>
                  <a:srgbClr val="555555"/>
                </a:solidFill>
                <a:latin typeface="Calibri"/>
                <a:cs typeface="Calibri"/>
              </a:rPr>
              <a:t> </a:t>
            </a:r>
            <a:r>
              <a:rPr sz="1400">
                <a:solidFill>
                  <a:srgbClr val="555555"/>
                </a:solidFill>
                <a:latin typeface="Calibri"/>
                <a:cs typeface="Calibri"/>
              </a:rPr>
              <a:t>être</a:t>
            </a:r>
            <a:r>
              <a:rPr sz="1400" spc="-10">
                <a:solidFill>
                  <a:srgbClr val="555555"/>
                </a:solidFill>
                <a:latin typeface="Calibri"/>
                <a:cs typeface="Calibri"/>
              </a:rPr>
              <a:t> </a:t>
            </a:r>
            <a:r>
              <a:rPr sz="1400">
                <a:solidFill>
                  <a:srgbClr val="555555"/>
                </a:solidFill>
                <a:latin typeface="Calibri"/>
                <a:cs typeface="Calibri"/>
              </a:rPr>
              <a:t>décomposé</a:t>
            </a:r>
            <a:r>
              <a:rPr sz="1400" spc="-50">
                <a:solidFill>
                  <a:srgbClr val="555555"/>
                </a:solidFill>
                <a:latin typeface="Calibri"/>
                <a:cs typeface="Calibri"/>
              </a:rPr>
              <a:t> </a:t>
            </a:r>
            <a:r>
              <a:rPr sz="1400">
                <a:solidFill>
                  <a:srgbClr val="555555"/>
                </a:solidFill>
                <a:latin typeface="Calibri"/>
                <a:cs typeface="Calibri"/>
              </a:rPr>
              <a:t>en</a:t>
            </a:r>
            <a:r>
              <a:rPr sz="1400" spc="-45">
                <a:solidFill>
                  <a:srgbClr val="555555"/>
                </a:solidFill>
                <a:latin typeface="Calibri"/>
                <a:cs typeface="Calibri"/>
              </a:rPr>
              <a:t> </a:t>
            </a:r>
            <a:r>
              <a:rPr sz="1400">
                <a:solidFill>
                  <a:srgbClr val="555555"/>
                </a:solidFill>
                <a:latin typeface="Calibri"/>
                <a:cs typeface="Calibri"/>
              </a:rPr>
              <a:t>deux</a:t>
            </a:r>
            <a:r>
              <a:rPr sz="1400" spc="-15">
                <a:solidFill>
                  <a:srgbClr val="555555"/>
                </a:solidFill>
                <a:latin typeface="Calibri"/>
                <a:cs typeface="Calibri"/>
              </a:rPr>
              <a:t> </a:t>
            </a:r>
            <a:r>
              <a:rPr sz="1400" spc="-10">
                <a:solidFill>
                  <a:srgbClr val="555555"/>
                </a:solidFill>
                <a:latin typeface="Calibri"/>
                <a:cs typeface="Calibri"/>
              </a:rPr>
              <a:t>sous-systèmes</a:t>
            </a:r>
            <a:r>
              <a:rPr sz="1400" spc="15">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182245" indent="-169545">
              <a:lnSpc>
                <a:spcPct val="100000"/>
              </a:lnSpc>
              <a:spcBef>
                <a:spcPts val="530"/>
              </a:spcBef>
              <a:buFont typeface="Arial MT"/>
              <a:buChar char="•"/>
              <a:tabLst>
                <a:tab pos="182245" algn="l"/>
              </a:tabLst>
            </a:pPr>
            <a:r>
              <a:rPr sz="1400">
                <a:solidFill>
                  <a:srgbClr val="555555"/>
                </a:solidFill>
                <a:latin typeface="Calibri"/>
                <a:cs typeface="Calibri"/>
              </a:rPr>
              <a:t>Le</a:t>
            </a:r>
            <a:r>
              <a:rPr sz="1400" spc="-45">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spc="-10">
                <a:solidFill>
                  <a:srgbClr val="555555"/>
                </a:solidFill>
                <a:latin typeface="Calibri"/>
                <a:cs typeface="Calibri"/>
              </a:rPr>
              <a:t>pilotage</a:t>
            </a:r>
            <a:r>
              <a:rPr sz="1400" spc="5">
                <a:solidFill>
                  <a:srgbClr val="555555"/>
                </a:solidFill>
                <a:latin typeface="Calibri"/>
                <a:cs typeface="Calibri"/>
              </a:rPr>
              <a:t> </a:t>
            </a:r>
            <a:r>
              <a:rPr sz="1400">
                <a:solidFill>
                  <a:srgbClr val="555555"/>
                </a:solidFill>
                <a:latin typeface="Calibri"/>
                <a:cs typeface="Calibri"/>
              </a:rPr>
              <a:t>:</a:t>
            </a:r>
            <a:r>
              <a:rPr sz="1400" spc="-70">
                <a:solidFill>
                  <a:srgbClr val="555555"/>
                </a:solidFill>
                <a:latin typeface="Calibri"/>
                <a:cs typeface="Calibri"/>
              </a:rPr>
              <a:t> </a:t>
            </a:r>
            <a:r>
              <a:rPr sz="1400">
                <a:solidFill>
                  <a:srgbClr val="555555"/>
                </a:solidFill>
                <a:latin typeface="Calibri"/>
                <a:cs typeface="Calibri"/>
              </a:rPr>
              <a:t>il</a:t>
            </a:r>
            <a:r>
              <a:rPr sz="1400" spc="-50">
                <a:solidFill>
                  <a:srgbClr val="555555"/>
                </a:solidFill>
                <a:latin typeface="Calibri"/>
                <a:cs typeface="Calibri"/>
              </a:rPr>
              <a:t> </a:t>
            </a:r>
            <a:r>
              <a:rPr sz="1400" spc="-10">
                <a:solidFill>
                  <a:srgbClr val="555555"/>
                </a:solidFill>
                <a:latin typeface="Calibri"/>
                <a:cs typeface="Calibri"/>
              </a:rPr>
              <a:t>détermine</a:t>
            </a:r>
            <a:r>
              <a:rPr sz="1400" spc="20">
                <a:solidFill>
                  <a:srgbClr val="555555"/>
                </a:solidFill>
                <a:latin typeface="Calibri"/>
                <a:cs typeface="Calibri"/>
              </a:rPr>
              <a:t> </a:t>
            </a:r>
            <a:r>
              <a:rPr sz="1400">
                <a:solidFill>
                  <a:srgbClr val="555555"/>
                </a:solidFill>
                <a:latin typeface="Calibri"/>
                <a:cs typeface="Calibri"/>
              </a:rPr>
              <a:t>la</a:t>
            </a:r>
            <a:r>
              <a:rPr sz="1400" spc="-35">
                <a:solidFill>
                  <a:srgbClr val="555555"/>
                </a:solidFill>
                <a:latin typeface="Calibri"/>
                <a:cs typeface="Calibri"/>
              </a:rPr>
              <a:t> </a:t>
            </a:r>
            <a:r>
              <a:rPr sz="1400" spc="-10">
                <a:solidFill>
                  <a:srgbClr val="555555"/>
                </a:solidFill>
                <a:latin typeface="Calibri"/>
                <a:cs typeface="Calibri"/>
              </a:rPr>
              <a:t>stratégie</a:t>
            </a:r>
            <a:r>
              <a:rPr sz="1400" spc="35">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spc="-20">
                <a:solidFill>
                  <a:srgbClr val="555555"/>
                </a:solidFill>
                <a:latin typeface="Calibri"/>
                <a:cs typeface="Calibri"/>
              </a:rPr>
              <a:t>l’entreprise</a:t>
            </a:r>
            <a:r>
              <a:rPr sz="1400" spc="45">
                <a:solidFill>
                  <a:srgbClr val="555555"/>
                </a:solidFill>
                <a:latin typeface="Calibri"/>
                <a:cs typeface="Calibri"/>
              </a:rPr>
              <a:t> </a:t>
            </a:r>
            <a:r>
              <a:rPr sz="1400">
                <a:solidFill>
                  <a:srgbClr val="555555"/>
                </a:solidFill>
                <a:latin typeface="Calibri"/>
                <a:cs typeface="Calibri"/>
              </a:rPr>
              <a:t>et</a:t>
            </a:r>
            <a:r>
              <a:rPr sz="1400" spc="-55">
                <a:solidFill>
                  <a:srgbClr val="555555"/>
                </a:solidFill>
                <a:latin typeface="Calibri"/>
                <a:cs typeface="Calibri"/>
              </a:rPr>
              <a:t> </a:t>
            </a:r>
            <a:r>
              <a:rPr sz="1400">
                <a:solidFill>
                  <a:srgbClr val="555555"/>
                </a:solidFill>
                <a:latin typeface="Calibri"/>
                <a:cs typeface="Calibri"/>
              </a:rPr>
              <a:t>prend</a:t>
            </a:r>
            <a:r>
              <a:rPr sz="1400" spc="-10">
                <a:solidFill>
                  <a:srgbClr val="555555"/>
                </a:solidFill>
                <a:latin typeface="Calibri"/>
                <a:cs typeface="Calibri"/>
              </a:rPr>
              <a:t> </a:t>
            </a:r>
            <a:r>
              <a:rPr sz="1400">
                <a:solidFill>
                  <a:srgbClr val="555555"/>
                </a:solidFill>
                <a:latin typeface="Calibri"/>
                <a:cs typeface="Calibri"/>
              </a:rPr>
              <a:t>les</a:t>
            </a:r>
            <a:r>
              <a:rPr sz="1400" spc="-55">
                <a:solidFill>
                  <a:srgbClr val="555555"/>
                </a:solidFill>
                <a:latin typeface="Calibri"/>
                <a:cs typeface="Calibri"/>
              </a:rPr>
              <a:t> </a:t>
            </a:r>
            <a:r>
              <a:rPr sz="1400" err="1">
                <a:solidFill>
                  <a:srgbClr val="555555"/>
                </a:solidFill>
                <a:latin typeface="Calibri"/>
                <a:cs typeface="Calibri"/>
              </a:rPr>
              <a:t>décisions</a:t>
            </a:r>
            <a:r>
              <a:rPr sz="1400" spc="-10">
                <a:solidFill>
                  <a:srgbClr val="555555"/>
                </a:solidFill>
                <a:latin typeface="Calibri"/>
                <a:cs typeface="Calibri"/>
              </a:rPr>
              <a:t> </a:t>
            </a:r>
            <a:r>
              <a:rPr sz="1400" spc="-10" err="1">
                <a:solidFill>
                  <a:srgbClr val="555555"/>
                </a:solidFill>
                <a:latin typeface="Calibri"/>
                <a:cs typeface="Calibri"/>
              </a:rPr>
              <a:t>importantes</a:t>
            </a:r>
            <a:r>
              <a:rPr lang="fr-FR" sz="1400" spc="50">
                <a:solidFill>
                  <a:srgbClr val="555555"/>
                </a:solidFill>
                <a:latin typeface="Calibri"/>
                <a:cs typeface="Calibri"/>
              </a:rPr>
              <a:t>.</a:t>
            </a:r>
            <a:endParaRPr sz="1400">
              <a:latin typeface="Calibri"/>
              <a:cs typeface="Calibri"/>
            </a:endParaRPr>
          </a:p>
          <a:p>
            <a:pPr marL="182245" indent="-169545">
              <a:lnSpc>
                <a:spcPct val="100000"/>
              </a:lnSpc>
              <a:spcBef>
                <a:spcPts val="530"/>
              </a:spcBef>
              <a:buFont typeface="Arial MT"/>
              <a:buChar char="•"/>
              <a:tabLst>
                <a:tab pos="182245" algn="l"/>
              </a:tabLst>
            </a:pPr>
            <a:r>
              <a:rPr sz="1400">
                <a:solidFill>
                  <a:srgbClr val="555555"/>
                </a:solidFill>
                <a:latin typeface="Calibri"/>
                <a:cs typeface="Calibri"/>
              </a:rPr>
              <a:t>Le</a:t>
            </a:r>
            <a:r>
              <a:rPr sz="1400" spc="-40">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spc="-10">
                <a:solidFill>
                  <a:srgbClr val="555555"/>
                </a:solidFill>
                <a:latin typeface="Calibri"/>
                <a:cs typeface="Calibri"/>
              </a:rPr>
              <a:t>opérant</a:t>
            </a:r>
            <a:r>
              <a:rPr sz="1400" spc="-5">
                <a:solidFill>
                  <a:srgbClr val="555555"/>
                </a:solidFill>
                <a:latin typeface="Calibri"/>
                <a:cs typeface="Calibri"/>
              </a:rPr>
              <a:t> </a:t>
            </a:r>
            <a:r>
              <a:rPr sz="1400">
                <a:solidFill>
                  <a:srgbClr val="555555"/>
                </a:solidFill>
                <a:latin typeface="Calibri"/>
                <a:cs typeface="Calibri"/>
              </a:rPr>
              <a:t>:</a:t>
            </a:r>
            <a:r>
              <a:rPr sz="1400" spc="185">
                <a:solidFill>
                  <a:srgbClr val="555555"/>
                </a:solidFill>
                <a:latin typeface="Calibri"/>
                <a:cs typeface="Calibri"/>
              </a:rPr>
              <a:t> </a:t>
            </a:r>
            <a:r>
              <a:rPr sz="1400">
                <a:solidFill>
                  <a:srgbClr val="555555"/>
                </a:solidFill>
                <a:latin typeface="Calibri"/>
                <a:cs typeface="Calibri"/>
              </a:rPr>
              <a:t>il</a:t>
            </a:r>
            <a:r>
              <a:rPr sz="1400" spc="-50">
                <a:solidFill>
                  <a:srgbClr val="555555"/>
                </a:solidFill>
                <a:latin typeface="Calibri"/>
                <a:cs typeface="Calibri"/>
              </a:rPr>
              <a:t> </a:t>
            </a:r>
            <a:r>
              <a:rPr sz="1400">
                <a:solidFill>
                  <a:srgbClr val="555555"/>
                </a:solidFill>
                <a:latin typeface="Calibri"/>
                <a:cs typeface="Calibri"/>
              </a:rPr>
              <a:t>applique</a:t>
            </a:r>
            <a:r>
              <a:rPr sz="1400" spc="45">
                <a:solidFill>
                  <a:srgbClr val="555555"/>
                </a:solidFill>
                <a:latin typeface="Calibri"/>
                <a:cs typeface="Calibri"/>
              </a:rPr>
              <a:t> </a:t>
            </a:r>
            <a:r>
              <a:rPr sz="1400">
                <a:solidFill>
                  <a:srgbClr val="555555"/>
                </a:solidFill>
                <a:latin typeface="Calibri"/>
                <a:cs typeface="Calibri"/>
              </a:rPr>
              <a:t>les</a:t>
            </a:r>
            <a:r>
              <a:rPr sz="1400" spc="-50">
                <a:solidFill>
                  <a:srgbClr val="555555"/>
                </a:solidFill>
                <a:latin typeface="Calibri"/>
                <a:cs typeface="Calibri"/>
              </a:rPr>
              <a:t> </a:t>
            </a:r>
            <a:r>
              <a:rPr sz="1400">
                <a:solidFill>
                  <a:srgbClr val="555555"/>
                </a:solidFill>
                <a:latin typeface="Calibri"/>
                <a:cs typeface="Calibri"/>
              </a:rPr>
              <a:t>décisions</a:t>
            </a:r>
            <a:r>
              <a:rPr sz="1400" spc="-10">
                <a:solidFill>
                  <a:srgbClr val="555555"/>
                </a:solidFill>
                <a:latin typeface="Calibri"/>
                <a:cs typeface="Calibri"/>
              </a:rPr>
              <a:t> </a:t>
            </a:r>
            <a:r>
              <a:rPr sz="1400">
                <a:solidFill>
                  <a:srgbClr val="555555"/>
                </a:solidFill>
                <a:latin typeface="Calibri"/>
                <a:cs typeface="Calibri"/>
              </a:rPr>
              <a:t>du</a:t>
            </a:r>
            <a:r>
              <a:rPr sz="1400" spc="-30">
                <a:solidFill>
                  <a:srgbClr val="555555"/>
                </a:solidFill>
                <a:latin typeface="Calibri"/>
                <a:cs typeface="Calibri"/>
              </a:rPr>
              <a:t> </a:t>
            </a:r>
            <a:r>
              <a:rPr sz="1400" spc="-10">
                <a:solidFill>
                  <a:srgbClr val="555555"/>
                </a:solidFill>
                <a:latin typeface="Calibri"/>
                <a:cs typeface="Calibri"/>
              </a:rPr>
              <a:t>système</a:t>
            </a:r>
            <a:r>
              <a:rPr sz="1400" spc="10">
                <a:solidFill>
                  <a:srgbClr val="555555"/>
                </a:solidFill>
                <a:latin typeface="Calibri"/>
                <a:cs typeface="Calibri"/>
              </a:rPr>
              <a:t> </a:t>
            </a:r>
            <a:r>
              <a:rPr sz="1400">
                <a:solidFill>
                  <a:srgbClr val="555555"/>
                </a:solidFill>
                <a:latin typeface="Calibri"/>
                <a:cs typeface="Calibri"/>
              </a:rPr>
              <a:t>de</a:t>
            </a:r>
            <a:r>
              <a:rPr sz="1400" spc="-60">
                <a:solidFill>
                  <a:srgbClr val="555555"/>
                </a:solidFill>
                <a:latin typeface="Calibri"/>
                <a:cs typeface="Calibri"/>
              </a:rPr>
              <a:t> </a:t>
            </a:r>
            <a:r>
              <a:rPr sz="1400" spc="-10">
                <a:solidFill>
                  <a:srgbClr val="555555"/>
                </a:solidFill>
                <a:latin typeface="Calibri"/>
                <a:cs typeface="Calibri"/>
              </a:rPr>
              <a:t>pilotage</a:t>
            </a:r>
            <a:r>
              <a:rPr lang="fr-FR" sz="1400" spc="25">
                <a:solidFill>
                  <a:srgbClr val="555555"/>
                </a:solidFill>
                <a:latin typeface="Calibri"/>
                <a:cs typeface="Calibri"/>
              </a:rPr>
              <a:t>.</a:t>
            </a:r>
            <a:endParaRPr sz="1400">
              <a:latin typeface="Calibri"/>
              <a:cs typeface="Calibri"/>
            </a:endParaRPr>
          </a:p>
          <a:p>
            <a:pPr marL="12700" marR="5080" algn="just">
              <a:lnSpc>
                <a:spcPts val="1610"/>
              </a:lnSpc>
              <a:spcBef>
                <a:spcPts val="615"/>
              </a:spcBef>
            </a:pPr>
            <a:r>
              <a:rPr sz="1400">
                <a:solidFill>
                  <a:srgbClr val="555555"/>
                </a:solidFill>
                <a:latin typeface="Calibri"/>
                <a:cs typeface="Calibri"/>
              </a:rPr>
              <a:t>Étant</a:t>
            </a:r>
            <a:r>
              <a:rPr sz="1400" spc="-20">
                <a:solidFill>
                  <a:srgbClr val="555555"/>
                </a:solidFill>
                <a:latin typeface="Calibri"/>
                <a:cs typeface="Calibri"/>
              </a:rPr>
              <a:t> </a:t>
            </a:r>
            <a:r>
              <a:rPr sz="1400">
                <a:solidFill>
                  <a:srgbClr val="555555"/>
                </a:solidFill>
                <a:latin typeface="Calibri"/>
                <a:cs typeface="Calibri"/>
              </a:rPr>
              <a:t>donné</a:t>
            </a:r>
            <a:r>
              <a:rPr sz="1400" spc="5">
                <a:solidFill>
                  <a:srgbClr val="555555"/>
                </a:solidFill>
                <a:latin typeface="Calibri"/>
                <a:cs typeface="Calibri"/>
              </a:rPr>
              <a:t> </a:t>
            </a:r>
            <a:r>
              <a:rPr sz="1400">
                <a:solidFill>
                  <a:srgbClr val="555555"/>
                </a:solidFill>
                <a:latin typeface="Calibri"/>
                <a:cs typeface="Calibri"/>
              </a:rPr>
              <a:t>que</a:t>
            </a:r>
            <a:r>
              <a:rPr sz="1400" spc="-5">
                <a:solidFill>
                  <a:srgbClr val="555555"/>
                </a:solidFill>
                <a:latin typeface="Calibri"/>
                <a:cs typeface="Calibri"/>
              </a:rPr>
              <a:t> </a:t>
            </a:r>
            <a:r>
              <a:rPr sz="1400">
                <a:solidFill>
                  <a:srgbClr val="555555"/>
                </a:solidFill>
                <a:latin typeface="Calibri"/>
                <a:cs typeface="Calibri"/>
              </a:rPr>
              <a:t>le</a:t>
            </a:r>
            <a:r>
              <a:rPr sz="1400" spc="-25">
                <a:solidFill>
                  <a:srgbClr val="555555"/>
                </a:solidFill>
                <a:latin typeface="Calibri"/>
                <a:cs typeface="Calibri"/>
              </a:rPr>
              <a:t> </a:t>
            </a:r>
            <a:r>
              <a:rPr sz="1400" spc="-10">
                <a:solidFill>
                  <a:srgbClr val="555555"/>
                </a:solidFill>
                <a:latin typeface="Calibri"/>
                <a:cs typeface="Calibri"/>
              </a:rPr>
              <a:t>système</a:t>
            </a:r>
            <a:r>
              <a:rPr sz="1400">
                <a:solidFill>
                  <a:srgbClr val="555555"/>
                </a:solidFill>
                <a:latin typeface="Calibri"/>
                <a:cs typeface="Calibri"/>
              </a:rPr>
              <a:t> </a:t>
            </a:r>
            <a:r>
              <a:rPr sz="1400" spc="-10">
                <a:solidFill>
                  <a:srgbClr val="555555"/>
                </a:solidFill>
                <a:latin typeface="Calibri"/>
                <a:cs typeface="Calibri"/>
              </a:rPr>
              <a:t>d’information</a:t>
            </a:r>
            <a:r>
              <a:rPr sz="1400" spc="-5">
                <a:solidFill>
                  <a:srgbClr val="555555"/>
                </a:solidFill>
                <a:latin typeface="Calibri"/>
                <a:cs typeface="Calibri"/>
              </a:rPr>
              <a:t> </a:t>
            </a:r>
            <a:r>
              <a:rPr sz="1400">
                <a:solidFill>
                  <a:srgbClr val="555555"/>
                </a:solidFill>
                <a:latin typeface="Calibri"/>
                <a:cs typeface="Calibri"/>
              </a:rPr>
              <a:t>d’une</a:t>
            </a:r>
            <a:r>
              <a:rPr sz="1400" spc="-20">
                <a:solidFill>
                  <a:srgbClr val="555555"/>
                </a:solidFill>
                <a:latin typeface="Calibri"/>
                <a:cs typeface="Calibri"/>
              </a:rPr>
              <a:t> </a:t>
            </a:r>
            <a:r>
              <a:rPr sz="1400">
                <a:solidFill>
                  <a:srgbClr val="555555"/>
                </a:solidFill>
                <a:latin typeface="Calibri"/>
                <a:cs typeface="Calibri"/>
              </a:rPr>
              <a:t>entreprise</a:t>
            </a:r>
            <a:r>
              <a:rPr sz="1400" spc="5">
                <a:solidFill>
                  <a:srgbClr val="555555"/>
                </a:solidFill>
                <a:latin typeface="Calibri"/>
                <a:cs typeface="Calibri"/>
              </a:rPr>
              <a:t> </a:t>
            </a:r>
            <a:r>
              <a:rPr sz="1400">
                <a:solidFill>
                  <a:srgbClr val="555555"/>
                </a:solidFill>
                <a:latin typeface="Calibri"/>
                <a:cs typeface="Calibri"/>
              </a:rPr>
              <a:t>est</a:t>
            </a:r>
            <a:r>
              <a:rPr sz="1400" spc="-35">
                <a:solidFill>
                  <a:srgbClr val="555555"/>
                </a:solidFill>
                <a:latin typeface="Calibri"/>
                <a:cs typeface="Calibri"/>
              </a:rPr>
              <a:t> </a:t>
            </a:r>
            <a:r>
              <a:rPr sz="1400">
                <a:solidFill>
                  <a:srgbClr val="555555"/>
                </a:solidFill>
                <a:latin typeface="Calibri"/>
                <a:cs typeface="Calibri"/>
              </a:rPr>
              <a:t>une </a:t>
            </a:r>
            <a:r>
              <a:rPr sz="1400" spc="-10">
                <a:solidFill>
                  <a:srgbClr val="555555"/>
                </a:solidFill>
                <a:latin typeface="Calibri"/>
                <a:cs typeface="Calibri"/>
              </a:rPr>
              <a:t>représentation </a:t>
            </a:r>
            <a:r>
              <a:rPr sz="1400">
                <a:solidFill>
                  <a:srgbClr val="555555"/>
                </a:solidFill>
                <a:latin typeface="Calibri"/>
                <a:cs typeface="Calibri"/>
              </a:rPr>
              <a:t>de cette</a:t>
            </a:r>
            <a:r>
              <a:rPr sz="1400" spc="-20">
                <a:solidFill>
                  <a:srgbClr val="555555"/>
                </a:solidFill>
                <a:latin typeface="Calibri"/>
                <a:cs typeface="Calibri"/>
              </a:rPr>
              <a:t> </a:t>
            </a:r>
            <a:r>
              <a:rPr sz="1400" spc="-10">
                <a:solidFill>
                  <a:srgbClr val="555555"/>
                </a:solidFill>
                <a:latin typeface="Calibri"/>
                <a:cs typeface="Calibri"/>
              </a:rPr>
              <a:t>entreprise</a:t>
            </a:r>
            <a:r>
              <a:rPr sz="1400" spc="-20">
                <a:solidFill>
                  <a:srgbClr val="555555"/>
                </a:solidFill>
                <a:latin typeface="Calibri"/>
                <a:cs typeface="Calibri"/>
              </a:rPr>
              <a:t> </a:t>
            </a:r>
            <a:r>
              <a:rPr sz="1400">
                <a:solidFill>
                  <a:srgbClr val="555555"/>
                </a:solidFill>
                <a:latin typeface="Calibri"/>
                <a:cs typeface="Calibri"/>
              </a:rPr>
              <a:t>et</a:t>
            </a:r>
            <a:r>
              <a:rPr sz="1400" spc="-20">
                <a:solidFill>
                  <a:srgbClr val="555555"/>
                </a:solidFill>
                <a:latin typeface="Calibri"/>
                <a:cs typeface="Calibri"/>
              </a:rPr>
              <a:t> </a:t>
            </a:r>
            <a:r>
              <a:rPr sz="1400">
                <a:solidFill>
                  <a:srgbClr val="555555"/>
                </a:solidFill>
                <a:latin typeface="Calibri"/>
                <a:cs typeface="Calibri"/>
              </a:rPr>
              <a:t>que</a:t>
            </a:r>
            <a:r>
              <a:rPr sz="1400" spc="5">
                <a:solidFill>
                  <a:srgbClr val="555555"/>
                </a:solidFill>
                <a:latin typeface="Calibri"/>
                <a:cs typeface="Calibri"/>
              </a:rPr>
              <a:t> </a:t>
            </a:r>
            <a:r>
              <a:rPr sz="1400" spc="-20">
                <a:solidFill>
                  <a:srgbClr val="555555"/>
                </a:solidFill>
                <a:latin typeface="Calibri"/>
                <a:cs typeface="Calibri"/>
              </a:rPr>
              <a:t>d’autre</a:t>
            </a:r>
            <a:r>
              <a:rPr sz="1400">
                <a:solidFill>
                  <a:srgbClr val="555555"/>
                </a:solidFill>
                <a:latin typeface="Calibri"/>
                <a:cs typeface="Calibri"/>
              </a:rPr>
              <a:t> part,</a:t>
            </a:r>
            <a:r>
              <a:rPr sz="1400" spc="-35">
                <a:solidFill>
                  <a:srgbClr val="555555"/>
                </a:solidFill>
                <a:latin typeface="Calibri"/>
                <a:cs typeface="Calibri"/>
              </a:rPr>
              <a:t> </a:t>
            </a:r>
            <a:r>
              <a:rPr sz="1400">
                <a:solidFill>
                  <a:srgbClr val="555555"/>
                </a:solidFill>
                <a:latin typeface="Calibri"/>
                <a:cs typeface="Calibri"/>
              </a:rPr>
              <a:t>cette</a:t>
            </a:r>
            <a:r>
              <a:rPr sz="1400" spc="-5">
                <a:solidFill>
                  <a:srgbClr val="555555"/>
                </a:solidFill>
                <a:latin typeface="Calibri"/>
                <a:cs typeface="Calibri"/>
              </a:rPr>
              <a:t> </a:t>
            </a:r>
            <a:r>
              <a:rPr sz="1400">
                <a:solidFill>
                  <a:srgbClr val="555555"/>
                </a:solidFill>
                <a:latin typeface="Calibri"/>
                <a:cs typeface="Calibri"/>
              </a:rPr>
              <a:t>dernière </a:t>
            </a:r>
            <a:r>
              <a:rPr sz="1400" spc="-25">
                <a:solidFill>
                  <a:srgbClr val="555555"/>
                </a:solidFill>
                <a:latin typeface="Calibri"/>
                <a:cs typeface="Calibri"/>
              </a:rPr>
              <a:t>est </a:t>
            </a:r>
            <a:r>
              <a:rPr sz="1400">
                <a:solidFill>
                  <a:srgbClr val="555555"/>
                </a:solidFill>
                <a:latin typeface="Calibri"/>
                <a:cs typeface="Calibri"/>
              </a:rPr>
              <a:t>composé</a:t>
            </a:r>
            <a:r>
              <a:rPr sz="1400" spc="75">
                <a:solidFill>
                  <a:srgbClr val="555555"/>
                </a:solidFill>
                <a:latin typeface="Calibri"/>
                <a:cs typeface="Calibri"/>
              </a:rPr>
              <a:t> </a:t>
            </a:r>
            <a:r>
              <a:rPr sz="1400">
                <a:solidFill>
                  <a:srgbClr val="555555"/>
                </a:solidFill>
                <a:latin typeface="Calibri"/>
                <a:cs typeface="Calibri"/>
              </a:rPr>
              <a:t>d’un</a:t>
            </a:r>
            <a:r>
              <a:rPr sz="1400" spc="65">
                <a:solidFill>
                  <a:srgbClr val="555555"/>
                </a:solidFill>
                <a:latin typeface="Calibri"/>
                <a:cs typeface="Calibri"/>
              </a:rPr>
              <a:t> </a:t>
            </a:r>
            <a:r>
              <a:rPr sz="1400">
                <a:solidFill>
                  <a:srgbClr val="555555"/>
                </a:solidFill>
                <a:latin typeface="Calibri"/>
                <a:cs typeface="Calibri"/>
              </a:rPr>
              <a:t>système</a:t>
            </a:r>
            <a:r>
              <a:rPr sz="1400" spc="85">
                <a:solidFill>
                  <a:srgbClr val="555555"/>
                </a:solidFill>
                <a:latin typeface="Calibri"/>
                <a:cs typeface="Calibri"/>
              </a:rPr>
              <a:t> </a:t>
            </a:r>
            <a:r>
              <a:rPr sz="1400">
                <a:solidFill>
                  <a:srgbClr val="555555"/>
                </a:solidFill>
                <a:latin typeface="Calibri"/>
                <a:cs typeface="Calibri"/>
              </a:rPr>
              <a:t>de</a:t>
            </a:r>
            <a:r>
              <a:rPr sz="1400" spc="70">
                <a:solidFill>
                  <a:srgbClr val="555555"/>
                </a:solidFill>
                <a:latin typeface="Calibri"/>
                <a:cs typeface="Calibri"/>
              </a:rPr>
              <a:t> </a:t>
            </a:r>
            <a:r>
              <a:rPr sz="1400">
                <a:solidFill>
                  <a:srgbClr val="555555"/>
                </a:solidFill>
                <a:latin typeface="Calibri"/>
                <a:cs typeface="Calibri"/>
              </a:rPr>
              <a:t>pilotage</a:t>
            </a:r>
            <a:r>
              <a:rPr sz="1400" spc="75">
                <a:solidFill>
                  <a:srgbClr val="555555"/>
                </a:solidFill>
                <a:latin typeface="Calibri"/>
                <a:cs typeface="Calibri"/>
              </a:rPr>
              <a:t> </a:t>
            </a:r>
            <a:r>
              <a:rPr sz="1400">
                <a:solidFill>
                  <a:srgbClr val="555555"/>
                </a:solidFill>
                <a:latin typeface="Calibri"/>
                <a:cs typeface="Calibri"/>
              </a:rPr>
              <a:t>et</a:t>
            </a:r>
            <a:r>
              <a:rPr sz="1400" spc="80">
                <a:solidFill>
                  <a:srgbClr val="555555"/>
                </a:solidFill>
                <a:latin typeface="Calibri"/>
                <a:cs typeface="Calibri"/>
              </a:rPr>
              <a:t> </a:t>
            </a:r>
            <a:r>
              <a:rPr sz="1400">
                <a:solidFill>
                  <a:srgbClr val="555555"/>
                </a:solidFill>
                <a:latin typeface="Calibri"/>
                <a:cs typeface="Calibri"/>
              </a:rPr>
              <a:t>d’un</a:t>
            </a:r>
            <a:r>
              <a:rPr sz="1400" spc="60">
                <a:solidFill>
                  <a:srgbClr val="555555"/>
                </a:solidFill>
                <a:latin typeface="Calibri"/>
                <a:cs typeface="Calibri"/>
              </a:rPr>
              <a:t> </a:t>
            </a:r>
            <a:r>
              <a:rPr sz="1400">
                <a:solidFill>
                  <a:srgbClr val="555555"/>
                </a:solidFill>
                <a:latin typeface="Calibri"/>
                <a:cs typeface="Calibri"/>
              </a:rPr>
              <a:t>système</a:t>
            </a:r>
            <a:r>
              <a:rPr sz="1400" spc="75">
                <a:solidFill>
                  <a:srgbClr val="555555"/>
                </a:solidFill>
                <a:latin typeface="Calibri"/>
                <a:cs typeface="Calibri"/>
              </a:rPr>
              <a:t> </a:t>
            </a:r>
            <a:r>
              <a:rPr sz="1400">
                <a:solidFill>
                  <a:srgbClr val="555555"/>
                </a:solidFill>
                <a:latin typeface="Calibri"/>
                <a:cs typeface="Calibri"/>
              </a:rPr>
              <a:t>opérant,</a:t>
            </a:r>
            <a:r>
              <a:rPr sz="1400" spc="60">
                <a:solidFill>
                  <a:srgbClr val="555555"/>
                </a:solidFill>
                <a:latin typeface="Calibri"/>
                <a:cs typeface="Calibri"/>
              </a:rPr>
              <a:t> </a:t>
            </a:r>
            <a:r>
              <a:rPr sz="1400">
                <a:solidFill>
                  <a:srgbClr val="555555"/>
                </a:solidFill>
                <a:latin typeface="Calibri"/>
                <a:cs typeface="Calibri"/>
              </a:rPr>
              <a:t>on</a:t>
            </a:r>
            <a:r>
              <a:rPr sz="1400" spc="60">
                <a:solidFill>
                  <a:srgbClr val="555555"/>
                </a:solidFill>
                <a:latin typeface="Calibri"/>
                <a:cs typeface="Calibri"/>
              </a:rPr>
              <a:t> </a:t>
            </a:r>
            <a:r>
              <a:rPr sz="1400">
                <a:solidFill>
                  <a:srgbClr val="555555"/>
                </a:solidFill>
                <a:latin typeface="Calibri"/>
                <a:cs typeface="Calibri"/>
              </a:rPr>
              <a:t>peut</a:t>
            </a:r>
            <a:r>
              <a:rPr sz="1400" spc="60">
                <a:solidFill>
                  <a:srgbClr val="555555"/>
                </a:solidFill>
                <a:latin typeface="Calibri"/>
                <a:cs typeface="Calibri"/>
              </a:rPr>
              <a:t> </a:t>
            </a:r>
            <a:r>
              <a:rPr sz="1400">
                <a:solidFill>
                  <a:srgbClr val="555555"/>
                </a:solidFill>
                <a:latin typeface="Calibri"/>
                <a:cs typeface="Calibri"/>
              </a:rPr>
              <a:t>déduire</a:t>
            </a:r>
            <a:r>
              <a:rPr sz="1400" spc="90">
                <a:solidFill>
                  <a:srgbClr val="555555"/>
                </a:solidFill>
                <a:latin typeface="Calibri"/>
                <a:cs typeface="Calibri"/>
              </a:rPr>
              <a:t> </a:t>
            </a:r>
            <a:r>
              <a:rPr sz="1400">
                <a:solidFill>
                  <a:srgbClr val="555555"/>
                </a:solidFill>
                <a:latin typeface="Calibri"/>
                <a:cs typeface="Calibri"/>
              </a:rPr>
              <a:t>que</a:t>
            </a:r>
            <a:r>
              <a:rPr sz="1400" spc="85">
                <a:solidFill>
                  <a:srgbClr val="555555"/>
                </a:solidFill>
                <a:latin typeface="Calibri"/>
                <a:cs typeface="Calibri"/>
              </a:rPr>
              <a:t> </a:t>
            </a:r>
            <a:r>
              <a:rPr sz="1400">
                <a:solidFill>
                  <a:srgbClr val="555555"/>
                </a:solidFill>
                <a:latin typeface="Calibri"/>
                <a:cs typeface="Calibri"/>
              </a:rPr>
              <a:t>le</a:t>
            </a:r>
            <a:r>
              <a:rPr sz="1400" spc="70">
                <a:solidFill>
                  <a:srgbClr val="555555"/>
                </a:solidFill>
                <a:latin typeface="Calibri"/>
                <a:cs typeface="Calibri"/>
              </a:rPr>
              <a:t> </a:t>
            </a:r>
            <a:r>
              <a:rPr sz="1400">
                <a:solidFill>
                  <a:srgbClr val="555555"/>
                </a:solidFill>
                <a:latin typeface="Calibri"/>
                <a:cs typeface="Calibri"/>
              </a:rPr>
              <a:t>système</a:t>
            </a:r>
            <a:r>
              <a:rPr sz="1400" spc="75">
                <a:solidFill>
                  <a:srgbClr val="555555"/>
                </a:solidFill>
                <a:latin typeface="Calibri"/>
                <a:cs typeface="Calibri"/>
              </a:rPr>
              <a:t> </a:t>
            </a:r>
            <a:r>
              <a:rPr sz="1400">
                <a:solidFill>
                  <a:srgbClr val="555555"/>
                </a:solidFill>
                <a:latin typeface="Calibri"/>
                <a:cs typeface="Calibri"/>
              </a:rPr>
              <a:t>d’information</a:t>
            </a:r>
            <a:r>
              <a:rPr sz="1400" spc="80">
                <a:solidFill>
                  <a:srgbClr val="555555"/>
                </a:solidFill>
                <a:latin typeface="Calibri"/>
                <a:cs typeface="Calibri"/>
              </a:rPr>
              <a:t> </a:t>
            </a:r>
            <a:r>
              <a:rPr sz="1400">
                <a:solidFill>
                  <a:srgbClr val="555555"/>
                </a:solidFill>
                <a:latin typeface="Calibri"/>
                <a:cs typeface="Calibri"/>
              </a:rPr>
              <a:t>d’une</a:t>
            </a:r>
            <a:r>
              <a:rPr sz="1400" spc="75">
                <a:solidFill>
                  <a:srgbClr val="555555"/>
                </a:solidFill>
                <a:latin typeface="Calibri"/>
                <a:cs typeface="Calibri"/>
              </a:rPr>
              <a:t> </a:t>
            </a:r>
            <a:r>
              <a:rPr sz="1400">
                <a:solidFill>
                  <a:srgbClr val="555555"/>
                </a:solidFill>
                <a:latin typeface="Calibri"/>
                <a:cs typeface="Calibri"/>
              </a:rPr>
              <a:t>entreprise</a:t>
            </a:r>
            <a:r>
              <a:rPr sz="1400" spc="95">
                <a:solidFill>
                  <a:srgbClr val="555555"/>
                </a:solidFill>
                <a:latin typeface="Calibri"/>
                <a:cs typeface="Calibri"/>
              </a:rPr>
              <a:t> </a:t>
            </a:r>
            <a:r>
              <a:rPr sz="1400">
                <a:solidFill>
                  <a:srgbClr val="555555"/>
                </a:solidFill>
                <a:latin typeface="Calibri"/>
                <a:cs typeface="Calibri"/>
              </a:rPr>
              <a:t>est</a:t>
            </a:r>
            <a:r>
              <a:rPr sz="1400" spc="60">
                <a:solidFill>
                  <a:srgbClr val="555555"/>
                </a:solidFill>
                <a:latin typeface="Calibri"/>
                <a:cs typeface="Calibri"/>
              </a:rPr>
              <a:t> </a:t>
            </a:r>
            <a:r>
              <a:rPr sz="1400" spc="-10">
                <a:solidFill>
                  <a:srgbClr val="555555"/>
                </a:solidFill>
                <a:latin typeface="Calibri"/>
                <a:cs typeface="Calibri"/>
              </a:rPr>
              <a:t>composé </a:t>
            </a:r>
            <a:r>
              <a:rPr sz="1400">
                <a:solidFill>
                  <a:srgbClr val="555555"/>
                </a:solidFill>
                <a:latin typeface="Calibri"/>
                <a:cs typeface="Calibri"/>
              </a:rPr>
              <a:t>d’un</a:t>
            </a:r>
            <a:r>
              <a:rPr sz="1400" spc="-25">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spc="-10">
                <a:solidFill>
                  <a:srgbClr val="555555"/>
                </a:solidFill>
                <a:latin typeface="Calibri"/>
                <a:cs typeface="Calibri"/>
              </a:rPr>
              <a:t>d’information</a:t>
            </a:r>
            <a:r>
              <a:rPr sz="1400" spc="5">
                <a:solidFill>
                  <a:srgbClr val="555555"/>
                </a:solidFill>
                <a:latin typeface="Calibri"/>
                <a:cs typeface="Calibri"/>
              </a:rPr>
              <a:t> </a:t>
            </a:r>
            <a:r>
              <a:rPr sz="1400">
                <a:solidFill>
                  <a:srgbClr val="555555"/>
                </a:solidFill>
                <a:latin typeface="Calibri"/>
                <a:cs typeface="Calibri"/>
              </a:rPr>
              <a:t>de</a:t>
            </a:r>
            <a:r>
              <a:rPr sz="1400" spc="-50">
                <a:solidFill>
                  <a:srgbClr val="555555"/>
                </a:solidFill>
                <a:latin typeface="Calibri"/>
                <a:cs typeface="Calibri"/>
              </a:rPr>
              <a:t> </a:t>
            </a:r>
            <a:r>
              <a:rPr sz="1400" spc="-10">
                <a:solidFill>
                  <a:srgbClr val="555555"/>
                </a:solidFill>
                <a:latin typeface="Calibri"/>
                <a:cs typeface="Calibri"/>
              </a:rPr>
              <a:t>pilotage </a:t>
            </a:r>
            <a:r>
              <a:rPr sz="1400">
                <a:solidFill>
                  <a:srgbClr val="555555"/>
                </a:solidFill>
                <a:latin typeface="Calibri"/>
                <a:cs typeface="Calibri"/>
              </a:rPr>
              <a:t>et</a:t>
            </a:r>
            <a:r>
              <a:rPr sz="1400" spc="-55">
                <a:solidFill>
                  <a:srgbClr val="555555"/>
                </a:solidFill>
                <a:latin typeface="Calibri"/>
                <a:cs typeface="Calibri"/>
              </a:rPr>
              <a:t> </a:t>
            </a:r>
            <a:r>
              <a:rPr sz="1400">
                <a:solidFill>
                  <a:srgbClr val="555555"/>
                </a:solidFill>
                <a:latin typeface="Calibri"/>
                <a:cs typeface="Calibri"/>
              </a:rPr>
              <a:t>d’un</a:t>
            </a:r>
            <a:r>
              <a:rPr sz="1400" spc="-40">
                <a:solidFill>
                  <a:srgbClr val="555555"/>
                </a:solidFill>
                <a:latin typeface="Calibri"/>
                <a:cs typeface="Calibri"/>
              </a:rPr>
              <a:t> </a:t>
            </a:r>
            <a:r>
              <a:rPr sz="1400" spc="-10">
                <a:solidFill>
                  <a:srgbClr val="555555"/>
                </a:solidFill>
                <a:latin typeface="Calibri"/>
                <a:cs typeface="Calibri"/>
              </a:rPr>
              <a:t>système d’information</a:t>
            </a:r>
            <a:r>
              <a:rPr sz="1400" spc="20">
                <a:solidFill>
                  <a:srgbClr val="555555"/>
                </a:solidFill>
                <a:latin typeface="Calibri"/>
                <a:cs typeface="Calibri"/>
              </a:rPr>
              <a:t> </a:t>
            </a:r>
            <a:r>
              <a:rPr sz="1400" spc="-10">
                <a:solidFill>
                  <a:srgbClr val="555555"/>
                </a:solidFill>
                <a:latin typeface="Calibri"/>
                <a:cs typeface="Calibri"/>
              </a:rPr>
              <a:t>opérant</a:t>
            </a:r>
            <a:r>
              <a:rPr sz="1400" spc="-15">
                <a:solidFill>
                  <a:srgbClr val="555555"/>
                </a:solidFill>
                <a:latin typeface="Calibri"/>
                <a:cs typeface="Calibri"/>
              </a:rPr>
              <a:t> </a:t>
            </a:r>
            <a:r>
              <a:rPr sz="1400" err="1">
                <a:solidFill>
                  <a:srgbClr val="555555"/>
                </a:solidFill>
                <a:latin typeface="Calibri"/>
                <a:cs typeface="Calibri"/>
              </a:rPr>
              <a:t>ou</a:t>
            </a:r>
            <a:r>
              <a:rPr sz="1400" spc="-65">
                <a:solidFill>
                  <a:srgbClr val="555555"/>
                </a:solidFill>
                <a:latin typeface="Calibri"/>
                <a:cs typeface="Calibri"/>
              </a:rPr>
              <a:t> </a:t>
            </a:r>
            <a:r>
              <a:rPr sz="1400" spc="-10" err="1">
                <a:solidFill>
                  <a:srgbClr val="555555"/>
                </a:solidFill>
                <a:latin typeface="Calibri"/>
                <a:cs typeface="Calibri"/>
              </a:rPr>
              <a:t>opérationnel</a:t>
            </a:r>
            <a:r>
              <a:rPr lang="fr-FR" sz="1400" spc="10">
                <a:solidFill>
                  <a:srgbClr val="555555"/>
                </a:solidFill>
                <a:latin typeface="Calibri"/>
                <a:cs typeface="Calibri"/>
              </a:rPr>
              <a:t>.</a:t>
            </a:r>
            <a:endParaRPr sz="1400">
              <a:latin typeface="Calibri"/>
              <a:cs typeface="Calibri"/>
            </a:endParaRPr>
          </a:p>
          <a:p>
            <a:pPr marL="12700" algn="just">
              <a:lnSpc>
                <a:spcPct val="100000"/>
              </a:lnSpc>
              <a:spcBef>
                <a:spcPts val="459"/>
              </a:spcBef>
            </a:pPr>
            <a:r>
              <a:rPr sz="1400">
                <a:solidFill>
                  <a:srgbClr val="555555"/>
                </a:solidFill>
                <a:latin typeface="Calibri"/>
                <a:cs typeface="Calibri"/>
              </a:rPr>
              <a:t>Ainsi,</a:t>
            </a:r>
            <a:r>
              <a:rPr sz="1400" spc="-25">
                <a:solidFill>
                  <a:srgbClr val="555555"/>
                </a:solidFill>
                <a:latin typeface="Calibri"/>
                <a:cs typeface="Calibri"/>
              </a:rPr>
              <a:t> </a:t>
            </a:r>
            <a:r>
              <a:rPr sz="1400">
                <a:solidFill>
                  <a:srgbClr val="555555"/>
                </a:solidFill>
                <a:latin typeface="Calibri"/>
                <a:cs typeface="Calibri"/>
              </a:rPr>
              <a:t>le</a:t>
            </a:r>
            <a:r>
              <a:rPr sz="1400" spc="-25">
                <a:solidFill>
                  <a:srgbClr val="555555"/>
                </a:solidFill>
                <a:latin typeface="Calibri"/>
                <a:cs typeface="Calibri"/>
              </a:rPr>
              <a:t> </a:t>
            </a:r>
            <a:r>
              <a:rPr sz="1400">
                <a:solidFill>
                  <a:srgbClr val="555555"/>
                </a:solidFill>
                <a:latin typeface="Calibri"/>
                <a:cs typeface="Calibri"/>
              </a:rPr>
              <a:t>SI</a:t>
            </a:r>
            <a:r>
              <a:rPr sz="1400" spc="-70">
                <a:solidFill>
                  <a:srgbClr val="555555"/>
                </a:solidFill>
                <a:latin typeface="Calibri"/>
                <a:cs typeface="Calibri"/>
              </a:rPr>
              <a:t> </a:t>
            </a:r>
            <a:r>
              <a:rPr sz="1400">
                <a:solidFill>
                  <a:srgbClr val="555555"/>
                </a:solidFill>
                <a:latin typeface="Calibri"/>
                <a:cs typeface="Calibri"/>
              </a:rPr>
              <a:t>de</a:t>
            </a:r>
            <a:r>
              <a:rPr sz="1400" spc="-30">
                <a:solidFill>
                  <a:srgbClr val="555555"/>
                </a:solidFill>
                <a:latin typeface="Calibri"/>
                <a:cs typeface="Calibri"/>
              </a:rPr>
              <a:t> </a:t>
            </a:r>
            <a:r>
              <a:rPr sz="1400" spc="-10">
                <a:solidFill>
                  <a:srgbClr val="555555"/>
                </a:solidFill>
                <a:latin typeface="Calibri"/>
                <a:cs typeface="Calibri"/>
              </a:rPr>
              <a:t>pilotage</a:t>
            </a:r>
            <a:r>
              <a:rPr sz="1400" spc="5">
                <a:solidFill>
                  <a:srgbClr val="555555"/>
                </a:solidFill>
                <a:latin typeface="Calibri"/>
                <a:cs typeface="Calibri"/>
              </a:rPr>
              <a:t> </a:t>
            </a:r>
            <a:r>
              <a:rPr sz="1400">
                <a:solidFill>
                  <a:srgbClr val="555555"/>
                </a:solidFill>
                <a:latin typeface="Calibri"/>
                <a:cs typeface="Calibri"/>
              </a:rPr>
              <a:t>est</a:t>
            </a:r>
            <a:r>
              <a:rPr sz="1400" spc="-40">
                <a:solidFill>
                  <a:srgbClr val="555555"/>
                </a:solidFill>
                <a:latin typeface="Calibri"/>
                <a:cs typeface="Calibri"/>
              </a:rPr>
              <a:t> </a:t>
            </a:r>
            <a:r>
              <a:rPr sz="1400">
                <a:solidFill>
                  <a:srgbClr val="555555"/>
                </a:solidFill>
                <a:latin typeface="Calibri"/>
                <a:cs typeface="Calibri"/>
              </a:rPr>
              <a:t>une</a:t>
            </a:r>
            <a:r>
              <a:rPr sz="1400" spc="-15">
                <a:solidFill>
                  <a:srgbClr val="555555"/>
                </a:solidFill>
                <a:latin typeface="Calibri"/>
                <a:cs typeface="Calibri"/>
              </a:rPr>
              <a:t> </a:t>
            </a:r>
            <a:r>
              <a:rPr sz="1400" spc="-10">
                <a:solidFill>
                  <a:srgbClr val="555555"/>
                </a:solidFill>
                <a:latin typeface="Calibri"/>
                <a:cs typeface="Calibri"/>
              </a:rPr>
              <a:t>représentation</a:t>
            </a:r>
            <a:r>
              <a:rPr sz="1400" spc="40">
                <a:solidFill>
                  <a:srgbClr val="555555"/>
                </a:solidFill>
                <a:latin typeface="Calibri"/>
                <a:cs typeface="Calibri"/>
              </a:rPr>
              <a:t> </a:t>
            </a:r>
            <a:r>
              <a:rPr sz="1400">
                <a:solidFill>
                  <a:srgbClr val="555555"/>
                </a:solidFill>
                <a:latin typeface="Calibri"/>
                <a:cs typeface="Calibri"/>
              </a:rPr>
              <a:t>du</a:t>
            </a:r>
            <a:r>
              <a:rPr sz="1400" spc="-45">
                <a:solidFill>
                  <a:srgbClr val="555555"/>
                </a:solidFill>
                <a:latin typeface="Calibri"/>
                <a:cs typeface="Calibri"/>
              </a:rPr>
              <a:t> </a:t>
            </a:r>
            <a:r>
              <a:rPr sz="1400" spc="-10">
                <a:solidFill>
                  <a:srgbClr val="555555"/>
                </a:solidFill>
                <a:latin typeface="Calibri"/>
                <a:cs typeface="Calibri"/>
              </a:rPr>
              <a:t>système</a:t>
            </a:r>
            <a:r>
              <a:rPr sz="1400" spc="10">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spc="-10">
                <a:solidFill>
                  <a:srgbClr val="555555"/>
                </a:solidFill>
                <a:latin typeface="Calibri"/>
                <a:cs typeface="Calibri"/>
              </a:rPr>
              <a:t>pilotage</a:t>
            </a:r>
            <a:r>
              <a:rPr sz="1400" spc="10">
                <a:solidFill>
                  <a:srgbClr val="555555"/>
                </a:solidFill>
                <a:latin typeface="Calibri"/>
                <a:cs typeface="Calibri"/>
              </a:rPr>
              <a:t> </a:t>
            </a:r>
            <a:r>
              <a:rPr sz="1400">
                <a:solidFill>
                  <a:srgbClr val="555555"/>
                </a:solidFill>
                <a:latin typeface="Calibri"/>
                <a:cs typeface="Calibri"/>
              </a:rPr>
              <a:t>et</a:t>
            </a:r>
            <a:r>
              <a:rPr sz="1400" spc="-45">
                <a:solidFill>
                  <a:srgbClr val="555555"/>
                </a:solidFill>
                <a:latin typeface="Calibri"/>
                <a:cs typeface="Calibri"/>
              </a:rPr>
              <a:t> </a:t>
            </a:r>
            <a:r>
              <a:rPr sz="1400">
                <a:solidFill>
                  <a:srgbClr val="555555"/>
                </a:solidFill>
                <a:latin typeface="Calibri"/>
                <a:cs typeface="Calibri"/>
              </a:rPr>
              <a:t>le</a:t>
            </a:r>
            <a:r>
              <a:rPr sz="1400" spc="-35">
                <a:solidFill>
                  <a:srgbClr val="555555"/>
                </a:solidFill>
                <a:latin typeface="Calibri"/>
                <a:cs typeface="Calibri"/>
              </a:rPr>
              <a:t> </a:t>
            </a:r>
            <a:r>
              <a:rPr sz="1400">
                <a:solidFill>
                  <a:srgbClr val="555555"/>
                </a:solidFill>
                <a:latin typeface="Calibri"/>
                <a:cs typeface="Calibri"/>
              </a:rPr>
              <a:t>SI</a:t>
            </a:r>
            <a:r>
              <a:rPr sz="1400" spc="-70">
                <a:solidFill>
                  <a:srgbClr val="555555"/>
                </a:solidFill>
                <a:latin typeface="Calibri"/>
                <a:cs typeface="Calibri"/>
              </a:rPr>
              <a:t> </a:t>
            </a:r>
            <a:r>
              <a:rPr sz="1400" spc="-10">
                <a:solidFill>
                  <a:srgbClr val="555555"/>
                </a:solidFill>
                <a:latin typeface="Calibri"/>
                <a:cs typeface="Calibri"/>
              </a:rPr>
              <a:t>opérationnel</a:t>
            </a:r>
            <a:r>
              <a:rPr sz="1400" spc="25">
                <a:solidFill>
                  <a:srgbClr val="555555"/>
                </a:solidFill>
                <a:latin typeface="Calibri"/>
                <a:cs typeface="Calibri"/>
              </a:rPr>
              <a:t> </a:t>
            </a:r>
            <a:r>
              <a:rPr sz="1400">
                <a:solidFill>
                  <a:srgbClr val="555555"/>
                </a:solidFill>
                <a:latin typeface="Calibri"/>
                <a:cs typeface="Calibri"/>
              </a:rPr>
              <a:t>est</a:t>
            </a:r>
            <a:r>
              <a:rPr sz="1400" spc="-25">
                <a:solidFill>
                  <a:srgbClr val="555555"/>
                </a:solidFill>
                <a:latin typeface="Calibri"/>
                <a:cs typeface="Calibri"/>
              </a:rPr>
              <a:t> </a:t>
            </a:r>
            <a:r>
              <a:rPr sz="1400">
                <a:solidFill>
                  <a:srgbClr val="555555"/>
                </a:solidFill>
                <a:latin typeface="Calibri"/>
                <a:cs typeface="Calibri"/>
              </a:rPr>
              <a:t>une</a:t>
            </a:r>
            <a:r>
              <a:rPr sz="1400" spc="-35">
                <a:solidFill>
                  <a:srgbClr val="555555"/>
                </a:solidFill>
                <a:latin typeface="Calibri"/>
                <a:cs typeface="Calibri"/>
              </a:rPr>
              <a:t> </a:t>
            </a:r>
            <a:r>
              <a:rPr sz="1400" spc="-10">
                <a:solidFill>
                  <a:srgbClr val="555555"/>
                </a:solidFill>
                <a:latin typeface="Calibri"/>
                <a:cs typeface="Calibri"/>
              </a:rPr>
              <a:t>représentation</a:t>
            </a:r>
            <a:r>
              <a:rPr sz="1400" spc="45">
                <a:solidFill>
                  <a:srgbClr val="555555"/>
                </a:solidFill>
                <a:latin typeface="Calibri"/>
                <a:cs typeface="Calibri"/>
              </a:rPr>
              <a:t> </a:t>
            </a:r>
            <a:r>
              <a:rPr sz="1400">
                <a:solidFill>
                  <a:srgbClr val="555555"/>
                </a:solidFill>
                <a:latin typeface="Calibri"/>
                <a:cs typeface="Calibri"/>
              </a:rPr>
              <a:t>du</a:t>
            </a:r>
            <a:r>
              <a:rPr sz="1400" spc="-25">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spc="-10">
                <a:solidFill>
                  <a:srgbClr val="555555"/>
                </a:solidFill>
                <a:latin typeface="Calibri"/>
                <a:cs typeface="Calibri"/>
              </a:rPr>
              <a:t>opérant.</a:t>
            </a:r>
            <a:endParaRPr sz="1400">
              <a:latin typeface="Calibri"/>
              <a:cs typeface="Calibri"/>
            </a:endParaRPr>
          </a:p>
        </p:txBody>
      </p:sp>
      <p:sp>
        <p:nvSpPr>
          <p:cNvPr id="13" name="object 13"/>
          <p:cNvSpPr txBox="1"/>
          <p:nvPr/>
        </p:nvSpPr>
        <p:spPr>
          <a:xfrm>
            <a:off x="8568842" y="4664609"/>
            <a:ext cx="230504" cy="916940"/>
          </a:xfrm>
          <a:prstGeom prst="rect">
            <a:avLst/>
          </a:prstGeom>
        </p:spPr>
        <p:txBody>
          <a:bodyPr vert="vert270" wrap="square" lIns="0" tIns="0" rIns="0" bIns="0" rtlCol="0">
            <a:spAutoFit/>
          </a:bodyPr>
          <a:lstStyle/>
          <a:p>
            <a:pPr marL="12700">
              <a:lnSpc>
                <a:spcPts val="1630"/>
              </a:lnSpc>
            </a:pPr>
            <a:r>
              <a:rPr sz="1600" spc="-10">
                <a:solidFill>
                  <a:srgbClr val="008245"/>
                </a:solidFill>
                <a:latin typeface="Calibri"/>
                <a:cs typeface="Calibri"/>
              </a:rPr>
              <a:t>Organisme</a:t>
            </a:r>
            <a:endParaRPr sz="1600">
              <a:latin typeface="Calibri"/>
              <a:cs typeface="Calibri"/>
            </a:endParaRPr>
          </a:p>
        </p:txBody>
      </p:sp>
      <p:sp>
        <p:nvSpPr>
          <p:cNvPr id="14" name="object 14"/>
          <p:cNvSpPr txBox="1"/>
          <p:nvPr/>
        </p:nvSpPr>
        <p:spPr>
          <a:xfrm>
            <a:off x="3236976" y="4142232"/>
            <a:ext cx="5099685" cy="399415"/>
          </a:xfrm>
          <a:prstGeom prst="rect">
            <a:avLst/>
          </a:prstGeom>
          <a:solidFill>
            <a:schemeClr val="accent6">
              <a:lumMod val="75000"/>
            </a:schemeClr>
          </a:solidFill>
        </p:spPr>
        <p:txBody>
          <a:bodyPr vert="horz" wrap="square" lIns="0" tIns="64769" rIns="0" bIns="0" rtlCol="0">
            <a:spAutoFit/>
          </a:bodyPr>
          <a:lstStyle/>
          <a:p>
            <a:pPr marL="3810" algn="ctr">
              <a:lnSpc>
                <a:spcPct val="100000"/>
              </a:lnSpc>
              <a:spcBef>
                <a:spcPts val="509"/>
              </a:spcBef>
            </a:pPr>
            <a:r>
              <a:rPr sz="1600" spc="-10">
                <a:solidFill>
                  <a:srgbClr val="FFFFFF"/>
                </a:solidFill>
                <a:latin typeface="Calibri"/>
                <a:cs typeface="Calibri"/>
              </a:rPr>
              <a:t>Système</a:t>
            </a:r>
            <a:r>
              <a:rPr sz="1600" spc="-25">
                <a:solidFill>
                  <a:srgbClr val="FFFFFF"/>
                </a:solidFill>
                <a:latin typeface="Calibri"/>
                <a:cs typeface="Calibri"/>
              </a:rPr>
              <a:t> </a:t>
            </a:r>
            <a:r>
              <a:rPr sz="1600">
                <a:solidFill>
                  <a:srgbClr val="FFFFFF"/>
                </a:solidFill>
                <a:latin typeface="Calibri"/>
                <a:cs typeface="Calibri"/>
              </a:rPr>
              <a:t>de</a:t>
            </a:r>
            <a:r>
              <a:rPr sz="1600" spc="-20">
                <a:solidFill>
                  <a:srgbClr val="FFFFFF"/>
                </a:solidFill>
                <a:latin typeface="Calibri"/>
                <a:cs typeface="Calibri"/>
              </a:rPr>
              <a:t> </a:t>
            </a:r>
            <a:r>
              <a:rPr sz="1600" spc="-10">
                <a:solidFill>
                  <a:srgbClr val="FFFFFF"/>
                </a:solidFill>
                <a:latin typeface="Calibri"/>
                <a:cs typeface="Calibri"/>
              </a:rPr>
              <a:t>pilotage</a:t>
            </a:r>
            <a:endParaRPr sz="1600">
              <a:latin typeface="Calibri"/>
              <a:cs typeface="Calibri"/>
            </a:endParaRPr>
          </a:p>
        </p:txBody>
      </p:sp>
      <p:sp>
        <p:nvSpPr>
          <p:cNvPr id="15" name="object 15"/>
          <p:cNvSpPr txBox="1"/>
          <p:nvPr/>
        </p:nvSpPr>
        <p:spPr>
          <a:xfrm>
            <a:off x="3236976" y="5654040"/>
            <a:ext cx="5099685" cy="396240"/>
          </a:xfrm>
          <a:prstGeom prst="rect">
            <a:avLst/>
          </a:prstGeom>
          <a:solidFill>
            <a:schemeClr val="accent6">
              <a:lumMod val="75000"/>
            </a:schemeClr>
          </a:solidFill>
        </p:spPr>
        <p:txBody>
          <a:bodyPr vert="horz" wrap="square" lIns="0" tIns="64769" rIns="0" bIns="0" rtlCol="0">
            <a:spAutoFit/>
          </a:bodyPr>
          <a:lstStyle/>
          <a:p>
            <a:pPr marL="3810" algn="ctr">
              <a:lnSpc>
                <a:spcPct val="100000"/>
              </a:lnSpc>
              <a:spcBef>
                <a:spcPts val="509"/>
              </a:spcBef>
            </a:pPr>
            <a:r>
              <a:rPr sz="1600" spc="-10">
                <a:solidFill>
                  <a:srgbClr val="FFFFFF"/>
                </a:solidFill>
                <a:latin typeface="Calibri"/>
                <a:cs typeface="Calibri"/>
              </a:rPr>
              <a:t>Système</a:t>
            </a:r>
            <a:r>
              <a:rPr sz="1600" spc="-50">
                <a:solidFill>
                  <a:srgbClr val="FFFFFF"/>
                </a:solidFill>
                <a:latin typeface="Calibri"/>
                <a:cs typeface="Calibri"/>
              </a:rPr>
              <a:t> </a:t>
            </a:r>
            <a:r>
              <a:rPr sz="1600" spc="-10">
                <a:solidFill>
                  <a:srgbClr val="FFFFFF"/>
                </a:solidFill>
                <a:latin typeface="Calibri"/>
                <a:cs typeface="Calibri"/>
              </a:rPr>
              <a:t>opérant</a:t>
            </a:r>
            <a:endParaRPr sz="1600">
              <a:latin typeface="Calibri"/>
              <a:cs typeface="Calibri"/>
            </a:endParaRPr>
          </a:p>
        </p:txBody>
      </p:sp>
      <p:sp>
        <p:nvSpPr>
          <p:cNvPr id="16" name="object 16"/>
          <p:cNvSpPr txBox="1"/>
          <p:nvPr/>
        </p:nvSpPr>
        <p:spPr>
          <a:xfrm>
            <a:off x="3236976" y="4706111"/>
            <a:ext cx="5099685" cy="384175"/>
          </a:xfrm>
          <a:prstGeom prst="rect">
            <a:avLst/>
          </a:prstGeom>
          <a:solidFill>
            <a:schemeClr val="accent3">
              <a:lumMod val="60000"/>
              <a:lumOff val="40000"/>
            </a:schemeClr>
          </a:solidFill>
          <a:ln>
            <a:solidFill>
              <a:schemeClr val="bg1">
                <a:lumMod val="50000"/>
              </a:schemeClr>
            </a:solidFill>
          </a:ln>
        </p:spPr>
        <p:txBody>
          <a:bodyPr vert="horz" wrap="square" lIns="0" tIns="65405" rIns="0" bIns="0" rtlCol="0">
            <a:spAutoFit/>
          </a:bodyPr>
          <a:lstStyle/>
          <a:p>
            <a:pPr marL="3175" algn="ctr">
              <a:lnSpc>
                <a:spcPct val="100000"/>
              </a:lnSpc>
              <a:spcBef>
                <a:spcPts val="515"/>
              </a:spcBef>
            </a:pPr>
            <a:r>
              <a:rPr sz="1600">
                <a:solidFill>
                  <a:srgbClr val="FFFFFF"/>
                </a:solidFill>
                <a:latin typeface="Calibri"/>
                <a:cs typeface="Calibri"/>
              </a:rPr>
              <a:t>SI</a:t>
            </a:r>
            <a:r>
              <a:rPr sz="1600" spc="-10">
                <a:solidFill>
                  <a:srgbClr val="FFFFFF"/>
                </a:solidFill>
                <a:latin typeface="Calibri"/>
                <a:cs typeface="Calibri"/>
              </a:rPr>
              <a:t> </a:t>
            </a:r>
            <a:r>
              <a:rPr sz="1600">
                <a:solidFill>
                  <a:srgbClr val="FFFFFF"/>
                </a:solidFill>
                <a:latin typeface="Calibri"/>
                <a:cs typeface="Calibri"/>
              </a:rPr>
              <a:t>de</a:t>
            </a:r>
            <a:r>
              <a:rPr sz="1600" spc="-20">
                <a:solidFill>
                  <a:srgbClr val="FFFFFF"/>
                </a:solidFill>
                <a:latin typeface="Calibri"/>
                <a:cs typeface="Calibri"/>
              </a:rPr>
              <a:t> </a:t>
            </a:r>
            <a:r>
              <a:rPr sz="1600" spc="-10">
                <a:solidFill>
                  <a:srgbClr val="FFFFFF"/>
                </a:solidFill>
                <a:latin typeface="Calibri"/>
                <a:cs typeface="Calibri"/>
              </a:rPr>
              <a:t>Pilotage</a:t>
            </a:r>
            <a:r>
              <a:rPr sz="1600" spc="-20">
                <a:solidFill>
                  <a:srgbClr val="FFFFFF"/>
                </a:solidFill>
                <a:latin typeface="Calibri"/>
                <a:cs typeface="Calibri"/>
              </a:rPr>
              <a:t> </a:t>
            </a:r>
            <a:r>
              <a:rPr sz="1600">
                <a:solidFill>
                  <a:srgbClr val="FFFFFF"/>
                </a:solidFill>
                <a:latin typeface="Calibri"/>
                <a:cs typeface="Calibri"/>
              </a:rPr>
              <a:t>(ou</a:t>
            </a:r>
            <a:r>
              <a:rPr sz="1600" spc="5">
                <a:solidFill>
                  <a:srgbClr val="FFFFFF"/>
                </a:solidFill>
                <a:latin typeface="Calibri"/>
                <a:cs typeface="Calibri"/>
              </a:rPr>
              <a:t> </a:t>
            </a:r>
            <a:r>
              <a:rPr sz="1600">
                <a:solidFill>
                  <a:srgbClr val="FFFFFF"/>
                </a:solidFill>
                <a:latin typeface="Calibri"/>
                <a:cs typeface="Calibri"/>
              </a:rPr>
              <a:t>SI</a:t>
            </a:r>
            <a:r>
              <a:rPr sz="1600" spc="-10">
                <a:solidFill>
                  <a:srgbClr val="FFFFFF"/>
                </a:solidFill>
                <a:latin typeface="Calibri"/>
                <a:cs typeface="Calibri"/>
              </a:rPr>
              <a:t> Décisionnel)</a:t>
            </a:r>
            <a:endParaRPr sz="1600">
              <a:latin typeface="Calibri"/>
              <a:cs typeface="Calibri"/>
            </a:endParaRPr>
          </a:p>
        </p:txBody>
      </p:sp>
      <p:sp>
        <p:nvSpPr>
          <p:cNvPr id="17" name="object 17"/>
          <p:cNvSpPr txBox="1"/>
          <p:nvPr/>
        </p:nvSpPr>
        <p:spPr>
          <a:xfrm>
            <a:off x="3236976" y="5090159"/>
            <a:ext cx="5099685" cy="396240"/>
          </a:xfrm>
          <a:prstGeom prst="rect">
            <a:avLst/>
          </a:prstGeom>
          <a:solidFill>
            <a:schemeClr val="accent3">
              <a:lumMod val="60000"/>
              <a:lumOff val="40000"/>
            </a:schemeClr>
          </a:solidFill>
          <a:ln>
            <a:solidFill>
              <a:schemeClr val="bg1">
                <a:lumMod val="50000"/>
              </a:schemeClr>
            </a:solidFill>
          </a:ln>
        </p:spPr>
        <p:txBody>
          <a:bodyPr vert="horz" wrap="square" lIns="0" tIns="64135" rIns="0" bIns="0" rtlCol="0">
            <a:spAutoFit/>
          </a:bodyPr>
          <a:lstStyle/>
          <a:p>
            <a:pPr marL="3810" algn="ctr">
              <a:lnSpc>
                <a:spcPct val="100000"/>
              </a:lnSpc>
              <a:spcBef>
                <a:spcPts val="505"/>
              </a:spcBef>
            </a:pPr>
            <a:r>
              <a:rPr sz="1600">
                <a:solidFill>
                  <a:srgbClr val="FFFFFF"/>
                </a:solidFill>
                <a:latin typeface="Calibri"/>
                <a:cs typeface="Calibri"/>
              </a:rPr>
              <a:t>SI </a:t>
            </a:r>
            <a:r>
              <a:rPr sz="1600" spc="-10">
                <a:solidFill>
                  <a:srgbClr val="FFFFFF"/>
                </a:solidFill>
                <a:latin typeface="Calibri"/>
                <a:cs typeface="Calibri"/>
              </a:rPr>
              <a:t>Opérationnel</a:t>
            </a:r>
            <a:endParaRPr sz="16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45008" y="161544"/>
              <a:ext cx="1280160" cy="1264919"/>
            </a:xfrm>
            <a:prstGeom prst="rect">
              <a:avLst/>
            </a:prstGeom>
          </p:spPr>
        </p:pic>
      </p:grpSp>
      <p:sp>
        <p:nvSpPr>
          <p:cNvPr id="5" name="object 5"/>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6" name="object 6"/>
          <p:cNvSpPr txBox="1"/>
          <p:nvPr/>
        </p:nvSpPr>
        <p:spPr>
          <a:xfrm>
            <a:off x="6948043" y="1105280"/>
            <a:ext cx="4284980" cy="757555"/>
          </a:xfrm>
          <a:prstGeom prst="rect">
            <a:avLst/>
          </a:prstGeom>
        </p:spPr>
        <p:txBody>
          <a:bodyPr vert="horz" wrap="square" lIns="0" tIns="12700" rIns="0" bIns="0" rtlCol="0">
            <a:spAutoFit/>
          </a:bodyPr>
          <a:lstStyle/>
          <a:p>
            <a:pPr algn="ctr">
              <a:lnSpc>
                <a:spcPct val="100000"/>
              </a:lnSpc>
              <a:spcBef>
                <a:spcPts val="100"/>
              </a:spcBef>
            </a:pPr>
            <a:r>
              <a:rPr sz="2400" b="1">
                <a:solidFill>
                  <a:srgbClr val="008245"/>
                </a:solidFill>
                <a:latin typeface="Calibri"/>
                <a:cs typeface="Calibri"/>
              </a:rPr>
              <a:t>Comprendre</a:t>
            </a:r>
            <a:r>
              <a:rPr sz="2400" b="1" spc="-75">
                <a:solidFill>
                  <a:srgbClr val="008245"/>
                </a:solidFill>
                <a:latin typeface="Calibri"/>
                <a:cs typeface="Calibri"/>
              </a:rPr>
              <a:t> </a:t>
            </a:r>
            <a:r>
              <a:rPr sz="2400" b="1">
                <a:solidFill>
                  <a:srgbClr val="008245"/>
                </a:solidFill>
                <a:latin typeface="Calibri"/>
                <a:cs typeface="Calibri"/>
              </a:rPr>
              <a:t>la</a:t>
            </a:r>
            <a:r>
              <a:rPr sz="2400" b="1" spc="-50">
                <a:solidFill>
                  <a:srgbClr val="008245"/>
                </a:solidFill>
                <a:latin typeface="Calibri"/>
                <a:cs typeface="Calibri"/>
              </a:rPr>
              <a:t> </a:t>
            </a:r>
            <a:r>
              <a:rPr sz="2400" b="1">
                <a:solidFill>
                  <a:srgbClr val="008245"/>
                </a:solidFill>
                <a:latin typeface="Calibri"/>
                <a:cs typeface="Calibri"/>
              </a:rPr>
              <a:t>notion</a:t>
            </a:r>
            <a:r>
              <a:rPr sz="2400" b="1" spc="-55">
                <a:solidFill>
                  <a:srgbClr val="008245"/>
                </a:solidFill>
                <a:latin typeface="Calibri"/>
                <a:cs typeface="Calibri"/>
              </a:rPr>
              <a:t> </a:t>
            </a:r>
            <a:r>
              <a:rPr sz="2400" b="1">
                <a:solidFill>
                  <a:srgbClr val="008245"/>
                </a:solidFill>
                <a:latin typeface="Calibri"/>
                <a:cs typeface="Calibri"/>
              </a:rPr>
              <a:t>de</a:t>
            </a:r>
            <a:r>
              <a:rPr sz="2400" b="1" spc="-50">
                <a:solidFill>
                  <a:srgbClr val="008245"/>
                </a:solidFill>
                <a:latin typeface="Calibri"/>
                <a:cs typeface="Calibri"/>
              </a:rPr>
              <a:t> </a:t>
            </a:r>
            <a:r>
              <a:rPr sz="2400" b="1" spc="-10">
                <a:solidFill>
                  <a:srgbClr val="008245"/>
                </a:solidFill>
                <a:latin typeface="Calibri"/>
                <a:cs typeface="Calibri"/>
              </a:rPr>
              <a:t>système</a:t>
            </a:r>
            <a:endParaRPr sz="2400">
              <a:latin typeface="Calibri"/>
              <a:cs typeface="Calibri"/>
            </a:endParaRPr>
          </a:p>
          <a:p>
            <a:pPr algn="ctr">
              <a:lnSpc>
                <a:spcPct val="100000"/>
              </a:lnSpc>
            </a:pPr>
            <a:r>
              <a:rPr sz="2400" b="1" spc="-10">
                <a:solidFill>
                  <a:srgbClr val="008245"/>
                </a:solidFill>
                <a:latin typeface="Calibri"/>
                <a:cs typeface="Calibri"/>
              </a:rPr>
              <a:t>d’information</a:t>
            </a:r>
            <a:endParaRPr sz="2400">
              <a:latin typeface="Calibri"/>
              <a:cs typeface="Calibri"/>
            </a:endParaRPr>
          </a:p>
        </p:txBody>
      </p:sp>
      <p:sp>
        <p:nvSpPr>
          <p:cNvPr id="7" name="object 7"/>
          <p:cNvSpPr txBox="1"/>
          <p:nvPr/>
        </p:nvSpPr>
        <p:spPr>
          <a:xfrm>
            <a:off x="6380479" y="2824429"/>
            <a:ext cx="4686300" cy="986155"/>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a:solidFill>
                  <a:srgbClr val="AEABAB"/>
                </a:solidFill>
                <a:latin typeface="Calibri"/>
                <a:cs typeface="Calibri"/>
              </a:rPr>
              <a:t>Notion</a:t>
            </a:r>
            <a:r>
              <a:rPr sz="1600" spc="10">
                <a:solidFill>
                  <a:srgbClr val="AEABAB"/>
                </a:solidFill>
                <a:latin typeface="Calibri"/>
                <a:cs typeface="Calibri"/>
              </a:rPr>
              <a:t> </a:t>
            </a:r>
            <a:r>
              <a:rPr sz="1600">
                <a:solidFill>
                  <a:srgbClr val="AEABAB"/>
                </a:solidFill>
                <a:latin typeface="Calibri"/>
                <a:cs typeface="Calibri"/>
              </a:rPr>
              <a:t>de</a:t>
            </a:r>
            <a:r>
              <a:rPr sz="1600" spc="-40">
                <a:solidFill>
                  <a:srgbClr val="AEABAB"/>
                </a:solidFill>
                <a:latin typeface="Calibri"/>
                <a:cs typeface="Calibri"/>
              </a:rPr>
              <a:t> </a:t>
            </a:r>
            <a:r>
              <a:rPr sz="1600">
                <a:solidFill>
                  <a:srgbClr val="AEABAB"/>
                </a:solidFill>
                <a:latin typeface="Calibri"/>
                <a:cs typeface="Calibri"/>
              </a:rPr>
              <a:t>SI,</a:t>
            </a:r>
            <a:r>
              <a:rPr sz="1600" spc="-40">
                <a:solidFill>
                  <a:srgbClr val="AEABAB"/>
                </a:solidFill>
                <a:latin typeface="Calibri"/>
                <a:cs typeface="Calibri"/>
              </a:rPr>
              <a:t> </a:t>
            </a:r>
            <a:r>
              <a:rPr sz="1600" spc="-10">
                <a:solidFill>
                  <a:srgbClr val="AEABAB"/>
                </a:solidFill>
                <a:latin typeface="Calibri"/>
                <a:cs typeface="Calibri"/>
              </a:rPr>
              <a:t>Système</a:t>
            </a:r>
            <a:r>
              <a:rPr sz="1600" spc="-15">
                <a:solidFill>
                  <a:srgbClr val="AEABAB"/>
                </a:solidFill>
                <a:latin typeface="Calibri"/>
                <a:cs typeface="Calibri"/>
              </a:rPr>
              <a:t> </a:t>
            </a:r>
            <a:r>
              <a:rPr sz="1600" spc="-10">
                <a:solidFill>
                  <a:srgbClr val="AEABAB"/>
                </a:solidFill>
                <a:latin typeface="Calibri"/>
                <a:cs typeface="Calibri"/>
              </a:rPr>
              <a:t>informatique </a:t>
            </a:r>
            <a:r>
              <a:rPr sz="1600">
                <a:solidFill>
                  <a:srgbClr val="AEABAB"/>
                </a:solidFill>
                <a:latin typeface="Calibri"/>
                <a:cs typeface="Calibri"/>
              </a:rPr>
              <a:t>et</a:t>
            </a:r>
            <a:r>
              <a:rPr sz="1600" spc="-30">
                <a:solidFill>
                  <a:srgbClr val="AEABAB"/>
                </a:solidFill>
                <a:latin typeface="Calibri"/>
                <a:cs typeface="Calibri"/>
              </a:rPr>
              <a:t> </a:t>
            </a:r>
            <a:r>
              <a:rPr sz="1600">
                <a:solidFill>
                  <a:srgbClr val="AEABAB"/>
                </a:solidFill>
                <a:latin typeface="Calibri"/>
                <a:cs typeface="Calibri"/>
              </a:rPr>
              <a:t>SI</a:t>
            </a:r>
            <a:r>
              <a:rPr sz="1600" spc="-20">
                <a:solidFill>
                  <a:srgbClr val="AEABAB"/>
                </a:solidFill>
                <a:latin typeface="Calibri"/>
                <a:cs typeface="Calibri"/>
              </a:rPr>
              <a:t> </a:t>
            </a:r>
            <a:r>
              <a:rPr sz="1600" spc="-10">
                <a:solidFill>
                  <a:srgbClr val="AEABAB"/>
                </a:solidFill>
                <a:latin typeface="Calibri"/>
                <a:cs typeface="Calibri"/>
              </a:rPr>
              <a:t>Informatisé</a:t>
            </a:r>
            <a:endParaRPr sz="1600">
              <a:latin typeface="Calibri"/>
              <a:cs typeface="Calibri"/>
            </a:endParaRPr>
          </a:p>
          <a:p>
            <a:pPr marL="356870" indent="-344170">
              <a:lnSpc>
                <a:spcPct val="100000"/>
              </a:lnSpc>
              <a:spcBef>
                <a:spcPts val="600"/>
              </a:spcBef>
              <a:buAutoNum type="arabicPeriod"/>
              <a:tabLst>
                <a:tab pos="356870" algn="l"/>
              </a:tabLst>
            </a:pPr>
            <a:r>
              <a:rPr sz="1600">
                <a:solidFill>
                  <a:srgbClr val="AEABAB"/>
                </a:solidFill>
                <a:latin typeface="Calibri"/>
                <a:cs typeface="Calibri"/>
              </a:rPr>
              <a:t>Fonctions</a:t>
            </a:r>
            <a:r>
              <a:rPr sz="1600" spc="-30">
                <a:solidFill>
                  <a:srgbClr val="AEABAB"/>
                </a:solidFill>
                <a:latin typeface="Calibri"/>
                <a:cs typeface="Calibri"/>
              </a:rPr>
              <a:t> </a:t>
            </a:r>
            <a:r>
              <a:rPr sz="1600">
                <a:solidFill>
                  <a:srgbClr val="AEABAB"/>
                </a:solidFill>
                <a:latin typeface="Calibri"/>
                <a:cs typeface="Calibri"/>
              </a:rPr>
              <a:t>et</a:t>
            </a:r>
            <a:r>
              <a:rPr sz="1600" spc="-35">
                <a:solidFill>
                  <a:srgbClr val="AEABAB"/>
                </a:solidFill>
                <a:latin typeface="Calibri"/>
                <a:cs typeface="Calibri"/>
              </a:rPr>
              <a:t> </a:t>
            </a:r>
            <a:r>
              <a:rPr sz="1600">
                <a:solidFill>
                  <a:srgbClr val="AEABAB"/>
                </a:solidFill>
                <a:latin typeface="Calibri"/>
                <a:cs typeface="Calibri"/>
              </a:rPr>
              <a:t>types</a:t>
            </a:r>
            <a:r>
              <a:rPr sz="1600" spc="-25">
                <a:solidFill>
                  <a:srgbClr val="AEABAB"/>
                </a:solidFill>
                <a:latin typeface="Calibri"/>
                <a:cs typeface="Calibri"/>
              </a:rPr>
              <a:t> </a:t>
            </a:r>
            <a:r>
              <a:rPr sz="1600">
                <a:solidFill>
                  <a:srgbClr val="AEABAB"/>
                </a:solidFill>
                <a:latin typeface="Calibri"/>
                <a:cs typeface="Calibri"/>
              </a:rPr>
              <a:t>du</a:t>
            </a:r>
            <a:r>
              <a:rPr sz="1600" spc="-45">
                <a:solidFill>
                  <a:srgbClr val="AEABAB"/>
                </a:solidFill>
                <a:latin typeface="Calibri"/>
                <a:cs typeface="Calibri"/>
              </a:rPr>
              <a:t> </a:t>
            </a:r>
            <a:r>
              <a:rPr sz="1600" spc="-25">
                <a:solidFill>
                  <a:srgbClr val="AEABAB"/>
                </a:solidFill>
                <a:latin typeface="Calibri"/>
                <a:cs typeface="Calibri"/>
              </a:rPr>
              <a:t>SI</a:t>
            </a:r>
            <a:endParaRPr sz="1600">
              <a:latin typeface="Calibri"/>
              <a:cs typeface="Calibri"/>
            </a:endParaRPr>
          </a:p>
          <a:p>
            <a:pPr marL="356870" indent="-344170">
              <a:lnSpc>
                <a:spcPct val="100000"/>
              </a:lnSpc>
              <a:spcBef>
                <a:spcPts val="600"/>
              </a:spcBef>
              <a:buAutoNum type="arabicPeriod"/>
              <a:tabLst>
                <a:tab pos="356870" algn="l"/>
              </a:tabLst>
            </a:pPr>
            <a:r>
              <a:rPr sz="1600" b="1" spc="-10">
                <a:solidFill>
                  <a:srgbClr val="FF7800"/>
                </a:solidFill>
                <a:latin typeface="Calibri"/>
                <a:cs typeface="Calibri"/>
              </a:rPr>
              <a:t>Composantes</a:t>
            </a:r>
            <a:r>
              <a:rPr sz="1600" b="1" spc="-50">
                <a:solidFill>
                  <a:srgbClr val="FF7800"/>
                </a:solidFill>
                <a:latin typeface="Calibri"/>
                <a:cs typeface="Calibri"/>
              </a:rPr>
              <a:t> </a:t>
            </a:r>
            <a:r>
              <a:rPr sz="1600" b="1">
                <a:solidFill>
                  <a:srgbClr val="FF7800"/>
                </a:solidFill>
                <a:latin typeface="Calibri"/>
                <a:cs typeface="Calibri"/>
              </a:rPr>
              <a:t>d’un SI</a:t>
            </a:r>
            <a:r>
              <a:rPr sz="1600" b="1" spc="5">
                <a:solidFill>
                  <a:srgbClr val="FF7800"/>
                </a:solidFill>
                <a:latin typeface="Calibri"/>
                <a:cs typeface="Calibri"/>
              </a:rPr>
              <a:t> </a:t>
            </a:r>
            <a:r>
              <a:rPr sz="1600" b="1" spc="-10">
                <a:solidFill>
                  <a:srgbClr val="FF7800"/>
                </a:solidFill>
                <a:latin typeface="Calibri"/>
                <a:cs typeface="Calibri"/>
              </a:rPr>
              <a:t>informatisé</a:t>
            </a:r>
            <a:endParaRPr sz="16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grpSp>
        <p:nvGrpSpPr>
          <p:cNvPr id="8" name="object 8"/>
          <p:cNvGrpSpPr/>
          <p:nvPr/>
        </p:nvGrpSpPr>
        <p:grpSpPr>
          <a:xfrm>
            <a:off x="3706367" y="460248"/>
            <a:ext cx="8412480" cy="2639695"/>
            <a:chOff x="3706367" y="460248"/>
            <a:chExt cx="8412480" cy="2639695"/>
          </a:xfrm>
        </p:grpSpPr>
        <p:pic>
          <p:nvPicPr>
            <p:cNvPr id="9" name="object 9"/>
            <p:cNvPicPr/>
            <p:nvPr/>
          </p:nvPicPr>
          <p:blipFill>
            <a:blip r:embed="rId3" cstate="print"/>
            <a:stretch>
              <a:fillRect/>
            </a:stretch>
          </p:blipFill>
          <p:spPr>
            <a:xfrm>
              <a:off x="11442191" y="460248"/>
              <a:ext cx="676655" cy="670560"/>
            </a:xfrm>
            <a:prstGeom prst="rect">
              <a:avLst/>
            </a:prstGeom>
          </p:spPr>
        </p:pic>
        <p:sp>
          <p:nvSpPr>
            <p:cNvPr id="10" name="object 10"/>
            <p:cNvSpPr/>
            <p:nvPr/>
          </p:nvSpPr>
          <p:spPr>
            <a:xfrm>
              <a:off x="3706367" y="2371724"/>
              <a:ext cx="1256030" cy="728345"/>
            </a:xfrm>
            <a:custGeom>
              <a:avLst/>
              <a:gdLst/>
              <a:ahLst/>
              <a:cxnLst/>
              <a:rect l="l" t="t" r="r" b="b"/>
              <a:pathLst>
                <a:path w="1256029" h="728344">
                  <a:moveTo>
                    <a:pt x="1255776" y="0"/>
                  </a:moveTo>
                  <a:lnTo>
                    <a:pt x="1219164" y="35063"/>
                  </a:lnTo>
                  <a:lnTo>
                    <a:pt x="1158005" y="55742"/>
                  </a:lnTo>
                  <a:lnTo>
                    <a:pt x="1117816" y="65037"/>
                  </a:lnTo>
                  <a:lnTo>
                    <a:pt x="1071848" y="73532"/>
                  </a:lnTo>
                  <a:lnTo>
                    <a:pt x="1020573" y="81149"/>
                  </a:lnTo>
                  <a:lnTo>
                    <a:pt x="964463" y="87809"/>
                  </a:lnTo>
                  <a:lnTo>
                    <a:pt x="903989" y="93433"/>
                  </a:lnTo>
                  <a:lnTo>
                    <a:pt x="839623" y="97944"/>
                  </a:lnTo>
                  <a:lnTo>
                    <a:pt x="771837" y="101263"/>
                  </a:lnTo>
                  <a:lnTo>
                    <a:pt x="701101" y="103312"/>
                  </a:lnTo>
                  <a:lnTo>
                    <a:pt x="627888" y="104012"/>
                  </a:lnTo>
                  <a:lnTo>
                    <a:pt x="554674" y="103312"/>
                  </a:lnTo>
                  <a:lnTo>
                    <a:pt x="483938" y="101263"/>
                  </a:lnTo>
                  <a:lnTo>
                    <a:pt x="416152" y="97944"/>
                  </a:lnTo>
                  <a:lnTo>
                    <a:pt x="351786" y="93433"/>
                  </a:lnTo>
                  <a:lnTo>
                    <a:pt x="291312" y="87809"/>
                  </a:lnTo>
                  <a:lnTo>
                    <a:pt x="235202" y="81149"/>
                  </a:lnTo>
                  <a:lnTo>
                    <a:pt x="183927" y="73533"/>
                  </a:lnTo>
                  <a:lnTo>
                    <a:pt x="137959" y="65037"/>
                  </a:lnTo>
                  <a:lnTo>
                    <a:pt x="97770" y="55742"/>
                  </a:lnTo>
                  <a:lnTo>
                    <a:pt x="36611" y="35063"/>
                  </a:lnTo>
                  <a:lnTo>
                    <a:pt x="4225" y="12122"/>
                  </a:lnTo>
                  <a:lnTo>
                    <a:pt x="0" y="0"/>
                  </a:lnTo>
                  <a:lnTo>
                    <a:pt x="0" y="624077"/>
                  </a:lnTo>
                  <a:lnTo>
                    <a:pt x="36611" y="659141"/>
                  </a:lnTo>
                  <a:lnTo>
                    <a:pt x="97770" y="679820"/>
                  </a:lnTo>
                  <a:lnTo>
                    <a:pt x="137959" y="689115"/>
                  </a:lnTo>
                  <a:lnTo>
                    <a:pt x="183927" y="697610"/>
                  </a:lnTo>
                  <a:lnTo>
                    <a:pt x="235202" y="705227"/>
                  </a:lnTo>
                  <a:lnTo>
                    <a:pt x="291312" y="711887"/>
                  </a:lnTo>
                  <a:lnTo>
                    <a:pt x="351786" y="717511"/>
                  </a:lnTo>
                  <a:lnTo>
                    <a:pt x="416152" y="722022"/>
                  </a:lnTo>
                  <a:lnTo>
                    <a:pt x="483938" y="725341"/>
                  </a:lnTo>
                  <a:lnTo>
                    <a:pt x="554674" y="727390"/>
                  </a:lnTo>
                  <a:lnTo>
                    <a:pt x="627888" y="728090"/>
                  </a:lnTo>
                  <a:lnTo>
                    <a:pt x="701101" y="727390"/>
                  </a:lnTo>
                  <a:lnTo>
                    <a:pt x="771837" y="725341"/>
                  </a:lnTo>
                  <a:lnTo>
                    <a:pt x="839623" y="722022"/>
                  </a:lnTo>
                  <a:lnTo>
                    <a:pt x="903989" y="717511"/>
                  </a:lnTo>
                  <a:lnTo>
                    <a:pt x="964463" y="711887"/>
                  </a:lnTo>
                  <a:lnTo>
                    <a:pt x="1020573" y="705227"/>
                  </a:lnTo>
                  <a:lnTo>
                    <a:pt x="1071848" y="697611"/>
                  </a:lnTo>
                  <a:lnTo>
                    <a:pt x="1117816" y="689115"/>
                  </a:lnTo>
                  <a:lnTo>
                    <a:pt x="1158005" y="679820"/>
                  </a:lnTo>
                  <a:lnTo>
                    <a:pt x="1219164" y="659141"/>
                  </a:lnTo>
                  <a:lnTo>
                    <a:pt x="1251550" y="636200"/>
                  </a:lnTo>
                  <a:lnTo>
                    <a:pt x="1255776" y="624077"/>
                  </a:lnTo>
                  <a:lnTo>
                    <a:pt x="1255776" y="0"/>
                  </a:lnTo>
                  <a:close/>
                </a:path>
              </a:pathLst>
            </a:custGeom>
            <a:solidFill>
              <a:srgbClr val="008245"/>
            </a:solidFill>
          </p:spPr>
          <p:txBody>
            <a:bodyPr wrap="square" lIns="0" tIns="0" rIns="0" bIns="0" rtlCol="0"/>
            <a:lstStyle/>
            <a:p>
              <a:endParaRPr/>
            </a:p>
          </p:txBody>
        </p:sp>
        <p:sp>
          <p:nvSpPr>
            <p:cNvPr id="11" name="object 11"/>
            <p:cNvSpPr/>
            <p:nvPr/>
          </p:nvSpPr>
          <p:spPr>
            <a:xfrm>
              <a:off x="3706367" y="2267712"/>
              <a:ext cx="1256030" cy="208279"/>
            </a:xfrm>
            <a:custGeom>
              <a:avLst/>
              <a:gdLst/>
              <a:ahLst/>
              <a:cxnLst/>
              <a:rect l="l" t="t" r="r" b="b"/>
              <a:pathLst>
                <a:path w="1256029" h="208280">
                  <a:moveTo>
                    <a:pt x="627888" y="0"/>
                  </a:moveTo>
                  <a:lnTo>
                    <a:pt x="554674" y="700"/>
                  </a:lnTo>
                  <a:lnTo>
                    <a:pt x="483938" y="2749"/>
                  </a:lnTo>
                  <a:lnTo>
                    <a:pt x="416152" y="6068"/>
                  </a:lnTo>
                  <a:lnTo>
                    <a:pt x="351786" y="10579"/>
                  </a:lnTo>
                  <a:lnTo>
                    <a:pt x="291312" y="16203"/>
                  </a:lnTo>
                  <a:lnTo>
                    <a:pt x="235202" y="22863"/>
                  </a:lnTo>
                  <a:lnTo>
                    <a:pt x="183927" y="30479"/>
                  </a:lnTo>
                  <a:lnTo>
                    <a:pt x="137959" y="38975"/>
                  </a:lnTo>
                  <a:lnTo>
                    <a:pt x="97770" y="48270"/>
                  </a:lnTo>
                  <a:lnTo>
                    <a:pt x="36611" y="68949"/>
                  </a:lnTo>
                  <a:lnTo>
                    <a:pt x="4225" y="91890"/>
                  </a:lnTo>
                  <a:lnTo>
                    <a:pt x="0" y="104012"/>
                  </a:lnTo>
                  <a:lnTo>
                    <a:pt x="4225" y="116135"/>
                  </a:lnTo>
                  <a:lnTo>
                    <a:pt x="36611" y="139076"/>
                  </a:lnTo>
                  <a:lnTo>
                    <a:pt x="97770" y="159755"/>
                  </a:lnTo>
                  <a:lnTo>
                    <a:pt x="137959" y="169050"/>
                  </a:lnTo>
                  <a:lnTo>
                    <a:pt x="183927" y="177545"/>
                  </a:lnTo>
                  <a:lnTo>
                    <a:pt x="235202" y="185162"/>
                  </a:lnTo>
                  <a:lnTo>
                    <a:pt x="291312" y="191822"/>
                  </a:lnTo>
                  <a:lnTo>
                    <a:pt x="351786" y="197446"/>
                  </a:lnTo>
                  <a:lnTo>
                    <a:pt x="416152" y="201957"/>
                  </a:lnTo>
                  <a:lnTo>
                    <a:pt x="483938" y="205276"/>
                  </a:lnTo>
                  <a:lnTo>
                    <a:pt x="554674" y="207325"/>
                  </a:lnTo>
                  <a:lnTo>
                    <a:pt x="627888" y="208025"/>
                  </a:lnTo>
                  <a:lnTo>
                    <a:pt x="701101" y="207325"/>
                  </a:lnTo>
                  <a:lnTo>
                    <a:pt x="771837" y="205276"/>
                  </a:lnTo>
                  <a:lnTo>
                    <a:pt x="839623" y="201957"/>
                  </a:lnTo>
                  <a:lnTo>
                    <a:pt x="903989" y="197446"/>
                  </a:lnTo>
                  <a:lnTo>
                    <a:pt x="964463" y="191822"/>
                  </a:lnTo>
                  <a:lnTo>
                    <a:pt x="1020573" y="185162"/>
                  </a:lnTo>
                  <a:lnTo>
                    <a:pt x="1071848" y="177546"/>
                  </a:lnTo>
                  <a:lnTo>
                    <a:pt x="1117816" y="169050"/>
                  </a:lnTo>
                  <a:lnTo>
                    <a:pt x="1158005" y="159755"/>
                  </a:lnTo>
                  <a:lnTo>
                    <a:pt x="1219164" y="139076"/>
                  </a:lnTo>
                  <a:lnTo>
                    <a:pt x="1251550" y="116135"/>
                  </a:lnTo>
                  <a:lnTo>
                    <a:pt x="1255776" y="104012"/>
                  </a:lnTo>
                  <a:lnTo>
                    <a:pt x="1251550" y="91890"/>
                  </a:lnTo>
                  <a:lnTo>
                    <a:pt x="1219164" y="68949"/>
                  </a:lnTo>
                  <a:lnTo>
                    <a:pt x="1158005" y="48270"/>
                  </a:lnTo>
                  <a:lnTo>
                    <a:pt x="1117816" y="38975"/>
                  </a:lnTo>
                  <a:lnTo>
                    <a:pt x="1071848" y="30480"/>
                  </a:lnTo>
                  <a:lnTo>
                    <a:pt x="1020573" y="22863"/>
                  </a:lnTo>
                  <a:lnTo>
                    <a:pt x="964463" y="16203"/>
                  </a:lnTo>
                  <a:lnTo>
                    <a:pt x="903989" y="10579"/>
                  </a:lnTo>
                  <a:lnTo>
                    <a:pt x="839623" y="6068"/>
                  </a:lnTo>
                  <a:lnTo>
                    <a:pt x="771837" y="2749"/>
                  </a:lnTo>
                  <a:lnTo>
                    <a:pt x="701101" y="700"/>
                  </a:lnTo>
                  <a:lnTo>
                    <a:pt x="627888" y="0"/>
                  </a:lnTo>
                  <a:close/>
                </a:path>
              </a:pathLst>
            </a:custGeom>
            <a:solidFill>
              <a:srgbClr val="66B48F"/>
            </a:solidFill>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7842"/>
                </a:solidFill>
              </a:rPr>
              <a:t>01-</a:t>
            </a:r>
            <a:r>
              <a:rPr spc="-45">
                <a:solidFill>
                  <a:srgbClr val="007842"/>
                </a:solidFill>
              </a:rPr>
              <a:t> </a:t>
            </a:r>
            <a:r>
              <a:rPr spc="-10">
                <a:solidFill>
                  <a:srgbClr val="007842"/>
                </a:solidFill>
              </a:rPr>
              <a:t>COMPRENDRE</a:t>
            </a:r>
            <a:r>
              <a:rPr spc="-20">
                <a:solidFill>
                  <a:srgbClr val="007842"/>
                </a:solidFill>
              </a:rPr>
              <a:t> </a:t>
            </a:r>
            <a:r>
              <a:rPr>
                <a:solidFill>
                  <a:srgbClr val="007842"/>
                </a:solidFill>
              </a:rPr>
              <a:t>LA</a:t>
            </a:r>
            <a:r>
              <a:rPr spc="-70">
                <a:solidFill>
                  <a:srgbClr val="007842"/>
                </a:solidFill>
              </a:rPr>
              <a:t> </a:t>
            </a:r>
            <a:r>
              <a:rPr>
                <a:solidFill>
                  <a:srgbClr val="007842"/>
                </a:solidFill>
              </a:rPr>
              <a:t>NOTION</a:t>
            </a:r>
            <a:r>
              <a:rPr spc="-25">
                <a:solidFill>
                  <a:srgbClr val="007842"/>
                </a:solidFill>
              </a:rPr>
              <a:t> </a:t>
            </a:r>
            <a:r>
              <a:rPr>
                <a:solidFill>
                  <a:srgbClr val="007842"/>
                </a:solidFill>
              </a:rPr>
              <a:t>DE</a:t>
            </a:r>
            <a:r>
              <a:rPr spc="-45">
                <a:solidFill>
                  <a:srgbClr val="007842"/>
                </a:solidFill>
              </a:rPr>
              <a:t> </a:t>
            </a:r>
            <a:r>
              <a:rPr spc="-25">
                <a:solidFill>
                  <a:srgbClr val="007842"/>
                </a:solidFill>
              </a:rPr>
              <a:t>SI</a:t>
            </a:r>
          </a:p>
          <a:p>
            <a:pPr marL="139065">
              <a:lnSpc>
                <a:spcPct val="100000"/>
              </a:lnSpc>
              <a:spcBef>
                <a:spcPts val="35"/>
              </a:spcBef>
            </a:pPr>
            <a:r>
              <a:rPr sz="1600" spc="-10">
                <a:solidFill>
                  <a:srgbClr val="007842"/>
                </a:solidFill>
              </a:rPr>
              <a:t>Composantes</a:t>
            </a:r>
            <a:r>
              <a:rPr sz="1600" spc="-45">
                <a:solidFill>
                  <a:srgbClr val="007842"/>
                </a:solidFill>
              </a:rPr>
              <a:t> </a:t>
            </a:r>
            <a:r>
              <a:rPr sz="1600">
                <a:solidFill>
                  <a:srgbClr val="007842"/>
                </a:solidFill>
              </a:rPr>
              <a:t>d’un SI</a:t>
            </a:r>
            <a:r>
              <a:rPr sz="1600" spc="5">
                <a:solidFill>
                  <a:srgbClr val="007842"/>
                </a:solidFill>
              </a:rPr>
              <a:t> </a:t>
            </a:r>
            <a:r>
              <a:rPr sz="1600" spc="-10">
                <a:solidFill>
                  <a:srgbClr val="007842"/>
                </a:solidFill>
              </a:rPr>
              <a:t>informatisé</a:t>
            </a:r>
            <a:endParaRPr sz="1600"/>
          </a:p>
        </p:txBody>
      </p:sp>
      <p:sp>
        <p:nvSpPr>
          <p:cNvPr id="13" name="object 13"/>
          <p:cNvSpPr txBox="1"/>
          <p:nvPr/>
        </p:nvSpPr>
        <p:spPr>
          <a:xfrm>
            <a:off x="850188" y="4045127"/>
            <a:ext cx="10351212" cy="2189061"/>
          </a:xfrm>
          <a:prstGeom prst="rect">
            <a:avLst/>
          </a:prstGeom>
        </p:spPr>
        <p:txBody>
          <a:bodyPr vert="horz" wrap="square" lIns="0" tIns="80010" rIns="0" bIns="0" rtlCol="0">
            <a:spAutoFit/>
          </a:bodyPr>
          <a:lstStyle/>
          <a:p>
            <a:pPr marL="12700" algn="just">
              <a:lnSpc>
                <a:spcPct val="100000"/>
              </a:lnSpc>
              <a:spcBef>
                <a:spcPts val="630"/>
              </a:spcBef>
            </a:pPr>
            <a:r>
              <a:rPr sz="1400">
                <a:solidFill>
                  <a:srgbClr val="555555"/>
                </a:solidFill>
                <a:latin typeface="Calibri"/>
                <a:cs typeface="Calibri"/>
              </a:rPr>
              <a:t>Lorsque</a:t>
            </a:r>
            <a:r>
              <a:rPr sz="1400" spc="-20">
                <a:solidFill>
                  <a:srgbClr val="555555"/>
                </a:solidFill>
                <a:latin typeface="Calibri"/>
                <a:cs typeface="Calibri"/>
              </a:rPr>
              <a:t> </a:t>
            </a:r>
            <a:r>
              <a:rPr sz="1400">
                <a:solidFill>
                  <a:srgbClr val="555555"/>
                </a:solidFill>
                <a:latin typeface="Calibri"/>
                <a:cs typeface="Calibri"/>
              </a:rPr>
              <a:t>le</a:t>
            </a:r>
            <a:r>
              <a:rPr sz="1400" spc="-45">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spc="-10">
                <a:solidFill>
                  <a:srgbClr val="555555"/>
                </a:solidFill>
                <a:latin typeface="Calibri"/>
                <a:cs typeface="Calibri"/>
              </a:rPr>
              <a:t>d’information</a:t>
            </a:r>
            <a:r>
              <a:rPr sz="1400" spc="25">
                <a:solidFill>
                  <a:srgbClr val="555555"/>
                </a:solidFill>
                <a:latin typeface="Calibri"/>
                <a:cs typeface="Calibri"/>
              </a:rPr>
              <a:t> </a:t>
            </a:r>
            <a:r>
              <a:rPr sz="1400">
                <a:solidFill>
                  <a:srgbClr val="555555"/>
                </a:solidFill>
                <a:latin typeface="Calibri"/>
                <a:cs typeface="Calibri"/>
              </a:rPr>
              <a:t>est</a:t>
            </a:r>
            <a:r>
              <a:rPr sz="1400" spc="-50">
                <a:solidFill>
                  <a:srgbClr val="555555"/>
                </a:solidFill>
                <a:latin typeface="Calibri"/>
                <a:cs typeface="Calibri"/>
              </a:rPr>
              <a:t> </a:t>
            </a:r>
            <a:r>
              <a:rPr sz="1400" spc="-10">
                <a:solidFill>
                  <a:srgbClr val="555555"/>
                </a:solidFill>
                <a:latin typeface="Calibri"/>
                <a:cs typeface="Calibri"/>
              </a:rPr>
              <a:t>informatisé,</a:t>
            </a:r>
            <a:r>
              <a:rPr sz="1400" spc="-15">
                <a:solidFill>
                  <a:srgbClr val="555555"/>
                </a:solidFill>
                <a:latin typeface="Calibri"/>
                <a:cs typeface="Calibri"/>
              </a:rPr>
              <a:t> </a:t>
            </a:r>
            <a:r>
              <a:rPr sz="1400">
                <a:solidFill>
                  <a:srgbClr val="555555"/>
                </a:solidFill>
                <a:latin typeface="Calibri"/>
                <a:cs typeface="Calibri"/>
              </a:rPr>
              <a:t>il</a:t>
            </a:r>
            <a:r>
              <a:rPr sz="1400" spc="-50">
                <a:solidFill>
                  <a:srgbClr val="555555"/>
                </a:solidFill>
                <a:latin typeface="Calibri"/>
                <a:cs typeface="Calibri"/>
              </a:rPr>
              <a:t> </a:t>
            </a:r>
            <a:r>
              <a:rPr sz="1400">
                <a:solidFill>
                  <a:srgbClr val="555555"/>
                </a:solidFill>
                <a:latin typeface="Calibri"/>
                <a:cs typeface="Calibri"/>
              </a:rPr>
              <a:t>donne</a:t>
            </a:r>
            <a:r>
              <a:rPr sz="1400" spc="-25">
                <a:solidFill>
                  <a:srgbClr val="555555"/>
                </a:solidFill>
                <a:latin typeface="Calibri"/>
                <a:cs typeface="Calibri"/>
              </a:rPr>
              <a:t> </a:t>
            </a:r>
            <a:r>
              <a:rPr sz="1400">
                <a:solidFill>
                  <a:srgbClr val="555555"/>
                </a:solidFill>
                <a:latin typeface="Calibri"/>
                <a:cs typeface="Calibri"/>
              </a:rPr>
              <a:t>lieu</a:t>
            </a:r>
            <a:r>
              <a:rPr sz="1400" spc="-35">
                <a:solidFill>
                  <a:srgbClr val="555555"/>
                </a:solidFill>
                <a:latin typeface="Calibri"/>
                <a:cs typeface="Calibri"/>
              </a:rPr>
              <a:t> </a:t>
            </a:r>
            <a:r>
              <a:rPr sz="1400">
                <a:solidFill>
                  <a:srgbClr val="555555"/>
                </a:solidFill>
                <a:latin typeface="Calibri"/>
                <a:cs typeface="Calibri"/>
              </a:rPr>
              <a:t>aux</a:t>
            </a:r>
            <a:r>
              <a:rPr sz="1400" spc="-25">
                <a:solidFill>
                  <a:srgbClr val="555555"/>
                </a:solidFill>
                <a:latin typeface="Calibri"/>
                <a:cs typeface="Calibri"/>
              </a:rPr>
              <a:t> </a:t>
            </a:r>
            <a:r>
              <a:rPr sz="1400" spc="-10">
                <a:solidFill>
                  <a:srgbClr val="555555"/>
                </a:solidFill>
                <a:latin typeface="Calibri"/>
                <a:cs typeface="Calibri"/>
              </a:rPr>
              <a:t>éléments</a:t>
            </a:r>
            <a:r>
              <a:rPr sz="1400">
                <a:solidFill>
                  <a:srgbClr val="555555"/>
                </a:solidFill>
                <a:latin typeface="Calibri"/>
                <a:cs typeface="Calibri"/>
              </a:rPr>
              <a:t> </a:t>
            </a:r>
            <a:r>
              <a:rPr sz="1400" spc="-10">
                <a:solidFill>
                  <a:srgbClr val="555555"/>
                </a:solidFill>
                <a:latin typeface="Calibri"/>
                <a:cs typeface="Calibri"/>
              </a:rPr>
              <a:t>suivants</a:t>
            </a:r>
            <a:r>
              <a:rPr sz="1400" spc="20">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182880" indent="-170180" algn="just">
              <a:lnSpc>
                <a:spcPct val="100000"/>
              </a:lnSpc>
              <a:spcBef>
                <a:spcPts val="525"/>
              </a:spcBef>
              <a:buFont typeface="Arial MT"/>
              <a:buChar char="•"/>
              <a:tabLst>
                <a:tab pos="182880" algn="l"/>
              </a:tabLst>
            </a:pPr>
            <a:r>
              <a:rPr sz="1400">
                <a:solidFill>
                  <a:srgbClr val="555555"/>
                </a:solidFill>
                <a:latin typeface="Calibri"/>
                <a:cs typeface="Calibri"/>
              </a:rPr>
              <a:t>Une</a:t>
            </a:r>
            <a:r>
              <a:rPr sz="1400" spc="-35">
                <a:solidFill>
                  <a:srgbClr val="555555"/>
                </a:solidFill>
                <a:latin typeface="Calibri"/>
                <a:cs typeface="Calibri"/>
              </a:rPr>
              <a:t> </a:t>
            </a:r>
            <a:r>
              <a:rPr sz="1400" b="1">
                <a:solidFill>
                  <a:srgbClr val="555555"/>
                </a:solidFill>
                <a:latin typeface="Calibri"/>
                <a:cs typeface="Calibri"/>
              </a:rPr>
              <a:t>base</a:t>
            </a:r>
            <a:r>
              <a:rPr sz="1400" b="1" spc="-40">
                <a:solidFill>
                  <a:srgbClr val="555555"/>
                </a:solidFill>
                <a:latin typeface="Calibri"/>
                <a:cs typeface="Calibri"/>
              </a:rPr>
              <a:t> </a:t>
            </a:r>
            <a:r>
              <a:rPr sz="1400" b="1">
                <a:solidFill>
                  <a:srgbClr val="555555"/>
                </a:solidFill>
                <a:latin typeface="Calibri"/>
                <a:cs typeface="Calibri"/>
              </a:rPr>
              <a:t>de</a:t>
            </a:r>
            <a:r>
              <a:rPr sz="1400" b="1" spc="-60">
                <a:solidFill>
                  <a:srgbClr val="555555"/>
                </a:solidFill>
                <a:latin typeface="Calibri"/>
                <a:cs typeface="Calibri"/>
              </a:rPr>
              <a:t> </a:t>
            </a:r>
            <a:r>
              <a:rPr sz="1400" b="1">
                <a:solidFill>
                  <a:srgbClr val="555555"/>
                </a:solidFill>
                <a:latin typeface="Calibri"/>
                <a:cs typeface="Calibri"/>
              </a:rPr>
              <a:t>données</a:t>
            </a:r>
            <a:r>
              <a:rPr sz="1400" b="1" spc="-15">
                <a:solidFill>
                  <a:srgbClr val="555555"/>
                </a:solidFill>
                <a:latin typeface="Calibri"/>
                <a:cs typeface="Calibri"/>
              </a:rPr>
              <a:t> </a:t>
            </a:r>
            <a:r>
              <a:rPr sz="1400">
                <a:solidFill>
                  <a:srgbClr val="555555"/>
                </a:solidFill>
                <a:latin typeface="Calibri"/>
                <a:cs typeface="Calibri"/>
              </a:rPr>
              <a:t>qui</a:t>
            </a:r>
            <a:r>
              <a:rPr sz="1400" spc="-25">
                <a:solidFill>
                  <a:srgbClr val="555555"/>
                </a:solidFill>
                <a:latin typeface="Calibri"/>
                <a:cs typeface="Calibri"/>
              </a:rPr>
              <a:t> </a:t>
            </a:r>
            <a:r>
              <a:rPr sz="1400" spc="-10">
                <a:solidFill>
                  <a:srgbClr val="555555"/>
                </a:solidFill>
                <a:latin typeface="Calibri"/>
                <a:cs typeface="Calibri"/>
              </a:rPr>
              <a:t>contient</a:t>
            </a:r>
            <a:r>
              <a:rPr sz="1400" spc="25">
                <a:solidFill>
                  <a:srgbClr val="555555"/>
                </a:solidFill>
                <a:latin typeface="Calibri"/>
                <a:cs typeface="Calibri"/>
              </a:rPr>
              <a:t> </a:t>
            </a:r>
            <a:r>
              <a:rPr sz="1400" spc="-20">
                <a:solidFill>
                  <a:srgbClr val="555555"/>
                </a:solidFill>
                <a:latin typeface="Calibri"/>
                <a:cs typeface="Calibri"/>
              </a:rPr>
              <a:t>l’ensemble</a:t>
            </a:r>
            <a:r>
              <a:rPr sz="1400" spc="10">
                <a:solidFill>
                  <a:srgbClr val="555555"/>
                </a:solidFill>
                <a:latin typeface="Calibri"/>
                <a:cs typeface="Calibri"/>
              </a:rPr>
              <a:t> </a:t>
            </a:r>
            <a:r>
              <a:rPr sz="1400">
                <a:solidFill>
                  <a:srgbClr val="555555"/>
                </a:solidFill>
                <a:latin typeface="Calibri"/>
                <a:cs typeface="Calibri"/>
              </a:rPr>
              <a:t>des</a:t>
            </a:r>
            <a:r>
              <a:rPr sz="1400" spc="-20">
                <a:solidFill>
                  <a:srgbClr val="555555"/>
                </a:solidFill>
                <a:latin typeface="Calibri"/>
                <a:cs typeface="Calibri"/>
              </a:rPr>
              <a:t> </a:t>
            </a:r>
            <a:r>
              <a:rPr sz="1400" spc="-10">
                <a:solidFill>
                  <a:srgbClr val="555555"/>
                </a:solidFill>
                <a:latin typeface="Calibri"/>
                <a:cs typeface="Calibri"/>
              </a:rPr>
              <a:t>informations</a:t>
            </a:r>
            <a:r>
              <a:rPr sz="1400" spc="10">
                <a:solidFill>
                  <a:srgbClr val="555555"/>
                </a:solidFill>
                <a:latin typeface="Calibri"/>
                <a:cs typeface="Calibri"/>
              </a:rPr>
              <a:t> </a:t>
            </a:r>
            <a:r>
              <a:rPr sz="1400" spc="-10">
                <a:solidFill>
                  <a:srgbClr val="555555"/>
                </a:solidFill>
                <a:latin typeface="Calibri"/>
                <a:cs typeface="Calibri"/>
              </a:rPr>
              <a:t>relatives</a:t>
            </a:r>
            <a:r>
              <a:rPr sz="1400" spc="55">
                <a:solidFill>
                  <a:srgbClr val="555555"/>
                </a:solidFill>
                <a:latin typeface="Calibri"/>
                <a:cs typeface="Calibri"/>
              </a:rPr>
              <a:t> </a:t>
            </a:r>
            <a:r>
              <a:rPr sz="1400">
                <a:solidFill>
                  <a:srgbClr val="555555"/>
                </a:solidFill>
                <a:latin typeface="Calibri"/>
                <a:cs typeface="Calibri"/>
              </a:rPr>
              <a:t>à</a:t>
            </a:r>
            <a:r>
              <a:rPr sz="1400" spc="-45">
                <a:solidFill>
                  <a:srgbClr val="555555"/>
                </a:solidFill>
                <a:latin typeface="Calibri"/>
                <a:cs typeface="Calibri"/>
              </a:rPr>
              <a:t> </a:t>
            </a:r>
            <a:r>
              <a:rPr sz="1400">
                <a:solidFill>
                  <a:srgbClr val="555555"/>
                </a:solidFill>
                <a:latin typeface="Calibri"/>
                <a:cs typeface="Calibri"/>
              </a:rPr>
              <a:t>la</a:t>
            </a:r>
            <a:r>
              <a:rPr sz="1400" spc="-50">
                <a:solidFill>
                  <a:srgbClr val="555555"/>
                </a:solidFill>
                <a:latin typeface="Calibri"/>
                <a:cs typeface="Calibri"/>
              </a:rPr>
              <a:t> </a:t>
            </a:r>
            <a:r>
              <a:rPr sz="1400">
                <a:solidFill>
                  <a:srgbClr val="555555"/>
                </a:solidFill>
                <a:latin typeface="Calibri"/>
                <a:cs typeface="Calibri"/>
              </a:rPr>
              <a:t>partie</a:t>
            </a:r>
            <a:r>
              <a:rPr sz="1400" spc="10">
                <a:solidFill>
                  <a:srgbClr val="555555"/>
                </a:solidFill>
                <a:latin typeface="Calibri"/>
                <a:cs typeface="Calibri"/>
              </a:rPr>
              <a:t> </a:t>
            </a:r>
            <a:r>
              <a:rPr sz="1400" spc="-10">
                <a:solidFill>
                  <a:srgbClr val="555555"/>
                </a:solidFill>
                <a:latin typeface="Calibri"/>
                <a:cs typeface="Calibri"/>
              </a:rPr>
              <a:t>informatisée</a:t>
            </a:r>
            <a:r>
              <a:rPr sz="1400" spc="10">
                <a:solidFill>
                  <a:srgbClr val="555555"/>
                </a:solidFill>
                <a:latin typeface="Calibri"/>
                <a:cs typeface="Calibri"/>
              </a:rPr>
              <a:t> </a:t>
            </a:r>
            <a:r>
              <a:rPr sz="1400">
                <a:solidFill>
                  <a:srgbClr val="555555"/>
                </a:solidFill>
                <a:latin typeface="Calibri"/>
                <a:cs typeface="Calibri"/>
              </a:rPr>
              <a:t>du</a:t>
            </a:r>
            <a:r>
              <a:rPr sz="1400" spc="-20">
                <a:solidFill>
                  <a:srgbClr val="555555"/>
                </a:solidFill>
                <a:latin typeface="Calibri"/>
                <a:cs typeface="Calibri"/>
              </a:rPr>
              <a:t> </a:t>
            </a:r>
            <a:r>
              <a:rPr sz="1400" spc="-25">
                <a:solidFill>
                  <a:srgbClr val="555555"/>
                </a:solidFill>
                <a:latin typeface="Calibri"/>
                <a:cs typeface="Calibri"/>
              </a:rPr>
              <a:t>SI</a:t>
            </a:r>
            <a:endParaRPr sz="1400">
              <a:latin typeface="Calibri"/>
              <a:cs typeface="Calibri"/>
            </a:endParaRPr>
          </a:p>
          <a:p>
            <a:pPr marL="927100" algn="just">
              <a:lnSpc>
                <a:spcPct val="100000"/>
              </a:lnSpc>
              <a:spcBef>
                <a:spcPts val="530"/>
              </a:spcBef>
            </a:pPr>
            <a:r>
              <a:rPr sz="1400" i="1" spc="-10">
                <a:solidFill>
                  <a:srgbClr val="555555"/>
                </a:solidFill>
                <a:latin typeface="Calibri"/>
                <a:cs typeface="Calibri"/>
              </a:rPr>
              <a:t>Exemples</a:t>
            </a:r>
            <a:r>
              <a:rPr sz="1400" i="1" spc="-40">
                <a:solidFill>
                  <a:srgbClr val="555555"/>
                </a:solidFill>
                <a:latin typeface="Calibri"/>
                <a:cs typeface="Calibri"/>
              </a:rPr>
              <a:t> </a:t>
            </a:r>
            <a:r>
              <a:rPr sz="1400">
                <a:solidFill>
                  <a:srgbClr val="555555"/>
                </a:solidFill>
                <a:latin typeface="Calibri"/>
                <a:cs typeface="Calibri"/>
              </a:rPr>
              <a:t>:</a:t>
            </a:r>
            <a:r>
              <a:rPr sz="1400" spc="-55">
                <a:solidFill>
                  <a:srgbClr val="555555"/>
                </a:solidFill>
                <a:latin typeface="Calibri"/>
                <a:cs typeface="Calibri"/>
              </a:rPr>
              <a:t> </a:t>
            </a:r>
            <a:r>
              <a:rPr sz="1400">
                <a:solidFill>
                  <a:srgbClr val="555555"/>
                </a:solidFill>
                <a:latin typeface="Calibri"/>
                <a:cs typeface="Calibri"/>
              </a:rPr>
              <a:t>Données</a:t>
            </a:r>
            <a:r>
              <a:rPr sz="1400" spc="-35">
                <a:solidFill>
                  <a:srgbClr val="555555"/>
                </a:solidFill>
                <a:latin typeface="Calibri"/>
                <a:cs typeface="Calibri"/>
              </a:rPr>
              <a:t> </a:t>
            </a:r>
            <a:r>
              <a:rPr sz="1400" spc="-10">
                <a:solidFill>
                  <a:srgbClr val="555555"/>
                </a:solidFill>
                <a:latin typeface="Calibri"/>
                <a:cs typeface="Calibri"/>
              </a:rPr>
              <a:t>relatives</a:t>
            </a:r>
            <a:r>
              <a:rPr sz="1400" spc="40">
                <a:solidFill>
                  <a:srgbClr val="555555"/>
                </a:solidFill>
                <a:latin typeface="Calibri"/>
                <a:cs typeface="Calibri"/>
              </a:rPr>
              <a:t> </a:t>
            </a:r>
            <a:r>
              <a:rPr sz="1400">
                <a:solidFill>
                  <a:srgbClr val="555555"/>
                </a:solidFill>
                <a:latin typeface="Calibri"/>
                <a:cs typeface="Calibri"/>
              </a:rPr>
              <a:t>aux</a:t>
            </a:r>
            <a:r>
              <a:rPr sz="1400" spc="-45">
                <a:solidFill>
                  <a:srgbClr val="555555"/>
                </a:solidFill>
                <a:latin typeface="Calibri"/>
                <a:cs typeface="Calibri"/>
              </a:rPr>
              <a:t> </a:t>
            </a:r>
            <a:r>
              <a:rPr sz="1400">
                <a:solidFill>
                  <a:srgbClr val="555555"/>
                </a:solidFill>
                <a:latin typeface="Calibri"/>
                <a:cs typeface="Calibri"/>
              </a:rPr>
              <a:t>clients,</a:t>
            </a:r>
            <a:r>
              <a:rPr sz="1400" spc="-15">
                <a:solidFill>
                  <a:srgbClr val="555555"/>
                </a:solidFill>
                <a:latin typeface="Calibri"/>
                <a:cs typeface="Calibri"/>
              </a:rPr>
              <a:t> </a:t>
            </a:r>
            <a:r>
              <a:rPr sz="1400" spc="-10">
                <a:solidFill>
                  <a:srgbClr val="555555"/>
                </a:solidFill>
                <a:latin typeface="Calibri"/>
                <a:cs typeface="Calibri"/>
              </a:rPr>
              <a:t>fournisseurs, </a:t>
            </a:r>
            <a:r>
              <a:rPr sz="1400">
                <a:solidFill>
                  <a:srgbClr val="555555"/>
                </a:solidFill>
                <a:latin typeface="Calibri"/>
                <a:cs typeface="Calibri"/>
              </a:rPr>
              <a:t>employés,</a:t>
            </a:r>
            <a:r>
              <a:rPr sz="1400" spc="-15">
                <a:solidFill>
                  <a:srgbClr val="555555"/>
                </a:solidFill>
                <a:latin typeface="Calibri"/>
                <a:cs typeface="Calibri"/>
              </a:rPr>
              <a:t> </a:t>
            </a:r>
            <a:r>
              <a:rPr sz="1400" spc="-10">
                <a:solidFill>
                  <a:srgbClr val="555555"/>
                </a:solidFill>
                <a:latin typeface="Calibri"/>
                <a:cs typeface="Calibri"/>
              </a:rPr>
              <a:t>produits,</a:t>
            </a:r>
            <a:r>
              <a:rPr sz="1400" spc="5">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182880" indent="-170180" algn="just">
              <a:lnSpc>
                <a:spcPct val="100000"/>
              </a:lnSpc>
              <a:spcBef>
                <a:spcPts val="505"/>
              </a:spcBef>
              <a:buFont typeface="Arial MT"/>
              <a:buChar char="•"/>
              <a:tabLst>
                <a:tab pos="182880" algn="l"/>
              </a:tabLst>
            </a:pPr>
            <a:r>
              <a:rPr sz="1400">
                <a:solidFill>
                  <a:srgbClr val="555555"/>
                </a:solidFill>
                <a:latin typeface="Calibri"/>
                <a:cs typeface="Calibri"/>
              </a:rPr>
              <a:t>Un</a:t>
            </a:r>
            <a:r>
              <a:rPr sz="1400" spc="-65">
                <a:solidFill>
                  <a:srgbClr val="555555"/>
                </a:solidFill>
                <a:latin typeface="Calibri"/>
                <a:cs typeface="Calibri"/>
              </a:rPr>
              <a:t> </a:t>
            </a:r>
            <a:r>
              <a:rPr sz="1400">
                <a:solidFill>
                  <a:srgbClr val="555555"/>
                </a:solidFill>
                <a:latin typeface="Calibri"/>
                <a:cs typeface="Calibri"/>
              </a:rPr>
              <a:t>ensemble</a:t>
            </a:r>
            <a:r>
              <a:rPr sz="1400" spc="-10">
                <a:solidFill>
                  <a:srgbClr val="555555"/>
                </a:solidFill>
                <a:latin typeface="Calibri"/>
                <a:cs typeface="Calibri"/>
              </a:rPr>
              <a:t> </a:t>
            </a:r>
            <a:r>
              <a:rPr sz="1400" b="1" spc="-10">
                <a:solidFill>
                  <a:srgbClr val="555555"/>
                </a:solidFill>
                <a:latin typeface="Calibri"/>
                <a:cs typeface="Calibri"/>
              </a:rPr>
              <a:t>d’applications</a:t>
            </a:r>
            <a:r>
              <a:rPr sz="1400" b="1">
                <a:solidFill>
                  <a:srgbClr val="555555"/>
                </a:solidFill>
                <a:latin typeface="Calibri"/>
                <a:cs typeface="Calibri"/>
              </a:rPr>
              <a:t> </a:t>
            </a:r>
            <a:r>
              <a:rPr sz="1400">
                <a:solidFill>
                  <a:srgbClr val="555555"/>
                </a:solidFill>
                <a:latin typeface="Calibri"/>
                <a:cs typeface="Calibri"/>
              </a:rPr>
              <a:t>qui</a:t>
            </a:r>
            <a:r>
              <a:rPr sz="1400" spc="-40">
                <a:solidFill>
                  <a:srgbClr val="555555"/>
                </a:solidFill>
                <a:latin typeface="Calibri"/>
                <a:cs typeface="Calibri"/>
              </a:rPr>
              <a:t> </a:t>
            </a:r>
            <a:r>
              <a:rPr sz="1400" spc="-10">
                <a:solidFill>
                  <a:srgbClr val="555555"/>
                </a:solidFill>
                <a:latin typeface="Calibri"/>
                <a:cs typeface="Calibri"/>
              </a:rPr>
              <a:t>automatisent</a:t>
            </a:r>
            <a:r>
              <a:rPr sz="1400">
                <a:solidFill>
                  <a:srgbClr val="555555"/>
                </a:solidFill>
                <a:latin typeface="Calibri"/>
                <a:cs typeface="Calibri"/>
              </a:rPr>
              <a:t> les</a:t>
            </a:r>
            <a:r>
              <a:rPr sz="1400" spc="-45">
                <a:solidFill>
                  <a:srgbClr val="555555"/>
                </a:solidFill>
                <a:latin typeface="Calibri"/>
                <a:cs typeface="Calibri"/>
              </a:rPr>
              <a:t> </a:t>
            </a:r>
            <a:r>
              <a:rPr sz="1400" spc="-10">
                <a:solidFill>
                  <a:srgbClr val="555555"/>
                </a:solidFill>
                <a:latin typeface="Calibri"/>
                <a:cs typeface="Calibri"/>
              </a:rPr>
              <a:t>traitements</a:t>
            </a:r>
            <a:r>
              <a:rPr sz="1400" spc="30">
                <a:solidFill>
                  <a:srgbClr val="555555"/>
                </a:solidFill>
                <a:latin typeface="Calibri"/>
                <a:cs typeface="Calibri"/>
              </a:rPr>
              <a:t> </a:t>
            </a:r>
            <a:r>
              <a:rPr sz="1400">
                <a:solidFill>
                  <a:srgbClr val="555555"/>
                </a:solidFill>
                <a:latin typeface="Calibri"/>
                <a:cs typeface="Calibri"/>
              </a:rPr>
              <a:t>réalisés</a:t>
            </a:r>
            <a:r>
              <a:rPr sz="1400" spc="-25">
                <a:solidFill>
                  <a:srgbClr val="555555"/>
                </a:solidFill>
                <a:latin typeface="Calibri"/>
                <a:cs typeface="Calibri"/>
              </a:rPr>
              <a:t> </a:t>
            </a:r>
            <a:r>
              <a:rPr sz="1400">
                <a:solidFill>
                  <a:srgbClr val="555555"/>
                </a:solidFill>
                <a:latin typeface="Calibri"/>
                <a:cs typeface="Calibri"/>
              </a:rPr>
              <a:t>dans</a:t>
            </a:r>
            <a:r>
              <a:rPr sz="1400" spc="-25">
                <a:solidFill>
                  <a:srgbClr val="555555"/>
                </a:solidFill>
                <a:latin typeface="Calibri"/>
                <a:cs typeface="Calibri"/>
              </a:rPr>
              <a:t> </a:t>
            </a:r>
            <a:r>
              <a:rPr sz="1400">
                <a:solidFill>
                  <a:srgbClr val="555555"/>
                </a:solidFill>
                <a:latin typeface="Calibri"/>
                <a:cs typeface="Calibri"/>
              </a:rPr>
              <a:t>la</a:t>
            </a:r>
            <a:r>
              <a:rPr sz="1400" spc="-50">
                <a:solidFill>
                  <a:srgbClr val="555555"/>
                </a:solidFill>
                <a:latin typeface="Calibri"/>
                <a:cs typeface="Calibri"/>
              </a:rPr>
              <a:t> </a:t>
            </a:r>
            <a:r>
              <a:rPr sz="1400">
                <a:solidFill>
                  <a:srgbClr val="555555"/>
                </a:solidFill>
                <a:latin typeface="Calibri"/>
                <a:cs typeface="Calibri"/>
              </a:rPr>
              <a:t>partie</a:t>
            </a:r>
            <a:r>
              <a:rPr sz="1400" spc="-25">
                <a:solidFill>
                  <a:srgbClr val="555555"/>
                </a:solidFill>
                <a:latin typeface="Calibri"/>
                <a:cs typeface="Calibri"/>
              </a:rPr>
              <a:t> </a:t>
            </a:r>
            <a:r>
              <a:rPr sz="1400" spc="-10">
                <a:solidFill>
                  <a:srgbClr val="555555"/>
                </a:solidFill>
                <a:latin typeface="Calibri"/>
                <a:cs typeface="Calibri"/>
              </a:rPr>
              <a:t>informatisée </a:t>
            </a:r>
            <a:r>
              <a:rPr sz="1400">
                <a:solidFill>
                  <a:srgbClr val="555555"/>
                </a:solidFill>
                <a:latin typeface="Calibri"/>
                <a:cs typeface="Calibri"/>
              </a:rPr>
              <a:t>du</a:t>
            </a:r>
            <a:r>
              <a:rPr sz="1400" spc="-40">
                <a:solidFill>
                  <a:srgbClr val="555555"/>
                </a:solidFill>
                <a:latin typeface="Calibri"/>
                <a:cs typeface="Calibri"/>
              </a:rPr>
              <a:t> </a:t>
            </a:r>
            <a:r>
              <a:rPr sz="1400" spc="-25">
                <a:solidFill>
                  <a:srgbClr val="555555"/>
                </a:solidFill>
                <a:latin typeface="Calibri"/>
                <a:cs typeface="Calibri"/>
              </a:rPr>
              <a:t>SI</a:t>
            </a:r>
            <a:endParaRPr sz="1400">
              <a:latin typeface="Calibri"/>
              <a:cs typeface="Calibri"/>
            </a:endParaRPr>
          </a:p>
          <a:p>
            <a:pPr marL="927100" algn="just">
              <a:lnSpc>
                <a:spcPct val="100000"/>
              </a:lnSpc>
              <a:spcBef>
                <a:spcPts val="530"/>
              </a:spcBef>
            </a:pPr>
            <a:r>
              <a:rPr sz="1400" i="1" spc="-10">
                <a:solidFill>
                  <a:srgbClr val="555555"/>
                </a:solidFill>
                <a:latin typeface="Calibri"/>
                <a:cs typeface="Calibri"/>
              </a:rPr>
              <a:t>Exemples</a:t>
            </a:r>
            <a:r>
              <a:rPr sz="1400" i="1" spc="-35">
                <a:solidFill>
                  <a:srgbClr val="555555"/>
                </a:solidFill>
                <a:latin typeface="Calibri"/>
                <a:cs typeface="Calibri"/>
              </a:rPr>
              <a:t> </a:t>
            </a:r>
            <a:r>
              <a:rPr sz="1400">
                <a:solidFill>
                  <a:srgbClr val="555555"/>
                </a:solidFill>
                <a:latin typeface="Calibri"/>
                <a:cs typeface="Calibri"/>
              </a:rPr>
              <a:t>:</a:t>
            </a:r>
            <a:r>
              <a:rPr sz="1400" spc="-50">
                <a:solidFill>
                  <a:srgbClr val="555555"/>
                </a:solidFill>
                <a:latin typeface="Calibri"/>
                <a:cs typeface="Calibri"/>
              </a:rPr>
              <a:t> </a:t>
            </a:r>
            <a:r>
              <a:rPr sz="1400">
                <a:solidFill>
                  <a:srgbClr val="555555"/>
                </a:solidFill>
                <a:latin typeface="Calibri"/>
                <a:cs typeface="Calibri"/>
              </a:rPr>
              <a:t>Gestion</a:t>
            </a:r>
            <a:r>
              <a:rPr sz="1400" spc="-35">
                <a:solidFill>
                  <a:srgbClr val="555555"/>
                </a:solidFill>
                <a:latin typeface="Calibri"/>
                <a:cs typeface="Calibri"/>
              </a:rPr>
              <a:t> </a:t>
            </a:r>
            <a:r>
              <a:rPr sz="1400">
                <a:solidFill>
                  <a:srgbClr val="555555"/>
                </a:solidFill>
                <a:latin typeface="Calibri"/>
                <a:cs typeface="Calibri"/>
              </a:rPr>
              <a:t>des</a:t>
            </a:r>
            <a:r>
              <a:rPr sz="1400" spc="-30">
                <a:solidFill>
                  <a:srgbClr val="555555"/>
                </a:solidFill>
                <a:latin typeface="Calibri"/>
                <a:cs typeface="Calibri"/>
              </a:rPr>
              <a:t> </a:t>
            </a:r>
            <a:r>
              <a:rPr sz="1400">
                <a:solidFill>
                  <a:srgbClr val="555555"/>
                </a:solidFill>
                <a:latin typeface="Calibri"/>
                <a:cs typeface="Calibri"/>
              </a:rPr>
              <a:t>clients,</a:t>
            </a:r>
            <a:r>
              <a:rPr sz="1400" spc="-15">
                <a:solidFill>
                  <a:srgbClr val="555555"/>
                </a:solidFill>
                <a:latin typeface="Calibri"/>
                <a:cs typeface="Calibri"/>
              </a:rPr>
              <a:t> </a:t>
            </a:r>
            <a:r>
              <a:rPr sz="1400">
                <a:solidFill>
                  <a:srgbClr val="555555"/>
                </a:solidFill>
                <a:latin typeface="Calibri"/>
                <a:cs typeface="Calibri"/>
              </a:rPr>
              <a:t>gestion</a:t>
            </a:r>
            <a:r>
              <a:rPr sz="1400" spc="-15">
                <a:solidFill>
                  <a:srgbClr val="555555"/>
                </a:solidFill>
                <a:latin typeface="Calibri"/>
                <a:cs typeface="Calibri"/>
              </a:rPr>
              <a:t> </a:t>
            </a:r>
            <a:r>
              <a:rPr sz="1400">
                <a:solidFill>
                  <a:srgbClr val="555555"/>
                </a:solidFill>
                <a:latin typeface="Calibri"/>
                <a:cs typeface="Calibri"/>
              </a:rPr>
              <a:t>des</a:t>
            </a:r>
            <a:r>
              <a:rPr sz="1400" spc="-50">
                <a:solidFill>
                  <a:srgbClr val="555555"/>
                </a:solidFill>
                <a:latin typeface="Calibri"/>
                <a:cs typeface="Calibri"/>
              </a:rPr>
              <a:t> </a:t>
            </a:r>
            <a:r>
              <a:rPr sz="1400" spc="-10">
                <a:solidFill>
                  <a:srgbClr val="555555"/>
                </a:solidFill>
                <a:latin typeface="Calibri"/>
                <a:cs typeface="Calibri"/>
              </a:rPr>
              <a:t>fournisseurs,</a:t>
            </a:r>
            <a:r>
              <a:rPr sz="1400" spc="-15">
                <a:solidFill>
                  <a:srgbClr val="555555"/>
                </a:solidFill>
                <a:latin typeface="Calibri"/>
                <a:cs typeface="Calibri"/>
              </a:rPr>
              <a:t> </a:t>
            </a:r>
            <a:r>
              <a:rPr sz="1400">
                <a:solidFill>
                  <a:srgbClr val="555555"/>
                </a:solidFill>
                <a:latin typeface="Calibri"/>
                <a:cs typeface="Calibri"/>
              </a:rPr>
              <a:t>gestion</a:t>
            </a:r>
            <a:r>
              <a:rPr sz="1400" spc="-15">
                <a:solidFill>
                  <a:srgbClr val="555555"/>
                </a:solidFill>
                <a:latin typeface="Calibri"/>
                <a:cs typeface="Calibri"/>
              </a:rPr>
              <a:t> </a:t>
            </a:r>
            <a:r>
              <a:rPr sz="1400">
                <a:solidFill>
                  <a:srgbClr val="555555"/>
                </a:solidFill>
                <a:latin typeface="Calibri"/>
                <a:cs typeface="Calibri"/>
              </a:rPr>
              <a:t>des</a:t>
            </a:r>
            <a:r>
              <a:rPr sz="1400" spc="-35">
                <a:solidFill>
                  <a:srgbClr val="555555"/>
                </a:solidFill>
                <a:latin typeface="Calibri"/>
                <a:cs typeface="Calibri"/>
              </a:rPr>
              <a:t> </a:t>
            </a:r>
            <a:r>
              <a:rPr sz="1400" spc="-10">
                <a:solidFill>
                  <a:srgbClr val="555555"/>
                </a:solidFill>
                <a:latin typeface="Calibri"/>
                <a:cs typeface="Calibri"/>
              </a:rPr>
              <a:t>employés,</a:t>
            </a:r>
            <a:r>
              <a:rPr sz="1400" spc="-30">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182880" indent="-170180" algn="just">
              <a:lnSpc>
                <a:spcPct val="100000"/>
              </a:lnSpc>
              <a:spcBef>
                <a:spcPts val="530"/>
              </a:spcBef>
              <a:buFont typeface="Arial MT"/>
              <a:buChar char="•"/>
              <a:tabLst>
                <a:tab pos="182880" algn="l"/>
              </a:tabLst>
            </a:pPr>
            <a:r>
              <a:rPr sz="1400">
                <a:solidFill>
                  <a:srgbClr val="555555"/>
                </a:solidFill>
                <a:latin typeface="Calibri"/>
                <a:cs typeface="Calibri"/>
              </a:rPr>
              <a:t>Une</a:t>
            </a:r>
            <a:r>
              <a:rPr sz="1400" spc="-40">
                <a:solidFill>
                  <a:srgbClr val="555555"/>
                </a:solidFill>
                <a:latin typeface="Calibri"/>
                <a:cs typeface="Calibri"/>
              </a:rPr>
              <a:t> </a:t>
            </a:r>
            <a:r>
              <a:rPr sz="1400" b="1" spc="-10">
                <a:solidFill>
                  <a:srgbClr val="555555"/>
                </a:solidFill>
                <a:latin typeface="Calibri"/>
                <a:cs typeface="Calibri"/>
              </a:rPr>
              <a:t>infrastructure</a:t>
            </a:r>
            <a:r>
              <a:rPr sz="1400" b="1" spc="5">
                <a:solidFill>
                  <a:srgbClr val="555555"/>
                </a:solidFill>
                <a:latin typeface="Calibri"/>
                <a:cs typeface="Calibri"/>
              </a:rPr>
              <a:t> </a:t>
            </a:r>
            <a:r>
              <a:rPr sz="1400" b="1" spc="-10">
                <a:solidFill>
                  <a:srgbClr val="555555"/>
                </a:solidFill>
                <a:latin typeface="Calibri"/>
                <a:cs typeface="Calibri"/>
              </a:rPr>
              <a:t>informatique</a:t>
            </a:r>
            <a:r>
              <a:rPr sz="1400" b="1">
                <a:solidFill>
                  <a:srgbClr val="555555"/>
                </a:solidFill>
                <a:latin typeface="Calibri"/>
                <a:cs typeface="Calibri"/>
              </a:rPr>
              <a:t> </a:t>
            </a:r>
            <a:r>
              <a:rPr sz="1400">
                <a:solidFill>
                  <a:srgbClr val="555555"/>
                </a:solidFill>
                <a:latin typeface="Calibri"/>
                <a:cs typeface="Calibri"/>
              </a:rPr>
              <a:t>composée</a:t>
            </a:r>
            <a:r>
              <a:rPr sz="1400" spc="-50">
                <a:solidFill>
                  <a:srgbClr val="555555"/>
                </a:solidFill>
                <a:latin typeface="Calibri"/>
                <a:cs typeface="Calibri"/>
              </a:rPr>
              <a:t> </a:t>
            </a:r>
            <a:r>
              <a:rPr sz="1400">
                <a:solidFill>
                  <a:srgbClr val="555555"/>
                </a:solidFill>
                <a:latin typeface="Calibri"/>
                <a:cs typeface="Calibri"/>
              </a:rPr>
              <a:t>du</a:t>
            </a:r>
            <a:r>
              <a:rPr sz="1400" spc="-50">
                <a:solidFill>
                  <a:srgbClr val="555555"/>
                </a:solidFill>
                <a:latin typeface="Calibri"/>
                <a:cs typeface="Calibri"/>
              </a:rPr>
              <a:t> </a:t>
            </a:r>
            <a:r>
              <a:rPr sz="1400" spc="-10">
                <a:solidFill>
                  <a:srgbClr val="555555"/>
                </a:solidFill>
                <a:latin typeface="Calibri"/>
                <a:cs typeface="Calibri"/>
              </a:rPr>
              <a:t>matériel</a:t>
            </a:r>
            <a:r>
              <a:rPr sz="1400" spc="15">
                <a:solidFill>
                  <a:srgbClr val="555555"/>
                </a:solidFill>
                <a:latin typeface="Calibri"/>
                <a:cs typeface="Calibri"/>
              </a:rPr>
              <a:t> </a:t>
            </a:r>
            <a:r>
              <a:rPr sz="1400">
                <a:solidFill>
                  <a:srgbClr val="555555"/>
                </a:solidFill>
                <a:latin typeface="Calibri"/>
                <a:cs typeface="Calibri"/>
              </a:rPr>
              <a:t>et</a:t>
            </a:r>
            <a:r>
              <a:rPr sz="1400" spc="-50">
                <a:solidFill>
                  <a:srgbClr val="555555"/>
                </a:solidFill>
                <a:latin typeface="Calibri"/>
                <a:cs typeface="Calibri"/>
              </a:rPr>
              <a:t> </a:t>
            </a:r>
            <a:r>
              <a:rPr sz="1400">
                <a:solidFill>
                  <a:srgbClr val="555555"/>
                </a:solidFill>
                <a:latin typeface="Calibri"/>
                <a:cs typeface="Calibri"/>
              </a:rPr>
              <a:t>des</a:t>
            </a:r>
            <a:r>
              <a:rPr sz="1400" spc="-30">
                <a:solidFill>
                  <a:srgbClr val="555555"/>
                </a:solidFill>
                <a:latin typeface="Calibri"/>
                <a:cs typeface="Calibri"/>
              </a:rPr>
              <a:t> </a:t>
            </a:r>
            <a:r>
              <a:rPr sz="1400">
                <a:solidFill>
                  <a:srgbClr val="555555"/>
                </a:solidFill>
                <a:latin typeface="Calibri"/>
                <a:cs typeface="Calibri"/>
              </a:rPr>
              <a:t>logiciels</a:t>
            </a:r>
            <a:r>
              <a:rPr sz="1400" spc="-5">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a:solidFill>
                  <a:srgbClr val="555555"/>
                </a:solidFill>
                <a:latin typeface="Calibri"/>
                <a:cs typeface="Calibri"/>
              </a:rPr>
              <a:t>base</a:t>
            </a:r>
            <a:r>
              <a:rPr sz="1400" spc="-30">
                <a:solidFill>
                  <a:srgbClr val="555555"/>
                </a:solidFill>
                <a:latin typeface="Calibri"/>
                <a:cs typeface="Calibri"/>
              </a:rPr>
              <a:t> </a:t>
            </a:r>
            <a:r>
              <a:rPr sz="1400">
                <a:solidFill>
                  <a:srgbClr val="555555"/>
                </a:solidFill>
                <a:latin typeface="Calibri"/>
                <a:cs typeface="Calibri"/>
              </a:rPr>
              <a:t>utilisés</a:t>
            </a:r>
            <a:r>
              <a:rPr sz="1400" spc="10">
                <a:solidFill>
                  <a:srgbClr val="555555"/>
                </a:solidFill>
                <a:latin typeface="Calibri"/>
                <a:cs typeface="Calibri"/>
              </a:rPr>
              <a:t> </a:t>
            </a:r>
            <a:r>
              <a:rPr sz="1400">
                <a:solidFill>
                  <a:srgbClr val="555555"/>
                </a:solidFill>
                <a:latin typeface="Calibri"/>
                <a:cs typeface="Calibri"/>
              </a:rPr>
              <a:t>pour</a:t>
            </a:r>
            <a:r>
              <a:rPr sz="1400" spc="-40">
                <a:solidFill>
                  <a:srgbClr val="555555"/>
                </a:solidFill>
                <a:latin typeface="Calibri"/>
                <a:cs typeface="Calibri"/>
              </a:rPr>
              <a:t> </a:t>
            </a:r>
            <a:r>
              <a:rPr sz="1400" spc="-10">
                <a:solidFill>
                  <a:srgbClr val="555555"/>
                </a:solidFill>
                <a:latin typeface="Calibri"/>
                <a:cs typeface="Calibri"/>
              </a:rPr>
              <a:t>implémenter</a:t>
            </a:r>
            <a:r>
              <a:rPr sz="1400" spc="40">
                <a:solidFill>
                  <a:srgbClr val="555555"/>
                </a:solidFill>
                <a:latin typeface="Calibri"/>
                <a:cs typeface="Calibri"/>
              </a:rPr>
              <a:t> </a:t>
            </a:r>
            <a:r>
              <a:rPr sz="1400">
                <a:solidFill>
                  <a:srgbClr val="555555"/>
                </a:solidFill>
                <a:latin typeface="Calibri"/>
                <a:cs typeface="Calibri"/>
              </a:rPr>
              <a:t>la</a:t>
            </a:r>
            <a:r>
              <a:rPr sz="1400" spc="-35">
                <a:solidFill>
                  <a:srgbClr val="555555"/>
                </a:solidFill>
                <a:latin typeface="Calibri"/>
                <a:cs typeface="Calibri"/>
              </a:rPr>
              <a:t> </a:t>
            </a:r>
            <a:r>
              <a:rPr sz="1400">
                <a:solidFill>
                  <a:srgbClr val="555555"/>
                </a:solidFill>
                <a:latin typeface="Calibri"/>
                <a:cs typeface="Calibri"/>
              </a:rPr>
              <a:t>base</a:t>
            </a:r>
            <a:r>
              <a:rPr sz="1400" spc="-30">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a:solidFill>
                  <a:srgbClr val="555555"/>
                </a:solidFill>
                <a:latin typeface="Calibri"/>
                <a:cs typeface="Calibri"/>
              </a:rPr>
              <a:t>données</a:t>
            </a:r>
            <a:r>
              <a:rPr sz="1400" spc="-5">
                <a:solidFill>
                  <a:srgbClr val="555555"/>
                </a:solidFill>
                <a:latin typeface="Calibri"/>
                <a:cs typeface="Calibri"/>
              </a:rPr>
              <a:t> </a:t>
            </a:r>
            <a:r>
              <a:rPr sz="1400">
                <a:solidFill>
                  <a:srgbClr val="555555"/>
                </a:solidFill>
                <a:latin typeface="Calibri"/>
                <a:cs typeface="Calibri"/>
              </a:rPr>
              <a:t>et</a:t>
            </a:r>
            <a:r>
              <a:rPr sz="1400" spc="-70">
                <a:solidFill>
                  <a:srgbClr val="555555"/>
                </a:solidFill>
                <a:latin typeface="Calibri"/>
                <a:cs typeface="Calibri"/>
              </a:rPr>
              <a:t> </a:t>
            </a:r>
            <a:r>
              <a:rPr sz="1400">
                <a:solidFill>
                  <a:srgbClr val="555555"/>
                </a:solidFill>
                <a:latin typeface="Calibri"/>
                <a:cs typeface="Calibri"/>
              </a:rPr>
              <a:t>les</a:t>
            </a:r>
            <a:r>
              <a:rPr sz="1400" spc="-25">
                <a:solidFill>
                  <a:srgbClr val="555555"/>
                </a:solidFill>
                <a:latin typeface="Calibri"/>
                <a:cs typeface="Calibri"/>
              </a:rPr>
              <a:t> </a:t>
            </a:r>
            <a:r>
              <a:rPr sz="1400" spc="-10">
                <a:solidFill>
                  <a:srgbClr val="555555"/>
                </a:solidFill>
                <a:latin typeface="Calibri"/>
                <a:cs typeface="Calibri"/>
              </a:rPr>
              <a:t>applications</a:t>
            </a:r>
            <a:endParaRPr sz="1400">
              <a:latin typeface="Calibri"/>
              <a:cs typeface="Calibri"/>
            </a:endParaRPr>
          </a:p>
          <a:p>
            <a:pPr marL="927100" algn="just">
              <a:lnSpc>
                <a:spcPct val="100000"/>
              </a:lnSpc>
              <a:spcBef>
                <a:spcPts val="505"/>
              </a:spcBef>
            </a:pPr>
            <a:r>
              <a:rPr sz="1400" i="1" spc="-10">
                <a:solidFill>
                  <a:srgbClr val="555555"/>
                </a:solidFill>
                <a:latin typeface="Calibri"/>
                <a:cs typeface="Calibri"/>
              </a:rPr>
              <a:t>Exemples</a:t>
            </a:r>
            <a:r>
              <a:rPr sz="1400" i="1" spc="-30">
                <a:solidFill>
                  <a:srgbClr val="555555"/>
                </a:solidFill>
                <a:latin typeface="Calibri"/>
                <a:cs typeface="Calibri"/>
              </a:rPr>
              <a:t> </a:t>
            </a:r>
            <a:r>
              <a:rPr sz="1400">
                <a:solidFill>
                  <a:srgbClr val="555555"/>
                </a:solidFill>
                <a:latin typeface="Calibri"/>
                <a:cs typeface="Calibri"/>
              </a:rPr>
              <a:t>:</a:t>
            </a:r>
            <a:r>
              <a:rPr sz="1400" spc="-55">
                <a:solidFill>
                  <a:srgbClr val="555555"/>
                </a:solidFill>
                <a:latin typeface="Calibri"/>
                <a:cs typeface="Calibri"/>
              </a:rPr>
              <a:t> </a:t>
            </a:r>
            <a:r>
              <a:rPr sz="1400">
                <a:solidFill>
                  <a:srgbClr val="555555"/>
                </a:solidFill>
                <a:latin typeface="Calibri"/>
                <a:cs typeface="Calibri"/>
              </a:rPr>
              <a:t>Serveur</a:t>
            </a:r>
            <a:r>
              <a:rPr sz="1400" spc="-25">
                <a:solidFill>
                  <a:srgbClr val="555555"/>
                </a:solidFill>
                <a:latin typeface="Calibri"/>
                <a:cs typeface="Calibri"/>
              </a:rPr>
              <a:t> </a:t>
            </a:r>
            <a:r>
              <a:rPr sz="1400">
                <a:solidFill>
                  <a:srgbClr val="555555"/>
                </a:solidFill>
                <a:latin typeface="Calibri"/>
                <a:cs typeface="Calibri"/>
              </a:rPr>
              <a:t>de</a:t>
            </a:r>
            <a:r>
              <a:rPr sz="1400" spc="-45">
                <a:solidFill>
                  <a:srgbClr val="555555"/>
                </a:solidFill>
                <a:latin typeface="Calibri"/>
                <a:cs typeface="Calibri"/>
              </a:rPr>
              <a:t> </a:t>
            </a:r>
            <a:r>
              <a:rPr sz="1400">
                <a:solidFill>
                  <a:srgbClr val="555555"/>
                </a:solidFill>
                <a:latin typeface="Calibri"/>
                <a:cs typeface="Calibri"/>
              </a:rPr>
              <a:t>données,</a:t>
            </a:r>
            <a:r>
              <a:rPr sz="1400" spc="-40">
                <a:solidFill>
                  <a:srgbClr val="555555"/>
                </a:solidFill>
                <a:latin typeface="Calibri"/>
                <a:cs typeface="Calibri"/>
              </a:rPr>
              <a:t> </a:t>
            </a:r>
            <a:r>
              <a:rPr sz="1400">
                <a:solidFill>
                  <a:srgbClr val="555555"/>
                </a:solidFill>
                <a:latin typeface="Calibri"/>
                <a:cs typeface="Calibri"/>
              </a:rPr>
              <a:t>serveur</a:t>
            </a:r>
            <a:r>
              <a:rPr sz="1400" spc="-5">
                <a:solidFill>
                  <a:srgbClr val="555555"/>
                </a:solidFill>
                <a:latin typeface="Calibri"/>
                <a:cs typeface="Calibri"/>
              </a:rPr>
              <a:t> </a:t>
            </a:r>
            <a:r>
              <a:rPr sz="1400">
                <a:solidFill>
                  <a:srgbClr val="555555"/>
                </a:solidFill>
                <a:latin typeface="Calibri"/>
                <a:cs typeface="Calibri"/>
              </a:rPr>
              <a:t>web,</a:t>
            </a:r>
            <a:r>
              <a:rPr sz="1400" spc="-35">
                <a:solidFill>
                  <a:srgbClr val="555555"/>
                </a:solidFill>
                <a:latin typeface="Calibri"/>
                <a:cs typeface="Calibri"/>
              </a:rPr>
              <a:t> </a:t>
            </a:r>
            <a:r>
              <a:rPr sz="1400" spc="-10">
                <a:solidFill>
                  <a:srgbClr val="555555"/>
                </a:solidFill>
                <a:latin typeface="Calibri"/>
                <a:cs typeface="Calibri"/>
              </a:rPr>
              <a:t>imprimante,</a:t>
            </a:r>
            <a:r>
              <a:rPr sz="1400" spc="35">
                <a:solidFill>
                  <a:srgbClr val="555555"/>
                </a:solidFill>
                <a:latin typeface="Calibri"/>
                <a:cs typeface="Calibri"/>
              </a:rPr>
              <a:t> </a:t>
            </a:r>
            <a:r>
              <a:rPr sz="1400" spc="-10" err="1">
                <a:solidFill>
                  <a:srgbClr val="555555"/>
                </a:solidFill>
                <a:latin typeface="Calibri"/>
                <a:cs typeface="Calibri"/>
              </a:rPr>
              <a:t>système</a:t>
            </a:r>
            <a:r>
              <a:rPr sz="1400" spc="-5">
                <a:solidFill>
                  <a:srgbClr val="555555"/>
                </a:solidFill>
                <a:latin typeface="Calibri"/>
                <a:cs typeface="Calibri"/>
              </a:rPr>
              <a:t> </a:t>
            </a:r>
            <a:r>
              <a:rPr sz="1400">
                <a:solidFill>
                  <a:srgbClr val="555555"/>
                </a:solidFill>
                <a:latin typeface="Calibri"/>
                <a:cs typeface="Calibri"/>
              </a:rPr>
              <a:t>d</a:t>
            </a:r>
            <a:r>
              <a:rPr lang="fr-FR" sz="1400">
                <a:solidFill>
                  <a:srgbClr val="555555"/>
                </a:solidFill>
                <a:latin typeface="Calibri"/>
                <a:cs typeface="Calibri"/>
              </a:rPr>
              <a:t>‘exploitation</a:t>
            </a:r>
            <a:r>
              <a:rPr sz="1400">
                <a:solidFill>
                  <a:srgbClr val="555555"/>
                </a:solidFill>
                <a:latin typeface="Calibri"/>
                <a:cs typeface="Calibri"/>
              </a:rPr>
              <a:t>,</a:t>
            </a:r>
            <a:r>
              <a:rPr sz="1400" spc="-10">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p:txBody>
      </p:sp>
      <p:sp>
        <p:nvSpPr>
          <p:cNvPr id="14" name="object 14"/>
          <p:cNvSpPr txBox="1"/>
          <p:nvPr/>
        </p:nvSpPr>
        <p:spPr>
          <a:xfrm>
            <a:off x="4009135" y="2499436"/>
            <a:ext cx="650875" cy="452120"/>
          </a:xfrm>
          <a:prstGeom prst="rect">
            <a:avLst/>
          </a:prstGeom>
        </p:spPr>
        <p:txBody>
          <a:bodyPr vert="horz" wrap="square" lIns="0" tIns="12065" rIns="0" bIns="0" rtlCol="0">
            <a:spAutoFit/>
          </a:bodyPr>
          <a:lstStyle/>
          <a:p>
            <a:pPr marL="40005">
              <a:lnSpc>
                <a:spcPct val="100000"/>
              </a:lnSpc>
              <a:spcBef>
                <a:spcPts val="95"/>
              </a:spcBef>
            </a:pPr>
            <a:r>
              <a:rPr sz="1400" b="1">
                <a:solidFill>
                  <a:srgbClr val="FFFFFF"/>
                </a:solidFill>
                <a:latin typeface="Calibri"/>
                <a:cs typeface="Calibri"/>
              </a:rPr>
              <a:t>Base</a:t>
            </a:r>
            <a:r>
              <a:rPr sz="1400" b="1" spc="-25">
                <a:solidFill>
                  <a:srgbClr val="FFFFFF"/>
                </a:solidFill>
                <a:latin typeface="Calibri"/>
                <a:cs typeface="Calibri"/>
              </a:rPr>
              <a:t> de</a:t>
            </a:r>
            <a:endParaRPr sz="1400">
              <a:latin typeface="Calibri"/>
              <a:cs typeface="Calibri"/>
            </a:endParaRPr>
          </a:p>
          <a:p>
            <a:pPr marL="12700">
              <a:lnSpc>
                <a:spcPct val="100000"/>
              </a:lnSpc>
            </a:pPr>
            <a:r>
              <a:rPr sz="1400" b="1" spc="-10">
                <a:solidFill>
                  <a:srgbClr val="FFFFFF"/>
                </a:solidFill>
                <a:latin typeface="Calibri"/>
                <a:cs typeface="Calibri"/>
              </a:rPr>
              <a:t>données</a:t>
            </a:r>
            <a:endParaRPr sz="1400">
              <a:latin typeface="Calibri"/>
              <a:cs typeface="Calibri"/>
            </a:endParaRPr>
          </a:p>
        </p:txBody>
      </p:sp>
      <p:grpSp>
        <p:nvGrpSpPr>
          <p:cNvPr id="15" name="object 15"/>
          <p:cNvGrpSpPr/>
          <p:nvPr/>
        </p:nvGrpSpPr>
        <p:grpSpPr>
          <a:xfrm>
            <a:off x="5889116" y="1705736"/>
            <a:ext cx="2557145" cy="1540510"/>
            <a:chOff x="5928359" y="1706879"/>
            <a:chExt cx="2557145" cy="1540510"/>
          </a:xfrm>
        </p:grpSpPr>
        <p:pic>
          <p:nvPicPr>
            <p:cNvPr id="16" name="object 16"/>
            <p:cNvPicPr/>
            <p:nvPr/>
          </p:nvPicPr>
          <p:blipFill>
            <a:blip r:embed="rId4" cstate="print"/>
            <a:stretch>
              <a:fillRect/>
            </a:stretch>
          </p:blipFill>
          <p:spPr>
            <a:xfrm>
              <a:off x="7516269" y="2177362"/>
              <a:ext cx="968758" cy="826074"/>
            </a:xfrm>
            <a:prstGeom prst="rect">
              <a:avLst/>
            </a:prstGeom>
          </p:spPr>
        </p:pic>
        <p:pic>
          <p:nvPicPr>
            <p:cNvPr id="17" name="object 17"/>
            <p:cNvPicPr/>
            <p:nvPr/>
          </p:nvPicPr>
          <p:blipFill>
            <a:blip r:embed="rId5" cstate="print"/>
            <a:stretch>
              <a:fillRect/>
            </a:stretch>
          </p:blipFill>
          <p:spPr>
            <a:xfrm>
              <a:off x="5928359" y="1706879"/>
              <a:ext cx="808494" cy="1540002"/>
            </a:xfrm>
            <a:prstGeom prst="rect">
              <a:avLst/>
            </a:prstGeom>
          </p:spPr>
        </p:pic>
      </p:grpSp>
      <p:sp>
        <p:nvSpPr>
          <p:cNvPr id="18" name="object 18"/>
          <p:cNvSpPr txBox="1"/>
          <p:nvPr/>
        </p:nvSpPr>
        <p:spPr>
          <a:xfrm>
            <a:off x="5999479" y="2334660"/>
            <a:ext cx="177800" cy="808355"/>
          </a:xfrm>
          <a:prstGeom prst="rect">
            <a:avLst/>
          </a:prstGeom>
        </p:spPr>
        <p:txBody>
          <a:bodyPr vert="vert270" wrap="square" lIns="0" tIns="0" rIns="0" bIns="0" rtlCol="0">
            <a:spAutoFit/>
          </a:bodyPr>
          <a:lstStyle/>
          <a:p>
            <a:pPr marL="12700">
              <a:lnSpc>
                <a:spcPts val="1240"/>
              </a:lnSpc>
            </a:pPr>
            <a:r>
              <a:rPr sz="1200" b="1" spc="-10">
                <a:solidFill>
                  <a:srgbClr val="FFFFFF"/>
                </a:solidFill>
                <a:latin typeface="Calibri"/>
                <a:cs typeface="Calibri"/>
              </a:rPr>
              <a:t>Applications</a:t>
            </a:r>
            <a:endParaRPr sz="1200">
              <a:latin typeface="Calibri"/>
              <a:cs typeface="Calibri"/>
            </a:endParaRPr>
          </a:p>
        </p:txBody>
      </p:sp>
      <p:sp>
        <p:nvSpPr>
          <p:cNvPr id="19" name="object 19"/>
          <p:cNvSpPr/>
          <p:nvPr/>
        </p:nvSpPr>
        <p:spPr>
          <a:xfrm>
            <a:off x="5029200" y="2502407"/>
            <a:ext cx="2447925" cy="219710"/>
          </a:xfrm>
          <a:custGeom>
            <a:avLst/>
            <a:gdLst/>
            <a:ahLst/>
            <a:cxnLst/>
            <a:rect l="l" t="t" r="r" b="b"/>
            <a:pathLst>
              <a:path w="2447925" h="219710">
                <a:moveTo>
                  <a:pt x="893064" y="109728"/>
                </a:moveTo>
                <a:lnTo>
                  <a:pt x="783336" y="0"/>
                </a:lnTo>
                <a:lnTo>
                  <a:pt x="783336" y="54864"/>
                </a:lnTo>
                <a:lnTo>
                  <a:pt x="109728" y="54864"/>
                </a:lnTo>
                <a:lnTo>
                  <a:pt x="109728" y="0"/>
                </a:lnTo>
                <a:lnTo>
                  <a:pt x="0" y="109728"/>
                </a:lnTo>
                <a:lnTo>
                  <a:pt x="109728" y="219456"/>
                </a:lnTo>
                <a:lnTo>
                  <a:pt x="109728" y="164592"/>
                </a:lnTo>
                <a:lnTo>
                  <a:pt x="783336" y="164592"/>
                </a:lnTo>
                <a:lnTo>
                  <a:pt x="783336" y="219456"/>
                </a:lnTo>
                <a:lnTo>
                  <a:pt x="893064" y="109728"/>
                </a:lnTo>
                <a:close/>
              </a:path>
              <a:path w="2447925" h="219710">
                <a:moveTo>
                  <a:pt x="2447544" y="109728"/>
                </a:moveTo>
                <a:lnTo>
                  <a:pt x="2337816" y="0"/>
                </a:lnTo>
                <a:lnTo>
                  <a:pt x="2337816" y="54864"/>
                </a:lnTo>
                <a:lnTo>
                  <a:pt x="1664208" y="54864"/>
                </a:lnTo>
                <a:lnTo>
                  <a:pt x="1664208" y="0"/>
                </a:lnTo>
                <a:lnTo>
                  <a:pt x="1554480" y="109728"/>
                </a:lnTo>
                <a:lnTo>
                  <a:pt x="1664208" y="219456"/>
                </a:lnTo>
                <a:lnTo>
                  <a:pt x="1664208" y="164592"/>
                </a:lnTo>
                <a:lnTo>
                  <a:pt x="2337816" y="164592"/>
                </a:lnTo>
                <a:lnTo>
                  <a:pt x="2337816" y="219456"/>
                </a:lnTo>
                <a:lnTo>
                  <a:pt x="2447544" y="109728"/>
                </a:lnTo>
                <a:close/>
              </a:path>
            </a:pathLst>
          </a:custGeom>
          <a:solidFill>
            <a:srgbClr val="005BA7"/>
          </a:solidFill>
        </p:spPr>
        <p:txBody>
          <a:bodyPr wrap="square" lIns="0" tIns="0" rIns="0" bIns="0" rtlCol="0"/>
          <a:lstStyle/>
          <a:p>
            <a:endParaRPr/>
          </a:p>
        </p:txBody>
      </p:sp>
      <p:sp>
        <p:nvSpPr>
          <p:cNvPr id="20" name="object 20"/>
          <p:cNvSpPr txBox="1"/>
          <p:nvPr/>
        </p:nvSpPr>
        <p:spPr>
          <a:xfrm>
            <a:off x="3745991" y="3471671"/>
            <a:ext cx="4700270" cy="363220"/>
          </a:xfrm>
          <a:prstGeom prst="rect">
            <a:avLst/>
          </a:prstGeom>
          <a:solidFill>
            <a:srgbClr val="FF7800"/>
          </a:solidFill>
        </p:spPr>
        <p:txBody>
          <a:bodyPr vert="horz" wrap="square" lIns="0" tIns="29845" rIns="0" bIns="0" rtlCol="0">
            <a:spAutoFit/>
          </a:bodyPr>
          <a:lstStyle/>
          <a:p>
            <a:pPr algn="ctr">
              <a:lnSpc>
                <a:spcPct val="100000"/>
              </a:lnSpc>
              <a:spcBef>
                <a:spcPts val="235"/>
              </a:spcBef>
              <a:tabLst>
                <a:tab pos="1857375" algn="l"/>
              </a:tabLst>
            </a:pPr>
            <a:r>
              <a:rPr sz="1800" b="1" spc="-10">
                <a:solidFill>
                  <a:srgbClr val="FFFFFF"/>
                </a:solidFill>
                <a:latin typeface="Calibri"/>
                <a:cs typeface="Calibri"/>
              </a:rPr>
              <a:t>INFRASTRUCTURE</a:t>
            </a:r>
            <a:r>
              <a:rPr sz="1800" b="1">
                <a:solidFill>
                  <a:srgbClr val="FFFFFF"/>
                </a:solidFill>
                <a:latin typeface="Calibri"/>
                <a:cs typeface="Calibri"/>
              </a:rPr>
              <a:t>	</a:t>
            </a:r>
            <a:r>
              <a:rPr sz="1800" b="1" spc="-10">
                <a:solidFill>
                  <a:srgbClr val="FFFFFF"/>
                </a:solidFill>
                <a:latin typeface="Calibri"/>
                <a:cs typeface="Calibri"/>
              </a:rPr>
              <a:t>INFORMATIQUE</a:t>
            </a:r>
            <a:endParaRPr sz="1800">
              <a:latin typeface="Calibri"/>
              <a:cs typeface="Calibri"/>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19</a:t>
            </a:fld>
            <a:endParaRPr spc="-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1902"/>
          </a:xfrm>
          <a:prstGeom prst="rect">
            <a:avLst/>
          </a:prstGeom>
        </p:spPr>
      </p:pic>
      <p:sp>
        <p:nvSpPr>
          <p:cNvPr id="3" name="object 3"/>
          <p:cNvSpPr txBox="1">
            <a:spLocks noGrp="1"/>
          </p:cNvSpPr>
          <p:nvPr>
            <p:ph type="title"/>
          </p:nvPr>
        </p:nvSpPr>
        <p:spPr>
          <a:xfrm>
            <a:off x="3291078" y="1397889"/>
            <a:ext cx="2226945" cy="574040"/>
          </a:xfrm>
          <a:prstGeom prst="rect">
            <a:avLst/>
          </a:prstGeom>
        </p:spPr>
        <p:txBody>
          <a:bodyPr vert="horz" wrap="square" lIns="0" tIns="12700" rIns="0" bIns="0" rtlCol="0">
            <a:spAutoFit/>
          </a:bodyPr>
          <a:lstStyle/>
          <a:p>
            <a:pPr marL="12700">
              <a:lnSpc>
                <a:spcPct val="100000"/>
              </a:lnSpc>
              <a:spcBef>
                <a:spcPts val="100"/>
              </a:spcBef>
            </a:pPr>
            <a:r>
              <a:rPr sz="3600" spc="-10">
                <a:solidFill>
                  <a:srgbClr val="1C3051"/>
                </a:solidFill>
              </a:rPr>
              <a:t>SOMMAIRE</a:t>
            </a:r>
            <a:endParaRPr sz="3600"/>
          </a:p>
        </p:txBody>
      </p:sp>
      <p:grpSp>
        <p:nvGrpSpPr>
          <p:cNvPr id="4" name="object 4"/>
          <p:cNvGrpSpPr/>
          <p:nvPr/>
        </p:nvGrpSpPr>
        <p:grpSpPr>
          <a:xfrm>
            <a:off x="268224" y="215848"/>
            <a:ext cx="2310765" cy="719455"/>
            <a:chOff x="268224" y="243840"/>
            <a:chExt cx="2310765" cy="719455"/>
          </a:xfrm>
        </p:grpSpPr>
        <p:pic>
          <p:nvPicPr>
            <p:cNvPr id="5" name="object 5"/>
            <p:cNvPicPr/>
            <p:nvPr/>
          </p:nvPicPr>
          <p:blipFill>
            <a:blip r:embed="rId3" cstate="print"/>
            <a:stretch>
              <a:fillRect/>
            </a:stretch>
          </p:blipFill>
          <p:spPr>
            <a:xfrm>
              <a:off x="268224" y="243840"/>
              <a:ext cx="728472" cy="719328"/>
            </a:xfrm>
            <a:prstGeom prst="rect">
              <a:avLst/>
            </a:prstGeom>
          </p:spPr>
        </p:pic>
        <p:pic>
          <p:nvPicPr>
            <p:cNvPr id="6" name="object 6"/>
            <p:cNvPicPr/>
            <p:nvPr/>
          </p:nvPicPr>
          <p:blipFill>
            <a:blip r:embed="rId4" cstate="print"/>
            <a:stretch>
              <a:fillRect/>
            </a:stretch>
          </p:blipFill>
          <p:spPr>
            <a:xfrm>
              <a:off x="1109471" y="329184"/>
              <a:ext cx="1469136" cy="472440"/>
            </a:xfrm>
            <a:prstGeom prst="rect">
              <a:avLst/>
            </a:prstGeom>
          </p:spPr>
        </p:pic>
      </p:grpSp>
      <p:sp>
        <p:nvSpPr>
          <p:cNvPr id="7" name="object 7"/>
          <p:cNvSpPr txBox="1"/>
          <p:nvPr/>
        </p:nvSpPr>
        <p:spPr>
          <a:xfrm>
            <a:off x="7543800" y="1742798"/>
            <a:ext cx="4038600" cy="2535309"/>
          </a:xfrm>
          <a:prstGeom prst="rect">
            <a:avLst/>
          </a:prstGeom>
        </p:spPr>
        <p:txBody>
          <a:bodyPr vert="horz" wrap="square" lIns="0" tIns="11430" rIns="0" bIns="0" rtlCol="0">
            <a:spAutoFit/>
          </a:bodyPr>
          <a:lstStyle/>
          <a:p>
            <a:pPr algn="just">
              <a:lnSpc>
                <a:spcPct val="100000"/>
              </a:lnSpc>
              <a:spcBef>
                <a:spcPts val="90"/>
              </a:spcBef>
            </a:pPr>
            <a:r>
              <a:rPr sz="2000" b="1">
                <a:solidFill>
                  <a:srgbClr val="FF912B"/>
                </a:solidFill>
                <a:latin typeface="Calibri"/>
                <a:cs typeface="Calibri"/>
              </a:rPr>
              <a:t>01</a:t>
            </a:r>
            <a:r>
              <a:rPr sz="2000" spc="-70">
                <a:solidFill>
                  <a:srgbClr val="FF912B"/>
                </a:solidFill>
                <a:latin typeface="Calibri"/>
                <a:cs typeface="Calibri"/>
              </a:rPr>
              <a:t> </a:t>
            </a:r>
            <a:r>
              <a:rPr sz="1800" b="1">
                <a:solidFill>
                  <a:srgbClr val="1C3051"/>
                </a:solidFill>
                <a:latin typeface="Calibri"/>
                <a:cs typeface="Calibri"/>
              </a:rPr>
              <a:t>LES</a:t>
            </a:r>
            <a:r>
              <a:rPr sz="1800" b="1" spc="-40">
                <a:solidFill>
                  <a:srgbClr val="1C3051"/>
                </a:solidFill>
                <a:latin typeface="Calibri"/>
                <a:cs typeface="Calibri"/>
              </a:rPr>
              <a:t> </a:t>
            </a:r>
            <a:r>
              <a:rPr sz="1800" b="1" spc="-10">
                <a:solidFill>
                  <a:srgbClr val="1C3051"/>
                </a:solidFill>
                <a:latin typeface="Calibri"/>
                <a:cs typeface="Calibri"/>
              </a:rPr>
              <a:t>SYSTEMES</a:t>
            </a:r>
            <a:r>
              <a:rPr sz="1800" b="1" spc="-40">
                <a:solidFill>
                  <a:srgbClr val="1C3051"/>
                </a:solidFill>
                <a:latin typeface="Calibri"/>
                <a:cs typeface="Calibri"/>
              </a:rPr>
              <a:t> </a:t>
            </a:r>
            <a:r>
              <a:rPr sz="1800" b="1" spc="-10">
                <a:solidFill>
                  <a:srgbClr val="1C3051"/>
                </a:solidFill>
                <a:latin typeface="Calibri"/>
                <a:cs typeface="Calibri"/>
              </a:rPr>
              <a:t>D’INFORMATION</a:t>
            </a:r>
            <a:endParaRPr lang="fr-FR" sz="1800" b="1" spc="-10">
              <a:solidFill>
                <a:srgbClr val="1C3051"/>
              </a:solidFill>
              <a:latin typeface="Calibri"/>
              <a:cs typeface="Calibri"/>
            </a:endParaRPr>
          </a:p>
          <a:p>
            <a:pPr marL="6350" algn="just">
              <a:lnSpc>
                <a:spcPct val="100000"/>
              </a:lnSpc>
              <a:spcBef>
                <a:spcPts val="10"/>
              </a:spcBef>
            </a:pPr>
            <a:endParaRPr lang="en-US" sz="1800" b="1" spc="-10">
              <a:solidFill>
                <a:srgbClr val="1C3051"/>
              </a:solidFill>
              <a:latin typeface="Calibri"/>
              <a:cs typeface="Calibri"/>
            </a:endParaRPr>
          </a:p>
          <a:p>
            <a:pPr lvl="0" algn="just">
              <a:spcBef>
                <a:spcPts val="0"/>
              </a:spcBef>
              <a:buClr>
                <a:srgbClr val="FF7800"/>
              </a:buClr>
            </a:pPr>
            <a:r>
              <a:rPr lang="fr-FR" sz="2000" b="1">
                <a:solidFill>
                  <a:srgbClr val="FF912B"/>
                </a:solidFill>
                <a:latin typeface="Calibri"/>
                <a:cs typeface="Calibri"/>
              </a:rPr>
              <a:t>02</a:t>
            </a:r>
            <a:r>
              <a:rPr lang="fr-FR" sz="2000" spc="345">
                <a:solidFill>
                  <a:srgbClr val="FF912B"/>
                </a:solidFill>
                <a:latin typeface="Calibri"/>
                <a:cs typeface="Calibri"/>
              </a:rPr>
              <a:t> </a:t>
            </a:r>
            <a:r>
              <a:rPr lang="fr-FR" b="1">
                <a:solidFill>
                  <a:srgbClr val="1C3051"/>
                </a:solidFill>
                <a:latin typeface="Calibri"/>
                <a:cs typeface="Calibri"/>
              </a:rPr>
              <a:t>CONCEVOIR UNE BASE DE DONNÉES</a:t>
            </a:r>
          </a:p>
          <a:p>
            <a:pPr lvl="0" algn="just">
              <a:spcBef>
                <a:spcPts val="0"/>
              </a:spcBef>
              <a:buClr>
                <a:srgbClr val="FF7800"/>
              </a:buClr>
            </a:pPr>
            <a:endParaRPr lang="fr-FR" sz="1400" b="1">
              <a:solidFill>
                <a:srgbClr val="1C3051"/>
              </a:solidFill>
              <a:latin typeface="Calibri"/>
              <a:cs typeface="Calibri"/>
            </a:endParaRPr>
          </a:p>
          <a:p>
            <a:pPr marL="12700" lvl="0" algn="just" rtl="0">
              <a:spcBef>
                <a:spcPts val="0"/>
              </a:spcBef>
              <a:buClr>
                <a:srgbClr val="FF7800"/>
              </a:buClr>
            </a:pPr>
            <a:r>
              <a:rPr lang="fr-FR" sz="2000" b="1">
                <a:solidFill>
                  <a:srgbClr val="FF912B"/>
                </a:solidFill>
                <a:latin typeface="Calibri"/>
                <a:cs typeface="Calibri"/>
              </a:rPr>
              <a:t>03</a:t>
            </a:r>
            <a:r>
              <a:rPr lang="fr-FR" sz="2000">
                <a:solidFill>
                  <a:srgbClr val="FF912B"/>
                </a:solidFill>
                <a:latin typeface="Calibri"/>
                <a:cs typeface="Calibri"/>
              </a:rPr>
              <a:t> </a:t>
            </a:r>
            <a:r>
              <a:rPr lang="fr-FR" b="1" spc="-10">
                <a:solidFill>
                  <a:srgbClr val="1C3051"/>
                </a:solidFill>
                <a:latin typeface="Calibri"/>
                <a:cs typeface="Calibri"/>
              </a:rPr>
              <a:t>PRÉPARER L’ENVIRONNEMENT</a:t>
            </a:r>
          </a:p>
          <a:p>
            <a:pPr lvl="0" algn="just">
              <a:spcBef>
                <a:spcPts val="0"/>
              </a:spcBef>
              <a:buClr>
                <a:srgbClr val="FF7800"/>
              </a:buClr>
            </a:pPr>
            <a:endParaRPr lang="fr-FR" sz="2000">
              <a:solidFill>
                <a:srgbClr val="FF912B"/>
              </a:solidFill>
              <a:latin typeface="Calibri"/>
              <a:cs typeface="Calibri"/>
            </a:endParaRPr>
          </a:p>
          <a:p>
            <a:pPr marL="12700" algn="just" rtl="0">
              <a:buClr>
                <a:srgbClr val="FF7800"/>
              </a:buClr>
            </a:pPr>
            <a:r>
              <a:rPr lang="fr-FR" sz="2000" b="1">
                <a:solidFill>
                  <a:srgbClr val="FF912B"/>
                </a:solidFill>
                <a:latin typeface="Calibri"/>
                <a:cs typeface="Calibri"/>
              </a:rPr>
              <a:t>04</a:t>
            </a:r>
            <a:r>
              <a:rPr lang="fr-FR" sz="2000">
                <a:solidFill>
                  <a:srgbClr val="FF912B"/>
                </a:solidFill>
                <a:latin typeface="Calibri"/>
                <a:cs typeface="Calibri"/>
              </a:rPr>
              <a:t> </a:t>
            </a:r>
            <a:r>
              <a:rPr lang="fr-FR" b="1" spc="-10">
                <a:solidFill>
                  <a:srgbClr val="1C3051"/>
                </a:solidFill>
                <a:latin typeface="Calibri"/>
                <a:cs typeface="Calibri"/>
              </a:rPr>
              <a:t>MANIPULER LES BASES DE DONNÉES</a:t>
            </a:r>
            <a:endParaRPr lang="ar-MA" b="1" spc="-10">
              <a:solidFill>
                <a:srgbClr val="1C3051"/>
              </a:solidFill>
              <a:latin typeface="Calibri"/>
              <a:cs typeface="Calibri"/>
            </a:endParaRPr>
          </a:p>
          <a:p>
            <a:pPr marL="12700" algn="just">
              <a:buClr>
                <a:srgbClr val="FF7800"/>
              </a:buClr>
            </a:pPr>
            <a:endParaRPr lang="fr-FR" sz="1400">
              <a:latin typeface="Calibri"/>
              <a:cs typeface="Calibri"/>
            </a:endParaRPr>
          </a:p>
          <a:p>
            <a:pPr marL="6350" algn="ctr">
              <a:lnSpc>
                <a:spcPct val="100000"/>
              </a:lnSpc>
              <a:spcBef>
                <a:spcPts val="10"/>
              </a:spcBef>
            </a:pP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3350" cy="6858000"/>
            <a:chOff x="3048" y="-1"/>
            <a:chExt cx="6483350" cy="6858000"/>
          </a:xfrm>
        </p:grpSpPr>
        <p:pic>
          <p:nvPicPr>
            <p:cNvPr id="3" name="object 3"/>
            <p:cNvPicPr/>
            <p:nvPr/>
          </p:nvPicPr>
          <p:blipFill>
            <a:blip r:embed="rId2" cstate="print"/>
            <a:stretch>
              <a:fillRect/>
            </a:stretch>
          </p:blipFill>
          <p:spPr>
            <a:xfrm>
              <a:off x="3048" y="-1"/>
              <a:ext cx="6483078"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p:nvPr/>
        </p:nvSpPr>
        <p:spPr>
          <a:xfrm>
            <a:off x="6380479" y="2358897"/>
            <a:ext cx="4916170" cy="1264449"/>
          </a:xfrm>
          <a:prstGeom prst="rect">
            <a:avLst/>
          </a:prstGeom>
        </p:spPr>
        <p:txBody>
          <a:bodyPr vert="horz" wrap="square" lIns="0" tIns="12700" rIns="0" bIns="0" rtlCol="0">
            <a:spAutoFit/>
          </a:bodyPr>
          <a:lstStyle/>
          <a:p>
            <a:pPr marL="12700">
              <a:lnSpc>
                <a:spcPct val="100000"/>
              </a:lnSpc>
              <a:spcBef>
                <a:spcPts val="100"/>
              </a:spcBef>
            </a:pPr>
            <a:r>
              <a:rPr sz="1800" b="1">
                <a:solidFill>
                  <a:srgbClr val="FF7800"/>
                </a:solidFill>
                <a:latin typeface="Calibri"/>
                <a:cs typeface="Calibri"/>
              </a:rPr>
              <a:t>Ce</a:t>
            </a:r>
            <a:r>
              <a:rPr sz="1800" b="1" spc="-60">
                <a:solidFill>
                  <a:srgbClr val="FF7800"/>
                </a:solidFill>
                <a:latin typeface="Calibri"/>
                <a:cs typeface="Calibri"/>
              </a:rPr>
              <a:t> </a:t>
            </a:r>
            <a:r>
              <a:rPr sz="1800" b="1">
                <a:solidFill>
                  <a:srgbClr val="FF7800"/>
                </a:solidFill>
                <a:latin typeface="Calibri"/>
                <a:cs typeface="Calibri"/>
              </a:rPr>
              <a:t>que</a:t>
            </a:r>
            <a:r>
              <a:rPr sz="1800" b="1" spc="-35">
                <a:solidFill>
                  <a:srgbClr val="FF7800"/>
                </a:solidFill>
                <a:latin typeface="Calibri"/>
                <a:cs typeface="Calibri"/>
              </a:rPr>
              <a:t> </a:t>
            </a:r>
            <a:r>
              <a:rPr sz="1800" b="1">
                <a:solidFill>
                  <a:srgbClr val="FF7800"/>
                </a:solidFill>
                <a:latin typeface="Calibri"/>
                <a:cs typeface="Calibri"/>
              </a:rPr>
              <a:t>vous</a:t>
            </a:r>
            <a:r>
              <a:rPr sz="1800" b="1" spc="-15">
                <a:solidFill>
                  <a:srgbClr val="FF7800"/>
                </a:solidFill>
                <a:latin typeface="Calibri"/>
                <a:cs typeface="Calibri"/>
              </a:rPr>
              <a:t> </a:t>
            </a:r>
            <a:r>
              <a:rPr sz="1800" b="1">
                <a:solidFill>
                  <a:srgbClr val="FF7800"/>
                </a:solidFill>
                <a:latin typeface="Calibri"/>
                <a:cs typeface="Calibri"/>
              </a:rPr>
              <a:t>allez</a:t>
            </a:r>
            <a:r>
              <a:rPr sz="1800" b="1" spc="-35">
                <a:solidFill>
                  <a:srgbClr val="FF7800"/>
                </a:solidFill>
                <a:latin typeface="Calibri"/>
                <a:cs typeface="Calibri"/>
              </a:rPr>
              <a:t> </a:t>
            </a:r>
            <a:r>
              <a:rPr sz="1800" b="1">
                <a:solidFill>
                  <a:srgbClr val="FF7800"/>
                </a:solidFill>
                <a:latin typeface="Calibri"/>
                <a:cs typeface="Calibri"/>
              </a:rPr>
              <a:t>apprendre</a:t>
            </a:r>
            <a:r>
              <a:rPr sz="1800" b="1" spc="-55">
                <a:solidFill>
                  <a:srgbClr val="FF7800"/>
                </a:solidFill>
                <a:latin typeface="Calibri"/>
                <a:cs typeface="Calibri"/>
              </a:rPr>
              <a:t> </a:t>
            </a:r>
            <a:r>
              <a:rPr sz="1800" b="1">
                <a:solidFill>
                  <a:srgbClr val="FF7800"/>
                </a:solidFill>
                <a:latin typeface="Calibri"/>
                <a:cs typeface="Calibri"/>
              </a:rPr>
              <a:t>dans</a:t>
            </a:r>
            <a:r>
              <a:rPr sz="1800" b="1" spc="-40">
                <a:solidFill>
                  <a:srgbClr val="FF7800"/>
                </a:solidFill>
                <a:latin typeface="Calibri"/>
                <a:cs typeface="Calibri"/>
              </a:rPr>
              <a:t> </a:t>
            </a:r>
            <a:r>
              <a:rPr sz="1800" b="1">
                <a:solidFill>
                  <a:srgbClr val="FF7800"/>
                </a:solidFill>
                <a:latin typeface="Calibri"/>
                <a:cs typeface="Calibri"/>
              </a:rPr>
              <a:t>ce</a:t>
            </a:r>
            <a:r>
              <a:rPr sz="1800" b="1" spc="-35">
                <a:solidFill>
                  <a:srgbClr val="FF7800"/>
                </a:solidFill>
                <a:latin typeface="Calibri"/>
                <a:cs typeface="Calibri"/>
              </a:rPr>
              <a:t> </a:t>
            </a:r>
            <a:r>
              <a:rPr sz="1800" b="1">
                <a:solidFill>
                  <a:srgbClr val="FF7800"/>
                </a:solidFill>
                <a:latin typeface="Calibri"/>
                <a:cs typeface="Calibri"/>
              </a:rPr>
              <a:t>chapitre</a:t>
            </a:r>
            <a:r>
              <a:rPr sz="1800" b="1" spc="-40">
                <a:solidFill>
                  <a:srgbClr val="FF7800"/>
                </a:solidFill>
                <a:latin typeface="Calibri"/>
                <a:cs typeface="Calibri"/>
              </a:rPr>
              <a:t> </a:t>
            </a:r>
            <a:r>
              <a:rPr sz="1800" b="1" spc="-50">
                <a:solidFill>
                  <a:srgbClr val="FF7800"/>
                </a:solidFill>
                <a:latin typeface="Calibri"/>
                <a:cs typeface="Calibri"/>
              </a:rPr>
              <a:t>:</a:t>
            </a:r>
            <a:endParaRPr sz="1800">
              <a:latin typeface="Calibri"/>
              <a:cs typeface="Calibri"/>
            </a:endParaRPr>
          </a:p>
          <a:p>
            <a:pPr>
              <a:lnSpc>
                <a:spcPct val="100000"/>
              </a:lnSpc>
              <a:spcBef>
                <a:spcPts val="575"/>
              </a:spcBef>
            </a:pPr>
            <a:endParaRPr sz="1800">
              <a:latin typeface="Calibri"/>
              <a:cs typeface="Calibri"/>
            </a:endParaRPr>
          </a:p>
          <a:p>
            <a:pPr marL="356870" indent="-344170">
              <a:lnSpc>
                <a:spcPct val="100000"/>
              </a:lnSpc>
              <a:buFont typeface="Arial MT"/>
              <a:buChar char="•"/>
              <a:tabLst>
                <a:tab pos="356870" algn="l"/>
              </a:tabLst>
            </a:pPr>
            <a:r>
              <a:rPr sz="1600">
                <a:solidFill>
                  <a:srgbClr val="555555"/>
                </a:solidFill>
                <a:latin typeface="Calibri"/>
                <a:cs typeface="Calibri"/>
              </a:rPr>
              <a:t>Maitriser la</a:t>
            </a:r>
            <a:r>
              <a:rPr sz="1600" spc="-60">
                <a:solidFill>
                  <a:srgbClr val="555555"/>
                </a:solidFill>
                <a:latin typeface="Calibri"/>
                <a:cs typeface="Calibri"/>
              </a:rPr>
              <a:t> </a:t>
            </a:r>
            <a:r>
              <a:rPr sz="1600">
                <a:solidFill>
                  <a:srgbClr val="555555"/>
                </a:solidFill>
                <a:latin typeface="Calibri"/>
                <a:cs typeface="Calibri"/>
              </a:rPr>
              <a:t>notion </a:t>
            </a:r>
            <a:r>
              <a:rPr sz="1600" spc="-20">
                <a:solidFill>
                  <a:srgbClr val="555555"/>
                </a:solidFill>
                <a:latin typeface="Calibri"/>
                <a:cs typeface="Calibri"/>
              </a:rPr>
              <a:t>d’architecture</a:t>
            </a:r>
            <a:r>
              <a:rPr sz="1600">
                <a:solidFill>
                  <a:srgbClr val="555555"/>
                </a:solidFill>
                <a:latin typeface="Calibri"/>
                <a:cs typeface="Calibri"/>
              </a:rPr>
              <a:t> d’un</a:t>
            </a:r>
            <a:r>
              <a:rPr sz="1600" spc="-65">
                <a:solidFill>
                  <a:srgbClr val="555555"/>
                </a:solidFill>
                <a:latin typeface="Calibri"/>
                <a:cs typeface="Calibri"/>
              </a:rPr>
              <a:t> </a:t>
            </a:r>
            <a:r>
              <a:rPr sz="1600" spc="-25">
                <a:solidFill>
                  <a:srgbClr val="555555"/>
                </a:solidFill>
                <a:latin typeface="Calibri"/>
                <a:cs typeface="Calibri"/>
              </a:rPr>
              <a:t>SI</a:t>
            </a:r>
            <a:r>
              <a:rPr lang="fr-FR" sz="1600" spc="-25">
                <a:solidFill>
                  <a:srgbClr val="555555"/>
                </a:solidFill>
                <a:latin typeface="Calibri"/>
                <a:cs typeface="Calibri"/>
              </a:rPr>
              <a:t>I</a:t>
            </a:r>
            <a:endParaRPr sz="1600">
              <a:latin typeface="Calibri"/>
              <a:cs typeface="Calibri"/>
            </a:endParaRPr>
          </a:p>
          <a:p>
            <a:pPr marL="356870" indent="-344170">
              <a:lnSpc>
                <a:spcPct val="100000"/>
              </a:lnSpc>
              <a:spcBef>
                <a:spcPts val="960"/>
              </a:spcBef>
              <a:buFont typeface="Arial MT"/>
              <a:buChar char="•"/>
              <a:tabLst>
                <a:tab pos="356870" algn="l"/>
              </a:tabLst>
            </a:pPr>
            <a:r>
              <a:rPr sz="1600" spc="-10">
                <a:solidFill>
                  <a:srgbClr val="555555"/>
                </a:solidFill>
                <a:latin typeface="Calibri"/>
                <a:cs typeface="Calibri"/>
              </a:rPr>
              <a:t>Comprendre</a:t>
            </a:r>
            <a:r>
              <a:rPr sz="1600" spc="-20">
                <a:solidFill>
                  <a:srgbClr val="555555"/>
                </a:solidFill>
                <a:latin typeface="Calibri"/>
                <a:cs typeface="Calibri"/>
              </a:rPr>
              <a:t> </a:t>
            </a:r>
            <a:r>
              <a:rPr sz="1600" spc="-20" err="1">
                <a:solidFill>
                  <a:srgbClr val="555555"/>
                </a:solidFill>
                <a:latin typeface="Calibri"/>
                <a:cs typeface="Calibri"/>
              </a:rPr>
              <a:t>l’architecture</a:t>
            </a:r>
            <a:r>
              <a:rPr sz="1600">
                <a:solidFill>
                  <a:srgbClr val="555555"/>
                </a:solidFill>
                <a:latin typeface="Calibri"/>
                <a:cs typeface="Calibri"/>
              </a:rPr>
              <a:t> </a:t>
            </a:r>
            <a:r>
              <a:rPr sz="1600" spc="-10" err="1">
                <a:solidFill>
                  <a:srgbClr val="555555"/>
                </a:solidFill>
                <a:latin typeface="Calibri"/>
                <a:cs typeface="Calibri"/>
              </a:rPr>
              <a:t>centralisée</a:t>
            </a:r>
            <a:r>
              <a:rPr lang="fr-FR" sz="1600" spc="-10">
                <a:solidFill>
                  <a:srgbClr val="555555"/>
                </a:solidFill>
                <a:latin typeface="Calibri"/>
                <a:cs typeface="Calibri"/>
              </a:rPr>
              <a:t> et</a:t>
            </a:r>
            <a:r>
              <a:rPr sz="1600" spc="20">
                <a:solidFill>
                  <a:srgbClr val="555555"/>
                </a:solidFill>
                <a:latin typeface="Calibri"/>
                <a:cs typeface="Calibri"/>
              </a:rPr>
              <a:t> </a:t>
            </a:r>
            <a:r>
              <a:rPr sz="1600">
                <a:solidFill>
                  <a:srgbClr val="555555"/>
                </a:solidFill>
                <a:latin typeface="Calibri"/>
                <a:cs typeface="Calibri"/>
              </a:rPr>
              <a:t>client</a:t>
            </a:r>
            <a:r>
              <a:rPr sz="1600" spc="-25">
                <a:solidFill>
                  <a:srgbClr val="555555"/>
                </a:solidFill>
                <a:latin typeface="Calibri"/>
                <a:cs typeface="Calibri"/>
              </a:rPr>
              <a:t> </a:t>
            </a:r>
            <a:r>
              <a:rPr sz="1600" err="1">
                <a:solidFill>
                  <a:srgbClr val="555555"/>
                </a:solidFill>
                <a:latin typeface="Calibri"/>
                <a:cs typeface="Calibri"/>
              </a:rPr>
              <a:t>serveur</a:t>
            </a:r>
            <a:endParaRPr sz="1600">
              <a:latin typeface="Calibri"/>
              <a:cs typeface="Calibri"/>
            </a:endParaRPr>
          </a:p>
        </p:txBody>
      </p:sp>
      <p:grpSp>
        <p:nvGrpSpPr>
          <p:cNvPr id="7" name="object 7"/>
          <p:cNvGrpSpPr/>
          <p:nvPr/>
        </p:nvGrpSpPr>
        <p:grpSpPr>
          <a:xfrm>
            <a:off x="8010143" y="6132576"/>
            <a:ext cx="2161540" cy="719455"/>
            <a:chOff x="8010143" y="6132576"/>
            <a:chExt cx="2161540" cy="719455"/>
          </a:xfrm>
        </p:grpSpPr>
        <p:sp>
          <p:nvSpPr>
            <p:cNvPr id="8" name="object 8"/>
            <p:cNvSpPr/>
            <p:nvPr/>
          </p:nvSpPr>
          <p:spPr>
            <a:xfrm>
              <a:off x="8010143" y="6132576"/>
              <a:ext cx="2161540" cy="719455"/>
            </a:xfrm>
            <a:custGeom>
              <a:avLst/>
              <a:gdLst/>
              <a:ahLst/>
              <a:cxnLst/>
              <a:rect l="l" t="t" r="r" b="b"/>
              <a:pathLst>
                <a:path w="2161540" h="719454">
                  <a:moveTo>
                    <a:pt x="2041144" y="0"/>
                  </a:moveTo>
                  <a:lnTo>
                    <a:pt x="119887" y="0"/>
                  </a:lnTo>
                  <a:lnTo>
                    <a:pt x="73241" y="9420"/>
                  </a:lnTo>
                  <a:lnTo>
                    <a:pt x="35131" y="35112"/>
                  </a:lnTo>
                  <a:lnTo>
                    <a:pt x="9427" y="73219"/>
                  </a:lnTo>
                  <a:lnTo>
                    <a:pt x="0" y="119888"/>
                  </a:lnTo>
                  <a:lnTo>
                    <a:pt x="0" y="719327"/>
                  </a:lnTo>
                  <a:lnTo>
                    <a:pt x="2161031" y="719327"/>
                  </a:lnTo>
                  <a:lnTo>
                    <a:pt x="2161031" y="119888"/>
                  </a:lnTo>
                  <a:lnTo>
                    <a:pt x="2151604" y="73219"/>
                  </a:lnTo>
                  <a:lnTo>
                    <a:pt x="2125900" y="35112"/>
                  </a:lnTo>
                  <a:lnTo>
                    <a:pt x="2087790" y="9420"/>
                  </a:lnTo>
                  <a:lnTo>
                    <a:pt x="2041144" y="0"/>
                  </a:lnTo>
                  <a:close/>
                </a:path>
              </a:pathLst>
            </a:custGeom>
            <a:solidFill>
              <a:srgbClr val="007842"/>
            </a:solidFill>
          </p:spPr>
          <p:txBody>
            <a:bodyPr wrap="square" lIns="0" tIns="0" rIns="0" bIns="0" rtlCol="0"/>
            <a:lstStyle/>
            <a:p>
              <a:endParaRPr/>
            </a:p>
          </p:txBody>
        </p:sp>
        <p:pic>
          <p:nvPicPr>
            <p:cNvPr id="9" name="object 9"/>
            <p:cNvPicPr/>
            <p:nvPr/>
          </p:nvPicPr>
          <p:blipFill>
            <a:blip r:embed="rId5" cstate="print"/>
            <a:stretch>
              <a:fillRect/>
            </a:stretch>
          </p:blipFill>
          <p:spPr>
            <a:xfrm>
              <a:off x="8186927" y="6269736"/>
              <a:ext cx="402335" cy="396240"/>
            </a:xfrm>
            <a:prstGeom prst="rect">
              <a:avLst/>
            </a:prstGeom>
          </p:spPr>
        </p:pic>
      </p:grpSp>
      <p:sp>
        <p:nvSpPr>
          <p:cNvPr id="10" name="object 10"/>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2</a:t>
            </a:r>
            <a:endParaRPr sz="2800"/>
          </a:p>
        </p:txBody>
      </p:sp>
      <p:sp>
        <p:nvSpPr>
          <p:cNvPr id="11" name="object 11"/>
          <p:cNvSpPr txBox="1"/>
          <p:nvPr/>
        </p:nvSpPr>
        <p:spPr>
          <a:xfrm>
            <a:off x="6533515" y="1105280"/>
            <a:ext cx="5111115" cy="391160"/>
          </a:xfrm>
          <a:prstGeom prst="rect">
            <a:avLst/>
          </a:prstGeom>
        </p:spPr>
        <p:txBody>
          <a:bodyPr vert="horz" wrap="square" lIns="0" tIns="12700" rIns="0" bIns="0" rtlCol="0">
            <a:spAutoFit/>
          </a:bodyPr>
          <a:lstStyle/>
          <a:p>
            <a:pPr marL="12700">
              <a:lnSpc>
                <a:spcPct val="100000"/>
              </a:lnSpc>
              <a:spcBef>
                <a:spcPts val="100"/>
              </a:spcBef>
            </a:pPr>
            <a:r>
              <a:rPr sz="2400" b="1">
                <a:solidFill>
                  <a:srgbClr val="007842"/>
                </a:solidFill>
                <a:latin typeface="Calibri"/>
                <a:cs typeface="Calibri"/>
              </a:rPr>
              <a:t>Spécifier</a:t>
            </a:r>
            <a:r>
              <a:rPr sz="2400" b="1" spc="-65">
                <a:solidFill>
                  <a:srgbClr val="007842"/>
                </a:solidFill>
                <a:latin typeface="Calibri"/>
                <a:cs typeface="Calibri"/>
              </a:rPr>
              <a:t> </a:t>
            </a:r>
            <a:r>
              <a:rPr sz="2400" b="1">
                <a:solidFill>
                  <a:srgbClr val="007842"/>
                </a:solidFill>
                <a:latin typeface="Calibri"/>
                <a:cs typeface="Calibri"/>
              </a:rPr>
              <a:t>les</a:t>
            </a:r>
            <a:r>
              <a:rPr sz="2400" b="1" spc="-25">
                <a:solidFill>
                  <a:srgbClr val="007842"/>
                </a:solidFill>
                <a:latin typeface="Calibri"/>
                <a:cs typeface="Calibri"/>
              </a:rPr>
              <a:t> </a:t>
            </a:r>
            <a:r>
              <a:rPr sz="2400" b="1" spc="-10">
                <a:solidFill>
                  <a:srgbClr val="007842"/>
                </a:solidFill>
                <a:latin typeface="Calibri"/>
                <a:cs typeface="Calibri"/>
              </a:rPr>
              <a:t>architectures</a:t>
            </a:r>
            <a:r>
              <a:rPr sz="2400" b="1" spc="-90">
                <a:solidFill>
                  <a:srgbClr val="007842"/>
                </a:solidFill>
                <a:latin typeface="Calibri"/>
                <a:cs typeface="Calibri"/>
              </a:rPr>
              <a:t> </a:t>
            </a:r>
            <a:r>
              <a:rPr sz="2400" b="1" spc="-10">
                <a:solidFill>
                  <a:srgbClr val="007842"/>
                </a:solidFill>
                <a:latin typeface="Calibri"/>
                <a:cs typeface="Calibri"/>
              </a:rPr>
              <a:t>informatiques</a:t>
            </a:r>
            <a:endParaRPr sz="2400">
              <a:latin typeface="Calibri"/>
              <a:cs typeface="Calibri"/>
            </a:endParaRPr>
          </a:p>
        </p:txBody>
      </p:sp>
      <p:sp>
        <p:nvSpPr>
          <p:cNvPr id="12" name="object 12"/>
          <p:cNvSpPr txBox="1"/>
          <p:nvPr/>
        </p:nvSpPr>
        <p:spPr>
          <a:xfrm>
            <a:off x="8656701" y="6263436"/>
            <a:ext cx="1344295" cy="391795"/>
          </a:xfrm>
          <a:prstGeom prst="rect">
            <a:avLst/>
          </a:prstGeom>
        </p:spPr>
        <p:txBody>
          <a:bodyPr vert="horz" wrap="square" lIns="0" tIns="12700" rIns="0" bIns="0" rtlCol="0">
            <a:spAutoFit/>
          </a:bodyPr>
          <a:lstStyle/>
          <a:p>
            <a:pPr marL="12700">
              <a:lnSpc>
                <a:spcPct val="100000"/>
              </a:lnSpc>
              <a:spcBef>
                <a:spcPts val="100"/>
              </a:spcBef>
            </a:pPr>
            <a:r>
              <a:rPr sz="2400" b="1">
                <a:solidFill>
                  <a:srgbClr val="FFFFFF"/>
                </a:solidFill>
                <a:latin typeface="Calibri"/>
                <a:cs typeface="Calibri"/>
              </a:rPr>
              <a:t>7,5</a:t>
            </a:r>
            <a:r>
              <a:rPr sz="2400" b="1" spc="-40">
                <a:solidFill>
                  <a:srgbClr val="FFFFFF"/>
                </a:solidFill>
                <a:latin typeface="Calibri"/>
                <a:cs typeface="Calibri"/>
              </a:rPr>
              <a:t> </a:t>
            </a:r>
            <a:r>
              <a:rPr sz="2400" b="1" spc="-10">
                <a:solidFill>
                  <a:srgbClr val="FFFFFF"/>
                </a:solidFill>
                <a:latin typeface="Calibri"/>
                <a:cs typeface="Calibri"/>
              </a:rPr>
              <a:t>heures</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2</a:t>
            </a:r>
            <a:endParaRPr sz="2800"/>
          </a:p>
        </p:txBody>
      </p:sp>
      <p:sp>
        <p:nvSpPr>
          <p:cNvPr id="7" name="object 7"/>
          <p:cNvSpPr txBox="1"/>
          <p:nvPr/>
        </p:nvSpPr>
        <p:spPr>
          <a:xfrm>
            <a:off x="6533515" y="1105280"/>
            <a:ext cx="5111115" cy="391160"/>
          </a:xfrm>
          <a:prstGeom prst="rect">
            <a:avLst/>
          </a:prstGeom>
        </p:spPr>
        <p:txBody>
          <a:bodyPr vert="horz" wrap="square" lIns="0" tIns="12700" rIns="0" bIns="0" rtlCol="0">
            <a:spAutoFit/>
          </a:bodyPr>
          <a:lstStyle/>
          <a:p>
            <a:pPr marL="12700">
              <a:lnSpc>
                <a:spcPct val="100000"/>
              </a:lnSpc>
              <a:spcBef>
                <a:spcPts val="100"/>
              </a:spcBef>
            </a:pPr>
            <a:r>
              <a:rPr sz="2400" b="1">
                <a:solidFill>
                  <a:srgbClr val="007842"/>
                </a:solidFill>
                <a:latin typeface="Calibri"/>
                <a:cs typeface="Calibri"/>
              </a:rPr>
              <a:t>Spécifier</a:t>
            </a:r>
            <a:r>
              <a:rPr sz="2400" b="1" spc="-65">
                <a:solidFill>
                  <a:srgbClr val="007842"/>
                </a:solidFill>
                <a:latin typeface="Calibri"/>
                <a:cs typeface="Calibri"/>
              </a:rPr>
              <a:t> </a:t>
            </a:r>
            <a:r>
              <a:rPr sz="2400" b="1">
                <a:solidFill>
                  <a:srgbClr val="007842"/>
                </a:solidFill>
                <a:latin typeface="Calibri"/>
                <a:cs typeface="Calibri"/>
              </a:rPr>
              <a:t>les</a:t>
            </a:r>
            <a:r>
              <a:rPr sz="2400" b="1" spc="-25">
                <a:solidFill>
                  <a:srgbClr val="007842"/>
                </a:solidFill>
                <a:latin typeface="Calibri"/>
                <a:cs typeface="Calibri"/>
              </a:rPr>
              <a:t> </a:t>
            </a:r>
            <a:r>
              <a:rPr sz="2400" b="1" spc="-10">
                <a:solidFill>
                  <a:srgbClr val="007842"/>
                </a:solidFill>
                <a:latin typeface="Calibri"/>
                <a:cs typeface="Calibri"/>
              </a:rPr>
              <a:t>architectures</a:t>
            </a:r>
            <a:r>
              <a:rPr sz="2400" b="1" spc="-90">
                <a:solidFill>
                  <a:srgbClr val="007842"/>
                </a:solidFill>
                <a:latin typeface="Calibri"/>
                <a:cs typeface="Calibri"/>
              </a:rPr>
              <a:t> </a:t>
            </a:r>
            <a:r>
              <a:rPr sz="2400" b="1" spc="-10">
                <a:solidFill>
                  <a:srgbClr val="007842"/>
                </a:solidFill>
                <a:latin typeface="Calibri"/>
                <a:cs typeface="Calibri"/>
              </a:rPr>
              <a:t>informatiques</a:t>
            </a:r>
            <a:endParaRPr sz="2400">
              <a:latin typeface="Calibri"/>
              <a:cs typeface="Calibri"/>
            </a:endParaRPr>
          </a:p>
        </p:txBody>
      </p:sp>
      <p:sp>
        <p:nvSpPr>
          <p:cNvPr id="8" name="object 8"/>
          <p:cNvSpPr txBox="1"/>
          <p:nvPr/>
        </p:nvSpPr>
        <p:spPr>
          <a:xfrm>
            <a:off x="6380479" y="2824429"/>
            <a:ext cx="4668521" cy="981679"/>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b="1">
                <a:solidFill>
                  <a:srgbClr val="FF7800"/>
                </a:solidFill>
                <a:latin typeface="Calibri"/>
                <a:cs typeface="Calibri"/>
              </a:rPr>
              <a:t>Notion</a:t>
            </a:r>
            <a:r>
              <a:rPr sz="1600" b="1" spc="5">
                <a:solidFill>
                  <a:srgbClr val="FF7800"/>
                </a:solidFill>
                <a:latin typeface="Calibri"/>
                <a:cs typeface="Calibri"/>
              </a:rPr>
              <a:t> </a:t>
            </a:r>
            <a:r>
              <a:rPr sz="1600" b="1" spc="-20">
                <a:solidFill>
                  <a:srgbClr val="FF7800"/>
                </a:solidFill>
                <a:latin typeface="Calibri"/>
                <a:cs typeface="Calibri"/>
              </a:rPr>
              <a:t>d’architecture </a:t>
            </a:r>
            <a:r>
              <a:rPr sz="1600" b="1">
                <a:solidFill>
                  <a:srgbClr val="FF7800"/>
                </a:solidFill>
                <a:latin typeface="Calibri"/>
                <a:cs typeface="Calibri"/>
              </a:rPr>
              <a:t>de</a:t>
            </a:r>
            <a:r>
              <a:rPr sz="1600" b="1" spc="-10">
                <a:solidFill>
                  <a:srgbClr val="FF7800"/>
                </a:solidFill>
                <a:latin typeface="Calibri"/>
                <a:cs typeface="Calibri"/>
              </a:rPr>
              <a:t> </a:t>
            </a:r>
            <a:r>
              <a:rPr sz="1600" b="1">
                <a:solidFill>
                  <a:srgbClr val="FF7800"/>
                </a:solidFill>
                <a:latin typeface="Calibri"/>
                <a:cs typeface="Calibri"/>
              </a:rPr>
              <a:t>SI</a:t>
            </a:r>
            <a:r>
              <a:rPr lang="fr-FR" sz="1600" b="1">
                <a:solidFill>
                  <a:srgbClr val="FF7800"/>
                </a:solidFill>
                <a:latin typeface="Calibri"/>
                <a:cs typeface="Calibri"/>
              </a:rPr>
              <a:t>I</a:t>
            </a:r>
            <a:r>
              <a:rPr sz="1600" b="1" spc="5">
                <a:solidFill>
                  <a:srgbClr val="FF7800"/>
                </a:solidFill>
                <a:latin typeface="Calibri"/>
                <a:cs typeface="Calibri"/>
              </a:rPr>
              <a:t> </a:t>
            </a:r>
            <a:r>
              <a:rPr sz="1600" b="1">
                <a:solidFill>
                  <a:srgbClr val="FF7800"/>
                </a:solidFill>
                <a:latin typeface="Calibri"/>
                <a:cs typeface="Calibri"/>
              </a:rPr>
              <a:t>et</a:t>
            </a:r>
            <a:r>
              <a:rPr sz="1600" b="1" spc="-30">
                <a:solidFill>
                  <a:srgbClr val="FF7800"/>
                </a:solidFill>
                <a:latin typeface="Calibri"/>
                <a:cs typeface="Calibri"/>
              </a:rPr>
              <a:t> </a:t>
            </a:r>
            <a:r>
              <a:rPr sz="1600" b="1">
                <a:solidFill>
                  <a:srgbClr val="FF7800"/>
                </a:solidFill>
                <a:latin typeface="Calibri"/>
                <a:cs typeface="Calibri"/>
              </a:rPr>
              <a:t>son</a:t>
            </a:r>
            <a:r>
              <a:rPr sz="1600" b="1" spc="-15">
                <a:solidFill>
                  <a:srgbClr val="FF7800"/>
                </a:solidFill>
                <a:latin typeface="Calibri"/>
                <a:cs typeface="Calibri"/>
              </a:rPr>
              <a:t> </a:t>
            </a:r>
            <a:r>
              <a:rPr sz="1600" b="1" spc="-10">
                <a:solidFill>
                  <a:srgbClr val="FF7800"/>
                </a:solidFill>
                <a:latin typeface="Calibri"/>
                <a:cs typeface="Calibri"/>
              </a:rPr>
              <a:t>importance</a:t>
            </a:r>
            <a:endParaRPr sz="1600">
              <a:latin typeface="Calibri"/>
              <a:cs typeface="Calibri"/>
            </a:endParaRP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Architecture</a:t>
            </a:r>
            <a:r>
              <a:rPr sz="1600" spc="10">
                <a:solidFill>
                  <a:srgbClr val="AEABAB"/>
                </a:solidFill>
                <a:latin typeface="Calibri"/>
                <a:cs typeface="Calibri"/>
              </a:rPr>
              <a:t> </a:t>
            </a:r>
            <a:r>
              <a:rPr sz="1600" spc="-10">
                <a:solidFill>
                  <a:srgbClr val="AEABAB"/>
                </a:solidFill>
                <a:latin typeface="Calibri"/>
                <a:cs typeface="Calibri"/>
              </a:rPr>
              <a:t>centralisée</a:t>
            </a:r>
            <a:endParaRPr sz="1600">
              <a:latin typeface="Calibri"/>
              <a:cs typeface="Calibri"/>
            </a:endParaRP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Architecture</a:t>
            </a:r>
            <a:r>
              <a:rPr sz="1600">
                <a:solidFill>
                  <a:srgbClr val="AEABAB"/>
                </a:solidFill>
                <a:latin typeface="Calibri"/>
                <a:cs typeface="Calibri"/>
              </a:rPr>
              <a:t> client</a:t>
            </a:r>
            <a:r>
              <a:rPr sz="1600" spc="-40">
                <a:solidFill>
                  <a:srgbClr val="AEABAB"/>
                </a:solidFill>
                <a:latin typeface="Calibri"/>
                <a:cs typeface="Calibri"/>
              </a:rPr>
              <a:t> </a:t>
            </a:r>
            <a:r>
              <a:rPr sz="1600" spc="-10" err="1">
                <a:solidFill>
                  <a:srgbClr val="AEABAB"/>
                </a:solidFill>
                <a:latin typeface="Calibri"/>
                <a:cs typeface="Calibri"/>
              </a:rPr>
              <a:t>serveur</a:t>
            </a:r>
            <a:endParaRPr sz="16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5459"/>
            <a:chOff x="0" y="17"/>
            <a:chExt cx="12189460" cy="6855459"/>
          </a:xfrm>
        </p:grpSpPr>
        <p:pic>
          <p:nvPicPr>
            <p:cNvPr id="3" name="object 3"/>
            <p:cNvPicPr/>
            <p:nvPr/>
          </p:nvPicPr>
          <p:blipFill>
            <a:blip r:embed="rId2" cstate="print"/>
            <a:stretch>
              <a:fillRect/>
            </a:stretch>
          </p:blipFill>
          <p:spPr>
            <a:xfrm>
              <a:off x="3048" y="17"/>
              <a:ext cx="12185903" cy="6855206"/>
            </a:xfrm>
            <a:prstGeom prst="rect">
              <a:avLst/>
            </a:prstGeom>
          </p:spPr>
        </p:pic>
        <p:sp>
          <p:nvSpPr>
            <p:cNvPr id="4" name="object 4"/>
            <p:cNvSpPr/>
            <p:nvPr/>
          </p:nvSpPr>
          <p:spPr>
            <a:xfrm>
              <a:off x="537972" y="1461515"/>
              <a:ext cx="11119485" cy="5148580"/>
            </a:xfrm>
            <a:custGeom>
              <a:avLst/>
              <a:gdLst/>
              <a:ahLst/>
              <a:cxnLst/>
              <a:rect l="l" t="t" r="r" b="b"/>
              <a:pathLst>
                <a:path w="11119485" h="5148580">
                  <a:moveTo>
                    <a:pt x="11119104" y="0"/>
                  </a:moveTo>
                  <a:lnTo>
                    <a:pt x="0" y="0"/>
                  </a:lnTo>
                  <a:lnTo>
                    <a:pt x="0" y="5148072"/>
                  </a:lnTo>
                  <a:lnTo>
                    <a:pt x="11119104" y="5148072"/>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1515"/>
              <a:ext cx="11119485" cy="5148580"/>
            </a:xfrm>
            <a:custGeom>
              <a:avLst/>
              <a:gdLst/>
              <a:ahLst/>
              <a:cxnLst/>
              <a:rect l="l" t="t" r="r" b="b"/>
              <a:pathLst>
                <a:path w="11119485" h="5148580">
                  <a:moveTo>
                    <a:pt x="0" y="5148072"/>
                  </a:moveTo>
                  <a:lnTo>
                    <a:pt x="11119104" y="5148072"/>
                  </a:lnTo>
                  <a:lnTo>
                    <a:pt x="11119104" y="0"/>
                  </a:lnTo>
                  <a:lnTo>
                    <a:pt x="0" y="0"/>
                  </a:lnTo>
                  <a:lnTo>
                    <a:pt x="0" y="5148072"/>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FF7800"/>
            </a:solidFill>
          </p:spPr>
          <p:txBody>
            <a:bodyPr wrap="square" lIns="0" tIns="0" rIns="0" bIns="0" rtlCol="0"/>
            <a:lstStyle/>
            <a:p>
              <a:endParaRPr/>
            </a:p>
          </p:txBody>
        </p:sp>
      </p:grpSp>
      <p:grpSp>
        <p:nvGrpSpPr>
          <p:cNvPr id="8" name="object 8"/>
          <p:cNvGrpSpPr/>
          <p:nvPr/>
        </p:nvGrpSpPr>
        <p:grpSpPr>
          <a:xfrm>
            <a:off x="9963911" y="344424"/>
            <a:ext cx="2024380" cy="652780"/>
            <a:chOff x="9963911" y="344424"/>
            <a:chExt cx="2024380" cy="65278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grpSp>
      <p:sp>
        <p:nvSpPr>
          <p:cNvPr id="11" name="object 11"/>
          <p:cNvSpPr txBox="1">
            <a:spLocks noGrp="1"/>
          </p:cNvSpPr>
          <p:nvPr>
            <p:ph type="title"/>
          </p:nvPr>
        </p:nvSpPr>
        <p:spPr>
          <a:xfrm>
            <a:off x="258876" y="379221"/>
            <a:ext cx="3973195" cy="329565"/>
          </a:xfrm>
          <a:prstGeom prst="rect">
            <a:avLst/>
          </a:prstGeom>
        </p:spPr>
        <p:txBody>
          <a:bodyPr vert="horz" wrap="square" lIns="0" tIns="11430" rIns="0" bIns="0" rtlCol="0">
            <a:spAutoFit/>
          </a:bodyPr>
          <a:lstStyle/>
          <a:p>
            <a:pPr marL="12700">
              <a:lnSpc>
                <a:spcPct val="100000"/>
              </a:lnSpc>
              <a:spcBef>
                <a:spcPts val="90"/>
              </a:spcBef>
            </a:pPr>
            <a:r>
              <a:rPr>
                <a:solidFill>
                  <a:srgbClr val="FF7800"/>
                </a:solidFill>
              </a:rPr>
              <a:t>02-</a:t>
            </a:r>
            <a:r>
              <a:rPr spc="-60">
                <a:solidFill>
                  <a:srgbClr val="FF7800"/>
                </a:solidFill>
              </a:rPr>
              <a:t> </a:t>
            </a:r>
            <a:r>
              <a:rPr spc="-10">
                <a:solidFill>
                  <a:srgbClr val="FF7800"/>
                </a:solidFill>
              </a:rPr>
              <a:t>ARCHITECTURES</a:t>
            </a:r>
            <a:r>
              <a:rPr>
                <a:solidFill>
                  <a:srgbClr val="FF7800"/>
                </a:solidFill>
              </a:rPr>
              <a:t> </a:t>
            </a:r>
            <a:r>
              <a:rPr spc="-10">
                <a:solidFill>
                  <a:srgbClr val="FF7800"/>
                </a:solidFill>
              </a:rPr>
              <a:t>INFORMATIQUES</a:t>
            </a:r>
          </a:p>
        </p:txBody>
      </p:sp>
      <p:sp>
        <p:nvSpPr>
          <p:cNvPr id="12" name="object 12"/>
          <p:cNvSpPr txBox="1"/>
          <p:nvPr/>
        </p:nvSpPr>
        <p:spPr>
          <a:xfrm>
            <a:off x="269240" y="781050"/>
            <a:ext cx="3769360" cy="226985"/>
          </a:xfrm>
          <a:prstGeom prst="rect">
            <a:avLst/>
          </a:prstGeom>
        </p:spPr>
        <p:txBody>
          <a:bodyPr vert="horz" wrap="square" lIns="0" tIns="11430" rIns="0" bIns="0" rtlCol="0">
            <a:spAutoFit/>
          </a:bodyPr>
          <a:lstStyle/>
          <a:p>
            <a:pPr marL="12700">
              <a:lnSpc>
                <a:spcPct val="100000"/>
              </a:lnSpc>
              <a:spcBef>
                <a:spcPts val="90"/>
              </a:spcBef>
            </a:pPr>
            <a:r>
              <a:rPr sz="1400" b="1">
                <a:solidFill>
                  <a:srgbClr val="FF7800"/>
                </a:solidFill>
                <a:latin typeface="Calibri"/>
                <a:cs typeface="Calibri"/>
              </a:rPr>
              <a:t>Notion </a:t>
            </a:r>
            <a:r>
              <a:rPr sz="1400" b="1" spc="-10">
                <a:solidFill>
                  <a:srgbClr val="FF7800"/>
                </a:solidFill>
                <a:latin typeface="Calibri"/>
                <a:cs typeface="Calibri"/>
              </a:rPr>
              <a:t>d’architecture</a:t>
            </a:r>
            <a:r>
              <a:rPr sz="1400" b="1" spc="30">
                <a:solidFill>
                  <a:srgbClr val="FF7800"/>
                </a:solidFill>
                <a:latin typeface="Calibri"/>
                <a:cs typeface="Calibri"/>
              </a:rPr>
              <a:t> </a:t>
            </a:r>
            <a:r>
              <a:rPr sz="1400" b="1">
                <a:solidFill>
                  <a:srgbClr val="FF7800"/>
                </a:solidFill>
                <a:latin typeface="Calibri"/>
                <a:cs typeface="Calibri"/>
              </a:rPr>
              <a:t>de</a:t>
            </a:r>
            <a:r>
              <a:rPr sz="1400" b="1" spc="-40">
                <a:solidFill>
                  <a:srgbClr val="FF7800"/>
                </a:solidFill>
                <a:latin typeface="Calibri"/>
                <a:cs typeface="Calibri"/>
              </a:rPr>
              <a:t> </a:t>
            </a:r>
            <a:r>
              <a:rPr sz="1400" b="1">
                <a:solidFill>
                  <a:srgbClr val="FF7800"/>
                </a:solidFill>
                <a:latin typeface="Calibri"/>
                <a:cs typeface="Calibri"/>
              </a:rPr>
              <a:t>S</a:t>
            </a:r>
            <a:r>
              <a:rPr lang="fr-FR" sz="1400" b="1">
                <a:solidFill>
                  <a:srgbClr val="FF7800"/>
                </a:solidFill>
                <a:latin typeface="Calibri"/>
                <a:cs typeface="Calibri"/>
              </a:rPr>
              <a:t>I</a:t>
            </a:r>
            <a:r>
              <a:rPr sz="1400" b="1">
                <a:solidFill>
                  <a:srgbClr val="FF7800"/>
                </a:solidFill>
                <a:latin typeface="Calibri"/>
                <a:cs typeface="Calibri"/>
              </a:rPr>
              <a:t>I et</a:t>
            </a:r>
            <a:r>
              <a:rPr sz="1400" b="1" spc="-35">
                <a:solidFill>
                  <a:srgbClr val="FF7800"/>
                </a:solidFill>
                <a:latin typeface="Calibri"/>
                <a:cs typeface="Calibri"/>
              </a:rPr>
              <a:t> </a:t>
            </a:r>
            <a:r>
              <a:rPr sz="1400" b="1">
                <a:solidFill>
                  <a:srgbClr val="FF7800"/>
                </a:solidFill>
                <a:latin typeface="Calibri"/>
                <a:cs typeface="Calibri"/>
              </a:rPr>
              <a:t>son</a:t>
            </a:r>
            <a:r>
              <a:rPr sz="1400" b="1" spc="-15">
                <a:solidFill>
                  <a:srgbClr val="FF7800"/>
                </a:solidFill>
                <a:latin typeface="Calibri"/>
                <a:cs typeface="Calibri"/>
              </a:rPr>
              <a:t> </a:t>
            </a:r>
            <a:r>
              <a:rPr sz="1400" b="1" spc="-10">
                <a:solidFill>
                  <a:srgbClr val="FF7800"/>
                </a:solidFill>
                <a:latin typeface="Calibri"/>
                <a:cs typeface="Calibri"/>
              </a:rPr>
              <a:t>importance</a:t>
            </a:r>
            <a:endParaRPr sz="1400">
              <a:latin typeface="Calibri"/>
              <a:cs typeface="Calibri"/>
            </a:endParaRPr>
          </a:p>
        </p:txBody>
      </p:sp>
      <p:sp>
        <p:nvSpPr>
          <p:cNvPr id="13" name="object 13"/>
          <p:cNvSpPr txBox="1"/>
          <p:nvPr/>
        </p:nvSpPr>
        <p:spPr>
          <a:xfrm>
            <a:off x="798982" y="1602105"/>
            <a:ext cx="5220818" cy="2550057"/>
          </a:xfrm>
          <a:prstGeom prst="rect">
            <a:avLst/>
          </a:prstGeom>
        </p:spPr>
        <p:txBody>
          <a:bodyPr vert="horz" wrap="square" lIns="0" tIns="13335" rIns="0" bIns="0" rtlCol="0">
            <a:spAutoFit/>
          </a:bodyPr>
          <a:lstStyle/>
          <a:p>
            <a:pPr marL="12700" algn="just">
              <a:lnSpc>
                <a:spcPct val="100000"/>
              </a:lnSpc>
              <a:spcBef>
                <a:spcPts val="105"/>
              </a:spcBef>
            </a:pPr>
            <a:r>
              <a:rPr sz="1600" b="1" spc="-10" err="1">
                <a:solidFill>
                  <a:srgbClr val="FF7800"/>
                </a:solidFill>
                <a:latin typeface="Calibri"/>
                <a:cs typeface="Calibri"/>
              </a:rPr>
              <a:t>Définition</a:t>
            </a:r>
            <a:r>
              <a:rPr lang="fr-FR" sz="1600" b="1" spc="-10">
                <a:solidFill>
                  <a:srgbClr val="FF7800"/>
                </a:solidFill>
                <a:latin typeface="Calibri"/>
                <a:cs typeface="Calibri"/>
              </a:rPr>
              <a:t> :</a:t>
            </a:r>
            <a:r>
              <a:rPr lang="fr-FR" sz="1600">
                <a:latin typeface="Calibri"/>
                <a:cs typeface="Calibri"/>
              </a:rPr>
              <a:t>  </a:t>
            </a:r>
            <a:r>
              <a:rPr sz="1600" err="1">
                <a:solidFill>
                  <a:srgbClr val="555555"/>
                </a:solidFill>
                <a:latin typeface="Calibri"/>
                <a:cs typeface="Calibri"/>
              </a:rPr>
              <a:t>L’architecture</a:t>
            </a:r>
            <a:r>
              <a:rPr sz="1600" spc="195">
                <a:solidFill>
                  <a:srgbClr val="555555"/>
                </a:solidFill>
                <a:latin typeface="Calibri"/>
                <a:cs typeface="Calibri"/>
              </a:rPr>
              <a:t>  </a:t>
            </a:r>
            <a:r>
              <a:rPr sz="1600">
                <a:solidFill>
                  <a:srgbClr val="555555"/>
                </a:solidFill>
                <a:latin typeface="Calibri"/>
                <a:cs typeface="Calibri"/>
              </a:rPr>
              <a:t>d’un</a:t>
            </a:r>
            <a:r>
              <a:rPr sz="1600" spc="190">
                <a:solidFill>
                  <a:srgbClr val="555555"/>
                </a:solidFill>
                <a:latin typeface="Calibri"/>
                <a:cs typeface="Calibri"/>
              </a:rPr>
              <a:t>  </a:t>
            </a:r>
            <a:r>
              <a:rPr sz="1600">
                <a:solidFill>
                  <a:srgbClr val="555555"/>
                </a:solidFill>
                <a:latin typeface="Calibri"/>
                <a:cs typeface="Calibri"/>
              </a:rPr>
              <a:t>SI</a:t>
            </a:r>
            <a:r>
              <a:rPr lang="fr-FR" sz="1600">
                <a:solidFill>
                  <a:srgbClr val="555555"/>
                </a:solidFill>
                <a:latin typeface="Calibri"/>
                <a:cs typeface="Calibri"/>
              </a:rPr>
              <a:t>I</a:t>
            </a:r>
            <a:r>
              <a:rPr sz="1600">
                <a:solidFill>
                  <a:srgbClr val="555555"/>
                </a:solidFill>
                <a:latin typeface="Calibri"/>
                <a:cs typeface="Calibri"/>
              </a:rPr>
              <a:t>,</a:t>
            </a:r>
            <a:r>
              <a:rPr sz="1600" spc="190">
                <a:solidFill>
                  <a:srgbClr val="555555"/>
                </a:solidFill>
                <a:latin typeface="Calibri"/>
                <a:cs typeface="Calibri"/>
              </a:rPr>
              <a:t>  </a:t>
            </a:r>
            <a:r>
              <a:rPr sz="1600">
                <a:solidFill>
                  <a:srgbClr val="555555"/>
                </a:solidFill>
                <a:latin typeface="Calibri"/>
                <a:cs typeface="Calibri"/>
              </a:rPr>
              <a:t>est</a:t>
            </a:r>
            <a:r>
              <a:rPr sz="1600" spc="185">
                <a:solidFill>
                  <a:srgbClr val="555555"/>
                </a:solidFill>
                <a:latin typeface="Calibri"/>
                <a:cs typeface="Calibri"/>
              </a:rPr>
              <a:t>  </a:t>
            </a:r>
            <a:r>
              <a:rPr sz="1600">
                <a:solidFill>
                  <a:srgbClr val="555555"/>
                </a:solidFill>
                <a:latin typeface="Calibri"/>
                <a:cs typeface="Calibri"/>
              </a:rPr>
              <a:t>la</a:t>
            </a:r>
            <a:r>
              <a:rPr sz="1600" spc="195">
                <a:solidFill>
                  <a:srgbClr val="555555"/>
                </a:solidFill>
                <a:latin typeface="Calibri"/>
                <a:cs typeface="Calibri"/>
              </a:rPr>
              <a:t>  </a:t>
            </a:r>
            <a:r>
              <a:rPr sz="1600">
                <a:solidFill>
                  <a:srgbClr val="555555"/>
                </a:solidFill>
                <a:latin typeface="Calibri"/>
                <a:cs typeface="Calibri"/>
              </a:rPr>
              <a:t>façon</a:t>
            </a:r>
            <a:r>
              <a:rPr sz="1600" spc="190">
                <a:solidFill>
                  <a:srgbClr val="555555"/>
                </a:solidFill>
                <a:latin typeface="Calibri"/>
                <a:cs typeface="Calibri"/>
              </a:rPr>
              <a:t>  </a:t>
            </a:r>
            <a:r>
              <a:rPr sz="1600">
                <a:solidFill>
                  <a:srgbClr val="555555"/>
                </a:solidFill>
                <a:latin typeface="Calibri"/>
                <a:cs typeface="Calibri"/>
              </a:rPr>
              <a:t>selon</a:t>
            </a:r>
            <a:r>
              <a:rPr sz="1600" spc="185">
                <a:solidFill>
                  <a:srgbClr val="555555"/>
                </a:solidFill>
                <a:latin typeface="Calibri"/>
                <a:cs typeface="Calibri"/>
              </a:rPr>
              <a:t>  </a:t>
            </a:r>
            <a:r>
              <a:rPr sz="1600">
                <a:solidFill>
                  <a:srgbClr val="555555"/>
                </a:solidFill>
                <a:latin typeface="Calibri"/>
                <a:cs typeface="Calibri"/>
              </a:rPr>
              <a:t>laquelle</a:t>
            </a:r>
            <a:r>
              <a:rPr sz="1600" spc="195">
                <a:solidFill>
                  <a:srgbClr val="555555"/>
                </a:solidFill>
                <a:latin typeface="Calibri"/>
                <a:cs typeface="Calibri"/>
              </a:rPr>
              <a:t>  </a:t>
            </a:r>
            <a:r>
              <a:rPr sz="1600" spc="-25">
                <a:solidFill>
                  <a:srgbClr val="555555"/>
                </a:solidFill>
                <a:latin typeface="Calibri"/>
                <a:cs typeface="Calibri"/>
              </a:rPr>
              <a:t>les </a:t>
            </a:r>
            <a:r>
              <a:rPr sz="1600" err="1">
                <a:solidFill>
                  <a:srgbClr val="555555"/>
                </a:solidFill>
                <a:latin typeface="Calibri"/>
                <a:cs typeface="Calibri"/>
              </a:rPr>
              <a:t>composantes</a:t>
            </a:r>
            <a:r>
              <a:rPr sz="1600" spc="250">
                <a:solidFill>
                  <a:srgbClr val="555555"/>
                </a:solidFill>
                <a:latin typeface="Calibri"/>
                <a:cs typeface="Calibri"/>
              </a:rPr>
              <a:t> </a:t>
            </a:r>
            <a:r>
              <a:rPr sz="1600" err="1">
                <a:solidFill>
                  <a:srgbClr val="555555"/>
                </a:solidFill>
                <a:latin typeface="Calibri"/>
                <a:cs typeface="Calibri"/>
              </a:rPr>
              <a:t>logicielles</a:t>
            </a:r>
            <a:r>
              <a:rPr lang="fr-FR" sz="1600">
                <a:solidFill>
                  <a:srgbClr val="555555"/>
                </a:solidFill>
                <a:latin typeface="Calibri"/>
                <a:cs typeface="Calibri"/>
              </a:rPr>
              <a:t> métiers</a:t>
            </a:r>
            <a:r>
              <a:rPr lang="fr-FR" sz="1600"/>
              <a:t> </a:t>
            </a:r>
            <a:r>
              <a:rPr sz="1600" spc="229">
                <a:solidFill>
                  <a:srgbClr val="555555"/>
                </a:solidFill>
                <a:latin typeface="Calibri"/>
                <a:cs typeface="Calibri"/>
              </a:rPr>
              <a:t> </a:t>
            </a:r>
            <a:r>
              <a:rPr sz="1600">
                <a:solidFill>
                  <a:srgbClr val="555555"/>
                </a:solidFill>
                <a:latin typeface="Calibri"/>
                <a:cs typeface="Calibri"/>
              </a:rPr>
              <a:t>sont</a:t>
            </a:r>
            <a:r>
              <a:rPr sz="1600" spc="204">
                <a:solidFill>
                  <a:srgbClr val="555555"/>
                </a:solidFill>
                <a:latin typeface="Calibri"/>
                <a:cs typeface="Calibri"/>
              </a:rPr>
              <a:t> </a:t>
            </a:r>
            <a:r>
              <a:rPr sz="1600">
                <a:solidFill>
                  <a:srgbClr val="555555"/>
                </a:solidFill>
                <a:latin typeface="Calibri"/>
                <a:cs typeface="Calibri"/>
              </a:rPr>
              <a:t>réparties</a:t>
            </a:r>
            <a:r>
              <a:rPr sz="1600" spc="225">
                <a:solidFill>
                  <a:srgbClr val="555555"/>
                </a:solidFill>
                <a:latin typeface="Calibri"/>
                <a:cs typeface="Calibri"/>
              </a:rPr>
              <a:t> </a:t>
            </a:r>
            <a:r>
              <a:rPr sz="1600">
                <a:solidFill>
                  <a:srgbClr val="555555"/>
                </a:solidFill>
                <a:latin typeface="Calibri"/>
                <a:cs typeface="Calibri"/>
              </a:rPr>
              <a:t>sur</a:t>
            </a:r>
            <a:r>
              <a:rPr sz="1600" spc="215">
                <a:solidFill>
                  <a:srgbClr val="555555"/>
                </a:solidFill>
                <a:latin typeface="Calibri"/>
                <a:cs typeface="Calibri"/>
              </a:rPr>
              <a:t> </a:t>
            </a:r>
            <a:r>
              <a:rPr sz="1600">
                <a:solidFill>
                  <a:srgbClr val="555555"/>
                </a:solidFill>
                <a:latin typeface="Calibri"/>
                <a:cs typeface="Calibri"/>
              </a:rPr>
              <a:t>les</a:t>
            </a:r>
            <a:r>
              <a:rPr sz="1600" spc="220">
                <a:solidFill>
                  <a:srgbClr val="555555"/>
                </a:solidFill>
                <a:latin typeface="Calibri"/>
                <a:cs typeface="Calibri"/>
              </a:rPr>
              <a:t> </a:t>
            </a:r>
            <a:r>
              <a:rPr sz="1600" spc="-10">
                <a:solidFill>
                  <a:srgbClr val="555555"/>
                </a:solidFill>
                <a:latin typeface="Calibri"/>
                <a:cs typeface="Calibri"/>
              </a:rPr>
              <a:t>composantes matérielles</a:t>
            </a:r>
            <a:r>
              <a:rPr sz="1600" spc="15">
                <a:solidFill>
                  <a:srgbClr val="555555"/>
                </a:solidFill>
                <a:latin typeface="Calibri"/>
                <a:cs typeface="Calibri"/>
              </a:rPr>
              <a:t> </a:t>
            </a:r>
            <a:r>
              <a:rPr sz="1600">
                <a:solidFill>
                  <a:srgbClr val="555555"/>
                </a:solidFill>
                <a:latin typeface="Calibri"/>
                <a:cs typeface="Calibri"/>
              </a:rPr>
              <a:t>de</a:t>
            </a:r>
            <a:r>
              <a:rPr sz="1600" spc="-50">
                <a:solidFill>
                  <a:srgbClr val="555555"/>
                </a:solidFill>
                <a:latin typeface="Calibri"/>
                <a:cs typeface="Calibri"/>
              </a:rPr>
              <a:t> </a:t>
            </a:r>
            <a:r>
              <a:rPr sz="1600" spc="-10">
                <a:solidFill>
                  <a:srgbClr val="555555"/>
                </a:solidFill>
                <a:latin typeface="Calibri"/>
                <a:cs typeface="Calibri"/>
              </a:rPr>
              <a:t>l’infrastructure</a:t>
            </a:r>
            <a:r>
              <a:rPr sz="1600" spc="35">
                <a:solidFill>
                  <a:srgbClr val="555555"/>
                </a:solidFill>
                <a:latin typeface="Calibri"/>
                <a:cs typeface="Calibri"/>
              </a:rPr>
              <a:t> </a:t>
            </a:r>
            <a:r>
              <a:rPr sz="1600" spc="-10">
                <a:solidFill>
                  <a:srgbClr val="555555"/>
                </a:solidFill>
                <a:latin typeface="Calibri"/>
                <a:cs typeface="Calibri"/>
              </a:rPr>
              <a:t>informatique.</a:t>
            </a:r>
            <a:endParaRPr sz="1600">
              <a:latin typeface="Calibri"/>
              <a:cs typeface="Calibri"/>
            </a:endParaRPr>
          </a:p>
          <a:p>
            <a:pPr algn="just">
              <a:lnSpc>
                <a:spcPct val="100000"/>
              </a:lnSpc>
              <a:spcBef>
                <a:spcPts val="1030"/>
              </a:spcBef>
            </a:pPr>
            <a:endParaRPr sz="1600">
              <a:latin typeface="Calibri"/>
              <a:cs typeface="Calibri"/>
            </a:endParaRPr>
          </a:p>
          <a:p>
            <a:pPr marL="12700" algn="just">
              <a:lnSpc>
                <a:spcPct val="100000"/>
              </a:lnSpc>
            </a:pPr>
            <a:r>
              <a:rPr sz="1600">
                <a:solidFill>
                  <a:srgbClr val="555555"/>
                </a:solidFill>
                <a:latin typeface="Calibri"/>
                <a:cs typeface="Calibri"/>
              </a:rPr>
              <a:t>Les</a:t>
            </a:r>
            <a:r>
              <a:rPr sz="1600" spc="-35">
                <a:solidFill>
                  <a:srgbClr val="555555"/>
                </a:solidFill>
                <a:latin typeface="Calibri"/>
                <a:cs typeface="Calibri"/>
              </a:rPr>
              <a:t> </a:t>
            </a:r>
            <a:r>
              <a:rPr sz="1600" spc="-10">
                <a:solidFill>
                  <a:srgbClr val="555555"/>
                </a:solidFill>
                <a:latin typeface="Calibri"/>
                <a:cs typeface="Calibri"/>
              </a:rPr>
              <a:t>composantes</a:t>
            </a:r>
            <a:r>
              <a:rPr sz="1600">
                <a:solidFill>
                  <a:srgbClr val="555555"/>
                </a:solidFill>
                <a:latin typeface="Calibri"/>
                <a:cs typeface="Calibri"/>
              </a:rPr>
              <a:t> </a:t>
            </a:r>
            <a:r>
              <a:rPr sz="1600" spc="-10">
                <a:solidFill>
                  <a:srgbClr val="555555"/>
                </a:solidFill>
                <a:latin typeface="Calibri"/>
                <a:cs typeface="Calibri"/>
              </a:rPr>
              <a:t>logicielles</a:t>
            </a:r>
            <a:r>
              <a:rPr sz="1600" spc="-5">
                <a:solidFill>
                  <a:srgbClr val="555555"/>
                </a:solidFill>
                <a:latin typeface="Calibri"/>
                <a:cs typeface="Calibri"/>
              </a:rPr>
              <a:t> </a:t>
            </a:r>
            <a:r>
              <a:rPr sz="1600">
                <a:solidFill>
                  <a:srgbClr val="555555"/>
                </a:solidFill>
                <a:latin typeface="Calibri"/>
                <a:cs typeface="Calibri"/>
              </a:rPr>
              <a:t>sont</a:t>
            </a:r>
            <a:r>
              <a:rPr sz="1600" spc="-25">
                <a:solidFill>
                  <a:srgbClr val="555555"/>
                </a:solidFill>
                <a:latin typeface="Calibri"/>
                <a:cs typeface="Calibri"/>
              </a:rPr>
              <a:t> </a:t>
            </a:r>
            <a:r>
              <a:rPr sz="1600" spc="-10">
                <a:solidFill>
                  <a:srgbClr val="555555"/>
                </a:solidFill>
                <a:latin typeface="Calibri"/>
                <a:cs typeface="Calibri"/>
              </a:rPr>
              <a:t>réparties</a:t>
            </a:r>
            <a:r>
              <a:rPr sz="1600" spc="10">
                <a:solidFill>
                  <a:srgbClr val="555555"/>
                </a:solidFill>
                <a:latin typeface="Calibri"/>
                <a:cs typeface="Calibri"/>
              </a:rPr>
              <a:t> </a:t>
            </a:r>
            <a:r>
              <a:rPr sz="1600">
                <a:solidFill>
                  <a:srgbClr val="555555"/>
                </a:solidFill>
                <a:latin typeface="Calibri"/>
                <a:cs typeface="Calibri"/>
              </a:rPr>
              <a:t>en</a:t>
            </a:r>
            <a:r>
              <a:rPr sz="1600" spc="-50">
                <a:solidFill>
                  <a:srgbClr val="555555"/>
                </a:solidFill>
                <a:latin typeface="Calibri"/>
                <a:cs typeface="Calibri"/>
              </a:rPr>
              <a:t> </a:t>
            </a:r>
            <a:r>
              <a:rPr sz="1600">
                <a:solidFill>
                  <a:srgbClr val="555555"/>
                </a:solidFill>
                <a:latin typeface="Calibri"/>
                <a:cs typeface="Calibri"/>
              </a:rPr>
              <a:t>trois</a:t>
            </a:r>
            <a:r>
              <a:rPr sz="1600" spc="-15">
                <a:solidFill>
                  <a:srgbClr val="555555"/>
                </a:solidFill>
                <a:latin typeface="Calibri"/>
                <a:cs typeface="Calibri"/>
              </a:rPr>
              <a:t> </a:t>
            </a:r>
            <a:r>
              <a:rPr sz="1600">
                <a:solidFill>
                  <a:srgbClr val="555555"/>
                </a:solidFill>
                <a:latin typeface="Calibri"/>
                <a:cs typeface="Calibri"/>
              </a:rPr>
              <a:t>niveaux</a:t>
            </a:r>
            <a:r>
              <a:rPr sz="1600" spc="2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82245" indent="-169545" algn="just">
              <a:lnSpc>
                <a:spcPct val="100000"/>
              </a:lnSpc>
              <a:spcBef>
                <a:spcPts val="505"/>
              </a:spcBef>
              <a:buFont typeface="Arial MT"/>
              <a:buChar char="•"/>
              <a:tabLst>
                <a:tab pos="182245" algn="l"/>
              </a:tabLst>
            </a:pPr>
            <a:r>
              <a:rPr sz="1600" spc="-10">
                <a:solidFill>
                  <a:srgbClr val="555555"/>
                </a:solidFill>
                <a:latin typeface="Calibri"/>
                <a:cs typeface="Calibri"/>
              </a:rPr>
              <a:t>Interface</a:t>
            </a:r>
            <a:r>
              <a:rPr sz="1600" spc="-5">
                <a:solidFill>
                  <a:srgbClr val="555555"/>
                </a:solidFill>
                <a:latin typeface="Calibri"/>
                <a:cs typeface="Calibri"/>
              </a:rPr>
              <a:t> </a:t>
            </a:r>
            <a:r>
              <a:rPr sz="1600" spc="-10">
                <a:solidFill>
                  <a:srgbClr val="555555"/>
                </a:solidFill>
                <a:latin typeface="Calibri"/>
                <a:cs typeface="Calibri"/>
              </a:rPr>
              <a:t>homme-</a:t>
            </a:r>
            <a:r>
              <a:rPr sz="1600">
                <a:solidFill>
                  <a:srgbClr val="555555"/>
                </a:solidFill>
                <a:latin typeface="Calibri"/>
                <a:cs typeface="Calibri"/>
              </a:rPr>
              <a:t>machine</a:t>
            </a:r>
            <a:r>
              <a:rPr sz="1600" spc="10">
                <a:solidFill>
                  <a:srgbClr val="555555"/>
                </a:solidFill>
                <a:latin typeface="Calibri"/>
                <a:cs typeface="Calibri"/>
              </a:rPr>
              <a:t> </a:t>
            </a:r>
            <a:r>
              <a:rPr sz="1600">
                <a:solidFill>
                  <a:srgbClr val="555555"/>
                </a:solidFill>
                <a:latin typeface="Calibri"/>
                <a:cs typeface="Calibri"/>
              </a:rPr>
              <a:t>(IHM)</a:t>
            </a:r>
            <a:r>
              <a:rPr sz="1600" spc="-60">
                <a:solidFill>
                  <a:srgbClr val="555555"/>
                </a:solidFill>
                <a:latin typeface="Calibri"/>
                <a:cs typeface="Calibri"/>
              </a:rPr>
              <a:t> </a:t>
            </a:r>
            <a:r>
              <a:rPr sz="1600" err="1">
                <a:solidFill>
                  <a:srgbClr val="555555"/>
                </a:solidFill>
                <a:latin typeface="Calibri"/>
                <a:cs typeface="Calibri"/>
              </a:rPr>
              <a:t>ou</a:t>
            </a:r>
            <a:r>
              <a:rPr sz="1600" spc="-45">
                <a:solidFill>
                  <a:srgbClr val="555555"/>
                </a:solidFill>
                <a:latin typeface="Calibri"/>
                <a:cs typeface="Calibri"/>
              </a:rPr>
              <a:t> </a:t>
            </a:r>
            <a:r>
              <a:rPr sz="1600" spc="-10" err="1">
                <a:solidFill>
                  <a:srgbClr val="555555"/>
                </a:solidFill>
                <a:latin typeface="Calibri"/>
                <a:cs typeface="Calibri"/>
              </a:rPr>
              <a:t>présentatio</a:t>
            </a:r>
            <a:r>
              <a:rPr lang="fr-FR" sz="1600" spc="-10">
                <a:solidFill>
                  <a:srgbClr val="555555"/>
                </a:solidFill>
                <a:latin typeface="Calibri"/>
                <a:cs typeface="Calibri"/>
              </a:rPr>
              <a:t>n.</a:t>
            </a:r>
            <a:endParaRPr sz="1600">
              <a:latin typeface="Calibri"/>
              <a:cs typeface="Calibri"/>
            </a:endParaRPr>
          </a:p>
          <a:p>
            <a:pPr marL="182245" indent="-169545" algn="just">
              <a:lnSpc>
                <a:spcPct val="100000"/>
              </a:lnSpc>
              <a:spcBef>
                <a:spcPts val="530"/>
              </a:spcBef>
              <a:buFont typeface="Arial MT"/>
              <a:buChar char="•"/>
              <a:tabLst>
                <a:tab pos="182245" algn="l"/>
              </a:tabLst>
            </a:pPr>
            <a:r>
              <a:rPr sz="1600">
                <a:solidFill>
                  <a:srgbClr val="555555"/>
                </a:solidFill>
                <a:latin typeface="Calibri"/>
                <a:cs typeface="Calibri"/>
              </a:rPr>
              <a:t>Logique</a:t>
            </a:r>
            <a:r>
              <a:rPr sz="1600" spc="-10">
                <a:solidFill>
                  <a:srgbClr val="555555"/>
                </a:solidFill>
                <a:latin typeface="Calibri"/>
                <a:cs typeface="Calibri"/>
              </a:rPr>
              <a:t> applicative</a:t>
            </a:r>
            <a:r>
              <a:rPr sz="1600" spc="30">
                <a:solidFill>
                  <a:srgbClr val="555555"/>
                </a:solidFill>
                <a:latin typeface="Calibri"/>
                <a:cs typeface="Calibri"/>
              </a:rPr>
              <a:t> </a:t>
            </a:r>
            <a:r>
              <a:rPr sz="1600" err="1">
                <a:solidFill>
                  <a:srgbClr val="555555"/>
                </a:solidFill>
                <a:latin typeface="Calibri"/>
                <a:cs typeface="Calibri"/>
              </a:rPr>
              <a:t>ou</a:t>
            </a:r>
            <a:r>
              <a:rPr sz="1600" spc="-80">
                <a:solidFill>
                  <a:srgbClr val="555555"/>
                </a:solidFill>
                <a:latin typeface="Calibri"/>
                <a:cs typeface="Calibri"/>
              </a:rPr>
              <a:t> </a:t>
            </a:r>
            <a:r>
              <a:rPr sz="1600">
                <a:solidFill>
                  <a:srgbClr val="555555"/>
                </a:solidFill>
                <a:latin typeface="Calibri"/>
                <a:cs typeface="Calibri"/>
              </a:rPr>
              <a:t>métier</a:t>
            </a:r>
            <a:r>
              <a:rPr lang="fr-FR" sz="1600" spc="-35">
                <a:solidFill>
                  <a:srgbClr val="555555"/>
                </a:solidFill>
                <a:latin typeface="Calibri"/>
                <a:cs typeface="Calibri"/>
              </a:rPr>
              <a:t>.</a:t>
            </a:r>
          </a:p>
          <a:p>
            <a:pPr marL="182245" indent="-169545" algn="just">
              <a:lnSpc>
                <a:spcPct val="100000"/>
              </a:lnSpc>
              <a:spcBef>
                <a:spcPts val="530"/>
              </a:spcBef>
              <a:buFont typeface="Arial MT"/>
              <a:buChar char="•"/>
              <a:tabLst>
                <a:tab pos="182245" algn="l"/>
              </a:tabLst>
            </a:pPr>
            <a:r>
              <a:rPr sz="1600" err="1">
                <a:solidFill>
                  <a:srgbClr val="555555"/>
                </a:solidFill>
                <a:latin typeface="Calibri"/>
                <a:cs typeface="Calibri"/>
              </a:rPr>
              <a:t>Gestion</a:t>
            </a:r>
            <a:r>
              <a:rPr sz="1600" spc="-30">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spc="-10">
                <a:solidFill>
                  <a:srgbClr val="555555"/>
                </a:solidFill>
                <a:latin typeface="Calibri"/>
                <a:cs typeface="Calibri"/>
              </a:rPr>
              <a:t>ressources</a:t>
            </a:r>
            <a:r>
              <a:rPr sz="1600" spc="-25">
                <a:solidFill>
                  <a:srgbClr val="555555"/>
                </a:solidFill>
                <a:latin typeface="Calibri"/>
                <a:cs typeface="Calibri"/>
              </a:rPr>
              <a:t> </a:t>
            </a:r>
            <a:r>
              <a:rPr sz="1600" spc="-10">
                <a:solidFill>
                  <a:srgbClr val="555555"/>
                </a:solidFill>
                <a:latin typeface="Calibri"/>
                <a:cs typeface="Calibri"/>
              </a:rPr>
              <a:t>(données).</a:t>
            </a:r>
            <a:endParaRPr sz="1600">
              <a:latin typeface="Calibri"/>
              <a:cs typeface="Calibri"/>
            </a:endParaRPr>
          </a:p>
        </p:txBody>
      </p:sp>
      <p:sp>
        <p:nvSpPr>
          <p:cNvPr id="14" name="object 14"/>
          <p:cNvSpPr txBox="1"/>
          <p:nvPr/>
        </p:nvSpPr>
        <p:spPr>
          <a:xfrm>
            <a:off x="4916423" y="4590288"/>
            <a:ext cx="2026920" cy="1118870"/>
          </a:xfrm>
          <a:prstGeom prst="rect">
            <a:avLst/>
          </a:prstGeom>
          <a:solidFill>
            <a:srgbClr val="008245"/>
          </a:solidFill>
        </p:spPr>
        <p:txBody>
          <a:bodyPr vert="horz" wrap="square" lIns="0" tIns="7620" rIns="0" bIns="0" rtlCol="0">
            <a:spAutoFit/>
          </a:bodyPr>
          <a:lstStyle/>
          <a:p>
            <a:pPr>
              <a:lnSpc>
                <a:spcPct val="100000"/>
              </a:lnSpc>
              <a:spcBef>
                <a:spcPts val="60"/>
              </a:spcBef>
            </a:pPr>
            <a:endParaRPr sz="1800">
              <a:latin typeface="Times New Roman"/>
              <a:cs typeface="Times New Roman"/>
            </a:endParaRPr>
          </a:p>
          <a:p>
            <a:pPr marL="28575" algn="ctr">
              <a:lnSpc>
                <a:spcPct val="100000"/>
              </a:lnSpc>
              <a:spcBef>
                <a:spcPts val="5"/>
              </a:spcBef>
            </a:pPr>
            <a:r>
              <a:rPr sz="1800" b="1" spc="-10">
                <a:solidFill>
                  <a:srgbClr val="E7E6E6"/>
                </a:solidFill>
                <a:latin typeface="Calibri"/>
                <a:cs typeface="Calibri"/>
              </a:rPr>
              <a:t>Logique</a:t>
            </a:r>
            <a:endParaRPr sz="1800">
              <a:latin typeface="Calibri"/>
              <a:cs typeface="Calibri"/>
            </a:endParaRPr>
          </a:p>
          <a:p>
            <a:pPr marL="2540" algn="ctr">
              <a:lnSpc>
                <a:spcPct val="100000"/>
              </a:lnSpc>
            </a:pPr>
            <a:r>
              <a:rPr sz="1800" b="1" spc="-10">
                <a:solidFill>
                  <a:srgbClr val="E7E6E6"/>
                </a:solidFill>
                <a:latin typeface="Calibri"/>
                <a:cs typeface="Calibri"/>
              </a:rPr>
              <a:t>applicative</a:t>
            </a:r>
            <a:endParaRPr sz="1800">
              <a:latin typeface="Calibri"/>
              <a:cs typeface="Calibri"/>
            </a:endParaRPr>
          </a:p>
        </p:txBody>
      </p:sp>
      <p:sp>
        <p:nvSpPr>
          <p:cNvPr id="15" name="object 15"/>
          <p:cNvSpPr txBox="1"/>
          <p:nvPr/>
        </p:nvSpPr>
        <p:spPr>
          <a:xfrm>
            <a:off x="7385304" y="4590288"/>
            <a:ext cx="2148840" cy="1118870"/>
          </a:xfrm>
          <a:prstGeom prst="rect">
            <a:avLst/>
          </a:prstGeom>
          <a:solidFill>
            <a:srgbClr val="008245"/>
          </a:solidFill>
        </p:spPr>
        <p:txBody>
          <a:bodyPr vert="horz" wrap="square" lIns="0" tIns="145415" rIns="0" bIns="0" rtlCol="0">
            <a:spAutoFit/>
          </a:bodyPr>
          <a:lstStyle/>
          <a:p>
            <a:pPr>
              <a:lnSpc>
                <a:spcPct val="100000"/>
              </a:lnSpc>
              <a:spcBef>
                <a:spcPts val="1145"/>
              </a:spcBef>
            </a:pPr>
            <a:endParaRPr sz="1800">
              <a:latin typeface="Times New Roman"/>
              <a:cs typeface="Times New Roman"/>
            </a:endParaRPr>
          </a:p>
          <a:p>
            <a:pPr marL="148590">
              <a:lnSpc>
                <a:spcPct val="100000"/>
              </a:lnSpc>
            </a:pPr>
            <a:r>
              <a:rPr sz="1800" b="1">
                <a:solidFill>
                  <a:srgbClr val="E7E6E6"/>
                </a:solidFill>
                <a:latin typeface="Calibri"/>
                <a:cs typeface="Calibri"/>
              </a:rPr>
              <a:t>Gestion</a:t>
            </a:r>
            <a:r>
              <a:rPr sz="1800" b="1" spc="-30">
                <a:solidFill>
                  <a:srgbClr val="E7E6E6"/>
                </a:solidFill>
                <a:latin typeface="Calibri"/>
                <a:cs typeface="Calibri"/>
              </a:rPr>
              <a:t> </a:t>
            </a:r>
            <a:r>
              <a:rPr sz="1800" b="1">
                <a:solidFill>
                  <a:srgbClr val="E7E6E6"/>
                </a:solidFill>
                <a:latin typeface="Calibri"/>
                <a:cs typeface="Calibri"/>
              </a:rPr>
              <a:t>de</a:t>
            </a:r>
            <a:r>
              <a:rPr sz="1800" b="1" spc="-25">
                <a:solidFill>
                  <a:srgbClr val="E7E6E6"/>
                </a:solidFill>
                <a:latin typeface="Calibri"/>
                <a:cs typeface="Calibri"/>
              </a:rPr>
              <a:t> </a:t>
            </a:r>
            <a:r>
              <a:rPr sz="1800" b="1" spc="-10">
                <a:solidFill>
                  <a:srgbClr val="E7E6E6"/>
                </a:solidFill>
                <a:latin typeface="Calibri"/>
                <a:cs typeface="Calibri"/>
              </a:rPr>
              <a:t>données</a:t>
            </a:r>
            <a:endParaRPr sz="1800">
              <a:latin typeface="Calibri"/>
              <a:cs typeface="Calibri"/>
            </a:endParaRPr>
          </a:p>
        </p:txBody>
      </p:sp>
      <p:sp>
        <p:nvSpPr>
          <p:cNvPr id="16" name="object 16"/>
          <p:cNvSpPr txBox="1"/>
          <p:nvPr/>
        </p:nvSpPr>
        <p:spPr>
          <a:xfrm>
            <a:off x="2478023" y="4590288"/>
            <a:ext cx="2024380" cy="1118870"/>
          </a:xfrm>
          <a:prstGeom prst="rect">
            <a:avLst/>
          </a:prstGeom>
          <a:solidFill>
            <a:srgbClr val="008245"/>
          </a:solidFill>
        </p:spPr>
        <p:txBody>
          <a:bodyPr vert="horz" wrap="square" lIns="0" tIns="243204" rIns="0" bIns="0" rtlCol="0">
            <a:spAutoFit/>
          </a:bodyPr>
          <a:lstStyle/>
          <a:p>
            <a:pPr marL="26670" algn="ctr">
              <a:lnSpc>
                <a:spcPct val="100000"/>
              </a:lnSpc>
              <a:spcBef>
                <a:spcPts val="1914"/>
              </a:spcBef>
            </a:pPr>
            <a:r>
              <a:rPr sz="1800" b="1" spc="-10">
                <a:solidFill>
                  <a:srgbClr val="E7E6E6"/>
                </a:solidFill>
                <a:latin typeface="Calibri"/>
                <a:cs typeface="Calibri"/>
              </a:rPr>
              <a:t>Présentation</a:t>
            </a:r>
            <a:endParaRPr sz="1800">
              <a:latin typeface="Calibri"/>
              <a:cs typeface="Calibri"/>
            </a:endParaRPr>
          </a:p>
          <a:p>
            <a:pPr marL="29845" algn="ctr">
              <a:lnSpc>
                <a:spcPct val="100000"/>
              </a:lnSpc>
              <a:spcBef>
                <a:spcPts val="434"/>
              </a:spcBef>
            </a:pPr>
            <a:r>
              <a:rPr sz="1800" b="1" spc="-10">
                <a:solidFill>
                  <a:srgbClr val="E7E6E6"/>
                </a:solidFill>
                <a:latin typeface="Calibri"/>
                <a:cs typeface="Calibri"/>
              </a:rPr>
              <a:t>(IHM)</a:t>
            </a:r>
            <a:endParaRPr sz="1800">
              <a:latin typeface="Calibri"/>
              <a:cs typeface="Calibri"/>
            </a:endParaRPr>
          </a:p>
        </p:txBody>
      </p:sp>
      <p:grpSp>
        <p:nvGrpSpPr>
          <p:cNvPr id="17" name="object 17"/>
          <p:cNvGrpSpPr/>
          <p:nvPr/>
        </p:nvGrpSpPr>
        <p:grpSpPr>
          <a:xfrm>
            <a:off x="1042416" y="4376928"/>
            <a:ext cx="10015855" cy="1545590"/>
            <a:chOff x="1042416" y="4376928"/>
            <a:chExt cx="10015855" cy="1545590"/>
          </a:xfrm>
        </p:grpSpPr>
        <p:pic>
          <p:nvPicPr>
            <p:cNvPr id="18" name="object 18"/>
            <p:cNvPicPr/>
            <p:nvPr/>
          </p:nvPicPr>
          <p:blipFill>
            <a:blip r:embed="rId5" cstate="print"/>
            <a:stretch>
              <a:fillRect/>
            </a:stretch>
          </p:blipFill>
          <p:spPr>
            <a:xfrm>
              <a:off x="9802368" y="4376928"/>
              <a:ext cx="1255776" cy="1545336"/>
            </a:xfrm>
            <a:prstGeom prst="rect">
              <a:avLst/>
            </a:prstGeom>
          </p:spPr>
        </p:pic>
        <p:pic>
          <p:nvPicPr>
            <p:cNvPr id="19" name="object 19"/>
            <p:cNvPicPr/>
            <p:nvPr/>
          </p:nvPicPr>
          <p:blipFill>
            <a:blip r:embed="rId6" cstate="print"/>
            <a:stretch>
              <a:fillRect/>
            </a:stretch>
          </p:blipFill>
          <p:spPr>
            <a:xfrm>
              <a:off x="1042416" y="4538472"/>
              <a:ext cx="1219199" cy="1219199"/>
            </a:xfrm>
            <a:prstGeom prst="rect">
              <a:avLst/>
            </a:prstGeom>
          </p:spPr>
        </p:pic>
        <p:sp>
          <p:nvSpPr>
            <p:cNvPr id="20" name="object 20"/>
            <p:cNvSpPr/>
            <p:nvPr/>
          </p:nvSpPr>
          <p:spPr>
            <a:xfrm>
              <a:off x="4501896" y="5132832"/>
              <a:ext cx="2856230" cy="213360"/>
            </a:xfrm>
            <a:custGeom>
              <a:avLst/>
              <a:gdLst/>
              <a:ahLst/>
              <a:cxnLst/>
              <a:rect l="l" t="t" r="r" b="b"/>
              <a:pathLst>
                <a:path w="2856229" h="213360">
                  <a:moveTo>
                    <a:pt x="423672" y="114300"/>
                  </a:moveTo>
                  <a:lnTo>
                    <a:pt x="324612" y="15240"/>
                  </a:lnTo>
                  <a:lnTo>
                    <a:pt x="324612" y="64770"/>
                  </a:lnTo>
                  <a:lnTo>
                    <a:pt x="99060" y="64770"/>
                  </a:lnTo>
                  <a:lnTo>
                    <a:pt x="99060" y="15240"/>
                  </a:lnTo>
                  <a:lnTo>
                    <a:pt x="0" y="114300"/>
                  </a:lnTo>
                  <a:lnTo>
                    <a:pt x="99060" y="213360"/>
                  </a:lnTo>
                  <a:lnTo>
                    <a:pt x="99060" y="163830"/>
                  </a:lnTo>
                  <a:lnTo>
                    <a:pt x="324612" y="163830"/>
                  </a:lnTo>
                  <a:lnTo>
                    <a:pt x="324612" y="213360"/>
                  </a:lnTo>
                  <a:lnTo>
                    <a:pt x="423672" y="114300"/>
                  </a:lnTo>
                  <a:close/>
                </a:path>
                <a:path w="2856229" h="213360">
                  <a:moveTo>
                    <a:pt x="2855976" y="106680"/>
                  </a:moveTo>
                  <a:lnTo>
                    <a:pt x="2749296" y="0"/>
                  </a:lnTo>
                  <a:lnTo>
                    <a:pt x="2749296" y="53340"/>
                  </a:lnTo>
                  <a:lnTo>
                    <a:pt x="2548128" y="53340"/>
                  </a:lnTo>
                  <a:lnTo>
                    <a:pt x="2548128" y="0"/>
                  </a:lnTo>
                  <a:lnTo>
                    <a:pt x="2441448" y="106680"/>
                  </a:lnTo>
                  <a:lnTo>
                    <a:pt x="2548128" y="213360"/>
                  </a:lnTo>
                  <a:lnTo>
                    <a:pt x="2548128" y="160020"/>
                  </a:lnTo>
                  <a:lnTo>
                    <a:pt x="2749296" y="160020"/>
                  </a:lnTo>
                  <a:lnTo>
                    <a:pt x="2749296" y="213360"/>
                  </a:lnTo>
                  <a:lnTo>
                    <a:pt x="2855976" y="106680"/>
                  </a:lnTo>
                  <a:close/>
                </a:path>
              </a:pathLst>
            </a:custGeom>
            <a:solidFill>
              <a:srgbClr val="FF7800"/>
            </a:solidFill>
          </p:spPr>
          <p:txBody>
            <a:bodyPr wrap="square" lIns="0" tIns="0" rIns="0" bIns="0" rtlCol="0"/>
            <a:lstStyle/>
            <a:p>
              <a:endParaRPr/>
            </a:p>
          </p:txBody>
        </p:sp>
      </p:gr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22</a:t>
            </a:fld>
            <a:endParaRPr spc="-25"/>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12189460" cy="6855459"/>
            <a:chOff x="0" y="17"/>
            <a:chExt cx="12189460" cy="6855459"/>
          </a:xfrm>
        </p:grpSpPr>
        <p:pic>
          <p:nvPicPr>
            <p:cNvPr id="3" name="object 3"/>
            <p:cNvPicPr/>
            <p:nvPr/>
          </p:nvPicPr>
          <p:blipFill>
            <a:blip r:embed="rId2" cstate="print"/>
            <a:stretch>
              <a:fillRect/>
            </a:stretch>
          </p:blipFill>
          <p:spPr>
            <a:xfrm>
              <a:off x="3048" y="17"/>
              <a:ext cx="12185903" cy="6855206"/>
            </a:xfrm>
            <a:prstGeom prst="rect">
              <a:avLst/>
            </a:prstGeom>
          </p:spPr>
        </p:pic>
        <p:sp>
          <p:nvSpPr>
            <p:cNvPr id="4" name="object 4"/>
            <p:cNvSpPr/>
            <p:nvPr/>
          </p:nvSpPr>
          <p:spPr>
            <a:xfrm>
              <a:off x="537972" y="1461515"/>
              <a:ext cx="11119485" cy="5148580"/>
            </a:xfrm>
            <a:custGeom>
              <a:avLst/>
              <a:gdLst/>
              <a:ahLst/>
              <a:cxnLst/>
              <a:rect l="l" t="t" r="r" b="b"/>
              <a:pathLst>
                <a:path w="11119485" h="5148580">
                  <a:moveTo>
                    <a:pt x="11119104" y="0"/>
                  </a:moveTo>
                  <a:lnTo>
                    <a:pt x="0" y="0"/>
                  </a:lnTo>
                  <a:lnTo>
                    <a:pt x="0" y="5148072"/>
                  </a:lnTo>
                  <a:lnTo>
                    <a:pt x="11119104" y="5148072"/>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1515"/>
              <a:ext cx="11119485" cy="5148580"/>
            </a:xfrm>
            <a:custGeom>
              <a:avLst/>
              <a:gdLst/>
              <a:ahLst/>
              <a:cxnLst/>
              <a:rect l="l" t="t" r="r" b="b"/>
              <a:pathLst>
                <a:path w="11119485" h="5148580">
                  <a:moveTo>
                    <a:pt x="0" y="5148072"/>
                  </a:moveTo>
                  <a:lnTo>
                    <a:pt x="11119104" y="5148072"/>
                  </a:lnTo>
                  <a:lnTo>
                    <a:pt x="11119104" y="0"/>
                  </a:lnTo>
                  <a:lnTo>
                    <a:pt x="0" y="0"/>
                  </a:lnTo>
                  <a:lnTo>
                    <a:pt x="0" y="5148072"/>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FF7800"/>
            </a:solidFill>
          </p:spPr>
          <p:txBody>
            <a:bodyPr wrap="square" lIns="0" tIns="0" rIns="0" bIns="0" rtlCol="0"/>
            <a:lstStyle/>
            <a:p>
              <a:endParaRPr/>
            </a:p>
          </p:txBody>
        </p:sp>
      </p:grpSp>
      <p:grpSp>
        <p:nvGrpSpPr>
          <p:cNvPr id="8" name="object 8"/>
          <p:cNvGrpSpPr/>
          <p:nvPr/>
        </p:nvGrpSpPr>
        <p:grpSpPr>
          <a:xfrm>
            <a:off x="6033515" y="344424"/>
            <a:ext cx="5954395" cy="4993640"/>
            <a:chOff x="6033515" y="344424"/>
            <a:chExt cx="5954395" cy="499364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sp>
          <p:nvSpPr>
            <p:cNvPr id="11" name="object 11"/>
            <p:cNvSpPr/>
            <p:nvPr/>
          </p:nvSpPr>
          <p:spPr>
            <a:xfrm>
              <a:off x="6033515" y="3436619"/>
              <a:ext cx="5224780" cy="539750"/>
            </a:xfrm>
            <a:custGeom>
              <a:avLst/>
              <a:gdLst/>
              <a:ahLst/>
              <a:cxnLst/>
              <a:rect l="l" t="t" r="r" b="b"/>
              <a:pathLst>
                <a:path w="5224780" h="539750">
                  <a:moveTo>
                    <a:pt x="0" y="539495"/>
                  </a:moveTo>
                  <a:lnTo>
                    <a:pt x="5224272" y="539495"/>
                  </a:lnTo>
                </a:path>
                <a:path w="5224780" h="539750">
                  <a:moveTo>
                    <a:pt x="886967" y="0"/>
                  </a:moveTo>
                  <a:lnTo>
                    <a:pt x="886967" y="539495"/>
                  </a:lnTo>
                </a:path>
              </a:pathLst>
            </a:custGeom>
            <a:ln w="50800">
              <a:solidFill>
                <a:srgbClr val="00CC99"/>
              </a:solidFill>
            </a:ln>
          </p:spPr>
          <p:txBody>
            <a:bodyPr wrap="square" lIns="0" tIns="0" rIns="0" bIns="0" rtlCol="0"/>
            <a:lstStyle/>
            <a:p>
              <a:endParaRPr/>
            </a:p>
          </p:txBody>
        </p:sp>
        <p:sp>
          <p:nvSpPr>
            <p:cNvPr id="12" name="object 12"/>
            <p:cNvSpPr/>
            <p:nvPr/>
          </p:nvSpPr>
          <p:spPr>
            <a:xfrm>
              <a:off x="7095743" y="3953764"/>
              <a:ext cx="0" cy="457200"/>
            </a:xfrm>
            <a:custGeom>
              <a:avLst/>
              <a:gdLst/>
              <a:ahLst/>
              <a:cxnLst/>
              <a:rect l="l" t="t" r="r" b="b"/>
              <a:pathLst>
                <a:path h="457200">
                  <a:moveTo>
                    <a:pt x="0" y="0"/>
                  </a:moveTo>
                  <a:lnTo>
                    <a:pt x="0" y="456680"/>
                  </a:lnTo>
                </a:path>
              </a:pathLst>
            </a:custGeom>
            <a:ln w="53848">
              <a:solidFill>
                <a:srgbClr val="00CC99"/>
              </a:solidFill>
            </a:ln>
          </p:spPr>
          <p:txBody>
            <a:bodyPr wrap="square" lIns="0" tIns="0" rIns="0" bIns="0" rtlCol="0"/>
            <a:lstStyle/>
            <a:p>
              <a:endParaRPr/>
            </a:p>
          </p:txBody>
        </p:sp>
        <p:sp>
          <p:nvSpPr>
            <p:cNvPr id="13" name="object 13"/>
            <p:cNvSpPr/>
            <p:nvPr/>
          </p:nvSpPr>
          <p:spPr>
            <a:xfrm>
              <a:off x="8974835" y="3470147"/>
              <a:ext cx="1953895" cy="1603375"/>
            </a:xfrm>
            <a:custGeom>
              <a:avLst/>
              <a:gdLst/>
              <a:ahLst/>
              <a:cxnLst/>
              <a:rect l="l" t="t" r="r" b="b"/>
              <a:pathLst>
                <a:path w="1953895" h="1603375">
                  <a:moveTo>
                    <a:pt x="3048" y="0"/>
                  </a:moveTo>
                  <a:lnTo>
                    <a:pt x="0" y="518159"/>
                  </a:lnTo>
                </a:path>
                <a:path w="1953895" h="1603375">
                  <a:moveTo>
                    <a:pt x="176784" y="499871"/>
                  </a:moveTo>
                  <a:lnTo>
                    <a:pt x="176784" y="922008"/>
                  </a:lnTo>
                </a:path>
                <a:path w="1953895" h="1603375">
                  <a:moveTo>
                    <a:pt x="1953768" y="176783"/>
                  </a:moveTo>
                  <a:lnTo>
                    <a:pt x="1953768" y="524256"/>
                  </a:lnTo>
                </a:path>
                <a:path w="1953895" h="1603375">
                  <a:moveTo>
                    <a:pt x="856488" y="1411224"/>
                  </a:moveTo>
                  <a:lnTo>
                    <a:pt x="524256" y="1603247"/>
                  </a:lnTo>
                </a:path>
              </a:pathLst>
            </a:custGeom>
            <a:ln w="50800">
              <a:solidFill>
                <a:srgbClr val="00CC99"/>
              </a:solidFill>
            </a:ln>
          </p:spPr>
          <p:txBody>
            <a:bodyPr wrap="square" lIns="0" tIns="0" rIns="0" bIns="0" rtlCol="0"/>
            <a:lstStyle/>
            <a:p>
              <a:endParaRPr/>
            </a:p>
          </p:txBody>
        </p:sp>
        <p:sp>
          <p:nvSpPr>
            <p:cNvPr id="14" name="object 14"/>
            <p:cNvSpPr/>
            <p:nvPr/>
          </p:nvSpPr>
          <p:spPr>
            <a:xfrm>
              <a:off x="6526952" y="3132734"/>
              <a:ext cx="864869" cy="270510"/>
            </a:xfrm>
            <a:custGeom>
              <a:avLst/>
              <a:gdLst/>
              <a:ahLst/>
              <a:cxnLst/>
              <a:rect l="l" t="t" r="r" b="b"/>
              <a:pathLst>
                <a:path w="864870" h="270510">
                  <a:moveTo>
                    <a:pt x="0" y="269944"/>
                  </a:moveTo>
                  <a:lnTo>
                    <a:pt x="864541" y="269944"/>
                  </a:lnTo>
                  <a:lnTo>
                    <a:pt x="864541" y="0"/>
                  </a:lnTo>
                  <a:lnTo>
                    <a:pt x="0" y="0"/>
                  </a:lnTo>
                  <a:lnTo>
                    <a:pt x="0" y="269944"/>
                  </a:lnTo>
                  <a:close/>
                </a:path>
              </a:pathLst>
            </a:custGeom>
            <a:ln w="6839">
              <a:solidFill>
                <a:srgbClr val="000000"/>
              </a:solidFill>
            </a:ln>
          </p:spPr>
          <p:txBody>
            <a:bodyPr wrap="square" lIns="0" tIns="0" rIns="0" bIns="0" rtlCol="0"/>
            <a:lstStyle/>
            <a:p>
              <a:endParaRPr/>
            </a:p>
          </p:txBody>
        </p:sp>
        <p:sp>
          <p:nvSpPr>
            <p:cNvPr id="15" name="object 15"/>
            <p:cNvSpPr/>
            <p:nvPr/>
          </p:nvSpPr>
          <p:spPr>
            <a:xfrm>
              <a:off x="7004407" y="3178379"/>
              <a:ext cx="302895" cy="126364"/>
            </a:xfrm>
            <a:custGeom>
              <a:avLst/>
              <a:gdLst/>
              <a:ahLst/>
              <a:cxnLst/>
              <a:rect l="l" t="t" r="r" b="b"/>
              <a:pathLst>
                <a:path w="302895" h="126364">
                  <a:moveTo>
                    <a:pt x="302462" y="0"/>
                  </a:moveTo>
                  <a:lnTo>
                    <a:pt x="0" y="0"/>
                  </a:lnTo>
                  <a:lnTo>
                    <a:pt x="0" y="126157"/>
                  </a:lnTo>
                  <a:lnTo>
                    <a:pt x="302463" y="126157"/>
                  </a:lnTo>
                  <a:lnTo>
                    <a:pt x="302462" y="0"/>
                  </a:lnTo>
                  <a:close/>
                </a:path>
              </a:pathLst>
            </a:custGeom>
            <a:solidFill>
              <a:srgbClr val="808080"/>
            </a:solidFill>
          </p:spPr>
          <p:txBody>
            <a:bodyPr wrap="square" lIns="0" tIns="0" rIns="0" bIns="0" rtlCol="0"/>
            <a:lstStyle/>
            <a:p>
              <a:endParaRPr/>
            </a:p>
          </p:txBody>
        </p:sp>
        <p:sp>
          <p:nvSpPr>
            <p:cNvPr id="16" name="object 16"/>
            <p:cNvSpPr/>
            <p:nvPr/>
          </p:nvSpPr>
          <p:spPr>
            <a:xfrm>
              <a:off x="7004407" y="3178379"/>
              <a:ext cx="302895" cy="126364"/>
            </a:xfrm>
            <a:custGeom>
              <a:avLst/>
              <a:gdLst/>
              <a:ahLst/>
              <a:cxnLst/>
              <a:rect l="l" t="t" r="r" b="b"/>
              <a:pathLst>
                <a:path w="302895" h="126364">
                  <a:moveTo>
                    <a:pt x="0" y="126157"/>
                  </a:moveTo>
                  <a:lnTo>
                    <a:pt x="302463" y="126157"/>
                  </a:lnTo>
                  <a:lnTo>
                    <a:pt x="302462" y="0"/>
                  </a:lnTo>
                  <a:lnTo>
                    <a:pt x="0" y="0"/>
                  </a:lnTo>
                  <a:lnTo>
                    <a:pt x="0" y="126157"/>
                  </a:lnTo>
                  <a:close/>
                </a:path>
              </a:pathLst>
            </a:custGeom>
            <a:ln w="6840">
              <a:solidFill>
                <a:srgbClr val="000000"/>
              </a:solidFill>
            </a:ln>
          </p:spPr>
          <p:txBody>
            <a:bodyPr wrap="square" lIns="0" tIns="0" rIns="0" bIns="0" rtlCol="0"/>
            <a:lstStyle/>
            <a:p>
              <a:endParaRPr/>
            </a:p>
          </p:txBody>
        </p:sp>
        <p:sp>
          <p:nvSpPr>
            <p:cNvPr id="17" name="object 17"/>
            <p:cNvSpPr/>
            <p:nvPr/>
          </p:nvSpPr>
          <p:spPr>
            <a:xfrm>
              <a:off x="6492613" y="3281590"/>
              <a:ext cx="938530" cy="168910"/>
            </a:xfrm>
            <a:custGeom>
              <a:avLst/>
              <a:gdLst/>
              <a:ahLst/>
              <a:cxnLst/>
              <a:rect l="l" t="t" r="r" b="b"/>
              <a:pathLst>
                <a:path w="938529" h="168910">
                  <a:moveTo>
                    <a:pt x="823914" y="0"/>
                  </a:moveTo>
                  <a:lnTo>
                    <a:pt x="117209" y="0"/>
                  </a:lnTo>
                  <a:lnTo>
                    <a:pt x="2280" y="148854"/>
                  </a:lnTo>
                  <a:lnTo>
                    <a:pt x="0" y="157475"/>
                  </a:lnTo>
                  <a:lnTo>
                    <a:pt x="5321" y="164449"/>
                  </a:lnTo>
                  <a:lnTo>
                    <a:pt x="13558" y="168761"/>
                  </a:lnTo>
                  <a:lnTo>
                    <a:pt x="926665" y="168761"/>
                  </a:lnTo>
                  <a:lnTo>
                    <a:pt x="933631" y="165717"/>
                  </a:lnTo>
                  <a:lnTo>
                    <a:pt x="937906" y="159251"/>
                  </a:lnTo>
                  <a:lnTo>
                    <a:pt x="935795" y="152278"/>
                  </a:lnTo>
                  <a:lnTo>
                    <a:pt x="823914" y="0"/>
                  </a:lnTo>
                  <a:close/>
                </a:path>
              </a:pathLst>
            </a:custGeom>
            <a:solidFill>
              <a:srgbClr val="FFFFFF"/>
            </a:solidFill>
          </p:spPr>
          <p:txBody>
            <a:bodyPr wrap="square" lIns="0" tIns="0" rIns="0" bIns="0" rtlCol="0"/>
            <a:lstStyle/>
            <a:p>
              <a:endParaRPr/>
            </a:p>
          </p:txBody>
        </p:sp>
        <p:sp>
          <p:nvSpPr>
            <p:cNvPr id="18" name="object 18"/>
            <p:cNvSpPr/>
            <p:nvPr/>
          </p:nvSpPr>
          <p:spPr>
            <a:xfrm>
              <a:off x="6492613" y="3281590"/>
              <a:ext cx="938530" cy="168910"/>
            </a:xfrm>
            <a:custGeom>
              <a:avLst/>
              <a:gdLst/>
              <a:ahLst/>
              <a:cxnLst/>
              <a:rect l="l" t="t" r="r" b="b"/>
              <a:pathLst>
                <a:path w="938529" h="168910">
                  <a:moveTo>
                    <a:pt x="117209" y="0"/>
                  </a:moveTo>
                  <a:lnTo>
                    <a:pt x="823914" y="0"/>
                  </a:lnTo>
                  <a:lnTo>
                    <a:pt x="935795" y="152278"/>
                  </a:lnTo>
                  <a:lnTo>
                    <a:pt x="937906" y="159251"/>
                  </a:lnTo>
                  <a:lnTo>
                    <a:pt x="933631" y="165717"/>
                  </a:lnTo>
                  <a:lnTo>
                    <a:pt x="926665" y="168760"/>
                  </a:lnTo>
                  <a:lnTo>
                    <a:pt x="13558" y="168760"/>
                  </a:lnTo>
                  <a:lnTo>
                    <a:pt x="5321" y="164449"/>
                  </a:lnTo>
                  <a:lnTo>
                    <a:pt x="0" y="157475"/>
                  </a:lnTo>
                  <a:lnTo>
                    <a:pt x="2280" y="148854"/>
                  </a:lnTo>
                  <a:lnTo>
                    <a:pt x="117209" y="0"/>
                  </a:lnTo>
                </a:path>
              </a:pathLst>
            </a:custGeom>
            <a:ln w="6839">
              <a:solidFill>
                <a:srgbClr val="000000"/>
              </a:solidFill>
            </a:ln>
          </p:spPr>
          <p:txBody>
            <a:bodyPr wrap="square" lIns="0" tIns="0" rIns="0" bIns="0" rtlCol="0"/>
            <a:lstStyle/>
            <a:p>
              <a:endParaRPr/>
            </a:p>
          </p:txBody>
        </p:sp>
        <p:sp>
          <p:nvSpPr>
            <p:cNvPr id="19" name="object 19"/>
            <p:cNvSpPr/>
            <p:nvPr/>
          </p:nvSpPr>
          <p:spPr>
            <a:xfrm>
              <a:off x="6545200" y="3317217"/>
              <a:ext cx="622935" cy="107314"/>
            </a:xfrm>
            <a:custGeom>
              <a:avLst/>
              <a:gdLst/>
              <a:ahLst/>
              <a:cxnLst/>
              <a:rect l="l" t="t" r="r" b="b"/>
              <a:pathLst>
                <a:path w="622934" h="107314">
                  <a:moveTo>
                    <a:pt x="593795" y="0"/>
                  </a:moveTo>
                  <a:lnTo>
                    <a:pt x="83757" y="0"/>
                  </a:lnTo>
                  <a:lnTo>
                    <a:pt x="0" y="107140"/>
                  </a:lnTo>
                  <a:lnTo>
                    <a:pt x="622768" y="107140"/>
                  </a:lnTo>
                  <a:lnTo>
                    <a:pt x="593795" y="0"/>
                  </a:lnTo>
                  <a:close/>
                </a:path>
              </a:pathLst>
            </a:custGeom>
            <a:solidFill>
              <a:srgbClr val="FFFFFF"/>
            </a:solidFill>
          </p:spPr>
          <p:txBody>
            <a:bodyPr wrap="square" lIns="0" tIns="0" rIns="0" bIns="0" rtlCol="0"/>
            <a:lstStyle/>
            <a:p>
              <a:endParaRPr/>
            </a:p>
          </p:txBody>
        </p:sp>
        <p:sp>
          <p:nvSpPr>
            <p:cNvPr id="20" name="object 20"/>
            <p:cNvSpPr/>
            <p:nvPr/>
          </p:nvSpPr>
          <p:spPr>
            <a:xfrm>
              <a:off x="6545200" y="3317217"/>
              <a:ext cx="622935" cy="107314"/>
            </a:xfrm>
            <a:custGeom>
              <a:avLst/>
              <a:gdLst/>
              <a:ahLst/>
              <a:cxnLst/>
              <a:rect l="l" t="t" r="r" b="b"/>
              <a:pathLst>
                <a:path w="622934" h="107314">
                  <a:moveTo>
                    <a:pt x="83757" y="0"/>
                  </a:moveTo>
                  <a:lnTo>
                    <a:pt x="593795" y="0"/>
                  </a:lnTo>
                  <a:lnTo>
                    <a:pt x="622768" y="107140"/>
                  </a:lnTo>
                  <a:lnTo>
                    <a:pt x="0" y="107140"/>
                  </a:lnTo>
                  <a:lnTo>
                    <a:pt x="83757" y="0"/>
                  </a:lnTo>
                </a:path>
              </a:pathLst>
            </a:custGeom>
            <a:ln w="6839">
              <a:solidFill>
                <a:srgbClr val="000000"/>
              </a:solidFill>
            </a:ln>
          </p:spPr>
          <p:txBody>
            <a:bodyPr wrap="square" lIns="0" tIns="0" rIns="0" bIns="0" rtlCol="0"/>
            <a:lstStyle/>
            <a:p>
              <a:endParaRPr/>
            </a:p>
          </p:txBody>
        </p:sp>
        <p:pic>
          <p:nvPicPr>
            <p:cNvPr id="21" name="object 21"/>
            <p:cNvPicPr/>
            <p:nvPr/>
          </p:nvPicPr>
          <p:blipFill>
            <a:blip r:embed="rId5" cstate="print"/>
            <a:stretch>
              <a:fillRect/>
            </a:stretch>
          </p:blipFill>
          <p:spPr>
            <a:xfrm>
              <a:off x="7184603" y="3313797"/>
              <a:ext cx="195612" cy="113980"/>
            </a:xfrm>
            <a:prstGeom prst="rect">
              <a:avLst/>
            </a:prstGeom>
          </p:spPr>
        </p:pic>
        <p:sp>
          <p:nvSpPr>
            <p:cNvPr id="22" name="object 22"/>
            <p:cNvSpPr/>
            <p:nvPr/>
          </p:nvSpPr>
          <p:spPr>
            <a:xfrm>
              <a:off x="6645934" y="2609076"/>
              <a:ext cx="629920" cy="520700"/>
            </a:xfrm>
            <a:custGeom>
              <a:avLst/>
              <a:gdLst/>
              <a:ahLst/>
              <a:cxnLst/>
              <a:rect l="l" t="t" r="r" b="b"/>
              <a:pathLst>
                <a:path w="629920" h="520700">
                  <a:moveTo>
                    <a:pt x="0" y="520233"/>
                  </a:moveTo>
                  <a:lnTo>
                    <a:pt x="629751" y="520234"/>
                  </a:lnTo>
                  <a:lnTo>
                    <a:pt x="629750" y="0"/>
                  </a:lnTo>
                  <a:lnTo>
                    <a:pt x="0" y="0"/>
                  </a:lnTo>
                  <a:lnTo>
                    <a:pt x="0" y="520233"/>
                  </a:lnTo>
                  <a:close/>
                </a:path>
              </a:pathLst>
            </a:custGeom>
            <a:ln w="6840">
              <a:solidFill>
                <a:srgbClr val="000000"/>
              </a:solidFill>
            </a:ln>
          </p:spPr>
          <p:txBody>
            <a:bodyPr wrap="square" lIns="0" tIns="0" rIns="0" bIns="0" rtlCol="0"/>
            <a:lstStyle/>
            <a:p>
              <a:endParaRPr/>
            </a:p>
          </p:txBody>
        </p:sp>
        <p:sp>
          <p:nvSpPr>
            <p:cNvPr id="23" name="object 23"/>
            <p:cNvSpPr/>
            <p:nvPr/>
          </p:nvSpPr>
          <p:spPr>
            <a:xfrm>
              <a:off x="6686219" y="2651556"/>
              <a:ext cx="548640" cy="441959"/>
            </a:xfrm>
            <a:custGeom>
              <a:avLst/>
              <a:gdLst/>
              <a:ahLst/>
              <a:cxnLst/>
              <a:rect l="l" t="t" r="r" b="b"/>
              <a:pathLst>
                <a:path w="548640" h="441960">
                  <a:moveTo>
                    <a:pt x="465277" y="0"/>
                  </a:moveTo>
                  <a:lnTo>
                    <a:pt x="0" y="0"/>
                  </a:lnTo>
                  <a:lnTo>
                    <a:pt x="0" y="441756"/>
                  </a:lnTo>
                  <a:lnTo>
                    <a:pt x="465277" y="441756"/>
                  </a:lnTo>
                  <a:lnTo>
                    <a:pt x="465277" y="0"/>
                  </a:lnTo>
                  <a:close/>
                </a:path>
                <a:path w="548640" h="441960">
                  <a:moveTo>
                    <a:pt x="548170" y="0"/>
                  </a:moveTo>
                  <a:lnTo>
                    <a:pt x="546887" y="0"/>
                  </a:lnTo>
                  <a:lnTo>
                    <a:pt x="546887" y="441756"/>
                  </a:lnTo>
                  <a:lnTo>
                    <a:pt x="548170" y="441756"/>
                  </a:lnTo>
                  <a:lnTo>
                    <a:pt x="548170" y="0"/>
                  </a:lnTo>
                  <a:close/>
                </a:path>
              </a:pathLst>
            </a:custGeom>
            <a:solidFill>
              <a:srgbClr val="0F50FF"/>
            </a:solidFill>
          </p:spPr>
          <p:txBody>
            <a:bodyPr wrap="square" lIns="0" tIns="0" rIns="0" bIns="0" rtlCol="0"/>
            <a:lstStyle/>
            <a:p>
              <a:endParaRPr/>
            </a:p>
          </p:txBody>
        </p:sp>
        <p:sp>
          <p:nvSpPr>
            <p:cNvPr id="24" name="object 24"/>
            <p:cNvSpPr/>
            <p:nvPr/>
          </p:nvSpPr>
          <p:spPr>
            <a:xfrm>
              <a:off x="6686227" y="2651556"/>
              <a:ext cx="548640" cy="441959"/>
            </a:xfrm>
            <a:custGeom>
              <a:avLst/>
              <a:gdLst/>
              <a:ahLst/>
              <a:cxnLst/>
              <a:rect l="l" t="t" r="r" b="b"/>
              <a:pathLst>
                <a:path w="548640" h="441960">
                  <a:moveTo>
                    <a:pt x="0" y="441746"/>
                  </a:moveTo>
                  <a:lnTo>
                    <a:pt x="548162" y="441746"/>
                  </a:lnTo>
                  <a:lnTo>
                    <a:pt x="548162" y="0"/>
                  </a:lnTo>
                  <a:lnTo>
                    <a:pt x="0" y="0"/>
                  </a:lnTo>
                  <a:lnTo>
                    <a:pt x="0" y="441746"/>
                  </a:lnTo>
                  <a:close/>
                </a:path>
              </a:pathLst>
            </a:custGeom>
            <a:ln w="6840">
              <a:solidFill>
                <a:srgbClr val="000000"/>
              </a:solidFill>
            </a:ln>
          </p:spPr>
          <p:txBody>
            <a:bodyPr wrap="square" lIns="0" tIns="0" rIns="0" bIns="0" rtlCol="0"/>
            <a:lstStyle/>
            <a:p>
              <a:endParaRPr/>
            </a:p>
          </p:txBody>
        </p:sp>
        <p:sp>
          <p:nvSpPr>
            <p:cNvPr id="25" name="object 25"/>
            <p:cNvSpPr/>
            <p:nvPr/>
          </p:nvSpPr>
          <p:spPr>
            <a:xfrm>
              <a:off x="7151503" y="2651556"/>
              <a:ext cx="81915" cy="441959"/>
            </a:xfrm>
            <a:custGeom>
              <a:avLst/>
              <a:gdLst/>
              <a:ahLst/>
              <a:cxnLst/>
              <a:rect l="l" t="t" r="r" b="b"/>
              <a:pathLst>
                <a:path w="81915" h="441960">
                  <a:moveTo>
                    <a:pt x="0" y="441746"/>
                  </a:moveTo>
                  <a:lnTo>
                    <a:pt x="81604" y="441746"/>
                  </a:lnTo>
                  <a:lnTo>
                    <a:pt x="81604" y="0"/>
                  </a:lnTo>
                  <a:lnTo>
                    <a:pt x="0" y="0"/>
                  </a:lnTo>
                  <a:lnTo>
                    <a:pt x="0" y="441746"/>
                  </a:lnTo>
                  <a:close/>
                </a:path>
              </a:pathLst>
            </a:custGeom>
            <a:ln w="6842">
              <a:solidFill>
                <a:srgbClr val="000000"/>
              </a:solidFill>
            </a:ln>
          </p:spPr>
          <p:txBody>
            <a:bodyPr wrap="square" lIns="0" tIns="0" rIns="0" bIns="0" rtlCol="0"/>
            <a:lstStyle/>
            <a:p>
              <a:endParaRPr/>
            </a:p>
          </p:txBody>
        </p:sp>
        <p:sp>
          <p:nvSpPr>
            <p:cNvPr id="26" name="object 26"/>
            <p:cNvSpPr/>
            <p:nvPr/>
          </p:nvSpPr>
          <p:spPr>
            <a:xfrm>
              <a:off x="7170132" y="2674104"/>
              <a:ext cx="41910" cy="33655"/>
            </a:xfrm>
            <a:custGeom>
              <a:avLst/>
              <a:gdLst/>
              <a:ahLst/>
              <a:cxnLst/>
              <a:rect l="l" t="t" r="r" b="b"/>
              <a:pathLst>
                <a:path w="41909" h="33655">
                  <a:moveTo>
                    <a:pt x="0" y="33473"/>
                  </a:moveTo>
                  <a:lnTo>
                    <a:pt x="41688" y="33473"/>
                  </a:lnTo>
                  <a:lnTo>
                    <a:pt x="41688" y="0"/>
                  </a:lnTo>
                  <a:lnTo>
                    <a:pt x="0" y="0"/>
                  </a:lnTo>
                  <a:lnTo>
                    <a:pt x="0" y="33473"/>
                  </a:lnTo>
                  <a:close/>
                </a:path>
              </a:pathLst>
            </a:custGeom>
            <a:ln w="6840">
              <a:solidFill>
                <a:srgbClr val="000000"/>
              </a:solidFill>
            </a:ln>
          </p:spPr>
          <p:txBody>
            <a:bodyPr wrap="square" lIns="0" tIns="0" rIns="0" bIns="0" rtlCol="0"/>
            <a:lstStyle/>
            <a:p>
              <a:endParaRPr/>
            </a:p>
          </p:txBody>
        </p:sp>
        <p:sp>
          <p:nvSpPr>
            <p:cNvPr id="27" name="object 27"/>
            <p:cNvSpPr/>
            <p:nvPr/>
          </p:nvSpPr>
          <p:spPr>
            <a:xfrm>
              <a:off x="7173721" y="2863824"/>
              <a:ext cx="33655" cy="33020"/>
            </a:xfrm>
            <a:custGeom>
              <a:avLst/>
              <a:gdLst/>
              <a:ahLst/>
              <a:cxnLst/>
              <a:rect l="l" t="t" r="r" b="b"/>
              <a:pathLst>
                <a:path w="33654" h="33019">
                  <a:moveTo>
                    <a:pt x="25964" y="0"/>
                  </a:moveTo>
                  <a:lnTo>
                    <a:pt x="7335" y="0"/>
                  </a:lnTo>
                  <a:lnTo>
                    <a:pt x="0" y="7332"/>
                  </a:lnTo>
                  <a:lnTo>
                    <a:pt x="0" y="25583"/>
                  </a:lnTo>
                  <a:lnTo>
                    <a:pt x="7335" y="32968"/>
                  </a:lnTo>
                  <a:lnTo>
                    <a:pt x="25964" y="32968"/>
                  </a:lnTo>
                  <a:lnTo>
                    <a:pt x="33300" y="25583"/>
                  </a:lnTo>
                  <a:lnTo>
                    <a:pt x="33300" y="7332"/>
                  </a:lnTo>
                  <a:lnTo>
                    <a:pt x="25964" y="0"/>
                  </a:lnTo>
                  <a:close/>
                </a:path>
              </a:pathLst>
            </a:custGeom>
            <a:solidFill>
              <a:srgbClr val="FFFFFF"/>
            </a:solidFill>
          </p:spPr>
          <p:txBody>
            <a:bodyPr wrap="square" lIns="0" tIns="0" rIns="0" bIns="0" rtlCol="0"/>
            <a:lstStyle/>
            <a:p>
              <a:endParaRPr/>
            </a:p>
          </p:txBody>
        </p:sp>
        <p:sp>
          <p:nvSpPr>
            <p:cNvPr id="28" name="object 28"/>
            <p:cNvSpPr/>
            <p:nvPr/>
          </p:nvSpPr>
          <p:spPr>
            <a:xfrm>
              <a:off x="7173721" y="2863824"/>
              <a:ext cx="33655" cy="33020"/>
            </a:xfrm>
            <a:custGeom>
              <a:avLst/>
              <a:gdLst/>
              <a:ahLst/>
              <a:cxnLst/>
              <a:rect l="l" t="t" r="r" b="b"/>
              <a:pathLst>
                <a:path w="33654" h="33019">
                  <a:moveTo>
                    <a:pt x="0" y="16458"/>
                  </a:moveTo>
                  <a:lnTo>
                    <a:pt x="0" y="25583"/>
                  </a:lnTo>
                  <a:lnTo>
                    <a:pt x="7335" y="32968"/>
                  </a:lnTo>
                  <a:lnTo>
                    <a:pt x="16465" y="32968"/>
                  </a:lnTo>
                  <a:lnTo>
                    <a:pt x="25964" y="32968"/>
                  </a:lnTo>
                  <a:lnTo>
                    <a:pt x="33300" y="25583"/>
                  </a:lnTo>
                  <a:lnTo>
                    <a:pt x="33300" y="16458"/>
                  </a:lnTo>
                  <a:lnTo>
                    <a:pt x="33300" y="7332"/>
                  </a:lnTo>
                  <a:lnTo>
                    <a:pt x="25964" y="0"/>
                  </a:lnTo>
                  <a:lnTo>
                    <a:pt x="16465" y="0"/>
                  </a:lnTo>
                  <a:lnTo>
                    <a:pt x="7335" y="0"/>
                  </a:lnTo>
                  <a:lnTo>
                    <a:pt x="0" y="7332"/>
                  </a:lnTo>
                  <a:lnTo>
                    <a:pt x="0" y="16458"/>
                  </a:lnTo>
                </a:path>
              </a:pathLst>
            </a:custGeom>
            <a:ln w="6841">
              <a:solidFill>
                <a:srgbClr val="000000"/>
              </a:solidFill>
            </a:ln>
          </p:spPr>
          <p:txBody>
            <a:bodyPr wrap="square" lIns="0" tIns="0" rIns="0" bIns="0" rtlCol="0"/>
            <a:lstStyle/>
            <a:p>
              <a:endParaRPr/>
            </a:p>
          </p:txBody>
        </p:sp>
        <p:sp>
          <p:nvSpPr>
            <p:cNvPr id="29" name="object 29"/>
            <p:cNvSpPr/>
            <p:nvPr/>
          </p:nvSpPr>
          <p:spPr>
            <a:xfrm>
              <a:off x="7173721" y="2943176"/>
              <a:ext cx="33655" cy="34290"/>
            </a:xfrm>
            <a:custGeom>
              <a:avLst/>
              <a:gdLst/>
              <a:ahLst/>
              <a:cxnLst/>
              <a:rect l="l" t="t" r="r" b="b"/>
              <a:pathLst>
                <a:path w="33654" h="34289">
                  <a:moveTo>
                    <a:pt x="25964" y="0"/>
                  </a:moveTo>
                  <a:lnTo>
                    <a:pt x="7335" y="0"/>
                  </a:lnTo>
                  <a:lnTo>
                    <a:pt x="0" y="7358"/>
                  </a:lnTo>
                  <a:lnTo>
                    <a:pt x="0" y="26501"/>
                  </a:lnTo>
                  <a:lnTo>
                    <a:pt x="7335" y="33855"/>
                  </a:lnTo>
                  <a:lnTo>
                    <a:pt x="25964" y="33855"/>
                  </a:lnTo>
                  <a:lnTo>
                    <a:pt x="33300" y="26501"/>
                  </a:lnTo>
                  <a:lnTo>
                    <a:pt x="33300" y="7358"/>
                  </a:lnTo>
                  <a:lnTo>
                    <a:pt x="25964" y="0"/>
                  </a:lnTo>
                  <a:close/>
                </a:path>
              </a:pathLst>
            </a:custGeom>
            <a:solidFill>
              <a:srgbClr val="FFFFFF"/>
            </a:solidFill>
          </p:spPr>
          <p:txBody>
            <a:bodyPr wrap="square" lIns="0" tIns="0" rIns="0" bIns="0" rtlCol="0"/>
            <a:lstStyle/>
            <a:p>
              <a:endParaRPr/>
            </a:p>
          </p:txBody>
        </p:sp>
        <p:sp>
          <p:nvSpPr>
            <p:cNvPr id="30" name="object 30"/>
            <p:cNvSpPr/>
            <p:nvPr/>
          </p:nvSpPr>
          <p:spPr>
            <a:xfrm>
              <a:off x="7173721" y="2943176"/>
              <a:ext cx="33655" cy="34290"/>
            </a:xfrm>
            <a:custGeom>
              <a:avLst/>
              <a:gdLst/>
              <a:ahLst/>
              <a:cxnLst/>
              <a:rect l="l" t="t" r="r" b="b"/>
              <a:pathLst>
                <a:path w="33654" h="34289">
                  <a:moveTo>
                    <a:pt x="0" y="16864"/>
                  </a:moveTo>
                  <a:lnTo>
                    <a:pt x="0" y="26501"/>
                  </a:lnTo>
                  <a:lnTo>
                    <a:pt x="7335" y="33855"/>
                  </a:lnTo>
                  <a:lnTo>
                    <a:pt x="16465" y="33855"/>
                  </a:lnTo>
                  <a:lnTo>
                    <a:pt x="25964" y="33855"/>
                  </a:lnTo>
                  <a:lnTo>
                    <a:pt x="33300" y="26501"/>
                  </a:lnTo>
                  <a:lnTo>
                    <a:pt x="33300" y="16864"/>
                  </a:lnTo>
                  <a:lnTo>
                    <a:pt x="33300" y="7358"/>
                  </a:lnTo>
                  <a:lnTo>
                    <a:pt x="25964" y="0"/>
                  </a:lnTo>
                  <a:lnTo>
                    <a:pt x="16465" y="0"/>
                  </a:lnTo>
                  <a:lnTo>
                    <a:pt x="7335" y="0"/>
                  </a:lnTo>
                  <a:lnTo>
                    <a:pt x="0" y="7358"/>
                  </a:lnTo>
                  <a:lnTo>
                    <a:pt x="0" y="16864"/>
                  </a:lnTo>
                </a:path>
              </a:pathLst>
            </a:custGeom>
            <a:ln w="6841">
              <a:solidFill>
                <a:srgbClr val="000000"/>
              </a:solidFill>
            </a:ln>
          </p:spPr>
          <p:txBody>
            <a:bodyPr wrap="square" lIns="0" tIns="0" rIns="0" bIns="0" rtlCol="0"/>
            <a:lstStyle/>
            <a:p>
              <a:endParaRPr/>
            </a:p>
          </p:txBody>
        </p:sp>
        <p:sp>
          <p:nvSpPr>
            <p:cNvPr id="31" name="object 31"/>
            <p:cNvSpPr/>
            <p:nvPr/>
          </p:nvSpPr>
          <p:spPr>
            <a:xfrm>
              <a:off x="7173721" y="3019126"/>
              <a:ext cx="33655" cy="33020"/>
            </a:xfrm>
            <a:custGeom>
              <a:avLst/>
              <a:gdLst/>
              <a:ahLst/>
              <a:cxnLst/>
              <a:rect l="l" t="t" r="r" b="b"/>
              <a:pathLst>
                <a:path w="33654" h="33019">
                  <a:moveTo>
                    <a:pt x="25964" y="0"/>
                  </a:moveTo>
                  <a:lnTo>
                    <a:pt x="7335" y="0"/>
                  </a:lnTo>
                  <a:lnTo>
                    <a:pt x="0" y="7353"/>
                  </a:lnTo>
                  <a:lnTo>
                    <a:pt x="0" y="25109"/>
                  </a:lnTo>
                  <a:lnTo>
                    <a:pt x="7335" y="32462"/>
                  </a:lnTo>
                  <a:lnTo>
                    <a:pt x="25964" y="32462"/>
                  </a:lnTo>
                  <a:lnTo>
                    <a:pt x="33300" y="25109"/>
                  </a:lnTo>
                  <a:lnTo>
                    <a:pt x="33300" y="7353"/>
                  </a:lnTo>
                  <a:lnTo>
                    <a:pt x="25964" y="0"/>
                  </a:lnTo>
                  <a:close/>
                </a:path>
              </a:pathLst>
            </a:custGeom>
            <a:solidFill>
              <a:srgbClr val="FFFFFF"/>
            </a:solidFill>
          </p:spPr>
          <p:txBody>
            <a:bodyPr wrap="square" lIns="0" tIns="0" rIns="0" bIns="0" rtlCol="0"/>
            <a:lstStyle/>
            <a:p>
              <a:endParaRPr/>
            </a:p>
          </p:txBody>
        </p:sp>
        <p:sp>
          <p:nvSpPr>
            <p:cNvPr id="32" name="object 32"/>
            <p:cNvSpPr/>
            <p:nvPr/>
          </p:nvSpPr>
          <p:spPr>
            <a:xfrm>
              <a:off x="7173721" y="3019126"/>
              <a:ext cx="33655" cy="33020"/>
            </a:xfrm>
            <a:custGeom>
              <a:avLst/>
              <a:gdLst/>
              <a:ahLst/>
              <a:cxnLst/>
              <a:rect l="l" t="t" r="r" b="b"/>
              <a:pathLst>
                <a:path w="33654" h="33019">
                  <a:moveTo>
                    <a:pt x="0" y="15978"/>
                  </a:moveTo>
                  <a:lnTo>
                    <a:pt x="0" y="25109"/>
                  </a:lnTo>
                  <a:lnTo>
                    <a:pt x="7335" y="32462"/>
                  </a:lnTo>
                  <a:lnTo>
                    <a:pt x="16465" y="32462"/>
                  </a:lnTo>
                  <a:lnTo>
                    <a:pt x="25964" y="32462"/>
                  </a:lnTo>
                  <a:lnTo>
                    <a:pt x="33300" y="25109"/>
                  </a:lnTo>
                  <a:lnTo>
                    <a:pt x="33300" y="15978"/>
                  </a:lnTo>
                  <a:lnTo>
                    <a:pt x="33300" y="7353"/>
                  </a:lnTo>
                  <a:lnTo>
                    <a:pt x="25964" y="0"/>
                  </a:lnTo>
                  <a:lnTo>
                    <a:pt x="16465" y="0"/>
                  </a:lnTo>
                  <a:lnTo>
                    <a:pt x="7335" y="0"/>
                  </a:lnTo>
                  <a:lnTo>
                    <a:pt x="0" y="7353"/>
                  </a:lnTo>
                  <a:lnTo>
                    <a:pt x="0" y="15978"/>
                  </a:lnTo>
                </a:path>
              </a:pathLst>
            </a:custGeom>
            <a:ln w="6841">
              <a:solidFill>
                <a:srgbClr val="000000"/>
              </a:solidFill>
            </a:ln>
          </p:spPr>
          <p:txBody>
            <a:bodyPr wrap="square" lIns="0" tIns="0" rIns="0" bIns="0" rtlCol="0"/>
            <a:lstStyle/>
            <a:p>
              <a:endParaRPr/>
            </a:p>
          </p:txBody>
        </p:sp>
        <p:sp>
          <p:nvSpPr>
            <p:cNvPr id="33" name="object 33"/>
            <p:cNvSpPr/>
            <p:nvPr/>
          </p:nvSpPr>
          <p:spPr>
            <a:xfrm>
              <a:off x="8489864" y="3147974"/>
              <a:ext cx="864869" cy="270510"/>
            </a:xfrm>
            <a:custGeom>
              <a:avLst/>
              <a:gdLst/>
              <a:ahLst/>
              <a:cxnLst/>
              <a:rect l="l" t="t" r="r" b="b"/>
              <a:pathLst>
                <a:path w="864870" h="270510">
                  <a:moveTo>
                    <a:pt x="0" y="269944"/>
                  </a:moveTo>
                  <a:lnTo>
                    <a:pt x="864541" y="269944"/>
                  </a:lnTo>
                  <a:lnTo>
                    <a:pt x="864541" y="0"/>
                  </a:lnTo>
                  <a:lnTo>
                    <a:pt x="0" y="0"/>
                  </a:lnTo>
                  <a:lnTo>
                    <a:pt x="0" y="269944"/>
                  </a:lnTo>
                  <a:close/>
                </a:path>
              </a:pathLst>
            </a:custGeom>
            <a:ln w="6839">
              <a:solidFill>
                <a:srgbClr val="000000"/>
              </a:solidFill>
            </a:ln>
          </p:spPr>
          <p:txBody>
            <a:bodyPr wrap="square" lIns="0" tIns="0" rIns="0" bIns="0" rtlCol="0"/>
            <a:lstStyle/>
            <a:p>
              <a:endParaRPr/>
            </a:p>
          </p:txBody>
        </p:sp>
        <p:sp>
          <p:nvSpPr>
            <p:cNvPr id="34" name="object 34"/>
            <p:cNvSpPr/>
            <p:nvPr/>
          </p:nvSpPr>
          <p:spPr>
            <a:xfrm>
              <a:off x="8967319" y="3193619"/>
              <a:ext cx="302895" cy="126364"/>
            </a:xfrm>
            <a:custGeom>
              <a:avLst/>
              <a:gdLst/>
              <a:ahLst/>
              <a:cxnLst/>
              <a:rect l="l" t="t" r="r" b="b"/>
              <a:pathLst>
                <a:path w="302895" h="126364">
                  <a:moveTo>
                    <a:pt x="302462" y="0"/>
                  </a:moveTo>
                  <a:lnTo>
                    <a:pt x="0" y="0"/>
                  </a:lnTo>
                  <a:lnTo>
                    <a:pt x="0" y="126157"/>
                  </a:lnTo>
                  <a:lnTo>
                    <a:pt x="302463" y="126157"/>
                  </a:lnTo>
                  <a:lnTo>
                    <a:pt x="302462" y="0"/>
                  </a:lnTo>
                  <a:close/>
                </a:path>
              </a:pathLst>
            </a:custGeom>
            <a:solidFill>
              <a:srgbClr val="808080"/>
            </a:solidFill>
          </p:spPr>
          <p:txBody>
            <a:bodyPr wrap="square" lIns="0" tIns="0" rIns="0" bIns="0" rtlCol="0"/>
            <a:lstStyle/>
            <a:p>
              <a:endParaRPr/>
            </a:p>
          </p:txBody>
        </p:sp>
        <p:sp>
          <p:nvSpPr>
            <p:cNvPr id="35" name="object 35"/>
            <p:cNvSpPr/>
            <p:nvPr/>
          </p:nvSpPr>
          <p:spPr>
            <a:xfrm>
              <a:off x="8967319" y="3193619"/>
              <a:ext cx="302895" cy="126364"/>
            </a:xfrm>
            <a:custGeom>
              <a:avLst/>
              <a:gdLst/>
              <a:ahLst/>
              <a:cxnLst/>
              <a:rect l="l" t="t" r="r" b="b"/>
              <a:pathLst>
                <a:path w="302895" h="126364">
                  <a:moveTo>
                    <a:pt x="0" y="126157"/>
                  </a:moveTo>
                  <a:lnTo>
                    <a:pt x="302463" y="126157"/>
                  </a:lnTo>
                  <a:lnTo>
                    <a:pt x="302462" y="0"/>
                  </a:lnTo>
                  <a:lnTo>
                    <a:pt x="0" y="0"/>
                  </a:lnTo>
                  <a:lnTo>
                    <a:pt x="0" y="126157"/>
                  </a:lnTo>
                  <a:close/>
                </a:path>
              </a:pathLst>
            </a:custGeom>
            <a:ln w="6840">
              <a:solidFill>
                <a:srgbClr val="000000"/>
              </a:solidFill>
            </a:ln>
          </p:spPr>
          <p:txBody>
            <a:bodyPr wrap="square" lIns="0" tIns="0" rIns="0" bIns="0" rtlCol="0"/>
            <a:lstStyle/>
            <a:p>
              <a:endParaRPr/>
            </a:p>
          </p:txBody>
        </p:sp>
        <p:sp>
          <p:nvSpPr>
            <p:cNvPr id="36" name="object 36"/>
            <p:cNvSpPr/>
            <p:nvPr/>
          </p:nvSpPr>
          <p:spPr>
            <a:xfrm>
              <a:off x="8455524" y="3296830"/>
              <a:ext cx="938530" cy="168910"/>
            </a:xfrm>
            <a:custGeom>
              <a:avLst/>
              <a:gdLst/>
              <a:ahLst/>
              <a:cxnLst/>
              <a:rect l="l" t="t" r="r" b="b"/>
              <a:pathLst>
                <a:path w="938529" h="168910">
                  <a:moveTo>
                    <a:pt x="823914" y="0"/>
                  </a:moveTo>
                  <a:lnTo>
                    <a:pt x="117209" y="0"/>
                  </a:lnTo>
                  <a:lnTo>
                    <a:pt x="2280" y="148854"/>
                  </a:lnTo>
                  <a:lnTo>
                    <a:pt x="0" y="157475"/>
                  </a:lnTo>
                  <a:lnTo>
                    <a:pt x="5321" y="164449"/>
                  </a:lnTo>
                  <a:lnTo>
                    <a:pt x="13558" y="168761"/>
                  </a:lnTo>
                  <a:lnTo>
                    <a:pt x="926665" y="168761"/>
                  </a:lnTo>
                  <a:lnTo>
                    <a:pt x="933631" y="165717"/>
                  </a:lnTo>
                  <a:lnTo>
                    <a:pt x="937906" y="159251"/>
                  </a:lnTo>
                  <a:lnTo>
                    <a:pt x="935795" y="152278"/>
                  </a:lnTo>
                  <a:lnTo>
                    <a:pt x="823914" y="0"/>
                  </a:lnTo>
                  <a:close/>
                </a:path>
              </a:pathLst>
            </a:custGeom>
            <a:solidFill>
              <a:srgbClr val="FFFFFF"/>
            </a:solidFill>
          </p:spPr>
          <p:txBody>
            <a:bodyPr wrap="square" lIns="0" tIns="0" rIns="0" bIns="0" rtlCol="0"/>
            <a:lstStyle/>
            <a:p>
              <a:endParaRPr/>
            </a:p>
          </p:txBody>
        </p:sp>
        <p:sp>
          <p:nvSpPr>
            <p:cNvPr id="37" name="object 37"/>
            <p:cNvSpPr/>
            <p:nvPr/>
          </p:nvSpPr>
          <p:spPr>
            <a:xfrm>
              <a:off x="8455524" y="3296830"/>
              <a:ext cx="938530" cy="168910"/>
            </a:xfrm>
            <a:custGeom>
              <a:avLst/>
              <a:gdLst/>
              <a:ahLst/>
              <a:cxnLst/>
              <a:rect l="l" t="t" r="r" b="b"/>
              <a:pathLst>
                <a:path w="938529" h="168910">
                  <a:moveTo>
                    <a:pt x="117209" y="0"/>
                  </a:moveTo>
                  <a:lnTo>
                    <a:pt x="823914" y="0"/>
                  </a:lnTo>
                  <a:lnTo>
                    <a:pt x="935795" y="152278"/>
                  </a:lnTo>
                  <a:lnTo>
                    <a:pt x="937906" y="159251"/>
                  </a:lnTo>
                  <a:lnTo>
                    <a:pt x="933631" y="165717"/>
                  </a:lnTo>
                  <a:lnTo>
                    <a:pt x="926665" y="168760"/>
                  </a:lnTo>
                  <a:lnTo>
                    <a:pt x="13558" y="168760"/>
                  </a:lnTo>
                  <a:lnTo>
                    <a:pt x="5321" y="164449"/>
                  </a:lnTo>
                  <a:lnTo>
                    <a:pt x="0" y="157475"/>
                  </a:lnTo>
                  <a:lnTo>
                    <a:pt x="2280" y="148854"/>
                  </a:lnTo>
                  <a:lnTo>
                    <a:pt x="117209" y="0"/>
                  </a:lnTo>
                </a:path>
              </a:pathLst>
            </a:custGeom>
            <a:ln w="6839">
              <a:solidFill>
                <a:srgbClr val="000000"/>
              </a:solidFill>
            </a:ln>
          </p:spPr>
          <p:txBody>
            <a:bodyPr wrap="square" lIns="0" tIns="0" rIns="0" bIns="0" rtlCol="0"/>
            <a:lstStyle/>
            <a:p>
              <a:endParaRPr/>
            </a:p>
          </p:txBody>
        </p:sp>
        <p:sp>
          <p:nvSpPr>
            <p:cNvPr id="38" name="object 38"/>
            <p:cNvSpPr/>
            <p:nvPr/>
          </p:nvSpPr>
          <p:spPr>
            <a:xfrm>
              <a:off x="8508111" y="3332457"/>
              <a:ext cx="622935" cy="107314"/>
            </a:xfrm>
            <a:custGeom>
              <a:avLst/>
              <a:gdLst/>
              <a:ahLst/>
              <a:cxnLst/>
              <a:rect l="l" t="t" r="r" b="b"/>
              <a:pathLst>
                <a:path w="622934" h="107314">
                  <a:moveTo>
                    <a:pt x="593795" y="0"/>
                  </a:moveTo>
                  <a:lnTo>
                    <a:pt x="83757" y="0"/>
                  </a:lnTo>
                  <a:lnTo>
                    <a:pt x="0" y="107140"/>
                  </a:lnTo>
                  <a:lnTo>
                    <a:pt x="622768" y="107140"/>
                  </a:lnTo>
                  <a:lnTo>
                    <a:pt x="593795" y="0"/>
                  </a:lnTo>
                  <a:close/>
                </a:path>
              </a:pathLst>
            </a:custGeom>
            <a:solidFill>
              <a:srgbClr val="FFFFFF"/>
            </a:solidFill>
          </p:spPr>
          <p:txBody>
            <a:bodyPr wrap="square" lIns="0" tIns="0" rIns="0" bIns="0" rtlCol="0"/>
            <a:lstStyle/>
            <a:p>
              <a:endParaRPr/>
            </a:p>
          </p:txBody>
        </p:sp>
        <p:sp>
          <p:nvSpPr>
            <p:cNvPr id="39" name="object 39"/>
            <p:cNvSpPr/>
            <p:nvPr/>
          </p:nvSpPr>
          <p:spPr>
            <a:xfrm>
              <a:off x="8508111" y="3332457"/>
              <a:ext cx="622935" cy="107314"/>
            </a:xfrm>
            <a:custGeom>
              <a:avLst/>
              <a:gdLst/>
              <a:ahLst/>
              <a:cxnLst/>
              <a:rect l="l" t="t" r="r" b="b"/>
              <a:pathLst>
                <a:path w="622934" h="107314">
                  <a:moveTo>
                    <a:pt x="83757" y="0"/>
                  </a:moveTo>
                  <a:lnTo>
                    <a:pt x="593795" y="0"/>
                  </a:lnTo>
                  <a:lnTo>
                    <a:pt x="622768" y="107140"/>
                  </a:lnTo>
                  <a:lnTo>
                    <a:pt x="0" y="107140"/>
                  </a:lnTo>
                  <a:lnTo>
                    <a:pt x="83757" y="0"/>
                  </a:lnTo>
                </a:path>
              </a:pathLst>
            </a:custGeom>
            <a:ln w="6839">
              <a:solidFill>
                <a:srgbClr val="000000"/>
              </a:solidFill>
            </a:ln>
          </p:spPr>
          <p:txBody>
            <a:bodyPr wrap="square" lIns="0" tIns="0" rIns="0" bIns="0" rtlCol="0"/>
            <a:lstStyle/>
            <a:p>
              <a:endParaRPr/>
            </a:p>
          </p:txBody>
        </p:sp>
        <p:pic>
          <p:nvPicPr>
            <p:cNvPr id="40" name="object 40"/>
            <p:cNvPicPr/>
            <p:nvPr/>
          </p:nvPicPr>
          <p:blipFill>
            <a:blip r:embed="rId5" cstate="print"/>
            <a:stretch>
              <a:fillRect/>
            </a:stretch>
          </p:blipFill>
          <p:spPr>
            <a:xfrm>
              <a:off x="9147514" y="3329037"/>
              <a:ext cx="195612" cy="113980"/>
            </a:xfrm>
            <a:prstGeom prst="rect">
              <a:avLst/>
            </a:prstGeom>
          </p:spPr>
        </p:pic>
        <p:sp>
          <p:nvSpPr>
            <p:cNvPr id="41" name="object 41"/>
            <p:cNvSpPr/>
            <p:nvPr/>
          </p:nvSpPr>
          <p:spPr>
            <a:xfrm>
              <a:off x="8608846" y="2624316"/>
              <a:ext cx="629920" cy="520700"/>
            </a:xfrm>
            <a:custGeom>
              <a:avLst/>
              <a:gdLst/>
              <a:ahLst/>
              <a:cxnLst/>
              <a:rect l="l" t="t" r="r" b="b"/>
              <a:pathLst>
                <a:path w="629920" h="520700">
                  <a:moveTo>
                    <a:pt x="0" y="520233"/>
                  </a:moveTo>
                  <a:lnTo>
                    <a:pt x="629751" y="520234"/>
                  </a:lnTo>
                  <a:lnTo>
                    <a:pt x="629750" y="0"/>
                  </a:lnTo>
                  <a:lnTo>
                    <a:pt x="0" y="0"/>
                  </a:lnTo>
                  <a:lnTo>
                    <a:pt x="0" y="520233"/>
                  </a:lnTo>
                  <a:close/>
                </a:path>
              </a:pathLst>
            </a:custGeom>
            <a:ln w="6840">
              <a:solidFill>
                <a:srgbClr val="000000"/>
              </a:solidFill>
            </a:ln>
          </p:spPr>
          <p:txBody>
            <a:bodyPr wrap="square" lIns="0" tIns="0" rIns="0" bIns="0" rtlCol="0"/>
            <a:lstStyle/>
            <a:p>
              <a:endParaRPr/>
            </a:p>
          </p:txBody>
        </p:sp>
        <p:sp>
          <p:nvSpPr>
            <p:cNvPr id="42" name="object 42"/>
            <p:cNvSpPr/>
            <p:nvPr/>
          </p:nvSpPr>
          <p:spPr>
            <a:xfrm>
              <a:off x="8649131" y="2666796"/>
              <a:ext cx="548640" cy="441959"/>
            </a:xfrm>
            <a:custGeom>
              <a:avLst/>
              <a:gdLst/>
              <a:ahLst/>
              <a:cxnLst/>
              <a:rect l="l" t="t" r="r" b="b"/>
              <a:pathLst>
                <a:path w="548640" h="441960">
                  <a:moveTo>
                    <a:pt x="465277" y="0"/>
                  </a:moveTo>
                  <a:lnTo>
                    <a:pt x="0" y="0"/>
                  </a:lnTo>
                  <a:lnTo>
                    <a:pt x="0" y="441756"/>
                  </a:lnTo>
                  <a:lnTo>
                    <a:pt x="465277" y="441756"/>
                  </a:lnTo>
                  <a:lnTo>
                    <a:pt x="465277" y="0"/>
                  </a:lnTo>
                  <a:close/>
                </a:path>
                <a:path w="548640" h="441960">
                  <a:moveTo>
                    <a:pt x="548170" y="0"/>
                  </a:moveTo>
                  <a:lnTo>
                    <a:pt x="546887" y="0"/>
                  </a:lnTo>
                  <a:lnTo>
                    <a:pt x="546887" y="441756"/>
                  </a:lnTo>
                  <a:lnTo>
                    <a:pt x="548170" y="441756"/>
                  </a:lnTo>
                  <a:lnTo>
                    <a:pt x="548170" y="0"/>
                  </a:lnTo>
                  <a:close/>
                </a:path>
              </a:pathLst>
            </a:custGeom>
            <a:solidFill>
              <a:srgbClr val="0F50FF"/>
            </a:solidFill>
          </p:spPr>
          <p:txBody>
            <a:bodyPr wrap="square" lIns="0" tIns="0" rIns="0" bIns="0" rtlCol="0"/>
            <a:lstStyle/>
            <a:p>
              <a:endParaRPr/>
            </a:p>
          </p:txBody>
        </p:sp>
        <p:sp>
          <p:nvSpPr>
            <p:cNvPr id="43" name="object 43"/>
            <p:cNvSpPr/>
            <p:nvPr/>
          </p:nvSpPr>
          <p:spPr>
            <a:xfrm>
              <a:off x="8649139" y="2666796"/>
              <a:ext cx="548640" cy="441959"/>
            </a:xfrm>
            <a:custGeom>
              <a:avLst/>
              <a:gdLst/>
              <a:ahLst/>
              <a:cxnLst/>
              <a:rect l="l" t="t" r="r" b="b"/>
              <a:pathLst>
                <a:path w="548640" h="441960">
                  <a:moveTo>
                    <a:pt x="0" y="441746"/>
                  </a:moveTo>
                  <a:lnTo>
                    <a:pt x="548162" y="441746"/>
                  </a:lnTo>
                  <a:lnTo>
                    <a:pt x="548162" y="0"/>
                  </a:lnTo>
                  <a:lnTo>
                    <a:pt x="0" y="0"/>
                  </a:lnTo>
                  <a:lnTo>
                    <a:pt x="0" y="441746"/>
                  </a:lnTo>
                  <a:close/>
                </a:path>
              </a:pathLst>
            </a:custGeom>
            <a:ln w="6840">
              <a:solidFill>
                <a:srgbClr val="000000"/>
              </a:solidFill>
            </a:ln>
          </p:spPr>
          <p:txBody>
            <a:bodyPr wrap="square" lIns="0" tIns="0" rIns="0" bIns="0" rtlCol="0"/>
            <a:lstStyle/>
            <a:p>
              <a:endParaRPr/>
            </a:p>
          </p:txBody>
        </p:sp>
        <p:sp>
          <p:nvSpPr>
            <p:cNvPr id="44" name="object 44"/>
            <p:cNvSpPr/>
            <p:nvPr/>
          </p:nvSpPr>
          <p:spPr>
            <a:xfrm>
              <a:off x="9114415" y="2666796"/>
              <a:ext cx="81915" cy="441959"/>
            </a:xfrm>
            <a:custGeom>
              <a:avLst/>
              <a:gdLst/>
              <a:ahLst/>
              <a:cxnLst/>
              <a:rect l="l" t="t" r="r" b="b"/>
              <a:pathLst>
                <a:path w="81915" h="441960">
                  <a:moveTo>
                    <a:pt x="0" y="441746"/>
                  </a:moveTo>
                  <a:lnTo>
                    <a:pt x="81604" y="441746"/>
                  </a:lnTo>
                  <a:lnTo>
                    <a:pt x="81604" y="0"/>
                  </a:lnTo>
                  <a:lnTo>
                    <a:pt x="0" y="0"/>
                  </a:lnTo>
                  <a:lnTo>
                    <a:pt x="0" y="441746"/>
                  </a:lnTo>
                  <a:close/>
                </a:path>
              </a:pathLst>
            </a:custGeom>
            <a:ln w="6842">
              <a:solidFill>
                <a:srgbClr val="000000"/>
              </a:solidFill>
            </a:ln>
          </p:spPr>
          <p:txBody>
            <a:bodyPr wrap="square" lIns="0" tIns="0" rIns="0" bIns="0" rtlCol="0"/>
            <a:lstStyle/>
            <a:p>
              <a:endParaRPr/>
            </a:p>
          </p:txBody>
        </p:sp>
        <p:sp>
          <p:nvSpPr>
            <p:cNvPr id="45" name="object 45"/>
            <p:cNvSpPr/>
            <p:nvPr/>
          </p:nvSpPr>
          <p:spPr>
            <a:xfrm>
              <a:off x="9133044" y="2689344"/>
              <a:ext cx="41910" cy="33655"/>
            </a:xfrm>
            <a:custGeom>
              <a:avLst/>
              <a:gdLst/>
              <a:ahLst/>
              <a:cxnLst/>
              <a:rect l="l" t="t" r="r" b="b"/>
              <a:pathLst>
                <a:path w="41909" h="33655">
                  <a:moveTo>
                    <a:pt x="0" y="33473"/>
                  </a:moveTo>
                  <a:lnTo>
                    <a:pt x="41688" y="33473"/>
                  </a:lnTo>
                  <a:lnTo>
                    <a:pt x="41688" y="0"/>
                  </a:lnTo>
                  <a:lnTo>
                    <a:pt x="0" y="0"/>
                  </a:lnTo>
                  <a:lnTo>
                    <a:pt x="0" y="33473"/>
                  </a:lnTo>
                  <a:close/>
                </a:path>
              </a:pathLst>
            </a:custGeom>
            <a:ln w="6840">
              <a:solidFill>
                <a:srgbClr val="000000"/>
              </a:solidFill>
            </a:ln>
          </p:spPr>
          <p:txBody>
            <a:bodyPr wrap="square" lIns="0" tIns="0" rIns="0" bIns="0" rtlCol="0"/>
            <a:lstStyle/>
            <a:p>
              <a:endParaRPr/>
            </a:p>
          </p:txBody>
        </p:sp>
        <p:sp>
          <p:nvSpPr>
            <p:cNvPr id="46" name="object 46"/>
            <p:cNvSpPr/>
            <p:nvPr/>
          </p:nvSpPr>
          <p:spPr>
            <a:xfrm>
              <a:off x="9136632" y="2879063"/>
              <a:ext cx="33655" cy="33020"/>
            </a:xfrm>
            <a:custGeom>
              <a:avLst/>
              <a:gdLst/>
              <a:ahLst/>
              <a:cxnLst/>
              <a:rect l="l" t="t" r="r" b="b"/>
              <a:pathLst>
                <a:path w="33654" h="33019">
                  <a:moveTo>
                    <a:pt x="25964" y="0"/>
                  </a:moveTo>
                  <a:lnTo>
                    <a:pt x="7335" y="0"/>
                  </a:lnTo>
                  <a:lnTo>
                    <a:pt x="0" y="7332"/>
                  </a:lnTo>
                  <a:lnTo>
                    <a:pt x="0" y="25583"/>
                  </a:lnTo>
                  <a:lnTo>
                    <a:pt x="7335" y="32968"/>
                  </a:lnTo>
                  <a:lnTo>
                    <a:pt x="25964" y="32968"/>
                  </a:lnTo>
                  <a:lnTo>
                    <a:pt x="33300" y="25583"/>
                  </a:lnTo>
                  <a:lnTo>
                    <a:pt x="33300" y="7332"/>
                  </a:lnTo>
                  <a:lnTo>
                    <a:pt x="25964" y="0"/>
                  </a:lnTo>
                  <a:close/>
                </a:path>
              </a:pathLst>
            </a:custGeom>
            <a:solidFill>
              <a:srgbClr val="FFFFFF"/>
            </a:solidFill>
          </p:spPr>
          <p:txBody>
            <a:bodyPr wrap="square" lIns="0" tIns="0" rIns="0" bIns="0" rtlCol="0"/>
            <a:lstStyle/>
            <a:p>
              <a:endParaRPr/>
            </a:p>
          </p:txBody>
        </p:sp>
        <p:sp>
          <p:nvSpPr>
            <p:cNvPr id="47" name="object 47"/>
            <p:cNvSpPr/>
            <p:nvPr/>
          </p:nvSpPr>
          <p:spPr>
            <a:xfrm>
              <a:off x="9136632" y="2879063"/>
              <a:ext cx="33655" cy="33020"/>
            </a:xfrm>
            <a:custGeom>
              <a:avLst/>
              <a:gdLst/>
              <a:ahLst/>
              <a:cxnLst/>
              <a:rect l="l" t="t" r="r" b="b"/>
              <a:pathLst>
                <a:path w="33654" h="33019">
                  <a:moveTo>
                    <a:pt x="0" y="16458"/>
                  </a:moveTo>
                  <a:lnTo>
                    <a:pt x="0" y="25583"/>
                  </a:lnTo>
                  <a:lnTo>
                    <a:pt x="7335" y="32968"/>
                  </a:lnTo>
                  <a:lnTo>
                    <a:pt x="16465" y="32968"/>
                  </a:lnTo>
                  <a:lnTo>
                    <a:pt x="25964" y="32968"/>
                  </a:lnTo>
                  <a:lnTo>
                    <a:pt x="33300" y="25583"/>
                  </a:lnTo>
                  <a:lnTo>
                    <a:pt x="33300" y="16458"/>
                  </a:lnTo>
                  <a:lnTo>
                    <a:pt x="33300" y="7332"/>
                  </a:lnTo>
                  <a:lnTo>
                    <a:pt x="25964" y="0"/>
                  </a:lnTo>
                  <a:lnTo>
                    <a:pt x="16465" y="0"/>
                  </a:lnTo>
                  <a:lnTo>
                    <a:pt x="7335" y="0"/>
                  </a:lnTo>
                  <a:lnTo>
                    <a:pt x="0" y="7332"/>
                  </a:lnTo>
                  <a:lnTo>
                    <a:pt x="0" y="16458"/>
                  </a:lnTo>
                </a:path>
              </a:pathLst>
            </a:custGeom>
            <a:ln w="6841">
              <a:solidFill>
                <a:srgbClr val="000000"/>
              </a:solidFill>
            </a:ln>
          </p:spPr>
          <p:txBody>
            <a:bodyPr wrap="square" lIns="0" tIns="0" rIns="0" bIns="0" rtlCol="0"/>
            <a:lstStyle/>
            <a:p>
              <a:endParaRPr/>
            </a:p>
          </p:txBody>
        </p:sp>
        <p:sp>
          <p:nvSpPr>
            <p:cNvPr id="48" name="object 48"/>
            <p:cNvSpPr/>
            <p:nvPr/>
          </p:nvSpPr>
          <p:spPr>
            <a:xfrm>
              <a:off x="9136632" y="2958416"/>
              <a:ext cx="33655" cy="34290"/>
            </a:xfrm>
            <a:custGeom>
              <a:avLst/>
              <a:gdLst/>
              <a:ahLst/>
              <a:cxnLst/>
              <a:rect l="l" t="t" r="r" b="b"/>
              <a:pathLst>
                <a:path w="33654" h="34289">
                  <a:moveTo>
                    <a:pt x="25964" y="0"/>
                  </a:moveTo>
                  <a:lnTo>
                    <a:pt x="7335" y="0"/>
                  </a:lnTo>
                  <a:lnTo>
                    <a:pt x="0" y="7358"/>
                  </a:lnTo>
                  <a:lnTo>
                    <a:pt x="0" y="26501"/>
                  </a:lnTo>
                  <a:lnTo>
                    <a:pt x="7335" y="33855"/>
                  </a:lnTo>
                  <a:lnTo>
                    <a:pt x="25964" y="33855"/>
                  </a:lnTo>
                  <a:lnTo>
                    <a:pt x="33300" y="26501"/>
                  </a:lnTo>
                  <a:lnTo>
                    <a:pt x="33300" y="7358"/>
                  </a:lnTo>
                  <a:lnTo>
                    <a:pt x="25964" y="0"/>
                  </a:lnTo>
                  <a:close/>
                </a:path>
              </a:pathLst>
            </a:custGeom>
            <a:solidFill>
              <a:srgbClr val="FFFFFF"/>
            </a:solidFill>
          </p:spPr>
          <p:txBody>
            <a:bodyPr wrap="square" lIns="0" tIns="0" rIns="0" bIns="0" rtlCol="0"/>
            <a:lstStyle/>
            <a:p>
              <a:endParaRPr/>
            </a:p>
          </p:txBody>
        </p:sp>
        <p:sp>
          <p:nvSpPr>
            <p:cNvPr id="49" name="object 49"/>
            <p:cNvSpPr/>
            <p:nvPr/>
          </p:nvSpPr>
          <p:spPr>
            <a:xfrm>
              <a:off x="9136632" y="2958416"/>
              <a:ext cx="33655" cy="34290"/>
            </a:xfrm>
            <a:custGeom>
              <a:avLst/>
              <a:gdLst/>
              <a:ahLst/>
              <a:cxnLst/>
              <a:rect l="l" t="t" r="r" b="b"/>
              <a:pathLst>
                <a:path w="33654" h="34289">
                  <a:moveTo>
                    <a:pt x="0" y="16864"/>
                  </a:moveTo>
                  <a:lnTo>
                    <a:pt x="0" y="26501"/>
                  </a:lnTo>
                  <a:lnTo>
                    <a:pt x="7335" y="33855"/>
                  </a:lnTo>
                  <a:lnTo>
                    <a:pt x="16465" y="33855"/>
                  </a:lnTo>
                  <a:lnTo>
                    <a:pt x="25964" y="33855"/>
                  </a:lnTo>
                  <a:lnTo>
                    <a:pt x="33300" y="26501"/>
                  </a:lnTo>
                  <a:lnTo>
                    <a:pt x="33300" y="16864"/>
                  </a:lnTo>
                  <a:lnTo>
                    <a:pt x="33300" y="7358"/>
                  </a:lnTo>
                  <a:lnTo>
                    <a:pt x="25964" y="0"/>
                  </a:lnTo>
                  <a:lnTo>
                    <a:pt x="16465" y="0"/>
                  </a:lnTo>
                  <a:lnTo>
                    <a:pt x="7335" y="0"/>
                  </a:lnTo>
                  <a:lnTo>
                    <a:pt x="0" y="7358"/>
                  </a:lnTo>
                  <a:lnTo>
                    <a:pt x="0" y="16864"/>
                  </a:lnTo>
                </a:path>
              </a:pathLst>
            </a:custGeom>
            <a:ln w="6841">
              <a:solidFill>
                <a:srgbClr val="000000"/>
              </a:solidFill>
            </a:ln>
          </p:spPr>
          <p:txBody>
            <a:bodyPr wrap="square" lIns="0" tIns="0" rIns="0" bIns="0" rtlCol="0"/>
            <a:lstStyle/>
            <a:p>
              <a:endParaRPr/>
            </a:p>
          </p:txBody>
        </p:sp>
        <p:sp>
          <p:nvSpPr>
            <p:cNvPr id="50" name="object 50"/>
            <p:cNvSpPr/>
            <p:nvPr/>
          </p:nvSpPr>
          <p:spPr>
            <a:xfrm>
              <a:off x="9136632" y="3034366"/>
              <a:ext cx="33655" cy="33020"/>
            </a:xfrm>
            <a:custGeom>
              <a:avLst/>
              <a:gdLst/>
              <a:ahLst/>
              <a:cxnLst/>
              <a:rect l="l" t="t" r="r" b="b"/>
              <a:pathLst>
                <a:path w="33654" h="33019">
                  <a:moveTo>
                    <a:pt x="25964" y="0"/>
                  </a:moveTo>
                  <a:lnTo>
                    <a:pt x="7335" y="0"/>
                  </a:lnTo>
                  <a:lnTo>
                    <a:pt x="0" y="7353"/>
                  </a:lnTo>
                  <a:lnTo>
                    <a:pt x="0" y="25109"/>
                  </a:lnTo>
                  <a:lnTo>
                    <a:pt x="7335" y="32462"/>
                  </a:lnTo>
                  <a:lnTo>
                    <a:pt x="25964" y="32462"/>
                  </a:lnTo>
                  <a:lnTo>
                    <a:pt x="33300" y="25109"/>
                  </a:lnTo>
                  <a:lnTo>
                    <a:pt x="33300" y="7353"/>
                  </a:lnTo>
                  <a:lnTo>
                    <a:pt x="25964" y="0"/>
                  </a:lnTo>
                  <a:close/>
                </a:path>
              </a:pathLst>
            </a:custGeom>
            <a:solidFill>
              <a:srgbClr val="FFFFFF"/>
            </a:solidFill>
          </p:spPr>
          <p:txBody>
            <a:bodyPr wrap="square" lIns="0" tIns="0" rIns="0" bIns="0" rtlCol="0"/>
            <a:lstStyle/>
            <a:p>
              <a:endParaRPr/>
            </a:p>
          </p:txBody>
        </p:sp>
        <p:sp>
          <p:nvSpPr>
            <p:cNvPr id="51" name="object 51"/>
            <p:cNvSpPr/>
            <p:nvPr/>
          </p:nvSpPr>
          <p:spPr>
            <a:xfrm>
              <a:off x="9136632" y="3034366"/>
              <a:ext cx="33655" cy="33020"/>
            </a:xfrm>
            <a:custGeom>
              <a:avLst/>
              <a:gdLst/>
              <a:ahLst/>
              <a:cxnLst/>
              <a:rect l="l" t="t" r="r" b="b"/>
              <a:pathLst>
                <a:path w="33654" h="33019">
                  <a:moveTo>
                    <a:pt x="0" y="15978"/>
                  </a:moveTo>
                  <a:lnTo>
                    <a:pt x="0" y="25109"/>
                  </a:lnTo>
                  <a:lnTo>
                    <a:pt x="7335" y="32462"/>
                  </a:lnTo>
                  <a:lnTo>
                    <a:pt x="16465" y="32462"/>
                  </a:lnTo>
                  <a:lnTo>
                    <a:pt x="25964" y="32462"/>
                  </a:lnTo>
                  <a:lnTo>
                    <a:pt x="33300" y="25109"/>
                  </a:lnTo>
                  <a:lnTo>
                    <a:pt x="33300" y="15978"/>
                  </a:lnTo>
                  <a:lnTo>
                    <a:pt x="33300" y="7353"/>
                  </a:lnTo>
                  <a:lnTo>
                    <a:pt x="25964" y="0"/>
                  </a:lnTo>
                  <a:lnTo>
                    <a:pt x="16465" y="0"/>
                  </a:lnTo>
                  <a:lnTo>
                    <a:pt x="7335" y="0"/>
                  </a:lnTo>
                  <a:lnTo>
                    <a:pt x="0" y="7353"/>
                  </a:lnTo>
                  <a:lnTo>
                    <a:pt x="0" y="15978"/>
                  </a:lnTo>
                </a:path>
              </a:pathLst>
            </a:custGeom>
            <a:ln w="6841">
              <a:solidFill>
                <a:srgbClr val="000000"/>
              </a:solidFill>
            </a:ln>
          </p:spPr>
          <p:txBody>
            <a:bodyPr wrap="square" lIns="0" tIns="0" rIns="0" bIns="0" rtlCol="0"/>
            <a:lstStyle/>
            <a:p>
              <a:endParaRPr/>
            </a:p>
          </p:txBody>
        </p:sp>
        <p:sp>
          <p:nvSpPr>
            <p:cNvPr id="52" name="object 52"/>
            <p:cNvSpPr/>
            <p:nvPr/>
          </p:nvSpPr>
          <p:spPr>
            <a:xfrm>
              <a:off x="6517808" y="4934102"/>
              <a:ext cx="864869" cy="270510"/>
            </a:xfrm>
            <a:custGeom>
              <a:avLst/>
              <a:gdLst/>
              <a:ahLst/>
              <a:cxnLst/>
              <a:rect l="l" t="t" r="r" b="b"/>
              <a:pathLst>
                <a:path w="864870" h="270510">
                  <a:moveTo>
                    <a:pt x="0" y="269944"/>
                  </a:moveTo>
                  <a:lnTo>
                    <a:pt x="864541" y="269944"/>
                  </a:lnTo>
                  <a:lnTo>
                    <a:pt x="864541" y="0"/>
                  </a:lnTo>
                  <a:lnTo>
                    <a:pt x="0" y="0"/>
                  </a:lnTo>
                  <a:lnTo>
                    <a:pt x="0" y="269944"/>
                  </a:lnTo>
                  <a:close/>
                </a:path>
              </a:pathLst>
            </a:custGeom>
            <a:ln w="6839">
              <a:solidFill>
                <a:srgbClr val="000000"/>
              </a:solidFill>
            </a:ln>
          </p:spPr>
          <p:txBody>
            <a:bodyPr wrap="square" lIns="0" tIns="0" rIns="0" bIns="0" rtlCol="0"/>
            <a:lstStyle/>
            <a:p>
              <a:endParaRPr/>
            </a:p>
          </p:txBody>
        </p:sp>
        <p:sp>
          <p:nvSpPr>
            <p:cNvPr id="53" name="object 53"/>
            <p:cNvSpPr/>
            <p:nvPr/>
          </p:nvSpPr>
          <p:spPr>
            <a:xfrm>
              <a:off x="6995263" y="4979747"/>
              <a:ext cx="302895" cy="126364"/>
            </a:xfrm>
            <a:custGeom>
              <a:avLst/>
              <a:gdLst/>
              <a:ahLst/>
              <a:cxnLst/>
              <a:rect l="l" t="t" r="r" b="b"/>
              <a:pathLst>
                <a:path w="302895" h="126364">
                  <a:moveTo>
                    <a:pt x="302462" y="0"/>
                  </a:moveTo>
                  <a:lnTo>
                    <a:pt x="0" y="0"/>
                  </a:lnTo>
                  <a:lnTo>
                    <a:pt x="0" y="126157"/>
                  </a:lnTo>
                  <a:lnTo>
                    <a:pt x="302463" y="126157"/>
                  </a:lnTo>
                  <a:lnTo>
                    <a:pt x="302462" y="0"/>
                  </a:lnTo>
                  <a:close/>
                </a:path>
              </a:pathLst>
            </a:custGeom>
            <a:solidFill>
              <a:srgbClr val="808080"/>
            </a:solidFill>
          </p:spPr>
          <p:txBody>
            <a:bodyPr wrap="square" lIns="0" tIns="0" rIns="0" bIns="0" rtlCol="0"/>
            <a:lstStyle/>
            <a:p>
              <a:endParaRPr/>
            </a:p>
          </p:txBody>
        </p:sp>
        <p:sp>
          <p:nvSpPr>
            <p:cNvPr id="54" name="object 54"/>
            <p:cNvSpPr/>
            <p:nvPr/>
          </p:nvSpPr>
          <p:spPr>
            <a:xfrm>
              <a:off x="6995263" y="4979747"/>
              <a:ext cx="302895" cy="126364"/>
            </a:xfrm>
            <a:custGeom>
              <a:avLst/>
              <a:gdLst/>
              <a:ahLst/>
              <a:cxnLst/>
              <a:rect l="l" t="t" r="r" b="b"/>
              <a:pathLst>
                <a:path w="302895" h="126364">
                  <a:moveTo>
                    <a:pt x="0" y="126157"/>
                  </a:moveTo>
                  <a:lnTo>
                    <a:pt x="302463" y="126157"/>
                  </a:lnTo>
                  <a:lnTo>
                    <a:pt x="302462" y="0"/>
                  </a:lnTo>
                  <a:lnTo>
                    <a:pt x="0" y="0"/>
                  </a:lnTo>
                  <a:lnTo>
                    <a:pt x="0" y="126157"/>
                  </a:lnTo>
                  <a:close/>
                </a:path>
              </a:pathLst>
            </a:custGeom>
            <a:ln w="6840">
              <a:solidFill>
                <a:srgbClr val="000000"/>
              </a:solidFill>
            </a:ln>
          </p:spPr>
          <p:txBody>
            <a:bodyPr wrap="square" lIns="0" tIns="0" rIns="0" bIns="0" rtlCol="0"/>
            <a:lstStyle/>
            <a:p>
              <a:endParaRPr/>
            </a:p>
          </p:txBody>
        </p:sp>
        <p:sp>
          <p:nvSpPr>
            <p:cNvPr id="55" name="object 55"/>
            <p:cNvSpPr/>
            <p:nvPr/>
          </p:nvSpPr>
          <p:spPr>
            <a:xfrm>
              <a:off x="6483469" y="5082958"/>
              <a:ext cx="938530" cy="168910"/>
            </a:xfrm>
            <a:custGeom>
              <a:avLst/>
              <a:gdLst/>
              <a:ahLst/>
              <a:cxnLst/>
              <a:rect l="l" t="t" r="r" b="b"/>
              <a:pathLst>
                <a:path w="938529" h="168910">
                  <a:moveTo>
                    <a:pt x="823914" y="0"/>
                  </a:moveTo>
                  <a:lnTo>
                    <a:pt x="117209" y="0"/>
                  </a:lnTo>
                  <a:lnTo>
                    <a:pt x="2280" y="148854"/>
                  </a:lnTo>
                  <a:lnTo>
                    <a:pt x="0" y="157475"/>
                  </a:lnTo>
                  <a:lnTo>
                    <a:pt x="5321" y="164449"/>
                  </a:lnTo>
                  <a:lnTo>
                    <a:pt x="13558" y="168760"/>
                  </a:lnTo>
                  <a:lnTo>
                    <a:pt x="926665" y="168760"/>
                  </a:lnTo>
                  <a:lnTo>
                    <a:pt x="933631" y="165717"/>
                  </a:lnTo>
                  <a:lnTo>
                    <a:pt x="937906" y="159251"/>
                  </a:lnTo>
                  <a:lnTo>
                    <a:pt x="935795" y="152278"/>
                  </a:lnTo>
                  <a:lnTo>
                    <a:pt x="823914" y="0"/>
                  </a:lnTo>
                  <a:close/>
                </a:path>
              </a:pathLst>
            </a:custGeom>
            <a:solidFill>
              <a:srgbClr val="FFFFFF"/>
            </a:solidFill>
          </p:spPr>
          <p:txBody>
            <a:bodyPr wrap="square" lIns="0" tIns="0" rIns="0" bIns="0" rtlCol="0"/>
            <a:lstStyle/>
            <a:p>
              <a:endParaRPr/>
            </a:p>
          </p:txBody>
        </p:sp>
        <p:sp>
          <p:nvSpPr>
            <p:cNvPr id="56" name="object 56"/>
            <p:cNvSpPr/>
            <p:nvPr/>
          </p:nvSpPr>
          <p:spPr>
            <a:xfrm>
              <a:off x="6483469" y="5082958"/>
              <a:ext cx="938530" cy="168910"/>
            </a:xfrm>
            <a:custGeom>
              <a:avLst/>
              <a:gdLst/>
              <a:ahLst/>
              <a:cxnLst/>
              <a:rect l="l" t="t" r="r" b="b"/>
              <a:pathLst>
                <a:path w="938529" h="168910">
                  <a:moveTo>
                    <a:pt x="117209" y="0"/>
                  </a:moveTo>
                  <a:lnTo>
                    <a:pt x="823914" y="0"/>
                  </a:lnTo>
                  <a:lnTo>
                    <a:pt x="935795" y="152278"/>
                  </a:lnTo>
                  <a:lnTo>
                    <a:pt x="937906" y="159251"/>
                  </a:lnTo>
                  <a:lnTo>
                    <a:pt x="933631" y="165717"/>
                  </a:lnTo>
                  <a:lnTo>
                    <a:pt x="926665" y="168760"/>
                  </a:lnTo>
                  <a:lnTo>
                    <a:pt x="13558" y="168760"/>
                  </a:lnTo>
                  <a:lnTo>
                    <a:pt x="5321" y="164449"/>
                  </a:lnTo>
                  <a:lnTo>
                    <a:pt x="0" y="157475"/>
                  </a:lnTo>
                  <a:lnTo>
                    <a:pt x="2280" y="148854"/>
                  </a:lnTo>
                  <a:lnTo>
                    <a:pt x="117209" y="0"/>
                  </a:lnTo>
                </a:path>
              </a:pathLst>
            </a:custGeom>
            <a:ln w="6839">
              <a:solidFill>
                <a:srgbClr val="000000"/>
              </a:solidFill>
            </a:ln>
          </p:spPr>
          <p:txBody>
            <a:bodyPr wrap="square" lIns="0" tIns="0" rIns="0" bIns="0" rtlCol="0"/>
            <a:lstStyle/>
            <a:p>
              <a:endParaRPr/>
            </a:p>
          </p:txBody>
        </p:sp>
        <p:sp>
          <p:nvSpPr>
            <p:cNvPr id="57" name="object 57"/>
            <p:cNvSpPr/>
            <p:nvPr/>
          </p:nvSpPr>
          <p:spPr>
            <a:xfrm>
              <a:off x="6536056" y="5118585"/>
              <a:ext cx="622935" cy="107314"/>
            </a:xfrm>
            <a:custGeom>
              <a:avLst/>
              <a:gdLst/>
              <a:ahLst/>
              <a:cxnLst/>
              <a:rect l="l" t="t" r="r" b="b"/>
              <a:pathLst>
                <a:path w="622934" h="107314">
                  <a:moveTo>
                    <a:pt x="593795" y="0"/>
                  </a:moveTo>
                  <a:lnTo>
                    <a:pt x="83757" y="0"/>
                  </a:lnTo>
                  <a:lnTo>
                    <a:pt x="0" y="107140"/>
                  </a:lnTo>
                  <a:lnTo>
                    <a:pt x="622768" y="107140"/>
                  </a:lnTo>
                  <a:lnTo>
                    <a:pt x="593795" y="0"/>
                  </a:lnTo>
                  <a:close/>
                </a:path>
              </a:pathLst>
            </a:custGeom>
            <a:solidFill>
              <a:srgbClr val="FFFFFF"/>
            </a:solidFill>
          </p:spPr>
          <p:txBody>
            <a:bodyPr wrap="square" lIns="0" tIns="0" rIns="0" bIns="0" rtlCol="0"/>
            <a:lstStyle/>
            <a:p>
              <a:endParaRPr/>
            </a:p>
          </p:txBody>
        </p:sp>
        <p:sp>
          <p:nvSpPr>
            <p:cNvPr id="58" name="object 58"/>
            <p:cNvSpPr/>
            <p:nvPr/>
          </p:nvSpPr>
          <p:spPr>
            <a:xfrm>
              <a:off x="6536056" y="5118585"/>
              <a:ext cx="622935" cy="107314"/>
            </a:xfrm>
            <a:custGeom>
              <a:avLst/>
              <a:gdLst/>
              <a:ahLst/>
              <a:cxnLst/>
              <a:rect l="l" t="t" r="r" b="b"/>
              <a:pathLst>
                <a:path w="622934" h="107314">
                  <a:moveTo>
                    <a:pt x="83757" y="0"/>
                  </a:moveTo>
                  <a:lnTo>
                    <a:pt x="593795" y="0"/>
                  </a:lnTo>
                  <a:lnTo>
                    <a:pt x="622768" y="107140"/>
                  </a:lnTo>
                  <a:lnTo>
                    <a:pt x="0" y="107140"/>
                  </a:lnTo>
                  <a:lnTo>
                    <a:pt x="83757" y="0"/>
                  </a:lnTo>
                </a:path>
              </a:pathLst>
            </a:custGeom>
            <a:ln w="6839">
              <a:solidFill>
                <a:srgbClr val="000000"/>
              </a:solidFill>
            </a:ln>
          </p:spPr>
          <p:txBody>
            <a:bodyPr wrap="square" lIns="0" tIns="0" rIns="0" bIns="0" rtlCol="0"/>
            <a:lstStyle/>
            <a:p>
              <a:endParaRPr/>
            </a:p>
          </p:txBody>
        </p:sp>
        <p:pic>
          <p:nvPicPr>
            <p:cNvPr id="59" name="object 59"/>
            <p:cNvPicPr/>
            <p:nvPr/>
          </p:nvPicPr>
          <p:blipFill>
            <a:blip r:embed="rId5" cstate="print"/>
            <a:stretch>
              <a:fillRect/>
            </a:stretch>
          </p:blipFill>
          <p:spPr>
            <a:xfrm>
              <a:off x="7175459" y="5115165"/>
              <a:ext cx="195612" cy="113980"/>
            </a:xfrm>
            <a:prstGeom prst="rect">
              <a:avLst/>
            </a:prstGeom>
          </p:spPr>
        </p:pic>
        <p:sp>
          <p:nvSpPr>
            <p:cNvPr id="60" name="object 60"/>
            <p:cNvSpPr/>
            <p:nvPr/>
          </p:nvSpPr>
          <p:spPr>
            <a:xfrm>
              <a:off x="6636790" y="4410444"/>
              <a:ext cx="629920" cy="520700"/>
            </a:xfrm>
            <a:custGeom>
              <a:avLst/>
              <a:gdLst/>
              <a:ahLst/>
              <a:cxnLst/>
              <a:rect l="l" t="t" r="r" b="b"/>
              <a:pathLst>
                <a:path w="629920" h="520700">
                  <a:moveTo>
                    <a:pt x="0" y="520233"/>
                  </a:moveTo>
                  <a:lnTo>
                    <a:pt x="629751" y="520233"/>
                  </a:lnTo>
                  <a:lnTo>
                    <a:pt x="629750" y="0"/>
                  </a:lnTo>
                  <a:lnTo>
                    <a:pt x="0" y="0"/>
                  </a:lnTo>
                  <a:lnTo>
                    <a:pt x="0" y="520233"/>
                  </a:lnTo>
                  <a:close/>
                </a:path>
              </a:pathLst>
            </a:custGeom>
            <a:ln w="6840">
              <a:solidFill>
                <a:srgbClr val="000000"/>
              </a:solidFill>
            </a:ln>
          </p:spPr>
          <p:txBody>
            <a:bodyPr wrap="square" lIns="0" tIns="0" rIns="0" bIns="0" rtlCol="0"/>
            <a:lstStyle/>
            <a:p>
              <a:endParaRPr/>
            </a:p>
          </p:txBody>
        </p:sp>
        <p:sp>
          <p:nvSpPr>
            <p:cNvPr id="61" name="object 61"/>
            <p:cNvSpPr/>
            <p:nvPr/>
          </p:nvSpPr>
          <p:spPr>
            <a:xfrm>
              <a:off x="6677075" y="4452924"/>
              <a:ext cx="548640" cy="441959"/>
            </a:xfrm>
            <a:custGeom>
              <a:avLst/>
              <a:gdLst/>
              <a:ahLst/>
              <a:cxnLst/>
              <a:rect l="l" t="t" r="r" b="b"/>
              <a:pathLst>
                <a:path w="548640" h="441960">
                  <a:moveTo>
                    <a:pt x="465277" y="0"/>
                  </a:moveTo>
                  <a:lnTo>
                    <a:pt x="0" y="0"/>
                  </a:lnTo>
                  <a:lnTo>
                    <a:pt x="0" y="441756"/>
                  </a:lnTo>
                  <a:lnTo>
                    <a:pt x="465277" y="441756"/>
                  </a:lnTo>
                  <a:lnTo>
                    <a:pt x="465277" y="0"/>
                  </a:lnTo>
                  <a:close/>
                </a:path>
                <a:path w="548640" h="441960">
                  <a:moveTo>
                    <a:pt x="548170" y="0"/>
                  </a:moveTo>
                  <a:lnTo>
                    <a:pt x="546887" y="0"/>
                  </a:lnTo>
                  <a:lnTo>
                    <a:pt x="546887" y="441756"/>
                  </a:lnTo>
                  <a:lnTo>
                    <a:pt x="548170" y="441756"/>
                  </a:lnTo>
                  <a:lnTo>
                    <a:pt x="548170" y="0"/>
                  </a:lnTo>
                  <a:close/>
                </a:path>
              </a:pathLst>
            </a:custGeom>
            <a:solidFill>
              <a:srgbClr val="0F50FF"/>
            </a:solidFill>
          </p:spPr>
          <p:txBody>
            <a:bodyPr wrap="square" lIns="0" tIns="0" rIns="0" bIns="0" rtlCol="0"/>
            <a:lstStyle/>
            <a:p>
              <a:endParaRPr/>
            </a:p>
          </p:txBody>
        </p:sp>
        <p:sp>
          <p:nvSpPr>
            <p:cNvPr id="62" name="object 62"/>
            <p:cNvSpPr/>
            <p:nvPr/>
          </p:nvSpPr>
          <p:spPr>
            <a:xfrm>
              <a:off x="6677083" y="4452924"/>
              <a:ext cx="548640" cy="441959"/>
            </a:xfrm>
            <a:custGeom>
              <a:avLst/>
              <a:gdLst/>
              <a:ahLst/>
              <a:cxnLst/>
              <a:rect l="l" t="t" r="r" b="b"/>
              <a:pathLst>
                <a:path w="548640" h="441960">
                  <a:moveTo>
                    <a:pt x="0" y="441746"/>
                  </a:moveTo>
                  <a:lnTo>
                    <a:pt x="548162" y="441746"/>
                  </a:lnTo>
                  <a:lnTo>
                    <a:pt x="548162" y="0"/>
                  </a:lnTo>
                  <a:lnTo>
                    <a:pt x="0" y="0"/>
                  </a:lnTo>
                  <a:lnTo>
                    <a:pt x="0" y="441746"/>
                  </a:lnTo>
                  <a:close/>
                </a:path>
              </a:pathLst>
            </a:custGeom>
            <a:ln w="6840">
              <a:solidFill>
                <a:srgbClr val="000000"/>
              </a:solidFill>
            </a:ln>
          </p:spPr>
          <p:txBody>
            <a:bodyPr wrap="square" lIns="0" tIns="0" rIns="0" bIns="0" rtlCol="0"/>
            <a:lstStyle/>
            <a:p>
              <a:endParaRPr/>
            </a:p>
          </p:txBody>
        </p:sp>
        <p:sp>
          <p:nvSpPr>
            <p:cNvPr id="63" name="object 63"/>
            <p:cNvSpPr/>
            <p:nvPr/>
          </p:nvSpPr>
          <p:spPr>
            <a:xfrm>
              <a:off x="7142359" y="4452924"/>
              <a:ext cx="81915" cy="441959"/>
            </a:xfrm>
            <a:custGeom>
              <a:avLst/>
              <a:gdLst/>
              <a:ahLst/>
              <a:cxnLst/>
              <a:rect l="l" t="t" r="r" b="b"/>
              <a:pathLst>
                <a:path w="81915" h="441960">
                  <a:moveTo>
                    <a:pt x="0" y="441746"/>
                  </a:moveTo>
                  <a:lnTo>
                    <a:pt x="81604" y="441746"/>
                  </a:lnTo>
                  <a:lnTo>
                    <a:pt x="81604" y="0"/>
                  </a:lnTo>
                  <a:lnTo>
                    <a:pt x="0" y="0"/>
                  </a:lnTo>
                  <a:lnTo>
                    <a:pt x="0" y="441746"/>
                  </a:lnTo>
                  <a:close/>
                </a:path>
              </a:pathLst>
            </a:custGeom>
            <a:ln w="6842">
              <a:solidFill>
                <a:srgbClr val="000000"/>
              </a:solidFill>
            </a:ln>
          </p:spPr>
          <p:txBody>
            <a:bodyPr wrap="square" lIns="0" tIns="0" rIns="0" bIns="0" rtlCol="0"/>
            <a:lstStyle/>
            <a:p>
              <a:endParaRPr/>
            </a:p>
          </p:txBody>
        </p:sp>
        <p:sp>
          <p:nvSpPr>
            <p:cNvPr id="64" name="object 64"/>
            <p:cNvSpPr/>
            <p:nvPr/>
          </p:nvSpPr>
          <p:spPr>
            <a:xfrm>
              <a:off x="7160988" y="4475472"/>
              <a:ext cx="41910" cy="33655"/>
            </a:xfrm>
            <a:custGeom>
              <a:avLst/>
              <a:gdLst/>
              <a:ahLst/>
              <a:cxnLst/>
              <a:rect l="l" t="t" r="r" b="b"/>
              <a:pathLst>
                <a:path w="41909" h="33654">
                  <a:moveTo>
                    <a:pt x="0" y="33473"/>
                  </a:moveTo>
                  <a:lnTo>
                    <a:pt x="41688" y="33473"/>
                  </a:lnTo>
                  <a:lnTo>
                    <a:pt x="41688" y="0"/>
                  </a:lnTo>
                  <a:lnTo>
                    <a:pt x="0" y="0"/>
                  </a:lnTo>
                  <a:lnTo>
                    <a:pt x="0" y="33473"/>
                  </a:lnTo>
                  <a:close/>
                </a:path>
              </a:pathLst>
            </a:custGeom>
            <a:ln w="6840">
              <a:solidFill>
                <a:srgbClr val="000000"/>
              </a:solidFill>
            </a:ln>
          </p:spPr>
          <p:txBody>
            <a:bodyPr wrap="square" lIns="0" tIns="0" rIns="0" bIns="0" rtlCol="0"/>
            <a:lstStyle/>
            <a:p>
              <a:endParaRPr/>
            </a:p>
          </p:txBody>
        </p:sp>
        <p:sp>
          <p:nvSpPr>
            <p:cNvPr id="65" name="object 65"/>
            <p:cNvSpPr/>
            <p:nvPr/>
          </p:nvSpPr>
          <p:spPr>
            <a:xfrm>
              <a:off x="7164577" y="4665192"/>
              <a:ext cx="33655" cy="33020"/>
            </a:xfrm>
            <a:custGeom>
              <a:avLst/>
              <a:gdLst/>
              <a:ahLst/>
              <a:cxnLst/>
              <a:rect l="l" t="t" r="r" b="b"/>
              <a:pathLst>
                <a:path w="33654" h="33020">
                  <a:moveTo>
                    <a:pt x="25964" y="0"/>
                  </a:moveTo>
                  <a:lnTo>
                    <a:pt x="7335" y="0"/>
                  </a:lnTo>
                  <a:lnTo>
                    <a:pt x="0" y="7332"/>
                  </a:lnTo>
                  <a:lnTo>
                    <a:pt x="0" y="25583"/>
                  </a:lnTo>
                  <a:lnTo>
                    <a:pt x="7335" y="32968"/>
                  </a:lnTo>
                  <a:lnTo>
                    <a:pt x="25964" y="32968"/>
                  </a:lnTo>
                  <a:lnTo>
                    <a:pt x="33300" y="25583"/>
                  </a:lnTo>
                  <a:lnTo>
                    <a:pt x="33300" y="7332"/>
                  </a:lnTo>
                  <a:lnTo>
                    <a:pt x="25964" y="0"/>
                  </a:lnTo>
                  <a:close/>
                </a:path>
              </a:pathLst>
            </a:custGeom>
            <a:solidFill>
              <a:srgbClr val="FFFFFF"/>
            </a:solidFill>
          </p:spPr>
          <p:txBody>
            <a:bodyPr wrap="square" lIns="0" tIns="0" rIns="0" bIns="0" rtlCol="0"/>
            <a:lstStyle/>
            <a:p>
              <a:endParaRPr/>
            </a:p>
          </p:txBody>
        </p:sp>
        <p:sp>
          <p:nvSpPr>
            <p:cNvPr id="66" name="object 66"/>
            <p:cNvSpPr/>
            <p:nvPr/>
          </p:nvSpPr>
          <p:spPr>
            <a:xfrm>
              <a:off x="7164577" y="4665192"/>
              <a:ext cx="33655" cy="33020"/>
            </a:xfrm>
            <a:custGeom>
              <a:avLst/>
              <a:gdLst/>
              <a:ahLst/>
              <a:cxnLst/>
              <a:rect l="l" t="t" r="r" b="b"/>
              <a:pathLst>
                <a:path w="33654" h="33020">
                  <a:moveTo>
                    <a:pt x="0" y="16458"/>
                  </a:moveTo>
                  <a:lnTo>
                    <a:pt x="0" y="25583"/>
                  </a:lnTo>
                  <a:lnTo>
                    <a:pt x="7335" y="32968"/>
                  </a:lnTo>
                  <a:lnTo>
                    <a:pt x="16465" y="32968"/>
                  </a:lnTo>
                  <a:lnTo>
                    <a:pt x="25964" y="32968"/>
                  </a:lnTo>
                  <a:lnTo>
                    <a:pt x="33300" y="25583"/>
                  </a:lnTo>
                  <a:lnTo>
                    <a:pt x="33300" y="16458"/>
                  </a:lnTo>
                  <a:lnTo>
                    <a:pt x="33300" y="7332"/>
                  </a:lnTo>
                  <a:lnTo>
                    <a:pt x="25964" y="0"/>
                  </a:lnTo>
                  <a:lnTo>
                    <a:pt x="16465" y="0"/>
                  </a:lnTo>
                  <a:lnTo>
                    <a:pt x="7335" y="0"/>
                  </a:lnTo>
                  <a:lnTo>
                    <a:pt x="0" y="7332"/>
                  </a:lnTo>
                  <a:lnTo>
                    <a:pt x="0" y="16458"/>
                  </a:lnTo>
                </a:path>
              </a:pathLst>
            </a:custGeom>
            <a:ln w="6841">
              <a:solidFill>
                <a:srgbClr val="000000"/>
              </a:solidFill>
            </a:ln>
          </p:spPr>
          <p:txBody>
            <a:bodyPr wrap="square" lIns="0" tIns="0" rIns="0" bIns="0" rtlCol="0"/>
            <a:lstStyle/>
            <a:p>
              <a:endParaRPr/>
            </a:p>
          </p:txBody>
        </p:sp>
        <p:sp>
          <p:nvSpPr>
            <p:cNvPr id="67" name="object 67"/>
            <p:cNvSpPr/>
            <p:nvPr/>
          </p:nvSpPr>
          <p:spPr>
            <a:xfrm>
              <a:off x="7164577" y="4744544"/>
              <a:ext cx="33655" cy="34290"/>
            </a:xfrm>
            <a:custGeom>
              <a:avLst/>
              <a:gdLst/>
              <a:ahLst/>
              <a:cxnLst/>
              <a:rect l="l" t="t" r="r" b="b"/>
              <a:pathLst>
                <a:path w="33654" h="34289">
                  <a:moveTo>
                    <a:pt x="25964" y="0"/>
                  </a:moveTo>
                  <a:lnTo>
                    <a:pt x="7335" y="0"/>
                  </a:lnTo>
                  <a:lnTo>
                    <a:pt x="0" y="7358"/>
                  </a:lnTo>
                  <a:lnTo>
                    <a:pt x="0" y="26501"/>
                  </a:lnTo>
                  <a:lnTo>
                    <a:pt x="7335" y="33855"/>
                  </a:lnTo>
                  <a:lnTo>
                    <a:pt x="25964" y="33855"/>
                  </a:lnTo>
                  <a:lnTo>
                    <a:pt x="33300" y="26501"/>
                  </a:lnTo>
                  <a:lnTo>
                    <a:pt x="33300" y="7358"/>
                  </a:lnTo>
                  <a:lnTo>
                    <a:pt x="25964" y="0"/>
                  </a:lnTo>
                  <a:close/>
                </a:path>
              </a:pathLst>
            </a:custGeom>
            <a:solidFill>
              <a:srgbClr val="FFFFFF"/>
            </a:solidFill>
          </p:spPr>
          <p:txBody>
            <a:bodyPr wrap="square" lIns="0" tIns="0" rIns="0" bIns="0" rtlCol="0"/>
            <a:lstStyle/>
            <a:p>
              <a:endParaRPr/>
            </a:p>
          </p:txBody>
        </p:sp>
        <p:sp>
          <p:nvSpPr>
            <p:cNvPr id="68" name="object 68"/>
            <p:cNvSpPr/>
            <p:nvPr/>
          </p:nvSpPr>
          <p:spPr>
            <a:xfrm>
              <a:off x="7164577" y="4744544"/>
              <a:ext cx="33655" cy="34290"/>
            </a:xfrm>
            <a:custGeom>
              <a:avLst/>
              <a:gdLst/>
              <a:ahLst/>
              <a:cxnLst/>
              <a:rect l="l" t="t" r="r" b="b"/>
              <a:pathLst>
                <a:path w="33654" h="34289">
                  <a:moveTo>
                    <a:pt x="0" y="16864"/>
                  </a:moveTo>
                  <a:lnTo>
                    <a:pt x="0" y="26501"/>
                  </a:lnTo>
                  <a:lnTo>
                    <a:pt x="7335" y="33855"/>
                  </a:lnTo>
                  <a:lnTo>
                    <a:pt x="16465" y="33855"/>
                  </a:lnTo>
                  <a:lnTo>
                    <a:pt x="25964" y="33855"/>
                  </a:lnTo>
                  <a:lnTo>
                    <a:pt x="33300" y="26501"/>
                  </a:lnTo>
                  <a:lnTo>
                    <a:pt x="33300" y="16864"/>
                  </a:lnTo>
                  <a:lnTo>
                    <a:pt x="33300" y="7358"/>
                  </a:lnTo>
                  <a:lnTo>
                    <a:pt x="25964" y="0"/>
                  </a:lnTo>
                  <a:lnTo>
                    <a:pt x="16465" y="0"/>
                  </a:lnTo>
                  <a:lnTo>
                    <a:pt x="7335" y="0"/>
                  </a:lnTo>
                  <a:lnTo>
                    <a:pt x="0" y="7358"/>
                  </a:lnTo>
                  <a:lnTo>
                    <a:pt x="0" y="16864"/>
                  </a:lnTo>
                </a:path>
              </a:pathLst>
            </a:custGeom>
            <a:ln w="6841">
              <a:solidFill>
                <a:srgbClr val="000000"/>
              </a:solidFill>
            </a:ln>
          </p:spPr>
          <p:txBody>
            <a:bodyPr wrap="square" lIns="0" tIns="0" rIns="0" bIns="0" rtlCol="0"/>
            <a:lstStyle/>
            <a:p>
              <a:endParaRPr/>
            </a:p>
          </p:txBody>
        </p:sp>
        <p:sp>
          <p:nvSpPr>
            <p:cNvPr id="69" name="object 69"/>
            <p:cNvSpPr/>
            <p:nvPr/>
          </p:nvSpPr>
          <p:spPr>
            <a:xfrm>
              <a:off x="7164577" y="4820494"/>
              <a:ext cx="33655" cy="33020"/>
            </a:xfrm>
            <a:custGeom>
              <a:avLst/>
              <a:gdLst/>
              <a:ahLst/>
              <a:cxnLst/>
              <a:rect l="l" t="t" r="r" b="b"/>
              <a:pathLst>
                <a:path w="33654" h="33020">
                  <a:moveTo>
                    <a:pt x="25964" y="0"/>
                  </a:moveTo>
                  <a:lnTo>
                    <a:pt x="7335" y="0"/>
                  </a:lnTo>
                  <a:lnTo>
                    <a:pt x="0" y="7353"/>
                  </a:lnTo>
                  <a:lnTo>
                    <a:pt x="0" y="25109"/>
                  </a:lnTo>
                  <a:lnTo>
                    <a:pt x="7335" y="32462"/>
                  </a:lnTo>
                  <a:lnTo>
                    <a:pt x="25964" y="32462"/>
                  </a:lnTo>
                  <a:lnTo>
                    <a:pt x="33300" y="25109"/>
                  </a:lnTo>
                  <a:lnTo>
                    <a:pt x="33300" y="7353"/>
                  </a:lnTo>
                  <a:lnTo>
                    <a:pt x="25964" y="0"/>
                  </a:lnTo>
                  <a:close/>
                </a:path>
              </a:pathLst>
            </a:custGeom>
            <a:solidFill>
              <a:srgbClr val="FFFFFF"/>
            </a:solidFill>
          </p:spPr>
          <p:txBody>
            <a:bodyPr wrap="square" lIns="0" tIns="0" rIns="0" bIns="0" rtlCol="0"/>
            <a:lstStyle/>
            <a:p>
              <a:endParaRPr/>
            </a:p>
          </p:txBody>
        </p:sp>
        <p:sp>
          <p:nvSpPr>
            <p:cNvPr id="70" name="object 70"/>
            <p:cNvSpPr/>
            <p:nvPr/>
          </p:nvSpPr>
          <p:spPr>
            <a:xfrm>
              <a:off x="7164577" y="4820494"/>
              <a:ext cx="33655" cy="33020"/>
            </a:xfrm>
            <a:custGeom>
              <a:avLst/>
              <a:gdLst/>
              <a:ahLst/>
              <a:cxnLst/>
              <a:rect l="l" t="t" r="r" b="b"/>
              <a:pathLst>
                <a:path w="33654" h="33020">
                  <a:moveTo>
                    <a:pt x="0" y="15978"/>
                  </a:moveTo>
                  <a:lnTo>
                    <a:pt x="0" y="25109"/>
                  </a:lnTo>
                  <a:lnTo>
                    <a:pt x="7335" y="32462"/>
                  </a:lnTo>
                  <a:lnTo>
                    <a:pt x="16465" y="32462"/>
                  </a:lnTo>
                  <a:lnTo>
                    <a:pt x="25964" y="32462"/>
                  </a:lnTo>
                  <a:lnTo>
                    <a:pt x="33300" y="25109"/>
                  </a:lnTo>
                  <a:lnTo>
                    <a:pt x="33300" y="15978"/>
                  </a:lnTo>
                  <a:lnTo>
                    <a:pt x="33300" y="7353"/>
                  </a:lnTo>
                  <a:lnTo>
                    <a:pt x="25964" y="0"/>
                  </a:lnTo>
                  <a:lnTo>
                    <a:pt x="16465" y="0"/>
                  </a:lnTo>
                  <a:lnTo>
                    <a:pt x="7335" y="0"/>
                  </a:lnTo>
                  <a:lnTo>
                    <a:pt x="0" y="7353"/>
                  </a:lnTo>
                  <a:lnTo>
                    <a:pt x="0" y="15978"/>
                  </a:lnTo>
                </a:path>
              </a:pathLst>
            </a:custGeom>
            <a:ln w="6841">
              <a:solidFill>
                <a:srgbClr val="000000"/>
              </a:solidFill>
            </a:ln>
          </p:spPr>
          <p:txBody>
            <a:bodyPr wrap="square" lIns="0" tIns="0" rIns="0" bIns="0" rtlCol="0"/>
            <a:lstStyle/>
            <a:p>
              <a:endParaRPr/>
            </a:p>
          </p:txBody>
        </p:sp>
        <p:sp>
          <p:nvSpPr>
            <p:cNvPr id="71" name="object 71"/>
            <p:cNvSpPr/>
            <p:nvPr/>
          </p:nvSpPr>
          <p:spPr>
            <a:xfrm>
              <a:off x="8672744" y="4915814"/>
              <a:ext cx="864869" cy="270510"/>
            </a:xfrm>
            <a:custGeom>
              <a:avLst/>
              <a:gdLst/>
              <a:ahLst/>
              <a:cxnLst/>
              <a:rect l="l" t="t" r="r" b="b"/>
              <a:pathLst>
                <a:path w="864870" h="270510">
                  <a:moveTo>
                    <a:pt x="864541" y="0"/>
                  </a:moveTo>
                  <a:lnTo>
                    <a:pt x="0" y="0"/>
                  </a:lnTo>
                  <a:lnTo>
                    <a:pt x="0" y="269944"/>
                  </a:lnTo>
                  <a:lnTo>
                    <a:pt x="864541" y="269944"/>
                  </a:lnTo>
                  <a:lnTo>
                    <a:pt x="864541" y="0"/>
                  </a:lnTo>
                  <a:close/>
                </a:path>
              </a:pathLst>
            </a:custGeom>
            <a:solidFill>
              <a:srgbClr val="FFFFFF"/>
            </a:solidFill>
          </p:spPr>
          <p:txBody>
            <a:bodyPr wrap="square" lIns="0" tIns="0" rIns="0" bIns="0" rtlCol="0"/>
            <a:lstStyle/>
            <a:p>
              <a:endParaRPr/>
            </a:p>
          </p:txBody>
        </p:sp>
        <p:sp>
          <p:nvSpPr>
            <p:cNvPr id="72" name="object 72"/>
            <p:cNvSpPr/>
            <p:nvPr/>
          </p:nvSpPr>
          <p:spPr>
            <a:xfrm>
              <a:off x="8672744" y="4915814"/>
              <a:ext cx="864869" cy="270510"/>
            </a:xfrm>
            <a:custGeom>
              <a:avLst/>
              <a:gdLst/>
              <a:ahLst/>
              <a:cxnLst/>
              <a:rect l="l" t="t" r="r" b="b"/>
              <a:pathLst>
                <a:path w="864870" h="270510">
                  <a:moveTo>
                    <a:pt x="0" y="269944"/>
                  </a:moveTo>
                  <a:lnTo>
                    <a:pt x="864541" y="269944"/>
                  </a:lnTo>
                  <a:lnTo>
                    <a:pt x="864541" y="0"/>
                  </a:lnTo>
                  <a:lnTo>
                    <a:pt x="0" y="0"/>
                  </a:lnTo>
                  <a:lnTo>
                    <a:pt x="0" y="269944"/>
                  </a:lnTo>
                  <a:close/>
                </a:path>
              </a:pathLst>
            </a:custGeom>
            <a:ln w="6839">
              <a:solidFill>
                <a:srgbClr val="000000"/>
              </a:solidFill>
            </a:ln>
          </p:spPr>
          <p:txBody>
            <a:bodyPr wrap="square" lIns="0" tIns="0" rIns="0" bIns="0" rtlCol="0"/>
            <a:lstStyle/>
            <a:p>
              <a:endParaRPr/>
            </a:p>
          </p:txBody>
        </p:sp>
        <p:sp>
          <p:nvSpPr>
            <p:cNvPr id="73" name="object 73"/>
            <p:cNvSpPr/>
            <p:nvPr/>
          </p:nvSpPr>
          <p:spPr>
            <a:xfrm>
              <a:off x="9150199" y="4961458"/>
              <a:ext cx="302895" cy="126364"/>
            </a:xfrm>
            <a:custGeom>
              <a:avLst/>
              <a:gdLst/>
              <a:ahLst/>
              <a:cxnLst/>
              <a:rect l="l" t="t" r="r" b="b"/>
              <a:pathLst>
                <a:path w="302895" h="126364">
                  <a:moveTo>
                    <a:pt x="302462" y="0"/>
                  </a:moveTo>
                  <a:lnTo>
                    <a:pt x="0" y="0"/>
                  </a:lnTo>
                  <a:lnTo>
                    <a:pt x="0" y="126157"/>
                  </a:lnTo>
                  <a:lnTo>
                    <a:pt x="302463" y="126157"/>
                  </a:lnTo>
                  <a:lnTo>
                    <a:pt x="302462" y="0"/>
                  </a:lnTo>
                  <a:close/>
                </a:path>
              </a:pathLst>
            </a:custGeom>
            <a:solidFill>
              <a:srgbClr val="808080"/>
            </a:solidFill>
          </p:spPr>
          <p:txBody>
            <a:bodyPr wrap="square" lIns="0" tIns="0" rIns="0" bIns="0" rtlCol="0"/>
            <a:lstStyle/>
            <a:p>
              <a:endParaRPr/>
            </a:p>
          </p:txBody>
        </p:sp>
        <p:sp>
          <p:nvSpPr>
            <p:cNvPr id="74" name="object 74"/>
            <p:cNvSpPr/>
            <p:nvPr/>
          </p:nvSpPr>
          <p:spPr>
            <a:xfrm>
              <a:off x="9150199" y="4961458"/>
              <a:ext cx="302895" cy="126364"/>
            </a:xfrm>
            <a:custGeom>
              <a:avLst/>
              <a:gdLst/>
              <a:ahLst/>
              <a:cxnLst/>
              <a:rect l="l" t="t" r="r" b="b"/>
              <a:pathLst>
                <a:path w="302895" h="126364">
                  <a:moveTo>
                    <a:pt x="0" y="126157"/>
                  </a:moveTo>
                  <a:lnTo>
                    <a:pt x="302463" y="126157"/>
                  </a:lnTo>
                  <a:lnTo>
                    <a:pt x="302462" y="0"/>
                  </a:lnTo>
                  <a:lnTo>
                    <a:pt x="0" y="0"/>
                  </a:lnTo>
                  <a:lnTo>
                    <a:pt x="0" y="126157"/>
                  </a:lnTo>
                  <a:close/>
                </a:path>
              </a:pathLst>
            </a:custGeom>
            <a:ln w="6840">
              <a:solidFill>
                <a:srgbClr val="000000"/>
              </a:solidFill>
            </a:ln>
          </p:spPr>
          <p:txBody>
            <a:bodyPr wrap="square" lIns="0" tIns="0" rIns="0" bIns="0" rtlCol="0"/>
            <a:lstStyle/>
            <a:p>
              <a:endParaRPr/>
            </a:p>
          </p:txBody>
        </p:sp>
        <p:sp>
          <p:nvSpPr>
            <p:cNvPr id="75" name="object 75"/>
            <p:cNvSpPr/>
            <p:nvPr/>
          </p:nvSpPr>
          <p:spPr>
            <a:xfrm>
              <a:off x="8638405" y="5064670"/>
              <a:ext cx="938530" cy="168910"/>
            </a:xfrm>
            <a:custGeom>
              <a:avLst/>
              <a:gdLst/>
              <a:ahLst/>
              <a:cxnLst/>
              <a:rect l="l" t="t" r="r" b="b"/>
              <a:pathLst>
                <a:path w="938529" h="168910">
                  <a:moveTo>
                    <a:pt x="823914" y="0"/>
                  </a:moveTo>
                  <a:lnTo>
                    <a:pt x="117209" y="0"/>
                  </a:lnTo>
                  <a:lnTo>
                    <a:pt x="2280" y="148854"/>
                  </a:lnTo>
                  <a:lnTo>
                    <a:pt x="0" y="157475"/>
                  </a:lnTo>
                  <a:lnTo>
                    <a:pt x="5321" y="164449"/>
                  </a:lnTo>
                  <a:lnTo>
                    <a:pt x="13558" y="168760"/>
                  </a:lnTo>
                  <a:lnTo>
                    <a:pt x="926665" y="168760"/>
                  </a:lnTo>
                  <a:lnTo>
                    <a:pt x="933631" y="165717"/>
                  </a:lnTo>
                  <a:lnTo>
                    <a:pt x="937906" y="159251"/>
                  </a:lnTo>
                  <a:lnTo>
                    <a:pt x="935795" y="152277"/>
                  </a:lnTo>
                  <a:lnTo>
                    <a:pt x="823914" y="0"/>
                  </a:lnTo>
                  <a:close/>
                </a:path>
              </a:pathLst>
            </a:custGeom>
            <a:solidFill>
              <a:srgbClr val="FFFFFF"/>
            </a:solidFill>
          </p:spPr>
          <p:txBody>
            <a:bodyPr wrap="square" lIns="0" tIns="0" rIns="0" bIns="0" rtlCol="0"/>
            <a:lstStyle/>
            <a:p>
              <a:endParaRPr/>
            </a:p>
          </p:txBody>
        </p:sp>
        <p:sp>
          <p:nvSpPr>
            <p:cNvPr id="76" name="object 76"/>
            <p:cNvSpPr/>
            <p:nvPr/>
          </p:nvSpPr>
          <p:spPr>
            <a:xfrm>
              <a:off x="8638405" y="5064670"/>
              <a:ext cx="938530" cy="168910"/>
            </a:xfrm>
            <a:custGeom>
              <a:avLst/>
              <a:gdLst/>
              <a:ahLst/>
              <a:cxnLst/>
              <a:rect l="l" t="t" r="r" b="b"/>
              <a:pathLst>
                <a:path w="938529" h="168910">
                  <a:moveTo>
                    <a:pt x="117209" y="0"/>
                  </a:moveTo>
                  <a:lnTo>
                    <a:pt x="823914" y="0"/>
                  </a:lnTo>
                  <a:lnTo>
                    <a:pt x="935795" y="152277"/>
                  </a:lnTo>
                  <a:lnTo>
                    <a:pt x="937906" y="159251"/>
                  </a:lnTo>
                  <a:lnTo>
                    <a:pt x="933631" y="165717"/>
                  </a:lnTo>
                  <a:lnTo>
                    <a:pt x="926665" y="168760"/>
                  </a:lnTo>
                  <a:lnTo>
                    <a:pt x="13558" y="168760"/>
                  </a:lnTo>
                  <a:lnTo>
                    <a:pt x="5321" y="164449"/>
                  </a:lnTo>
                  <a:lnTo>
                    <a:pt x="0" y="157475"/>
                  </a:lnTo>
                  <a:lnTo>
                    <a:pt x="2280" y="148854"/>
                  </a:lnTo>
                  <a:lnTo>
                    <a:pt x="117209" y="0"/>
                  </a:lnTo>
                </a:path>
              </a:pathLst>
            </a:custGeom>
            <a:ln w="6839">
              <a:solidFill>
                <a:srgbClr val="000000"/>
              </a:solidFill>
            </a:ln>
          </p:spPr>
          <p:txBody>
            <a:bodyPr wrap="square" lIns="0" tIns="0" rIns="0" bIns="0" rtlCol="0"/>
            <a:lstStyle/>
            <a:p>
              <a:endParaRPr/>
            </a:p>
          </p:txBody>
        </p:sp>
        <p:sp>
          <p:nvSpPr>
            <p:cNvPr id="77" name="object 77"/>
            <p:cNvSpPr/>
            <p:nvPr/>
          </p:nvSpPr>
          <p:spPr>
            <a:xfrm>
              <a:off x="8690992" y="5100297"/>
              <a:ext cx="622935" cy="107314"/>
            </a:xfrm>
            <a:custGeom>
              <a:avLst/>
              <a:gdLst/>
              <a:ahLst/>
              <a:cxnLst/>
              <a:rect l="l" t="t" r="r" b="b"/>
              <a:pathLst>
                <a:path w="622934" h="107314">
                  <a:moveTo>
                    <a:pt x="593795" y="0"/>
                  </a:moveTo>
                  <a:lnTo>
                    <a:pt x="83757" y="0"/>
                  </a:lnTo>
                  <a:lnTo>
                    <a:pt x="0" y="107140"/>
                  </a:lnTo>
                  <a:lnTo>
                    <a:pt x="622768" y="107140"/>
                  </a:lnTo>
                  <a:lnTo>
                    <a:pt x="593795" y="0"/>
                  </a:lnTo>
                  <a:close/>
                </a:path>
              </a:pathLst>
            </a:custGeom>
            <a:solidFill>
              <a:srgbClr val="FFFFFF"/>
            </a:solidFill>
          </p:spPr>
          <p:txBody>
            <a:bodyPr wrap="square" lIns="0" tIns="0" rIns="0" bIns="0" rtlCol="0"/>
            <a:lstStyle/>
            <a:p>
              <a:endParaRPr/>
            </a:p>
          </p:txBody>
        </p:sp>
        <p:sp>
          <p:nvSpPr>
            <p:cNvPr id="78" name="object 78"/>
            <p:cNvSpPr/>
            <p:nvPr/>
          </p:nvSpPr>
          <p:spPr>
            <a:xfrm>
              <a:off x="8690992" y="5100297"/>
              <a:ext cx="622935" cy="107314"/>
            </a:xfrm>
            <a:custGeom>
              <a:avLst/>
              <a:gdLst/>
              <a:ahLst/>
              <a:cxnLst/>
              <a:rect l="l" t="t" r="r" b="b"/>
              <a:pathLst>
                <a:path w="622934" h="107314">
                  <a:moveTo>
                    <a:pt x="83757" y="0"/>
                  </a:moveTo>
                  <a:lnTo>
                    <a:pt x="593795" y="0"/>
                  </a:lnTo>
                  <a:lnTo>
                    <a:pt x="622768" y="107140"/>
                  </a:lnTo>
                  <a:lnTo>
                    <a:pt x="0" y="107140"/>
                  </a:lnTo>
                  <a:lnTo>
                    <a:pt x="83757" y="0"/>
                  </a:lnTo>
                </a:path>
              </a:pathLst>
            </a:custGeom>
            <a:ln w="6839">
              <a:solidFill>
                <a:srgbClr val="000000"/>
              </a:solidFill>
            </a:ln>
          </p:spPr>
          <p:txBody>
            <a:bodyPr wrap="square" lIns="0" tIns="0" rIns="0" bIns="0" rtlCol="0"/>
            <a:lstStyle/>
            <a:p>
              <a:endParaRPr/>
            </a:p>
          </p:txBody>
        </p:sp>
        <p:pic>
          <p:nvPicPr>
            <p:cNvPr id="79" name="object 79"/>
            <p:cNvPicPr/>
            <p:nvPr/>
          </p:nvPicPr>
          <p:blipFill>
            <a:blip r:embed="rId5" cstate="print"/>
            <a:stretch>
              <a:fillRect/>
            </a:stretch>
          </p:blipFill>
          <p:spPr>
            <a:xfrm>
              <a:off x="9330395" y="5096877"/>
              <a:ext cx="195612" cy="113980"/>
            </a:xfrm>
            <a:prstGeom prst="rect">
              <a:avLst/>
            </a:prstGeom>
          </p:spPr>
        </p:pic>
        <p:sp>
          <p:nvSpPr>
            <p:cNvPr id="80" name="object 80"/>
            <p:cNvSpPr/>
            <p:nvPr/>
          </p:nvSpPr>
          <p:spPr>
            <a:xfrm>
              <a:off x="8791726" y="4392156"/>
              <a:ext cx="629920" cy="520700"/>
            </a:xfrm>
            <a:custGeom>
              <a:avLst/>
              <a:gdLst/>
              <a:ahLst/>
              <a:cxnLst/>
              <a:rect l="l" t="t" r="r" b="b"/>
              <a:pathLst>
                <a:path w="629920" h="520700">
                  <a:moveTo>
                    <a:pt x="0" y="520233"/>
                  </a:moveTo>
                  <a:lnTo>
                    <a:pt x="629751" y="520233"/>
                  </a:lnTo>
                  <a:lnTo>
                    <a:pt x="629750" y="0"/>
                  </a:lnTo>
                  <a:lnTo>
                    <a:pt x="0" y="0"/>
                  </a:lnTo>
                  <a:lnTo>
                    <a:pt x="0" y="520233"/>
                  </a:lnTo>
                  <a:close/>
                </a:path>
              </a:pathLst>
            </a:custGeom>
            <a:ln w="6840">
              <a:solidFill>
                <a:srgbClr val="000000"/>
              </a:solidFill>
            </a:ln>
          </p:spPr>
          <p:txBody>
            <a:bodyPr wrap="square" lIns="0" tIns="0" rIns="0" bIns="0" rtlCol="0"/>
            <a:lstStyle/>
            <a:p>
              <a:endParaRPr/>
            </a:p>
          </p:txBody>
        </p:sp>
        <p:sp>
          <p:nvSpPr>
            <p:cNvPr id="81" name="object 81"/>
            <p:cNvSpPr/>
            <p:nvPr/>
          </p:nvSpPr>
          <p:spPr>
            <a:xfrm>
              <a:off x="8832012" y="4434636"/>
              <a:ext cx="548640" cy="441959"/>
            </a:xfrm>
            <a:custGeom>
              <a:avLst/>
              <a:gdLst/>
              <a:ahLst/>
              <a:cxnLst/>
              <a:rect l="l" t="t" r="r" b="b"/>
              <a:pathLst>
                <a:path w="548640" h="441960">
                  <a:moveTo>
                    <a:pt x="465277" y="0"/>
                  </a:moveTo>
                  <a:lnTo>
                    <a:pt x="0" y="0"/>
                  </a:lnTo>
                  <a:lnTo>
                    <a:pt x="0" y="441756"/>
                  </a:lnTo>
                  <a:lnTo>
                    <a:pt x="465277" y="441756"/>
                  </a:lnTo>
                  <a:lnTo>
                    <a:pt x="465277" y="0"/>
                  </a:lnTo>
                  <a:close/>
                </a:path>
                <a:path w="548640" h="441960">
                  <a:moveTo>
                    <a:pt x="548170" y="0"/>
                  </a:moveTo>
                  <a:lnTo>
                    <a:pt x="546887" y="0"/>
                  </a:lnTo>
                  <a:lnTo>
                    <a:pt x="546887" y="441756"/>
                  </a:lnTo>
                  <a:lnTo>
                    <a:pt x="548170" y="441756"/>
                  </a:lnTo>
                  <a:lnTo>
                    <a:pt x="548170" y="0"/>
                  </a:lnTo>
                  <a:close/>
                </a:path>
              </a:pathLst>
            </a:custGeom>
            <a:solidFill>
              <a:srgbClr val="0F50FF"/>
            </a:solidFill>
          </p:spPr>
          <p:txBody>
            <a:bodyPr wrap="square" lIns="0" tIns="0" rIns="0" bIns="0" rtlCol="0"/>
            <a:lstStyle/>
            <a:p>
              <a:endParaRPr/>
            </a:p>
          </p:txBody>
        </p:sp>
        <p:sp>
          <p:nvSpPr>
            <p:cNvPr id="82" name="object 82"/>
            <p:cNvSpPr/>
            <p:nvPr/>
          </p:nvSpPr>
          <p:spPr>
            <a:xfrm>
              <a:off x="8832019" y="4434636"/>
              <a:ext cx="548640" cy="441959"/>
            </a:xfrm>
            <a:custGeom>
              <a:avLst/>
              <a:gdLst/>
              <a:ahLst/>
              <a:cxnLst/>
              <a:rect l="l" t="t" r="r" b="b"/>
              <a:pathLst>
                <a:path w="548640" h="441960">
                  <a:moveTo>
                    <a:pt x="0" y="441746"/>
                  </a:moveTo>
                  <a:lnTo>
                    <a:pt x="548162" y="441746"/>
                  </a:lnTo>
                  <a:lnTo>
                    <a:pt x="548162" y="0"/>
                  </a:lnTo>
                  <a:lnTo>
                    <a:pt x="0" y="0"/>
                  </a:lnTo>
                  <a:lnTo>
                    <a:pt x="0" y="441746"/>
                  </a:lnTo>
                  <a:close/>
                </a:path>
              </a:pathLst>
            </a:custGeom>
            <a:ln w="6840">
              <a:solidFill>
                <a:srgbClr val="000000"/>
              </a:solidFill>
            </a:ln>
          </p:spPr>
          <p:txBody>
            <a:bodyPr wrap="square" lIns="0" tIns="0" rIns="0" bIns="0" rtlCol="0"/>
            <a:lstStyle/>
            <a:p>
              <a:endParaRPr/>
            </a:p>
          </p:txBody>
        </p:sp>
        <p:sp>
          <p:nvSpPr>
            <p:cNvPr id="83" name="object 83"/>
            <p:cNvSpPr/>
            <p:nvPr/>
          </p:nvSpPr>
          <p:spPr>
            <a:xfrm>
              <a:off x="9297295" y="4434636"/>
              <a:ext cx="81915" cy="441959"/>
            </a:xfrm>
            <a:custGeom>
              <a:avLst/>
              <a:gdLst/>
              <a:ahLst/>
              <a:cxnLst/>
              <a:rect l="l" t="t" r="r" b="b"/>
              <a:pathLst>
                <a:path w="81915" h="441960">
                  <a:moveTo>
                    <a:pt x="0" y="441746"/>
                  </a:moveTo>
                  <a:lnTo>
                    <a:pt x="81604" y="441746"/>
                  </a:lnTo>
                  <a:lnTo>
                    <a:pt x="81604" y="0"/>
                  </a:lnTo>
                  <a:lnTo>
                    <a:pt x="0" y="0"/>
                  </a:lnTo>
                  <a:lnTo>
                    <a:pt x="0" y="441746"/>
                  </a:lnTo>
                  <a:close/>
                </a:path>
              </a:pathLst>
            </a:custGeom>
            <a:ln w="6842">
              <a:solidFill>
                <a:srgbClr val="000000"/>
              </a:solidFill>
            </a:ln>
          </p:spPr>
          <p:txBody>
            <a:bodyPr wrap="square" lIns="0" tIns="0" rIns="0" bIns="0" rtlCol="0"/>
            <a:lstStyle/>
            <a:p>
              <a:endParaRPr/>
            </a:p>
          </p:txBody>
        </p:sp>
        <p:sp>
          <p:nvSpPr>
            <p:cNvPr id="84" name="object 84"/>
            <p:cNvSpPr/>
            <p:nvPr/>
          </p:nvSpPr>
          <p:spPr>
            <a:xfrm>
              <a:off x="9315924" y="4457184"/>
              <a:ext cx="41910" cy="33655"/>
            </a:xfrm>
            <a:custGeom>
              <a:avLst/>
              <a:gdLst/>
              <a:ahLst/>
              <a:cxnLst/>
              <a:rect l="l" t="t" r="r" b="b"/>
              <a:pathLst>
                <a:path w="41909" h="33654">
                  <a:moveTo>
                    <a:pt x="0" y="33473"/>
                  </a:moveTo>
                  <a:lnTo>
                    <a:pt x="41688" y="33473"/>
                  </a:lnTo>
                  <a:lnTo>
                    <a:pt x="41688" y="0"/>
                  </a:lnTo>
                  <a:lnTo>
                    <a:pt x="0" y="0"/>
                  </a:lnTo>
                  <a:lnTo>
                    <a:pt x="0" y="33473"/>
                  </a:lnTo>
                  <a:close/>
                </a:path>
              </a:pathLst>
            </a:custGeom>
            <a:ln w="6840">
              <a:solidFill>
                <a:srgbClr val="000000"/>
              </a:solidFill>
            </a:ln>
          </p:spPr>
          <p:txBody>
            <a:bodyPr wrap="square" lIns="0" tIns="0" rIns="0" bIns="0" rtlCol="0"/>
            <a:lstStyle/>
            <a:p>
              <a:endParaRPr/>
            </a:p>
          </p:txBody>
        </p:sp>
        <p:sp>
          <p:nvSpPr>
            <p:cNvPr id="85" name="object 85"/>
            <p:cNvSpPr/>
            <p:nvPr/>
          </p:nvSpPr>
          <p:spPr>
            <a:xfrm>
              <a:off x="9319513" y="4646903"/>
              <a:ext cx="33655" cy="33020"/>
            </a:xfrm>
            <a:custGeom>
              <a:avLst/>
              <a:gdLst/>
              <a:ahLst/>
              <a:cxnLst/>
              <a:rect l="l" t="t" r="r" b="b"/>
              <a:pathLst>
                <a:path w="33654" h="33020">
                  <a:moveTo>
                    <a:pt x="25964" y="0"/>
                  </a:moveTo>
                  <a:lnTo>
                    <a:pt x="7335" y="0"/>
                  </a:lnTo>
                  <a:lnTo>
                    <a:pt x="0" y="7332"/>
                  </a:lnTo>
                  <a:lnTo>
                    <a:pt x="0" y="16458"/>
                  </a:lnTo>
                  <a:lnTo>
                    <a:pt x="0" y="25583"/>
                  </a:lnTo>
                  <a:lnTo>
                    <a:pt x="7335" y="32968"/>
                  </a:lnTo>
                  <a:lnTo>
                    <a:pt x="25964" y="32968"/>
                  </a:lnTo>
                  <a:lnTo>
                    <a:pt x="33300" y="25583"/>
                  </a:lnTo>
                  <a:lnTo>
                    <a:pt x="33300" y="7332"/>
                  </a:lnTo>
                  <a:lnTo>
                    <a:pt x="25964" y="0"/>
                  </a:lnTo>
                  <a:close/>
                </a:path>
              </a:pathLst>
            </a:custGeom>
            <a:solidFill>
              <a:srgbClr val="FFFFFF"/>
            </a:solidFill>
          </p:spPr>
          <p:txBody>
            <a:bodyPr wrap="square" lIns="0" tIns="0" rIns="0" bIns="0" rtlCol="0"/>
            <a:lstStyle/>
            <a:p>
              <a:endParaRPr/>
            </a:p>
          </p:txBody>
        </p:sp>
        <p:sp>
          <p:nvSpPr>
            <p:cNvPr id="86" name="object 86"/>
            <p:cNvSpPr/>
            <p:nvPr/>
          </p:nvSpPr>
          <p:spPr>
            <a:xfrm>
              <a:off x="9319513" y="4646903"/>
              <a:ext cx="33655" cy="33020"/>
            </a:xfrm>
            <a:custGeom>
              <a:avLst/>
              <a:gdLst/>
              <a:ahLst/>
              <a:cxnLst/>
              <a:rect l="l" t="t" r="r" b="b"/>
              <a:pathLst>
                <a:path w="33654" h="33020">
                  <a:moveTo>
                    <a:pt x="0" y="16458"/>
                  </a:moveTo>
                  <a:lnTo>
                    <a:pt x="0" y="25583"/>
                  </a:lnTo>
                  <a:lnTo>
                    <a:pt x="7335" y="32968"/>
                  </a:lnTo>
                  <a:lnTo>
                    <a:pt x="16465" y="32968"/>
                  </a:lnTo>
                  <a:lnTo>
                    <a:pt x="25964" y="32968"/>
                  </a:lnTo>
                  <a:lnTo>
                    <a:pt x="33300" y="25583"/>
                  </a:lnTo>
                  <a:lnTo>
                    <a:pt x="33300" y="16458"/>
                  </a:lnTo>
                  <a:lnTo>
                    <a:pt x="33300" y="7332"/>
                  </a:lnTo>
                  <a:lnTo>
                    <a:pt x="25964" y="0"/>
                  </a:lnTo>
                  <a:lnTo>
                    <a:pt x="16465" y="0"/>
                  </a:lnTo>
                  <a:lnTo>
                    <a:pt x="7335" y="0"/>
                  </a:lnTo>
                  <a:lnTo>
                    <a:pt x="0" y="7332"/>
                  </a:lnTo>
                  <a:lnTo>
                    <a:pt x="0" y="16458"/>
                  </a:lnTo>
                </a:path>
              </a:pathLst>
            </a:custGeom>
            <a:ln w="6841">
              <a:solidFill>
                <a:srgbClr val="000000"/>
              </a:solidFill>
            </a:ln>
          </p:spPr>
          <p:txBody>
            <a:bodyPr wrap="square" lIns="0" tIns="0" rIns="0" bIns="0" rtlCol="0"/>
            <a:lstStyle/>
            <a:p>
              <a:endParaRPr/>
            </a:p>
          </p:txBody>
        </p:sp>
        <p:sp>
          <p:nvSpPr>
            <p:cNvPr id="87" name="object 87"/>
            <p:cNvSpPr/>
            <p:nvPr/>
          </p:nvSpPr>
          <p:spPr>
            <a:xfrm>
              <a:off x="9319513" y="4726255"/>
              <a:ext cx="33655" cy="34290"/>
            </a:xfrm>
            <a:custGeom>
              <a:avLst/>
              <a:gdLst/>
              <a:ahLst/>
              <a:cxnLst/>
              <a:rect l="l" t="t" r="r" b="b"/>
              <a:pathLst>
                <a:path w="33654" h="34289">
                  <a:moveTo>
                    <a:pt x="25964" y="0"/>
                  </a:moveTo>
                  <a:lnTo>
                    <a:pt x="7335" y="0"/>
                  </a:lnTo>
                  <a:lnTo>
                    <a:pt x="0" y="7358"/>
                  </a:lnTo>
                  <a:lnTo>
                    <a:pt x="0" y="16864"/>
                  </a:lnTo>
                  <a:lnTo>
                    <a:pt x="0" y="26501"/>
                  </a:lnTo>
                  <a:lnTo>
                    <a:pt x="7335" y="33855"/>
                  </a:lnTo>
                  <a:lnTo>
                    <a:pt x="25964" y="33855"/>
                  </a:lnTo>
                  <a:lnTo>
                    <a:pt x="33300" y="26501"/>
                  </a:lnTo>
                  <a:lnTo>
                    <a:pt x="33300" y="7358"/>
                  </a:lnTo>
                  <a:lnTo>
                    <a:pt x="25964" y="0"/>
                  </a:lnTo>
                  <a:close/>
                </a:path>
              </a:pathLst>
            </a:custGeom>
            <a:solidFill>
              <a:srgbClr val="FFFFFF"/>
            </a:solidFill>
          </p:spPr>
          <p:txBody>
            <a:bodyPr wrap="square" lIns="0" tIns="0" rIns="0" bIns="0" rtlCol="0"/>
            <a:lstStyle/>
            <a:p>
              <a:endParaRPr/>
            </a:p>
          </p:txBody>
        </p:sp>
        <p:sp>
          <p:nvSpPr>
            <p:cNvPr id="88" name="object 88"/>
            <p:cNvSpPr/>
            <p:nvPr/>
          </p:nvSpPr>
          <p:spPr>
            <a:xfrm>
              <a:off x="9319513" y="4726255"/>
              <a:ext cx="33655" cy="34290"/>
            </a:xfrm>
            <a:custGeom>
              <a:avLst/>
              <a:gdLst/>
              <a:ahLst/>
              <a:cxnLst/>
              <a:rect l="l" t="t" r="r" b="b"/>
              <a:pathLst>
                <a:path w="33654" h="34289">
                  <a:moveTo>
                    <a:pt x="0" y="16864"/>
                  </a:moveTo>
                  <a:lnTo>
                    <a:pt x="0" y="26501"/>
                  </a:lnTo>
                  <a:lnTo>
                    <a:pt x="7335" y="33855"/>
                  </a:lnTo>
                  <a:lnTo>
                    <a:pt x="16465" y="33855"/>
                  </a:lnTo>
                  <a:lnTo>
                    <a:pt x="25964" y="33855"/>
                  </a:lnTo>
                  <a:lnTo>
                    <a:pt x="33300" y="26501"/>
                  </a:lnTo>
                  <a:lnTo>
                    <a:pt x="33300" y="16864"/>
                  </a:lnTo>
                  <a:lnTo>
                    <a:pt x="33300" y="7358"/>
                  </a:lnTo>
                  <a:lnTo>
                    <a:pt x="25964" y="0"/>
                  </a:lnTo>
                  <a:lnTo>
                    <a:pt x="16465" y="0"/>
                  </a:lnTo>
                  <a:lnTo>
                    <a:pt x="7335" y="0"/>
                  </a:lnTo>
                  <a:lnTo>
                    <a:pt x="0" y="7358"/>
                  </a:lnTo>
                  <a:lnTo>
                    <a:pt x="0" y="16864"/>
                  </a:lnTo>
                </a:path>
              </a:pathLst>
            </a:custGeom>
            <a:ln w="6841">
              <a:solidFill>
                <a:srgbClr val="000000"/>
              </a:solidFill>
            </a:ln>
          </p:spPr>
          <p:txBody>
            <a:bodyPr wrap="square" lIns="0" tIns="0" rIns="0" bIns="0" rtlCol="0"/>
            <a:lstStyle/>
            <a:p>
              <a:endParaRPr/>
            </a:p>
          </p:txBody>
        </p:sp>
        <p:sp>
          <p:nvSpPr>
            <p:cNvPr id="89" name="object 89"/>
            <p:cNvSpPr/>
            <p:nvPr/>
          </p:nvSpPr>
          <p:spPr>
            <a:xfrm>
              <a:off x="9319513" y="4802205"/>
              <a:ext cx="33655" cy="33020"/>
            </a:xfrm>
            <a:custGeom>
              <a:avLst/>
              <a:gdLst/>
              <a:ahLst/>
              <a:cxnLst/>
              <a:rect l="l" t="t" r="r" b="b"/>
              <a:pathLst>
                <a:path w="33654" h="33020">
                  <a:moveTo>
                    <a:pt x="25964" y="0"/>
                  </a:moveTo>
                  <a:lnTo>
                    <a:pt x="7335" y="0"/>
                  </a:lnTo>
                  <a:lnTo>
                    <a:pt x="0" y="7353"/>
                  </a:lnTo>
                  <a:lnTo>
                    <a:pt x="0" y="15978"/>
                  </a:lnTo>
                  <a:lnTo>
                    <a:pt x="0" y="25109"/>
                  </a:lnTo>
                  <a:lnTo>
                    <a:pt x="7335" y="32462"/>
                  </a:lnTo>
                  <a:lnTo>
                    <a:pt x="25964" y="32462"/>
                  </a:lnTo>
                  <a:lnTo>
                    <a:pt x="33300" y="25109"/>
                  </a:lnTo>
                  <a:lnTo>
                    <a:pt x="33300" y="7353"/>
                  </a:lnTo>
                  <a:lnTo>
                    <a:pt x="25964" y="0"/>
                  </a:lnTo>
                  <a:close/>
                </a:path>
              </a:pathLst>
            </a:custGeom>
            <a:solidFill>
              <a:srgbClr val="FFFFFF"/>
            </a:solidFill>
          </p:spPr>
          <p:txBody>
            <a:bodyPr wrap="square" lIns="0" tIns="0" rIns="0" bIns="0" rtlCol="0"/>
            <a:lstStyle/>
            <a:p>
              <a:endParaRPr/>
            </a:p>
          </p:txBody>
        </p:sp>
        <p:sp>
          <p:nvSpPr>
            <p:cNvPr id="90" name="object 90"/>
            <p:cNvSpPr/>
            <p:nvPr/>
          </p:nvSpPr>
          <p:spPr>
            <a:xfrm>
              <a:off x="9319513" y="4802205"/>
              <a:ext cx="33655" cy="33020"/>
            </a:xfrm>
            <a:custGeom>
              <a:avLst/>
              <a:gdLst/>
              <a:ahLst/>
              <a:cxnLst/>
              <a:rect l="l" t="t" r="r" b="b"/>
              <a:pathLst>
                <a:path w="33654" h="33020">
                  <a:moveTo>
                    <a:pt x="0" y="15978"/>
                  </a:moveTo>
                  <a:lnTo>
                    <a:pt x="0" y="25109"/>
                  </a:lnTo>
                  <a:lnTo>
                    <a:pt x="7335" y="32462"/>
                  </a:lnTo>
                  <a:lnTo>
                    <a:pt x="16465" y="32462"/>
                  </a:lnTo>
                  <a:lnTo>
                    <a:pt x="25964" y="32462"/>
                  </a:lnTo>
                  <a:lnTo>
                    <a:pt x="33300" y="25109"/>
                  </a:lnTo>
                  <a:lnTo>
                    <a:pt x="33300" y="15978"/>
                  </a:lnTo>
                  <a:lnTo>
                    <a:pt x="33300" y="7353"/>
                  </a:lnTo>
                  <a:lnTo>
                    <a:pt x="25964" y="0"/>
                  </a:lnTo>
                  <a:lnTo>
                    <a:pt x="16465" y="0"/>
                  </a:lnTo>
                  <a:lnTo>
                    <a:pt x="7335" y="0"/>
                  </a:lnTo>
                  <a:lnTo>
                    <a:pt x="0" y="7353"/>
                  </a:lnTo>
                  <a:lnTo>
                    <a:pt x="0" y="15978"/>
                  </a:lnTo>
                </a:path>
              </a:pathLst>
            </a:custGeom>
            <a:ln w="6841">
              <a:solidFill>
                <a:srgbClr val="000000"/>
              </a:solidFill>
            </a:ln>
          </p:spPr>
          <p:txBody>
            <a:bodyPr wrap="square" lIns="0" tIns="0" rIns="0" bIns="0" rtlCol="0"/>
            <a:lstStyle/>
            <a:p>
              <a:endParaRPr/>
            </a:p>
          </p:txBody>
        </p:sp>
        <p:sp>
          <p:nvSpPr>
            <p:cNvPr id="91" name="object 91"/>
            <p:cNvSpPr/>
            <p:nvPr/>
          </p:nvSpPr>
          <p:spPr>
            <a:xfrm>
              <a:off x="10246764" y="4960124"/>
              <a:ext cx="966469" cy="218440"/>
            </a:xfrm>
            <a:custGeom>
              <a:avLst/>
              <a:gdLst/>
              <a:ahLst/>
              <a:cxnLst/>
              <a:rect l="l" t="t" r="r" b="b"/>
              <a:pathLst>
                <a:path w="966470" h="218439">
                  <a:moveTo>
                    <a:pt x="966271" y="0"/>
                  </a:moveTo>
                  <a:lnTo>
                    <a:pt x="0" y="112857"/>
                  </a:lnTo>
                  <a:lnTo>
                    <a:pt x="25174" y="217991"/>
                  </a:lnTo>
                  <a:lnTo>
                    <a:pt x="946132" y="97591"/>
                  </a:lnTo>
                  <a:lnTo>
                    <a:pt x="966271" y="0"/>
                  </a:lnTo>
                  <a:close/>
                </a:path>
              </a:pathLst>
            </a:custGeom>
            <a:solidFill>
              <a:srgbClr val="9F9F9F"/>
            </a:solidFill>
          </p:spPr>
          <p:txBody>
            <a:bodyPr wrap="square" lIns="0" tIns="0" rIns="0" bIns="0" rtlCol="0"/>
            <a:lstStyle/>
            <a:p>
              <a:endParaRPr/>
            </a:p>
          </p:txBody>
        </p:sp>
        <p:sp>
          <p:nvSpPr>
            <p:cNvPr id="92" name="object 92"/>
            <p:cNvSpPr/>
            <p:nvPr/>
          </p:nvSpPr>
          <p:spPr>
            <a:xfrm>
              <a:off x="10246764" y="4960124"/>
              <a:ext cx="966469" cy="218440"/>
            </a:xfrm>
            <a:custGeom>
              <a:avLst/>
              <a:gdLst/>
              <a:ahLst/>
              <a:cxnLst/>
              <a:rect l="l" t="t" r="r" b="b"/>
              <a:pathLst>
                <a:path w="966470" h="218439">
                  <a:moveTo>
                    <a:pt x="0" y="112857"/>
                  </a:moveTo>
                  <a:lnTo>
                    <a:pt x="25174" y="217991"/>
                  </a:lnTo>
                  <a:lnTo>
                    <a:pt x="946132" y="97591"/>
                  </a:lnTo>
                  <a:lnTo>
                    <a:pt x="966271" y="0"/>
                  </a:lnTo>
                  <a:lnTo>
                    <a:pt x="0" y="112857"/>
                  </a:lnTo>
                </a:path>
              </a:pathLst>
            </a:custGeom>
            <a:ln w="6739">
              <a:solidFill>
                <a:srgbClr val="808080"/>
              </a:solidFill>
            </a:ln>
          </p:spPr>
          <p:txBody>
            <a:bodyPr wrap="square" lIns="0" tIns="0" rIns="0" bIns="0" rtlCol="0"/>
            <a:lstStyle/>
            <a:p>
              <a:endParaRPr/>
            </a:p>
          </p:txBody>
        </p:sp>
        <p:pic>
          <p:nvPicPr>
            <p:cNvPr id="93" name="object 93"/>
            <p:cNvPicPr/>
            <p:nvPr/>
          </p:nvPicPr>
          <p:blipFill>
            <a:blip r:embed="rId6" cstate="print"/>
            <a:stretch>
              <a:fillRect/>
            </a:stretch>
          </p:blipFill>
          <p:spPr>
            <a:xfrm>
              <a:off x="11032902" y="4650882"/>
              <a:ext cx="188914" cy="82517"/>
            </a:xfrm>
            <a:prstGeom prst="rect">
              <a:avLst/>
            </a:prstGeom>
          </p:spPr>
        </p:pic>
        <p:sp>
          <p:nvSpPr>
            <p:cNvPr id="94" name="object 94"/>
            <p:cNvSpPr/>
            <p:nvPr/>
          </p:nvSpPr>
          <p:spPr>
            <a:xfrm>
              <a:off x="11088787" y="4672112"/>
              <a:ext cx="49530" cy="332740"/>
            </a:xfrm>
            <a:custGeom>
              <a:avLst/>
              <a:gdLst/>
              <a:ahLst/>
              <a:cxnLst/>
              <a:rect l="l" t="t" r="r" b="b"/>
              <a:pathLst>
                <a:path w="49529" h="332739">
                  <a:moveTo>
                    <a:pt x="0" y="0"/>
                  </a:moveTo>
                  <a:lnTo>
                    <a:pt x="6408" y="132696"/>
                  </a:lnTo>
                  <a:lnTo>
                    <a:pt x="19806" y="322918"/>
                  </a:lnTo>
                  <a:lnTo>
                    <a:pt x="49349" y="332441"/>
                  </a:lnTo>
                  <a:lnTo>
                    <a:pt x="49349" y="175343"/>
                  </a:lnTo>
                  <a:lnTo>
                    <a:pt x="17559" y="2970"/>
                  </a:lnTo>
                  <a:lnTo>
                    <a:pt x="0" y="0"/>
                  </a:lnTo>
                  <a:close/>
                </a:path>
              </a:pathLst>
            </a:custGeom>
            <a:solidFill>
              <a:srgbClr val="9F9F9F"/>
            </a:solidFill>
          </p:spPr>
          <p:txBody>
            <a:bodyPr wrap="square" lIns="0" tIns="0" rIns="0" bIns="0" rtlCol="0"/>
            <a:lstStyle/>
            <a:p>
              <a:endParaRPr/>
            </a:p>
          </p:txBody>
        </p:sp>
        <p:sp>
          <p:nvSpPr>
            <p:cNvPr id="95" name="object 95"/>
            <p:cNvSpPr/>
            <p:nvPr/>
          </p:nvSpPr>
          <p:spPr>
            <a:xfrm>
              <a:off x="11088787" y="4672112"/>
              <a:ext cx="49530" cy="332740"/>
            </a:xfrm>
            <a:custGeom>
              <a:avLst/>
              <a:gdLst/>
              <a:ahLst/>
              <a:cxnLst/>
              <a:rect l="l" t="t" r="r" b="b"/>
              <a:pathLst>
                <a:path w="49529" h="332739">
                  <a:moveTo>
                    <a:pt x="0" y="0"/>
                  </a:moveTo>
                  <a:lnTo>
                    <a:pt x="17559" y="2970"/>
                  </a:lnTo>
                  <a:lnTo>
                    <a:pt x="49349" y="175343"/>
                  </a:lnTo>
                  <a:lnTo>
                    <a:pt x="49349" y="332441"/>
                  </a:lnTo>
                  <a:lnTo>
                    <a:pt x="19806" y="322918"/>
                  </a:lnTo>
                  <a:lnTo>
                    <a:pt x="6408" y="132696"/>
                  </a:lnTo>
                  <a:lnTo>
                    <a:pt x="0" y="0"/>
                  </a:lnTo>
                </a:path>
              </a:pathLst>
            </a:custGeom>
            <a:ln w="6792">
              <a:solidFill>
                <a:srgbClr val="808080"/>
              </a:solidFill>
            </a:ln>
          </p:spPr>
          <p:txBody>
            <a:bodyPr wrap="square" lIns="0" tIns="0" rIns="0" bIns="0" rtlCol="0"/>
            <a:lstStyle/>
            <a:p>
              <a:endParaRPr/>
            </a:p>
          </p:txBody>
        </p:sp>
        <p:sp>
          <p:nvSpPr>
            <p:cNvPr id="96" name="object 96"/>
            <p:cNvSpPr/>
            <p:nvPr/>
          </p:nvSpPr>
          <p:spPr>
            <a:xfrm>
              <a:off x="11089203" y="4659808"/>
              <a:ext cx="150495" cy="15875"/>
            </a:xfrm>
            <a:custGeom>
              <a:avLst/>
              <a:gdLst/>
              <a:ahLst/>
              <a:cxnLst/>
              <a:rect l="l" t="t" r="r" b="b"/>
              <a:pathLst>
                <a:path w="150495" h="15875">
                  <a:moveTo>
                    <a:pt x="130239" y="0"/>
                  </a:moveTo>
                  <a:lnTo>
                    <a:pt x="0" y="11907"/>
                  </a:lnTo>
                  <a:lnTo>
                    <a:pt x="18558" y="15670"/>
                  </a:lnTo>
                  <a:lnTo>
                    <a:pt x="150212" y="5157"/>
                  </a:lnTo>
                  <a:lnTo>
                    <a:pt x="130239" y="0"/>
                  </a:lnTo>
                  <a:close/>
                </a:path>
              </a:pathLst>
            </a:custGeom>
            <a:solidFill>
              <a:srgbClr val="DFDFDF"/>
            </a:solidFill>
          </p:spPr>
          <p:txBody>
            <a:bodyPr wrap="square" lIns="0" tIns="0" rIns="0" bIns="0" rtlCol="0"/>
            <a:lstStyle/>
            <a:p>
              <a:endParaRPr/>
            </a:p>
          </p:txBody>
        </p:sp>
        <p:sp>
          <p:nvSpPr>
            <p:cNvPr id="97" name="object 97"/>
            <p:cNvSpPr/>
            <p:nvPr/>
          </p:nvSpPr>
          <p:spPr>
            <a:xfrm>
              <a:off x="11089203" y="4659808"/>
              <a:ext cx="150495" cy="15875"/>
            </a:xfrm>
            <a:custGeom>
              <a:avLst/>
              <a:gdLst/>
              <a:ahLst/>
              <a:cxnLst/>
              <a:rect l="l" t="t" r="r" b="b"/>
              <a:pathLst>
                <a:path w="150495" h="15875">
                  <a:moveTo>
                    <a:pt x="18558" y="15670"/>
                  </a:moveTo>
                  <a:lnTo>
                    <a:pt x="0" y="11907"/>
                  </a:lnTo>
                  <a:lnTo>
                    <a:pt x="130239" y="0"/>
                  </a:lnTo>
                  <a:lnTo>
                    <a:pt x="150212" y="5157"/>
                  </a:lnTo>
                  <a:lnTo>
                    <a:pt x="18558" y="15670"/>
                  </a:lnTo>
                </a:path>
              </a:pathLst>
            </a:custGeom>
            <a:ln w="6737">
              <a:solidFill>
                <a:srgbClr val="808080"/>
              </a:solidFill>
            </a:ln>
          </p:spPr>
          <p:txBody>
            <a:bodyPr wrap="square" lIns="0" tIns="0" rIns="0" bIns="0" rtlCol="0"/>
            <a:lstStyle/>
            <a:p>
              <a:endParaRPr/>
            </a:p>
          </p:txBody>
        </p:sp>
        <p:sp>
          <p:nvSpPr>
            <p:cNvPr id="98" name="object 98"/>
            <p:cNvSpPr/>
            <p:nvPr/>
          </p:nvSpPr>
          <p:spPr>
            <a:xfrm>
              <a:off x="11105930" y="4663976"/>
              <a:ext cx="186055" cy="341630"/>
            </a:xfrm>
            <a:custGeom>
              <a:avLst/>
              <a:gdLst/>
              <a:ahLst/>
              <a:cxnLst/>
              <a:rect l="l" t="t" r="r" b="b"/>
              <a:pathLst>
                <a:path w="186054" h="341629">
                  <a:moveTo>
                    <a:pt x="131155" y="0"/>
                  </a:moveTo>
                  <a:lnTo>
                    <a:pt x="123748" y="0"/>
                  </a:lnTo>
                  <a:lnTo>
                    <a:pt x="4826" y="10315"/>
                  </a:lnTo>
                  <a:lnTo>
                    <a:pt x="832" y="11899"/>
                  </a:lnTo>
                  <a:lnTo>
                    <a:pt x="0" y="16265"/>
                  </a:lnTo>
                  <a:lnTo>
                    <a:pt x="416" y="20828"/>
                  </a:lnTo>
                  <a:lnTo>
                    <a:pt x="31790" y="183084"/>
                  </a:lnTo>
                  <a:lnTo>
                    <a:pt x="32206" y="341370"/>
                  </a:lnTo>
                  <a:lnTo>
                    <a:pt x="185831" y="319551"/>
                  </a:lnTo>
                  <a:lnTo>
                    <a:pt x="185831" y="173165"/>
                  </a:lnTo>
                  <a:lnTo>
                    <a:pt x="140892" y="8532"/>
                  </a:lnTo>
                  <a:lnTo>
                    <a:pt x="136481" y="2582"/>
                  </a:lnTo>
                  <a:lnTo>
                    <a:pt x="131155" y="0"/>
                  </a:lnTo>
                  <a:close/>
                </a:path>
              </a:pathLst>
            </a:custGeom>
            <a:solidFill>
              <a:srgbClr val="C0C0C0"/>
            </a:solidFill>
          </p:spPr>
          <p:txBody>
            <a:bodyPr wrap="square" lIns="0" tIns="0" rIns="0" bIns="0" rtlCol="0"/>
            <a:lstStyle/>
            <a:p>
              <a:endParaRPr/>
            </a:p>
          </p:txBody>
        </p:sp>
        <p:sp>
          <p:nvSpPr>
            <p:cNvPr id="99" name="object 99"/>
            <p:cNvSpPr/>
            <p:nvPr/>
          </p:nvSpPr>
          <p:spPr>
            <a:xfrm>
              <a:off x="11105930" y="4663976"/>
              <a:ext cx="186055" cy="341630"/>
            </a:xfrm>
            <a:custGeom>
              <a:avLst/>
              <a:gdLst/>
              <a:ahLst/>
              <a:cxnLst/>
              <a:rect l="l" t="t" r="r" b="b"/>
              <a:pathLst>
                <a:path w="186054" h="341629">
                  <a:moveTo>
                    <a:pt x="832" y="11899"/>
                  </a:moveTo>
                  <a:lnTo>
                    <a:pt x="0" y="16265"/>
                  </a:lnTo>
                  <a:lnTo>
                    <a:pt x="416" y="20828"/>
                  </a:lnTo>
                  <a:lnTo>
                    <a:pt x="31790" y="183084"/>
                  </a:lnTo>
                  <a:lnTo>
                    <a:pt x="32149" y="319551"/>
                  </a:lnTo>
                  <a:lnTo>
                    <a:pt x="32206" y="341370"/>
                  </a:lnTo>
                  <a:lnTo>
                    <a:pt x="185831" y="319551"/>
                  </a:lnTo>
                  <a:lnTo>
                    <a:pt x="185831" y="173165"/>
                  </a:lnTo>
                  <a:lnTo>
                    <a:pt x="140892" y="8532"/>
                  </a:lnTo>
                  <a:lnTo>
                    <a:pt x="136481" y="2582"/>
                  </a:lnTo>
                  <a:lnTo>
                    <a:pt x="131155" y="0"/>
                  </a:lnTo>
                  <a:lnTo>
                    <a:pt x="123748" y="0"/>
                  </a:lnTo>
                  <a:lnTo>
                    <a:pt x="4826" y="10315"/>
                  </a:lnTo>
                  <a:lnTo>
                    <a:pt x="832" y="11899"/>
                  </a:lnTo>
                </a:path>
              </a:pathLst>
            </a:custGeom>
            <a:ln w="6780">
              <a:solidFill>
                <a:srgbClr val="808080"/>
              </a:solidFill>
            </a:ln>
          </p:spPr>
          <p:txBody>
            <a:bodyPr wrap="square" lIns="0" tIns="0" rIns="0" bIns="0" rtlCol="0"/>
            <a:lstStyle/>
            <a:p>
              <a:endParaRPr/>
            </a:p>
          </p:txBody>
        </p:sp>
        <p:sp>
          <p:nvSpPr>
            <p:cNvPr id="100" name="object 100"/>
            <p:cNvSpPr/>
            <p:nvPr/>
          </p:nvSpPr>
          <p:spPr>
            <a:xfrm>
              <a:off x="9843130" y="4852613"/>
              <a:ext cx="426720" cy="325755"/>
            </a:xfrm>
            <a:custGeom>
              <a:avLst/>
              <a:gdLst/>
              <a:ahLst/>
              <a:cxnLst/>
              <a:rect l="l" t="t" r="r" b="b"/>
              <a:pathLst>
                <a:path w="426720" h="325754">
                  <a:moveTo>
                    <a:pt x="0" y="0"/>
                  </a:moveTo>
                  <a:lnTo>
                    <a:pt x="22579" y="72793"/>
                  </a:lnTo>
                  <a:lnTo>
                    <a:pt x="426411" y="325501"/>
                  </a:lnTo>
                  <a:lnTo>
                    <a:pt x="411423" y="244967"/>
                  </a:lnTo>
                  <a:lnTo>
                    <a:pt x="0" y="0"/>
                  </a:lnTo>
                  <a:close/>
                </a:path>
              </a:pathLst>
            </a:custGeom>
            <a:solidFill>
              <a:srgbClr val="5F5F5F"/>
            </a:solidFill>
          </p:spPr>
          <p:txBody>
            <a:bodyPr wrap="square" lIns="0" tIns="0" rIns="0" bIns="0" rtlCol="0"/>
            <a:lstStyle/>
            <a:p>
              <a:endParaRPr/>
            </a:p>
          </p:txBody>
        </p:sp>
        <p:sp>
          <p:nvSpPr>
            <p:cNvPr id="101" name="object 101"/>
            <p:cNvSpPr/>
            <p:nvPr/>
          </p:nvSpPr>
          <p:spPr>
            <a:xfrm>
              <a:off x="9843130" y="4852613"/>
              <a:ext cx="426720" cy="325755"/>
            </a:xfrm>
            <a:custGeom>
              <a:avLst/>
              <a:gdLst/>
              <a:ahLst/>
              <a:cxnLst/>
              <a:rect l="l" t="t" r="r" b="b"/>
              <a:pathLst>
                <a:path w="426720" h="325754">
                  <a:moveTo>
                    <a:pt x="426411" y="325501"/>
                  </a:moveTo>
                  <a:lnTo>
                    <a:pt x="411423" y="244967"/>
                  </a:lnTo>
                  <a:lnTo>
                    <a:pt x="0" y="0"/>
                  </a:lnTo>
                  <a:lnTo>
                    <a:pt x="22579" y="72793"/>
                  </a:lnTo>
                  <a:lnTo>
                    <a:pt x="426411" y="325501"/>
                  </a:lnTo>
                </a:path>
              </a:pathLst>
            </a:custGeom>
            <a:ln w="6757">
              <a:solidFill>
                <a:srgbClr val="808080"/>
              </a:solidFill>
            </a:ln>
          </p:spPr>
          <p:txBody>
            <a:bodyPr wrap="square" lIns="0" tIns="0" rIns="0" bIns="0" rtlCol="0"/>
            <a:lstStyle/>
            <a:p>
              <a:endParaRPr/>
            </a:p>
          </p:txBody>
        </p:sp>
        <p:sp>
          <p:nvSpPr>
            <p:cNvPr id="102" name="object 102"/>
            <p:cNvSpPr/>
            <p:nvPr/>
          </p:nvSpPr>
          <p:spPr>
            <a:xfrm>
              <a:off x="9819950" y="4584837"/>
              <a:ext cx="1294765" cy="168275"/>
            </a:xfrm>
            <a:custGeom>
              <a:avLst/>
              <a:gdLst/>
              <a:ahLst/>
              <a:cxnLst/>
              <a:rect l="l" t="t" r="r" b="b"/>
              <a:pathLst>
                <a:path w="1294765" h="168275">
                  <a:moveTo>
                    <a:pt x="913568" y="0"/>
                  </a:moveTo>
                  <a:lnTo>
                    <a:pt x="0" y="43439"/>
                  </a:lnTo>
                  <a:lnTo>
                    <a:pt x="394240" y="167801"/>
                  </a:lnTo>
                  <a:lnTo>
                    <a:pt x="1287810" y="98383"/>
                  </a:lnTo>
                  <a:lnTo>
                    <a:pt x="1251859" y="89058"/>
                  </a:lnTo>
                  <a:lnTo>
                    <a:pt x="1247865" y="85683"/>
                  </a:lnTo>
                  <a:lnTo>
                    <a:pt x="1253024" y="83504"/>
                  </a:lnTo>
                  <a:lnTo>
                    <a:pt x="1294218" y="79139"/>
                  </a:lnTo>
                  <a:lnTo>
                    <a:pt x="913568" y="0"/>
                  </a:lnTo>
                  <a:close/>
                </a:path>
              </a:pathLst>
            </a:custGeom>
            <a:solidFill>
              <a:srgbClr val="DFDFDF"/>
            </a:solidFill>
          </p:spPr>
          <p:txBody>
            <a:bodyPr wrap="square" lIns="0" tIns="0" rIns="0" bIns="0" rtlCol="0"/>
            <a:lstStyle/>
            <a:p>
              <a:endParaRPr/>
            </a:p>
          </p:txBody>
        </p:sp>
        <p:sp>
          <p:nvSpPr>
            <p:cNvPr id="103" name="object 103"/>
            <p:cNvSpPr/>
            <p:nvPr/>
          </p:nvSpPr>
          <p:spPr>
            <a:xfrm>
              <a:off x="9819950" y="4584837"/>
              <a:ext cx="1294765" cy="168275"/>
            </a:xfrm>
            <a:custGeom>
              <a:avLst/>
              <a:gdLst/>
              <a:ahLst/>
              <a:cxnLst/>
              <a:rect l="l" t="t" r="r" b="b"/>
              <a:pathLst>
                <a:path w="1294765" h="168275">
                  <a:moveTo>
                    <a:pt x="394240" y="167801"/>
                  </a:moveTo>
                  <a:lnTo>
                    <a:pt x="0" y="43439"/>
                  </a:lnTo>
                  <a:lnTo>
                    <a:pt x="913568" y="0"/>
                  </a:lnTo>
                  <a:lnTo>
                    <a:pt x="1294218" y="79139"/>
                  </a:lnTo>
                  <a:lnTo>
                    <a:pt x="1253024" y="83504"/>
                  </a:lnTo>
                  <a:lnTo>
                    <a:pt x="1247865" y="85683"/>
                  </a:lnTo>
                  <a:lnTo>
                    <a:pt x="1251859" y="89058"/>
                  </a:lnTo>
                  <a:lnTo>
                    <a:pt x="1287810" y="98383"/>
                  </a:lnTo>
                  <a:lnTo>
                    <a:pt x="394240" y="167801"/>
                  </a:lnTo>
                </a:path>
              </a:pathLst>
            </a:custGeom>
            <a:ln w="6737">
              <a:solidFill>
                <a:srgbClr val="808080"/>
              </a:solidFill>
            </a:ln>
          </p:spPr>
          <p:txBody>
            <a:bodyPr wrap="square" lIns="0" tIns="0" rIns="0" bIns="0" rtlCol="0"/>
            <a:lstStyle/>
            <a:p>
              <a:endParaRPr/>
            </a:p>
          </p:txBody>
        </p:sp>
        <p:sp>
          <p:nvSpPr>
            <p:cNvPr id="104" name="object 104"/>
            <p:cNvSpPr/>
            <p:nvPr/>
          </p:nvSpPr>
          <p:spPr>
            <a:xfrm>
              <a:off x="9807162" y="4627872"/>
              <a:ext cx="410209" cy="210820"/>
            </a:xfrm>
            <a:custGeom>
              <a:avLst/>
              <a:gdLst/>
              <a:ahLst/>
              <a:cxnLst/>
              <a:rect l="l" t="t" r="r" b="b"/>
              <a:pathLst>
                <a:path w="410209" h="210820">
                  <a:moveTo>
                    <a:pt x="12388" y="0"/>
                  </a:moveTo>
                  <a:lnTo>
                    <a:pt x="7193" y="2582"/>
                  </a:lnTo>
                  <a:lnTo>
                    <a:pt x="2397" y="4761"/>
                  </a:lnTo>
                  <a:lnTo>
                    <a:pt x="0" y="10711"/>
                  </a:lnTo>
                  <a:lnTo>
                    <a:pt x="0" y="50982"/>
                  </a:lnTo>
                  <a:lnTo>
                    <a:pt x="404432" y="210258"/>
                  </a:lnTo>
                  <a:lnTo>
                    <a:pt x="404831" y="130723"/>
                  </a:lnTo>
                  <a:lnTo>
                    <a:pt x="410024" y="124171"/>
                  </a:lnTo>
                  <a:lnTo>
                    <a:pt x="12388" y="0"/>
                  </a:lnTo>
                  <a:close/>
                </a:path>
              </a:pathLst>
            </a:custGeom>
            <a:solidFill>
              <a:srgbClr val="9F9F9F"/>
            </a:solidFill>
          </p:spPr>
          <p:txBody>
            <a:bodyPr wrap="square" lIns="0" tIns="0" rIns="0" bIns="0" rtlCol="0"/>
            <a:lstStyle/>
            <a:p>
              <a:endParaRPr/>
            </a:p>
          </p:txBody>
        </p:sp>
        <p:sp>
          <p:nvSpPr>
            <p:cNvPr id="105" name="object 105"/>
            <p:cNvSpPr/>
            <p:nvPr/>
          </p:nvSpPr>
          <p:spPr>
            <a:xfrm>
              <a:off x="9807162" y="4627872"/>
              <a:ext cx="410209" cy="210820"/>
            </a:xfrm>
            <a:custGeom>
              <a:avLst/>
              <a:gdLst/>
              <a:ahLst/>
              <a:cxnLst/>
              <a:rect l="l" t="t" r="r" b="b"/>
              <a:pathLst>
                <a:path w="410209" h="210820">
                  <a:moveTo>
                    <a:pt x="404432" y="210258"/>
                  </a:moveTo>
                  <a:lnTo>
                    <a:pt x="404831" y="130723"/>
                  </a:lnTo>
                  <a:lnTo>
                    <a:pt x="410024" y="124171"/>
                  </a:lnTo>
                  <a:lnTo>
                    <a:pt x="12388" y="0"/>
                  </a:lnTo>
                  <a:lnTo>
                    <a:pt x="7193" y="2582"/>
                  </a:lnTo>
                  <a:lnTo>
                    <a:pt x="2397" y="4761"/>
                  </a:lnTo>
                  <a:lnTo>
                    <a:pt x="0" y="10711"/>
                  </a:lnTo>
                  <a:lnTo>
                    <a:pt x="0" y="50982"/>
                  </a:lnTo>
                  <a:lnTo>
                    <a:pt x="404432" y="210258"/>
                  </a:lnTo>
                </a:path>
              </a:pathLst>
            </a:custGeom>
            <a:ln w="6748">
              <a:solidFill>
                <a:srgbClr val="808080"/>
              </a:solidFill>
            </a:ln>
          </p:spPr>
          <p:txBody>
            <a:bodyPr wrap="square" lIns="0" tIns="0" rIns="0" bIns="0" rtlCol="0"/>
            <a:lstStyle/>
            <a:p>
              <a:endParaRPr/>
            </a:p>
          </p:txBody>
        </p:sp>
        <p:sp>
          <p:nvSpPr>
            <p:cNvPr id="106" name="object 106"/>
            <p:cNvSpPr/>
            <p:nvPr/>
          </p:nvSpPr>
          <p:spPr>
            <a:xfrm>
              <a:off x="10211594" y="4759784"/>
              <a:ext cx="904240" cy="356235"/>
            </a:xfrm>
            <a:custGeom>
              <a:avLst/>
              <a:gdLst/>
              <a:ahLst/>
              <a:cxnLst/>
              <a:rect l="l" t="t" r="r" b="b"/>
              <a:pathLst>
                <a:path w="904240" h="356235">
                  <a:moveTo>
                    <a:pt x="903406" y="0"/>
                  </a:moveTo>
                  <a:lnTo>
                    <a:pt x="0" y="80335"/>
                  </a:lnTo>
                  <a:lnTo>
                    <a:pt x="0" y="355646"/>
                  </a:lnTo>
                  <a:lnTo>
                    <a:pt x="903739" y="248136"/>
                  </a:lnTo>
                  <a:lnTo>
                    <a:pt x="903406" y="0"/>
                  </a:lnTo>
                  <a:close/>
                </a:path>
              </a:pathLst>
            </a:custGeom>
            <a:solidFill>
              <a:srgbClr val="C0C0C0"/>
            </a:solidFill>
          </p:spPr>
          <p:txBody>
            <a:bodyPr wrap="square" lIns="0" tIns="0" rIns="0" bIns="0" rtlCol="0"/>
            <a:lstStyle/>
            <a:p>
              <a:endParaRPr/>
            </a:p>
          </p:txBody>
        </p:sp>
        <p:sp>
          <p:nvSpPr>
            <p:cNvPr id="107" name="object 107"/>
            <p:cNvSpPr/>
            <p:nvPr/>
          </p:nvSpPr>
          <p:spPr>
            <a:xfrm>
              <a:off x="10211594" y="4759784"/>
              <a:ext cx="904240" cy="356235"/>
            </a:xfrm>
            <a:custGeom>
              <a:avLst/>
              <a:gdLst/>
              <a:ahLst/>
              <a:cxnLst/>
              <a:rect l="l" t="t" r="r" b="b"/>
              <a:pathLst>
                <a:path w="904240" h="356235">
                  <a:moveTo>
                    <a:pt x="0" y="80335"/>
                  </a:moveTo>
                  <a:lnTo>
                    <a:pt x="0" y="355646"/>
                  </a:lnTo>
                  <a:lnTo>
                    <a:pt x="903739" y="248136"/>
                  </a:lnTo>
                  <a:lnTo>
                    <a:pt x="903514" y="80335"/>
                  </a:lnTo>
                  <a:lnTo>
                    <a:pt x="903406" y="0"/>
                  </a:lnTo>
                  <a:lnTo>
                    <a:pt x="0" y="80335"/>
                  </a:lnTo>
                </a:path>
              </a:pathLst>
            </a:custGeom>
            <a:ln w="6744">
              <a:solidFill>
                <a:srgbClr val="808080"/>
              </a:solidFill>
            </a:ln>
          </p:spPr>
          <p:txBody>
            <a:bodyPr wrap="square" lIns="0" tIns="0" rIns="0" bIns="0" rtlCol="0"/>
            <a:lstStyle/>
            <a:p>
              <a:endParaRPr/>
            </a:p>
          </p:txBody>
        </p:sp>
        <p:sp>
          <p:nvSpPr>
            <p:cNvPr id="108" name="object 108"/>
            <p:cNvSpPr/>
            <p:nvPr/>
          </p:nvSpPr>
          <p:spPr>
            <a:xfrm>
              <a:off x="10211594" y="4683616"/>
              <a:ext cx="903605" cy="154305"/>
            </a:xfrm>
            <a:custGeom>
              <a:avLst/>
              <a:gdLst/>
              <a:ahLst/>
              <a:cxnLst/>
              <a:rect l="l" t="t" r="r" b="b"/>
              <a:pathLst>
                <a:path w="903604" h="154304">
                  <a:moveTo>
                    <a:pt x="896998" y="0"/>
                  </a:moveTo>
                  <a:lnTo>
                    <a:pt x="11983" y="68031"/>
                  </a:lnTo>
                  <a:lnTo>
                    <a:pt x="0" y="154118"/>
                  </a:lnTo>
                  <a:lnTo>
                    <a:pt x="903406" y="73981"/>
                  </a:lnTo>
                  <a:lnTo>
                    <a:pt x="903406" y="11503"/>
                  </a:lnTo>
                  <a:lnTo>
                    <a:pt x="902158" y="4761"/>
                  </a:lnTo>
                  <a:lnTo>
                    <a:pt x="896998" y="0"/>
                  </a:lnTo>
                  <a:close/>
                </a:path>
              </a:pathLst>
            </a:custGeom>
            <a:solidFill>
              <a:srgbClr val="C0C0C0"/>
            </a:solidFill>
          </p:spPr>
          <p:txBody>
            <a:bodyPr wrap="square" lIns="0" tIns="0" rIns="0" bIns="0" rtlCol="0"/>
            <a:lstStyle/>
            <a:p>
              <a:endParaRPr/>
            </a:p>
          </p:txBody>
        </p:sp>
        <p:sp>
          <p:nvSpPr>
            <p:cNvPr id="109" name="object 109"/>
            <p:cNvSpPr/>
            <p:nvPr/>
          </p:nvSpPr>
          <p:spPr>
            <a:xfrm>
              <a:off x="10211594" y="4683616"/>
              <a:ext cx="903605" cy="154305"/>
            </a:xfrm>
            <a:custGeom>
              <a:avLst/>
              <a:gdLst/>
              <a:ahLst/>
              <a:cxnLst/>
              <a:rect l="l" t="t" r="r" b="b"/>
              <a:pathLst>
                <a:path w="903604" h="154304">
                  <a:moveTo>
                    <a:pt x="399" y="75375"/>
                  </a:moveTo>
                  <a:lnTo>
                    <a:pt x="399" y="80335"/>
                  </a:lnTo>
                  <a:lnTo>
                    <a:pt x="0" y="154118"/>
                  </a:lnTo>
                  <a:lnTo>
                    <a:pt x="903406" y="73981"/>
                  </a:lnTo>
                  <a:lnTo>
                    <a:pt x="903406" y="11503"/>
                  </a:lnTo>
                  <a:lnTo>
                    <a:pt x="902158" y="4761"/>
                  </a:lnTo>
                  <a:lnTo>
                    <a:pt x="896998" y="0"/>
                  </a:lnTo>
                  <a:lnTo>
                    <a:pt x="891006" y="0"/>
                  </a:lnTo>
                  <a:lnTo>
                    <a:pt x="11983" y="68031"/>
                  </a:lnTo>
                  <a:lnTo>
                    <a:pt x="4793" y="69822"/>
                  </a:lnTo>
                  <a:lnTo>
                    <a:pt x="399" y="75375"/>
                  </a:lnTo>
                </a:path>
              </a:pathLst>
            </a:custGeom>
            <a:ln w="6738">
              <a:solidFill>
                <a:srgbClr val="808080"/>
              </a:solidFill>
            </a:ln>
          </p:spPr>
          <p:txBody>
            <a:bodyPr wrap="square" lIns="0" tIns="0" rIns="0" bIns="0" rtlCol="0"/>
            <a:lstStyle/>
            <a:p>
              <a:endParaRPr/>
            </a:p>
          </p:txBody>
        </p:sp>
        <p:sp>
          <p:nvSpPr>
            <p:cNvPr id="110" name="object 110"/>
            <p:cNvSpPr/>
            <p:nvPr/>
          </p:nvSpPr>
          <p:spPr>
            <a:xfrm>
              <a:off x="10351263" y="4739748"/>
              <a:ext cx="253365" cy="49530"/>
            </a:xfrm>
            <a:custGeom>
              <a:avLst/>
              <a:gdLst/>
              <a:ahLst/>
              <a:cxnLst/>
              <a:rect l="l" t="t" r="r" b="b"/>
              <a:pathLst>
                <a:path w="253365" h="49529">
                  <a:moveTo>
                    <a:pt x="252964" y="0"/>
                  </a:moveTo>
                  <a:lnTo>
                    <a:pt x="0" y="20036"/>
                  </a:lnTo>
                  <a:lnTo>
                    <a:pt x="0" y="48993"/>
                  </a:lnTo>
                  <a:lnTo>
                    <a:pt x="252964" y="27768"/>
                  </a:lnTo>
                  <a:lnTo>
                    <a:pt x="252964" y="0"/>
                  </a:lnTo>
                  <a:close/>
                </a:path>
              </a:pathLst>
            </a:custGeom>
            <a:solidFill>
              <a:srgbClr val="C0C0C0"/>
            </a:solidFill>
          </p:spPr>
          <p:txBody>
            <a:bodyPr wrap="square" lIns="0" tIns="0" rIns="0" bIns="0" rtlCol="0"/>
            <a:lstStyle/>
            <a:p>
              <a:endParaRPr/>
            </a:p>
          </p:txBody>
        </p:sp>
        <p:sp>
          <p:nvSpPr>
            <p:cNvPr id="111" name="object 111"/>
            <p:cNvSpPr/>
            <p:nvPr/>
          </p:nvSpPr>
          <p:spPr>
            <a:xfrm>
              <a:off x="10351263" y="4739748"/>
              <a:ext cx="253365" cy="49530"/>
            </a:xfrm>
            <a:custGeom>
              <a:avLst/>
              <a:gdLst/>
              <a:ahLst/>
              <a:cxnLst/>
              <a:rect l="l" t="t" r="r" b="b"/>
              <a:pathLst>
                <a:path w="253365" h="49529">
                  <a:moveTo>
                    <a:pt x="0" y="20036"/>
                  </a:moveTo>
                  <a:lnTo>
                    <a:pt x="0" y="48993"/>
                  </a:lnTo>
                  <a:lnTo>
                    <a:pt x="252964" y="27768"/>
                  </a:lnTo>
                  <a:lnTo>
                    <a:pt x="252964" y="0"/>
                  </a:lnTo>
                  <a:lnTo>
                    <a:pt x="0" y="20036"/>
                  </a:lnTo>
                </a:path>
              </a:pathLst>
            </a:custGeom>
            <a:ln w="6738">
              <a:solidFill>
                <a:srgbClr val="808080"/>
              </a:solidFill>
            </a:ln>
          </p:spPr>
          <p:txBody>
            <a:bodyPr wrap="square" lIns="0" tIns="0" rIns="0" bIns="0" rtlCol="0"/>
            <a:lstStyle/>
            <a:p>
              <a:endParaRPr/>
            </a:p>
          </p:txBody>
        </p:sp>
        <p:pic>
          <p:nvPicPr>
            <p:cNvPr id="112" name="object 112"/>
            <p:cNvPicPr/>
            <p:nvPr/>
          </p:nvPicPr>
          <p:blipFill>
            <a:blip r:embed="rId7" cstate="print"/>
            <a:stretch>
              <a:fillRect/>
            </a:stretch>
          </p:blipFill>
          <p:spPr>
            <a:xfrm>
              <a:off x="10231391" y="4753029"/>
              <a:ext cx="87283" cy="72612"/>
            </a:xfrm>
            <a:prstGeom prst="rect">
              <a:avLst/>
            </a:prstGeom>
          </p:spPr>
        </p:pic>
        <p:sp>
          <p:nvSpPr>
            <p:cNvPr id="113" name="object 113"/>
            <p:cNvSpPr/>
            <p:nvPr/>
          </p:nvSpPr>
          <p:spPr>
            <a:xfrm>
              <a:off x="9806563" y="4679845"/>
              <a:ext cx="404495" cy="436880"/>
            </a:xfrm>
            <a:custGeom>
              <a:avLst/>
              <a:gdLst/>
              <a:ahLst/>
              <a:cxnLst/>
              <a:rect l="l" t="t" r="r" b="b"/>
              <a:pathLst>
                <a:path w="404495" h="436879">
                  <a:moveTo>
                    <a:pt x="0" y="0"/>
                  </a:moveTo>
                  <a:lnTo>
                    <a:pt x="0" y="185064"/>
                  </a:lnTo>
                  <a:lnTo>
                    <a:pt x="404233" y="436576"/>
                  </a:lnTo>
                  <a:lnTo>
                    <a:pt x="404232" y="159474"/>
                  </a:lnTo>
                  <a:lnTo>
                    <a:pt x="0" y="0"/>
                  </a:lnTo>
                  <a:close/>
                </a:path>
              </a:pathLst>
            </a:custGeom>
            <a:solidFill>
              <a:srgbClr val="9F9F9F"/>
            </a:solidFill>
          </p:spPr>
          <p:txBody>
            <a:bodyPr wrap="square" lIns="0" tIns="0" rIns="0" bIns="0" rtlCol="0"/>
            <a:lstStyle/>
            <a:p>
              <a:endParaRPr/>
            </a:p>
          </p:txBody>
        </p:sp>
        <p:sp>
          <p:nvSpPr>
            <p:cNvPr id="114" name="object 114"/>
            <p:cNvSpPr/>
            <p:nvPr/>
          </p:nvSpPr>
          <p:spPr>
            <a:xfrm>
              <a:off x="9806563" y="4679845"/>
              <a:ext cx="404495" cy="436880"/>
            </a:xfrm>
            <a:custGeom>
              <a:avLst/>
              <a:gdLst/>
              <a:ahLst/>
              <a:cxnLst/>
              <a:rect l="l" t="t" r="r" b="b"/>
              <a:pathLst>
                <a:path w="404495" h="436879">
                  <a:moveTo>
                    <a:pt x="404232" y="159474"/>
                  </a:moveTo>
                  <a:lnTo>
                    <a:pt x="404233" y="436576"/>
                  </a:lnTo>
                  <a:lnTo>
                    <a:pt x="0" y="185064"/>
                  </a:lnTo>
                  <a:lnTo>
                    <a:pt x="0" y="0"/>
                  </a:lnTo>
                  <a:lnTo>
                    <a:pt x="404232" y="159474"/>
                  </a:lnTo>
                </a:path>
              </a:pathLst>
            </a:custGeom>
            <a:ln w="6767">
              <a:solidFill>
                <a:srgbClr val="808080"/>
              </a:solidFill>
            </a:ln>
          </p:spPr>
          <p:txBody>
            <a:bodyPr wrap="square" lIns="0" tIns="0" rIns="0" bIns="0" rtlCol="0"/>
            <a:lstStyle/>
            <a:p>
              <a:endParaRPr/>
            </a:p>
          </p:txBody>
        </p:sp>
        <p:sp>
          <p:nvSpPr>
            <p:cNvPr id="115" name="object 115"/>
            <p:cNvSpPr/>
            <p:nvPr/>
          </p:nvSpPr>
          <p:spPr>
            <a:xfrm>
              <a:off x="10172330" y="4822262"/>
              <a:ext cx="3810" cy="276860"/>
            </a:xfrm>
            <a:custGeom>
              <a:avLst/>
              <a:gdLst/>
              <a:ahLst/>
              <a:cxnLst/>
              <a:rect l="l" t="t" r="r" b="b"/>
              <a:pathLst>
                <a:path w="3809" h="276860">
                  <a:moveTo>
                    <a:pt x="0" y="276706"/>
                  </a:moveTo>
                  <a:lnTo>
                    <a:pt x="3397" y="276706"/>
                  </a:lnTo>
                  <a:lnTo>
                    <a:pt x="3396" y="0"/>
                  </a:lnTo>
                  <a:lnTo>
                    <a:pt x="0" y="0"/>
                  </a:lnTo>
                  <a:lnTo>
                    <a:pt x="0" y="276706"/>
                  </a:lnTo>
                  <a:close/>
                </a:path>
              </a:pathLst>
            </a:custGeom>
            <a:solidFill>
              <a:srgbClr val="808080"/>
            </a:solidFill>
          </p:spPr>
          <p:txBody>
            <a:bodyPr wrap="square" lIns="0" tIns="0" rIns="0" bIns="0" rtlCol="0"/>
            <a:lstStyle/>
            <a:p>
              <a:endParaRPr/>
            </a:p>
          </p:txBody>
        </p:sp>
        <p:pic>
          <p:nvPicPr>
            <p:cNvPr id="116" name="object 116"/>
            <p:cNvPicPr/>
            <p:nvPr/>
          </p:nvPicPr>
          <p:blipFill>
            <a:blip r:embed="rId8" cstate="print"/>
            <a:stretch>
              <a:fillRect/>
            </a:stretch>
          </p:blipFill>
          <p:spPr>
            <a:xfrm>
              <a:off x="11121356" y="4691738"/>
              <a:ext cx="149069" cy="135291"/>
            </a:xfrm>
            <a:prstGeom prst="rect">
              <a:avLst/>
            </a:prstGeom>
          </p:spPr>
        </p:pic>
        <p:sp>
          <p:nvSpPr>
            <p:cNvPr id="117" name="object 117"/>
            <p:cNvSpPr/>
            <p:nvPr/>
          </p:nvSpPr>
          <p:spPr>
            <a:xfrm>
              <a:off x="10741342" y="4582254"/>
              <a:ext cx="476884" cy="80645"/>
            </a:xfrm>
            <a:custGeom>
              <a:avLst/>
              <a:gdLst/>
              <a:ahLst/>
              <a:cxnLst/>
              <a:rect l="l" t="t" r="r" b="b"/>
              <a:pathLst>
                <a:path w="476884" h="80645">
                  <a:moveTo>
                    <a:pt x="88047" y="0"/>
                  </a:moveTo>
                  <a:lnTo>
                    <a:pt x="0" y="1386"/>
                  </a:lnTo>
                  <a:lnTo>
                    <a:pt x="380400" y="80533"/>
                  </a:lnTo>
                  <a:lnTo>
                    <a:pt x="476686" y="72793"/>
                  </a:lnTo>
                  <a:lnTo>
                    <a:pt x="88047" y="0"/>
                  </a:lnTo>
                  <a:close/>
                </a:path>
              </a:pathLst>
            </a:custGeom>
            <a:solidFill>
              <a:srgbClr val="DFDFDF"/>
            </a:solidFill>
          </p:spPr>
          <p:txBody>
            <a:bodyPr wrap="square" lIns="0" tIns="0" rIns="0" bIns="0" rtlCol="0"/>
            <a:lstStyle/>
            <a:p>
              <a:endParaRPr/>
            </a:p>
          </p:txBody>
        </p:sp>
        <p:sp>
          <p:nvSpPr>
            <p:cNvPr id="118" name="object 118"/>
            <p:cNvSpPr/>
            <p:nvPr/>
          </p:nvSpPr>
          <p:spPr>
            <a:xfrm>
              <a:off x="10741342" y="4582254"/>
              <a:ext cx="476884" cy="80645"/>
            </a:xfrm>
            <a:custGeom>
              <a:avLst/>
              <a:gdLst/>
              <a:ahLst/>
              <a:cxnLst/>
              <a:rect l="l" t="t" r="r" b="b"/>
              <a:pathLst>
                <a:path w="476884" h="80645">
                  <a:moveTo>
                    <a:pt x="0" y="1386"/>
                  </a:moveTo>
                  <a:lnTo>
                    <a:pt x="380400" y="80533"/>
                  </a:lnTo>
                  <a:lnTo>
                    <a:pt x="476686" y="72793"/>
                  </a:lnTo>
                  <a:lnTo>
                    <a:pt x="88047" y="0"/>
                  </a:lnTo>
                  <a:lnTo>
                    <a:pt x="0" y="1386"/>
                  </a:lnTo>
                </a:path>
              </a:pathLst>
            </a:custGeom>
            <a:ln w="6738">
              <a:solidFill>
                <a:srgbClr val="808080"/>
              </a:solidFill>
            </a:ln>
          </p:spPr>
          <p:txBody>
            <a:bodyPr wrap="square" lIns="0" tIns="0" rIns="0" bIns="0" rtlCol="0"/>
            <a:lstStyle/>
            <a:p>
              <a:endParaRPr/>
            </a:p>
          </p:txBody>
        </p:sp>
        <p:sp>
          <p:nvSpPr>
            <p:cNvPr id="119" name="object 119"/>
            <p:cNvSpPr/>
            <p:nvPr/>
          </p:nvSpPr>
          <p:spPr>
            <a:xfrm>
              <a:off x="10480942" y="4937315"/>
              <a:ext cx="518795" cy="120014"/>
            </a:xfrm>
            <a:custGeom>
              <a:avLst/>
              <a:gdLst/>
              <a:ahLst/>
              <a:cxnLst/>
              <a:rect l="l" t="t" r="r" b="b"/>
              <a:pathLst>
                <a:path w="518795" h="120014">
                  <a:moveTo>
                    <a:pt x="517956" y="59905"/>
                  </a:moveTo>
                  <a:lnTo>
                    <a:pt x="510311" y="46812"/>
                  </a:lnTo>
                  <a:lnTo>
                    <a:pt x="393" y="100761"/>
                  </a:lnTo>
                  <a:lnTo>
                    <a:pt x="393" y="120002"/>
                  </a:lnTo>
                  <a:lnTo>
                    <a:pt x="517956" y="59905"/>
                  </a:lnTo>
                  <a:close/>
                </a:path>
                <a:path w="518795" h="120014">
                  <a:moveTo>
                    <a:pt x="518541" y="0"/>
                  </a:moveTo>
                  <a:lnTo>
                    <a:pt x="0" y="48006"/>
                  </a:lnTo>
                  <a:lnTo>
                    <a:pt x="0" y="67246"/>
                  </a:lnTo>
                  <a:lnTo>
                    <a:pt x="511136" y="16459"/>
                  </a:lnTo>
                  <a:lnTo>
                    <a:pt x="518541" y="0"/>
                  </a:lnTo>
                  <a:close/>
                </a:path>
              </a:pathLst>
            </a:custGeom>
            <a:solidFill>
              <a:srgbClr val="9F9F9F"/>
            </a:solidFill>
          </p:spPr>
          <p:txBody>
            <a:bodyPr wrap="square" lIns="0" tIns="0" rIns="0" bIns="0" rtlCol="0"/>
            <a:lstStyle/>
            <a:p>
              <a:endParaRPr/>
            </a:p>
          </p:txBody>
        </p:sp>
        <p:sp>
          <p:nvSpPr>
            <p:cNvPr id="120" name="object 120"/>
            <p:cNvSpPr/>
            <p:nvPr/>
          </p:nvSpPr>
          <p:spPr>
            <a:xfrm>
              <a:off x="10990504" y="4936712"/>
              <a:ext cx="9525" cy="60325"/>
            </a:xfrm>
            <a:custGeom>
              <a:avLst/>
              <a:gdLst/>
              <a:ahLst/>
              <a:cxnLst/>
              <a:rect l="l" t="t" r="r" b="b"/>
              <a:pathLst>
                <a:path w="9525" h="60325">
                  <a:moveTo>
                    <a:pt x="8987" y="0"/>
                  </a:moveTo>
                  <a:lnTo>
                    <a:pt x="0" y="15869"/>
                  </a:lnTo>
                  <a:lnTo>
                    <a:pt x="0" y="47409"/>
                  </a:lnTo>
                  <a:lnTo>
                    <a:pt x="8987" y="60101"/>
                  </a:lnTo>
                  <a:lnTo>
                    <a:pt x="8987" y="0"/>
                  </a:lnTo>
                  <a:close/>
                </a:path>
              </a:pathLst>
            </a:custGeom>
            <a:solidFill>
              <a:srgbClr val="5F5F5F"/>
            </a:solidFill>
          </p:spPr>
          <p:txBody>
            <a:bodyPr wrap="square" lIns="0" tIns="0" rIns="0" bIns="0" rtlCol="0"/>
            <a:lstStyle/>
            <a:p>
              <a:endParaRPr/>
            </a:p>
          </p:txBody>
        </p:sp>
        <p:sp>
          <p:nvSpPr>
            <p:cNvPr id="121" name="object 121"/>
            <p:cNvSpPr/>
            <p:nvPr/>
          </p:nvSpPr>
          <p:spPr>
            <a:xfrm>
              <a:off x="10480946" y="4952581"/>
              <a:ext cx="509270" cy="89535"/>
            </a:xfrm>
            <a:custGeom>
              <a:avLst/>
              <a:gdLst/>
              <a:ahLst/>
              <a:cxnLst/>
              <a:rect l="l" t="t" r="r" b="b"/>
              <a:pathLst>
                <a:path w="509270" h="89535">
                  <a:moveTo>
                    <a:pt x="508892" y="0"/>
                  </a:moveTo>
                  <a:lnTo>
                    <a:pt x="0" y="52368"/>
                  </a:lnTo>
                  <a:lnTo>
                    <a:pt x="0" y="89264"/>
                  </a:lnTo>
                  <a:lnTo>
                    <a:pt x="508892" y="32332"/>
                  </a:lnTo>
                  <a:lnTo>
                    <a:pt x="508892" y="0"/>
                  </a:lnTo>
                  <a:close/>
                </a:path>
              </a:pathLst>
            </a:custGeom>
            <a:solidFill>
              <a:srgbClr val="404040"/>
            </a:solidFill>
          </p:spPr>
          <p:txBody>
            <a:bodyPr wrap="square" lIns="0" tIns="0" rIns="0" bIns="0" rtlCol="0"/>
            <a:lstStyle/>
            <a:p>
              <a:endParaRPr/>
            </a:p>
          </p:txBody>
        </p:sp>
        <p:sp>
          <p:nvSpPr>
            <p:cNvPr id="122" name="object 122"/>
            <p:cNvSpPr/>
            <p:nvPr/>
          </p:nvSpPr>
          <p:spPr>
            <a:xfrm>
              <a:off x="10480945" y="4979360"/>
              <a:ext cx="640080" cy="355600"/>
            </a:xfrm>
            <a:custGeom>
              <a:avLst/>
              <a:gdLst/>
              <a:ahLst/>
              <a:cxnLst/>
              <a:rect l="l" t="t" r="r" b="b"/>
              <a:pathLst>
                <a:path w="640079" h="355600">
                  <a:moveTo>
                    <a:pt x="500570" y="0"/>
                  </a:moveTo>
                  <a:lnTo>
                    <a:pt x="0" y="54943"/>
                  </a:lnTo>
                  <a:lnTo>
                    <a:pt x="22577" y="79939"/>
                  </a:lnTo>
                  <a:lnTo>
                    <a:pt x="44156" y="105125"/>
                  </a:lnTo>
                  <a:lnTo>
                    <a:pt x="59144" y="131507"/>
                  </a:lnTo>
                  <a:lnTo>
                    <a:pt x="70138" y="155315"/>
                  </a:lnTo>
                  <a:lnTo>
                    <a:pt x="76529" y="181293"/>
                  </a:lnTo>
                  <a:lnTo>
                    <a:pt x="116891" y="355254"/>
                  </a:lnTo>
                  <a:lnTo>
                    <a:pt x="640047" y="268973"/>
                  </a:lnTo>
                  <a:lnTo>
                    <a:pt x="592029" y="108896"/>
                  </a:lnTo>
                  <a:lnTo>
                    <a:pt x="565898" y="65060"/>
                  </a:lnTo>
                  <a:lnTo>
                    <a:pt x="530945" y="25194"/>
                  </a:lnTo>
                  <a:lnTo>
                    <a:pt x="517131" y="10117"/>
                  </a:lnTo>
                  <a:lnTo>
                    <a:pt x="500570" y="0"/>
                  </a:lnTo>
                  <a:close/>
                </a:path>
              </a:pathLst>
            </a:custGeom>
            <a:solidFill>
              <a:srgbClr val="FFFFFF"/>
            </a:solidFill>
          </p:spPr>
          <p:txBody>
            <a:bodyPr wrap="square" lIns="0" tIns="0" rIns="0" bIns="0" rtlCol="0"/>
            <a:lstStyle/>
            <a:p>
              <a:endParaRPr/>
            </a:p>
          </p:txBody>
        </p:sp>
        <p:sp>
          <p:nvSpPr>
            <p:cNvPr id="123" name="object 123"/>
            <p:cNvSpPr/>
            <p:nvPr/>
          </p:nvSpPr>
          <p:spPr>
            <a:xfrm>
              <a:off x="10480945" y="4979360"/>
              <a:ext cx="640080" cy="355600"/>
            </a:xfrm>
            <a:custGeom>
              <a:avLst/>
              <a:gdLst/>
              <a:ahLst/>
              <a:cxnLst/>
              <a:rect l="l" t="t" r="r" b="b"/>
              <a:pathLst>
                <a:path w="640079" h="355600">
                  <a:moveTo>
                    <a:pt x="0" y="54943"/>
                  </a:moveTo>
                  <a:lnTo>
                    <a:pt x="44156" y="105125"/>
                  </a:lnTo>
                  <a:lnTo>
                    <a:pt x="70138" y="155315"/>
                  </a:lnTo>
                  <a:lnTo>
                    <a:pt x="116891" y="355254"/>
                  </a:lnTo>
                  <a:lnTo>
                    <a:pt x="640047" y="268973"/>
                  </a:lnTo>
                  <a:lnTo>
                    <a:pt x="592029" y="108896"/>
                  </a:lnTo>
                  <a:lnTo>
                    <a:pt x="565898" y="65060"/>
                  </a:lnTo>
                  <a:lnTo>
                    <a:pt x="530945" y="25194"/>
                  </a:lnTo>
                  <a:lnTo>
                    <a:pt x="517131" y="10117"/>
                  </a:lnTo>
                  <a:lnTo>
                    <a:pt x="500570" y="0"/>
                  </a:lnTo>
                  <a:lnTo>
                    <a:pt x="0" y="54943"/>
                  </a:lnTo>
                </a:path>
              </a:pathLst>
            </a:custGeom>
            <a:ln w="6750">
              <a:solidFill>
                <a:srgbClr val="C0C0C0"/>
              </a:solidFill>
            </a:ln>
          </p:spPr>
          <p:txBody>
            <a:bodyPr wrap="square" lIns="0" tIns="0" rIns="0" bIns="0" rtlCol="0"/>
            <a:lstStyle/>
            <a:p>
              <a:endParaRPr/>
            </a:p>
          </p:txBody>
        </p:sp>
        <p:sp>
          <p:nvSpPr>
            <p:cNvPr id="124" name="object 124"/>
            <p:cNvSpPr/>
            <p:nvPr/>
          </p:nvSpPr>
          <p:spPr>
            <a:xfrm>
              <a:off x="10507510" y="4987111"/>
              <a:ext cx="594995" cy="337185"/>
            </a:xfrm>
            <a:custGeom>
              <a:avLst/>
              <a:gdLst/>
              <a:ahLst/>
              <a:cxnLst/>
              <a:rect l="l" t="t" r="r" b="b"/>
              <a:pathLst>
                <a:path w="594995" h="337185">
                  <a:moveTo>
                    <a:pt x="9398" y="56921"/>
                  </a:moveTo>
                  <a:lnTo>
                    <a:pt x="7200" y="56121"/>
                  </a:lnTo>
                  <a:lnTo>
                    <a:pt x="1993" y="56121"/>
                  </a:lnTo>
                  <a:lnTo>
                    <a:pt x="0" y="56921"/>
                  </a:lnTo>
                  <a:lnTo>
                    <a:pt x="0" y="58102"/>
                  </a:lnTo>
                  <a:lnTo>
                    <a:pt x="0" y="59499"/>
                  </a:lnTo>
                  <a:lnTo>
                    <a:pt x="1993" y="60693"/>
                  </a:lnTo>
                  <a:lnTo>
                    <a:pt x="7200" y="60693"/>
                  </a:lnTo>
                  <a:lnTo>
                    <a:pt x="9398" y="59499"/>
                  </a:lnTo>
                  <a:lnTo>
                    <a:pt x="9398" y="56921"/>
                  </a:lnTo>
                  <a:close/>
                </a:path>
                <a:path w="594995" h="337185">
                  <a:moveTo>
                    <a:pt x="28181" y="79133"/>
                  </a:moveTo>
                  <a:lnTo>
                    <a:pt x="25984" y="78143"/>
                  </a:lnTo>
                  <a:lnTo>
                    <a:pt x="20980" y="78143"/>
                  </a:lnTo>
                  <a:lnTo>
                    <a:pt x="18783" y="79133"/>
                  </a:lnTo>
                  <a:lnTo>
                    <a:pt x="18783" y="80327"/>
                  </a:lnTo>
                  <a:lnTo>
                    <a:pt x="18783" y="81521"/>
                  </a:lnTo>
                  <a:lnTo>
                    <a:pt x="20980" y="82905"/>
                  </a:lnTo>
                  <a:lnTo>
                    <a:pt x="25984" y="82905"/>
                  </a:lnTo>
                  <a:lnTo>
                    <a:pt x="28181" y="81521"/>
                  </a:lnTo>
                  <a:lnTo>
                    <a:pt x="28181" y="79133"/>
                  </a:lnTo>
                  <a:close/>
                </a:path>
                <a:path w="594995" h="337185">
                  <a:moveTo>
                    <a:pt x="42773" y="103339"/>
                  </a:moveTo>
                  <a:lnTo>
                    <a:pt x="40563" y="102539"/>
                  </a:lnTo>
                  <a:lnTo>
                    <a:pt x="35572" y="102539"/>
                  </a:lnTo>
                  <a:lnTo>
                    <a:pt x="33375" y="103339"/>
                  </a:lnTo>
                  <a:lnTo>
                    <a:pt x="33375" y="104521"/>
                  </a:lnTo>
                  <a:lnTo>
                    <a:pt x="33375" y="105918"/>
                  </a:lnTo>
                  <a:lnTo>
                    <a:pt x="35572" y="107099"/>
                  </a:lnTo>
                  <a:lnTo>
                    <a:pt x="40563" y="107099"/>
                  </a:lnTo>
                  <a:lnTo>
                    <a:pt x="42773" y="105918"/>
                  </a:lnTo>
                  <a:lnTo>
                    <a:pt x="42773" y="103339"/>
                  </a:lnTo>
                  <a:close/>
                </a:path>
                <a:path w="594995" h="337185">
                  <a:moveTo>
                    <a:pt x="57353" y="130517"/>
                  </a:moveTo>
                  <a:lnTo>
                    <a:pt x="55156" y="129717"/>
                  </a:lnTo>
                  <a:lnTo>
                    <a:pt x="49961" y="129717"/>
                  </a:lnTo>
                  <a:lnTo>
                    <a:pt x="47967" y="130517"/>
                  </a:lnTo>
                  <a:lnTo>
                    <a:pt x="47967" y="131902"/>
                  </a:lnTo>
                  <a:lnTo>
                    <a:pt x="47967" y="133083"/>
                  </a:lnTo>
                  <a:lnTo>
                    <a:pt x="49961" y="133883"/>
                  </a:lnTo>
                  <a:lnTo>
                    <a:pt x="55156" y="133883"/>
                  </a:lnTo>
                  <a:lnTo>
                    <a:pt x="57353" y="133083"/>
                  </a:lnTo>
                  <a:lnTo>
                    <a:pt x="57353" y="130517"/>
                  </a:lnTo>
                  <a:close/>
                </a:path>
                <a:path w="594995" h="337185">
                  <a:moveTo>
                    <a:pt x="66344" y="160655"/>
                  </a:moveTo>
                  <a:lnTo>
                    <a:pt x="64554" y="159067"/>
                  </a:lnTo>
                  <a:lnTo>
                    <a:pt x="59944" y="159067"/>
                  </a:lnTo>
                  <a:lnTo>
                    <a:pt x="58153" y="160655"/>
                  </a:lnTo>
                  <a:lnTo>
                    <a:pt x="58153" y="163245"/>
                  </a:lnTo>
                  <a:lnTo>
                    <a:pt x="58153" y="165811"/>
                  </a:lnTo>
                  <a:lnTo>
                    <a:pt x="59944" y="167601"/>
                  </a:lnTo>
                  <a:lnTo>
                    <a:pt x="64554" y="167601"/>
                  </a:lnTo>
                  <a:lnTo>
                    <a:pt x="66344" y="165811"/>
                  </a:lnTo>
                  <a:lnTo>
                    <a:pt x="66344" y="160655"/>
                  </a:lnTo>
                  <a:close/>
                </a:path>
                <a:path w="594995" h="337185">
                  <a:moveTo>
                    <a:pt x="75336" y="201523"/>
                  </a:moveTo>
                  <a:lnTo>
                    <a:pt x="73533" y="199936"/>
                  </a:lnTo>
                  <a:lnTo>
                    <a:pt x="68948" y="199936"/>
                  </a:lnTo>
                  <a:lnTo>
                    <a:pt x="67144" y="201523"/>
                  </a:lnTo>
                  <a:lnTo>
                    <a:pt x="67144" y="204101"/>
                  </a:lnTo>
                  <a:lnTo>
                    <a:pt x="67144" y="206679"/>
                  </a:lnTo>
                  <a:lnTo>
                    <a:pt x="68948" y="208457"/>
                  </a:lnTo>
                  <a:lnTo>
                    <a:pt x="73533" y="208457"/>
                  </a:lnTo>
                  <a:lnTo>
                    <a:pt x="75336" y="206679"/>
                  </a:lnTo>
                  <a:lnTo>
                    <a:pt x="75336" y="201523"/>
                  </a:lnTo>
                  <a:close/>
                </a:path>
                <a:path w="594995" h="337185">
                  <a:moveTo>
                    <a:pt x="85928" y="241592"/>
                  </a:moveTo>
                  <a:lnTo>
                    <a:pt x="84328" y="239801"/>
                  </a:lnTo>
                  <a:lnTo>
                    <a:pt x="79133" y="239801"/>
                  </a:lnTo>
                  <a:lnTo>
                    <a:pt x="77533" y="241592"/>
                  </a:lnTo>
                  <a:lnTo>
                    <a:pt x="77533" y="244157"/>
                  </a:lnTo>
                  <a:lnTo>
                    <a:pt x="77533" y="246748"/>
                  </a:lnTo>
                  <a:lnTo>
                    <a:pt x="79133" y="248335"/>
                  </a:lnTo>
                  <a:lnTo>
                    <a:pt x="84328" y="248335"/>
                  </a:lnTo>
                  <a:lnTo>
                    <a:pt x="85928" y="246748"/>
                  </a:lnTo>
                  <a:lnTo>
                    <a:pt x="85928" y="241592"/>
                  </a:lnTo>
                  <a:close/>
                </a:path>
                <a:path w="594995" h="337185">
                  <a:moveTo>
                    <a:pt x="94119" y="283641"/>
                  </a:moveTo>
                  <a:lnTo>
                    <a:pt x="92519" y="282054"/>
                  </a:lnTo>
                  <a:lnTo>
                    <a:pt x="87718" y="282054"/>
                  </a:lnTo>
                  <a:lnTo>
                    <a:pt x="85928" y="283641"/>
                  </a:lnTo>
                  <a:lnTo>
                    <a:pt x="85928" y="286219"/>
                  </a:lnTo>
                  <a:lnTo>
                    <a:pt x="85928" y="288798"/>
                  </a:lnTo>
                  <a:lnTo>
                    <a:pt x="87718" y="290576"/>
                  </a:lnTo>
                  <a:lnTo>
                    <a:pt x="92519" y="290576"/>
                  </a:lnTo>
                  <a:lnTo>
                    <a:pt x="94119" y="288798"/>
                  </a:lnTo>
                  <a:lnTo>
                    <a:pt x="94119" y="283641"/>
                  </a:lnTo>
                  <a:close/>
                </a:path>
                <a:path w="594995" h="337185">
                  <a:moveTo>
                    <a:pt x="104508" y="330454"/>
                  </a:moveTo>
                  <a:lnTo>
                    <a:pt x="102311" y="328866"/>
                  </a:lnTo>
                  <a:lnTo>
                    <a:pt x="97116" y="328866"/>
                  </a:lnTo>
                  <a:lnTo>
                    <a:pt x="95516" y="330454"/>
                  </a:lnTo>
                  <a:lnTo>
                    <a:pt x="95516" y="332638"/>
                  </a:lnTo>
                  <a:lnTo>
                    <a:pt x="95516" y="335216"/>
                  </a:lnTo>
                  <a:lnTo>
                    <a:pt x="97116" y="336994"/>
                  </a:lnTo>
                  <a:lnTo>
                    <a:pt x="102311" y="336994"/>
                  </a:lnTo>
                  <a:lnTo>
                    <a:pt x="104508" y="335216"/>
                  </a:lnTo>
                  <a:lnTo>
                    <a:pt x="104508" y="330454"/>
                  </a:lnTo>
                  <a:close/>
                </a:path>
                <a:path w="594995" h="337185">
                  <a:moveTo>
                    <a:pt x="471004" y="787"/>
                  </a:moveTo>
                  <a:lnTo>
                    <a:pt x="468757" y="0"/>
                  </a:lnTo>
                  <a:lnTo>
                    <a:pt x="463600" y="0"/>
                  </a:lnTo>
                  <a:lnTo>
                    <a:pt x="461352" y="787"/>
                  </a:lnTo>
                  <a:lnTo>
                    <a:pt x="461352" y="1981"/>
                  </a:lnTo>
                  <a:lnTo>
                    <a:pt x="461352" y="3365"/>
                  </a:lnTo>
                  <a:lnTo>
                    <a:pt x="463600" y="4152"/>
                  </a:lnTo>
                  <a:lnTo>
                    <a:pt x="468757" y="4152"/>
                  </a:lnTo>
                  <a:lnTo>
                    <a:pt x="471004" y="3365"/>
                  </a:lnTo>
                  <a:lnTo>
                    <a:pt x="471004" y="787"/>
                  </a:lnTo>
                  <a:close/>
                </a:path>
                <a:path w="594995" h="337185">
                  <a:moveTo>
                    <a:pt x="494969" y="21615"/>
                  </a:moveTo>
                  <a:lnTo>
                    <a:pt x="492721" y="20815"/>
                  </a:lnTo>
                  <a:lnTo>
                    <a:pt x="487565" y="20815"/>
                  </a:lnTo>
                  <a:lnTo>
                    <a:pt x="485317" y="21615"/>
                  </a:lnTo>
                  <a:lnTo>
                    <a:pt x="485317" y="22809"/>
                  </a:lnTo>
                  <a:lnTo>
                    <a:pt x="485317" y="24193"/>
                  </a:lnTo>
                  <a:lnTo>
                    <a:pt x="487565" y="24980"/>
                  </a:lnTo>
                  <a:lnTo>
                    <a:pt x="492721" y="24980"/>
                  </a:lnTo>
                  <a:lnTo>
                    <a:pt x="494969" y="24193"/>
                  </a:lnTo>
                  <a:lnTo>
                    <a:pt x="494969" y="21615"/>
                  </a:lnTo>
                  <a:close/>
                </a:path>
                <a:path w="594995" h="337185">
                  <a:moveTo>
                    <a:pt x="514527" y="45808"/>
                  </a:moveTo>
                  <a:lnTo>
                    <a:pt x="512368" y="45021"/>
                  </a:lnTo>
                  <a:lnTo>
                    <a:pt x="507377" y="45021"/>
                  </a:lnTo>
                  <a:lnTo>
                    <a:pt x="505129" y="45808"/>
                  </a:lnTo>
                  <a:lnTo>
                    <a:pt x="505129" y="47193"/>
                  </a:lnTo>
                  <a:lnTo>
                    <a:pt x="505129" y="48387"/>
                  </a:lnTo>
                  <a:lnTo>
                    <a:pt x="507377" y="49187"/>
                  </a:lnTo>
                  <a:lnTo>
                    <a:pt x="512368" y="49187"/>
                  </a:lnTo>
                  <a:lnTo>
                    <a:pt x="514527" y="48387"/>
                  </a:lnTo>
                  <a:lnTo>
                    <a:pt x="514527" y="45808"/>
                  </a:lnTo>
                  <a:close/>
                </a:path>
                <a:path w="594995" h="337185">
                  <a:moveTo>
                    <a:pt x="535495" y="72593"/>
                  </a:moveTo>
                  <a:lnTo>
                    <a:pt x="533336" y="71793"/>
                  </a:lnTo>
                  <a:lnTo>
                    <a:pt x="528345" y="71793"/>
                  </a:lnTo>
                  <a:lnTo>
                    <a:pt x="526097" y="72593"/>
                  </a:lnTo>
                  <a:lnTo>
                    <a:pt x="526097" y="73977"/>
                  </a:lnTo>
                  <a:lnTo>
                    <a:pt x="526097" y="75158"/>
                  </a:lnTo>
                  <a:lnTo>
                    <a:pt x="528345" y="76555"/>
                  </a:lnTo>
                  <a:lnTo>
                    <a:pt x="533336" y="76555"/>
                  </a:lnTo>
                  <a:lnTo>
                    <a:pt x="535495" y="75158"/>
                  </a:lnTo>
                  <a:lnTo>
                    <a:pt x="535495" y="72593"/>
                  </a:lnTo>
                  <a:close/>
                </a:path>
                <a:path w="594995" h="337185">
                  <a:moveTo>
                    <a:pt x="550481" y="99568"/>
                  </a:moveTo>
                  <a:lnTo>
                    <a:pt x="548728" y="97790"/>
                  </a:lnTo>
                  <a:lnTo>
                    <a:pt x="544068" y="97790"/>
                  </a:lnTo>
                  <a:lnTo>
                    <a:pt x="542328" y="99568"/>
                  </a:lnTo>
                  <a:lnTo>
                    <a:pt x="542328" y="101549"/>
                  </a:lnTo>
                  <a:lnTo>
                    <a:pt x="542328" y="104127"/>
                  </a:lnTo>
                  <a:lnTo>
                    <a:pt x="544068" y="105918"/>
                  </a:lnTo>
                  <a:lnTo>
                    <a:pt x="548728" y="105918"/>
                  </a:lnTo>
                  <a:lnTo>
                    <a:pt x="550481" y="104127"/>
                  </a:lnTo>
                  <a:lnTo>
                    <a:pt x="550481" y="99568"/>
                  </a:lnTo>
                  <a:close/>
                </a:path>
                <a:path w="594995" h="337185">
                  <a:moveTo>
                    <a:pt x="563295" y="136461"/>
                  </a:moveTo>
                  <a:lnTo>
                    <a:pt x="561721" y="134874"/>
                  </a:lnTo>
                  <a:lnTo>
                    <a:pt x="556882" y="134874"/>
                  </a:lnTo>
                  <a:lnTo>
                    <a:pt x="555307" y="136461"/>
                  </a:lnTo>
                  <a:lnTo>
                    <a:pt x="555307" y="139039"/>
                  </a:lnTo>
                  <a:lnTo>
                    <a:pt x="555307" y="141617"/>
                  </a:lnTo>
                  <a:lnTo>
                    <a:pt x="556882" y="143205"/>
                  </a:lnTo>
                  <a:lnTo>
                    <a:pt x="561721" y="143205"/>
                  </a:lnTo>
                  <a:lnTo>
                    <a:pt x="563295" y="141617"/>
                  </a:lnTo>
                  <a:lnTo>
                    <a:pt x="563295" y="136461"/>
                  </a:lnTo>
                  <a:close/>
                </a:path>
                <a:path w="594995" h="337185">
                  <a:moveTo>
                    <a:pt x="574116" y="173151"/>
                  </a:moveTo>
                  <a:lnTo>
                    <a:pt x="572287" y="171373"/>
                  </a:lnTo>
                  <a:lnTo>
                    <a:pt x="567296" y="171373"/>
                  </a:lnTo>
                  <a:lnTo>
                    <a:pt x="565454" y="173151"/>
                  </a:lnTo>
                  <a:lnTo>
                    <a:pt x="565454" y="175145"/>
                  </a:lnTo>
                  <a:lnTo>
                    <a:pt x="565454" y="177711"/>
                  </a:lnTo>
                  <a:lnTo>
                    <a:pt x="567296" y="179501"/>
                  </a:lnTo>
                  <a:lnTo>
                    <a:pt x="572287" y="179501"/>
                  </a:lnTo>
                  <a:lnTo>
                    <a:pt x="574116" y="177711"/>
                  </a:lnTo>
                  <a:lnTo>
                    <a:pt x="574116" y="173151"/>
                  </a:lnTo>
                  <a:close/>
                </a:path>
                <a:path w="594995" h="337185">
                  <a:moveTo>
                    <a:pt x="584682" y="208864"/>
                  </a:moveTo>
                  <a:lnTo>
                    <a:pt x="583107" y="207073"/>
                  </a:lnTo>
                  <a:lnTo>
                    <a:pt x="578281" y="207073"/>
                  </a:lnTo>
                  <a:lnTo>
                    <a:pt x="576694" y="208864"/>
                  </a:lnTo>
                  <a:lnTo>
                    <a:pt x="576694" y="211035"/>
                  </a:lnTo>
                  <a:lnTo>
                    <a:pt x="576694" y="213423"/>
                  </a:lnTo>
                  <a:lnTo>
                    <a:pt x="578281" y="215201"/>
                  </a:lnTo>
                  <a:lnTo>
                    <a:pt x="583107" y="215201"/>
                  </a:lnTo>
                  <a:lnTo>
                    <a:pt x="584682" y="213423"/>
                  </a:lnTo>
                  <a:lnTo>
                    <a:pt x="584682" y="208864"/>
                  </a:lnTo>
                  <a:close/>
                </a:path>
                <a:path w="594995" h="337185">
                  <a:moveTo>
                    <a:pt x="594664" y="247929"/>
                  </a:moveTo>
                  <a:lnTo>
                    <a:pt x="592836" y="246354"/>
                  </a:lnTo>
                  <a:lnTo>
                    <a:pt x="588264" y="246354"/>
                  </a:lnTo>
                  <a:lnTo>
                    <a:pt x="586435" y="247929"/>
                  </a:lnTo>
                  <a:lnTo>
                    <a:pt x="586435" y="250126"/>
                  </a:lnTo>
                  <a:lnTo>
                    <a:pt x="586435" y="252691"/>
                  </a:lnTo>
                  <a:lnTo>
                    <a:pt x="588264" y="254279"/>
                  </a:lnTo>
                  <a:lnTo>
                    <a:pt x="592836" y="254279"/>
                  </a:lnTo>
                  <a:lnTo>
                    <a:pt x="594664" y="252691"/>
                  </a:lnTo>
                  <a:lnTo>
                    <a:pt x="594664" y="247929"/>
                  </a:lnTo>
                  <a:close/>
                </a:path>
              </a:pathLst>
            </a:custGeom>
            <a:solidFill>
              <a:srgbClr val="9F9F9F"/>
            </a:solidFill>
          </p:spPr>
          <p:txBody>
            <a:bodyPr wrap="square" lIns="0" tIns="0" rIns="0" bIns="0" rtlCol="0"/>
            <a:lstStyle/>
            <a:p>
              <a:endParaRPr/>
            </a:p>
          </p:txBody>
        </p:sp>
        <p:sp>
          <p:nvSpPr>
            <p:cNvPr id="125" name="object 125"/>
            <p:cNvSpPr/>
            <p:nvPr/>
          </p:nvSpPr>
          <p:spPr>
            <a:xfrm>
              <a:off x="10648210" y="2496377"/>
              <a:ext cx="592455" cy="22860"/>
            </a:xfrm>
            <a:custGeom>
              <a:avLst/>
              <a:gdLst/>
              <a:ahLst/>
              <a:cxnLst/>
              <a:rect l="l" t="t" r="r" b="b"/>
              <a:pathLst>
                <a:path w="592454" h="22860">
                  <a:moveTo>
                    <a:pt x="574391" y="0"/>
                  </a:moveTo>
                  <a:lnTo>
                    <a:pt x="0" y="0"/>
                  </a:lnTo>
                  <a:lnTo>
                    <a:pt x="34948" y="22633"/>
                  </a:lnTo>
                  <a:lnTo>
                    <a:pt x="592150" y="22633"/>
                  </a:lnTo>
                  <a:lnTo>
                    <a:pt x="574391" y="0"/>
                  </a:lnTo>
                  <a:close/>
                </a:path>
              </a:pathLst>
            </a:custGeom>
            <a:solidFill>
              <a:srgbClr val="DFDFDF"/>
            </a:solidFill>
          </p:spPr>
          <p:txBody>
            <a:bodyPr wrap="square" lIns="0" tIns="0" rIns="0" bIns="0" rtlCol="0"/>
            <a:lstStyle/>
            <a:p>
              <a:endParaRPr/>
            </a:p>
          </p:txBody>
        </p:sp>
        <p:sp>
          <p:nvSpPr>
            <p:cNvPr id="126" name="object 126"/>
            <p:cNvSpPr/>
            <p:nvPr/>
          </p:nvSpPr>
          <p:spPr>
            <a:xfrm>
              <a:off x="10648210" y="2496377"/>
              <a:ext cx="592455" cy="22860"/>
            </a:xfrm>
            <a:custGeom>
              <a:avLst/>
              <a:gdLst/>
              <a:ahLst/>
              <a:cxnLst/>
              <a:rect l="l" t="t" r="r" b="b"/>
              <a:pathLst>
                <a:path w="592454" h="22860">
                  <a:moveTo>
                    <a:pt x="0" y="0"/>
                  </a:moveTo>
                  <a:lnTo>
                    <a:pt x="34948" y="22633"/>
                  </a:lnTo>
                  <a:lnTo>
                    <a:pt x="592150" y="22633"/>
                  </a:lnTo>
                  <a:lnTo>
                    <a:pt x="574391" y="0"/>
                  </a:lnTo>
                  <a:lnTo>
                    <a:pt x="0" y="0"/>
                  </a:lnTo>
                </a:path>
              </a:pathLst>
            </a:custGeom>
            <a:ln w="16877">
              <a:solidFill>
                <a:srgbClr val="808080"/>
              </a:solidFill>
            </a:ln>
          </p:spPr>
          <p:txBody>
            <a:bodyPr wrap="square" lIns="0" tIns="0" rIns="0" bIns="0" rtlCol="0"/>
            <a:lstStyle/>
            <a:p>
              <a:endParaRPr/>
            </a:p>
          </p:txBody>
        </p:sp>
        <p:sp>
          <p:nvSpPr>
            <p:cNvPr id="127" name="object 127"/>
            <p:cNvSpPr/>
            <p:nvPr/>
          </p:nvSpPr>
          <p:spPr>
            <a:xfrm>
              <a:off x="10646038" y="2493706"/>
              <a:ext cx="149860" cy="1163955"/>
            </a:xfrm>
            <a:custGeom>
              <a:avLst/>
              <a:gdLst/>
              <a:ahLst/>
              <a:cxnLst/>
              <a:rect l="l" t="t" r="r" b="b"/>
              <a:pathLst>
                <a:path w="149859" h="1163954">
                  <a:moveTo>
                    <a:pt x="1002" y="0"/>
                  </a:moveTo>
                  <a:lnTo>
                    <a:pt x="90" y="386530"/>
                  </a:lnTo>
                  <a:lnTo>
                    <a:pt x="0" y="1124561"/>
                  </a:lnTo>
                  <a:lnTo>
                    <a:pt x="30769" y="1163927"/>
                  </a:lnTo>
                  <a:lnTo>
                    <a:pt x="149828" y="386530"/>
                  </a:lnTo>
                  <a:lnTo>
                    <a:pt x="38123" y="23125"/>
                  </a:lnTo>
                  <a:lnTo>
                    <a:pt x="1002" y="0"/>
                  </a:lnTo>
                  <a:close/>
                </a:path>
              </a:pathLst>
            </a:custGeom>
            <a:solidFill>
              <a:srgbClr val="9F9F9F"/>
            </a:solidFill>
          </p:spPr>
          <p:txBody>
            <a:bodyPr wrap="square" lIns="0" tIns="0" rIns="0" bIns="0" rtlCol="0"/>
            <a:lstStyle/>
            <a:p>
              <a:endParaRPr/>
            </a:p>
          </p:txBody>
        </p:sp>
        <p:sp>
          <p:nvSpPr>
            <p:cNvPr id="128" name="object 128"/>
            <p:cNvSpPr/>
            <p:nvPr/>
          </p:nvSpPr>
          <p:spPr>
            <a:xfrm>
              <a:off x="10646038" y="2493706"/>
              <a:ext cx="149860" cy="1163955"/>
            </a:xfrm>
            <a:custGeom>
              <a:avLst/>
              <a:gdLst/>
              <a:ahLst/>
              <a:cxnLst/>
              <a:rect l="l" t="t" r="r" b="b"/>
              <a:pathLst>
                <a:path w="149859" h="1163954">
                  <a:moveTo>
                    <a:pt x="0" y="1124561"/>
                  </a:moveTo>
                  <a:lnTo>
                    <a:pt x="30769" y="1163927"/>
                  </a:lnTo>
                  <a:lnTo>
                    <a:pt x="149828" y="386530"/>
                  </a:lnTo>
                  <a:lnTo>
                    <a:pt x="38123" y="23125"/>
                  </a:lnTo>
                  <a:lnTo>
                    <a:pt x="1002" y="0"/>
                  </a:lnTo>
                  <a:lnTo>
                    <a:pt x="90" y="386530"/>
                  </a:lnTo>
                  <a:lnTo>
                    <a:pt x="85" y="424909"/>
                  </a:lnTo>
                  <a:lnTo>
                    <a:pt x="0" y="1124561"/>
                  </a:lnTo>
                </a:path>
              </a:pathLst>
            </a:custGeom>
            <a:ln w="16725">
              <a:solidFill>
                <a:srgbClr val="808080"/>
              </a:solidFill>
            </a:ln>
          </p:spPr>
          <p:txBody>
            <a:bodyPr wrap="square" lIns="0" tIns="0" rIns="0" bIns="0" rtlCol="0"/>
            <a:lstStyle/>
            <a:p>
              <a:endParaRPr/>
            </a:p>
          </p:txBody>
        </p:sp>
        <p:sp>
          <p:nvSpPr>
            <p:cNvPr id="129" name="object 129"/>
            <p:cNvSpPr/>
            <p:nvPr/>
          </p:nvSpPr>
          <p:spPr>
            <a:xfrm>
              <a:off x="10388845" y="2414769"/>
              <a:ext cx="260985" cy="1203325"/>
            </a:xfrm>
            <a:custGeom>
              <a:avLst/>
              <a:gdLst/>
              <a:ahLst/>
              <a:cxnLst/>
              <a:rect l="l" t="t" r="r" b="b"/>
              <a:pathLst>
                <a:path w="260984" h="1203325">
                  <a:moveTo>
                    <a:pt x="0" y="0"/>
                  </a:moveTo>
                  <a:lnTo>
                    <a:pt x="0" y="916273"/>
                  </a:lnTo>
                  <a:lnTo>
                    <a:pt x="260368" y="1202991"/>
                  </a:lnTo>
                  <a:lnTo>
                    <a:pt x="260367" y="78936"/>
                  </a:lnTo>
                  <a:lnTo>
                    <a:pt x="0" y="0"/>
                  </a:lnTo>
                  <a:close/>
                </a:path>
              </a:pathLst>
            </a:custGeom>
            <a:solidFill>
              <a:srgbClr val="9F9F9F"/>
            </a:solidFill>
          </p:spPr>
          <p:txBody>
            <a:bodyPr wrap="square" lIns="0" tIns="0" rIns="0" bIns="0" rtlCol="0"/>
            <a:lstStyle/>
            <a:p>
              <a:endParaRPr/>
            </a:p>
          </p:txBody>
        </p:sp>
        <p:sp>
          <p:nvSpPr>
            <p:cNvPr id="130" name="object 130"/>
            <p:cNvSpPr/>
            <p:nvPr/>
          </p:nvSpPr>
          <p:spPr>
            <a:xfrm>
              <a:off x="10388845" y="2414769"/>
              <a:ext cx="260985" cy="1203325"/>
            </a:xfrm>
            <a:custGeom>
              <a:avLst/>
              <a:gdLst/>
              <a:ahLst/>
              <a:cxnLst/>
              <a:rect l="l" t="t" r="r" b="b"/>
              <a:pathLst>
                <a:path w="260984" h="1203325">
                  <a:moveTo>
                    <a:pt x="0" y="0"/>
                  </a:moveTo>
                  <a:lnTo>
                    <a:pt x="260367" y="78936"/>
                  </a:lnTo>
                  <a:lnTo>
                    <a:pt x="260368" y="1202991"/>
                  </a:lnTo>
                  <a:lnTo>
                    <a:pt x="0" y="916273"/>
                  </a:lnTo>
                  <a:lnTo>
                    <a:pt x="0" y="0"/>
                  </a:lnTo>
                </a:path>
              </a:pathLst>
            </a:custGeom>
            <a:ln w="16729">
              <a:solidFill>
                <a:srgbClr val="808080"/>
              </a:solidFill>
            </a:ln>
          </p:spPr>
          <p:txBody>
            <a:bodyPr wrap="square" lIns="0" tIns="0" rIns="0" bIns="0" rtlCol="0"/>
            <a:lstStyle/>
            <a:p>
              <a:endParaRPr/>
            </a:p>
          </p:txBody>
        </p:sp>
        <p:sp>
          <p:nvSpPr>
            <p:cNvPr id="131" name="object 131"/>
            <p:cNvSpPr/>
            <p:nvPr/>
          </p:nvSpPr>
          <p:spPr>
            <a:xfrm>
              <a:off x="10388845" y="2413785"/>
              <a:ext cx="835025" cy="83185"/>
            </a:xfrm>
            <a:custGeom>
              <a:avLst/>
              <a:gdLst/>
              <a:ahLst/>
              <a:cxnLst/>
              <a:rect l="l" t="t" r="r" b="b"/>
              <a:pathLst>
                <a:path w="835025" h="83185">
                  <a:moveTo>
                    <a:pt x="432442" y="0"/>
                  </a:moveTo>
                  <a:lnTo>
                    <a:pt x="0" y="0"/>
                  </a:lnTo>
                  <a:lnTo>
                    <a:pt x="260869" y="82592"/>
                  </a:lnTo>
                  <a:lnTo>
                    <a:pt x="834800" y="82592"/>
                  </a:lnTo>
                  <a:lnTo>
                    <a:pt x="432442" y="0"/>
                  </a:lnTo>
                  <a:close/>
                </a:path>
              </a:pathLst>
            </a:custGeom>
            <a:solidFill>
              <a:srgbClr val="DFDFDF"/>
            </a:solidFill>
          </p:spPr>
          <p:txBody>
            <a:bodyPr wrap="square" lIns="0" tIns="0" rIns="0" bIns="0" rtlCol="0"/>
            <a:lstStyle/>
            <a:p>
              <a:endParaRPr/>
            </a:p>
          </p:txBody>
        </p:sp>
        <p:sp>
          <p:nvSpPr>
            <p:cNvPr id="132" name="object 132"/>
            <p:cNvSpPr/>
            <p:nvPr/>
          </p:nvSpPr>
          <p:spPr>
            <a:xfrm>
              <a:off x="10388845" y="2413785"/>
              <a:ext cx="835025" cy="83185"/>
            </a:xfrm>
            <a:custGeom>
              <a:avLst/>
              <a:gdLst/>
              <a:ahLst/>
              <a:cxnLst/>
              <a:rect l="l" t="t" r="r" b="b"/>
              <a:pathLst>
                <a:path w="835025" h="83185">
                  <a:moveTo>
                    <a:pt x="260869" y="82592"/>
                  </a:moveTo>
                  <a:lnTo>
                    <a:pt x="834800" y="82592"/>
                  </a:lnTo>
                  <a:lnTo>
                    <a:pt x="432442" y="0"/>
                  </a:lnTo>
                  <a:lnTo>
                    <a:pt x="0" y="0"/>
                  </a:lnTo>
                  <a:lnTo>
                    <a:pt x="260869" y="82592"/>
                  </a:lnTo>
                </a:path>
              </a:pathLst>
            </a:custGeom>
            <a:ln w="16876">
              <a:solidFill>
                <a:srgbClr val="808080"/>
              </a:solidFill>
            </a:ln>
          </p:spPr>
          <p:txBody>
            <a:bodyPr wrap="square" lIns="0" tIns="0" rIns="0" bIns="0" rtlCol="0"/>
            <a:lstStyle/>
            <a:p>
              <a:endParaRPr/>
            </a:p>
          </p:txBody>
        </p:sp>
        <p:sp>
          <p:nvSpPr>
            <p:cNvPr id="133" name="object 133"/>
            <p:cNvSpPr/>
            <p:nvPr/>
          </p:nvSpPr>
          <p:spPr>
            <a:xfrm>
              <a:off x="10676807" y="2926061"/>
              <a:ext cx="547370" cy="734060"/>
            </a:xfrm>
            <a:custGeom>
              <a:avLst/>
              <a:gdLst/>
              <a:ahLst/>
              <a:cxnLst/>
              <a:rect l="l" t="t" r="r" b="b"/>
              <a:pathLst>
                <a:path w="547370" h="734060">
                  <a:moveTo>
                    <a:pt x="546825" y="0"/>
                  </a:moveTo>
                  <a:lnTo>
                    <a:pt x="0" y="0"/>
                  </a:lnTo>
                  <a:lnTo>
                    <a:pt x="0" y="733769"/>
                  </a:lnTo>
                  <a:lnTo>
                    <a:pt x="546825" y="733769"/>
                  </a:lnTo>
                  <a:lnTo>
                    <a:pt x="546825" y="0"/>
                  </a:lnTo>
                  <a:close/>
                </a:path>
              </a:pathLst>
            </a:custGeom>
            <a:solidFill>
              <a:srgbClr val="C0C0C0"/>
            </a:solidFill>
          </p:spPr>
          <p:txBody>
            <a:bodyPr wrap="square" lIns="0" tIns="0" rIns="0" bIns="0" rtlCol="0"/>
            <a:lstStyle/>
            <a:p>
              <a:endParaRPr/>
            </a:p>
          </p:txBody>
        </p:sp>
        <p:sp>
          <p:nvSpPr>
            <p:cNvPr id="134" name="object 134"/>
            <p:cNvSpPr/>
            <p:nvPr/>
          </p:nvSpPr>
          <p:spPr>
            <a:xfrm>
              <a:off x="10676807" y="2926061"/>
              <a:ext cx="547370" cy="734060"/>
            </a:xfrm>
            <a:custGeom>
              <a:avLst/>
              <a:gdLst/>
              <a:ahLst/>
              <a:cxnLst/>
              <a:rect l="l" t="t" r="r" b="b"/>
              <a:pathLst>
                <a:path w="547370" h="734060">
                  <a:moveTo>
                    <a:pt x="0" y="733769"/>
                  </a:moveTo>
                  <a:lnTo>
                    <a:pt x="546825" y="733769"/>
                  </a:lnTo>
                  <a:lnTo>
                    <a:pt x="546825" y="0"/>
                  </a:lnTo>
                  <a:lnTo>
                    <a:pt x="0" y="0"/>
                  </a:lnTo>
                  <a:lnTo>
                    <a:pt x="0" y="733769"/>
                  </a:lnTo>
                  <a:close/>
                </a:path>
              </a:pathLst>
            </a:custGeom>
            <a:ln w="16778">
              <a:solidFill>
                <a:srgbClr val="808080"/>
              </a:solidFill>
            </a:ln>
          </p:spPr>
          <p:txBody>
            <a:bodyPr wrap="square" lIns="0" tIns="0" rIns="0" bIns="0" rtlCol="0"/>
            <a:lstStyle/>
            <a:p>
              <a:endParaRPr/>
            </a:p>
          </p:txBody>
        </p:sp>
        <p:sp>
          <p:nvSpPr>
            <p:cNvPr id="135" name="object 135"/>
            <p:cNvSpPr/>
            <p:nvPr/>
          </p:nvSpPr>
          <p:spPr>
            <a:xfrm>
              <a:off x="10683159" y="2516831"/>
              <a:ext cx="582930" cy="366395"/>
            </a:xfrm>
            <a:custGeom>
              <a:avLst/>
              <a:gdLst/>
              <a:ahLst/>
              <a:cxnLst/>
              <a:rect l="l" t="t" r="r" b="b"/>
              <a:pathLst>
                <a:path w="582929" h="366394">
                  <a:moveTo>
                    <a:pt x="556157" y="0"/>
                  </a:moveTo>
                  <a:lnTo>
                    <a:pt x="0" y="0"/>
                  </a:lnTo>
                  <a:lnTo>
                    <a:pt x="23916" y="366146"/>
                  </a:lnTo>
                  <a:lnTo>
                    <a:pt x="582762" y="366146"/>
                  </a:lnTo>
                  <a:lnTo>
                    <a:pt x="556157" y="0"/>
                  </a:lnTo>
                  <a:close/>
                </a:path>
              </a:pathLst>
            </a:custGeom>
            <a:solidFill>
              <a:srgbClr val="C0C0C0"/>
            </a:solidFill>
          </p:spPr>
          <p:txBody>
            <a:bodyPr wrap="square" lIns="0" tIns="0" rIns="0" bIns="0" rtlCol="0"/>
            <a:lstStyle/>
            <a:p>
              <a:endParaRPr/>
            </a:p>
          </p:txBody>
        </p:sp>
        <p:sp>
          <p:nvSpPr>
            <p:cNvPr id="136" name="object 136"/>
            <p:cNvSpPr/>
            <p:nvPr/>
          </p:nvSpPr>
          <p:spPr>
            <a:xfrm>
              <a:off x="10683159" y="2516831"/>
              <a:ext cx="582930" cy="366395"/>
            </a:xfrm>
            <a:custGeom>
              <a:avLst/>
              <a:gdLst/>
              <a:ahLst/>
              <a:cxnLst/>
              <a:rect l="l" t="t" r="r" b="b"/>
              <a:pathLst>
                <a:path w="582929" h="366394">
                  <a:moveTo>
                    <a:pt x="0" y="0"/>
                  </a:moveTo>
                  <a:lnTo>
                    <a:pt x="556157" y="0"/>
                  </a:lnTo>
                  <a:lnTo>
                    <a:pt x="582762" y="366146"/>
                  </a:lnTo>
                  <a:lnTo>
                    <a:pt x="23916" y="366146"/>
                  </a:lnTo>
                  <a:lnTo>
                    <a:pt x="0" y="0"/>
                  </a:lnTo>
                </a:path>
              </a:pathLst>
            </a:custGeom>
            <a:ln w="16833">
              <a:solidFill>
                <a:srgbClr val="808080"/>
              </a:solidFill>
            </a:ln>
          </p:spPr>
          <p:txBody>
            <a:bodyPr wrap="square" lIns="0" tIns="0" rIns="0" bIns="0" rtlCol="0"/>
            <a:lstStyle/>
            <a:p>
              <a:endParaRPr/>
            </a:p>
          </p:txBody>
        </p:sp>
        <p:sp>
          <p:nvSpPr>
            <p:cNvPr id="137" name="object 137"/>
            <p:cNvSpPr/>
            <p:nvPr/>
          </p:nvSpPr>
          <p:spPr>
            <a:xfrm>
              <a:off x="10678479" y="2882486"/>
              <a:ext cx="589915" cy="43815"/>
            </a:xfrm>
            <a:custGeom>
              <a:avLst/>
              <a:gdLst/>
              <a:ahLst/>
              <a:cxnLst/>
              <a:rect l="l" t="t" r="r" b="b"/>
              <a:pathLst>
                <a:path w="589915" h="43814">
                  <a:moveTo>
                    <a:pt x="589462" y="0"/>
                  </a:moveTo>
                  <a:lnTo>
                    <a:pt x="29599" y="0"/>
                  </a:lnTo>
                  <a:lnTo>
                    <a:pt x="0" y="43580"/>
                  </a:lnTo>
                  <a:lnTo>
                    <a:pt x="544122" y="43580"/>
                  </a:lnTo>
                  <a:lnTo>
                    <a:pt x="589462" y="0"/>
                  </a:lnTo>
                  <a:close/>
                </a:path>
              </a:pathLst>
            </a:custGeom>
            <a:solidFill>
              <a:srgbClr val="9F9F9F"/>
            </a:solidFill>
          </p:spPr>
          <p:txBody>
            <a:bodyPr wrap="square" lIns="0" tIns="0" rIns="0" bIns="0" rtlCol="0"/>
            <a:lstStyle/>
            <a:p>
              <a:endParaRPr/>
            </a:p>
          </p:txBody>
        </p:sp>
        <p:sp>
          <p:nvSpPr>
            <p:cNvPr id="138" name="object 138"/>
            <p:cNvSpPr/>
            <p:nvPr/>
          </p:nvSpPr>
          <p:spPr>
            <a:xfrm>
              <a:off x="10678479" y="2882486"/>
              <a:ext cx="589915" cy="43815"/>
            </a:xfrm>
            <a:custGeom>
              <a:avLst/>
              <a:gdLst/>
              <a:ahLst/>
              <a:cxnLst/>
              <a:rect l="l" t="t" r="r" b="b"/>
              <a:pathLst>
                <a:path w="589915" h="43814">
                  <a:moveTo>
                    <a:pt x="0" y="43580"/>
                  </a:moveTo>
                  <a:lnTo>
                    <a:pt x="544122" y="43580"/>
                  </a:lnTo>
                  <a:lnTo>
                    <a:pt x="589462" y="0"/>
                  </a:lnTo>
                  <a:lnTo>
                    <a:pt x="29599" y="0"/>
                  </a:lnTo>
                  <a:lnTo>
                    <a:pt x="0" y="43580"/>
                  </a:lnTo>
                </a:path>
              </a:pathLst>
            </a:custGeom>
            <a:ln w="16876">
              <a:solidFill>
                <a:srgbClr val="808080"/>
              </a:solidFill>
            </a:ln>
          </p:spPr>
          <p:txBody>
            <a:bodyPr wrap="square" lIns="0" tIns="0" rIns="0" bIns="0" rtlCol="0"/>
            <a:lstStyle/>
            <a:p>
              <a:endParaRPr/>
            </a:p>
          </p:txBody>
        </p:sp>
        <p:sp>
          <p:nvSpPr>
            <p:cNvPr id="139" name="object 139"/>
            <p:cNvSpPr/>
            <p:nvPr/>
          </p:nvSpPr>
          <p:spPr>
            <a:xfrm>
              <a:off x="10684161" y="2496377"/>
              <a:ext cx="165100" cy="1163955"/>
            </a:xfrm>
            <a:custGeom>
              <a:avLst/>
              <a:gdLst/>
              <a:ahLst/>
              <a:cxnLst/>
              <a:rect l="l" t="t" r="r" b="b"/>
              <a:pathLst>
                <a:path w="165100" h="1163954">
                  <a:moveTo>
                    <a:pt x="0" y="0"/>
                  </a:moveTo>
                  <a:lnTo>
                    <a:pt x="25086" y="19470"/>
                  </a:lnTo>
                  <a:lnTo>
                    <a:pt x="48996" y="389623"/>
                  </a:lnTo>
                  <a:lnTo>
                    <a:pt x="23916" y="431728"/>
                  </a:lnTo>
                  <a:lnTo>
                    <a:pt x="22914" y="1161256"/>
                  </a:lnTo>
                </a:path>
                <a:path w="165100" h="1163954">
                  <a:moveTo>
                    <a:pt x="19229" y="2038"/>
                  </a:moveTo>
                  <a:lnTo>
                    <a:pt x="41139" y="21509"/>
                  </a:lnTo>
                  <a:lnTo>
                    <a:pt x="65216" y="391310"/>
                  </a:lnTo>
                  <a:lnTo>
                    <a:pt x="40638" y="433415"/>
                  </a:lnTo>
                  <a:lnTo>
                    <a:pt x="39636" y="1163453"/>
                  </a:lnTo>
                </a:path>
                <a:path w="165100" h="1163954">
                  <a:moveTo>
                    <a:pt x="33945" y="1054"/>
                  </a:moveTo>
                  <a:lnTo>
                    <a:pt x="57861" y="20454"/>
                  </a:lnTo>
                  <a:lnTo>
                    <a:pt x="82941" y="387585"/>
                  </a:lnTo>
                  <a:lnTo>
                    <a:pt x="56357" y="429197"/>
                  </a:lnTo>
                  <a:lnTo>
                    <a:pt x="56358" y="1162271"/>
                  </a:lnTo>
                </a:path>
                <a:path w="165100" h="1163954">
                  <a:moveTo>
                    <a:pt x="51670" y="2038"/>
                  </a:moveTo>
                  <a:lnTo>
                    <a:pt x="74583" y="18978"/>
                  </a:lnTo>
                  <a:lnTo>
                    <a:pt x="98660" y="388639"/>
                  </a:lnTo>
                  <a:lnTo>
                    <a:pt x="73581" y="430673"/>
                  </a:lnTo>
                  <a:lnTo>
                    <a:pt x="72578" y="1160243"/>
                  </a:lnTo>
                </a:path>
                <a:path w="165100" h="1163954">
                  <a:moveTo>
                    <a:pt x="68893" y="0"/>
                  </a:moveTo>
                  <a:lnTo>
                    <a:pt x="91305" y="22633"/>
                  </a:lnTo>
                  <a:lnTo>
                    <a:pt x="115215" y="386109"/>
                  </a:lnTo>
                  <a:lnTo>
                    <a:pt x="90303" y="428143"/>
                  </a:lnTo>
                  <a:lnTo>
                    <a:pt x="89133" y="1157539"/>
                  </a:lnTo>
                </a:path>
                <a:path w="165100" h="1163954">
                  <a:moveTo>
                    <a:pt x="87628" y="2038"/>
                  </a:moveTo>
                  <a:lnTo>
                    <a:pt x="108027" y="21509"/>
                  </a:lnTo>
                  <a:lnTo>
                    <a:pt x="131937" y="387585"/>
                  </a:lnTo>
                  <a:lnTo>
                    <a:pt x="107025" y="429689"/>
                  </a:lnTo>
                  <a:lnTo>
                    <a:pt x="105855" y="1159736"/>
                  </a:lnTo>
                </a:path>
                <a:path w="165100" h="1163954">
                  <a:moveTo>
                    <a:pt x="104350" y="2038"/>
                  </a:moveTo>
                  <a:lnTo>
                    <a:pt x="124081" y="22633"/>
                  </a:lnTo>
                  <a:lnTo>
                    <a:pt x="149167" y="383859"/>
                  </a:lnTo>
                  <a:lnTo>
                    <a:pt x="122577" y="429197"/>
                  </a:lnTo>
                  <a:lnTo>
                    <a:pt x="122577" y="1162271"/>
                  </a:lnTo>
                </a:path>
                <a:path w="165100" h="1163954">
                  <a:moveTo>
                    <a:pt x="120571" y="2038"/>
                  </a:moveTo>
                  <a:lnTo>
                    <a:pt x="140803" y="21509"/>
                  </a:lnTo>
                  <a:lnTo>
                    <a:pt x="164886" y="384914"/>
                  </a:lnTo>
                  <a:lnTo>
                    <a:pt x="140301" y="426948"/>
                  </a:lnTo>
                  <a:lnTo>
                    <a:pt x="139299" y="1156526"/>
                  </a:lnTo>
                </a:path>
              </a:pathLst>
            </a:custGeom>
            <a:ln w="8399">
              <a:solidFill>
                <a:srgbClr val="808080"/>
              </a:solidFill>
            </a:ln>
          </p:spPr>
          <p:txBody>
            <a:bodyPr wrap="square" lIns="0" tIns="0" rIns="0" bIns="0" rtlCol="0"/>
            <a:lstStyle/>
            <a:p>
              <a:endParaRPr/>
            </a:p>
          </p:txBody>
        </p:sp>
        <p:sp>
          <p:nvSpPr>
            <p:cNvPr id="140" name="object 140"/>
            <p:cNvSpPr/>
            <p:nvPr/>
          </p:nvSpPr>
          <p:spPr>
            <a:xfrm>
              <a:off x="10841687" y="3137418"/>
              <a:ext cx="358140" cy="461009"/>
            </a:xfrm>
            <a:custGeom>
              <a:avLst/>
              <a:gdLst/>
              <a:ahLst/>
              <a:cxnLst/>
              <a:rect l="l" t="t" r="r" b="b"/>
              <a:pathLst>
                <a:path w="358140" h="461010">
                  <a:moveTo>
                    <a:pt x="0" y="460744"/>
                  </a:moveTo>
                  <a:lnTo>
                    <a:pt x="357527" y="460744"/>
                  </a:lnTo>
                  <a:lnTo>
                    <a:pt x="357527" y="0"/>
                  </a:lnTo>
                  <a:lnTo>
                    <a:pt x="0" y="0"/>
                  </a:lnTo>
                  <a:lnTo>
                    <a:pt x="0" y="460744"/>
                  </a:lnTo>
                  <a:close/>
                </a:path>
              </a:pathLst>
            </a:custGeom>
            <a:solidFill>
              <a:srgbClr val="C0C0C0"/>
            </a:solidFill>
          </p:spPr>
          <p:txBody>
            <a:bodyPr wrap="square" lIns="0" tIns="0" rIns="0" bIns="0" rtlCol="0"/>
            <a:lstStyle/>
            <a:p>
              <a:endParaRPr/>
            </a:p>
          </p:txBody>
        </p:sp>
        <p:sp>
          <p:nvSpPr>
            <p:cNvPr id="141" name="object 141"/>
            <p:cNvSpPr/>
            <p:nvPr/>
          </p:nvSpPr>
          <p:spPr>
            <a:xfrm>
              <a:off x="10841687" y="3019659"/>
              <a:ext cx="358140" cy="579120"/>
            </a:xfrm>
            <a:custGeom>
              <a:avLst/>
              <a:gdLst/>
              <a:ahLst/>
              <a:cxnLst/>
              <a:rect l="l" t="t" r="r" b="b"/>
              <a:pathLst>
                <a:path w="358140" h="579120">
                  <a:moveTo>
                    <a:pt x="0" y="578503"/>
                  </a:moveTo>
                  <a:lnTo>
                    <a:pt x="357527" y="578503"/>
                  </a:lnTo>
                  <a:lnTo>
                    <a:pt x="357527" y="0"/>
                  </a:lnTo>
                  <a:lnTo>
                    <a:pt x="0" y="0"/>
                  </a:lnTo>
                  <a:lnTo>
                    <a:pt x="0" y="578503"/>
                  </a:lnTo>
                  <a:close/>
                </a:path>
              </a:pathLst>
            </a:custGeom>
            <a:ln w="16765">
              <a:solidFill>
                <a:srgbClr val="808080"/>
              </a:solidFill>
            </a:ln>
          </p:spPr>
          <p:txBody>
            <a:bodyPr wrap="square" lIns="0" tIns="0" rIns="0" bIns="0" rtlCol="0"/>
            <a:lstStyle/>
            <a:p>
              <a:endParaRPr/>
            </a:p>
          </p:txBody>
        </p:sp>
        <p:sp>
          <p:nvSpPr>
            <p:cNvPr id="142" name="object 142"/>
            <p:cNvSpPr/>
            <p:nvPr/>
          </p:nvSpPr>
          <p:spPr>
            <a:xfrm>
              <a:off x="10841687" y="3131169"/>
              <a:ext cx="358140" cy="119380"/>
            </a:xfrm>
            <a:custGeom>
              <a:avLst/>
              <a:gdLst/>
              <a:ahLst/>
              <a:cxnLst/>
              <a:rect l="l" t="t" r="r" b="b"/>
              <a:pathLst>
                <a:path w="358140" h="119380">
                  <a:moveTo>
                    <a:pt x="0" y="118946"/>
                  </a:moveTo>
                  <a:lnTo>
                    <a:pt x="357527" y="118946"/>
                  </a:lnTo>
                  <a:lnTo>
                    <a:pt x="357527" y="0"/>
                  </a:lnTo>
                  <a:lnTo>
                    <a:pt x="0" y="0"/>
                  </a:lnTo>
                  <a:lnTo>
                    <a:pt x="0" y="118946"/>
                  </a:lnTo>
                  <a:close/>
                </a:path>
              </a:pathLst>
            </a:custGeom>
            <a:ln w="16862">
              <a:solidFill>
                <a:srgbClr val="808080"/>
              </a:solidFill>
            </a:ln>
          </p:spPr>
          <p:txBody>
            <a:bodyPr wrap="square" lIns="0" tIns="0" rIns="0" bIns="0" rtlCol="0"/>
            <a:lstStyle/>
            <a:p>
              <a:endParaRPr/>
            </a:p>
          </p:txBody>
        </p:sp>
        <p:sp>
          <p:nvSpPr>
            <p:cNvPr id="143" name="object 143"/>
            <p:cNvSpPr/>
            <p:nvPr/>
          </p:nvSpPr>
          <p:spPr>
            <a:xfrm>
              <a:off x="10841687" y="3246397"/>
              <a:ext cx="358140" cy="119380"/>
            </a:xfrm>
            <a:custGeom>
              <a:avLst/>
              <a:gdLst/>
              <a:ahLst/>
              <a:cxnLst/>
              <a:rect l="l" t="t" r="r" b="b"/>
              <a:pathLst>
                <a:path w="358140" h="119379">
                  <a:moveTo>
                    <a:pt x="357527" y="0"/>
                  </a:moveTo>
                  <a:lnTo>
                    <a:pt x="0" y="0"/>
                  </a:lnTo>
                  <a:lnTo>
                    <a:pt x="0" y="118777"/>
                  </a:lnTo>
                  <a:lnTo>
                    <a:pt x="357527" y="118777"/>
                  </a:lnTo>
                  <a:lnTo>
                    <a:pt x="357527" y="0"/>
                  </a:lnTo>
                  <a:close/>
                </a:path>
              </a:pathLst>
            </a:custGeom>
            <a:solidFill>
              <a:srgbClr val="C0C0C0"/>
            </a:solidFill>
          </p:spPr>
          <p:txBody>
            <a:bodyPr wrap="square" lIns="0" tIns="0" rIns="0" bIns="0" rtlCol="0"/>
            <a:lstStyle/>
            <a:p>
              <a:endParaRPr/>
            </a:p>
          </p:txBody>
        </p:sp>
        <p:sp>
          <p:nvSpPr>
            <p:cNvPr id="144" name="object 144"/>
            <p:cNvSpPr/>
            <p:nvPr/>
          </p:nvSpPr>
          <p:spPr>
            <a:xfrm>
              <a:off x="10841687" y="3246397"/>
              <a:ext cx="358140" cy="119380"/>
            </a:xfrm>
            <a:custGeom>
              <a:avLst/>
              <a:gdLst/>
              <a:ahLst/>
              <a:cxnLst/>
              <a:rect l="l" t="t" r="r" b="b"/>
              <a:pathLst>
                <a:path w="358140" h="119379">
                  <a:moveTo>
                    <a:pt x="0" y="118777"/>
                  </a:moveTo>
                  <a:lnTo>
                    <a:pt x="357527" y="118777"/>
                  </a:lnTo>
                  <a:lnTo>
                    <a:pt x="357527" y="0"/>
                  </a:lnTo>
                  <a:lnTo>
                    <a:pt x="0" y="0"/>
                  </a:lnTo>
                  <a:lnTo>
                    <a:pt x="0" y="118777"/>
                  </a:lnTo>
                  <a:close/>
                </a:path>
              </a:pathLst>
            </a:custGeom>
            <a:ln w="16862">
              <a:solidFill>
                <a:srgbClr val="808080"/>
              </a:solidFill>
            </a:ln>
          </p:spPr>
          <p:txBody>
            <a:bodyPr wrap="square" lIns="0" tIns="0" rIns="0" bIns="0" rtlCol="0"/>
            <a:lstStyle/>
            <a:p>
              <a:endParaRPr/>
            </a:p>
          </p:txBody>
        </p:sp>
        <p:sp>
          <p:nvSpPr>
            <p:cNvPr id="145" name="object 145"/>
            <p:cNvSpPr/>
            <p:nvPr/>
          </p:nvSpPr>
          <p:spPr>
            <a:xfrm>
              <a:off x="10841687" y="3358919"/>
              <a:ext cx="358140" cy="118745"/>
            </a:xfrm>
            <a:custGeom>
              <a:avLst/>
              <a:gdLst/>
              <a:ahLst/>
              <a:cxnLst/>
              <a:rect l="l" t="t" r="r" b="b"/>
              <a:pathLst>
                <a:path w="358140" h="118745">
                  <a:moveTo>
                    <a:pt x="357527" y="0"/>
                  </a:moveTo>
                  <a:lnTo>
                    <a:pt x="0" y="0"/>
                  </a:lnTo>
                  <a:lnTo>
                    <a:pt x="0" y="118271"/>
                  </a:lnTo>
                  <a:lnTo>
                    <a:pt x="357527" y="118271"/>
                  </a:lnTo>
                  <a:lnTo>
                    <a:pt x="357527" y="0"/>
                  </a:lnTo>
                  <a:close/>
                </a:path>
              </a:pathLst>
            </a:custGeom>
            <a:solidFill>
              <a:srgbClr val="C0C0C0"/>
            </a:solidFill>
          </p:spPr>
          <p:txBody>
            <a:bodyPr wrap="square" lIns="0" tIns="0" rIns="0" bIns="0" rtlCol="0"/>
            <a:lstStyle/>
            <a:p>
              <a:endParaRPr/>
            </a:p>
          </p:txBody>
        </p:sp>
        <p:sp>
          <p:nvSpPr>
            <p:cNvPr id="146" name="object 146"/>
            <p:cNvSpPr/>
            <p:nvPr/>
          </p:nvSpPr>
          <p:spPr>
            <a:xfrm>
              <a:off x="10841687" y="3358919"/>
              <a:ext cx="358140" cy="118745"/>
            </a:xfrm>
            <a:custGeom>
              <a:avLst/>
              <a:gdLst/>
              <a:ahLst/>
              <a:cxnLst/>
              <a:rect l="l" t="t" r="r" b="b"/>
              <a:pathLst>
                <a:path w="358140" h="118745">
                  <a:moveTo>
                    <a:pt x="0" y="118271"/>
                  </a:moveTo>
                  <a:lnTo>
                    <a:pt x="357527" y="118271"/>
                  </a:lnTo>
                  <a:lnTo>
                    <a:pt x="357527" y="0"/>
                  </a:lnTo>
                  <a:lnTo>
                    <a:pt x="0" y="0"/>
                  </a:lnTo>
                  <a:lnTo>
                    <a:pt x="0" y="118271"/>
                  </a:lnTo>
                  <a:close/>
                </a:path>
              </a:pathLst>
            </a:custGeom>
            <a:ln w="16862">
              <a:solidFill>
                <a:srgbClr val="808080"/>
              </a:solidFill>
            </a:ln>
          </p:spPr>
          <p:txBody>
            <a:bodyPr wrap="square" lIns="0" tIns="0" rIns="0" bIns="0" rtlCol="0"/>
            <a:lstStyle/>
            <a:p>
              <a:endParaRPr/>
            </a:p>
          </p:txBody>
        </p:sp>
        <p:sp>
          <p:nvSpPr>
            <p:cNvPr id="147" name="object 147"/>
            <p:cNvSpPr/>
            <p:nvPr/>
          </p:nvSpPr>
          <p:spPr>
            <a:xfrm>
              <a:off x="10902724" y="3152284"/>
              <a:ext cx="235585" cy="73025"/>
            </a:xfrm>
            <a:custGeom>
              <a:avLst/>
              <a:gdLst/>
              <a:ahLst/>
              <a:cxnLst/>
              <a:rect l="l" t="t" r="r" b="b"/>
              <a:pathLst>
                <a:path w="235584" h="73025">
                  <a:moveTo>
                    <a:pt x="0" y="72990"/>
                  </a:moveTo>
                  <a:lnTo>
                    <a:pt x="235452" y="72990"/>
                  </a:lnTo>
                  <a:lnTo>
                    <a:pt x="235452" y="0"/>
                  </a:lnTo>
                  <a:lnTo>
                    <a:pt x="0" y="0"/>
                  </a:lnTo>
                  <a:lnTo>
                    <a:pt x="0" y="72990"/>
                  </a:lnTo>
                  <a:close/>
                </a:path>
              </a:pathLst>
            </a:custGeom>
            <a:ln w="16864">
              <a:solidFill>
                <a:srgbClr val="808080"/>
              </a:solidFill>
            </a:ln>
          </p:spPr>
          <p:txBody>
            <a:bodyPr wrap="square" lIns="0" tIns="0" rIns="0" bIns="0" rtlCol="0"/>
            <a:lstStyle/>
            <a:p>
              <a:endParaRPr/>
            </a:p>
          </p:txBody>
        </p:sp>
        <p:sp>
          <p:nvSpPr>
            <p:cNvPr id="148" name="object 148"/>
            <p:cNvSpPr/>
            <p:nvPr/>
          </p:nvSpPr>
          <p:spPr>
            <a:xfrm>
              <a:off x="10902724" y="3267344"/>
              <a:ext cx="235585" cy="73660"/>
            </a:xfrm>
            <a:custGeom>
              <a:avLst/>
              <a:gdLst/>
              <a:ahLst/>
              <a:cxnLst/>
              <a:rect l="l" t="t" r="r" b="b"/>
              <a:pathLst>
                <a:path w="235584" h="73660">
                  <a:moveTo>
                    <a:pt x="0" y="73159"/>
                  </a:moveTo>
                  <a:lnTo>
                    <a:pt x="235452" y="73159"/>
                  </a:lnTo>
                  <a:lnTo>
                    <a:pt x="235452" y="0"/>
                  </a:lnTo>
                  <a:lnTo>
                    <a:pt x="0" y="0"/>
                  </a:lnTo>
                  <a:lnTo>
                    <a:pt x="0" y="73159"/>
                  </a:lnTo>
                  <a:close/>
                </a:path>
              </a:pathLst>
            </a:custGeom>
            <a:ln w="16863">
              <a:solidFill>
                <a:srgbClr val="808080"/>
              </a:solidFill>
            </a:ln>
          </p:spPr>
          <p:txBody>
            <a:bodyPr wrap="square" lIns="0" tIns="0" rIns="0" bIns="0" rtlCol="0"/>
            <a:lstStyle/>
            <a:p>
              <a:endParaRPr/>
            </a:p>
          </p:txBody>
        </p:sp>
        <p:sp>
          <p:nvSpPr>
            <p:cNvPr id="149" name="object 149"/>
            <p:cNvSpPr/>
            <p:nvPr/>
          </p:nvSpPr>
          <p:spPr>
            <a:xfrm>
              <a:off x="10841687" y="3019146"/>
              <a:ext cx="358140" cy="118745"/>
            </a:xfrm>
            <a:custGeom>
              <a:avLst/>
              <a:gdLst/>
              <a:ahLst/>
              <a:cxnLst/>
              <a:rect l="l" t="t" r="r" b="b"/>
              <a:pathLst>
                <a:path w="358140" h="118744">
                  <a:moveTo>
                    <a:pt x="357527" y="0"/>
                  </a:moveTo>
                  <a:lnTo>
                    <a:pt x="0" y="0"/>
                  </a:lnTo>
                  <a:lnTo>
                    <a:pt x="0" y="118271"/>
                  </a:lnTo>
                  <a:lnTo>
                    <a:pt x="357527" y="118271"/>
                  </a:lnTo>
                  <a:lnTo>
                    <a:pt x="357527" y="0"/>
                  </a:lnTo>
                  <a:close/>
                </a:path>
              </a:pathLst>
            </a:custGeom>
            <a:solidFill>
              <a:srgbClr val="9F9F9F"/>
            </a:solidFill>
          </p:spPr>
          <p:txBody>
            <a:bodyPr wrap="square" lIns="0" tIns="0" rIns="0" bIns="0" rtlCol="0"/>
            <a:lstStyle/>
            <a:p>
              <a:endParaRPr/>
            </a:p>
          </p:txBody>
        </p:sp>
        <p:sp>
          <p:nvSpPr>
            <p:cNvPr id="150" name="object 150"/>
            <p:cNvSpPr/>
            <p:nvPr/>
          </p:nvSpPr>
          <p:spPr>
            <a:xfrm>
              <a:off x="10841687" y="3019146"/>
              <a:ext cx="358140" cy="118745"/>
            </a:xfrm>
            <a:custGeom>
              <a:avLst/>
              <a:gdLst/>
              <a:ahLst/>
              <a:cxnLst/>
              <a:rect l="l" t="t" r="r" b="b"/>
              <a:pathLst>
                <a:path w="358140" h="118744">
                  <a:moveTo>
                    <a:pt x="0" y="118271"/>
                  </a:moveTo>
                  <a:lnTo>
                    <a:pt x="357527" y="118271"/>
                  </a:lnTo>
                  <a:lnTo>
                    <a:pt x="357527" y="0"/>
                  </a:lnTo>
                  <a:lnTo>
                    <a:pt x="0" y="0"/>
                  </a:lnTo>
                  <a:lnTo>
                    <a:pt x="0" y="118271"/>
                  </a:lnTo>
                  <a:close/>
                </a:path>
              </a:pathLst>
            </a:custGeom>
            <a:ln w="16862">
              <a:solidFill>
                <a:srgbClr val="808080"/>
              </a:solidFill>
            </a:ln>
          </p:spPr>
          <p:txBody>
            <a:bodyPr wrap="square" lIns="0" tIns="0" rIns="0" bIns="0" rtlCol="0"/>
            <a:lstStyle/>
            <a:p>
              <a:endParaRPr/>
            </a:p>
          </p:txBody>
        </p:sp>
        <p:sp>
          <p:nvSpPr>
            <p:cNvPr id="151" name="object 151"/>
            <p:cNvSpPr/>
            <p:nvPr/>
          </p:nvSpPr>
          <p:spPr>
            <a:xfrm>
              <a:off x="10878808" y="3037567"/>
              <a:ext cx="24130" cy="10795"/>
            </a:xfrm>
            <a:custGeom>
              <a:avLst/>
              <a:gdLst/>
              <a:ahLst/>
              <a:cxnLst/>
              <a:rect l="l" t="t" r="r" b="b"/>
              <a:pathLst>
                <a:path w="24129" h="10794">
                  <a:moveTo>
                    <a:pt x="23912" y="0"/>
                  </a:moveTo>
                  <a:lnTo>
                    <a:pt x="0" y="0"/>
                  </a:lnTo>
                  <a:lnTo>
                    <a:pt x="0" y="10475"/>
                  </a:lnTo>
                  <a:lnTo>
                    <a:pt x="23912" y="10475"/>
                  </a:lnTo>
                  <a:lnTo>
                    <a:pt x="23912" y="0"/>
                  </a:lnTo>
                  <a:close/>
                </a:path>
              </a:pathLst>
            </a:custGeom>
            <a:solidFill>
              <a:srgbClr val="5F5F5F"/>
            </a:solidFill>
          </p:spPr>
          <p:txBody>
            <a:bodyPr wrap="square" lIns="0" tIns="0" rIns="0" bIns="0" rtlCol="0"/>
            <a:lstStyle/>
            <a:p>
              <a:endParaRPr/>
            </a:p>
          </p:txBody>
        </p:sp>
        <p:pic>
          <p:nvPicPr>
            <p:cNvPr id="152" name="object 152"/>
            <p:cNvPicPr/>
            <p:nvPr/>
          </p:nvPicPr>
          <p:blipFill>
            <a:blip r:embed="rId9" cstate="print"/>
            <a:stretch>
              <a:fillRect/>
            </a:stretch>
          </p:blipFill>
          <p:spPr>
            <a:xfrm>
              <a:off x="11007576" y="3033851"/>
              <a:ext cx="164392" cy="75689"/>
            </a:xfrm>
            <a:prstGeom prst="rect">
              <a:avLst/>
            </a:prstGeom>
          </p:spPr>
        </p:pic>
        <p:sp>
          <p:nvSpPr>
            <p:cNvPr id="153" name="object 153"/>
            <p:cNvSpPr/>
            <p:nvPr/>
          </p:nvSpPr>
          <p:spPr>
            <a:xfrm>
              <a:off x="10867776" y="3066461"/>
              <a:ext cx="311785" cy="8255"/>
            </a:xfrm>
            <a:custGeom>
              <a:avLst/>
              <a:gdLst/>
              <a:ahLst/>
              <a:cxnLst/>
              <a:rect l="l" t="t" r="r" b="b"/>
              <a:pathLst>
                <a:path w="311784" h="8255">
                  <a:moveTo>
                    <a:pt x="311540" y="0"/>
                  </a:moveTo>
                  <a:lnTo>
                    <a:pt x="0" y="0"/>
                  </a:lnTo>
                  <a:lnTo>
                    <a:pt x="0" y="7940"/>
                  </a:lnTo>
                  <a:lnTo>
                    <a:pt x="311540" y="7940"/>
                  </a:lnTo>
                  <a:lnTo>
                    <a:pt x="311540" y="0"/>
                  </a:lnTo>
                  <a:close/>
                </a:path>
              </a:pathLst>
            </a:custGeom>
            <a:solidFill>
              <a:srgbClr val="5F5F5F"/>
            </a:solidFill>
          </p:spPr>
          <p:txBody>
            <a:bodyPr wrap="square" lIns="0" tIns="0" rIns="0" bIns="0" rtlCol="0"/>
            <a:lstStyle/>
            <a:p>
              <a:endParaRPr/>
            </a:p>
          </p:txBody>
        </p:sp>
        <p:sp>
          <p:nvSpPr>
            <p:cNvPr id="154" name="object 154"/>
            <p:cNvSpPr/>
            <p:nvPr/>
          </p:nvSpPr>
          <p:spPr>
            <a:xfrm>
              <a:off x="11073461" y="3030132"/>
              <a:ext cx="32384" cy="88900"/>
            </a:xfrm>
            <a:custGeom>
              <a:avLst/>
              <a:gdLst/>
              <a:ahLst/>
              <a:cxnLst/>
              <a:rect l="l" t="t" r="r" b="b"/>
              <a:pathLst>
                <a:path w="32384" h="88900">
                  <a:moveTo>
                    <a:pt x="14026" y="0"/>
                  </a:moveTo>
                  <a:lnTo>
                    <a:pt x="6156" y="4730"/>
                  </a:lnTo>
                  <a:lnTo>
                    <a:pt x="3510" y="15379"/>
                  </a:lnTo>
                  <a:lnTo>
                    <a:pt x="0" y="35314"/>
                  </a:lnTo>
                  <a:lnTo>
                    <a:pt x="7688" y="87856"/>
                  </a:lnTo>
                  <a:lnTo>
                    <a:pt x="14026" y="88869"/>
                  </a:lnTo>
                  <a:lnTo>
                    <a:pt x="14026" y="42744"/>
                  </a:lnTo>
                  <a:lnTo>
                    <a:pt x="28095" y="23146"/>
                  </a:lnTo>
                  <a:lnTo>
                    <a:pt x="31786" y="14191"/>
                  </a:lnTo>
                  <a:lnTo>
                    <a:pt x="31298" y="5918"/>
                  </a:lnTo>
                  <a:lnTo>
                    <a:pt x="25448" y="1187"/>
                  </a:lnTo>
                  <a:lnTo>
                    <a:pt x="14026" y="0"/>
                  </a:lnTo>
                  <a:close/>
                </a:path>
              </a:pathLst>
            </a:custGeom>
            <a:solidFill>
              <a:srgbClr val="404040"/>
            </a:solidFill>
          </p:spPr>
          <p:txBody>
            <a:bodyPr wrap="square" lIns="0" tIns="0" rIns="0" bIns="0" rtlCol="0"/>
            <a:lstStyle/>
            <a:p>
              <a:endParaRPr/>
            </a:p>
          </p:txBody>
        </p:sp>
        <p:sp>
          <p:nvSpPr>
            <p:cNvPr id="155" name="object 155"/>
            <p:cNvSpPr/>
            <p:nvPr/>
          </p:nvSpPr>
          <p:spPr>
            <a:xfrm>
              <a:off x="11075968" y="3029120"/>
              <a:ext cx="33020" cy="88900"/>
            </a:xfrm>
            <a:custGeom>
              <a:avLst/>
              <a:gdLst/>
              <a:ahLst/>
              <a:cxnLst/>
              <a:rect l="l" t="t" r="r" b="b"/>
              <a:pathLst>
                <a:path w="33020" h="88900">
                  <a:moveTo>
                    <a:pt x="14026" y="0"/>
                  </a:moveTo>
                  <a:lnTo>
                    <a:pt x="6853" y="4730"/>
                  </a:lnTo>
                  <a:lnTo>
                    <a:pt x="3649" y="15203"/>
                  </a:lnTo>
                  <a:lnTo>
                    <a:pt x="0" y="35314"/>
                  </a:lnTo>
                  <a:lnTo>
                    <a:pt x="8385" y="87856"/>
                  </a:lnTo>
                  <a:lnTo>
                    <a:pt x="14026" y="88869"/>
                  </a:lnTo>
                  <a:lnTo>
                    <a:pt x="14026" y="42575"/>
                  </a:lnTo>
                  <a:lnTo>
                    <a:pt x="28791" y="23146"/>
                  </a:lnTo>
                  <a:lnTo>
                    <a:pt x="32413" y="14191"/>
                  </a:lnTo>
                  <a:lnTo>
                    <a:pt x="31298" y="5742"/>
                  </a:lnTo>
                  <a:lnTo>
                    <a:pt x="25587" y="1012"/>
                  </a:lnTo>
                  <a:lnTo>
                    <a:pt x="14026" y="0"/>
                  </a:lnTo>
                  <a:close/>
                </a:path>
              </a:pathLst>
            </a:custGeom>
            <a:solidFill>
              <a:srgbClr val="DFDFDF"/>
            </a:solidFill>
          </p:spPr>
          <p:txBody>
            <a:bodyPr wrap="square" lIns="0" tIns="0" rIns="0" bIns="0" rtlCol="0"/>
            <a:lstStyle/>
            <a:p>
              <a:endParaRPr/>
            </a:p>
          </p:txBody>
        </p:sp>
        <p:sp>
          <p:nvSpPr>
            <p:cNvPr id="156" name="object 156"/>
            <p:cNvSpPr/>
            <p:nvPr/>
          </p:nvSpPr>
          <p:spPr>
            <a:xfrm>
              <a:off x="10918444" y="3176446"/>
              <a:ext cx="205104" cy="7620"/>
            </a:xfrm>
            <a:custGeom>
              <a:avLst/>
              <a:gdLst/>
              <a:ahLst/>
              <a:cxnLst/>
              <a:rect l="l" t="t" r="r" b="b"/>
              <a:pathLst>
                <a:path w="205104" h="7619">
                  <a:moveTo>
                    <a:pt x="204515" y="0"/>
                  </a:moveTo>
                  <a:lnTo>
                    <a:pt x="0" y="0"/>
                  </a:lnTo>
                  <a:lnTo>
                    <a:pt x="0" y="7265"/>
                  </a:lnTo>
                  <a:lnTo>
                    <a:pt x="204515" y="7265"/>
                  </a:lnTo>
                  <a:lnTo>
                    <a:pt x="204515" y="0"/>
                  </a:lnTo>
                  <a:close/>
                </a:path>
              </a:pathLst>
            </a:custGeom>
            <a:solidFill>
              <a:srgbClr val="808080"/>
            </a:solidFill>
          </p:spPr>
          <p:txBody>
            <a:bodyPr wrap="square" lIns="0" tIns="0" rIns="0" bIns="0" rtlCol="0"/>
            <a:lstStyle/>
            <a:p>
              <a:endParaRPr/>
            </a:p>
          </p:txBody>
        </p:sp>
        <p:sp>
          <p:nvSpPr>
            <p:cNvPr id="157" name="object 157"/>
            <p:cNvSpPr/>
            <p:nvPr/>
          </p:nvSpPr>
          <p:spPr>
            <a:xfrm>
              <a:off x="10980985" y="3199091"/>
              <a:ext cx="91440" cy="17780"/>
            </a:xfrm>
            <a:custGeom>
              <a:avLst/>
              <a:gdLst/>
              <a:ahLst/>
              <a:cxnLst/>
              <a:rect l="l" t="t" r="r" b="b"/>
              <a:pathLst>
                <a:path w="91440" h="17780">
                  <a:moveTo>
                    <a:pt x="2172" y="17228"/>
                  </a:moveTo>
                  <a:lnTo>
                    <a:pt x="0" y="0"/>
                  </a:lnTo>
                  <a:lnTo>
                    <a:pt x="88798" y="0"/>
                  </a:lnTo>
                  <a:lnTo>
                    <a:pt x="91305" y="16722"/>
                  </a:lnTo>
                </a:path>
              </a:pathLst>
            </a:custGeom>
            <a:ln w="8435">
              <a:solidFill>
                <a:srgbClr val="808080"/>
              </a:solidFill>
            </a:ln>
          </p:spPr>
          <p:txBody>
            <a:bodyPr wrap="square" lIns="0" tIns="0" rIns="0" bIns="0" rtlCol="0"/>
            <a:lstStyle/>
            <a:p>
              <a:endParaRPr/>
            </a:p>
          </p:txBody>
        </p:sp>
        <p:pic>
          <p:nvPicPr>
            <p:cNvPr id="158" name="object 158"/>
            <p:cNvPicPr/>
            <p:nvPr/>
          </p:nvPicPr>
          <p:blipFill>
            <a:blip r:embed="rId10" cstate="print"/>
            <a:stretch>
              <a:fillRect/>
            </a:stretch>
          </p:blipFill>
          <p:spPr>
            <a:xfrm>
              <a:off x="10724760" y="2564737"/>
              <a:ext cx="97730" cy="104658"/>
            </a:xfrm>
            <a:prstGeom prst="rect">
              <a:avLst/>
            </a:prstGeom>
          </p:spPr>
        </p:pic>
        <p:pic>
          <p:nvPicPr>
            <p:cNvPr id="159" name="object 159"/>
            <p:cNvPicPr/>
            <p:nvPr/>
          </p:nvPicPr>
          <p:blipFill>
            <a:blip r:embed="rId11" cstate="print"/>
            <a:stretch>
              <a:fillRect/>
            </a:stretch>
          </p:blipFill>
          <p:spPr>
            <a:xfrm>
              <a:off x="10733625" y="2713543"/>
              <a:ext cx="100908" cy="105714"/>
            </a:xfrm>
            <a:prstGeom prst="rect">
              <a:avLst/>
            </a:prstGeom>
          </p:spPr>
        </p:pic>
        <p:sp>
          <p:nvSpPr>
            <p:cNvPr id="160" name="object 160"/>
            <p:cNvSpPr/>
            <p:nvPr/>
          </p:nvSpPr>
          <p:spPr>
            <a:xfrm>
              <a:off x="10861083" y="2712515"/>
              <a:ext cx="357505" cy="96520"/>
            </a:xfrm>
            <a:custGeom>
              <a:avLst/>
              <a:gdLst/>
              <a:ahLst/>
              <a:cxnLst/>
              <a:rect l="l" t="t" r="r" b="b"/>
              <a:pathLst>
                <a:path w="357504" h="96519">
                  <a:moveTo>
                    <a:pt x="357360" y="0"/>
                  </a:moveTo>
                  <a:lnTo>
                    <a:pt x="0" y="0"/>
                  </a:lnTo>
                  <a:lnTo>
                    <a:pt x="0" y="96305"/>
                  </a:lnTo>
                  <a:lnTo>
                    <a:pt x="357360" y="96305"/>
                  </a:lnTo>
                  <a:lnTo>
                    <a:pt x="357360" y="0"/>
                  </a:lnTo>
                  <a:close/>
                </a:path>
              </a:pathLst>
            </a:custGeom>
            <a:solidFill>
              <a:srgbClr val="5F5F5F"/>
            </a:solidFill>
          </p:spPr>
          <p:txBody>
            <a:bodyPr wrap="square" lIns="0" tIns="0" rIns="0" bIns="0" rtlCol="0"/>
            <a:lstStyle/>
            <a:p>
              <a:endParaRPr/>
            </a:p>
          </p:txBody>
        </p:sp>
        <p:sp>
          <p:nvSpPr>
            <p:cNvPr id="161" name="object 161"/>
            <p:cNvSpPr/>
            <p:nvPr/>
          </p:nvSpPr>
          <p:spPr>
            <a:xfrm>
              <a:off x="10861083" y="2712515"/>
              <a:ext cx="357505" cy="96520"/>
            </a:xfrm>
            <a:custGeom>
              <a:avLst/>
              <a:gdLst/>
              <a:ahLst/>
              <a:cxnLst/>
              <a:rect l="l" t="t" r="r" b="b"/>
              <a:pathLst>
                <a:path w="357504" h="96519">
                  <a:moveTo>
                    <a:pt x="0" y="96305"/>
                  </a:moveTo>
                  <a:lnTo>
                    <a:pt x="357360" y="96305"/>
                  </a:lnTo>
                  <a:lnTo>
                    <a:pt x="357360" y="0"/>
                  </a:lnTo>
                  <a:lnTo>
                    <a:pt x="0" y="0"/>
                  </a:lnTo>
                  <a:lnTo>
                    <a:pt x="0" y="96305"/>
                  </a:lnTo>
                  <a:close/>
                </a:path>
              </a:pathLst>
            </a:custGeom>
            <a:ln w="16867">
              <a:solidFill>
                <a:srgbClr val="808080"/>
              </a:solidFill>
            </a:ln>
          </p:spPr>
          <p:txBody>
            <a:bodyPr wrap="square" lIns="0" tIns="0" rIns="0" bIns="0" rtlCol="0"/>
            <a:lstStyle/>
            <a:p>
              <a:endParaRPr/>
            </a:p>
          </p:txBody>
        </p:sp>
        <p:sp>
          <p:nvSpPr>
            <p:cNvPr id="162" name="object 162"/>
            <p:cNvSpPr/>
            <p:nvPr/>
          </p:nvSpPr>
          <p:spPr>
            <a:xfrm>
              <a:off x="10929315" y="2727680"/>
              <a:ext cx="40005" cy="66675"/>
            </a:xfrm>
            <a:custGeom>
              <a:avLst/>
              <a:gdLst/>
              <a:ahLst/>
              <a:cxnLst/>
              <a:rect l="l" t="t" r="r" b="b"/>
              <a:pathLst>
                <a:path w="40004" h="66675">
                  <a:moveTo>
                    <a:pt x="39789" y="39598"/>
                  </a:moveTo>
                  <a:lnTo>
                    <a:pt x="0" y="39598"/>
                  </a:lnTo>
                  <a:lnTo>
                    <a:pt x="0" y="66459"/>
                  </a:lnTo>
                  <a:lnTo>
                    <a:pt x="39789" y="66459"/>
                  </a:lnTo>
                  <a:lnTo>
                    <a:pt x="39789" y="39598"/>
                  </a:lnTo>
                  <a:close/>
                </a:path>
                <a:path w="40004" h="66675">
                  <a:moveTo>
                    <a:pt x="39789" y="0"/>
                  </a:moveTo>
                  <a:lnTo>
                    <a:pt x="0" y="0"/>
                  </a:lnTo>
                  <a:lnTo>
                    <a:pt x="0" y="27368"/>
                  </a:lnTo>
                  <a:lnTo>
                    <a:pt x="39789" y="27368"/>
                  </a:lnTo>
                  <a:lnTo>
                    <a:pt x="39789" y="0"/>
                  </a:lnTo>
                  <a:close/>
                </a:path>
              </a:pathLst>
            </a:custGeom>
            <a:solidFill>
              <a:srgbClr val="C0C0C0"/>
            </a:solidFill>
          </p:spPr>
          <p:txBody>
            <a:bodyPr wrap="square" lIns="0" tIns="0" rIns="0" bIns="0" rtlCol="0"/>
            <a:lstStyle/>
            <a:p>
              <a:endParaRPr/>
            </a:p>
          </p:txBody>
        </p:sp>
        <p:sp>
          <p:nvSpPr>
            <p:cNvPr id="163" name="object 163"/>
            <p:cNvSpPr/>
            <p:nvPr/>
          </p:nvSpPr>
          <p:spPr>
            <a:xfrm>
              <a:off x="11014931" y="2746094"/>
              <a:ext cx="40640" cy="27940"/>
            </a:xfrm>
            <a:custGeom>
              <a:avLst/>
              <a:gdLst/>
              <a:ahLst/>
              <a:cxnLst/>
              <a:rect l="l" t="t" r="r" b="b"/>
              <a:pathLst>
                <a:path w="40640" h="27939">
                  <a:moveTo>
                    <a:pt x="40133" y="0"/>
                  </a:moveTo>
                  <a:lnTo>
                    <a:pt x="0" y="0"/>
                  </a:lnTo>
                  <a:lnTo>
                    <a:pt x="0" y="27370"/>
                  </a:lnTo>
                  <a:lnTo>
                    <a:pt x="40133" y="27370"/>
                  </a:lnTo>
                  <a:lnTo>
                    <a:pt x="40133" y="0"/>
                  </a:lnTo>
                  <a:close/>
                </a:path>
              </a:pathLst>
            </a:custGeom>
            <a:solidFill>
              <a:srgbClr val="008000"/>
            </a:solidFill>
          </p:spPr>
          <p:txBody>
            <a:bodyPr wrap="square" lIns="0" tIns="0" rIns="0" bIns="0" rtlCol="0"/>
            <a:lstStyle/>
            <a:p>
              <a:endParaRPr/>
            </a:p>
          </p:txBody>
        </p:sp>
        <p:sp>
          <p:nvSpPr>
            <p:cNvPr id="164" name="object 164"/>
            <p:cNvSpPr/>
            <p:nvPr/>
          </p:nvSpPr>
          <p:spPr>
            <a:xfrm>
              <a:off x="10883495" y="2747316"/>
              <a:ext cx="29209" cy="33655"/>
            </a:xfrm>
            <a:custGeom>
              <a:avLst/>
              <a:gdLst/>
              <a:ahLst/>
              <a:cxnLst/>
              <a:rect l="l" t="t" r="r" b="b"/>
              <a:pathLst>
                <a:path w="29209" h="33655">
                  <a:moveTo>
                    <a:pt x="21903" y="0"/>
                  </a:moveTo>
                  <a:lnTo>
                    <a:pt x="6184" y="0"/>
                  </a:lnTo>
                  <a:lnTo>
                    <a:pt x="0" y="7239"/>
                  </a:lnTo>
                  <a:lnTo>
                    <a:pt x="0" y="16729"/>
                  </a:lnTo>
                  <a:lnTo>
                    <a:pt x="0" y="25656"/>
                  </a:lnTo>
                  <a:lnTo>
                    <a:pt x="6184" y="33107"/>
                  </a:lnTo>
                  <a:lnTo>
                    <a:pt x="21903" y="33107"/>
                  </a:lnTo>
                  <a:lnTo>
                    <a:pt x="28596" y="25656"/>
                  </a:lnTo>
                  <a:lnTo>
                    <a:pt x="28596" y="7239"/>
                  </a:lnTo>
                  <a:lnTo>
                    <a:pt x="21903" y="0"/>
                  </a:lnTo>
                  <a:close/>
                </a:path>
              </a:pathLst>
            </a:custGeom>
            <a:solidFill>
              <a:srgbClr val="1F1F1F"/>
            </a:solidFill>
          </p:spPr>
          <p:txBody>
            <a:bodyPr wrap="square" lIns="0" tIns="0" rIns="0" bIns="0" rtlCol="0"/>
            <a:lstStyle/>
            <a:p>
              <a:endParaRPr/>
            </a:p>
          </p:txBody>
        </p:sp>
      </p:grpSp>
      <p:sp>
        <p:nvSpPr>
          <p:cNvPr id="165" name="object 165"/>
          <p:cNvSpPr txBox="1">
            <a:spLocks noGrp="1"/>
          </p:cNvSpPr>
          <p:nvPr>
            <p:ph type="title"/>
          </p:nvPr>
        </p:nvSpPr>
        <p:spPr>
          <a:xfrm>
            <a:off x="258876" y="379221"/>
            <a:ext cx="3973195" cy="329565"/>
          </a:xfrm>
          <a:prstGeom prst="rect">
            <a:avLst/>
          </a:prstGeom>
        </p:spPr>
        <p:txBody>
          <a:bodyPr vert="horz" wrap="square" lIns="0" tIns="11430" rIns="0" bIns="0" rtlCol="0">
            <a:spAutoFit/>
          </a:bodyPr>
          <a:lstStyle/>
          <a:p>
            <a:pPr marL="12700">
              <a:lnSpc>
                <a:spcPct val="100000"/>
              </a:lnSpc>
              <a:spcBef>
                <a:spcPts val="90"/>
              </a:spcBef>
            </a:pPr>
            <a:r>
              <a:rPr>
                <a:solidFill>
                  <a:srgbClr val="FF7800"/>
                </a:solidFill>
              </a:rPr>
              <a:t>02-</a:t>
            </a:r>
            <a:r>
              <a:rPr spc="-60">
                <a:solidFill>
                  <a:srgbClr val="FF7800"/>
                </a:solidFill>
              </a:rPr>
              <a:t> </a:t>
            </a:r>
            <a:r>
              <a:rPr spc="-10">
                <a:solidFill>
                  <a:srgbClr val="FF7800"/>
                </a:solidFill>
              </a:rPr>
              <a:t>ARCHITECTURES</a:t>
            </a:r>
            <a:r>
              <a:rPr>
                <a:solidFill>
                  <a:srgbClr val="FF7800"/>
                </a:solidFill>
              </a:rPr>
              <a:t> </a:t>
            </a:r>
            <a:r>
              <a:rPr spc="-10">
                <a:solidFill>
                  <a:srgbClr val="FF7800"/>
                </a:solidFill>
              </a:rPr>
              <a:t>INFORMATIQUES</a:t>
            </a:r>
          </a:p>
        </p:txBody>
      </p:sp>
      <p:sp>
        <p:nvSpPr>
          <p:cNvPr id="178" name="object 178"/>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23</a:t>
            </a:fld>
            <a:endParaRPr spc="-25"/>
          </a:p>
        </p:txBody>
      </p:sp>
      <p:sp>
        <p:nvSpPr>
          <p:cNvPr id="179" name="object 179"/>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66" name="object 166"/>
          <p:cNvSpPr txBox="1"/>
          <p:nvPr/>
        </p:nvSpPr>
        <p:spPr>
          <a:xfrm>
            <a:off x="269240" y="781050"/>
            <a:ext cx="3386454" cy="238125"/>
          </a:xfrm>
          <a:prstGeom prst="rect">
            <a:avLst/>
          </a:prstGeom>
        </p:spPr>
        <p:txBody>
          <a:bodyPr vert="horz" wrap="square" lIns="0" tIns="11430" rIns="0" bIns="0" rtlCol="0">
            <a:spAutoFit/>
          </a:bodyPr>
          <a:lstStyle/>
          <a:p>
            <a:pPr marL="12700">
              <a:lnSpc>
                <a:spcPct val="100000"/>
              </a:lnSpc>
              <a:spcBef>
                <a:spcPts val="90"/>
              </a:spcBef>
            </a:pPr>
            <a:r>
              <a:rPr sz="1400" b="1">
                <a:solidFill>
                  <a:srgbClr val="FF7800"/>
                </a:solidFill>
                <a:latin typeface="Calibri"/>
                <a:cs typeface="Calibri"/>
              </a:rPr>
              <a:t>Notion </a:t>
            </a:r>
            <a:r>
              <a:rPr sz="1400" b="1" spc="-10">
                <a:solidFill>
                  <a:srgbClr val="FF7800"/>
                </a:solidFill>
                <a:latin typeface="Calibri"/>
                <a:cs typeface="Calibri"/>
              </a:rPr>
              <a:t>d’architecture</a:t>
            </a:r>
            <a:r>
              <a:rPr sz="1400" b="1" spc="30">
                <a:solidFill>
                  <a:srgbClr val="FF7800"/>
                </a:solidFill>
                <a:latin typeface="Calibri"/>
                <a:cs typeface="Calibri"/>
              </a:rPr>
              <a:t> </a:t>
            </a:r>
            <a:r>
              <a:rPr sz="1400" b="1">
                <a:solidFill>
                  <a:srgbClr val="FF7800"/>
                </a:solidFill>
                <a:latin typeface="Calibri"/>
                <a:cs typeface="Calibri"/>
              </a:rPr>
              <a:t>de</a:t>
            </a:r>
            <a:r>
              <a:rPr sz="1400" b="1" spc="-40">
                <a:solidFill>
                  <a:srgbClr val="FF7800"/>
                </a:solidFill>
                <a:latin typeface="Calibri"/>
                <a:cs typeface="Calibri"/>
              </a:rPr>
              <a:t> </a:t>
            </a:r>
            <a:r>
              <a:rPr sz="1400" b="1">
                <a:solidFill>
                  <a:srgbClr val="FF7800"/>
                </a:solidFill>
                <a:latin typeface="Calibri"/>
                <a:cs typeface="Calibri"/>
              </a:rPr>
              <a:t>SI et</a:t>
            </a:r>
            <a:r>
              <a:rPr sz="1400" b="1" spc="-35">
                <a:solidFill>
                  <a:srgbClr val="FF7800"/>
                </a:solidFill>
                <a:latin typeface="Calibri"/>
                <a:cs typeface="Calibri"/>
              </a:rPr>
              <a:t> </a:t>
            </a:r>
            <a:r>
              <a:rPr sz="1400" b="1">
                <a:solidFill>
                  <a:srgbClr val="FF7800"/>
                </a:solidFill>
                <a:latin typeface="Calibri"/>
                <a:cs typeface="Calibri"/>
              </a:rPr>
              <a:t>son</a:t>
            </a:r>
            <a:r>
              <a:rPr sz="1400" b="1" spc="-15">
                <a:solidFill>
                  <a:srgbClr val="FF7800"/>
                </a:solidFill>
                <a:latin typeface="Calibri"/>
                <a:cs typeface="Calibri"/>
              </a:rPr>
              <a:t> </a:t>
            </a:r>
            <a:r>
              <a:rPr sz="1400" b="1" spc="-10">
                <a:solidFill>
                  <a:srgbClr val="FF7800"/>
                </a:solidFill>
                <a:latin typeface="Calibri"/>
                <a:cs typeface="Calibri"/>
              </a:rPr>
              <a:t>importance</a:t>
            </a:r>
            <a:endParaRPr sz="1400">
              <a:latin typeface="Calibri"/>
              <a:cs typeface="Calibri"/>
            </a:endParaRPr>
          </a:p>
        </p:txBody>
      </p:sp>
      <p:sp>
        <p:nvSpPr>
          <p:cNvPr id="167" name="object 167"/>
          <p:cNvSpPr txBox="1"/>
          <p:nvPr/>
        </p:nvSpPr>
        <p:spPr>
          <a:xfrm>
            <a:off x="798982" y="2168194"/>
            <a:ext cx="4985265" cy="3022622"/>
          </a:xfrm>
          <a:prstGeom prst="rect">
            <a:avLst/>
          </a:prstGeom>
        </p:spPr>
        <p:txBody>
          <a:bodyPr vert="horz" wrap="square" lIns="0" tIns="80010" rIns="0" bIns="0" rtlCol="0">
            <a:spAutoFit/>
          </a:bodyPr>
          <a:lstStyle/>
          <a:p>
            <a:pPr marL="12700" algn="just">
              <a:lnSpc>
                <a:spcPct val="100000"/>
              </a:lnSpc>
              <a:spcBef>
                <a:spcPts val="630"/>
              </a:spcBef>
            </a:pPr>
            <a:r>
              <a:rPr sz="1600">
                <a:solidFill>
                  <a:srgbClr val="555555"/>
                </a:solidFill>
                <a:latin typeface="Calibri"/>
                <a:cs typeface="Calibri"/>
              </a:rPr>
              <a:t>Les</a:t>
            </a:r>
            <a:r>
              <a:rPr sz="1600" spc="-55">
                <a:solidFill>
                  <a:srgbClr val="555555"/>
                </a:solidFill>
                <a:latin typeface="Calibri"/>
                <a:cs typeface="Calibri"/>
              </a:rPr>
              <a:t> </a:t>
            </a:r>
            <a:r>
              <a:rPr sz="1600" spc="-10">
                <a:solidFill>
                  <a:srgbClr val="555555"/>
                </a:solidFill>
                <a:latin typeface="Calibri"/>
                <a:cs typeface="Calibri"/>
              </a:rPr>
              <a:t>composantes</a:t>
            </a:r>
            <a:r>
              <a:rPr sz="1600" spc="-25">
                <a:solidFill>
                  <a:srgbClr val="555555"/>
                </a:solidFill>
                <a:latin typeface="Calibri"/>
                <a:cs typeface="Calibri"/>
              </a:rPr>
              <a:t> </a:t>
            </a:r>
            <a:r>
              <a:rPr sz="1600" spc="-10">
                <a:solidFill>
                  <a:srgbClr val="555555"/>
                </a:solidFill>
                <a:latin typeface="Calibri"/>
                <a:cs typeface="Calibri"/>
              </a:rPr>
              <a:t>matérielles</a:t>
            </a:r>
            <a:r>
              <a:rPr sz="1600" spc="5">
                <a:solidFill>
                  <a:srgbClr val="555555"/>
                </a:solidFill>
                <a:latin typeface="Calibri"/>
                <a:cs typeface="Calibri"/>
              </a:rPr>
              <a:t> </a:t>
            </a:r>
            <a:r>
              <a:rPr sz="1600">
                <a:solidFill>
                  <a:srgbClr val="555555"/>
                </a:solidFill>
                <a:latin typeface="Calibri"/>
                <a:cs typeface="Calibri"/>
              </a:rPr>
              <a:t>(dites</a:t>
            </a:r>
            <a:r>
              <a:rPr sz="1600" spc="-30">
                <a:solidFill>
                  <a:srgbClr val="555555"/>
                </a:solidFill>
                <a:latin typeface="Calibri"/>
                <a:cs typeface="Calibri"/>
              </a:rPr>
              <a:t> </a:t>
            </a:r>
            <a:r>
              <a:rPr sz="1600">
                <a:solidFill>
                  <a:srgbClr val="555555"/>
                </a:solidFill>
                <a:latin typeface="Calibri"/>
                <a:cs typeface="Calibri"/>
              </a:rPr>
              <a:t>acteurs)</a:t>
            </a:r>
            <a:r>
              <a:rPr sz="1600" spc="-30">
                <a:solidFill>
                  <a:srgbClr val="555555"/>
                </a:solidFill>
                <a:latin typeface="Calibri"/>
                <a:cs typeface="Calibri"/>
              </a:rPr>
              <a:t> </a:t>
            </a:r>
            <a:r>
              <a:rPr sz="1600">
                <a:solidFill>
                  <a:srgbClr val="555555"/>
                </a:solidFill>
                <a:latin typeface="Calibri"/>
                <a:cs typeface="Calibri"/>
              </a:rPr>
              <a:t>jouent</a:t>
            </a:r>
            <a:r>
              <a:rPr sz="1600" spc="-30">
                <a:solidFill>
                  <a:srgbClr val="555555"/>
                </a:solidFill>
                <a:latin typeface="Calibri"/>
                <a:cs typeface="Calibri"/>
              </a:rPr>
              <a:t> </a:t>
            </a:r>
            <a:r>
              <a:rPr sz="1600">
                <a:solidFill>
                  <a:srgbClr val="555555"/>
                </a:solidFill>
                <a:latin typeface="Calibri"/>
                <a:cs typeface="Calibri"/>
              </a:rPr>
              <a:t>deux</a:t>
            </a:r>
            <a:r>
              <a:rPr sz="1600" spc="-40">
                <a:solidFill>
                  <a:srgbClr val="555555"/>
                </a:solidFill>
                <a:latin typeface="Calibri"/>
                <a:cs typeface="Calibri"/>
              </a:rPr>
              <a:t> </a:t>
            </a:r>
            <a:r>
              <a:rPr sz="1600">
                <a:solidFill>
                  <a:srgbClr val="555555"/>
                </a:solidFill>
                <a:latin typeface="Calibri"/>
                <a:cs typeface="Calibri"/>
              </a:rPr>
              <a:t>rôles</a:t>
            </a:r>
            <a:r>
              <a:rPr sz="1600" spc="-50">
                <a:solidFill>
                  <a:srgbClr val="555555"/>
                </a:solidFill>
                <a:latin typeface="Calibri"/>
                <a:cs typeface="Calibri"/>
              </a:rPr>
              <a:t> :</a:t>
            </a:r>
            <a:endParaRPr sz="1600">
              <a:latin typeface="Calibri"/>
              <a:cs typeface="Calibri"/>
            </a:endParaRPr>
          </a:p>
          <a:p>
            <a:pPr marL="12700" algn="just">
              <a:lnSpc>
                <a:spcPts val="1630"/>
              </a:lnSpc>
              <a:spcBef>
                <a:spcPts val="525"/>
              </a:spcBef>
            </a:pPr>
            <a:r>
              <a:rPr sz="1600" b="1">
                <a:solidFill>
                  <a:srgbClr val="555555"/>
                </a:solidFill>
                <a:latin typeface="Calibri"/>
                <a:cs typeface="Calibri"/>
              </a:rPr>
              <a:t>Client</a:t>
            </a:r>
            <a:r>
              <a:rPr sz="1600" b="1" spc="110">
                <a:solidFill>
                  <a:srgbClr val="555555"/>
                </a:solidFill>
                <a:latin typeface="Calibri"/>
                <a:cs typeface="Calibri"/>
              </a:rPr>
              <a:t> </a:t>
            </a:r>
            <a:r>
              <a:rPr sz="1600">
                <a:solidFill>
                  <a:srgbClr val="555555"/>
                </a:solidFill>
                <a:latin typeface="Calibri"/>
                <a:cs typeface="Calibri"/>
              </a:rPr>
              <a:t>:</a:t>
            </a:r>
            <a:r>
              <a:rPr sz="1600" spc="114">
                <a:solidFill>
                  <a:srgbClr val="555555"/>
                </a:solidFill>
                <a:latin typeface="Calibri"/>
                <a:cs typeface="Calibri"/>
              </a:rPr>
              <a:t> </a:t>
            </a:r>
            <a:r>
              <a:rPr sz="1600">
                <a:solidFill>
                  <a:srgbClr val="555555"/>
                </a:solidFill>
                <a:latin typeface="Calibri"/>
                <a:cs typeface="Calibri"/>
              </a:rPr>
              <a:t>toute</a:t>
            </a:r>
            <a:r>
              <a:rPr sz="1600" spc="120">
                <a:solidFill>
                  <a:srgbClr val="555555"/>
                </a:solidFill>
                <a:latin typeface="Calibri"/>
                <a:cs typeface="Calibri"/>
              </a:rPr>
              <a:t> </a:t>
            </a:r>
            <a:r>
              <a:rPr sz="1600">
                <a:solidFill>
                  <a:srgbClr val="555555"/>
                </a:solidFill>
                <a:latin typeface="Calibri"/>
                <a:cs typeface="Calibri"/>
              </a:rPr>
              <a:t>machine</a:t>
            </a:r>
            <a:r>
              <a:rPr sz="1600" spc="140">
                <a:solidFill>
                  <a:srgbClr val="555555"/>
                </a:solidFill>
                <a:latin typeface="Calibri"/>
                <a:cs typeface="Calibri"/>
              </a:rPr>
              <a:t> </a:t>
            </a:r>
            <a:r>
              <a:rPr sz="1600">
                <a:solidFill>
                  <a:srgbClr val="555555"/>
                </a:solidFill>
                <a:latin typeface="Calibri"/>
                <a:cs typeface="Calibri"/>
              </a:rPr>
              <a:t>qui</a:t>
            </a:r>
            <a:r>
              <a:rPr sz="1600" spc="110">
                <a:solidFill>
                  <a:srgbClr val="555555"/>
                </a:solidFill>
                <a:latin typeface="Calibri"/>
                <a:cs typeface="Calibri"/>
              </a:rPr>
              <a:t> </a:t>
            </a:r>
            <a:r>
              <a:rPr sz="1600">
                <a:solidFill>
                  <a:srgbClr val="555555"/>
                </a:solidFill>
                <a:latin typeface="Calibri"/>
                <a:cs typeface="Calibri"/>
              </a:rPr>
              <a:t>a</a:t>
            </a:r>
            <a:r>
              <a:rPr sz="1600" spc="114">
                <a:solidFill>
                  <a:srgbClr val="555555"/>
                </a:solidFill>
                <a:latin typeface="Calibri"/>
                <a:cs typeface="Calibri"/>
              </a:rPr>
              <a:t> </a:t>
            </a:r>
            <a:r>
              <a:rPr sz="1600">
                <a:solidFill>
                  <a:srgbClr val="555555"/>
                </a:solidFill>
                <a:latin typeface="Calibri"/>
                <a:cs typeface="Calibri"/>
              </a:rPr>
              <a:t>besoin</a:t>
            </a:r>
            <a:r>
              <a:rPr sz="1600" spc="125">
                <a:solidFill>
                  <a:srgbClr val="555555"/>
                </a:solidFill>
                <a:latin typeface="Calibri"/>
                <a:cs typeface="Calibri"/>
              </a:rPr>
              <a:t> </a:t>
            </a:r>
            <a:r>
              <a:rPr sz="1600">
                <a:solidFill>
                  <a:srgbClr val="555555"/>
                </a:solidFill>
                <a:latin typeface="Calibri"/>
                <a:cs typeface="Calibri"/>
              </a:rPr>
              <a:t>de</a:t>
            </a:r>
            <a:r>
              <a:rPr sz="1600" spc="110">
                <a:solidFill>
                  <a:srgbClr val="555555"/>
                </a:solidFill>
                <a:latin typeface="Calibri"/>
                <a:cs typeface="Calibri"/>
              </a:rPr>
              <a:t> </a:t>
            </a:r>
            <a:r>
              <a:rPr sz="1600">
                <a:solidFill>
                  <a:srgbClr val="555555"/>
                </a:solidFill>
                <a:latin typeface="Calibri"/>
                <a:cs typeface="Calibri"/>
              </a:rPr>
              <a:t>ressources</a:t>
            </a:r>
            <a:r>
              <a:rPr sz="1600" spc="130">
                <a:solidFill>
                  <a:srgbClr val="555555"/>
                </a:solidFill>
                <a:latin typeface="Calibri"/>
                <a:cs typeface="Calibri"/>
              </a:rPr>
              <a:t> </a:t>
            </a:r>
            <a:r>
              <a:rPr sz="1600">
                <a:solidFill>
                  <a:srgbClr val="555555"/>
                </a:solidFill>
                <a:latin typeface="Calibri"/>
                <a:cs typeface="Calibri"/>
              </a:rPr>
              <a:t>et</a:t>
            </a:r>
            <a:r>
              <a:rPr sz="1600" spc="105">
                <a:solidFill>
                  <a:srgbClr val="555555"/>
                </a:solidFill>
                <a:latin typeface="Calibri"/>
                <a:cs typeface="Calibri"/>
              </a:rPr>
              <a:t> </a:t>
            </a:r>
            <a:r>
              <a:rPr sz="1600">
                <a:solidFill>
                  <a:srgbClr val="555555"/>
                </a:solidFill>
                <a:latin typeface="Calibri"/>
                <a:cs typeface="Calibri"/>
              </a:rPr>
              <a:t>qui</a:t>
            </a:r>
            <a:r>
              <a:rPr sz="1600" spc="130">
                <a:solidFill>
                  <a:srgbClr val="555555"/>
                </a:solidFill>
                <a:latin typeface="Calibri"/>
                <a:cs typeface="Calibri"/>
              </a:rPr>
              <a:t> </a:t>
            </a:r>
            <a:r>
              <a:rPr sz="1600" spc="-20" err="1">
                <a:solidFill>
                  <a:srgbClr val="555555"/>
                </a:solidFill>
                <a:latin typeface="Calibri"/>
                <a:cs typeface="Calibri"/>
              </a:rPr>
              <a:t>n’en</a:t>
            </a:r>
            <a:r>
              <a:rPr lang="fr-FR" sz="1600">
                <a:latin typeface="Calibri"/>
                <a:cs typeface="Calibri"/>
              </a:rPr>
              <a:t> </a:t>
            </a:r>
            <a:r>
              <a:rPr sz="1600">
                <a:solidFill>
                  <a:srgbClr val="555555"/>
                </a:solidFill>
                <a:latin typeface="Calibri"/>
                <a:cs typeface="Calibri"/>
              </a:rPr>
              <a:t>dispose</a:t>
            </a:r>
            <a:r>
              <a:rPr sz="1600" spc="-40">
                <a:solidFill>
                  <a:srgbClr val="555555"/>
                </a:solidFill>
                <a:latin typeface="Calibri"/>
                <a:cs typeface="Calibri"/>
              </a:rPr>
              <a:t> </a:t>
            </a:r>
            <a:r>
              <a:rPr sz="1600" spc="-20">
                <a:solidFill>
                  <a:srgbClr val="555555"/>
                </a:solidFill>
                <a:latin typeface="Calibri"/>
                <a:cs typeface="Calibri"/>
              </a:rPr>
              <a:t>pas.</a:t>
            </a:r>
            <a:endParaRPr sz="1600">
              <a:latin typeface="Calibri"/>
              <a:cs typeface="Calibri"/>
            </a:endParaRPr>
          </a:p>
          <a:p>
            <a:pPr marL="12700" marR="5080" algn="just">
              <a:lnSpc>
                <a:spcPts val="1610"/>
              </a:lnSpc>
              <a:spcBef>
                <a:spcPts val="645"/>
              </a:spcBef>
            </a:pPr>
            <a:r>
              <a:rPr sz="1600" b="1">
                <a:solidFill>
                  <a:srgbClr val="555555"/>
                </a:solidFill>
                <a:latin typeface="Calibri"/>
                <a:cs typeface="Calibri"/>
              </a:rPr>
              <a:t>Serveur </a:t>
            </a:r>
            <a:r>
              <a:rPr sz="1600">
                <a:solidFill>
                  <a:srgbClr val="555555"/>
                </a:solidFill>
                <a:latin typeface="Calibri"/>
                <a:cs typeface="Calibri"/>
              </a:rPr>
              <a:t>:</a:t>
            </a:r>
            <a:r>
              <a:rPr sz="1600" spc="5">
                <a:solidFill>
                  <a:srgbClr val="555555"/>
                </a:solidFill>
                <a:latin typeface="Calibri"/>
                <a:cs typeface="Calibri"/>
              </a:rPr>
              <a:t> </a:t>
            </a:r>
            <a:r>
              <a:rPr sz="1600">
                <a:solidFill>
                  <a:srgbClr val="555555"/>
                </a:solidFill>
                <a:latin typeface="Calibri"/>
                <a:cs typeface="Calibri"/>
              </a:rPr>
              <a:t>toute</a:t>
            </a:r>
            <a:r>
              <a:rPr sz="1600" spc="5">
                <a:solidFill>
                  <a:srgbClr val="555555"/>
                </a:solidFill>
                <a:latin typeface="Calibri"/>
                <a:cs typeface="Calibri"/>
              </a:rPr>
              <a:t> </a:t>
            </a:r>
            <a:r>
              <a:rPr sz="1600">
                <a:solidFill>
                  <a:srgbClr val="555555"/>
                </a:solidFill>
                <a:latin typeface="Calibri"/>
                <a:cs typeface="Calibri"/>
              </a:rPr>
              <a:t>machine</a:t>
            </a:r>
            <a:r>
              <a:rPr sz="1600" spc="20">
                <a:solidFill>
                  <a:srgbClr val="555555"/>
                </a:solidFill>
                <a:latin typeface="Calibri"/>
                <a:cs typeface="Calibri"/>
              </a:rPr>
              <a:t> </a:t>
            </a:r>
            <a:r>
              <a:rPr sz="1600">
                <a:solidFill>
                  <a:srgbClr val="555555"/>
                </a:solidFill>
                <a:latin typeface="Calibri"/>
                <a:cs typeface="Calibri"/>
              </a:rPr>
              <a:t>qui</a:t>
            </a:r>
            <a:r>
              <a:rPr sz="1600" spc="-5">
                <a:solidFill>
                  <a:srgbClr val="555555"/>
                </a:solidFill>
                <a:latin typeface="Calibri"/>
                <a:cs typeface="Calibri"/>
              </a:rPr>
              <a:t> </a:t>
            </a:r>
            <a:r>
              <a:rPr sz="1600">
                <a:solidFill>
                  <a:srgbClr val="555555"/>
                </a:solidFill>
                <a:latin typeface="Calibri"/>
                <a:cs typeface="Calibri"/>
              </a:rPr>
              <a:t>a</a:t>
            </a:r>
            <a:r>
              <a:rPr sz="1600" spc="-5">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a:solidFill>
                  <a:srgbClr val="555555"/>
                </a:solidFill>
                <a:latin typeface="Calibri"/>
                <a:cs typeface="Calibri"/>
              </a:rPr>
              <a:t>ressources</a:t>
            </a:r>
            <a:r>
              <a:rPr sz="1600" spc="10">
                <a:solidFill>
                  <a:srgbClr val="555555"/>
                </a:solidFill>
                <a:latin typeface="Calibri"/>
                <a:cs typeface="Calibri"/>
              </a:rPr>
              <a:t> </a:t>
            </a:r>
            <a:r>
              <a:rPr sz="1600">
                <a:solidFill>
                  <a:srgbClr val="555555"/>
                </a:solidFill>
                <a:latin typeface="Calibri"/>
                <a:cs typeface="Calibri"/>
              </a:rPr>
              <a:t>et</a:t>
            </a:r>
            <a:r>
              <a:rPr sz="1600" spc="-15">
                <a:solidFill>
                  <a:srgbClr val="555555"/>
                </a:solidFill>
                <a:latin typeface="Calibri"/>
                <a:cs typeface="Calibri"/>
              </a:rPr>
              <a:t> </a:t>
            </a:r>
            <a:r>
              <a:rPr sz="1600">
                <a:solidFill>
                  <a:srgbClr val="555555"/>
                </a:solidFill>
                <a:latin typeface="Calibri"/>
                <a:cs typeface="Calibri"/>
              </a:rPr>
              <a:t>qui</a:t>
            </a:r>
            <a:r>
              <a:rPr sz="1600" spc="-10">
                <a:solidFill>
                  <a:srgbClr val="555555"/>
                </a:solidFill>
                <a:latin typeface="Calibri"/>
                <a:cs typeface="Calibri"/>
              </a:rPr>
              <a:t> </a:t>
            </a:r>
            <a:r>
              <a:rPr sz="1600">
                <a:solidFill>
                  <a:srgbClr val="555555"/>
                </a:solidFill>
                <a:latin typeface="Calibri"/>
                <a:cs typeface="Calibri"/>
              </a:rPr>
              <a:t>accepte</a:t>
            </a:r>
            <a:r>
              <a:rPr sz="1600" spc="5">
                <a:solidFill>
                  <a:srgbClr val="555555"/>
                </a:solidFill>
                <a:latin typeface="Calibri"/>
                <a:cs typeface="Calibri"/>
              </a:rPr>
              <a:t> </a:t>
            </a:r>
            <a:r>
              <a:rPr sz="1600" spc="-25">
                <a:solidFill>
                  <a:srgbClr val="555555"/>
                </a:solidFill>
                <a:latin typeface="Calibri"/>
                <a:cs typeface="Calibri"/>
              </a:rPr>
              <a:t>de </a:t>
            </a:r>
            <a:r>
              <a:rPr sz="1600">
                <a:solidFill>
                  <a:srgbClr val="555555"/>
                </a:solidFill>
                <a:latin typeface="Calibri"/>
                <a:cs typeface="Calibri"/>
              </a:rPr>
              <a:t>les</a:t>
            </a:r>
            <a:r>
              <a:rPr sz="1600" spc="-20">
                <a:solidFill>
                  <a:srgbClr val="555555"/>
                </a:solidFill>
                <a:latin typeface="Calibri"/>
                <a:cs typeface="Calibri"/>
              </a:rPr>
              <a:t> </a:t>
            </a:r>
            <a:r>
              <a:rPr sz="1600" spc="-10">
                <a:solidFill>
                  <a:srgbClr val="555555"/>
                </a:solidFill>
                <a:latin typeface="Calibri"/>
                <a:cs typeface="Calibri"/>
              </a:rPr>
              <a:t>partager.</a:t>
            </a:r>
            <a:endParaRPr sz="1600">
              <a:latin typeface="Calibri"/>
              <a:cs typeface="Calibri"/>
            </a:endParaRPr>
          </a:p>
          <a:p>
            <a:pPr marL="12700" algn="just">
              <a:lnSpc>
                <a:spcPts val="1645"/>
              </a:lnSpc>
              <a:spcBef>
                <a:spcPts val="459"/>
              </a:spcBef>
            </a:pPr>
            <a:endParaRPr lang="fr-FR" sz="1600">
              <a:solidFill>
                <a:srgbClr val="555555"/>
              </a:solidFill>
              <a:latin typeface="Calibri"/>
              <a:cs typeface="Calibri"/>
            </a:endParaRPr>
          </a:p>
          <a:p>
            <a:pPr marL="12700" algn="just">
              <a:lnSpc>
                <a:spcPts val="1645"/>
              </a:lnSpc>
              <a:spcBef>
                <a:spcPts val="459"/>
              </a:spcBef>
            </a:pPr>
            <a:r>
              <a:rPr sz="1600">
                <a:solidFill>
                  <a:srgbClr val="555555"/>
                </a:solidFill>
                <a:latin typeface="Calibri"/>
                <a:cs typeface="Calibri"/>
              </a:rPr>
              <a:t>Clients</a:t>
            </a:r>
            <a:r>
              <a:rPr sz="1600" spc="290">
                <a:solidFill>
                  <a:srgbClr val="555555"/>
                </a:solidFill>
                <a:latin typeface="Calibri"/>
                <a:cs typeface="Calibri"/>
              </a:rPr>
              <a:t> </a:t>
            </a:r>
            <a:r>
              <a:rPr sz="1600">
                <a:solidFill>
                  <a:srgbClr val="555555"/>
                </a:solidFill>
                <a:latin typeface="Calibri"/>
                <a:cs typeface="Calibri"/>
              </a:rPr>
              <a:t>et</a:t>
            </a:r>
            <a:r>
              <a:rPr sz="1600" spc="275">
                <a:solidFill>
                  <a:srgbClr val="555555"/>
                </a:solidFill>
                <a:latin typeface="Calibri"/>
                <a:cs typeface="Calibri"/>
              </a:rPr>
              <a:t> </a:t>
            </a:r>
            <a:r>
              <a:rPr sz="1600">
                <a:solidFill>
                  <a:srgbClr val="555555"/>
                </a:solidFill>
                <a:latin typeface="Calibri"/>
                <a:cs typeface="Calibri"/>
              </a:rPr>
              <a:t>serveurs</a:t>
            </a:r>
            <a:r>
              <a:rPr sz="1600" spc="295">
                <a:solidFill>
                  <a:srgbClr val="555555"/>
                </a:solidFill>
                <a:latin typeface="Calibri"/>
                <a:cs typeface="Calibri"/>
              </a:rPr>
              <a:t> </a:t>
            </a:r>
            <a:r>
              <a:rPr sz="1600">
                <a:solidFill>
                  <a:srgbClr val="555555"/>
                </a:solidFill>
                <a:latin typeface="Calibri"/>
                <a:cs typeface="Calibri"/>
              </a:rPr>
              <a:t>sont</a:t>
            </a:r>
            <a:r>
              <a:rPr sz="1600" spc="275">
                <a:solidFill>
                  <a:srgbClr val="555555"/>
                </a:solidFill>
                <a:latin typeface="Calibri"/>
                <a:cs typeface="Calibri"/>
              </a:rPr>
              <a:t> </a:t>
            </a:r>
            <a:r>
              <a:rPr sz="1600">
                <a:solidFill>
                  <a:srgbClr val="555555"/>
                </a:solidFill>
                <a:latin typeface="Calibri"/>
                <a:cs typeface="Calibri"/>
              </a:rPr>
              <a:t>interconnectés</a:t>
            </a:r>
            <a:r>
              <a:rPr sz="1600" spc="320">
                <a:solidFill>
                  <a:srgbClr val="555555"/>
                </a:solidFill>
                <a:latin typeface="Calibri"/>
                <a:cs typeface="Calibri"/>
              </a:rPr>
              <a:t> </a:t>
            </a:r>
            <a:r>
              <a:rPr sz="1600">
                <a:solidFill>
                  <a:srgbClr val="555555"/>
                </a:solidFill>
                <a:latin typeface="Calibri"/>
                <a:cs typeface="Calibri"/>
              </a:rPr>
              <a:t>à</a:t>
            </a:r>
            <a:r>
              <a:rPr sz="1600" spc="290">
                <a:solidFill>
                  <a:srgbClr val="555555"/>
                </a:solidFill>
                <a:latin typeface="Calibri"/>
                <a:cs typeface="Calibri"/>
              </a:rPr>
              <a:t> </a:t>
            </a:r>
            <a:r>
              <a:rPr sz="1600">
                <a:solidFill>
                  <a:srgbClr val="555555"/>
                </a:solidFill>
                <a:latin typeface="Calibri"/>
                <a:cs typeface="Calibri"/>
              </a:rPr>
              <a:t>travers</a:t>
            </a:r>
            <a:r>
              <a:rPr sz="1600" spc="290">
                <a:solidFill>
                  <a:srgbClr val="555555"/>
                </a:solidFill>
                <a:latin typeface="Calibri"/>
                <a:cs typeface="Calibri"/>
              </a:rPr>
              <a:t> </a:t>
            </a:r>
            <a:r>
              <a:rPr sz="1600">
                <a:solidFill>
                  <a:srgbClr val="555555"/>
                </a:solidFill>
                <a:latin typeface="Calibri"/>
                <a:cs typeface="Calibri"/>
              </a:rPr>
              <a:t>un</a:t>
            </a:r>
            <a:r>
              <a:rPr sz="1600" spc="275">
                <a:solidFill>
                  <a:srgbClr val="555555"/>
                </a:solidFill>
                <a:latin typeface="Calibri"/>
                <a:cs typeface="Calibri"/>
              </a:rPr>
              <a:t> </a:t>
            </a:r>
            <a:r>
              <a:rPr sz="1600" spc="-10" err="1">
                <a:solidFill>
                  <a:srgbClr val="555555"/>
                </a:solidFill>
                <a:latin typeface="Calibri"/>
                <a:cs typeface="Calibri"/>
              </a:rPr>
              <a:t>réseau</a:t>
            </a:r>
            <a:r>
              <a:rPr lang="fr-FR" sz="1600">
                <a:latin typeface="Calibri"/>
                <a:cs typeface="Calibri"/>
              </a:rPr>
              <a:t> </a:t>
            </a:r>
            <a:r>
              <a:rPr sz="1600" spc="-10" err="1">
                <a:solidFill>
                  <a:srgbClr val="555555"/>
                </a:solidFill>
                <a:latin typeface="Calibri"/>
                <a:cs typeface="Calibri"/>
              </a:rPr>
              <a:t>informatique</a:t>
            </a:r>
            <a:r>
              <a:rPr sz="1600" spc="-10">
                <a:solidFill>
                  <a:srgbClr val="555555"/>
                </a:solidFill>
                <a:latin typeface="Calibri"/>
                <a:cs typeface="Calibri"/>
              </a:rPr>
              <a:t>.</a:t>
            </a:r>
            <a:endParaRPr sz="1600">
              <a:latin typeface="Calibri"/>
              <a:cs typeface="Calibri"/>
            </a:endParaRPr>
          </a:p>
          <a:p>
            <a:pPr marL="12700" algn="just">
              <a:lnSpc>
                <a:spcPts val="1630"/>
              </a:lnSpc>
              <a:spcBef>
                <a:spcPts val="525"/>
              </a:spcBef>
            </a:pPr>
            <a:endParaRPr lang="fr-FR" sz="1600" spc="-25">
              <a:solidFill>
                <a:srgbClr val="555555"/>
              </a:solidFill>
              <a:latin typeface="Calibri"/>
              <a:cs typeface="Calibri"/>
            </a:endParaRPr>
          </a:p>
          <a:p>
            <a:pPr marL="12700" algn="just">
              <a:lnSpc>
                <a:spcPts val="1630"/>
              </a:lnSpc>
              <a:spcBef>
                <a:spcPts val="525"/>
              </a:spcBef>
            </a:pPr>
            <a:r>
              <a:rPr sz="1600" spc="-25" err="1">
                <a:solidFill>
                  <a:srgbClr val="555555"/>
                </a:solidFill>
                <a:latin typeface="Calibri"/>
                <a:cs typeface="Calibri"/>
              </a:rPr>
              <a:t>L’échange</a:t>
            </a:r>
            <a:r>
              <a:rPr sz="1600" spc="10">
                <a:solidFill>
                  <a:srgbClr val="555555"/>
                </a:solidFill>
                <a:latin typeface="Calibri"/>
                <a:cs typeface="Calibri"/>
              </a:rPr>
              <a:t> </a:t>
            </a:r>
            <a:r>
              <a:rPr sz="1600">
                <a:solidFill>
                  <a:srgbClr val="555555"/>
                </a:solidFill>
                <a:latin typeface="Calibri"/>
                <a:cs typeface="Calibri"/>
              </a:rPr>
              <a:t>de</a:t>
            </a:r>
            <a:r>
              <a:rPr sz="1600" spc="-10">
                <a:solidFill>
                  <a:srgbClr val="555555"/>
                </a:solidFill>
                <a:latin typeface="Calibri"/>
                <a:cs typeface="Calibri"/>
              </a:rPr>
              <a:t> </a:t>
            </a:r>
            <a:r>
              <a:rPr sz="1600">
                <a:solidFill>
                  <a:srgbClr val="555555"/>
                </a:solidFill>
                <a:latin typeface="Calibri"/>
                <a:cs typeface="Calibri"/>
              </a:rPr>
              <a:t>ressources entre</a:t>
            </a:r>
            <a:r>
              <a:rPr sz="1600" spc="-5">
                <a:solidFill>
                  <a:srgbClr val="555555"/>
                </a:solidFill>
                <a:latin typeface="Calibri"/>
                <a:cs typeface="Calibri"/>
              </a:rPr>
              <a:t> </a:t>
            </a:r>
            <a:r>
              <a:rPr sz="1600">
                <a:solidFill>
                  <a:srgbClr val="555555"/>
                </a:solidFill>
                <a:latin typeface="Calibri"/>
                <a:cs typeface="Calibri"/>
              </a:rPr>
              <a:t>clients</a:t>
            </a:r>
            <a:r>
              <a:rPr sz="1600" spc="-10">
                <a:solidFill>
                  <a:srgbClr val="555555"/>
                </a:solidFill>
                <a:latin typeface="Calibri"/>
                <a:cs typeface="Calibri"/>
              </a:rPr>
              <a:t> </a:t>
            </a:r>
            <a:r>
              <a:rPr sz="1600">
                <a:solidFill>
                  <a:srgbClr val="555555"/>
                </a:solidFill>
                <a:latin typeface="Calibri"/>
                <a:cs typeface="Calibri"/>
              </a:rPr>
              <a:t>et</a:t>
            </a:r>
            <a:r>
              <a:rPr sz="1600" spc="-25">
                <a:solidFill>
                  <a:srgbClr val="555555"/>
                </a:solidFill>
                <a:latin typeface="Calibri"/>
                <a:cs typeface="Calibri"/>
              </a:rPr>
              <a:t> </a:t>
            </a:r>
            <a:r>
              <a:rPr sz="1600">
                <a:solidFill>
                  <a:srgbClr val="555555"/>
                </a:solidFill>
                <a:latin typeface="Calibri"/>
                <a:cs typeface="Calibri"/>
              </a:rPr>
              <a:t>serveurs se</a:t>
            </a:r>
            <a:r>
              <a:rPr sz="1600" spc="-15">
                <a:solidFill>
                  <a:srgbClr val="555555"/>
                </a:solidFill>
                <a:latin typeface="Calibri"/>
                <a:cs typeface="Calibri"/>
              </a:rPr>
              <a:t> </a:t>
            </a:r>
            <a:r>
              <a:rPr sz="1600">
                <a:solidFill>
                  <a:srgbClr val="555555"/>
                </a:solidFill>
                <a:latin typeface="Calibri"/>
                <a:cs typeface="Calibri"/>
              </a:rPr>
              <a:t>fait</a:t>
            </a:r>
            <a:r>
              <a:rPr sz="1600" spc="-25">
                <a:solidFill>
                  <a:srgbClr val="555555"/>
                </a:solidFill>
                <a:latin typeface="Calibri"/>
                <a:cs typeface="Calibri"/>
              </a:rPr>
              <a:t> </a:t>
            </a:r>
            <a:r>
              <a:rPr sz="1600">
                <a:solidFill>
                  <a:srgbClr val="555555"/>
                </a:solidFill>
                <a:latin typeface="Calibri"/>
                <a:cs typeface="Calibri"/>
              </a:rPr>
              <a:t>à</a:t>
            </a:r>
            <a:r>
              <a:rPr sz="1600" spc="-10">
                <a:solidFill>
                  <a:srgbClr val="555555"/>
                </a:solidFill>
                <a:latin typeface="Calibri"/>
                <a:cs typeface="Calibri"/>
              </a:rPr>
              <a:t> </a:t>
            </a:r>
            <a:r>
              <a:rPr sz="1600" spc="-10" err="1">
                <a:solidFill>
                  <a:srgbClr val="555555"/>
                </a:solidFill>
                <a:latin typeface="Calibri"/>
                <a:cs typeface="Calibri"/>
              </a:rPr>
              <a:t>l’aide</a:t>
            </a:r>
            <a:r>
              <a:rPr lang="fr-FR" sz="1600">
                <a:latin typeface="Calibri"/>
                <a:cs typeface="Calibri"/>
              </a:rPr>
              <a:t> </a:t>
            </a:r>
            <a:r>
              <a:rPr sz="1600">
                <a:solidFill>
                  <a:srgbClr val="555555"/>
                </a:solidFill>
                <a:latin typeface="Calibri"/>
                <a:cs typeface="Calibri"/>
              </a:rPr>
              <a:t>d’un</a:t>
            </a:r>
            <a:r>
              <a:rPr sz="1600" spc="-35">
                <a:solidFill>
                  <a:srgbClr val="555555"/>
                </a:solidFill>
                <a:latin typeface="Calibri"/>
                <a:cs typeface="Calibri"/>
              </a:rPr>
              <a:t> </a:t>
            </a:r>
            <a:r>
              <a:rPr sz="1600" spc="-10">
                <a:solidFill>
                  <a:srgbClr val="555555"/>
                </a:solidFill>
                <a:latin typeface="Calibri"/>
                <a:cs typeface="Calibri"/>
              </a:rPr>
              <a:t>Middleware</a:t>
            </a:r>
            <a:r>
              <a:rPr sz="1600">
                <a:solidFill>
                  <a:srgbClr val="555555"/>
                </a:solidFill>
                <a:latin typeface="Calibri"/>
                <a:cs typeface="Calibri"/>
              </a:rPr>
              <a:t> </a:t>
            </a:r>
            <a:r>
              <a:rPr sz="1600" spc="-10">
                <a:solidFill>
                  <a:srgbClr val="555555"/>
                </a:solidFill>
                <a:latin typeface="Calibri"/>
                <a:cs typeface="Calibri"/>
              </a:rPr>
              <a:t>(Intergiciel).</a:t>
            </a:r>
            <a:endParaRPr sz="1600">
              <a:latin typeface="Calibri"/>
              <a:cs typeface="Calibri"/>
            </a:endParaRPr>
          </a:p>
        </p:txBody>
      </p:sp>
      <p:sp>
        <p:nvSpPr>
          <p:cNvPr id="168" name="object 168"/>
          <p:cNvSpPr txBox="1"/>
          <p:nvPr/>
        </p:nvSpPr>
        <p:spPr>
          <a:xfrm>
            <a:off x="798982" y="1602105"/>
            <a:ext cx="3620618" cy="259686"/>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FF7800"/>
                </a:solidFill>
                <a:latin typeface="Calibri"/>
                <a:cs typeface="Calibri"/>
              </a:rPr>
              <a:t>Composantes</a:t>
            </a:r>
            <a:r>
              <a:rPr sz="1600" b="1" spc="-30">
                <a:solidFill>
                  <a:srgbClr val="FF7800"/>
                </a:solidFill>
                <a:latin typeface="Calibri"/>
                <a:cs typeface="Calibri"/>
              </a:rPr>
              <a:t> </a:t>
            </a:r>
            <a:r>
              <a:rPr sz="1600" b="1">
                <a:solidFill>
                  <a:srgbClr val="FF7800"/>
                </a:solidFill>
                <a:latin typeface="Calibri"/>
                <a:cs typeface="Calibri"/>
              </a:rPr>
              <a:t>de</a:t>
            </a:r>
            <a:r>
              <a:rPr sz="1600" b="1" spc="25">
                <a:solidFill>
                  <a:srgbClr val="FF7800"/>
                </a:solidFill>
                <a:latin typeface="Calibri"/>
                <a:cs typeface="Calibri"/>
              </a:rPr>
              <a:t> </a:t>
            </a:r>
            <a:r>
              <a:rPr sz="1600" b="1" spc="-20">
                <a:solidFill>
                  <a:srgbClr val="FF7800"/>
                </a:solidFill>
                <a:latin typeface="Calibri"/>
                <a:cs typeface="Calibri"/>
              </a:rPr>
              <a:t>l’architecture</a:t>
            </a:r>
            <a:r>
              <a:rPr sz="1600" b="1" spc="-10">
                <a:solidFill>
                  <a:srgbClr val="FF7800"/>
                </a:solidFill>
                <a:latin typeface="Calibri"/>
                <a:cs typeface="Calibri"/>
              </a:rPr>
              <a:t> </a:t>
            </a:r>
            <a:r>
              <a:rPr sz="1600" b="1">
                <a:solidFill>
                  <a:srgbClr val="FF7800"/>
                </a:solidFill>
                <a:latin typeface="Calibri"/>
                <a:cs typeface="Calibri"/>
              </a:rPr>
              <a:t>de S</a:t>
            </a:r>
            <a:r>
              <a:rPr lang="fr-FR" sz="1600" b="1">
                <a:solidFill>
                  <a:srgbClr val="FF7800"/>
                </a:solidFill>
                <a:latin typeface="Calibri"/>
                <a:cs typeface="Calibri"/>
              </a:rPr>
              <a:t>I</a:t>
            </a:r>
            <a:r>
              <a:rPr sz="1600" b="1">
                <a:solidFill>
                  <a:srgbClr val="FF7800"/>
                </a:solidFill>
                <a:latin typeface="Calibri"/>
                <a:cs typeface="Calibri"/>
              </a:rPr>
              <a:t>I</a:t>
            </a:r>
            <a:r>
              <a:rPr sz="1600" b="1" spc="20">
                <a:solidFill>
                  <a:srgbClr val="FF7800"/>
                </a:solidFill>
                <a:latin typeface="Calibri"/>
                <a:cs typeface="Calibri"/>
              </a:rPr>
              <a:t> </a:t>
            </a:r>
            <a:r>
              <a:rPr sz="1600" b="1" spc="-50">
                <a:solidFill>
                  <a:srgbClr val="FF7800"/>
                </a:solidFill>
                <a:latin typeface="Calibri"/>
                <a:cs typeface="Calibri"/>
              </a:rPr>
              <a:t>:</a:t>
            </a:r>
            <a:endParaRPr sz="1600">
              <a:latin typeface="Calibri"/>
              <a:cs typeface="Calibri"/>
            </a:endParaRPr>
          </a:p>
        </p:txBody>
      </p:sp>
      <p:sp>
        <p:nvSpPr>
          <p:cNvPr id="169" name="object 169"/>
          <p:cNvSpPr txBox="1"/>
          <p:nvPr/>
        </p:nvSpPr>
        <p:spPr>
          <a:xfrm>
            <a:off x="6092291" y="3977372"/>
            <a:ext cx="737235" cy="451484"/>
          </a:xfrm>
          <a:prstGeom prst="rect">
            <a:avLst/>
          </a:prstGeom>
        </p:spPr>
        <p:txBody>
          <a:bodyPr vert="horz" wrap="square" lIns="0" tIns="12065" rIns="0" bIns="0" rtlCol="0">
            <a:spAutoFit/>
          </a:bodyPr>
          <a:lstStyle/>
          <a:p>
            <a:pPr marL="12700">
              <a:lnSpc>
                <a:spcPct val="100000"/>
              </a:lnSpc>
              <a:spcBef>
                <a:spcPts val="95"/>
              </a:spcBef>
            </a:pPr>
            <a:r>
              <a:rPr sz="1400" b="1" i="1" spc="-10">
                <a:solidFill>
                  <a:srgbClr val="FF7800"/>
                </a:solidFill>
                <a:latin typeface="Calibri"/>
                <a:cs typeface="Calibri"/>
              </a:rPr>
              <a:t>Demande</a:t>
            </a:r>
            <a:endParaRPr sz="1400">
              <a:latin typeface="Calibri"/>
              <a:cs typeface="Calibri"/>
            </a:endParaRPr>
          </a:p>
          <a:p>
            <a:pPr marL="48895">
              <a:lnSpc>
                <a:spcPct val="100000"/>
              </a:lnSpc>
            </a:pPr>
            <a:r>
              <a:rPr sz="1400" b="1" i="1">
                <a:solidFill>
                  <a:srgbClr val="FF7800"/>
                </a:solidFill>
                <a:latin typeface="Calibri"/>
                <a:cs typeface="Calibri"/>
              </a:rPr>
              <a:t>de</a:t>
            </a:r>
            <a:r>
              <a:rPr sz="1400" b="1" i="1" spc="-25">
                <a:solidFill>
                  <a:srgbClr val="FF7800"/>
                </a:solidFill>
                <a:latin typeface="Calibri"/>
                <a:cs typeface="Calibri"/>
              </a:rPr>
              <a:t> </a:t>
            </a:r>
            <a:r>
              <a:rPr sz="1400" b="1" i="1" spc="-10">
                <a:solidFill>
                  <a:srgbClr val="FF7800"/>
                </a:solidFill>
                <a:latin typeface="Calibri"/>
                <a:cs typeface="Calibri"/>
              </a:rPr>
              <a:t>fichier</a:t>
            </a:r>
            <a:endParaRPr sz="1400">
              <a:latin typeface="Calibri"/>
              <a:cs typeface="Calibri"/>
            </a:endParaRPr>
          </a:p>
        </p:txBody>
      </p:sp>
      <p:sp>
        <p:nvSpPr>
          <p:cNvPr id="170" name="object 170"/>
          <p:cNvSpPr txBox="1"/>
          <p:nvPr/>
        </p:nvSpPr>
        <p:spPr>
          <a:xfrm>
            <a:off x="8463533" y="2182113"/>
            <a:ext cx="974090" cy="238125"/>
          </a:xfrm>
          <a:prstGeom prst="rect">
            <a:avLst/>
          </a:prstGeom>
        </p:spPr>
        <p:txBody>
          <a:bodyPr vert="horz" wrap="square" lIns="0" tIns="11430" rIns="0" bIns="0" rtlCol="0">
            <a:spAutoFit/>
          </a:bodyPr>
          <a:lstStyle/>
          <a:p>
            <a:pPr marL="12700">
              <a:lnSpc>
                <a:spcPct val="100000"/>
              </a:lnSpc>
              <a:spcBef>
                <a:spcPts val="90"/>
              </a:spcBef>
            </a:pPr>
            <a:r>
              <a:rPr sz="1400" b="1" i="1">
                <a:solidFill>
                  <a:srgbClr val="FF7800"/>
                </a:solidFill>
                <a:latin typeface="Calibri"/>
                <a:cs typeface="Calibri"/>
              </a:rPr>
              <a:t>Demande</a:t>
            </a:r>
            <a:r>
              <a:rPr sz="1400" b="1" i="1" spc="-70">
                <a:solidFill>
                  <a:srgbClr val="FF7800"/>
                </a:solidFill>
                <a:latin typeface="Calibri"/>
                <a:cs typeface="Calibri"/>
              </a:rPr>
              <a:t> </a:t>
            </a:r>
            <a:r>
              <a:rPr sz="1400" b="1" i="1" spc="-25">
                <a:solidFill>
                  <a:srgbClr val="FF7800"/>
                </a:solidFill>
                <a:latin typeface="Calibri"/>
                <a:cs typeface="Calibri"/>
              </a:rPr>
              <a:t>De</a:t>
            </a:r>
            <a:endParaRPr sz="1400">
              <a:latin typeface="Calibri"/>
              <a:cs typeface="Calibri"/>
            </a:endParaRPr>
          </a:p>
        </p:txBody>
      </p:sp>
      <p:sp>
        <p:nvSpPr>
          <p:cNvPr id="171" name="object 171"/>
          <p:cNvSpPr txBox="1"/>
          <p:nvPr/>
        </p:nvSpPr>
        <p:spPr>
          <a:xfrm>
            <a:off x="8618981" y="2395169"/>
            <a:ext cx="662305" cy="238125"/>
          </a:xfrm>
          <a:prstGeom prst="rect">
            <a:avLst/>
          </a:prstGeom>
        </p:spPr>
        <p:txBody>
          <a:bodyPr vert="horz" wrap="square" lIns="0" tIns="12065" rIns="0" bIns="0" rtlCol="0">
            <a:spAutoFit/>
          </a:bodyPr>
          <a:lstStyle/>
          <a:p>
            <a:pPr marL="12700">
              <a:lnSpc>
                <a:spcPct val="100000"/>
              </a:lnSpc>
              <a:spcBef>
                <a:spcPts val="95"/>
              </a:spcBef>
            </a:pPr>
            <a:r>
              <a:rPr sz="1400" b="1" i="1" spc="-10">
                <a:solidFill>
                  <a:srgbClr val="FF7800"/>
                </a:solidFill>
                <a:latin typeface="Calibri"/>
                <a:cs typeface="Calibri"/>
              </a:rPr>
              <a:t>Données</a:t>
            </a:r>
            <a:endParaRPr sz="1400">
              <a:latin typeface="Calibri"/>
              <a:cs typeface="Calibri"/>
            </a:endParaRPr>
          </a:p>
        </p:txBody>
      </p:sp>
      <p:sp>
        <p:nvSpPr>
          <p:cNvPr id="172" name="object 172"/>
          <p:cNvSpPr txBox="1"/>
          <p:nvPr/>
        </p:nvSpPr>
        <p:spPr>
          <a:xfrm>
            <a:off x="6553961" y="2167508"/>
            <a:ext cx="822960" cy="451484"/>
          </a:xfrm>
          <a:prstGeom prst="rect">
            <a:avLst/>
          </a:prstGeom>
        </p:spPr>
        <p:txBody>
          <a:bodyPr vert="horz" wrap="square" lIns="0" tIns="11430" rIns="0" bIns="0" rtlCol="0">
            <a:spAutoFit/>
          </a:bodyPr>
          <a:lstStyle/>
          <a:p>
            <a:pPr marL="55244">
              <a:lnSpc>
                <a:spcPct val="100000"/>
              </a:lnSpc>
              <a:spcBef>
                <a:spcPts val="90"/>
              </a:spcBef>
            </a:pPr>
            <a:r>
              <a:rPr sz="1400" b="1" i="1" spc="-10">
                <a:solidFill>
                  <a:srgbClr val="FF7800"/>
                </a:solidFill>
                <a:latin typeface="Calibri"/>
                <a:cs typeface="Calibri"/>
              </a:rPr>
              <a:t>Demande</a:t>
            </a:r>
            <a:endParaRPr sz="1400">
              <a:latin typeface="Calibri"/>
              <a:cs typeface="Calibri"/>
            </a:endParaRPr>
          </a:p>
          <a:p>
            <a:pPr marL="12700">
              <a:lnSpc>
                <a:spcPct val="100000"/>
              </a:lnSpc>
            </a:pPr>
            <a:r>
              <a:rPr sz="1400" b="1" i="1" spc="-10">
                <a:solidFill>
                  <a:srgbClr val="FF7800"/>
                </a:solidFill>
                <a:latin typeface="Calibri"/>
                <a:cs typeface="Calibri"/>
              </a:rPr>
              <a:t>impression</a:t>
            </a:r>
            <a:endParaRPr sz="1400">
              <a:latin typeface="Calibri"/>
              <a:cs typeface="Calibri"/>
            </a:endParaRPr>
          </a:p>
        </p:txBody>
      </p:sp>
      <p:sp>
        <p:nvSpPr>
          <p:cNvPr id="173" name="object 173"/>
          <p:cNvSpPr txBox="1"/>
          <p:nvPr/>
        </p:nvSpPr>
        <p:spPr>
          <a:xfrm>
            <a:off x="8589009" y="5305805"/>
            <a:ext cx="1047750" cy="494665"/>
          </a:xfrm>
          <a:prstGeom prst="rect">
            <a:avLst/>
          </a:prstGeom>
        </p:spPr>
        <p:txBody>
          <a:bodyPr vert="horz" wrap="square" lIns="0" tIns="17145" rIns="0" bIns="0" rtlCol="0">
            <a:spAutoFit/>
          </a:bodyPr>
          <a:lstStyle/>
          <a:p>
            <a:pPr marL="2540" algn="ctr">
              <a:lnSpc>
                <a:spcPct val="100000"/>
              </a:lnSpc>
              <a:spcBef>
                <a:spcPts val="135"/>
              </a:spcBef>
            </a:pPr>
            <a:r>
              <a:rPr sz="1500" spc="-10">
                <a:solidFill>
                  <a:srgbClr val="005BA7"/>
                </a:solidFill>
                <a:latin typeface="Calibri"/>
                <a:cs typeface="Calibri"/>
              </a:rPr>
              <a:t>Serveur</a:t>
            </a:r>
            <a:endParaRPr sz="1500">
              <a:latin typeface="Calibri"/>
              <a:cs typeface="Calibri"/>
            </a:endParaRPr>
          </a:p>
          <a:p>
            <a:pPr algn="ctr">
              <a:lnSpc>
                <a:spcPct val="100000"/>
              </a:lnSpc>
              <a:spcBef>
                <a:spcPts val="45"/>
              </a:spcBef>
            </a:pPr>
            <a:r>
              <a:rPr sz="1500" spc="-10">
                <a:solidFill>
                  <a:srgbClr val="005BA7"/>
                </a:solidFill>
                <a:latin typeface="Calibri"/>
                <a:cs typeface="Calibri"/>
              </a:rPr>
              <a:t>d’impression</a:t>
            </a:r>
            <a:endParaRPr sz="1500">
              <a:latin typeface="Calibri"/>
              <a:cs typeface="Calibri"/>
            </a:endParaRPr>
          </a:p>
        </p:txBody>
      </p:sp>
      <p:sp>
        <p:nvSpPr>
          <p:cNvPr id="174" name="object 174"/>
          <p:cNvSpPr txBox="1"/>
          <p:nvPr/>
        </p:nvSpPr>
        <p:spPr>
          <a:xfrm>
            <a:off x="10354818" y="1898091"/>
            <a:ext cx="956944" cy="495300"/>
          </a:xfrm>
          <a:prstGeom prst="rect">
            <a:avLst/>
          </a:prstGeom>
        </p:spPr>
        <p:txBody>
          <a:bodyPr vert="horz" wrap="square" lIns="0" tIns="17145" rIns="0" bIns="0" rtlCol="0">
            <a:spAutoFit/>
          </a:bodyPr>
          <a:lstStyle/>
          <a:p>
            <a:pPr marL="1905" algn="ctr">
              <a:lnSpc>
                <a:spcPct val="100000"/>
              </a:lnSpc>
              <a:spcBef>
                <a:spcPts val="135"/>
              </a:spcBef>
            </a:pPr>
            <a:r>
              <a:rPr sz="1500" spc="-10">
                <a:solidFill>
                  <a:srgbClr val="005BA7"/>
                </a:solidFill>
                <a:latin typeface="Calibri"/>
                <a:cs typeface="Calibri"/>
              </a:rPr>
              <a:t>Serveur</a:t>
            </a:r>
            <a:endParaRPr sz="1500">
              <a:latin typeface="Calibri"/>
              <a:cs typeface="Calibri"/>
            </a:endParaRPr>
          </a:p>
          <a:p>
            <a:pPr algn="ctr">
              <a:lnSpc>
                <a:spcPct val="100000"/>
              </a:lnSpc>
              <a:spcBef>
                <a:spcPts val="50"/>
              </a:spcBef>
            </a:pPr>
            <a:r>
              <a:rPr sz="1500">
                <a:solidFill>
                  <a:srgbClr val="005BA7"/>
                </a:solidFill>
                <a:latin typeface="Calibri"/>
                <a:cs typeface="Calibri"/>
              </a:rPr>
              <a:t>de</a:t>
            </a:r>
            <a:r>
              <a:rPr sz="1500" spc="30">
                <a:solidFill>
                  <a:srgbClr val="005BA7"/>
                </a:solidFill>
                <a:latin typeface="Calibri"/>
                <a:cs typeface="Calibri"/>
              </a:rPr>
              <a:t> </a:t>
            </a:r>
            <a:r>
              <a:rPr sz="1500" spc="-10">
                <a:solidFill>
                  <a:srgbClr val="005BA7"/>
                </a:solidFill>
                <a:latin typeface="Calibri"/>
                <a:cs typeface="Calibri"/>
              </a:rPr>
              <a:t>données</a:t>
            </a:r>
            <a:endParaRPr sz="1500">
              <a:latin typeface="Calibri"/>
              <a:cs typeface="Calibri"/>
            </a:endParaRPr>
          </a:p>
        </p:txBody>
      </p:sp>
      <p:sp>
        <p:nvSpPr>
          <p:cNvPr id="175" name="object 175"/>
          <p:cNvSpPr txBox="1"/>
          <p:nvPr/>
        </p:nvSpPr>
        <p:spPr>
          <a:xfrm>
            <a:off x="7057770" y="3495548"/>
            <a:ext cx="485140" cy="259715"/>
          </a:xfrm>
          <a:prstGeom prst="rect">
            <a:avLst/>
          </a:prstGeom>
        </p:spPr>
        <p:txBody>
          <a:bodyPr vert="horz" wrap="square" lIns="0" tIns="17145" rIns="0" bIns="0" rtlCol="0">
            <a:spAutoFit/>
          </a:bodyPr>
          <a:lstStyle/>
          <a:p>
            <a:pPr marL="12700">
              <a:lnSpc>
                <a:spcPct val="100000"/>
              </a:lnSpc>
              <a:spcBef>
                <a:spcPts val="135"/>
              </a:spcBef>
            </a:pPr>
            <a:r>
              <a:rPr sz="1500" spc="-10">
                <a:solidFill>
                  <a:srgbClr val="005BA7"/>
                </a:solidFill>
                <a:latin typeface="Calibri"/>
                <a:cs typeface="Calibri"/>
              </a:rPr>
              <a:t>Client</a:t>
            </a:r>
            <a:endParaRPr sz="1500">
              <a:latin typeface="Calibri"/>
              <a:cs typeface="Calibri"/>
            </a:endParaRPr>
          </a:p>
        </p:txBody>
      </p:sp>
      <p:sp>
        <p:nvSpPr>
          <p:cNvPr id="176" name="object 176"/>
          <p:cNvSpPr txBox="1"/>
          <p:nvPr/>
        </p:nvSpPr>
        <p:spPr>
          <a:xfrm>
            <a:off x="6741032" y="5380431"/>
            <a:ext cx="485140" cy="259715"/>
          </a:xfrm>
          <a:prstGeom prst="rect">
            <a:avLst/>
          </a:prstGeom>
        </p:spPr>
        <p:txBody>
          <a:bodyPr vert="horz" wrap="square" lIns="0" tIns="17145" rIns="0" bIns="0" rtlCol="0">
            <a:spAutoFit/>
          </a:bodyPr>
          <a:lstStyle/>
          <a:p>
            <a:pPr marL="12700">
              <a:lnSpc>
                <a:spcPct val="100000"/>
              </a:lnSpc>
              <a:spcBef>
                <a:spcPts val="135"/>
              </a:spcBef>
            </a:pPr>
            <a:r>
              <a:rPr sz="1500" spc="-10">
                <a:solidFill>
                  <a:srgbClr val="005BA7"/>
                </a:solidFill>
                <a:latin typeface="Calibri"/>
                <a:cs typeface="Calibri"/>
              </a:rPr>
              <a:t>Client</a:t>
            </a:r>
            <a:endParaRPr sz="1500">
              <a:latin typeface="Calibri"/>
              <a:cs typeface="Calibri"/>
            </a:endParaRPr>
          </a:p>
        </p:txBody>
      </p:sp>
      <p:sp>
        <p:nvSpPr>
          <p:cNvPr id="177" name="object 177"/>
          <p:cNvSpPr txBox="1"/>
          <p:nvPr/>
        </p:nvSpPr>
        <p:spPr>
          <a:xfrm>
            <a:off x="9003283" y="3536696"/>
            <a:ext cx="1887220" cy="259715"/>
          </a:xfrm>
          <a:prstGeom prst="rect">
            <a:avLst/>
          </a:prstGeom>
        </p:spPr>
        <p:txBody>
          <a:bodyPr vert="horz" wrap="square" lIns="0" tIns="17145" rIns="0" bIns="0" rtlCol="0">
            <a:spAutoFit/>
          </a:bodyPr>
          <a:lstStyle/>
          <a:p>
            <a:pPr marL="115570">
              <a:lnSpc>
                <a:spcPct val="100000"/>
              </a:lnSpc>
              <a:spcBef>
                <a:spcPts val="135"/>
              </a:spcBef>
            </a:pPr>
            <a:r>
              <a:rPr sz="1500" spc="-10">
                <a:solidFill>
                  <a:srgbClr val="005BA7"/>
                </a:solidFill>
                <a:latin typeface="Calibri"/>
                <a:cs typeface="Calibri"/>
              </a:rPr>
              <a:t>Client</a:t>
            </a:r>
            <a:endParaRPr sz="15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2</a:t>
            </a:r>
            <a:endParaRPr sz="2800"/>
          </a:p>
        </p:txBody>
      </p:sp>
      <p:sp>
        <p:nvSpPr>
          <p:cNvPr id="7" name="object 7"/>
          <p:cNvSpPr txBox="1"/>
          <p:nvPr/>
        </p:nvSpPr>
        <p:spPr>
          <a:xfrm>
            <a:off x="7152258" y="1105280"/>
            <a:ext cx="3877945" cy="757555"/>
          </a:xfrm>
          <a:prstGeom prst="rect">
            <a:avLst/>
          </a:prstGeom>
        </p:spPr>
        <p:txBody>
          <a:bodyPr vert="horz" wrap="square" lIns="0" tIns="12700" rIns="0" bIns="0" rtlCol="0">
            <a:spAutoFit/>
          </a:bodyPr>
          <a:lstStyle/>
          <a:p>
            <a:pPr marL="859790" marR="5080" indent="-847725">
              <a:lnSpc>
                <a:spcPct val="100000"/>
              </a:lnSpc>
              <a:spcBef>
                <a:spcPts val="100"/>
              </a:spcBef>
            </a:pPr>
            <a:r>
              <a:rPr sz="2400" b="1">
                <a:solidFill>
                  <a:srgbClr val="007842"/>
                </a:solidFill>
                <a:latin typeface="Calibri"/>
                <a:cs typeface="Calibri"/>
              </a:rPr>
              <a:t>SPECIFIER</a:t>
            </a:r>
            <a:r>
              <a:rPr sz="2400" b="1" spc="-105">
                <a:solidFill>
                  <a:srgbClr val="007842"/>
                </a:solidFill>
                <a:latin typeface="Calibri"/>
                <a:cs typeface="Calibri"/>
              </a:rPr>
              <a:t> </a:t>
            </a:r>
            <a:r>
              <a:rPr sz="2400" b="1">
                <a:solidFill>
                  <a:srgbClr val="007842"/>
                </a:solidFill>
                <a:latin typeface="Calibri"/>
                <a:cs typeface="Calibri"/>
              </a:rPr>
              <a:t>LES</a:t>
            </a:r>
            <a:r>
              <a:rPr sz="2400" b="1" spc="-80">
                <a:solidFill>
                  <a:srgbClr val="007842"/>
                </a:solidFill>
                <a:latin typeface="Calibri"/>
                <a:cs typeface="Calibri"/>
              </a:rPr>
              <a:t> </a:t>
            </a:r>
            <a:r>
              <a:rPr sz="2400" b="1" spc="-10">
                <a:solidFill>
                  <a:srgbClr val="007842"/>
                </a:solidFill>
                <a:latin typeface="Calibri"/>
                <a:cs typeface="Calibri"/>
              </a:rPr>
              <a:t>ARCHITECTURES INFORMATIQUES</a:t>
            </a:r>
            <a:endParaRPr sz="2400">
              <a:latin typeface="Calibri"/>
              <a:cs typeface="Calibri"/>
            </a:endParaRPr>
          </a:p>
        </p:txBody>
      </p:sp>
      <p:sp>
        <p:nvSpPr>
          <p:cNvPr id="8" name="object 8"/>
          <p:cNvSpPr txBox="1"/>
          <p:nvPr/>
        </p:nvSpPr>
        <p:spPr>
          <a:xfrm>
            <a:off x="6380479" y="2824429"/>
            <a:ext cx="4122420" cy="981679"/>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a:solidFill>
                  <a:srgbClr val="AEABAB"/>
                </a:solidFill>
                <a:latin typeface="Calibri"/>
                <a:cs typeface="Calibri"/>
              </a:rPr>
              <a:t>Notion</a:t>
            </a:r>
            <a:r>
              <a:rPr sz="1600" spc="15">
                <a:solidFill>
                  <a:srgbClr val="AEABAB"/>
                </a:solidFill>
                <a:latin typeface="Calibri"/>
                <a:cs typeface="Calibri"/>
              </a:rPr>
              <a:t> </a:t>
            </a:r>
            <a:r>
              <a:rPr sz="1600" spc="-20">
                <a:solidFill>
                  <a:srgbClr val="AEABAB"/>
                </a:solidFill>
                <a:latin typeface="Calibri"/>
                <a:cs typeface="Calibri"/>
              </a:rPr>
              <a:t>d’architecture</a:t>
            </a:r>
            <a:r>
              <a:rPr sz="1600" spc="10">
                <a:solidFill>
                  <a:srgbClr val="AEABAB"/>
                </a:solidFill>
                <a:latin typeface="Calibri"/>
                <a:cs typeface="Calibri"/>
              </a:rPr>
              <a:t> </a:t>
            </a:r>
            <a:r>
              <a:rPr sz="1600">
                <a:solidFill>
                  <a:srgbClr val="AEABAB"/>
                </a:solidFill>
                <a:latin typeface="Calibri"/>
                <a:cs typeface="Calibri"/>
              </a:rPr>
              <a:t>de</a:t>
            </a:r>
            <a:r>
              <a:rPr sz="1600" spc="-30">
                <a:solidFill>
                  <a:srgbClr val="AEABAB"/>
                </a:solidFill>
                <a:latin typeface="Calibri"/>
                <a:cs typeface="Calibri"/>
              </a:rPr>
              <a:t> </a:t>
            </a:r>
            <a:r>
              <a:rPr sz="1600">
                <a:solidFill>
                  <a:srgbClr val="AEABAB"/>
                </a:solidFill>
                <a:latin typeface="Calibri"/>
                <a:cs typeface="Calibri"/>
              </a:rPr>
              <a:t>SI</a:t>
            </a:r>
            <a:r>
              <a:rPr sz="1600" spc="-15">
                <a:solidFill>
                  <a:srgbClr val="AEABAB"/>
                </a:solidFill>
                <a:latin typeface="Calibri"/>
                <a:cs typeface="Calibri"/>
              </a:rPr>
              <a:t> </a:t>
            </a:r>
            <a:r>
              <a:rPr sz="1600">
                <a:solidFill>
                  <a:srgbClr val="AEABAB"/>
                </a:solidFill>
                <a:latin typeface="Calibri"/>
                <a:cs typeface="Calibri"/>
              </a:rPr>
              <a:t>et</a:t>
            </a:r>
            <a:r>
              <a:rPr sz="1600" spc="-25">
                <a:solidFill>
                  <a:srgbClr val="AEABAB"/>
                </a:solidFill>
                <a:latin typeface="Calibri"/>
                <a:cs typeface="Calibri"/>
              </a:rPr>
              <a:t> </a:t>
            </a:r>
            <a:r>
              <a:rPr sz="1600">
                <a:solidFill>
                  <a:srgbClr val="AEABAB"/>
                </a:solidFill>
                <a:latin typeface="Calibri"/>
                <a:cs typeface="Calibri"/>
              </a:rPr>
              <a:t>son</a:t>
            </a:r>
            <a:r>
              <a:rPr sz="1600" spc="-5">
                <a:solidFill>
                  <a:srgbClr val="AEABAB"/>
                </a:solidFill>
                <a:latin typeface="Calibri"/>
                <a:cs typeface="Calibri"/>
              </a:rPr>
              <a:t> </a:t>
            </a:r>
            <a:r>
              <a:rPr sz="1600" spc="-10">
                <a:solidFill>
                  <a:srgbClr val="AEABAB"/>
                </a:solidFill>
                <a:latin typeface="Calibri"/>
                <a:cs typeface="Calibri"/>
              </a:rPr>
              <a:t>importance</a:t>
            </a:r>
            <a:endParaRPr sz="1600">
              <a:latin typeface="Calibri"/>
              <a:cs typeface="Calibri"/>
            </a:endParaRPr>
          </a:p>
          <a:p>
            <a:pPr marL="356870" indent="-344170">
              <a:lnSpc>
                <a:spcPct val="100000"/>
              </a:lnSpc>
              <a:spcBef>
                <a:spcPts val="600"/>
              </a:spcBef>
              <a:buAutoNum type="arabicPeriod"/>
              <a:tabLst>
                <a:tab pos="356870" algn="l"/>
              </a:tabLst>
            </a:pPr>
            <a:r>
              <a:rPr sz="1600" b="1" spc="-10">
                <a:solidFill>
                  <a:srgbClr val="FF7800"/>
                </a:solidFill>
                <a:latin typeface="Calibri"/>
                <a:cs typeface="Calibri"/>
              </a:rPr>
              <a:t>Architecture centralisée</a:t>
            </a:r>
            <a:endParaRPr sz="1600">
              <a:latin typeface="Calibri"/>
              <a:cs typeface="Calibri"/>
            </a:endParaRP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Architecture</a:t>
            </a:r>
            <a:r>
              <a:rPr sz="1600">
                <a:solidFill>
                  <a:srgbClr val="AEABAB"/>
                </a:solidFill>
                <a:latin typeface="Calibri"/>
                <a:cs typeface="Calibri"/>
              </a:rPr>
              <a:t> client</a:t>
            </a:r>
            <a:r>
              <a:rPr sz="1600" spc="-40">
                <a:solidFill>
                  <a:srgbClr val="AEABAB"/>
                </a:solidFill>
                <a:latin typeface="Calibri"/>
                <a:cs typeface="Calibri"/>
              </a:rPr>
              <a:t> </a:t>
            </a:r>
            <a:r>
              <a:rPr sz="1600" spc="-10" err="1">
                <a:solidFill>
                  <a:srgbClr val="AEABAB"/>
                </a:solidFill>
                <a:latin typeface="Calibri"/>
                <a:cs typeface="Calibri"/>
              </a:rPr>
              <a:t>serveur</a:t>
            </a:r>
            <a:endParaRPr sz="16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5459"/>
            <a:chOff x="0" y="17"/>
            <a:chExt cx="12189460" cy="6855459"/>
          </a:xfrm>
        </p:grpSpPr>
        <p:pic>
          <p:nvPicPr>
            <p:cNvPr id="3" name="object 3"/>
            <p:cNvPicPr/>
            <p:nvPr/>
          </p:nvPicPr>
          <p:blipFill>
            <a:blip r:embed="rId2" cstate="print"/>
            <a:stretch>
              <a:fillRect/>
            </a:stretch>
          </p:blipFill>
          <p:spPr>
            <a:xfrm>
              <a:off x="3048" y="17"/>
              <a:ext cx="12185903" cy="6855206"/>
            </a:xfrm>
            <a:prstGeom prst="rect">
              <a:avLst/>
            </a:prstGeom>
          </p:spPr>
        </p:pic>
        <p:sp>
          <p:nvSpPr>
            <p:cNvPr id="4" name="object 4"/>
            <p:cNvSpPr/>
            <p:nvPr/>
          </p:nvSpPr>
          <p:spPr>
            <a:xfrm>
              <a:off x="537972" y="1461515"/>
              <a:ext cx="11119485" cy="5148580"/>
            </a:xfrm>
            <a:custGeom>
              <a:avLst/>
              <a:gdLst/>
              <a:ahLst/>
              <a:cxnLst/>
              <a:rect l="l" t="t" r="r" b="b"/>
              <a:pathLst>
                <a:path w="11119485" h="5148580">
                  <a:moveTo>
                    <a:pt x="11119104" y="0"/>
                  </a:moveTo>
                  <a:lnTo>
                    <a:pt x="0" y="0"/>
                  </a:lnTo>
                  <a:lnTo>
                    <a:pt x="0" y="5148072"/>
                  </a:lnTo>
                  <a:lnTo>
                    <a:pt x="11119104" y="5148072"/>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1515"/>
              <a:ext cx="11119485" cy="5148580"/>
            </a:xfrm>
            <a:custGeom>
              <a:avLst/>
              <a:gdLst/>
              <a:ahLst/>
              <a:cxnLst/>
              <a:rect l="l" t="t" r="r" b="b"/>
              <a:pathLst>
                <a:path w="11119485" h="5148580">
                  <a:moveTo>
                    <a:pt x="0" y="5148072"/>
                  </a:moveTo>
                  <a:lnTo>
                    <a:pt x="11119104" y="5148072"/>
                  </a:lnTo>
                  <a:lnTo>
                    <a:pt x="11119104" y="0"/>
                  </a:lnTo>
                  <a:lnTo>
                    <a:pt x="0" y="0"/>
                  </a:lnTo>
                  <a:lnTo>
                    <a:pt x="0" y="5148072"/>
                  </a:lnTo>
                  <a:close/>
                </a:path>
              </a:pathLst>
            </a:custGeom>
            <a:ln w="9525">
              <a:solidFill>
                <a:srgbClr val="F8CCAC"/>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FF7800"/>
            </a:solidFill>
          </p:spPr>
          <p:txBody>
            <a:bodyPr wrap="square" lIns="0" tIns="0" rIns="0" bIns="0" rtlCol="0"/>
            <a:lstStyle/>
            <a:p>
              <a:endParaRPr/>
            </a:p>
          </p:txBody>
        </p:sp>
      </p:grpSp>
      <p:grpSp>
        <p:nvGrpSpPr>
          <p:cNvPr id="8" name="object 8"/>
          <p:cNvGrpSpPr/>
          <p:nvPr/>
        </p:nvGrpSpPr>
        <p:grpSpPr>
          <a:xfrm>
            <a:off x="7397495" y="344424"/>
            <a:ext cx="4590415" cy="6328410"/>
            <a:chOff x="7397495" y="344424"/>
            <a:chExt cx="4590415" cy="632841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pic>
          <p:nvPicPr>
            <p:cNvPr id="11" name="object 11"/>
            <p:cNvPicPr/>
            <p:nvPr/>
          </p:nvPicPr>
          <p:blipFill>
            <a:blip r:embed="rId5" cstate="print"/>
            <a:stretch>
              <a:fillRect/>
            </a:stretch>
          </p:blipFill>
          <p:spPr>
            <a:xfrm>
              <a:off x="7397495" y="1411224"/>
              <a:ext cx="4264913" cy="5261610"/>
            </a:xfrm>
            <a:prstGeom prst="rect">
              <a:avLst/>
            </a:prstGeom>
          </p:spPr>
        </p:pic>
        <p:pic>
          <p:nvPicPr>
            <p:cNvPr id="12" name="object 12"/>
            <p:cNvPicPr/>
            <p:nvPr/>
          </p:nvPicPr>
          <p:blipFill>
            <a:blip r:embed="rId6" cstate="print"/>
            <a:stretch>
              <a:fillRect/>
            </a:stretch>
          </p:blipFill>
          <p:spPr>
            <a:xfrm>
              <a:off x="7489024" y="1466088"/>
              <a:ext cx="4160430" cy="5154167"/>
            </a:xfrm>
            <a:prstGeom prst="rect">
              <a:avLst/>
            </a:prstGeom>
          </p:spPr>
        </p:pic>
      </p:grpSp>
      <p:sp>
        <p:nvSpPr>
          <p:cNvPr id="13" name="object 13"/>
          <p:cNvSpPr txBox="1">
            <a:spLocks noGrp="1"/>
          </p:cNvSpPr>
          <p:nvPr>
            <p:ph type="title"/>
          </p:nvPr>
        </p:nvSpPr>
        <p:spPr>
          <a:xfrm>
            <a:off x="258876" y="501262"/>
            <a:ext cx="4313124" cy="307135"/>
          </a:xfrm>
          <a:prstGeom prst="rect">
            <a:avLst/>
          </a:prstGeom>
        </p:spPr>
        <p:txBody>
          <a:bodyPr vert="horz" wrap="square" lIns="0" tIns="12065" rIns="0" bIns="0" rtlCol="0">
            <a:spAutoFit/>
          </a:bodyPr>
          <a:lstStyle/>
          <a:p>
            <a:pPr marL="12700">
              <a:lnSpc>
                <a:spcPts val="2280"/>
              </a:lnSpc>
              <a:spcBef>
                <a:spcPts val="95"/>
              </a:spcBef>
            </a:pPr>
            <a:r>
              <a:rPr>
                <a:solidFill>
                  <a:srgbClr val="FF7800"/>
                </a:solidFill>
              </a:rPr>
              <a:t>02-</a:t>
            </a:r>
            <a:r>
              <a:rPr spc="-45">
                <a:solidFill>
                  <a:srgbClr val="FF7800"/>
                </a:solidFill>
              </a:rPr>
              <a:t> </a:t>
            </a:r>
            <a:r>
              <a:rPr lang="fr-FR" spc="-10">
                <a:solidFill>
                  <a:srgbClr val="FF7800"/>
                </a:solidFill>
              </a:rPr>
              <a:t>ARCHITECTURES</a:t>
            </a:r>
            <a:r>
              <a:rPr lang="fr-FR">
                <a:solidFill>
                  <a:srgbClr val="FF7800"/>
                </a:solidFill>
              </a:rPr>
              <a:t> </a:t>
            </a:r>
            <a:r>
              <a:rPr lang="fr-FR" spc="-10">
                <a:solidFill>
                  <a:srgbClr val="FF7800"/>
                </a:solidFill>
              </a:rPr>
              <a:t>INFORMATIQUES</a:t>
            </a:r>
            <a:endParaRPr spc="-10">
              <a:solidFill>
                <a:srgbClr val="FF7800"/>
              </a:solidFill>
            </a:endParaRPr>
          </a:p>
        </p:txBody>
      </p:sp>
      <p:sp>
        <p:nvSpPr>
          <p:cNvPr id="16" name="object 16"/>
          <p:cNvSpPr txBox="1"/>
          <p:nvPr/>
        </p:nvSpPr>
        <p:spPr>
          <a:xfrm>
            <a:off x="11870817" y="6709968"/>
            <a:ext cx="153670" cy="141064"/>
          </a:xfrm>
          <a:prstGeom prst="rect">
            <a:avLst/>
          </a:prstGeom>
        </p:spPr>
        <p:txBody>
          <a:bodyPr vert="horz" wrap="square" lIns="0" tIns="0" rIns="0" bIns="0" rtlCol="0">
            <a:spAutoFit/>
          </a:bodyPr>
          <a:lstStyle/>
          <a:p>
            <a:pPr marL="12700">
              <a:lnSpc>
                <a:spcPts val="1055"/>
              </a:lnSpc>
            </a:pPr>
            <a:r>
              <a:rPr lang="fr-FR" sz="1000" spc="-25">
                <a:solidFill>
                  <a:srgbClr val="AEABAB"/>
                </a:solidFill>
                <a:latin typeface="Calibri"/>
                <a:cs typeface="Calibri"/>
              </a:rPr>
              <a:t>25</a:t>
            </a:r>
            <a:endParaRPr sz="1000">
              <a:latin typeface="Calibri"/>
              <a:cs typeface="Calibri"/>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4" name="object 14"/>
          <p:cNvSpPr txBox="1"/>
          <p:nvPr/>
        </p:nvSpPr>
        <p:spPr>
          <a:xfrm>
            <a:off x="258876" y="850137"/>
            <a:ext cx="2037714"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FF7800"/>
                </a:solidFill>
                <a:latin typeface="Calibri"/>
                <a:cs typeface="Calibri"/>
              </a:rPr>
              <a:t>Architecture centralisée</a:t>
            </a:r>
            <a:endParaRPr sz="1600">
              <a:latin typeface="Calibri"/>
              <a:cs typeface="Calibri"/>
            </a:endParaRPr>
          </a:p>
        </p:txBody>
      </p:sp>
      <p:sp>
        <p:nvSpPr>
          <p:cNvPr id="15" name="object 15"/>
          <p:cNvSpPr txBox="1"/>
          <p:nvPr/>
        </p:nvSpPr>
        <p:spPr>
          <a:xfrm>
            <a:off x="798982" y="1801419"/>
            <a:ext cx="6449060" cy="3533018"/>
          </a:xfrm>
          <a:prstGeom prst="rect">
            <a:avLst/>
          </a:prstGeom>
        </p:spPr>
        <p:txBody>
          <a:bodyPr vert="horz" wrap="square" lIns="0" tIns="80010" rIns="0" bIns="0" rtlCol="0">
            <a:spAutoFit/>
          </a:bodyPr>
          <a:lstStyle/>
          <a:p>
            <a:pPr marL="299085" indent="-286385">
              <a:lnSpc>
                <a:spcPct val="100000"/>
              </a:lnSpc>
              <a:spcBef>
                <a:spcPts val="630"/>
              </a:spcBef>
              <a:buFont typeface="Arial MT"/>
              <a:buChar char="•"/>
              <a:tabLst>
                <a:tab pos="299085" algn="l"/>
              </a:tabLst>
            </a:pPr>
            <a:r>
              <a:rPr sz="1400">
                <a:solidFill>
                  <a:srgbClr val="555555"/>
                </a:solidFill>
                <a:latin typeface="Calibri"/>
                <a:cs typeface="Calibri"/>
              </a:rPr>
              <a:t>C’est</a:t>
            </a:r>
            <a:r>
              <a:rPr sz="1400" spc="-40">
                <a:solidFill>
                  <a:srgbClr val="555555"/>
                </a:solidFill>
                <a:latin typeface="Calibri"/>
                <a:cs typeface="Calibri"/>
              </a:rPr>
              <a:t> </a:t>
            </a:r>
            <a:r>
              <a:rPr sz="1400">
                <a:solidFill>
                  <a:srgbClr val="555555"/>
                </a:solidFill>
                <a:latin typeface="Calibri"/>
                <a:cs typeface="Calibri"/>
              </a:rPr>
              <a:t>la</a:t>
            </a:r>
            <a:r>
              <a:rPr sz="1400" spc="-65">
                <a:solidFill>
                  <a:srgbClr val="555555"/>
                </a:solidFill>
                <a:latin typeface="Calibri"/>
                <a:cs typeface="Calibri"/>
              </a:rPr>
              <a:t> </a:t>
            </a:r>
            <a:r>
              <a:rPr sz="1400">
                <a:solidFill>
                  <a:srgbClr val="555555"/>
                </a:solidFill>
                <a:latin typeface="Calibri"/>
                <a:cs typeface="Calibri"/>
              </a:rPr>
              <a:t>plus</a:t>
            </a:r>
            <a:r>
              <a:rPr sz="1400" spc="-25">
                <a:solidFill>
                  <a:srgbClr val="555555"/>
                </a:solidFill>
                <a:latin typeface="Calibri"/>
                <a:cs typeface="Calibri"/>
              </a:rPr>
              <a:t> </a:t>
            </a:r>
            <a:r>
              <a:rPr sz="1400">
                <a:solidFill>
                  <a:srgbClr val="555555"/>
                </a:solidFill>
                <a:latin typeface="Calibri"/>
                <a:cs typeface="Calibri"/>
              </a:rPr>
              <a:t>ancienne</a:t>
            </a:r>
            <a:r>
              <a:rPr sz="1400" spc="-10">
                <a:solidFill>
                  <a:srgbClr val="555555"/>
                </a:solidFill>
                <a:latin typeface="Calibri"/>
                <a:cs typeface="Calibri"/>
              </a:rPr>
              <a:t> </a:t>
            </a:r>
            <a:r>
              <a:rPr sz="1400">
                <a:solidFill>
                  <a:srgbClr val="555555"/>
                </a:solidFill>
                <a:latin typeface="Calibri"/>
                <a:cs typeface="Calibri"/>
              </a:rPr>
              <a:t>des</a:t>
            </a:r>
            <a:r>
              <a:rPr sz="1400" spc="-45">
                <a:solidFill>
                  <a:srgbClr val="555555"/>
                </a:solidFill>
                <a:latin typeface="Calibri"/>
                <a:cs typeface="Calibri"/>
              </a:rPr>
              <a:t> </a:t>
            </a:r>
            <a:r>
              <a:rPr sz="1400" spc="-10">
                <a:solidFill>
                  <a:srgbClr val="555555"/>
                </a:solidFill>
                <a:latin typeface="Calibri"/>
                <a:cs typeface="Calibri"/>
              </a:rPr>
              <a:t>architectures.</a:t>
            </a:r>
            <a:endParaRPr sz="1400">
              <a:latin typeface="Calibri"/>
              <a:cs typeface="Calibri"/>
            </a:endParaRPr>
          </a:p>
          <a:p>
            <a:pPr marL="299085" indent="-286385">
              <a:lnSpc>
                <a:spcPts val="1645"/>
              </a:lnSpc>
              <a:spcBef>
                <a:spcPts val="525"/>
              </a:spcBef>
              <a:buFont typeface="Arial MT"/>
              <a:buChar char="•"/>
              <a:tabLst>
                <a:tab pos="299085" algn="l"/>
              </a:tabLst>
            </a:pPr>
            <a:r>
              <a:rPr sz="1400" spc="-10">
                <a:solidFill>
                  <a:srgbClr val="555555"/>
                </a:solidFill>
                <a:latin typeface="Calibri"/>
                <a:cs typeface="Calibri"/>
              </a:rPr>
              <a:t>Toutes</a:t>
            </a:r>
            <a:r>
              <a:rPr sz="1400" spc="80">
                <a:solidFill>
                  <a:srgbClr val="555555"/>
                </a:solidFill>
                <a:latin typeface="Calibri"/>
                <a:cs typeface="Calibri"/>
              </a:rPr>
              <a:t> </a:t>
            </a:r>
            <a:r>
              <a:rPr sz="1400">
                <a:solidFill>
                  <a:srgbClr val="555555"/>
                </a:solidFill>
                <a:latin typeface="Calibri"/>
                <a:cs typeface="Calibri"/>
              </a:rPr>
              <a:t>les</a:t>
            </a:r>
            <a:r>
              <a:rPr sz="1400" spc="60">
                <a:solidFill>
                  <a:srgbClr val="555555"/>
                </a:solidFill>
                <a:latin typeface="Calibri"/>
                <a:cs typeface="Calibri"/>
              </a:rPr>
              <a:t> </a:t>
            </a:r>
            <a:r>
              <a:rPr sz="1400">
                <a:solidFill>
                  <a:srgbClr val="555555"/>
                </a:solidFill>
                <a:latin typeface="Calibri"/>
                <a:cs typeface="Calibri"/>
              </a:rPr>
              <a:t>données</a:t>
            </a:r>
            <a:r>
              <a:rPr sz="1400" spc="60">
                <a:solidFill>
                  <a:srgbClr val="555555"/>
                </a:solidFill>
                <a:latin typeface="Calibri"/>
                <a:cs typeface="Calibri"/>
              </a:rPr>
              <a:t> </a:t>
            </a:r>
            <a:r>
              <a:rPr sz="1400">
                <a:solidFill>
                  <a:srgbClr val="555555"/>
                </a:solidFill>
                <a:latin typeface="Calibri"/>
                <a:cs typeface="Calibri"/>
              </a:rPr>
              <a:t>et</a:t>
            </a:r>
            <a:r>
              <a:rPr sz="1400" spc="65">
                <a:solidFill>
                  <a:srgbClr val="555555"/>
                </a:solidFill>
                <a:latin typeface="Calibri"/>
                <a:cs typeface="Calibri"/>
              </a:rPr>
              <a:t> </a:t>
            </a:r>
            <a:r>
              <a:rPr sz="1400">
                <a:solidFill>
                  <a:srgbClr val="555555"/>
                </a:solidFill>
                <a:latin typeface="Calibri"/>
                <a:cs typeface="Calibri"/>
              </a:rPr>
              <a:t>toutes</a:t>
            </a:r>
            <a:r>
              <a:rPr sz="1400" spc="80">
                <a:solidFill>
                  <a:srgbClr val="555555"/>
                </a:solidFill>
                <a:latin typeface="Calibri"/>
                <a:cs typeface="Calibri"/>
              </a:rPr>
              <a:t> </a:t>
            </a:r>
            <a:r>
              <a:rPr sz="1400">
                <a:solidFill>
                  <a:srgbClr val="555555"/>
                </a:solidFill>
                <a:latin typeface="Calibri"/>
                <a:cs typeface="Calibri"/>
              </a:rPr>
              <a:t>les</a:t>
            </a:r>
            <a:r>
              <a:rPr sz="1400" spc="55">
                <a:solidFill>
                  <a:srgbClr val="555555"/>
                </a:solidFill>
                <a:latin typeface="Calibri"/>
                <a:cs typeface="Calibri"/>
              </a:rPr>
              <a:t> </a:t>
            </a:r>
            <a:r>
              <a:rPr sz="1400">
                <a:solidFill>
                  <a:srgbClr val="555555"/>
                </a:solidFill>
                <a:latin typeface="Calibri"/>
                <a:cs typeface="Calibri"/>
              </a:rPr>
              <a:t>applications</a:t>
            </a:r>
            <a:r>
              <a:rPr sz="1400" spc="70">
                <a:solidFill>
                  <a:srgbClr val="555555"/>
                </a:solidFill>
                <a:latin typeface="Calibri"/>
                <a:cs typeface="Calibri"/>
              </a:rPr>
              <a:t> </a:t>
            </a:r>
            <a:r>
              <a:rPr sz="1400">
                <a:solidFill>
                  <a:srgbClr val="555555"/>
                </a:solidFill>
                <a:latin typeface="Calibri"/>
                <a:cs typeface="Calibri"/>
              </a:rPr>
              <a:t>de</a:t>
            </a:r>
            <a:r>
              <a:rPr sz="1400" spc="70">
                <a:solidFill>
                  <a:srgbClr val="555555"/>
                </a:solidFill>
                <a:latin typeface="Calibri"/>
                <a:cs typeface="Calibri"/>
              </a:rPr>
              <a:t> </a:t>
            </a:r>
            <a:r>
              <a:rPr sz="1400" spc="-10">
                <a:solidFill>
                  <a:srgbClr val="555555"/>
                </a:solidFill>
                <a:latin typeface="Calibri"/>
                <a:cs typeface="Calibri"/>
              </a:rPr>
              <a:t>l’entreprise</a:t>
            </a:r>
            <a:r>
              <a:rPr sz="1400" spc="60">
                <a:solidFill>
                  <a:srgbClr val="555555"/>
                </a:solidFill>
                <a:latin typeface="Calibri"/>
                <a:cs typeface="Calibri"/>
              </a:rPr>
              <a:t> </a:t>
            </a:r>
            <a:r>
              <a:rPr sz="1400">
                <a:solidFill>
                  <a:srgbClr val="555555"/>
                </a:solidFill>
                <a:latin typeface="Calibri"/>
                <a:cs typeface="Calibri"/>
              </a:rPr>
              <a:t>sont</a:t>
            </a:r>
            <a:r>
              <a:rPr sz="1400" spc="65">
                <a:solidFill>
                  <a:srgbClr val="555555"/>
                </a:solidFill>
                <a:latin typeface="Calibri"/>
                <a:cs typeface="Calibri"/>
              </a:rPr>
              <a:t> </a:t>
            </a:r>
            <a:r>
              <a:rPr sz="1400">
                <a:solidFill>
                  <a:srgbClr val="555555"/>
                </a:solidFill>
                <a:latin typeface="Calibri"/>
                <a:cs typeface="Calibri"/>
              </a:rPr>
              <a:t>installées</a:t>
            </a:r>
            <a:r>
              <a:rPr sz="1400" spc="65">
                <a:solidFill>
                  <a:srgbClr val="555555"/>
                </a:solidFill>
                <a:latin typeface="Calibri"/>
                <a:cs typeface="Calibri"/>
              </a:rPr>
              <a:t> </a:t>
            </a:r>
            <a:r>
              <a:rPr sz="1400">
                <a:solidFill>
                  <a:srgbClr val="555555"/>
                </a:solidFill>
                <a:latin typeface="Calibri"/>
                <a:cs typeface="Calibri"/>
              </a:rPr>
              <a:t>sur</a:t>
            </a:r>
            <a:r>
              <a:rPr sz="1400" spc="70">
                <a:solidFill>
                  <a:srgbClr val="555555"/>
                </a:solidFill>
                <a:latin typeface="Calibri"/>
                <a:cs typeface="Calibri"/>
              </a:rPr>
              <a:t> </a:t>
            </a:r>
            <a:r>
              <a:rPr sz="1400" spc="-25">
                <a:solidFill>
                  <a:srgbClr val="555555"/>
                </a:solidFill>
                <a:latin typeface="Calibri"/>
                <a:cs typeface="Calibri"/>
              </a:rPr>
              <a:t>une</a:t>
            </a:r>
            <a:endParaRPr sz="1400">
              <a:latin typeface="Calibri"/>
              <a:cs typeface="Calibri"/>
            </a:endParaRPr>
          </a:p>
          <a:p>
            <a:pPr marL="299085">
              <a:lnSpc>
                <a:spcPts val="1645"/>
              </a:lnSpc>
            </a:pPr>
            <a:r>
              <a:rPr sz="1400">
                <a:solidFill>
                  <a:srgbClr val="555555"/>
                </a:solidFill>
                <a:latin typeface="Calibri"/>
                <a:cs typeface="Calibri"/>
              </a:rPr>
              <a:t>seule</a:t>
            </a:r>
            <a:r>
              <a:rPr sz="1400" spc="-25">
                <a:solidFill>
                  <a:srgbClr val="555555"/>
                </a:solidFill>
                <a:latin typeface="Calibri"/>
                <a:cs typeface="Calibri"/>
              </a:rPr>
              <a:t> </a:t>
            </a:r>
            <a:r>
              <a:rPr sz="1400">
                <a:solidFill>
                  <a:srgbClr val="555555"/>
                </a:solidFill>
                <a:latin typeface="Calibri"/>
                <a:cs typeface="Calibri"/>
              </a:rPr>
              <a:t>machine</a:t>
            </a:r>
            <a:r>
              <a:rPr sz="1400" spc="-30">
                <a:solidFill>
                  <a:srgbClr val="555555"/>
                </a:solidFill>
                <a:latin typeface="Calibri"/>
                <a:cs typeface="Calibri"/>
              </a:rPr>
              <a:t> </a:t>
            </a:r>
            <a:r>
              <a:rPr sz="1400">
                <a:solidFill>
                  <a:srgbClr val="555555"/>
                </a:solidFill>
                <a:latin typeface="Calibri"/>
                <a:cs typeface="Calibri"/>
              </a:rPr>
              <a:t>dite</a:t>
            </a:r>
            <a:r>
              <a:rPr sz="1400" spc="-25">
                <a:solidFill>
                  <a:srgbClr val="555555"/>
                </a:solidFill>
                <a:latin typeface="Calibri"/>
                <a:cs typeface="Calibri"/>
              </a:rPr>
              <a:t> </a:t>
            </a:r>
            <a:r>
              <a:rPr sz="1400" spc="-10">
                <a:solidFill>
                  <a:srgbClr val="555555"/>
                </a:solidFill>
                <a:latin typeface="Calibri"/>
                <a:cs typeface="Calibri"/>
              </a:rPr>
              <a:t>mainframe</a:t>
            </a:r>
            <a:r>
              <a:rPr sz="1400" spc="-30">
                <a:solidFill>
                  <a:srgbClr val="555555"/>
                </a:solidFill>
                <a:latin typeface="Calibri"/>
                <a:cs typeface="Calibri"/>
              </a:rPr>
              <a:t> </a:t>
            </a:r>
            <a:r>
              <a:rPr sz="1400" spc="-10">
                <a:solidFill>
                  <a:srgbClr val="555555"/>
                </a:solidFill>
                <a:latin typeface="Calibri"/>
                <a:cs typeface="Calibri"/>
              </a:rPr>
              <a:t>(ordinateur</a:t>
            </a:r>
            <a:r>
              <a:rPr sz="1400" spc="30">
                <a:solidFill>
                  <a:srgbClr val="555555"/>
                </a:solidFill>
                <a:latin typeface="Calibri"/>
                <a:cs typeface="Calibri"/>
              </a:rPr>
              <a:t> </a:t>
            </a:r>
            <a:r>
              <a:rPr sz="1400" spc="-10">
                <a:solidFill>
                  <a:srgbClr val="555555"/>
                </a:solidFill>
                <a:latin typeface="Calibri"/>
                <a:cs typeface="Calibri"/>
              </a:rPr>
              <a:t>central).</a:t>
            </a:r>
            <a:endParaRPr sz="1400">
              <a:latin typeface="Calibri"/>
              <a:cs typeface="Calibri"/>
            </a:endParaRPr>
          </a:p>
          <a:p>
            <a:pPr marL="299085" marR="5080" indent="-287020">
              <a:lnSpc>
                <a:spcPts val="1610"/>
              </a:lnSpc>
              <a:spcBef>
                <a:spcPts val="620"/>
              </a:spcBef>
              <a:buFont typeface="Arial MT"/>
              <a:buChar char="•"/>
              <a:tabLst>
                <a:tab pos="299085" algn="l"/>
              </a:tabLst>
            </a:pPr>
            <a:r>
              <a:rPr sz="1400">
                <a:solidFill>
                  <a:srgbClr val="555555"/>
                </a:solidFill>
                <a:latin typeface="Calibri"/>
                <a:cs typeface="Calibri"/>
              </a:rPr>
              <a:t>Les</a:t>
            </a:r>
            <a:r>
              <a:rPr sz="1400" spc="110">
                <a:solidFill>
                  <a:srgbClr val="555555"/>
                </a:solidFill>
                <a:latin typeface="Calibri"/>
                <a:cs typeface="Calibri"/>
              </a:rPr>
              <a:t> </a:t>
            </a:r>
            <a:r>
              <a:rPr sz="1400">
                <a:solidFill>
                  <a:srgbClr val="555555"/>
                </a:solidFill>
                <a:latin typeface="Calibri"/>
                <a:cs typeface="Calibri"/>
              </a:rPr>
              <a:t>utilisateurs</a:t>
            </a:r>
            <a:r>
              <a:rPr sz="1400" spc="100">
                <a:solidFill>
                  <a:srgbClr val="555555"/>
                </a:solidFill>
                <a:latin typeface="Calibri"/>
                <a:cs typeface="Calibri"/>
              </a:rPr>
              <a:t> </a:t>
            </a:r>
            <a:r>
              <a:rPr sz="1400">
                <a:solidFill>
                  <a:srgbClr val="555555"/>
                </a:solidFill>
                <a:latin typeface="Calibri"/>
                <a:cs typeface="Calibri"/>
              </a:rPr>
              <a:t>accèdent</a:t>
            </a:r>
            <a:r>
              <a:rPr sz="1400" spc="105">
                <a:solidFill>
                  <a:srgbClr val="555555"/>
                </a:solidFill>
                <a:latin typeface="Calibri"/>
                <a:cs typeface="Calibri"/>
              </a:rPr>
              <a:t> </a:t>
            </a:r>
            <a:r>
              <a:rPr sz="1400">
                <a:solidFill>
                  <a:srgbClr val="555555"/>
                </a:solidFill>
                <a:latin typeface="Calibri"/>
                <a:cs typeface="Calibri"/>
              </a:rPr>
              <a:t>à</a:t>
            </a:r>
            <a:r>
              <a:rPr sz="1400" spc="85">
                <a:solidFill>
                  <a:srgbClr val="555555"/>
                </a:solidFill>
                <a:latin typeface="Calibri"/>
                <a:cs typeface="Calibri"/>
              </a:rPr>
              <a:t> </a:t>
            </a:r>
            <a:r>
              <a:rPr sz="1400">
                <a:solidFill>
                  <a:srgbClr val="555555"/>
                </a:solidFill>
                <a:latin typeface="Calibri"/>
                <a:cs typeface="Calibri"/>
              </a:rPr>
              <a:t>cette</a:t>
            </a:r>
            <a:r>
              <a:rPr sz="1400" spc="90">
                <a:solidFill>
                  <a:srgbClr val="555555"/>
                </a:solidFill>
                <a:latin typeface="Calibri"/>
                <a:cs typeface="Calibri"/>
              </a:rPr>
              <a:t> </a:t>
            </a:r>
            <a:r>
              <a:rPr sz="1400">
                <a:solidFill>
                  <a:srgbClr val="555555"/>
                </a:solidFill>
                <a:latin typeface="Calibri"/>
                <a:cs typeface="Calibri"/>
              </a:rPr>
              <a:t>machine</a:t>
            </a:r>
            <a:r>
              <a:rPr sz="1400" spc="114">
                <a:solidFill>
                  <a:srgbClr val="555555"/>
                </a:solidFill>
                <a:latin typeface="Calibri"/>
                <a:cs typeface="Calibri"/>
              </a:rPr>
              <a:t> </a:t>
            </a:r>
            <a:r>
              <a:rPr sz="1400">
                <a:solidFill>
                  <a:srgbClr val="555555"/>
                </a:solidFill>
                <a:latin typeface="Calibri"/>
                <a:cs typeface="Calibri"/>
              </a:rPr>
              <a:t>à</a:t>
            </a:r>
            <a:r>
              <a:rPr sz="1400" spc="105">
                <a:solidFill>
                  <a:srgbClr val="555555"/>
                </a:solidFill>
                <a:latin typeface="Calibri"/>
                <a:cs typeface="Calibri"/>
              </a:rPr>
              <a:t> </a:t>
            </a:r>
            <a:r>
              <a:rPr sz="1400">
                <a:solidFill>
                  <a:srgbClr val="555555"/>
                </a:solidFill>
                <a:latin typeface="Calibri"/>
                <a:cs typeface="Calibri"/>
              </a:rPr>
              <a:t>travers</a:t>
            </a:r>
            <a:r>
              <a:rPr sz="1400" spc="110">
                <a:solidFill>
                  <a:srgbClr val="555555"/>
                </a:solidFill>
                <a:latin typeface="Calibri"/>
                <a:cs typeface="Calibri"/>
              </a:rPr>
              <a:t> </a:t>
            </a:r>
            <a:r>
              <a:rPr sz="1400">
                <a:solidFill>
                  <a:srgbClr val="555555"/>
                </a:solidFill>
                <a:latin typeface="Calibri"/>
                <a:cs typeface="Calibri"/>
              </a:rPr>
              <a:t>des</a:t>
            </a:r>
            <a:r>
              <a:rPr sz="1400" spc="135">
                <a:solidFill>
                  <a:srgbClr val="555555"/>
                </a:solidFill>
                <a:latin typeface="Calibri"/>
                <a:cs typeface="Calibri"/>
              </a:rPr>
              <a:t> </a:t>
            </a:r>
            <a:r>
              <a:rPr sz="1400">
                <a:solidFill>
                  <a:srgbClr val="555555"/>
                </a:solidFill>
                <a:latin typeface="Calibri"/>
                <a:cs typeface="Calibri"/>
              </a:rPr>
              <a:t>terminaux</a:t>
            </a:r>
            <a:r>
              <a:rPr sz="1400" spc="105">
                <a:solidFill>
                  <a:srgbClr val="555555"/>
                </a:solidFill>
                <a:latin typeface="Calibri"/>
                <a:cs typeface="Calibri"/>
              </a:rPr>
              <a:t> </a:t>
            </a:r>
            <a:r>
              <a:rPr sz="1400">
                <a:solidFill>
                  <a:srgbClr val="555555"/>
                </a:solidFill>
                <a:latin typeface="Calibri"/>
                <a:cs typeface="Calibri"/>
              </a:rPr>
              <a:t>passifs</a:t>
            </a:r>
            <a:r>
              <a:rPr sz="1400" spc="95">
                <a:solidFill>
                  <a:srgbClr val="555555"/>
                </a:solidFill>
                <a:latin typeface="Calibri"/>
                <a:cs typeface="Calibri"/>
              </a:rPr>
              <a:t> </a:t>
            </a:r>
            <a:r>
              <a:rPr sz="1400">
                <a:solidFill>
                  <a:srgbClr val="555555"/>
                </a:solidFill>
                <a:latin typeface="Calibri"/>
                <a:cs typeface="Calibri"/>
              </a:rPr>
              <a:t>(c’est</a:t>
            </a:r>
            <a:r>
              <a:rPr sz="1400" spc="100">
                <a:solidFill>
                  <a:srgbClr val="555555"/>
                </a:solidFill>
                <a:latin typeface="Calibri"/>
                <a:cs typeface="Calibri"/>
              </a:rPr>
              <a:t> </a:t>
            </a:r>
            <a:r>
              <a:rPr sz="1400" spc="-25">
                <a:solidFill>
                  <a:srgbClr val="555555"/>
                </a:solidFill>
                <a:latin typeface="Calibri"/>
                <a:cs typeface="Calibri"/>
              </a:rPr>
              <a:t>un </a:t>
            </a:r>
            <a:r>
              <a:rPr sz="1400">
                <a:solidFill>
                  <a:srgbClr val="555555"/>
                </a:solidFill>
                <a:latin typeface="Calibri"/>
                <a:cs typeface="Calibri"/>
              </a:rPr>
              <a:t>poste</a:t>
            </a:r>
            <a:r>
              <a:rPr sz="1400" spc="-25">
                <a:solidFill>
                  <a:srgbClr val="555555"/>
                </a:solidFill>
                <a:latin typeface="Calibri"/>
                <a:cs typeface="Calibri"/>
              </a:rPr>
              <a:t> </a:t>
            </a:r>
            <a:r>
              <a:rPr sz="1400">
                <a:solidFill>
                  <a:srgbClr val="555555"/>
                </a:solidFill>
                <a:latin typeface="Calibri"/>
                <a:cs typeface="Calibri"/>
              </a:rPr>
              <a:t>de</a:t>
            </a:r>
            <a:r>
              <a:rPr sz="1400" spc="-50">
                <a:solidFill>
                  <a:srgbClr val="555555"/>
                </a:solidFill>
                <a:latin typeface="Calibri"/>
                <a:cs typeface="Calibri"/>
              </a:rPr>
              <a:t> </a:t>
            </a:r>
            <a:r>
              <a:rPr sz="1400" spc="-10">
                <a:solidFill>
                  <a:srgbClr val="555555"/>
                </a:solidFill>
                <a:latin typeface="Calibri"/>
                <a:cs typeface="Calibri"/>
              </a:rPr>
              <a:t>travail</a:t>
            </a:r>
            <a:r>
              <a:rPr sz="1400" spc="-15">
                <a:solidFill>
                  <a:srgbClr val="555555"/>
                </a:solidFill>
                <a:latin typeface="Calibri"/>
                <a:cs typeface="Calibri"/>
              </a:rPr>
              <a:t> </a:t>
            </a:r>
            <a:r>
              <a:rPr sz="1400">
                <a:solidFill>
                  <a:srgbClr val="555555"/>
                </a:solidFill>
                <a:latin typeface="Calibri"/>
                <a:cs typeface="Calibri"/>
              </a:rPr>
              <a:t>composé</a:t>
            </a:r>
            <a:r>
              <a:rPr sz="1400" spc="-60">
                <a:solidFill>
                  <a:srgbClr val="555555"/>
                </a:solidFill>
                <a:latin typeface="Calibri"/>
                <a:cs typeface="Calibri"/>
              </a:rPr>
              <a:t> </a:t>
            </a:r>
            <a:r>
              <a:rPr sz="1400" spc="-10">
                <a:solidFill>
                  <a:srgbClr val="555555"/>
                </a:solidFill>
                <a:latin typeface="Calibri"/>
                <a:cs typeface="Calibri"/>
              </a:rPr>
              <a:t>uniquement</a:t>
            </a:r>
            <a:r>
              <a:rPr sz="1400" spc="20">
                <a:solidFill>
                  <a:srgbClr val="555555"/>
                </a:solidFill>
                <a:latin typeface="Calibri"/>
                <a:cs typeface="Calibri"/>
              </a:rPr>
              <a:t> </a:t>
            </a:r>
            <a:r>
              <a:rPr sz="1400">
                <a:solidFill>
                  <a:srgbClr val="555555"/>
                </a:solidFill>
                <a:latin typeface="Calibri"/>
                <a:cs typeface="Calibri"/>
              </a:rPr>
              <a:t>d’un</a:t>
            </a:r>
            <a:r>
              <a:rPr sz="1400" spc="-45">
                <a:solidFill>
                  <a:srgbClr val="555555"/>
                </a:solidFill>
                <a:latin typeface="Calibri"/>
                <a:cs typeface="Calibri"/>
              </a:rPr>
              <a:t> </a:t>
            </a:r>
            <a:r>
              <a:rPr sz="1400">
                <a:solidFill>
                  <a:srgbClr val="555555"/>
                </a:solidFill>
                <a:latin typeface="Calibri"/>
                <a:cs typeface="Calibri"/>
              </a:rPr>
              <a:t>écran</a:t>
            </a:r>
            <a:r>
              <a:rPr sz="1400" spc="-55">
                <a:solidFill>
                  <a:srgbClr val="555555"/>
                </a:solidFill>
                <a:latin typeface="Calibri"/>
                <a:cs typeface="Calibri"/>
              </a:rPr>
              <a:t> </a:t>
            </a:r>
            <a:r>
              <a:rPr sz="1400">
                <a:solidFill>
                  <a:srgbClr val="555555"/>
                </a:solidFill>
                <a:latin typeface="Calibri"/>
                <a:cs typeface="Calibri"/>
              </a:rPr>
              <a:t>et</a:t>
            </a:r>
            <a:r>
              <a:rPr sz="1400" spc="-60">
                <a:solidFill>
                  <a:srgbClr val="555555"/>
                </a:solidFill>
                <a:latin typeface="Calibri"/>
                <a:cs typeface="Calibri"/>
              </a:rPr>
              <a:t> </a:t>
            </a:r>
            <a:r>
              <a:rPr sz="1400">
                <a:solidFill>
                  <a:srgbClr val="555555"/>
                </a:solidFill>
                <a:latin typeface="Calibri"/>
                <a:cs typeface="Calibri"/>
              </a:rPr>
              <a:t>d’un</a:t>
            </a:r>
            <a:r>
              <a:rPr sz="1400" spc="-35">
                <a:solidFill>
                  <a:srgbClr val="555555"/>
                </a:solidFill>
                <a:latin typeface="Calibri"/>
                <a:cs typeface="Calibri"/>
              </a:rPr>
              <a:t> </a:t>
            </a:r>
            <a:r>
              <a:rPr sz="1400" spc="-10">
                <a:solidFill>
                  <a:srgbClr val="555555"/>
                </a:solidFill>
                <a:latin typeface="Calibri"/>
                <a:cs typeface="Calibri"/>
              </a:rPr>
              <a:t>clavier).</a:t>
            </a:r>
            <a:endParaRPr sz="1400">
              <a:latin typeface="Calibri"/>
              <a:cs typeface="Calibri"/>
            </a:endParaRPr>
          </a:p>
          <a:p>
            <a:pPr marL="299085" indent="-286385">
              <a:lnSpc>
                <a:spcPct val="100000"/>
              </a:lnSpc>
              <a:spcBef>
                <a:spcPts val="484"/>
              </a:spcBef>
              <a:buFont typeface="Arial MT"/>
              <a:buChar char="•"/>
              <a:tabLst>
                <a:tab pos="299085" algn="l"/>
              </a:tabLst>
            </a:pPr>
            <a:r>
              <a:rPr sz="1400" spc="-10">
                <a:solidFill>
                  <a:srgbClr val="555555"/>
                </a:solidFill>
                <a:latin typeface="Calibri"/>
                <a:cs typeface="Calibri"/>
              </a:rPr>
              <a:t>Cette</a:t>
            </a:r>
            <a:r>
              <a:rPr sz="1400" spc="-35">
                <a:solidFill>
                  <a:srgbClr val="555555"/>
                </a:solidFill>
                <a:latin typeface="Calibri"/>
                <a:cs typeface="Calibri"/>
              </a:rPr>
              <a:t> </a:t>
            </a:r>
            <a:r>
              <a:rPr sz="1400" spc="-10">
                <a:solidFill>
                  <a:srgbClr val="555555"/>
                </a:solidFill>
                <a:latin typeface="Calibri"/>
                <a:cs typeface="Calibri"/>
              </a:rPr>
              <a:t>architecture</a:t>
            </a:r>
            <a:r>
              <a:rPr sz="1400" spc="25">
                <a:solidFill>
                  <a:srgbClr val="555555"/>
                </a:solidFill>
                <a:latin typeface="Calibri"/>
                <a:cs typeface="Calibri"/>
              </a:rPr>
              <a:t> </a:t>
            </a:r>
            <a:r>
              <a:rPr sz="1400" spc="-25">
                <a:solidFill>
                  <a:srgbClr val="555555"/>
                </a:solidFill>
                <a:latin typeface="Calibri"/>
                <a:cs typeface="Calibri"/>
              </a:rPr>
              <a:t>n’est</a:t>
            </a:r>
            <a:r>
              <a:rPr sz="1400" spc="-45">
                <a:solidFill>
                  <a:srgbClr val="555555"/>
                </a:solidFill>
                <a:latin typeface="Calibri"/>
                <a:cs typeface="Calibri"/>
              </a:rPr>
              <a:t> </a:t>
            </a:r>
            <a:r>
              <a:rPr sz="1400" spc="-10">
                <a:solidFill>
                  <a:srgbClr val="555555"/>
                </a:solidFill>
                <a:latin typeface="Calibri"/>
                <a:cs typeface="Calibri"/>
              </a:rPr>
              <a:t>quasiment</a:t>
            </a:r>
            <a:r>
              <a:rPr sz="1400" spc="15">
                <a:solidFill>
                  <a:srgbClr val="555555"/>
                </a:solidFill>
                <a:latin typeface="Calibri"/>
                <a:cs typeface="Calibri"/>
              </a:rPr>
              <a:t> </a:t>
            </a:r>
            <a:r>
              <a:rPr sz="1400">
                <a:solidFill>
                  <a:srgbClr val="555555"/>
                </a:solidFill>
                <a:latin typeface="Calibri"/>
                <a:cs typeface="Calibri"/>
              </a:rPr>
              <a:t>plus</a:t>
            </a:r>
            <a:r>
              <a:rPr sz="1400" spc="-35">
                <a:solidFill>
                  <a:srgbClr val="555555"/>
                </a:solidFill>
                <a:latin typeface="Calibri"/>
                <a:cs typeface="Calibri"/>
              </a:rPr>
              <a:t> </a:t>
            </a:r>
            <a:r>
              <a:rPr sz="1400">
                <a:solidFill>
                  <a:srgbClr val="555555"/>
                </a:solidFill>
                <a:latin typeface="Calibri"/>
                <a:cs typeface="Calibri"/>
              </a:rPr>
              <a:t>utilisée</a:t>
            </a:r>
            <a:r>
              <a:rPr sz="1400" spc="-15">
                <a:solidFill>
                  <a:srgbClr val="555555"/>
                </a:solidFill>
                <a:latin typeface="Calibri"/>
                <a:cs typeface="Calibri"/>
              </a:rPr>
              <a:t> </a:t>
            </a:r>
            <a:r>
              <a:rPr sz="1400" spc="-10">
                <a:solidFill>
                  <a:srgbClr val="555555"/>
                </a:solidFill>
                <a:latin typeface="Calibri"/>
                <a:cs typeface="Calibri"/>
              </a:rPr>
              <a:t>aujourd’hui.</a:t>
            </a:r>
            <a:endParaRPr sz="1400">
              <a:latin typeface="Calibri"/>
              <a:cs typeface="Calibri"/>
            </a:endParaRPr>
          </a:p>
          <a:p>
            <a:pPr>
              <a:lnSpc>
                <a:spcPct val="100000"/>
              </a:lnSpc>
              <a:spcBef>
                <a:spcPts val="1005"/>
              </a:spcBef>
              <a:buClr>
                <a:srgbClr val="555555"/>
              </a:buClr>
              <a:buFont typeface="Arial MT"/>
              <a:buChar char="•"/>
            </a:pPr>
            <a:endParaRPr sz="1400">
              <a:latin typeface="Calibri"/>
              <a:cs typeface="Calibri"/>
            </a:endParaRPr>
          </a:p>
          <a:p>
            <a:pPr marL="12700">
              <a:lnSpc>
                <a:spcPct val="100000"/>
              </a:lnSpc>
            </a:pPr>
            <a:r>
              <a:rPr sz="1400" b="1" spc="-10">
                <a:solidFill>
                  <a:srgbClr val="FF7800"/>
                </a:solidFill>
                <a:latin typeface="Calibri"/>
                <a:cs typeface="Calibri"/>
              </a:rPr>
              <a:t>Inconvénients</a:t>
            </a:r>
            <a:endParaRPr sz="1400">
              <a:latin typeface="Calibri"/>
              <a:cs typeface="Calibri"/>
            </a:endParaRPr>
          </a:p>
          <a:p>
            <a:pPr marL="182245" indent="-169545" algn="just">
              <a:lnSpc>
                <a:spcPts val="1630"/>
              </a:lnSpc>
              <a:spcBef>
                <a:spcPts val="530"/>
              </a:spcBef>
              <a:buFont typeface="Arial MT"/>
              <a:buChar char="•"/>
              <a:tabLst>
                <a:tab pos="182245" algn="l"/>
                <a:tab pos="1228725" algn="l"/>
              </a:tabLst>
            </a:pPr>
            <a:r>
              <a:rPr sz="1400" spc="-10">
                <a:solidFill>
                  <a:srgbClr val="555555"/>
                </a:solidFill>
                <a:latin typeface="Calibri"/>
                <a:cs typeface="Calibri"/>
              </a:rPr>
              <a:t>Dépendance</a:t>
            </a:r>
            <a:r>
              <a:rPr sz="1400">
                <a:solidFill>
                  <a:srgbClr val="555555"/>
                </a:solidFill>
                <a:latin typeface="Calibri"/>
                <a:cs typeface="Calibri"/>
              </a:rPr>
              <a:t>	totale</a:t>
            </a:r>
            <a:r>
              <a:rPr sz="1400" spc="170">
                <a:solidFill>
                  <a:srgbClr val="555555"/>
                </a:solidFill>
                <a:latin typeface="Calibri"/>
                <a:cs typeface="Calibri"/>
              </a:rPr>
              <a:t> </a:t>
            </a:r>
            <a:r>
              <a:rPr sz="1400">
                <a:solidFill>
                  <a:srgbClr val="555555"/>
                </a:solidFill>
                <a:latin typeface="Calibri"/>
                <a:cs typeface="Calibri"/>
              </a:rPr>
              <a:t>d’un</a:t>
            </a:r>
            <a:r>
              <a:rPr sz="1400" spc="135">
                <a:solidFill>
                  <a:srgbClr val="555555"/>
                </a:solidFill>
                <a:latin typeface="Calibri"/>
                <a:cs typeface="Calibri"/>
              </a:rPr>
              <a:t> </a:t>
            </a:r>
            <a:r>
              <a:rPr sz="1400">
                <a:solidFill>
                  <a:srgbClr val="555555"/>
                </a:solidFill>
                <a:latin typeface="Calibri"/>
                <a:cs typeface="Calibri"/>
              </a:rPr>
              <a:t>système</a:t>
            </a:r>
            <a:r>
              <a:rPr sz="1400" spc="145">
                <a:solidFill>
                  <a:srgbClr val="555555"/>
                </a:solidFill>
                <a:latin typeface="Calibri"/>
                <a:cs typeface="Calibri"/>
              </a:rPr>
              <a:t> </a:t>
            </a:r>
            <a:r>
              <a:rPr sz="1400">
                <a:solidFill>
                  <a:srgbClr val="555555"/>
                </a:solidFill>
                <a:latin typeface="Calibri"/>
                <a:cs typeface="Calibri"/>
              </a:rPr>
              <a:t>centralisé</a:t>
            </a:r>
            <a:r>
              <a:rPr sz="1400" spc="155">
                <a:solidFill>
                  <a:srgbClr val="555555"/>
                </a:solidFill>
                <a:latin typeface="Calibri"/>
                <a:cs typeface="Calibri"/>
              </a:rPr>
              <a:t> </a:t>
            </a:r>
            <a:r>
              <a:rPr sz="1400">
                <a:solidFill>
                  <a:srgbClr val="555555"/>
                </a:solidFill>
                <a:latin typeface="Calibri"/>
                <a:cs typeface="Calibri"/>
              </a:rPr>
              <a:t>:</a:t>
            </a:r>
            <a:r>
              <a:rPr sz="1400" spc="155">
                <a:solidFill>
                  <a:srgbClr val="555555"/>
                </a:solidFill>
                <a:latin typeface="Calibri"/>
                <a:cs typeface="Calibri"/>
              </a:rPr>
              <a:t> </a:t>
            </a:r>
            <a:r>
              <a:rPr sz="1400">
                <a:solidFill>
                  <a:srgbClr val="555555"/>
                </a:solidFill>
                <a:latin typeface="Calibri"/>
                <a:cs typeface="Calibri"/>
              </a:rPr>
              <a:t>si</a:t>
            </a:r>
            <a:r>
              <a:rPr sz="1400" spc="135">
                <a:solidFill>
                  <a:srgbClr val="555555"/>
                </a:solidFill>
                <a:latin typeface="Calibri"/>
                <a:cs typeface="Calibri"/>
              </a:rPr>
              <a:t> </a:t>
            </a:r>
            <a:r>
              <a:rPr sz="1400">
                <a:solidFill>
                  <a:srgbClr val="555555"/>
                </a:solidFill>
                <a:latin typeface="Calibri"/>
                <a:cs typeface="Calibri"/>
              </a:rPr>
              <a:t>le</a:t>
            </a:r>
            <a:r>
              <a:rPr sz="1400" spc="140">
                <a:solidFill>
                  <a:srgbClr val="555555"/>
                </a:solidFill>
                <a:latin typeface="Calibri"/>
                <a:cs typeface="Calibri"/>
              </a:rPr>
              <a:t> </a:t>
            </a:r>
            <a:r>
              <a:rPr sz="1400">
                <a:solidFill>
                  <a:srgbClr val="555555"/>
                </a:solidFill>
                <a:latin typeface="Calibri"/>
                <a:cs typeface="Calibri"/>
              </a:rPr>
              <a:t>système</a:t>
            </a:r>
            <a:r>
              <a:rPr sz="1400" spc="175">
                <a:solidFill>
                  <a:srgbClr val="555555"/>
                </a:solidFill>
                <a:latin typeface="Calibri"/>
                <a:cs typeface="Calibri"/>
              </a:rPr>
              <a:t> </a:t>
            </a:r>
            <a:r>
              <a:rPr sz="1400">
                <a:solidFill>
                  <a:srgbClr val="555555"/>
                </a:solidFill>
                <a:latin typeface="Calibri"/>
                <a:cs typeface="Calibri"/>
              </a:rPr>
              <a:t>tombe</a:t>
            </a:r>
            <a:r>
              <a:rPr sz="1400" spc="145">
                <a:solidFill>
                  <a:srgbClr val="555555"/>
                </a:solidFill>
                <a:latin typeface="Calibri"/>
                <a:cs typeface="Calibri"/>
              </a:rPr>
              <a:t> </a:t>
            </a:r>
            <a:r>
              <a:rPr sz="1400">
                <a:solidFill>
                  <a:srgbClr val="555555"/>
                </a:solidFill>
                <a:latin typeface="Calibri"/>
                <a:cs typeface="Calibri"/>
              </a:rPr>
              <a:t>en</a:t>
            </a:r>
            <a:r>
              <a:rPr sz="1400" spc="155">
                <a:solidFill>
                  <a:srgbClr val="555555"/>
                </a:solidFill>
                <a:latin typeface="Calibri"/>
                <a:cs typeface="Calibri"/>
              </a:rPr>
              <a:t> </a:t>
            </a:r>
            <a:r>
              <a:rPr sz="1400">
                <a:solidFill>
                  <a:srgbClr val="555555"/>
                </a:solidFill>
                <a:latin typeface="Calibri"/>
                <a:cs typeface="Calibri"/>
              </a:rPr>
              <a:t>panne,</a:t>
            </a:r>
            <a:r>
              <a:rPr sz="1400" spc="150">
                <a:solidFill>
                  <a:srgbClr val="555555"/>
                </a:solidFill>
                <a:latin typeface="Calibri"/>
                <a:cs typeface="Calibri"/>
              </a:rPr>
              <a:t> </a:t>
            </a:r>
            <a:r>
              <a:rPr sz="1400" spc="-10" err="1">
                <a:solidFill>
                  <a:srgbClr val="555555"/>
                </a:solidFill>
                <a:latin typeface="Calibri"/>
                <a:cs typeface="Calibri"/>
              </a:rPr>
              <a:t>tou</a:t>
            </a:r>
            <a:r>
              <a:rPr lang="fr-FR" sz="1400" spc="-10">
                <a:solidFill>
                  <a:srgbClr val="555555"/>
                </a:solidFill>
                <a:latin typeface="Calibri"/>
                <a:cs typeface="Calibri"/>
              </a:rPr>
              <a:t>t</a:t>
            </a:r>
            <a:endParaRPr sz="1400">
              <a:latin typeface="Calibri"/>
              <a:cs typeface="Calibri"/>
            </a:endParaRPr>
          </a:p>
          <a:p>
            <a:pPr marL="182880" algn="just">
              <a:lnSpc>
                <a:spcPts val="1630"/>
              </a:lnSpc>
            </a:pPr>
            <a:r>
              <a:rPr lang="fr-FR" sz="1400" spc="-10">
                <a:solidFill>
                  <a:srgbClr val="555555"/>
                </a:solidFill>
                <a:latin typeface="Calibri"/>
                <a:cs typeface="Calibri"/>
              </a:rPr>
              <a:t>Le SI</a:t>
            </a:r>
            <a:r>
              <a:rPr sz="1400" spc="45">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spc="-20">
                <a:solidFill>
                  <a:srgbClr val="555555"/>
                </a:solidFill>
                <a:latin typeface="Calibri"/>
                <a:cs typeface="Calibri"/>
              </a:rPr>
              <a:t>l’entreprise</a:t>
            </a:r>
            <a:r>
              <a:rPr sz="1400" spc="45">
                <a:solidFill>
                  <a:srgbClr val="555555"/>
                </a:solidFill>
                <a:latin typeface="Calibri"/>
                <a:cs typeface="Calibri"/>
              </a:rPr>
              <a:t> </a:t>
            </a:r>
            <a:r>
              <a:rPr sz="1400">
                <a:solidFill>
                  <a:srgbClr val="555555"/>
                </a:solidFill>
                <a:latin typeface="Calibri"/>
                <a:cs typeface="Calibri"/>
              </a:rPr>
              <a:t>est</a:t>
            </a:r>
            <a:r>
              <a:rPr sz="1400" spc="-50">
                <a:solidFill>
                  <a:srgbClr val="555555"/>
                </a:solidFill>
                <a:latin typeface="Calibri"/>
                <a:cs typeface="Calibri"/>
              </a:rPr>
              <a:t> </a:t>
            </a:r>
            <a:r>
              <a:rPr sz="1400" spc="-10">
                <a:solidFill>
                  <a:srgbClr val="555555"/>
                </a:solidFill>
                <a:latin typeface="Calibri"/>
                <a:cs typeface="Calibri"/>
              </a:rPr>
              <a:t>bloquée.</a:t>
            </a:r>
            <a:endParaRPr sz="1400">
              <a:latin typeface="Calibri"/>
              <a:cs typeface="Calibri"/>
            </a:endParaRPr>
          </a:p>
          <a:p>
            <a:pPr marL="181610" marR="5080" indent="-169545" algn="just">
              <a:lnSpc>
                <a:spcPts val="1610"/>
              </a:lnSpc>
              <a:spcBef>
                <a:spcPts val="640"/>
              </a:spcBef>
              <a:buFont typeface="Arial MT"/>
              <a:buChar char="•"/>
              <a:tabLst>
                <a:tab pos="182880" algn="l"/>
              </a:tabLst>
            </a:pPr>
            <a:r>
              <a:rPr sz="1400" err="1">
                <a:solidFill>
                  <a:srgbClr val="555555"/>
                </a:solidFill>
                <a:latin typeface="Calibri"/>
                <a:cs typeface="Calibri"/>
              </a:rPr>
              <a:t>Coût</a:t>
            </a:r>
            <a:r>
              <a:rPr sz="1400" spc="-30">
                <a:solidFill>
                  <a:srgbClr val="555555"/>
                </a:solidFill>
                <a:latin typeface="Calibri"/>
                <a:cs typeface="Calibri"/>
              </a:rPr>
              <a:t> </a:t>
            </a:r>
            <a:r>
              <a:rPr sz="1400">
                <a:solidFill>
                  <a:srgbClr val="555555"/>
                </a:solidFill>
                <a:latin typeface="Calibri"/>
                <a:cs typeface="Calibri"/>
              </a:rPr>
              <a:t>de</a:t>
            </a:r>
            <a:r>
              <a:rPr sz="1400" spc="5">
                <a:solidFill>
                  <a:srgbClr val="555555"/>
                </a:solidFill>
                <a:latin typeface="Calibri"/>
                <a:cs typeface="Calibri"/>
              </a:rPr>
              <a:t> </a:t>
            </a:r>
            <a:r>
              <a:rPr sz="1400">
                <a:solidFill>
                  <a:srgbClr val="555555"/>
                </a:solidFill>
                <a:latin typeface="Calibri"/>
                <a:cs typeface="Calibri"/>
              </a:rPr>
              <a:t>maintenance</a:t>
            </a:r>
            <a:r>
              <a:rPr sz="1400" spc="5">
                <a:solidFill>
                  <a:srgbClr val="555555"/>
                </a:solidFill>
                <a:latin typeface="Calibri"/>
                <a:cs typeface="Calibri"/>
              </a:rPr>
              <a:t> </a:t>
            </a:r>
            <a:r>
              <a:rPr sz="1400">
                <a:solidFill>
                  <a:srgbClr val="555555"/>
                </a:solidFill>
                <a:latin typeface="Calibri"/>
                <a:cs typeface="Calibri"/>
              </a:rPr>
              <a:t>très</a:t>
            </a:r>
            <a:r>
              <a:rPr sz="1400" spc="10">
                <a:solidFill>
                  <a:srgbClr val="555555"/>
                </a:solidFill>
                <a:latin typeface="Calibri"/>
                <a:cs typeface="Calibri"/>
              </a:rPr>
              <a:t> </a:t>
            </a:r>
            <a:r>
              <a:rPr sz="1400">
                <a:solidFill>
                  <a:srgbClr val="555555"/>
                </a:solidFill>
                <a:latin typeface="Calibri"/>
                <a:cs typeface="Calibri"/>
              </a:rPr>
              <a:t>élevé</a:t>
            </a:r>
            <a:r>
              <a:rPr sz="1400" spc="-20">
                <a:solidFill>
                  <a:srgbClr val="555555"/>
                </a:solidFill>
                <a:latin typeface="Calibri"/>
                <a:cs typeface="Calibri"/>
              </a:rPr>
              <a:t> </a:t>
            </a:r>
            <a:r>
              <a:rPr sz="1400">
                <a:solidFill>
                  <a:srgbClr val="555555"/>
                </a:solidFill>
                <a:latin typeface="Calibri"/>
                <a:cs typeface="Calibri"/>
              </a:rPr>
              <a:t>:</a:t>
            </a:r>
            <a:r>
              <a:rPr sz="1400" spc="-10">
                <a:solidFill>
                  <a:srgbClr val="555555"/>
                </a:solidFill>
                <a:latin typeface="Calibri"/>
                <a:cs typeface="Calibri"/>
              </a:rPr>
              <a:t> </a:t>
            </a:r>
            <a:r>
              <a:rPr sz="1400">
                <a:solidFill>
                  <a:srgbClr val="555555"/>
                </a:solidFill>
                <a:latin typeface="Calibri"/>
                <a:cs typeface="Calibri"/>
              </a:rPr>
              <a:t>le</a:t>
            </a:r>
            <a:r>
              <a:rPr sz="1400" spc="-15">
                <a:solidFill>
                  <a:srgbClr val="555555"/>
                </a:solidFill>
                <a:latin typeface="Calibri"/>
                <a:cs typeface="Calibri"/>
              </a:rPr>
              <a:t> </a:t>
            </a:r>
            <a:r>
              <a:rPr sz="1400">
                <a:solidFill>
                  <a:srgbClr val="555555"/>
                </a:solidFill>
                <a:latin typeface="Calibri"/>
                <a:cs typeface="Calibri"/>
              </a:rPr>
              <a:t>fait</a:t>
            </a:r>
            <a:r>
              <a:rPr sz="1400" spc="-10">
                <a:solidFill>
                  <a:srgbClr val="555555"/>
                </a:solidFill>
                <a:latin typeface="Calibri"/>
                <a:cs typeface="Calibri"/>
              </a:rPr>
              <a:t> </a:t>
            </a:r>
            <a:r>
              <a:rPr sz="1400">
                <a:solidFill>
                  <a:srgbClr val="555555"/>
                </a:solidFill>
                <a:latin typeface="Calibri"/>
                <a:cs typeface="Calibri"/>
              </a:rPr>
              <a:t>que</a:t>
            </a:r>
            <a:r>
              <a:rPr sz="1400" spc="-20">
                <a:solidFill>
                  <a:srgbClr val="555555"/>
                </a:solidFill>
                <a:latin typeface="Calibri"/>
                <a:cs typeface="Calibri"/>
              </a:rPr>
              <a:t> </a:t>
            </a:r>
            <a:r>
              <a:rPr sz="1400" spc="-10">
                <a:solidFill>
                  <a:srgbClr val="555555"/>
                </a:solidFill>
                <a:latin typeface="Calibri"/>
                <a:cs typeface="Calibri"/>
              </a:rPr>
              <a:t>l’entreprise </a:t>
            </a:r>
            <a:r>
              <a:rPr sz="1400">
                <a:solidFill>
                  <a:srgbClr val="555555"/>
                </a:solidFill>
                <a:latin typeface="Calibri"/>
                <a:cs typeface="Calibri"/>
              </a:rPr>
              <a:t>est</a:t>
            </a:r>
            <a:r>
              <a:rPr sz="1400" spc="-30">
                <a:solidFill>
                  <a:srgbClr val="555555"/>
                </a:solidFill>
                <a:latin typeface="Calibri"/>
                <a:cs typeface="Calibri"/>
              </a:rPr>
              <a:t> </a:t>
            </a:r>
            <a:r>
              <a:rPr sz="1400">
                <a:solidFill>
                  <a:srgbClr val="555555"/>
                </a:solidFill>
                <a:latin typeface="Calibri"/>
                <a:cs typeface="Calibri"/>
              </a:rPr>
              <a:t>liée</a:t>
            </a:r>
            <a:r>
              <a:rPr sz="1400" spc="-15">
                <a:solidFill>
                  <a:srgbClr val="555555"/>
                </a:solidFill>
                <a:latin typeface="Calibri"/>
                <a:cs typeface="Calibri"/>
              </a:rPr>
              <a:t> </a:t>
            </a:r>
            <a:r>
              <a:rPr sz="1400">
                <a:solidFill>
                  <a:srgbClr val="555555"/>
                </a:solidFill>
                <a:latin typeface="Calibri"/>
                <a:cs typeface="Calibri"/>
              </a:rPr>
              <a:t>à</a:t>
            </a:r>
            <a:r>
              <a:rPr sz="1400" spc="5">
                <a:solidFill>
                  <a:srgbClr val="555555"/>
                </a:solidFill>
                <a:latin typeface="Calibri"/>
                <a:cs typeface="Calibri"/>
              </a:rPr>
              <a:t> </a:t>
            </a:r>
            <a:r>
              <a:rPr sz="1400">
                <a:solidFill>
                  <a:srgbClr val="555555"/>
                </a:solidFill>
                <a:latin typeface="Calibri"/>
                <a:cs typeface="Calibri"/>
              </a:rPr>
              <a:t>un</a:t>
            </a:r>
            <a:r>
              <a:rPr sz="1400" spc="-35">
                <a:solidFill>
                  <a:srgbClr val="555555"/>
                </a:solidFill>
                <a:latin typeface="Calibri"/>
                <a:cs typeface="Calibri"/>
              </a:rPr>
              <a:t> </a:t>
            </a:r>
            <a:r>
              <a:rPr sz="1400">
                <a:solidFill>
                  <a:srgbClr val="555555"/>
                </a:solidFill>
                <a:latin typeface="Calibri"/>
                <a:cs typeface="Calibri"/>
              </a:rPr>
              <a:t>seul</a:t>
            </a:r>
            <a:r>
              <a:rPr sz="1400" spc="-20">
                <a:solidFill>
                  <a:srgbClr val="555555"/>
                </a:solidFill>
                <a:latin typeface="Calibri"/>
                <a:cs typeface="Calibri"/>
              </a:rPr>
              <a:t> </a:t>
            </a:r>
            <a:r>
              <a:rPr sz="1400" spc="-10">
                <a:solidFill>
                  <a:srgbClr val="555555"/>
                </a:solidFill>
                <a:latin typeface="Calibri"/>
                <a:cs typeface="Calibri"/>
              </a:rPr>
              <a:t>constructeur 	</a:t>
            </a:r>
            <a:r>
              <a:rPr sz="1400">
                <a:solidFill>
                  <a:srgbClr val="555555"/>
                </a:solidFill>
                <a:latin typeface="Calibri"/>
                <a:cs typeface="Calibri"/>
              </a:rPr>
              <a:t>et</a:t>
            </a:r>
            <a:r>
              <a:rPr sz="1400" spc="-50">
                <a:solidFill>
                  <a:srgbClr val="555555"/>
                </a:solidFill>
                <a:latin typeface="Calibri"/>
                <a:cs typeface="Calibri"/>
              </a:rPr>
              <a:t> </a:t>
            </a:r>
            <a:r>
              <a:rPr sz="1400" spc="-10">
                <a:solidFill>
                  <a:srgbClr val="555555"/>
                </a:solidFill>
                <a:latin typeface="Calibri"/>
                <a:cs typeface="Calibri"/>
              </a:rPr>
              <a:t>fournisseur </a:t>
            </a:r>
            <a:r>
              <a:rPr sz="1400">
                <a:solidFill>
                  <a:srgbClr val="555555"/>
                </a:solidFill>
                <a:latin typeface="Calibri"/>
                <a:cs typeface="Calibri"/>
              </a:rPr>
              <a:t>de</a:t>
            </a:r>
            <a:r>
              <a:rPr sz="1400" spc="-35">
                <a:solidFill>
                  <a:srgbClr val="555555"/>
                </a:solidFill>
                <a:latin typeface="Calibri"/>
                <a:cs typeface="Calibri"/>
              </a:rPr>
              <a:t> </a:t>
            </a:r>
            <a:r>
              <a:rPr sz="1400">
                <a:solidFill>
                  <a:srgbClr val="555555"/>
                </a:solidFill>
                <a:latin typeface="Calibri"/>
                <a:cs typeface="Calibri"/>
              </a:rPr>
              <a:t>logiciels, fait</a:t>
            </a:r>
            <a:r>
              <a:rPr sz="1400" spc="-45">
                <a:solidFill>
                  <a:srgbClr val="555555"/>
                </a:solidFill>
                <a:latin typeface="Calibri"/>
                <a:cs typeface="Calibri"/>
              </a:rPr>
              <a:t> </a:t>
            </a:r>
            <a:r>
              <a:rPr sz="1400">
                <a:solidFill>
                  <a:srgbClr val="555555"/>
                </a:solidFill>
                <a:latin typeface="Calibri"/>
                <a:cs typeface="Calibri"/>
              </a:rPr>
              <a:t>que</a:t>
            </a:r>
            <a:r>
              <a:rPr sz="1400" spc="-15">
                <a:solidFill>
                  <a:srgbClr val="555555"/>
                </a:solidFill>
                <a:latin typeface="Calibri"/>
                <a:cs typeface="Calibri"/>
              </a:rPr>
              <a:t> </a:t>
            </a:r>
            <a:r>
              <a:rPr sz="1400">
                <a:solidFill>
                  <a:srgbClr val="555555"/>
                </a:solidFill>
                <a:latin typeface="Calibri"/>
                <a:cs typeface="Calibri"/>
              </a:rPr>
              <a:t>les</a:t>
            </a:r>
            <a:r>
              <a:rPr sz="1400" spc="-50">
                <a:solidFill>
                  <a:srgbClr val="555555"/>
                </a:solidFill>
                <a:latin typeface="Calibri"/>
                <a:cs typeface="Calibri"/>
              </a:rPr>
              <a:t> </a:t>
            </a:r>
            <a:r>
              <a:rPr sz="1400">
                <a:solidFill>
                  <a:srgbClr val="555555"/>
                </a:solidFill>
                <a:latin typeface="Calibri"/>
                <a:cs typeface="Calibri"/>
              </a:rPr>
              <a:t>coûts</a:t>
            </a:r>
            <a:r>
              <a:rPr sz="1400" spc="-45">
                <a:solidFill>
                  <a:srgbClr val="555555"/>
                </a:solidFill>
                <a:latin typeface="Calibri"/>
                <a:cs typeface="Calibri"/>
              </a:rPr>
              <a:t> </a:t>
            </a:r>
            <a:r>
              <a:rPr sz="1400">
                <a:solidFill>
                  <a:srgbClr val="555555"/>
                </a:solidFill>
                <a:latin typeface="Calibri"/>
                <a:cs typeface="Calibri"/>
              </a:rPr>
              <a:t>sont</a:t>
            </a:r>
            <a:r>
              <a:rPr sz="1400" spc="-20">
                <a:solidFill>
                  <a:srgbClr val="555555"/>
                </a:solidFill>
                <a:latin typeface="Calibri"/>
                <a:cs typeface="Calibri"/>
              </a:rPr>
              <a:t> </a:t>
            </a:r>
            <a:r>
              <a:rPr sz="1400">
                <a:solidFill>
                  <a:srgbClr val="555555"/>
                </a:solidFill>
                <a:latin typeface="Calibri"/>
                <a:cs typeface="Calibri"/>
              </a:rPr>
              <a:t>très</a:t>
            </a:r>
            <a:r>
              <a:rPr sz="1400" spc="-30">
                <a:solidFill>
                  <a:srgbClr val="555555"/>
                </a:solidFill>
                <a:latin typeface="Calibri"/>
                <a:cs typeface="Calibri"/>
              </a:rPr>
              <a:t> </a:t>
            </a:r>
            <a:r>
              <a:rPr sz="1400" spc="-10">
                <a:solidFill>
                  <a:srgbClr val="555555"/>
                </a:solidFill>
                <a:latin typeface="Calibri"/>
                <a:cs typeface="Calibri"/>
              </a:rPr>
              <a:t>élevés.</a:t>
            </a:r>
            <a:endParaRPr sz="1400">
              <a:latin typeface="Calibri"/>
              <a:cs typeface="Calibri"/>
            </a:endParaRPr>
          </a:p>
          <a:p>
            <a:pPr marL="182245" indent="-169545" algn="just">
              <a:lnSpc>
                <a:spcPts val="1645"/>
              </a:lnSpc>
              <a:spcBef>
                <a:spcPts val="459"/>
              </a:spcBef>
              <a:buFont typeface="Arial MT"/>
              <a:buChar char="•"/>
              <a:tabLst>
                <a:tab pos="182245" algn="l"/>
              </a:tabLst>
            </a:pPr>
            <a:r>
              <a:rPr sz="1400">
                <a:solidFill>
                  <a:srgbClr val="555555"/>
                </a:solidFill>
                <a:latin typeface="Calibri"/>
                <a:cs typeface="Calibri"/>
              </a:rPr>
              <a:t>Possibilités</a:t>
            </a:r>
            <a:r>
              <a:rPr sz="1400" spc="325">
                <a:solidFill>
                  <a:srgbClr val="555555"/>
                </a:solidFill>
                <a:latin typeface="Calibri"/>
                <a:cs typeface="Calibri"/>
              </a:rPr>
              <a:t> </a:t>
            </a:r>
            <a:r>
              <a:rPr sz="1400">
                <a:solidFill>
                  <a:srgbClr val="555555"/>
                </a:solidFill>
                <a:latin typeface="Calibri"/>
                <a:cs typeface="Calibri"/>
              </a:rPr>
              <a:t>graphiques</a:t>
            </a:r>
            <a:r>
              <a:rPr sz="1400" spc="325">
                <a:solidFill>
                  <a:srgbClr val="555555"/>
                </a:solidFill>
                <a:latin typeface="Calibri"/>
                <a:cs typeface="Calibri"/>
              </a:rPr>
              <a:t> </a:t>
            </a:r>
            <a:r>
              <a:rPr sz="1400">
                <a:solidFill>
                  <a:srgbClr val="555555"/>
                </a:solidFill>
                <a:latin typeface="Calibri"/>
                <a:cs typeface="Calibri"/>
              </a:rPr>
              <a:t>et</a:t>
            </a:r>
            <a:r>
              <a:rPr sz="1400" spc="305">
                <a:solidFill>
                  <a:srgbClr val="555555"/>
                </a:solidFill>
                <a:latin typeface="Calibri"/>
                <a:cs typeface="Calibri"/>
              </a:rPr>
              <a:t> </a:t>
            </a:r>
            <a:r>
              <a:rPr sz="1400">
                <a:solidFill>
                  <a:srgbClr val="555555"/>
                </a:solidFill>
                <a:latin typeface="Calibri"/>
                <a:cs typeface="Calibri"/>
              </a:rPr>
              <a:t>multimédias</a:t>
            </a:r>
            <a:r>
              <a:rPr sz="1400" spc="350">
                <a:solidFill>
                  <a:srgbClr val="555555"/>
                </a:solidFill>
                <a:latin typeface="Calibri"/>
                <a:cs typeface="Calibri"/>
              </a:rPr>
              <a:t> </a:t>
            </a:r>
            <a:r>
              <a:rPr sz="1400">
                <a:solidFill>
                  <a:srgbClr val="555555"/>
                </a:solidFill>
                <a:latin typeface="Calibri"/>
                <a:cs typeface="Calibri"/>
              </a:rPr>
              <a:t>très</a:t>
            </a:r>
            <a:r>
              <a:rPr sz="1400" spc="325">
                <a:solidFill>
                  <a:srgbClr val="555555"/>
                </a:solidFill>
                <a:latin typeface="Calibri"/>
                <a:cs typeface="Calibri"/>
              </a:rPr>
              <a:t> </a:t>
            </a:r>
            <a:r>
              <a:rPr sz="1400">
                <a:solidFill>
                  <a:srgbClr val="555555"/>
                </a:solidFill>
                <a:latin typeface="Calibri"/>
                <a:cs typeface="Calibri"/>
              </a:rPr>
              <a:t>limitées</a:t>
            </a:r>
            <a:r>
              <a:rPr sz="1400" spc="325">
                <a:solidFill>
                  <a:srgbClr val="555555"/>
                </a:solidFill>
                <a:latin typeface="Calibri"/>
                <a:cs typeface="Calibri"/>
              </a:rPr>
              <a:t> </a:t>
            </a:r>
            <a:r>
              <a:rPr sz="1400">
                <a:solidFill>
                  <a:srgbClr val="555555"/>
                </a:solidFill>
                <a:latin typeface="Calibri"/>
                <a:cs typeface="Calibri"/>
              </a:rPr>
              <a:t>:</a:t>
            </a:r>
            <a:r>
              <a:rPr sz="1400" spc="325">
                <a:solidFill>
                  <a:srgbClr val="555555"/>
                </a:solidFill>
                <a:latin typeface="Calibri"/>
                <a:cs typeface="Calibri"/>
              </a:rPr>
              <a:t> </a:t>
            </a:r>
            <a:r>
              <a:rPr sz="1400">
                <a:solidFill>
                  <a:srgbClr val="555555"/>
                </a:solidFill>
                <a:latin typeface="Calibri"/>
                <a:cs typeface="Calibri"/>
              </a:rPr>
              <a:t>ces</a:t>
            </a:r>
            <a:r>
              <a:rPr sz="1400" spc="320">
                <a:solidFill>
                  <a:srgbClr val="555555"/>
                </a:solidFill>
                <a:latin typeface="Calibri"/>
                <a:cs typeface="Calibri"/>
              </a:rPr>
              <a:t> </a:t>
            </a:r>
            <a:r>
              <a:rPr sz="1400">
                <a:solidFill>
                  <a:srgbClr val="555555"/>
                </a:solidFill>
                <a:latin typeface="Calibri"/>
                <a:cs typeface="Calibri"/>
              </a:rPr>
              <a:t>types</a:t>
            </a:r>
            <a:r>
              <a:rPr sz="1400" spc="340">
                <a:solidFill>
                  <a:srgbClr val="555555"/>
                </a:solidFill>
                <a:latin typeface="Calibri"/>
                <a:cs typeface="Calibri"/>
              </a:rPr>
              <a:t> </a:t>
            </a:r>
            <a:r>
              <a:rPr sz="1400">
                <a:solidFill>
                  <a:srgbClr val="555555"/>
                </a:solidFill>
                <a:latin typeface="Calibri"/>
                <a:cs typeface="Calibri"/>
              </a:rPr>
              <a:t>de</a:t>
            </a:r>
            <a:r>
              <a:rPr sz="1400" spc="315">
                <a:solidFill>
                  <a:srgbClr val="555555"/>
                </a:solidFill>
                <a:latin typeface="Calibri"/>
                <a:cs typeface="Calibri"/>
              </a:rPr>
              <a:t> </a:t>
            </a:r>
            <a:r>
              <a:rPr sz="1400">
                <a:solidFill>
                  <a:srgbClr val="555555"/>
                </a:solidFill>
                <a:latin typeface="Calibri"/>
                <a:cs typeface="Calibri"/>
              </a:rPr>
              <a:t>machine</a:t>
            </a:r>
            <a:r>
              <a:rPr sz="1400" spc="315">
                <a:solidFill>
                  <a:srgbClr val="555555"/>
                </a:solidFill>
                <a:latin typeface="Calibri"/>
                <a:cs typeface="Calibri"/>
              </a:rPr>
              <a:t> </a:t>
            </a:r>
            <a:r>
              <a:rPr sz="1400" spc="-20">
                <a:solidFill>
                  <a:srgbClr val="555555"/>
                </a:solidFill>
                <a:latin typeface="Calibri"/>
                <a:cs typeface="Calibri"/>
              </a:rPr>
              <a:t>sont</a:t>
            </a:r>
            <a:endParaRPr sz="1400">
              <a:latin typeface="Calibri"/>
              <a:cs typeface="Calibri"/>
            </a:endParaRPr>
          </a:p>
          <a:p>
            <a:pPr marL="182880" algn="just">
              <a:lnSpc>
                <a:spcPts val="1645"/>
              </a:lnSpc>
            </a:pPr>
            <a:r>
              <a:rPr sz="1400" spc="-10">
                <a:solidFill>
                  <a:srgbClr val="555555"/>
                </a:solidFill>
                <a:latin typeface="Calibri"/>
                <a:cs typeface="Calibri"/>
              </a:rPr>
              <a:t>utilisable</a:t>
            </a:r>
            <a:r>
              <a:rPr sz="1400" spc="55">
                <a:solidFill>
                  <a:srgbClr val="555555"/>
                </a:solidFill>
                <a:latin typeface="Calibri"/>
                <a:cs typeface="Calibri"/>
              </a:rPr>
              <a:t> </a:t>
            </a:r>
            <a:r>
              <a:rPr sz="1400" spc="-10">
                <a:solidFill>
                  <a:srgbClr val="555555"/>
                </a:solidFill>
                <a:latin typeface="Calibri"/>
                <a:cs typeface="Calibri"/>
              </a:rPr>
              <a:t>uniquement</a:t>
            </a:r>
            <a:r>
              <a:rPr sz="1400" spc="50">
                <a:solidFill>
                  <a:srgbClr val="555555"/>
                </a:solidFill>
                <a:latin typeface="Calibri"/>
                <a:cs typeface="Calibri"/>
              </a:rPr>
              <a:t> </a:t>
            </a:r>
            <a:r>
              <a:rPr sz="1400">
                <a:solidFill>
                  <a:srgbClr val="555555"/>
                </a:solidFill>
                <a:latin typeface="Calibri"/>
                <a:cs typeface="Calibri"/>
              </a:rPr>
              <a:t>en</a:t>
            </a:r>
            <a:r>
              <a:rPr sz="1400" spc="-35">
                <a:solidFill>
                  <a:srgbClr val="555555"/>
                </a:solidFill>
                <a:latin typeface="Calibri"/>
                <a:cs typeface="Calibri"/>
              </a:rPr>
              <a:t> </a:t>
            </a:r>
            <a:r>
              <a:rPr sz="1400">
                <a:solidFill>
                  <a:srgbClr val="555555"/>
                </a:solidFill>
                <a:latin typeface="Calibri"/>
                <a:cs typeface="Calibri"/>
              </a:rPr>
              <a:t>mode</a:t>
            </a:r>
            <a:r>
              <a:rPr sz="1400" spc="-25">
                <a:solidFill>
                  <a:srgbClr val="555555"/>
                </a:solidFill>
                <a:latin typeface="Calibri"/>
                <a:cs typeface="Calibri"/>
              </a:rPr>
              <a:t> </a:t>
            </a:r>
            <a:r>
              <a:rPr sz="1400" spc="-10" err="1">
                <a:solidFill>
                  <a:srgbClr val="555555"/>
                </a:solidFill>
                <a:latin typeface="Calibri"/>
                <a:cs typeface="Calibri"/>
              </a:rPr>
              <a:t>caractère</a:t>
            </a:r>
            <a:r>
              <a:rPr sz="1400" spc="-10">
                <a:solidFill>
                  <a:srgbClr val="555555"/>
                </a:solidFill>
                <a:latin typeface="Calibri"/>
                <a:cs typeface="Calibri"/>
              </a:rPr>
              <a:t>.</a:t>
            </a:r>
            <a:endParaRPr sz="14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2</a:t>
            </a:r>
            <a:endParaRPr sz="2800"/>
          </a:p>
        </p:txBody>
      </p:sp>
      <p:sp>
        <p:nvSpPr>
          <p:cNvPr id="7" name="object 7"/>
          <p:cNvSpPr txBox="1"/>
          <p:nvPr/>
        </p:nvSpPr>
        <p:spPr>
          <a:xfrm>
            <a:off x="7152258" y="1105280"/>
            <a:ext cx="3877945" cy="757555"/>
          </a:xfrm>
          <a:prstGeom prst="rect">
            <a:avLst/>
          </a:prstGeom>
        </p:spPr>
        <p:txBody>
          <a:bodyPr vert="horz" wrap="square" lIns="0" tIns="12700" rIns="0" bIns="0" rtlCol="0">
            <a:spAutoFit/>
          </a:bodyPr>
          <a:lstStyle/>
          <a:p>
            <a:pPr marL="859790" marR="5080" indent="-847725">
              <a:lnSpc>
                <a:spcPct val="100000"/>
              </a:lnSpc>
              <a:spcBef>
                <a:spcPts val="100"/>
              </a:spcBef>
            </a:pPr>
            <a:r>
              <a:rPr sz="2400" b="1">
                <a:solidFill>
                  <a:srgbClr val="008245"/>
                </a:solidFill>
                <a:latin typeface="Calibri"/>
                <a:cs typeface="Calibri"/>
              </a:rPr>
              <a:t>SPÉCIFIER</a:t>
            </a:r>
            <a:r>
              <a:rPr sz="2400" b="1" spc="-105">
                <a:solidFill>
                  <a:srgbClr val="008245"/>
                </a:solidFill>
                <a:latin typeface="Calibri"/>
                <a:cs typeface="Calibri"/>
              </a:rPr>
              <a:t> </a:t>
            </a:r>
            <a:r>
              <a:rPr sz="2400" b="1">
                <a:solidFill>
                  <a:srgbClr val="008245"/>
                </a:solidFill>
                <a:latin typeface="Calibri"/>
                <a:cs typeface="Calibri"/>
              </a:rPr>
              <a:t>LES</a:t>
            </a:r>
            <a:r>
              <a:rPr sz="2400" b="1" spc="-80">
                <a:solidFill>
                  <a:srgbClr val="008245"/>
                </a:solidFill>
                <a:latin typeface="Calibri"/>
                <a:cs typeface="Calibri"/>
              </a:rPr>
              <a:t> </a:t>
            </a:r>
            <a:r>
              <a:rPr sz="2400" b="1" spc="-10">
                <a:solidFill>
                  <a:srgbClr val="008245"/>
                </a:solidFill>
                <a:latin typeface="Calibri"/>
                <a:cs typeface="Calibri"/>
              </a:rPr>
              <a:t>ARCHITECTURES INFORMATIQUES</a:t>
            </a:r>
            <a:endParaRPr sz="2400">
              <a:latin typeface="Calibri"/>
              <a:cs typeface="Calibri"/>
            </a:endParaRPr>
          </a:p>
        </p:txBody>
      </p:sp>
      <p:sp>
        <p:nvSpPr>
          <p:cNvPr id="8" name="object 8"/>
          <p:cNvSpPr txBox="1"/>
          <p:nvPr/>
        </p:nvSpPr>
        <p:spPr>
          <a:xfrm>
            <a:off x="6380479" y="2824429"/>
            <a:ext cx="4122420" cy="981679"/>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a:solidFill>
                  <a:srgbClr val="AEABAB"/>
                </a:solidFill>
                <a:latin typeface="Calibri"/>
                <a:cs typeface="Calibri"/>
              </a:rPr>
              <a:t>Notion</a:t>
            </a:r>
            <a:r>
              <a:rPr sz="1600" spc="15">
                <a:solidFill>
                  <a:srgbClr val="AEABAB"/>
                </a:solidFill>
                <a:latin typeface="Calibri"/>
                <a:cs typeface="Calibri"/>
              </a:rPr>
              <a:t> </a:t>
            </a:r>
            <a:r>
              <a:rPr sz="1600" spc="-20">
                <a:solidFill>
                  <a:srgbClr val="AEABAB"/>
                </a:solidFill>
                <a:latin typeface="Calibri"/>
                <a:cs typeface="Calibri"/>
              </a:rPr>
              <a:t>d’architecture</a:t>
            </a:r>
            <a:r>
              <a:rPr sz="1600" spc="10">
                <a:solidFill>
                  <a:srgbClr val="AEABAB"/>
                </a:solidFill>
                <a:latin typeface="Calibri"/>
                <a:cs typeface="Calibri"/>
              </a:rPr>
              <a:t> </a:t>
            </a:r>
            <a:r>
              <a:rPr sz="1600">
                <a:solidFill>
                  <a:srgbClr val="AEABAB"/>
                </a:solidFill>
                <a:latin typeface="Calibri"/>
                <a:cs typeface="Calibri"/>
              </a:rPr>
              <a:t>de</a:t>
            </a:r>
            <a:r>
              <a:rPr sz="1600" spc="-30">
                <a:solidFill>
                  <a:srgbClr val="AEABAB"/>
                </a:solidFill>
                <a:latin typeface="Calibri"/>
                <a:cs typeface="Calibri"/>
              </a:rPr>
              <a:t> </a:t>
            </a:r>
            <a:r>
              <a:rPr sz="1600">
                <a:solidFill>
                  <a:srgbClr val="AEABAB"/>
                </a:solidFill>
                <a:latin typeface="Calibri"/>
                <a:cs typeface="Calibri"/>
              </a:rPr>
              <a:t>SI</a:t>
            </a:r>
            <a:r>
              <a:rPr sz="1600" spc="-15">
                <a:solidFill>
                  <a:srgbClr val="AEABAB"/>
                </a:solidFill>
                <a:latin typeface="Calibri"/>
                <a:cs typeface="Calibri"/>
              </a:rPr>
              <a:t> </a:t>
            </a:r>
            <a:r>
              <a:rPr sz="1600">
                <a:solidFill>
                  <a:srgbClr val="AEABAB"/>
                </a:solidFill>
                <a:latin typeface="Calibri"/>
                <a:cs typeface="Calibri"/>
              </a:rPr>
              <a:t>et</a:t>
            </a:r>
            <a:r>
              <a:rPr sz="1600" spc="-25">
                <a:solidFill>
                  <a:srgbClr val="AEABAB"/>
                </a:solidFill>
                <a:latin typeface="Calibri"/>
                <a:cs typeface="Calibri"/>
              </a:rPr>
              <a:t> </a:t>
            </a:r>
            <a:r>
              <a:rPr sz="1600">
                <a:solidFill>
                  <a:srgbClr val="AEABAB"/>
                </a:solidFill>
                <a:latin typeface="Calibri"/>
                <a:cs typeface="Calibri"/>
              </a:rPr>
              <a:t>son</a:t>
            </a:r>
            <a:r>
              <a:rPr sz="1600" spc="-5">
                <a:solidFill>
                  <a:srgbClr val="AEABAB"/>
                </a:solidFill>
                <a:latin typeface="Calibri"/>
                <a:cs typeface="Calibri"/>
              </a:rPr>
              <a:t> </a:t>
            </a:r>
            <a:r>
              <a:rPr sz="1600" spc="-10">
                <a:solidFill>
                  <a:srgbClr val="AEABAB"/>
                </a:solidFill>
                <a:latin typeface="Calibri"/>
                <a:cs typeface="Calibri"/>
              </a:rPr>
              <a:t>importance</a:t>
            </a:r>
            <a:endParaRPr sz="1600">
              <a:latin typeface="Calibri"/>
              <a:cs typeface="Calibri"/>
            </a:endParaRP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Architecture</a:t>
            </a:r>
            <a:r>
              <a:rPr sz="1600" spc="10">
                <a:solidFill>
                  <a:srgbClr val="AEABAB"/>
                </a:solidFill>
                <a:latin typeface="Calibri"/>
                <a:cs typeface="Calibri"/>
              </a:rPr>
              <a:t> </a:t>
            </a:r>
            <a:r>
              <a:rPr sz="1600" spc="-10">
                <a:solidFill>
                  <a:srgbClr val="AEABAB"/>
                </a:solidFill>
                <a:latin typeface="Calibri"/>
                <a:cs typeface="Calibri"/>
              </a:rPr>
              <a:t>centralisée</a:t>
            </a:r>
            <a:endParaRPr sz="1600">
              <a:latin typeface="Calibri"/>
              <a:cs typeface="Calibri"/>
            </a:endParaRPr>
          </a:p>
          <a:p>
            <a:pPr marL="356870" indent="-344170">
              <a:lnSpc>
                <a:spcPct val="100000"/>
              </a:lnSpc>
              <a:spcBef>
                <a:spcPts val="600"/>
              </a:spcBef>
              <a:buAutoNum type="arabicPeriod"/>
              <a:tabLst>
                <a:tab pos="356870" algn="l"/>
              </a:tabLst>
            </a:pPr>
            <a:r>
              <a:rPr sz="1600" b="1" spc="-10">
                <a:solidFill>
                  <a:srgbClr val="FF7800"/>
                </a:solidFill>
                <a:latin typeface="Calibri"/>
                <a:cs typeface="Calibri"/>
              </a:rPr>
              <a:t>Architecture</a:t>
            </a:r>
            <a:r>
              <a:rPr sz="1600" b="1" spc="-40">
                <a:solidFill>
                  <a:srgbClr val="FF7800"/>
                </a:solidFill>
                <a:latin typeface="Calibri"/>
                <a:cs typeface="Calibri"/>
              </a:rPr>
              <a:t> </a:t>
            </a:r>
            <a:r>
              <a:rPr sz="1600" b="1">
                <a:solidFill>
                  <a:srgbClr val="FF7800"/>
                </a:solidFill>
                <a:latin typeface="Calibri"/>
                <a:cs typeface="Calibri"/>
              </a:rPr>
              <a:t>client</a:t>
            </a:r>
            <a:r>
              <a:rPr sz="1600" b="1" spc="-15">
                <a:solidFill>
                  <a:srgbClr val="FF7800"/>
                </a:solidFill>
                <a:latin typeface="Calibri"/>
                <a:cs typeface="Calibri"/>
              </a:rPr>
              <a:t> </a:t>
            </a:r>
            <a:r>
              <a:rPr sz="1600" b="1" spc="-10" err="1">
                <a:solidFill>
                  <a:srgbClr val="FF7800"/>
                </a:solidFill>
                <a:latin typeface="Calibri"/>
                <a:cs typeface="Calibri"/>
              </a:rPr>
              <a:t>serveur</a:t>
            </a:r>
            <a:endParaRPr sz="16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450338" y="344424"/>
            <a:ext cx="9537700" cy="4505325"/>
            <a:chOff x="2450338" y="344424"/>
            <a:chExt cx="9537700" cy="4505325"/>
          </a:xfrm>
        </p:grpSpPr>
        <p:pic>
          <p:nvPicPr>
            <p:cNvPr id="4" name="object 4"/>
            <p:cNvPicPr/>
            <p:nvPr/>
          </p:nvPicPr>
          <p:blipFill>
            <a:blip r:embed="rId2" cstate="print"/>
            <a:stretch>
              <a:fillRect/>
            </a:stretch>
          </p:blipFill>
          <p:spPr>
            <a:xfrm>
              <a:off x="9963911" y="344424"/>
              <a:ext cx="658368" cy="652272"/>
            </a:xfrm>
            <a:prstGeom prst="rect">
              <a:avLst/>
            </a:prstGeom>
          </p:spPr>
        </p:pic>
        <p:pic>
          <p:nvPicPr>
            <p:cNvPr id="5" name="object 5"/>
            <p:cNvPicPr/>
            <p:nvPr/>
          </p:nvPicPr>
          <p:blipFill>
            <a:blip r:embed="rId3" cstate="print"/>
            <a:stretch>
              <a:fillRect/>
            </a:stretch>
          </p:blipFill>
          <p:spPr>
            <a:xfrm>
              <a:off x="10692383" y="463296"/>
              <a:ext cx="1295400" cy="417575"/>
            </a:xfrm>
            <a:prstGeom prst="rect">
              <a:avLst/>
            </a:prstGeom>
          </p:spPr>
        </p:pic>
        <p:sp>
          <p:nvSpPr>
            <p:cNvPr id="6" name="object 6"/>
            <p:cNvSpPr/>
            <p:nvPr/>
          </p:nvSpPr>
          <p:spPr>
            <a:xfrm>
              <a:off x="2456688" y="2033016"/>
              <a:ext cx="4632960" cy="2810510"/>
            </a:xfrm>
            <a:custGeom>
              <a:avLst/>
              <a:gdLst/>
              <a:ahLst/>
              <a:cxnLst/>
              <a:rect l="l" t="t" r="r" b="b"/>
              <a:pathLst>
                <a:path w="4632959" h="2810510">
                  <a:moveTo>
                    <a:pt x="0" y="468375"/>
                  </a:moveTo>
                  <a:lnTo>
                    <a:pt x="2417" y="420483"/>
                  </a:lnTo>
                  <a:lnTo>
                    <a:pt x="9514" y="373975"/>
                  </a:lnTo>
                  <a:lnTo>
                    <a:pt x="21055" y="329087"/>
                  </a:lnTo>
                  <a:lnTo>
                    <a:pt x="36804" y="286053"/>
                  </a:lnTo>
                  <a:lnTo>
                    <a:pt x="56526" y="245110"/>
                  </a:lnTo>
                  <a:lnTo>
                    <a:pt x="79985" y="206492"/>
                  </a:lnTo>
                  <a:lnTo>
                    <a:pt x="106947" y="170436"/>
                  </a:lnTo>
                  <a:lnTo>
                    <a:pt x="137175" y="137175"/>
                  </a:lnTo>
                  <a:lnTo>
                    <a:pt x="170436" y="106947"/>
                  </a:lnTo>
                  <a:lnTo>
                    <a:pt x="206492" y="79985"/>
                  </a:lnTo>
                  <a:lnTo>
                    <a:pt x="245110" y="56526"/>
                  </a:lnTo>
                  <a:lnTo>
                    <a:pt x="286053" y="36804"/>
                  </a:lnTo>
                  <a:lnTo>
                    <a:pt x="329087" y="21055"/>
                  </a:lnTo>
                  <a:lnTo>
                    <a:pt x="373975" y="9514"/>
                  </a:lnTo>
                  <a:lnTo>
                    <a:pt x="420483" y="2417"/>
                  </a:lnTo>
                  <a:lnTo>
                    <a:pt x="468375" y="0"/>
                  </a:lnTo>
                  <a:lnTo>
                    <a:pt x="4164584" y="0"/>
                  </a:lnTo>
                  <a:lnTo>
                    <a:pt x="4212476" y="2417"/>
                  </a:lnTo>
                  <a:lnTo>
                    <a:pt x="4258984" y="9514"/>
                  </a:lnTo>
                  <a:lnTo>
                    <a:pt x="4303872" y="21055"/>
                  </a:lnTo>
                  <a:lnTo>
                    <a:pt x="4346906" y="36804"/>
                  </a:lnTo>
                  <a:lnTo>
                    <a:pt x="4387849" y="56526"/>
                  </a:lnTo>
                  <a:lnTo>
                    <a:pt x="4426467" y="79985"/>
                  </a:lnTo>
                  <a:lnTo>
                    <a:pt x="4462523" y="106947"/>
                  </a:lnTo>
                  <a:lnTo>
                    <a:pt x="4495784" y="137175"/>
                  </a:lnTo>
                  <a:lnTo>
                    <a:pt x="4526012" y="170436"/>
                  </a:lnTo>
                  <a:lnTo>
                    <a:pt x="4552974" y="206492"/>
                  </a:lnTo>
                  <a:lnTo>
                    <a:pt x="4576433" y="245110"/>
                  </a:lnTo>
                  <a:lnTo>
                    <a:pt x="4596155" y="286053"/>
                  </a:lnTo>
                  <a:lnTo>
                    <a:pt x="4611904" y="329087"/>
                  </a:lnTo>
                  <a:lnTo>
                    <a:pt x="4623445" y="373975"/>
                  </a:lnTo>
                  <a:lnTo>
                    <a:pt x="4630542" y="420483"/>
                  </a:lnTo>
                  <a:lnTo>
                    <a:pt x="4632960" y="468375"/>
                  </a:lnTo>
                  <a:lnTo>
                    <a:pt x="4632960" y="2341880"/>
                  </a:lnTo>
                  <a:lnTo>
                    <a:pt x="4630542" y="2389772"/>
                  </a:lnTo>
                  <a:lnTo>
                    <a:pt x="4623445" y="2436280"/>
                  </a:lnTo>
                  <a:lnTo>
                    <a:pt x="4611904" y="2481168"/>
                  </a:lnTo>
                  <a:lnTo>
                    <a:pt x="4596155" y="2524202"/>
                  </a:lnTo>
                  <a:lnTo>
                    <a:pt x="4576433" y="2565145"/>
                  </a:lnTo>
                  <a:lnTo>
                    <a:pt x="4552974" y="2603763"/>
                  </a:lnTo>
                  <a:lnTo>
                    <a:pt x="4526012" y="2639819"/>
                  </a:lnTo>
                  <a:lnTo>
                    <a:pt x="4495784" y="2673080"/>
                  </a:lnTo>
                  <a:lnTo>
                    <a:pt x="4462523" y="2703308"/>
                  </a:lnTo>
                  <a:lnTo>
                    <a:pt x="4426467" y="2730270"/>
                  </a:lnTo>
                  <a:lnTo>
                    <a:pt x="4387849" y="2753729"/>
                  </a:lnTo>
                  <a:lnTo>
                    <a:pt x="4346906" y="2773451"/>
                  </a:lnTo>
                  <a:lnTo>
                    <a:pt x="4303872" y="2789200"/>
                  </a:lnTo>
                  <a:lnTo>
                    <a:pt x="4258984" y="2800741"/>
                  </a:lnTo>
                  <a:lnTo>
                    <a:pt x="4212476" y="2807838"/>
                  </a:lnTo>
                  <a:lnTo>
                    <a:pt x="4164584" y="2810256"/>
                  </a:lnTo>
                  <a:lnTo>
                    <a:pt x="468375" y="2810256"/>
                  </a:lnTo>
                  <a:lnTo>
                    <a:pt x="420483" y="2807838"/>
                  </a:lnTo>
                  <a:lnTo>
                    <a:pt x="373975" y="2800741"/>
                  </a:lnTo>
                  <a:lnTo>
                    <a:pt x="329087" y="2789200"/>
                  </a:lnTo>
                  <a:lnTo>
                    <a:pt x="286053" y="2773451"/>
                  </a:lnTo>
                  <a:lnTo>
                    <a:pt x="245110" y="2753729"/>
                  </a:lnTo>
                  <a:lnTo>
                    <a:pt x="206492" y="2730270"/>
                  </a:lnTo>
                  <a:lnTo>
                    <a:pt x="170436" y="2703308"/>
                  </a:lnTo>
                  <a:lnTo>
                    <a:pt x="137175" y="2673080"/>
                  </a:lnTo>
                  <a:lnTo>
                    <a:pt x="106947" y="2639819"/>
                  </a:lnTo>
                  <a:lnTo>
                    <a:pt x="79985" y="2603763"/>
                  </a:lnTo>
                  <a:lnTo>
                    <a:pt x="56526" y="2565145"/>
                  </a:lnTo>
                  <a:lnTo>
                    <a:pt x="36804" y="2524202"/>
                  </a:lnTo>
                  <a:lnTo>
                    <a:pt x="21055" y="2481168"/>
                  </a:lnTo>
                  <a:lnTo>
                    <a:pt x="9514" y="2436280"/>
                  </a:lnTo>
                  <a:lnTo>
                    <a:pt x="2417" y="2389772"/>
                  </a:lnTo>
                  <a:lnTo>
                    <a:pt x="0" y="2341880"/>
                  </a:lnTo>
                  <a:lnTo>
                    <a:pt x="0" y="468375"/>
                  </a:lnTo>
                  <a:close/>
                </a:path>
              </a:pathLst>
            </a:custGeom>
            <a:ln w="12700">
              <a:solidFill>
                <a:srgbClr val="FF7800"/>
              </a:solidFill>
            </a:ln>
          </p:spPr>
          <p:txBody>
            <a:bodyPr wrap="square" lIns="0" tIns="0" rIns="0" bIns="0" rtlCol="0"/>
            <a:lstStyle/>
            <a:p>
              <a:endParaRPr/>
            </a:p>
          </p:txBody>
        </p:sp>
      </p:grpSp>
      <p:sp>
        <p:nvSpPr>
          <p:cNvPr id="7" name="object 7"/>
          <p:cNvSpPr txBox="1"/>
          <p:nvPr/>
        </p:nvSpPr>
        <p:spPr>
          <a:xfrm>
            <a:off x="258876" y="464566"/>
            <a:ext cx="4518025" cy="1408430"/>
          </a:xfrm>
          <a:prstGeom prst="rect">
            <a:avLst/>
          </a:prstGeom>
        </p:spPr>
        <p:txBody>
          <a:bodyPr vert="horz" wrap="square" lIns="0" tIns="11430" rIns="0" bIns="0" rtlCol="0">
            <a:spAutoFit/>
          </a:bodyPr>
          <a:lstStyle/>
          <a:p>
            <a:pPr marL="12700">
              <a:lnSpc>
                <a:spcPct val="100000"/>
              </a:lnSpc>
              <a:spcBef>
                <a:spcPts val="90"/>
              </a:spcBef>
            </a:pPr>
            <a:r>
              <a:rPr sz="2000" b="1" spc="-10">
                <a:solidFill>
                  <a:srgbClr val="FF7800"/>
                </a:solidFill>
                <a:latin typeface="Calibri"/>
                <a:cs typeface="Calibri"/>
              </a:rPr>
              <a:t>ARCHITECTURES</a:t>
            </a:r>
            <a:r>
              <a:rPr sz="2000" b="1" spc="-15">
                <a:solidFill>
                  <a:srgbClr val="FF7800"/>
                </a:solidFill>
                <a:latin typeface="Calibri"/>
                <a:cs typeface="Calibri"/>
              </a:rPr>
              <a:t> </a:t>
            </a:r>
            <a:r>
              <a:rPr sz="2000" b="1" spc="-10">
                <a:solidFill>
                  <a:srgbClr val="FF7800"/>
                </a:solidFill>
                <a:latin typeface="Calibri"/>
                <a:cs typeface="Calibri"/>
              </a:rPr>
              <a:t>INFORMATIQUES</a:t>
            </a:r>
            <a:endParaRPr sz="2000">
              <a:latin typeface="Calibri"/>
              <a:cs typeface="Calibri"/>
            </a:endParaRPr>
          </a:p>
          <a:p>
            <a:pPr marL="22860">
              <a:lnSpc>
                <a:spcPct val="100000"/>
              </a:lnSpc>
              <a:spcBef>
                <a:spcPts val="35"/>
              </a:spcBef>
            </a:pPr>
            <a:r>
              <a:rPr sz="1600" b="1" spc="-10">
                <a:solidFill>
                  <a:srgbClr val="FF7800"/>
                </a:solidFill>
                <a:latin typeface="Calibri"/>
                <a:cs typeface="Calibri"/>
              </a:rPr>
              <a:t>Architecture</a:t>
            </a:r>
            <a:r>
              <a:rPr sz="1600" b="1" spc="-45">
                <a:solidFill>
                  <a:srgbClr val="FF7800"/>
                </a:solidFill>
                <a:latin typeface="Calibri"/>
                <a:cs typeface="Calibri"/>
              </a:rPr>
              <a:t> </a:t>
            </a:r>
            <a:r>
              <a:rPr sz="1600" b="1">
                <a:solidFill>
                  <a:srgbClr val="FF7800"/>
                </a:solidFill>
                <a:latin typeface="Calibri"/>
                <a:cs typeface="Calibri"/>
              </a:rPr>
              <a:t>Client</a:t>
            </a:r>
            <a:r>
              <a:rPr sz="1600" b="1" spc="-20">
                <a:solidFill>
                  <a:srgbClr val="FF7800"/>
                </a:solidFill>
                <a:latin typeface="Calibri"/>
                <a:cs typeface="Calibri"/>
              </a:rPr>
              <a:t> </a:t>
            </a:r>
            <a:r>
              <a:rPr sz="1600" b="1" spc="-10">
                <a:solidFill>
                  <a:srgbClr val="FF7800"/>
                </a:solidFill>
                <a:latin typeface="Calibri"/>
                <a:cs typeface="Calibri"/>
              </a:rPr>
              <a:t>Serveur</a:t>
            </a:r>
            <a:endParaRPr sz="1600">
              <a:latin typeface="Calibri"/>
              <a:cs typeface="Calibri"/>
            </a:endParaRPr>
          </a:p>
          <a:p>
            <a:pPr>
              <a:lnSpc>
                <a:spcPct val="100000"/>
              </a:lnSpc>
            </a:pPr>
            <a:endParaRPr sz="1600">
              <a:latin typeface="Calibri"/>
              <a:cs typeface="Calibri"/>
            </a:endParaRPr>
          </a:p>
          <a:p>
            <a:pPr>
              <a:lnSpc>
                <a:spcPct val="100000"/>
              </a:lnSpc>
              <a:spcBef>
                <a:spcPts val="710"/>
              </a:spcBef>
            </a:pPr>
            <a:endParaRPr sz="1600">
              <a:latin typeface="Calibri"/>
              <a:cs typeface="Calibri"/>
            </a:endParaRPr>
          </a:p>
          <a:p>
            <a:pPr marL="552450">
              <a:lnSpc>
                <a:spcPct val="100000"/>
              </a:lnSpc>
            </a:pPr>
            <a:r>
              <a:rPr sz="1600" b="1" spc="-10">
                <a:solidFill>
                  <a:srgbClr val="FF7800"/>
                </a:solidFill>
                <a:latin typeface="Calibri"/>
                <a:cs typeface="Calibri"/>
              </a:rPr>
              <a:t>Architecture</a:t>
            </a:r>
            <a:r>
              <a:rPr sz="1600" b="1" spc="-40">
                <a:solidFill>
                  <a:srgbClr val="FF7800"/>
                </a:solidFill>
                <a:latin typeface="Calibri"/>
                <a:cs typeface="Calibri"/>
              </a:rPr>
              <a:t> </a:t>
            </a:r>
            <a:r>
              <a:rPr sz="1600" b="1">
                <a:solidFill>
                  <a:srgbClr val="FF7800"/>
                </a:solidFill>
                <a:latin typeface="Calibri"/>
                <a:cs typeface="Calibri"/>
              </a:rPr>
              <a:t>Client</a:t>
            </a:r>
            <a:r>
              <a:rPr sz="1600" b="1" spc="-20">
                <a:solidFill>
                  <a:srgbClr val="FF7800"/>
                </a:solidFill>
                <a:latin typeface="Calibri"/>
                <a:cs typeface="Calibri"/>
              </a:rPr>
              <a:t> </a:t>
            </a:r>
            <a:r>
              <a:rPr sz="1600" b="1">
                <a:solidFill>
                  <a:srgbClr val="FF7800"/>
                </a:solidFill>
                <a:latin typeface="Calibri"/>
                <a:cs typeface="Calibri"/>
              </a:rPr>
              <a:t>/</a:t>
            </a:r>
            <a:r>
              <a:rPr sz="1600" b="1" spc="-15">
                <a:solidFill>
                  <a:srgbClr val="FF7800"/>
                </a:solidFill>
                <a:latin typeface="Calibri"/>
                <a:cs typeface="Calibri"/>
              </a:rPr>
              <a:t> </a:t>
            </a:r>
            <a:r>
              <a:rPr sz="1600" b="1">
                <a:solidFill>
                  <a:srgbClr val="FF7800"/>
                </a:solidFill>
                <a:latin typeface="Calibri"/>
                <a:cs typeface="Calibri"/>
              </a:rPr>
              <a:t>Serveur</a:t>
            </a:r>
            <a:r>
              <a:rPr sz="1600" b="1" spc="-60">
                <a:solidFill>
                  <a:srgbClr val="FF7800"/>
                </a:solidFill>
                <a:latin typeface="Calibri"/>
                <a:cs typeface="Calibri"/>
              </a:rPr>
              <a:t> </a:t>
            </a:r>
            <a:r>
              <a:rPr sz="1600" b="1">
                <a:solidFill>
                  <a:srgbClr val="FF7800"/>
                </a:solidFill>
                <a:latin typeface="Calibri"/>
                <a:cs typeface="Calibri"/>
              </a:rPr>
              <a:t>à</a:t>
            </a:r>
            <a:r>
              <a:rPr sz="1600" b="1" spc="-20">
                <a:solidFill>
                  <a:srgbClr val="FF7800"/>
                </a:solidFill>
                <a:latin typeface="Calibri"/>
                <a:cs typeface="Calibri"/>
              </a:rPr>
              <a:t> </a:t>
            </a:r>
            <a:r>
              <a:rPr sz="1600" b="1">
                <a:solidFill>
                  <a:srgbClr val="FF7800"/>
                </a:solidFill>
                <a:latin typeface="Calibri"/>
                <a:cs typeface="Calibri"/>
              </a:rPr>
              <a:t>2</a:t>
            </a:r>
            <a:r>
              <a:rPr sz="1600" b="1" spc="-15">
                <a:solidFill>
                  <a:srgbClr val="FF7800"/>
                </a:solidFill>
                <a:latin typeface="Calibri"/>
                <a:cs typeface="Calibri"/>
              </a:rPr>
              <a:t> </a:t>
            </a:r>
            <a:r>
              <a:rPr sz="1600" b="1">
                <a:solidFill>
                  <a:srgbClr val="FF7800"/>
                </a:solidFill>
                <a:latin typeface="Calibri"/>
                <a:cs typeface="Calibri"/>
              </a:rPr>
              <a:t>niveaux</a:t>
            </a:r>
            <a:r>
              <a:rPr sz="1600" b="1" spc="-40">
                <a:solidFill>
                  <a:srgbClr val="FF7800"/>
                </a:solidFill>
                <a:latin typeface="Calibri"/>
                <a:cs typeface="Calibri"/>
              </a:rPr>
              <a:t> </a:t>
            </a:r>
            <a:r>
              <a:rPr sz="1600" b="1" spc="-10">
                <a:solidFill>
                  <a:srgbClr val="FF7800"/>
                </a:solidFill>
                <a:latin typeface="Calibri"/>
                <a:cs typeface="Calibri"/>
              </a:rPr>
              <a:t>(tiers)</a:t>
            </a:r>
            <a:endParaRPr sz="1600">
              <a:latin typeface="Calibri"/>
              <a:cs typeface="Calibri"/>
            </a:endParaRPr>
          </a:p>
        </p:txBody>
      </p:sp>
      <p:sp>
        <p:nvSpPr>
          <p:cNvPr id="8" name="object 8"/>
          <p:cNvSpPr txBox="1"/>
          <p:nvPr/>
        </p:nvSpPr>
        <p:spPr>
          <a:xfrm>
            <a:off x="4143883" y="2189810"/>
            <a:ext cx="1264920" cy="300355"/>
          </a:xfrm>
          <a:prstGeom prst="rect">
            <a:avLst/>
          </a:prstGeom>
        </p:spPr>
        <p:txBody>
          <a:bodyPr vert="horz" wrap="square" lIns="0" tIns="12700" rIns="0" bIns="0" rtlCol="0">
            <a:spAutoFit/>
          </a:bodyPr>
          <a:lstStyle/>
          <a:p>
            <a:pPr marL="12700">
              <a:lnSpc>
                <a:spcPct val="100000"/>
              </a:lnSpc>
              <a:spcBef>
                <a:spcPts val="100"/>
              </a:spcBef>
            </a:pPr>
            <a:r>
              <a:rPr sz="1800" b="1">
                <a:solidFill>
                  <a:srgbClr val="006FC0"/>
                </a:solidFill>
                <a:latin typeface="Calibri"/>
                <a:cs typeface="Calibri"/>
              </a:rPr>
              <a:t>Client</a:t>
            </a:r>
            <a:r>
              <a:rPr sz="1800" b="1" spc="-60">
                <a:solidFill>
                  <a:srgbClr val="006FC0"/>
                </a:solidFill>
                <a:latin typeface="Calibri"/>
                <a:cs typeface="Calibri"/>
              </a:rPr>
              <a:t> </a:t>
            </a:r>
            <a:r>
              <a:rPr sz="1800" b="1" spc="-10">
                <a:solidFill>
                  <a:srgbClr val="006FC0"/>
                </a:solidFill>
                <a:latin typeface="Calibri"/>
                <a:cs typeface="Calibri"/>
              </a:rPr>
              <a:t>(lourd)</a:t>
            </a:r>
            <a:endParaRPr sz="1800">
              <a:latin typeface="Calibri"/>
              <a:cs typeface="Calibri"/>
            </a:endParaRPr>
          </a:p>
        </p:txBody>
      </p:sp>
      <p:sp>
        <p:nvSpPr>
          <p:cNvPr id="9" name="object 9"/>
          <p:cNvSpPr txBox="1"/>
          <p:nvPr/>
        </p:nvSpPr>
        <p:spPr>
          <a:xfrm>
            <a:off x="5065776" y="3291840"/>
            <a:ext cx="1880870" cy="890269"/>
          </a:xfrm>
          <a:prstGeom prst="rect">
            <a:avLst/>
          </a:prstGeom>
          <a:solidFill>
            <a:srgbClr val="005BA7"/>
          </a:solidFill>
        </p:spPr>
        <p:txBody>
          <a:bodyPr vert="horz" wrap="square" lIns="0" tIns="158115" rIns="0" bIns="0" rtlCol="0">
            <a:spAutoFit/>
          </a:bodyPr>
          <a:lstStyle/>
          <a:p>
            <a:pPr marL="428625" marR="420370" indent="152400">
              <a:lnSpc>
                <a:spcPct val="100000"/>
              </a:lnSpc>
              <a:spcBef>
                <a:spcPts val="1245"/>
              </a:spcBef>
            </a:pPr>
            <a:r>
              <a:rPr sz="1800" b="1" spc="-10">
                <a:solidFill>
                  <a:srgbClr val="FFFFFF"/>
                </a:solidFill>
                <a:latin typeface="Calibri"/>
                <a:cs typeface="Calibri"/>
              </a:rPr>
              <a:t>Logique </a:t>
            </a:r>
            <a:r>
              <a:rPr sz="1800" b="1" spc="-20">
                <a:solidFill>
                  <a:srgbClr val="FFFFFF"/>
                </a:solidFill>
                <a:latin typeface="Calibri"/>
                <a:cs typeface="Calibri"/>
              </a:rPr>
              <a:t>applicative</a:t>
            </a:r>
            <a:endParaRPr sz="1800">
              <a:latin typeface="Calibri"/>
              <a:cs typeface="Calibri"/>
            </a:endParaRPr>
          </a:p>
        </p:txBody>
      </p:sp>
      <p:sp>
        <p:nvSpPr>
          <p:cNvPr id="10" name="object 10"/>
          <p:cNvSpPr txBox="1"/>
          <p:nvPr/>
        </p:nvSpPr>
        <p:spPr>
          <a:xfrm>
            <a:off x="7540752" y="3291840"/>
            <a:ext cx="1996439" cy="890269"/>
          </a:xfrm>
          <a:prstGeom prst="rect">
            <a:avLst/>
          </a:prstGeom>
          <a:solidFill>
            <a:srgbClr val="005BA7"/>
          </a:solidFill>
        </p:spPr>
        <p:txBody>
          <a:bodyPr vert="horz" wrap="square" lIns="0" tIns="155575" rIns="0" bIns="0" rtlCol="0">
            <a:spAutoFit/>
          </a:bodyPr>
          <a:lstStyle/>
          <a:p>
            <a:pPr marL="601345" marR="467359" indent="-97790">
              <a:lnSpc>
                <a:spcPct val="101099"/>
              </a:lnSpc>
              <a:spcBef>
                <a:spcPts val="1225"/>
              </a:spcBef>
            </a:pPr>
            <a:r>
              <a:rPr sz="1800" b="1">
                <a:solidFill>
                  <a:srgbClr val="FFFFFF"/>
                </a:solidFill>
                <a:latin typeface="Calibri"/>
                <a:cs typeface="Calibri"/>
              </a:rPr>
              <a:t>Gestion</a:t>
            </a:r>
            <a:r>
              <a:rPr sz="1800" b="1" spc="-65">
                <a:solidFill>
                  <a:srgbClr val="FFFFFF"/>
                </a:solidFill>
                <a:latin typeface="Calibri"/>
                <a:cs typeface="Calibri"/>
              </a:rPr>
              <a:t> </a:t>
            </a:r>
            <a:r>
              <a:rPr sz="1800" b="1" spc="-25">
                <a:solidFill>
                  <a:srgbClr val="FFFFFF"/>
                </a:solidFill>
                <a:latin typeface="Calibri"/>
                <a:cs typeface="Calibri"/>
              </a:rPr>
              <a:t>de </a:t>
            </a:r>
            <a:r>
              <a:rPr sz="1800" b="1" spc="-10">
                <a:solidFill>
                  <a:srgbClr val="FFFFFF"/>
                </a:solidFill>
                <a:latin typeface="Calibri"/>
                <a:cs typeface="Calibri"/>
              </a:rPr>
              <a:t>donn</a:t>
            </a:r>
            <a:r>
              <a:rPr sz="1800" b="1" spc="-10">
                <a:solidFill>
                  <a:srgbClr val="FFFFFF"/>
                </a:solidFill>
                <a:latin typeface="Times New Roman"/>
                <a:cs typeface="Times New Roman"/>
              </a:rPr>
              <a:t>é</a:t>
            </a:r>
            <a:r>
              <a:rPr sz="1800" b="1" spc="-10">
                <a:solidFill>
                  <a:srgbClr val="FFFFFF"/>
                </a:solidFill>
                <a:latin typeface="Calibri"/>
                <a:cs typeface="Calibri"/>
              </a:rPr>
              <a:t>es</a:t>
            </a:r>
            <a:endParaRPr sz="1800">
              <a:latin typeface="Calibri"/>
              <a:cs typeface="Calibri"/>
            </a:endParaRPr>
          </a:p>
        </p:txBody>
      </p:sp>
      <p:sp>
        <p:nvSpPr>
          <p:cNvPr id="11" name="object 11"/>
          <p:cNvSpPr txBox="1"/>
          <p:nvPr/>
        </p:nvSpPr>
        <p:spPr>
          <a:xfrm>
            <a:off x="2624327" y="3291840"/>
            <a:ext cx="1880870" cy="890269"/>
          </a:xfrm>
          <a:prstGeom prst="rect">
            <a:avLst/>
          </a:prstGeom>
          <a:solidFill>
            <a:srgbClr val="005BA7"/>
          </a:solidFill>
        </p:spPr>
        <p:txBody>
          <a:bodyPr vert="horz" wrap="square" lIns="0" tIns="76200" rIns="0" bIns="0" rtlCol="0">
            <a:spAutoFit/>
          </a:bodyPr>
          <a:lstStyle/>
          <a:p>
            <a:pPr marL="682625" marR="314960" indent="-332740">
              <a:lnSpc>
                <a:spcPct val="120000"/>
              </a:lnSpc>
              <a:spcBef>
                <a:spcPts val="600"/>
              </a:spcBef>
            </a:pPr>
            <a:r>
              <a:rPr sz="1800" b="1" spc="-10">
                <a:solidFill>
                  <a:srgbClr val="FFFFFF"/>
                </a:solidFill>
                <a:latin typeface="Calibri"/>
                <a:cs typeface="Calibri"/>
              </a:rPr>
              <a:t>Présentation (IHM)</a:t>
            </a:r>
            <a:endParaRPr sz="1800">
              <a:latin typeface="Calibri"/>
              <a:cs typeface="Calibri"/>
            </a:endParaRPr>
          </a:p>
        </p:txBody>
      </p:sp>
      <p:grpSp>
        <p:nvGrpSpPr>
          <p:cNvPr id="12" name="object 12"/>
          <p:cNvGrpSpPr/>
          <p:nvPr/>
        </p:nvGrpSpPr>
        <p:grpSpPr>
          <a:xfrm>
            <a:off x="969263" y="2703576"/>
            <a:ext cx="10308335" cy="3468625"/>
            <a:chOff x="969263" y="2703576"/>
            <a:chExt cx="10308335" cy="3468625"/>
          </a:xfrm>
        </p:grpSpPr>
        <p:pic>
          <p:nvPicPr>
            <p:cNvPr id="13" name="object 13"/>
            <p:cNvPicPr/>
            <p:nvPr/>
          </p:nvPicPr>
          <p:blipFill>
            <a:blip r:embed="rId4" cstate="print"/>
            <a:stretch>
              <a:fillRect/>
            </a:stretch>
          </p:blipFill>
          <p:spPr>
            <a:xfrm>
              <a:off x="10024871" y="2703576"/>
              <a:ext cx="1252727" cy="1545336"/>
            </a:xfrm>
            <a:prstGeom prst="rect">
              <a:avLst/>
            </a:prstGeom>
          </p:spPr>
        </p:pic>
        <p:pic>
          <p:nvPicPr>
            <p:cNvPr id="14" name="object 14"/>
            <p:cNvPicPr/>
            <p:nvPr/>
          </p:nvPicPr>
          <p:blipFill>
            <a:blip r:embed="rId5" cstate="print"/>
            <a:stretch>
              <a:fillRect/>
            </a:stretch>
          </p:blipFill>
          <p:spPr>
            <a:xfrm>
              <a:off x="969263" y="3008376"/>
              <a:ext cx="1219200" cy="1219200"/>
            </a:xfrm>
            <a:prstGeom prst="rect">
              <a:avLst/>
            </a:prstGeom>
          </p:spPr>
        </p:pic>
        <p:sp>
          <p:nvSpPr>
            <p:cNvPr id="15" name="object 15"/>
            <p:cNvSpPr/>
            <p:nvPr/>
          </p:nvSpPr>
          <p:spPr>
            <a:xfrm>
              <a:off x="4562856" y="3691127"/>
              <a:ext cx="2871470" cy="216535"/>
            </a:xfrm>
            <a:custGeom>
              <a:avLst/>
              <a:gdLst/>
              <a:ahLst/>
              <a:cxnLst/>
              <a:rect l="l" t="t" r="r" b="b"/>
              <a:pathLst>
                <a:path w="2871470" h="216535">
                  <a:moveTo>
                    <a:pt x="423672" y="99060"/>
                  </a:moveTo>
                  <a:lnTo>
                    <a:pt x="324612" y="0"/>
                  </a:lnTo>
                  <a:lnTo>
                    <a:pt x="324612" y="49530"/>
                  </a:lnTo>
                  <a:lnTo>
                    <a:pt x="99060" y="49530"/>
                  </a:lnTo>
                  <a:lnTo>
                    <a:pt x="99060" y="0"/>
                  </a:lnTo>
                  <a:lnTo>
                    <a:pt x="0" y="99060"/>
                  </a:lnTo>
                  <a:lnTo>
                    <a:pt x="99060" y="198120"/>
                  </a:lnTo>
                  <a:lnTo>
                    <a:pt x="99060" y="148590"/>
                  </a:lnTo>
                  <a:lnTo>
                    <a:pt x="324612" y="148590"/>
                  </a:lnTo>
                  <a:lnTo>
                    <a:pt x="324612" y="198120"/>
                  </a:lnTo>
                  <a:lnTo>
                    <a:pt x="423672" y="99060"/>
                  </a:lnTo>
                  <a:close/>
                </a:path>
                <a:path w="2871470" h="216535">
                  <a:moveTo>
                    <a:pt x="2871216" y="108204"/>
                  </a:moveTo>
                  <a:lnTo>
                    <a:pt x="2763012" y="0"/>
                  </a:lnTo>
                  <a:lnTo>
                    <a:pt x="2763012" y="54102"/>
                  </a:lnTo>
                  <a:lnTo>
                    <a:pt x="2561844" y="54102"/>
                  </a:lnTo>
                  <a:lnTo>
                    <a:pt x="2561844" y="0"/>
                  </a:lnTo>
                  <a:lnTo>
                    <a:pt x="2453640" y="108204"/>
                  </a:lnTo>
                  <a:lnTo>
                    <a:pt x="2561844" y="216408"/>
                  </a:lnTo>
                  <a:lnTo>
                    <a:pt x="2561844" y="162306"/>
                  </a:lnTo>
                  <a:lnTo>
                    <a:pt x="2763012" y="162306"/>
                  </a:lnTo>
                  <a:lnTo>
                    <a:pt x="2763012" y="216408"/>
                  </a:lnTo>
                  <a:lnTo>
                    <a:pt x="2871216" y="108204"/>
                  </a:lnTo>
                  <a:close/>
                </a:path>
              </a:pathLst>
            </a:custGeom>
            <a:solidFill>
              <a:srgbClr val="FF7800"/>
            </a:solidFill>
          </p:spPr>
          <p:txBody>
            <a:bodyPr wrap="square" lIns="0" tIns="0" rIns="0" bIns="0" rtlCol="0"/>
            <a:lstStyle/>
            <a:p>
              <a:endParaRPr/>
            </a:p>
          </p:txBody>
        </p:sp>
        <p:sp>
          <p:nvSpPr>
            <p:cNvPr id="16" name="object 16"/>
            <p:cNvSpPr/>
            <p:nvPr/>
          </p:nvSpPr>
          <p:spPr>
            <a:xfrm>
              <a:off x="1524000" y="5111497"/>
              <a:ext cx="4392295" cy="1060704"/>
            </a:xfrm>
            <a:custGeom>
              <a:avLst/>
              <a:gdLst/>
              <a:ahLst/>
              <a:cxnLst/>
              <a:rect l="l" t="t" r="r" b="b"/>
              <a:pathLst>
                <a:path w="4392295" h="1396364">
                  <a:moveTo>
                    <a:pt x="4392168" y="0"/>
                  </a:moveTo>
                  <a:lnTo>
                    <a:pt x="0" y="0"/>
                  </a:lnTo>
                  <a:lnTo>
                    <a:pt x="0" y="1395984"/>
                  </a:lnTo>
                  <a:lnTo>
                    <a:pt x="4392168" y="1395984"/>
                  </a:lnTo>
                  <a:lnTo>
                    <a:pt x="4392168" y="0"/>
                  </a:lnTo>
                  <a:close/>
                </a:path>
              </a:pathLst>
            </a:custGeom>
            <a:solidFill>
              <a:srgbClr val="008245"/>
            </a:solidFill>
          </p:spPr>
          <p:txBody>
            <a:bodyPr wrap="square" lIns="0" tIns="0" rIns="0" bIns="0" rtlCol="0"/>
            <a:lstStyle/>
            <a:p>
              <a:endParaRPr/>
            </a:p>
          </p:txBody>
        </p:sp>
      </p:grpSp>
      <p:sp>
        <p:nvSpPr>
          <p:cNvPr id="17" name="object 17"/>
          <p:cNvSpPr txBox="1"/>
          <p:nvPr/>
        </p:nvSpPr>
        <p:spPr>
          <a:xfrm>
            <a:off x="1588380" y="5128283"/>
            <a:ext cx="3988308" cy="756616"/>
          </a:xfrm>
          <a:prstGeom prst="rect">
            <a:avLst/>
          </a:prstGeom>
        </p:spPr>
        <p:txBody>
          <a:bodyPr vert="horz" wrap="square" lIns="0" tIns="58419" rIns="0" bIns="0" rtlCol="0">
            <a:spAutoFit/>
          </a:bodyPr>
          <a:lstStyle/>
          <a:p>
            <a:pPr>
              <a:lnSpc>
                <a:spcPct val="100000"/>
              </a:lnSpc>
              <a:spcBef>
                <a:spcPts val="459"/>
              </a:spcBef>
              <a:tabLst>
                <a:tab pos="344170" algn="l"/>
              </a:tabLst>
            </a:pPr>
            <a:r>
              <a:rPr sz="2100" b="1" spc="-50">
                <a:solidFill>
                  <a:srgbClr val="FFFFFF"/>
                </a:solidFill>
                <a:latin typeface="Wingdings"/>
                <a:cs typeface="Wingdings"/>
              </a:rPr>
              <a:t></a:t>
            </a:r>
            <a:r>
              <a:rPr sz="2100" b="1">
                <a:solidFill>
                  <a:srgbClr val="FFFFFF"/>
                </a:solidFill>
                <a:latin typeface="Times New Roman"/>
                <a:cs typeface="Times New Roman"/>
              </a:rPr>
              <a:t>	</a:t>
            </a:r>
            <a:r>
              <a:rPr sz="1400" b="1" spc="-10">
                <a:solidFill>
                  <a:srgbClr val="FFFFFF"/>
                </a:solidFill>
                <a:latin typeface="Calibri"/>
                <a:cs typeface="Calibri"/>
              </a:rPr>
              <a:t>Environnement</a:t>
            </a:r>
            <a:r>
              <a:rPr sz="1400" b="1" spc="20">
                <a:solidFill>
                  <a:srgbClr val="FFFFFF"/>
                </a:solidFill>
                <a:latin typeface="Calibri"/>
                <a:cs typeface="Calibri"/>
              </a:rPr>
              <a:t> </a:t>
            </a:r>
            <a:r>
              <a:rPr sz="1400" b="1" spc="-10">
                <a:solidFill>
                  <a:srgbClr val="FFFFFF"/>
                </a:solidFill>
                <a:latin typeface="Calibri"/>
                <a:cs typeface="Calibri"/>
              </a:rPr>
              <a:t>graphique</a:t>
            </a:r>
            <a:r>
              <a:rPr sz="1400" b="1" spc="10">
                <a:solidFill>
                  <a:srgbClr val="FFFFFF"/>
                </a:solidFill>
                <a:latin typeface="Calibri"/>
                <a:cs typeface="Calibri"/>
              </a:rPr>
              <a:t> </a:t>
            </a:r>
            <a:r>
              <a:rPr sz="1400" b="1">
                <a:solidFill>
                  <a:srgbClr val="FFFFFF"/>
                </a:solidFill>
                <a:latin typeface="Calibri"/>
                <a:cs typeface="Calibri"/>
              </a:rPr>
              <a:t>et</a:t>
            </a:r>
            <a:r>
              <a:rPr sz="1400" b="1" spc="-55">
                <a:solidFill>
                  <a:srgbClr val="FFFFFF"/>
                </a:solidFill>
                <a:latin typeface="Calibri"/>
                <a:cs typeface="Calibri"/>
              </a:rPr>
              <a:t> </a:t>
            </a:r>
            <a:r>
              <a:rPr sz="1400" b="1" spc="-10" err="1">
                <a:solidFill>
                  <a:srgbClr val="FFFFFF"/>
                </a:solidFill>
                <a:latin typeface="Calibri"/>
                <a:cs typeface="Calibri"/>
              </a:rPr>
              <a:t>multimédia</a:t>
            </a:r>
            <a:r>
              <a:rPr lang="fr-FR" sz="1400" b="1" spc="-10">
                <a:solidFill>
                  <a:srgbClr val="FFFFFF"/>
                </a:solidFill>
                <a:latin typeface="Calibri"/>
                <a:cs typeface="Calibri"/>
              </a:rPr>
              <a:t>.</a:t>
            </a:r>
            <a:endParaRPr sz="1400" b="1">
              <a:latin typeface="Calibri"/>
              <a:cs typeface="Calibri"/>
            </a:endParaRPr>
          </a:p>
          <a:p>
            <a:pPr>
              <a:lnSpc>
                <a:spcPct val="100000"/>
              </a:lnSpc>
              <a:spcBef>
                <a:spcPts val="365"/>
              </a:spcBef>
            </a:pPr>
            <a:r>
              <a:rPr sz="2100" b="1" spc="-50">
                <a:solidFill>
                  <a:srgbClr val="FFFFFF"/>
                </a:solidFill>
                <a:latin typeface="Wingdings"/>
                <a:cs typeface="Wingdings"/>
              </a:rPr>
              <a:t></a:t>
            </a:r>
            <a:endParaRPr sz="2100" b="1">
              <a:latin typeface="Wingdings"/>
              <a:cs typeface="Wingdings"/>
            </a:endParaRPr>
          </a:p>
        </p:txBody>
      </p:sp>
      <p:sp>
        <p:nvSpPr>
          <p:cNvPr id="18" name="object 18"/>
          <p:cNvSpPr txBox="1"/>
          <p:nvPr/>
        </p:nvSpPr>
        <p:spPr>
          <a:xfrm>
            <a:off x="1906333" y="5547760"/>
            <a:ext cx="3921379" cy="442429"/>
          </a:xfrm>
          <a:prstGeom prst="rect">
            <a:avLst/>
          </a:prstGeom>
        </p:spPr>
        <p:txBody>
          <a:bodyPr vert="horz" wrap="square" lIns="0" tIns="11430" rIns="0" bIns="0" rtlCol="0">
            <a:spAutoFit/>
          </a:bodyPr>
          <a:lstStyle/>
          <a:p>
            <a:pPr>
              <a:lnSpc>
                <a:spcPct val="100000"/>
              </a:lnSpc>
              <a:spcBef>
                <a:spcPts val="90"/>
              </a:spcBef>
            </a:pPr>
            <a:r>
              <a:rPr lang="fr-FR" sz="1400" b="1" spc="-10">
                <a:solidFill>
                  <a:srgbClr val="FFFFFF"/>
                </a:solidFill>
                <a:latin typeface="Calibri"/>
                <a:cs typeface="Calibri"/>
              </a:rPr>
              <a:t>Elle est plus facile à implémenter car il y a seulement deux niveaux à gérer.</a:t>
            </a:r>
            <a:endParaRPr sz="1400" b="1" spc="-10">
              <a:solidFill>
                <a:srgbClr val="FFFFFF"/>
              </a:solidFill>
              <a:latin typeface="Calibri"/>
              <a:cs typeface="Calibri"/>
            </a:endParaRPr>
          </a:p>
        </p:txBody>
      </p:sp>
      <p:sp>
        <p:nvSpPr>
          <p:cNvPr id="19" name="object 19"/>
          <p:cNvSpPr txBox="1"/>
          <p:nvPr/>
        </p:nvSpPr>
        <p:spPr>
          <a:xfrm>
            <a:off x="6294120" y="5141976"/>
            <a:ext cx="4075429" cy="1365885"/>
          </a:xfrm>
          <a:prstGeom prst="rect">
            <a:avLst/>
          </a:prstGeom>
          <a:solidFill>
            <a:srgbClr val="FF0000"/>
          </a:solidFill>
        </p:spPr>
        <p:txBody>
          <a:bodyPr vert="horz" wrap="square" lIns="0" tIns="112395" rIns="0" bIns="0" rtlCol="0">
            <a:spAutoFit/>
          </a:bodyPr>
          <a:lstStyle/>
          <a:p>
            <a:pPr marL="161290">
              <a:lnSpc>
                <a:spcPct val="100000"/>
              </a:lnSpc>
              <a:spcBef>
                <a:spcPts val="885"/>
              </a:spcBef>
            </a:pPr>
            <a:r>
              <a:rPr sz="2100">
                <a:solidFill>
                  <a:srgbClr val="FFFFFF"/>
                </a:solidFill>
                <a:latin typeface="Wingdings"/>
                <a:cs typeface="Wingdings"/>
              </a:rPr>
              <a:t></a:t>
            </a:r>
            <a:r>
              <a:rPr sz="2100" spc="-225">
                <a:solidFill>
                  <a:srgbClr val="FFFFFF"/>
                </a:solidFill>
                <a:latin typeface="Times New Roman"/>
                <a:cs typeface="Times New Roman"/>
              </a:rPr>
              <a:t> </a:t>
            </a:r>
            <a:r>
              <a:rPr sz="1400">
                <a:solidFill>
                  <a:srgbClr val="FFFFFF"/>
                </a:solidFill>
                <a:latin typeface="Calibri"/>
                <a:cs typeface="Calibri"/>
              </a:rPr>
              <a:t>Risque</a:t>
            </a:r>
            <a:r>
              <a:rPr sz="1400" spc="-40">
                <a:solidFill>
                  <a:srgbClr val="FFFFFF"/>
                </a:solidFill>
                <a:latin typeface="Calibri"/>
                <a:cs typeface="Calibri"/>
              </a:rPr>
              <a:t> </a:t>
            </a:r>
            <a:r>
              <a:rPr sz="1400">
                <a:solidFill>
                  <a:srgbClr val="FFFFFF"/>
                </a:solidFill>
                <a:latin typeface="Calibri"/>
                <a:cs typeface="Calibri"/>
              </a:rPr>
              <a:t>de</a:t>
            </a:r>
            <a:r>
              <a:rPr sz="1400" spc="-25">
                <a:solidFill>
                  <a:srgbClr val="FFFFFF"/>
                </a:solidFill>
                <a:latin typeface="Calibri"/>
                <a:cs typeface="Calibri"/>
              </a:rPr>
              <a:t> </a:t>
            </a:r>
            <a:r>
              <a:rPr sz="1400" spc="-10">
                <a:solidFill>
                  <a:srgbClr val="FFFFFF"/>
                </a:solidFill>
                <a:latin typeface="Calibri"/>
                <a:cs typeface="Calibri"/>
              </a:rPr>
              <a:t>surcharge</a:t>
            </a:r>
            <a:r>
              <a:rPr sz="1400">
                <a:solidFill>
                  <a:srgbClr val="FFFFFF"/>
                </a:solidFill>
                <a:latin typeface="Calibri"/>
                <a:cs typeface="Calibri"/>
              </a:rPr>
              <a:t> du</a:t>
            </a:r>
            <a:r>
              <a:rPr sz="1400" spc="-15">
                <a:solidFill>
                  <a:srgbClr val="FFFFFF"/>
                </a:solidFill>
                <a:latin typeface="Calibri"/>
                <a:cs typeface="Calibri"/>
              </a:rPr>
              <a:t> </a:t>
            </a:r>
            <a:r>
              <a:rPr sz="1400" spc="-10">
                <a:solidFill>
                  <a:srgbClr val="FFFFFF"/>
                </a:solidFill>
                <a:latin typeface="Calibri"/>
                <a:cs typeface="Calibri"/>
              </a:rPr>
              <a:t>client</a:t>
            </a:r>
            <a:endParaRPr sz="1400">
              <a:latin typeface="Calibri"/>
              <a:cs typeface="Calibri"/>
            </a:endParaRPr>
          </a:p>
          <a:p>
            <a:pPr marL="161290">
              <a:lnSpc>
                <a:spcPct val="100000"/>
              </a:lnSpc>
              <a:spcBef>
                <a:spcPts val="360"/>
              </a:spcBef>
            </a:pPr>
            <a:r>
              <a:rPr sz="2100">
                <a:solidFill>
                  <a:srgbClr val="FFFFFF"/>
                </a:solidFill>
                <a:latin typeface="Wingdings"/>
                <a:cs typeface="Wingdings"/>
              </a:rPr>
              <a:t></a:t>
            </a:r>
            <a:r>
              <a:rPr sz="2100" spc="-225">
                <a:solidFill>
                  <a:srgbClr val="FFFFFF"/>
                </a:solidFill>
                <a:latin typeface="Times New Roman"/>
                <a:cs typeface="Times New Roman"/>
              </a:rPr>
              <a:t> </a:t>
            </a:r>
            <a:r>
              <a:rPr sz="1400" spc="-10">
                <a:solidFill>
                  <a:srgbClr val="FFFFFF"/>
                </a:solidFill>
                <a:latin typeface="Calibri"/>
                <a:cs typeface="Calibri"/>
              </a:rPr>
              <a:t>Syndrome</a:t>
            </a:r>
            <a:r>
              <a:rPr sz="1400" spc="-35">
                <a:solidFill>
                  <a:srgbClr val="FFFFFF"/>
                </a:solidFill>
                <a:latin typeface="Calibri"/>
                <a:cs typeface="Calibri"/>
              </a:rPr>
              <a:t> </a:t>
            </a:r>
            <a:r>
              <a:rPr sz="1400">
                <a:solidFill>
                  <a:srgbClr val="FFFFFF"/>
                </a:solidFill>
                <a:latin typeface="Calibri"/>
                <a:cs typeface="Calibri"/>
              </a:rPr>
              <a:t>du</a:t>
            </a:r>
            <a:r>
              <a:rPr sz="1400" spc="-40">
                <a:solidFill>
                  <a:srgbClr val="FFFFFF"/>
                </a:solidFill>
                <a:latin typeface="Calibri"/>
                <a:cs typeface="Calibri"/>
              </a:rPr>
              <a:t> </a:t>
            </a:r>
            <a:r>
              <a:rPr sz="1400">
                <a:solidFill>
                  <a:srgbClr val="FFFFFF"/>
                </a:solidFill>
                <a:latin typeface="Calibri"/>
                <a:cs typeface="Calibri"/>
              </a:rPr>
              <a:t>«client</a:t>
            </a:r>
            <a:r>
              <a:rPr sz="1400" spc="-20">
                <a:solidFill>
                  <a:srgbClr val="FFFFFF"/>
                </a:solidFill>
                <a:latin typeface="Calibri"/>
                <a:cs typeface="Calibri"/>
              </a:rPr>
              <a:t> </a:t>
            </a:r>
            <a:r>
              <a:rPr sz="1400" spc="-10">
                <a:solidFill>
                  <a:srgbClr val="FFFFFF"/>
                </a:solidFill>
                <a:latin typeface="Calibri"/>
                <a:cs typeface="Calibri"/>
              </a:rPr>
              <a:t>obèse»</a:t>
            </a:r>
            <a:endParaRPr sz="1400">
              <a:latin typeface="Calibri"/>
              <a:cs typeface="Calibri"/>
            </a:endParaRPr>
          </a:p>
          <a:p>
            <a:pPr marL="161290">
              <a:lnSpc>
                <a:spcPct val="100000"/>
              </a:lnSpc>
              <a:spcBef>
                <a:spcPts val="360"/>
              </a:spcBef>
            </a:pPr>
            <a:r>
              <a:rPr sz="2100">
                <a:solidFill>
                  <a:srgbClr val="FFFFFF"/>
                </a:solidFill>
                <a:latin typeface="Wingdings"/>
                <a:cs typeface="Wingdings"/>
              </a:rPr>
              <a:t></a:t>
            </a:r>
            <a:r>
              <a:rPr sz="2100" spc="-225">
                <a:solidFill>
                  <a:srgbClr val="FFFFFF"/>
                </a:solidFill>
                <a:latin typeface="Times New Roman"/>
                <a:cs typeface="Times New Roman"/>
              </a:rPr>
              <a:t> </a:t>
            </a:r>
            <a:r>
              <a:rPr sz="1400" spc="-10">
                <a:solidFill>
                  <a:srgbClr val="FFFFFF"/>
                </a:solidFill>
                <a:latin typeface="Calibri"/>
                <a:cs typeface="Calibri"/>
              </a:rPr>
              <a:t>Difficultés</a:t>
            </a:r>
            <a:r>
              <a:rPr sz="1400" spc="-5">
                <a:solidFill>
                  <a:srgbClr val="FFFFFF"/>
                </a:solidFill>
                <a:latin typeface="Calibri"/>
                <a:cs typeface="Calibri"/>
              </a:rPr>
              <a:t> </a:t>
            </a:r>
            <a:r>
              <a:rPr sz="1400">
                <a:solidFill>
                  <a:srgbClr val="FFFFFF"/>
                </a:solidFill>
                <a:latin typeface="Calibri"/>
                <a:cs typeface="Calibri"/>
              </a:rPr>
              <a:t>de</a:t>
            </a:r>
            <a:r>
              <a:rPr sz="1400" spc="-15">
                <a:solidFill>
                  <a:srgbClr val="FFFFFF"/>
                </a:solidFill>
                <a:latin typeface="Calibri"/>
                <a:cs typeface="Calibri"/>
              </a:rPr>
              <a:t> </a:t>
            </a:r>
            <a:r>
              <a:rPr sz="1400" spc="-10">
                <a:solidFill>
                  <a:srgbClr val="FFFFFF"/>
                </a:solidFill>
                <a:latin typeface="Calibri"/>
                <a:cs typeface="Calibri"/>
              </a:rPr>
              <a:t>déploiement</a:t>
            </a:r>
            <a:r>
              <a:rPr sz="1400" spc="55">
                <a:solidFill>
                  <a:srgbClr val="FFFFFF"/>
                </a:solidFill>
                <a:latin typeface="Calibri"/>
                <a:cs typeface="Calibri"/>
              </a:rPr>
              <a:t> </a:t>
            </a:r>
            <a:r>
              <a:rPr sz="1400" spc="-10">
                <a:solidFill>
                  <a:srgbClr val="FFFFFF"/>
                </a:solidFill>
                <a:latin typeface="Calibri"/>
                <a:cs typeface="Calibri"/>
              </a:rPr>
              <a:t>d’applications</a:t>
            </a:r>
            <a:endParaRPr sz="1400">
              <a:latin typeface="Calibri"/>
              <a:cs typeface="Calibri"/>
            </a:endParaRPr>
          </a:p>
        </p:txBody>
      </p:sp>
      <p:sp>
        <p:nvSpPr>
          <p:cNvPr id="20" name="object 20"/>
          <p:cNvSpPr/>
          <p:nvPr/>
        </p:nvSpPr>
        <p:spPr>
          <a:xfrm>
            <a:off x="7321295" y="2042160"/>
            <a:ext cx="2466340" cy="2664460"/>
          </a:xfrm>
          <a:custGeom>
            <a:avLst/>
            <a:gdLst/>
            <a:ahLst/>
            <a:cxnLst/>
            <a:rect l="l" t="t" r="r" b="b"/>
            <a:pathLst>
              <a:path w="2466340" h="2664460">
                <a:moveTo>
                  <a:pt x="0" y="410972"/>
                </a:moveTo>
                <a:lnTo>
                  <a:pt x="2765" y="363048"/>
                </a:lnTo>
                <a:lnTo>
                  <a:pt x="10855" y="316747"/>
                </a:lnTo>
                <a:lnTo>
                  <a:pt x="23961" y="272377"/>
                </a:lnTo>
                <a:lnTo>
                  <a:pt x="41775" y="230247"/>
                </a:lnTo>
                <a:lnTo>
                  <a:pt x="63989" y="190665"/>
                </a:lnTo>
                <a:lnTo>
                  <a:pt x="90293" y="153940"/>
                </a:lnTo>
                <a:lnTo>
                  <a:pt x="120380" y="120380"/>
                </a:lnTo>
                <a:lnTo>
                  <a:pt x="153940" y="90293"/>
                </a:lnTo>
                <a:lnTo>
                  <a:pt x="190665" y="63989"/>
                </a:lnTo>
                <a:lnTo>
                  <a:pt x="230247" y="41775"/>
                </a:lnTo>
                <a:lnTo>
                  <a:pt x="272377" y="23961"/>
                </a:lnTo>
                <a:lnTo>
                  <a:pt x="316747" y="10855"/>
                </a:lnTo>
                <a:lnTo>
                  <a:pt x="363048" y="2765"/>
                </a:lnTo>
                <a:lnTo>
                  <a:pt x="410972" y="0"/>
                </a:lnTo>
                <a:lnTo>
                  <a:pt x="2054859" y="0"/>
                </a:lnTo>
                <a:lnTo>
                  <a:pt x="2102783" y="2765"/>
                </a:lnTo>
                <a:lnTo>
                  <a:pt x="2149084" y="10855"/>
                </a:lnTo>
                <a:lnTo>
                  <a:pt x="2193454" y="23961"/>
                </a:lnTo>
                <a:lnTo>
                  <a:pt x="2235584" y="41775"/>
                </a:lnTo>
                <a:lnTo>
                  <a:pt x="2275166" y="63989"/>
                </a:lnTo>
                <a:lnTo>
                  <a:pt x="2311891" y="90293"/>
                </a:lnTo>
                <a:lnTo>
                  <a:pt x="2345451" y="120380"/>
                </a:lnTo>
                <a:lnTo>
                  <a:pt x="2375538" y="153940"/>
                </a:lnTo>
                <a:lnTo>
                  <a:pt x="2401842" y="190665"/>
                </a:lnTo>
                <a:lnTo>
                  <a:pt x="2424056" y="230247"/>
                </a:lnTo>
                <a:lnTo>
                  <a:pt x="2441870" y="272377"/>
                </a:lnTo>
                <a:lnTo>
                  <a:pt x="2454976" y="316747"/>
                </a:lnTo>
                <a:lnTo>
                  <a:pt x="2463066" y="363048"/>
                </a:lnTo>
                <a:lnTo>
                  <a:pt x="2465831" y="410972"/>
                </a:lnTo>
                <a:lnTo>
                  <a:pt x="2465831" y="2252979"/>
                </a:lnTo>
                <a:lnTo>
                  <a:pt x="2463066" y="2300903"/>
                </a:lnTo>
                <a:lnTo>
                  <a:pt x="2454976" y="2347204"/>
                </a:lnTo>
                <a:lnTo>
                  <a:pt x="2441870" y="2391574"/>
                </a:lnTo>
                <a:lnTo>
                  <a:pt x="2424056" y="2433704"/>
                </a:lnTo>
                <a:lnTo>
                  <a:pt x="2401842" y="2473286"/>
                </a:lnTo>
                <a:lnTo>
                  <a:pt x="2375538" y="2510011"/>
                </a:lnTo>
                <a:lnTo>
                  <a:pt x="2345451" y="2543571"/>
                </a:lnTo>
                <a:lnTo>
                  <a:pt x="2311891" y="2573658"/>
                </a:lnTo>
                <a:lnTo>
                  <a:pt x="2275166" y="2599962"/>
                </a:lnTo>
                <a:lnTo>
                  <a:pt x="2235584" y="2622176"/>
                </a:lnTo>
                <a:lnTo>
                  <a:pt x="2193454" y="2639990"/>
                </a:lnTo>
                <a:lnTo>
                  <a:pt x="2149084" y="2653096"/>
                </a:lnTo>
                <a:lnTo>
                  <a:pt x="2102783" y="2661186"/>
                </a:lnTo>
                <a:lnTo>
                  <a:pt x="2054859" y="2663952"/>
                </a:lnTo>
                <a:lnTo>
                  <a:pt x="410972" y="2663952"/>
                </a:lnTo>
                <a:lnTo>
                  <a:pt x="363048" y="2661186"/>
                </a:lnTo>
                <a:lnTo>
                  <a:pt x="316747" y="2653096"/>
                </a:lnTo>
                <a:lnTo>
                  <a:pt x="272377" y="2639990"/>
                </a:lnTo>
                <a:lnTo>
                  <a:pt x="230247" y="2622176"/>
                </a:lnTo>
                <a:lnTo>
                  <a:pt x="190665" y="2599962"/>
                </a:lnTo>
                <a:lnTo>
                  <a:pt x="153940" y="2573658"/>
                </a:lnTo>
                <a:lnTo>
                  <a:pt x="120380" y="2543571"/>
                </a:lnTo>
                <a:lnTo>
                  <a:pt x="90293" y="2510011"/>
                </a:lnTo>
                <a:lnTo>
                  <a:pt x="63989" y="2473286"/>
                </a:lnTo>
                <a:lnTo>
                  <a:pt x="41775" y="2433704"/>
                </a:lnTo>
                <a:lnTo>
                  <a:pt x="23961" y="2391574"/>
                </a:lnTo>
                <a:lnTo>
                  <a:pt x="10855" y="2347204"/>
                </a:lnTo>
                <a:lnTo>
                  <a:pt x="2765" y="2300903"/>
                </a:lnTo>
                <a:lnTo>
                  <a:pt x="0" y="2252979"/>
                </a:lnTo>
                <a:lnTo>
                  <a:pt x="0" y="410972"/>
                </a:lnTo>
                <a:close/>
              </a:path>
            </a:pathLst>
          </a:custGeom>
          <a:ln w="12699">
            <a:solidFill>
              <a:srgbClr val="FF7800"/>
            </a:solidFill>
          </a:ln>
        </p:spPr>
        <p:txBody>
          <a:bodyPr wrap="square" lIns="0" tIns="0" rIns="0" bIns="0" rtlCol="0"/>
          <a:lstStyle/>
          <a:p>
            <a:endParaRPr/>
          </a:p>
        </p:txBody>
      </p:sp>
      <p:sp>
        <p:nvSpPr>
          <p:cNvPr id="21" name="object 21"/>
          <p:cNvSpPr txBox="1"/>
          <p:nvPr/>
        </p:nvSpPr>
        <p:spPr>
          <a:xfrm>
            <a:off x="8041005" y="2181860"/>
            <a:ext cx="1029969" cy="514984"/>
          </a:xfrm>
          <a:prstGeom prst="rect">
            <a:avLst/>
          </a:prstGeom>
        </p:spPr>
        <p:txBody>
          <a:bodyPr vert="horz" wrap="square" lIns="0" tIns="13335" rIns="0" bIns="0" rtlCol="0">
            <a:spAutoFit/>
          </a:bodyPr>
          <a:lstStyle/>
          <a:p>
            <a:pPr algn="ctr">
              <a:lnSpc>
                <a:spcPct val="100000"/>
              </a:lnSpc>
              <a:spcBef>
                <a:spcPts val="105"/>
              </a:spcBef>
            </a:pPr>
            <a:r>
              <a:rPr sz="1600" b="1" spc="-10">
                <a:solidFill>
                  <a:srgbClr val="006FC0"/>
                </a:solidFill>
                <a:latin typeface="Calibri"/>
                <a:cs typeface="Calibri"/>
              </a:rPr>
              <a:t>Serveur</a:t>
            </a:r>
            <a:endParaRPr sz="1600">
              <a:latin typeface="Calibri"/>
              <a:cs typeface="Calibri"/>
            </a:endParaRPr>
          </a:p>
          <a:p>
            <a:pPr algn="ctr">
              <a:lnSpc>
                <a:spcPct val="100000"/>
              </a:lnSpc>
            </a:pPr>
            <a:r>
              <a:rPr sz="1600" b="1">
                <a:solidFill>
                  <a:srgbClr val="006FC0"/>
                </a:solidFill>
                <a:latin typeface="Calibri"/>
                <a:cs typeface="Calibri"/>
              </a:rPr>
              <a:t>De </a:t>
            </a:r>
            <a:r>
              <a:rPr sz="1600" b="1" spc="-10">
                <a:solidFill>
                  <a:srgbClr val="006FC0"/>
                </a:solidFill>
                <a:latin typeface="Calibri"/>
                <a:cs typeface="Calibri"/>
              </a:rPr>
              <a:t>données</a:t>
            </a:r>
            <a:endParaRPr sz="1600">
              <a:latin typeface="Calibri"/>
              <a:cs typeface="Calibri"/>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27</a:t>
            </a:fld>
            <a:endParaRPr spc="-25"/>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4821682" y="344424"/>
            <a:ext cx="7166609" cy="4398645"/>
            <a:chOff x="4821682" y="344424"/>
            <a:chExt cx="7166609" cy="4398645"/>
          </a:xfrm>
        </p:grpSpPr>
        <p:pic>
          <p:nvPicPr>
            <p:cNvPr id="4" name="object 4"/>
            <p:cNvPicPr/>
            <p:nvPr/>
          </p:nvPicPr>
          <p:blipFill>
            <a:blip r:embed="rId2" cstate="print"/>
            <a:stretch>
              <a:fillRect/>
            </a:stretch>
          </p:blipFill>
          <p:spPr>
            <a:xfrm>
              <a:off x="9963911" y="344424"/>
              <a:ext cx="658368" cy="652272"/>
            </a:xfrm>
            <a:prstGeom prst="rect">
              <a:avLst/>
            </a:prstGeom>
          </p:spPr>
        </p:pic>
        <p:pic>
          <p:nvPicPr>
            <p:cNvPr id="5" name="object 5"/>
            <p:cNvPicPr/>
            <p:nvPr/>
          </p:nvPicPr>
          <p:blipFill>
            <a:blip r:embed="rId3" cstate="print"/>
            <a:stretch>
              <a:fillRect/>
            </a:stretch>
          </p:blipFill>
          <p:spPr>
            <a:xfrm>
              <a:off x="10692384" y="463296"/>
              <a:ext cx="1295400" cy="417575"/>
            </a:xfrm>
            <a:prstGeom prst="rect">
              <a:avLst/>
            </a:prstGeom>
          </p:spPr>
        </p:pic>
        <p:sp>
          <p:nvSpPr>
            <p:cNvPr id="6" name="object 6"/>
            <p:cNvSpPr/>
            <p:nvPr/>
          </p:nvSpPr>
          <p:spPr>
            <a:xfrm>
              <a:off x="4828032" y="2072640"/>
              <a:ext cx="2392680" cy="2664460"/>
            </a:xfrm>
            <a:custGeom>
              <a:avLst/>
              <a:gdLst/>
              <a:ahLst/>
              <a:cxnLst/>
              <a:rect l="l" t="t" r="r" b="b"/>
              <a:pathLst>
                <a:path w="2392679" h="2664460">
                  <a:moveTo>
                    <a:pt x="0" y="398780"/>
                  </a:moveTo>
                  <a:lnTo>
                    <a:pt x="2683" y="352277"/>
                  </a:lnTo>
                  <a:lnTo>
                    <a:pt x="10533" y="307350"/>
                  </a:lnTo>
                  <a:lnTo>
                    <a:pt x="23250" y="264296"/>
                  </a:lnTo>
                  <a:lnTo>
                    <a:pt x="40536" y="223416"/>
                  </a:lnTo>
                  <a:lnTo>
                    <a:pt x="62090" y="185008"/>
                  </a:lnTo>
                  <a:lnTo>
                    <a:pt x="87614" y="149372"/>
                  </a:lnTo>
                  <a:lnTo>
                    <a:pt x="116808" y="116808"/>
                  </a:lnTo>
                  <a:lnTo>
                    <a:pt x="149372" y="87614"/>
                  </a:lnTo>
                  <a:lnTo>
                    <a:pt x="185008" y="62090"/>
                  </a:lnTo>
                  <a:lnTo>
                    <a:pt x="223416" y="40536"/>
                  </a:lnTo>
                  <a:lnTo>
                    <a:pt x="264296" y="23250"/>
                  </a:lnTo>
                  <a:lnTo>
                    <a:pt x="307350" y="10533"/>
                  </a:lnTo>
                  <a:lnTo>
                    <a:pt x="352277" y="2683"/>
                  </a:lnTo>
                  <a:lnTo>
                    <a:pt x="398779" y="0"/>
                  </a:lnTo>
                  <a:lnTo>
                    <a:pt x="1993899" y="0"/>
                  </a:lnTo>
                  <a:lnTo>
                    <a:pt x="2040402" y="2683"/>
                  </a:lnTo>
                  <a:lnTo>
                    <a:pt x="2085329" y="10533"/>
                  </a:lnTo>
                  <a:lnTo>
                    <a:pt x="2128383" y="23250"/>
                  </a:lnTo>
                  <a:lnTo>
                    <a:pt x="2169263" y="40536"/>
                  </a:lnTo>
                  <a:lnTo>
                    <a:pt x="2207671" y="62090"/>
                  </a:lnTo>
                  <a:lnTo>
                    <a:pt x="2243307" y="87614"/>
                  </a:lnTo>
                  <a:lnTo>
                    <a:pt x="2275871" y="116808"/>
                  </a:lnTo>
                  <a:lnTo>
                    <a:pt x="2305065" y="149372"/>
                  </a:lnTo>
                  <a:lnTo>
                    <a:pt x="2330589" y="185008"/>
                  </a:lnTo>
                  <a:lnTo>
                    <a:pt x="2352143" y="223416"/>
                  </a:lnTo>
                  <a:lnTo>
                    <a:pt x="2369429" y="264296"/>
                  </a:lnTo>
                  <a:lnTo>
                    <a:pt x="2382146" y="307350"/>
                  </a:lnTo>
                  <a:lnTo>
                    <a:pt x="2389996" y="352277"/>
                  </a:lnTo>
                  <a:lnTo>
                    <a:pt x="2392679" y="398780"/>
                  </a:lnTo>
                  <a:lnTo>
                    <a:pt x="2392679" y="2265172"/>
                  </a:lnTo>
                  <a:lnTo>
                    <a:pt x="2389996" y="2311674"/>
                  </a:lnTo>
                  <a:lnTo>
                    <a:pt x="2382146" y="2356601"/>
                  </a:lnTo>
                  <a:lnTo>
                    <a:pt x="2369429" y="2399655"/>
                  </a:lnTo>
                  <a:lnTo>
                    <a:pt x="2352143" y="2440535"/>
                  </a:lnTo>
                  <a:lnTo>
                    <a:pt x="2330589" y="2478943"/>
                  </a:lnTo>
                  <a:lnTo>
                    <a:pt x="2305065" y="2514579"/>
                  </a:lnTo>
                  <a:lnTo>
                    <a:pt x="2275871" y="2547143"/>
                  </a:lnTo>
                  <a:lnTo>
                    <a:pt x="2243307" y="2576337"/>
                  </a:lnTo>
                  <a:lnTo>
                    <a:pt x="2207671" y="2601861"/>
                  </a:lnTo>
                  <a:lnTo>
                    <a:pt x="2169263" y="2623415"/>
                  </a:lnTo>
                  <a:lnTo>
                    <a:pt x="2128383" y="2640701"/>
                  </a:lnTo>
                  <a:lnTo>
                    <a:pt x="2085329" y="2653418"/>
                  </a:lnTo>
                  <a:lnTo>
                    <a:pt x="2040402" y="2661268"/>
                  </a:lnTo>
                  <a:lnTo>
                    <a:pt x="1993899" y="2663952"/>
                  </a:lnTo>
                  <a:lnTo>
                    <a:pt x="398779" y="2663952"/>
                  </a:lnTo>
                  <a:lnTo>
                    <a:pt x="352277" y="2661268"/>
                  </a:lnTo>
                  <a:lnTo>
                    <a:pt x="307350" y="2653418"/>
                  </a:lnTo>
                  <a:lnTo>
                    <a:pt x="264296" y="2640701"/>
                  </a:lnTo>
                  <a:lnTo>
                    <a:pt x="223416" y="2623415"/>
                  </a:lnTo>
                  <a:lnTo>
                    <a:pt x="185008" y="2601861"/>
                  </a:lnTo>
                  <a:lnTo>
                    <a:pt x="149372" y="2576337"/>
                  </a:lnTo>
                  <a:lnTo>
                    <a:pt x="116808" y="2547143"/>
                  </a:lnTo>
                  <a:lnTo>
                    <a:pt x="87614" y="2514579"/>
                  </a:lnTo>
                  <a:lnTo>
                    <a:pt x="62090" y="2478943"/>
                  </a:lnTo>
                  <a:lnTo>
                    <a:pt x="40536" y="2440535"/>
                  </a:lnTo>
                  <a:lnTo>
                    <a:pt x="23250" y="2399655"/>
                  </a:lnTo>
                  <a:lnTo>
                    <a:pt x="10533" y="2356601"/>
                  </a:lnTo>
                  <a:lnTo>
                    <a:pt x="2683" y="2311674"/>
                  </a:lnTo>
                  <a:lnTo>
                    <a:pt x="0" y="2265172"/>
                  </a:lnTo>
                  <a:lnTo>
                    <a:pt x="0" y="398780"/>
                  </a:lnTo>
                  <a:close/>
                </a:path>
              </a:pathLst>
            </a:custGeom>
            <a:ln w="12700">
              <a:solidFill>
                <a:srgbClr val="FF7800"/>
              </a:solidFill>
            </a:ln>
          </p:spPr>
          <p:txBody>
            <a:bodyPr wrap="square" lIns="0" tIns="0" rIns="0" bIns="0" rtlCol="0"/>
            <a:lstStyle/>
            <a:p>
              <a:endParaRPr/>
            </a:p>
          </p:txBody>
        </p:sp>
      </p:grpSp>
      <p:sp>
        <p:nvSpPr>
          <p:cNvPr id="7" name="object 7"/>
          <p:cNvSpPr txBox="1"/>
          <p:nvPr/>
        </p:nvSpPr>
        <p:spPr>
          <a:xfrm>
            <a:off x="258876" y="464566"/>
            <a:ext cx="4518025" cy="1408430"/>
          </a:xfrm>
          <a:prstGeom prst="rect">
            <a:avLst/>
          </a:prstGeom>
        </p:spPr>
        <p:txBody>
          <a:bodyPr vert="horz" wrap="square" lIns="0" tIns="11430" rIns="0" bIns="0" rtlCol="0">
            <a:spAutoFit/>
          </a:bodyPr>
          <a:lstStyle/>
          <a:p>
            <a:pPr marL="12700">
              <a:lnSpc>
                <a:spcPct val="100000"/>
              </a:lnSpc>
              <a:spcBef>
                <a:spcPts val="90"/>
              </a:spcBef>
            </a:pPr>
            <a:r>
              <a:rPr sz="2000" b="1" spc="-10">
                <a:solidFill>
                  <a:srgbClr val="FF7800"/>
                </a:solidFill>
                <a:latin typeface="Calibri"/>
                <a:cs typeface="Calibri"/>
              </a:rPr>
              <a:t>ARCHITECTURES</a:t>
            </a:r>
            <a:r>
              <a:rPr sz="2000" b="1" spc="-15">
                <a:solidFill>
                  <a:srgbClr val="FF7800"/>
                </a:solidFill>
                <a:latin typeface="Calibri"/>
                <a:cs typeface="Calibri"/>
              </a:rPr>
              <a:t> </a:t>
            </a:r>
            <a:r>
              <a:rPr sz="2000" b="1" spc="-10">
                <a:solidFill>
                  <a:srgbClr val="FF7800"/>
                </a:solidFill>
                <a:latin typeface="Calibri"/>
                <a:cs typeface="Calibri"/>
              </a:rPr>
              <a:t>INFORMATIQUES</a:t>
            </a:r>
            <a:endParaRPr sz="2000">
              <a:latin typeface="Calibri"/>
              <a:cs typeface="Calibri"/>
            </a:endParaRPr>
          </a:p>
          <a:p>
            <a:pPr marL="22860">
              <a:lnSpc>
                <a:spcPct val="100000"/>
              </a:lnSpc>
              <a:spcBef>
                <a:spcPts val="35"/>
              </a:spcBef>
            </a:pPr>
            <a:r>
              <a:rPr sz="1600" b="1" spc="-10">
                <a:solidFill>
                  <a:srgbClr val="FF7800"/>
                </a:solidFill>
                <a:latin typeface="Calibri"/>
                <a:cs typeface="Calibri"/>
              </a:rPr>
              <a:t>Architecture</a:t>
            </a:r>
            <a:r>
              <a:rPr sz="1600" b="1" spc="-45">
                <a:solidFill>
                  <a:srgbClr val="FF7800"/>
                </a:solidFill>
                <a:latin typeface="Calibri"/>
                <a:cs typeface="Calibri"/>
              </a:rPr>
              <a:t> </a:t>
            </a:r>
            <a:r>
              <a:rPr sz="1600" b="1">
                <a:solidFill>
                  <a:srgbClr val="FF7800"/>
                </a:solidFill>
                <a:latin typeface="Calibri"/>
                <a:cs typeface="Calibri"/>
              </a:rPr>
              <a:t>Client</a:t>
            </a:r>
            <a:r>
              <a:rPr sz="1600" b="1" spc="-20">
                <a:solidFill>
                  <a:srgbClr val="FF7800"/>
                </a:solidFill>
                <a:latin typeface="Calibri"/>
                <a:cs typeface="Calibri"/>
              </a:rPr>
              <a:t> </a:t>
            </a:r>
            <a:r>
              <a:rPr sz="1600" b="1" spc="-10">
                <a:solidFill>
                  <a:srgbClr val="FF7800"/>
                </a:solidFill>
                <a:latin typeface="Calibri"/>
                <a:cs typeface="Calibri"/>
              </a:rPr>
              <a:t>Serveur</a:t>
            </a:r>
            <a:endParaRPr sz="1600">
              <a:latin typeface="Calibri"/>
              <a:cs typeface="Calibri"/>
            </a:endParaRPr>
          </a:p>
          <a:p>
            <a:pPr>
              <a:lnSpc>
                <a:spcPct val="100000"/>
              </a:lnSpc>
            </a:pPr>
            <a:endParaRPr sz="1600">
              <a:latin typeface="Calibri"/>
              <a:cs typeface="Calibri"/>
            </a:endParaRPr>
          </a:p>
          <a:p>
            <a:pPr>
              <a:lnSpc>
                <a:spcPct val="100000"/>
              </a:lnSpc>
              <a:spcBef>
                <a:spcPts val="710"/>
              </a:spcBef>
            </a:pPr>
            <a:endParaRPr sz="1600">
              <a:latin typeface="Calibri"/>
              <a:cs typeface="Calibri"/>
            </a:endParaRPr>
          </a:p>
          <a:p>
            <a:pPr marL="552450">
              <a:lnSpc>
                <a:spcPct val="100000"/>
              </a:lnSpc>
            </a:pPr>
            <a:r>
              <a:rPr sz="1600" b="1" spc="-10">
                <a:solidFill>
                  <a:srgbClr val="FF7800"/>
                </a:solidFill>
                <a:latin typeface="Calibri"/>
                <a:cs typeface="Calibri"/>
              </a:rPr>
              <a:t>Architecture</a:t>
            </a:r>
            <a:r>
              <a:rPr sz="1600" b="1" spc="-40">
                <a:solidFill>
                  <a:srgbClr val="FF7800"/>
                </a:solidFill>
                <a:latin typeface="Calibri"/>
                <a:cs typeface="Calibri"/>
              </a:rPr>
              <a:t> </a:t>
            </a:r>
            <a:r>
              <a:rPr sz="1600" b="1">
                <a:solidFill>
                  <a:srgbClr val="FF7800"/>
                </a:solidFill>
                <a:latin typeface="Calibri"/>
                <a:cs typeface="Calibri"/>
              </a:rPr>
              <a:t>Client</a:t>
            </a:r>
            <a:r>
              <a:rPr sz="1600" b="1" spc="-20">
                <a:solidFill>
                  <a:srgbClr val="FF7800"/>
                </a:solidFill>
                <a:latin typeface="Calibri"/>
                <a:cs typeface="Calibri"/>
              </a:rPr>
              <a:t> </a:t>
            </a:r>
            <a:r>
              <a:rPr sz="1600" b="1">
                <a:solidFill>
                  <a:srgbClr val="FF7800"/>
                </a:solidFill>
                <a:latin typeface="Calibri"/>
                <a:cs typeface="Calibri"/>
              </a:rPr>
              <a:t>/</a:t>
            </a:r>
            <a:r>
              <a:rPr sz="1600" b="1" spc="-15">
                <a:solidFill>
                  <a:srgbClr val="FF7800"/>
                </a:solidFill>
                <a:latin typeface="Calibri"/>
                <a:cs typeface="Calibri"/>
              </a:rPr>
              <a:t> </a:t>
            </a:r>
            <a:r>
              <a:rPr sz="1600" b="1">
                <a:solidFill>
                  <a:srgbClr val="FF7800"/>
                </a:solidFill>
                <a:latin typeface="Calibri"/>
                <a:cs typeface="Calibri"/>
              </a:rPr>
              <a:t>Serveur</a:t>
            </a:r>
            <a:r>
              <a:rPr sz="1600" b="1" spc="-60">
                <a:solidFill>
                  <a:srgbClr val="FF7800"/>
                </a:solidFill>
                <a:latin typeface="Calibri"/>
                <a:cs typeface="Calibri"/>
              </a:rPr>
              <a:t> </a:t>
            </a:r>
            <a:r>
              <a:rPr sz="1600" b="1">
                <a:solidFill>
                  <a:srgbClr val="FF7800"/>
                </a:solidFill>
                <a:latin typeface="Calibri"/>
                <a:cs typeface="Calibri"/>
              </a:rPr>
              <a:t>à</a:t>
            </a:r>
            <a:r>
              <a:rPr sz="1600" b="1" spc="-20">
                <a:solidFill>
                  <a:srgbClr val="FF7800"/>
                </a:solidFill>
                <a:latin typeface="Calibri"/>
                <a:cs typeface="Calibri"/>
              </a:rPr>
              <a:t> </a:t>
            </a:r>
            <a:r>
              <a:rPr sz="1600" b="1">
                <a:solidFill>
                  <a:srgbClr val="FF7800"/>
                </a:solidFill>
                <a:latin typeface="Calibri"/>
                <a:cs typeface="Calibri"/>
              </a:rPr>
              <a:t>3</a:t>
            </a:r>
            <a:r>
              <a:rPr sz="1600" b="1" spc="-15">
                <a:solidFill>
                  <a:srgbClr val="FF7800"/>
                </a:solidFill>
                <a:latin typeface="Calibri"/>
                <a:cs typeface="Calibri"/>
              </a:rPr>
              <a:t> </a:t>
            </a:r>
            <a:r>
              <a:rPr sz="1600" b="1">
                <a:solidFill>
                  <a:srgbClr val="FF7800"/>
                </a:solidFill>
                <a:latin typeface="Calibri"/>
                <a:cs typeface="Calibri"/>
              </a:rPr>
              <a:t>niveaux</a:t>
            </a:r>
            <a:r>
              <a:rPr sz="1600" b="1" spc="-40">
                <a:solidFill>
                  <a:srgbClr val="FF7800"/>
                </a:solidFill>
                <a:latin typeface="Calibri"/>
                <a:cs typeface="Calibri"/>
              </a:rPr>
              <a:t> </a:t>
            </a:r>
            <a:r>
              <a:rPr sz="1600" b="1" spc="-10">
                <a:solidFill>
                  <a:srgbClr val="FF7800"/>
                </a:solidFill>
                <a:latin typeface="Calibri"/>
                <a:cs typeface="Calibri"/>
              </a:rPr>
              <a:t>(tiers)</a:t>
            </a:r>
            <a:endParaRPr sz="1600">
              <a:latin typeface="Calibri"/>
              <a:cs typeface="Calibri"/>
            </a:endParaRPr>
          </a:p>
        </p:txBody>
      </p:sp>
      <p:sp>
        <p:nvSpPr>
          <p:cNvPr id="8" name="object 8"/>
          <p:cNvSpPr txBox="1"/>
          <p:nvPr/>
        </p:nvSpPr>
        <p:spPr>
          <a:xfrm>
            <a:off x="5417311" y="2208402"/>
            <a:ext cx="1214120" cy="514350"/>
          </a:xfrm>
          <a:prstGeom prst="rect">
            <a:avLst/>
          </a:prstGeom>
        </p:spPr>
        <p:txBody>
          <a:bodyPr vert="horz" wrap="square" lIns="0" tIns="13335" rIns="0" bIns="0" rtlCol="0">
            <a:spAutoFit/>
          </a:bodyPr>
          <a:lstStyle/>
          <a:p>
            <a:pPr algn="ctr">
              <a:lnSpc>
                <a:spcPct val="100000"/>
              </a:lnSpc>
              <a:spcBef>
                <a:spcPts val="105"/>
              </a:spcBef>
            </a:pPr>
            <a:r>
              <a:rPr sz="1600" b="1" spc="-10">
                <a:solidFill>
                  <a:srgbClr val="006FC0"/>
                </a:solidFill>
                <a:latin typeface="Calibri"/>
                <a:cs typeface="Calibri"/>
              </a:rPr>
              <a:t>Serveur</a:t>
            </a:r>
            <a:endParaRPr sz="1600">
              <a:latin typeface="Calibri"/>
              <a:cs typeface="Calibri"/>
            </a:endParaRPr>
          </a:p>
          <a:p>
            <a:pPr algn="ctr">
              <a:lnSpc>
                <a:spcPct val="100000"/>
              </a:lnSpc>
            </a:pPr>
            <a:r>
              <a:rPr sz="1600" b="1" spc="-10">
                <a:solidFill>
                  <a:srgbClr val="006FC0"/>
                </a:solidFill>
                <a:latin typeface="Calibri"/>
                <a:cs typeface="Calibri"/>
              </a:rPr>
              <a:t>D’applications</a:t>
            </a:r>
            <a:endParaRPr sz="1600">
              <a:latin typeface="Calibri"/>
              <a:cs typeface="Calibri"/>
            </a:endParaRPr>
          </a:p>
        </p:txBody>
      </p:sp>
      <p:sp>
        <p:nvSpPr>
          <p:cNvPr id="9" name="object 9"/>
          <p:cNvSpPr/>
          <p:nvPr/>
        </p:nvSpPr>
        <p:spPr>
          <a:xfrm>
            <a:off x="7293864" y="2072639"/>
            <a:ext cx="2466340" cy="2664460"/>
          </a:xfrm>
          <a:custGeom>
            <a:avLst/>
            <a:gdLst/>
            <a:ahLst/>
            <a:cxnLst/>
            <a:rect l="l" t="t" r="r" b="b"/>
            <a:pathLst>
              <a:path w="2466340" h="2664460">
                <a:moveTo>
                  <a:pt x="0" y="410972"/>
                </a:moveTo>
                <a:lnTo>
                  <a:pt x="2765" y="363048"/>
                </a:lnTo>
                <a:lnTo>
                  <a:pt x="10855" y="316747"/>
                </a:lnTo>
                <a:lnTo>
                  <a:pt x="23961" y="272377"/>
                </a:lnTo>
                <a:lnTo>
                  <a:pt x="41775" y="230247"/>
                </a:lnTo>
                <a:lnTo>
                  <a:pt x="63989" y="190665"/>
                </a:lnTo>
                <a:lnTo>
                  <a:pt x="90293" y="153940"/>
                </a:lnTo>
                <a:lnTo>
                  <a:pt x="120380" y="120380"/>
                </a:lnTo>
                <a:lnTo>
                  <a:pt x="153940" y="90293"/>
                </a:lnTo>
                <a:lnTo>
                  <a:pt x="190665" y="63989"/>
                </a:lnTo>
                <a:lnTo>
                  <a:pt x="230247" y="41775"/>
                </a:lnTo>
                <a:lnTo>
                  <a:pt x="272377" y="23961"/>
                </a:lnTo>
                <a:lnTo>
                  <a:pt x="316747" y="10855"/>
                </a:lnTo>
                <a:lnTo>
                  <a:pt x="363048" y="2765"/>
                </a:lnTo>
                <a:lnTo>
                  <a:pt x="410971" y="0"/>
                </a:lnTo>
                <a:lnTo>
                  <a:pt x="2054859" y="0"/>
                </a:lnTo>
                <a:lnTo>
                  <a:pt x="2102783" y="2765"/>
                </a:lnTo>
                <a:lnTo>
                  <a:pt x="2149084" y="10855"/>
                </a:lnTo>
                <a:lnTo>
                  <a:pt x="2193454" y="23961"/>
                </a:lnTo>
                <a:lnTo>
                  <a:pt x="2235584" y="41775"/>
                </a:lnTo>
                <a:lnTo>
                  <a:pt x="2275166" y="63989"/>
                </a:lnTo>
                <a:lnTo>
                  <a:pt x="2311891" y="90293"/>
                </a:lnTo>
                <a:lnTo>
                  <a:pt x="2345451" y="120380"/>
                </a:lnTo>
                <a:lnTo>
                  <a:pt x="2375538" y="153940"/>
                </a:lnTo>
                <a:lnTo>
                  <a:pt x="2401842" y="190665"/>
                </a:lnTo>
                <a:lnTo>
                  <a:pt x="2424056" y="230247"/>
                </a:lnTo>
                <a:lnTo>
                  <a:pt x="2441870" y="272377"/>
                </a:lnTo>
                <a:lnTo>
                  <a:pt x="2454976" y="316747"/>
                </a:lnTo>
                <a:lnTo>
                  <a:pt x="2463066" y="363048"/>
                </a:lnTo>
                <a:lnTo>
                  <a:pt x="2465831" y="410972"/>
                </a:lnTo>
                <a:lnTo>
                  <a:pt x="2465831" y="2252980"/>
                </a:lnTo>
                <a:lnTo>
                  <a:pt x="2463066" y="2300903"/>
                </a:lnTo>
                <a:lnTo>
                  <a:pt x="2454976" y="2347204"/>
                </a:lnTo>
                <a:lnTo>
                  <a:pt x="2441870" y="2391574"/>
                </a:lnTo>
                <a:lnTo>
                  <a:pt x="2424056" y="2433704"/>
                </a:lnTo>
                <a:lnTo>
                  <a:pt x="2401842" y="2473286"/>
                </a:lnTo>
                <a:lnTo>
                  <a:pt x="2375538" y="2510011"/>
                </a:lnTo>
                <a:lnTo>
                  <a:pt x="2345451" y="2543571"/>
                </a:lnTo>
                <a:lnTo>
                  <a:pt x="2311891" y="2573658"/>
                </a:lnTo>
                <a:lnTo>
                  <a:pt x="2275166" y="2599962"/>
                </a:lnTo>
                <a:lnTo>
                  <a:pt x="2235584" y="2622176"/>
                </a:lnTo>
                <a:lnTo>
                  <a:pt x="2193454" y="2639990"/>
                </a:lnTo>
                <a:lnTo>
                  <a:pt x="2149084" y="2653096"/>
                </a:lnTo>
                <a:lnTo>
                  <a:pt x="2102783" y="2661186"/>
                </a:lnTo>
                <a:lnTo>
                  <a:pt x="2054859" y="2663952"/>
                </a:lnTo>
                <a:lnTo>
                  <a:pt x="410971" y="2663952"/>
                </a:lnTo>
                <a:lnTo>
                  <a:pt x="363048" y="2661186"/>
                </a:lnTo>
                <a:lnTo>
                  <a:pt x="316747" y="2653096"/>
                </a:lnTo>
                <a:lnTo>
                  <a:pt x="272377" y="2639990"/>
                </a:lnTo>
                <a:lnTo>
                  <a:pt x="230247" y="2622176"/>
                </a:lnTo>
                <a:lnTo>
                  <a:pt x="190665" y="2599962"/>
                </a:lnTo>
                <a:lnTo>
                  <a:pt x="153940" y="2573658"/>
                </a:lnTo>
                <a:lnTo>
                  <a:pt x="120380" y="2543571"/>
                </a:lnTo>
                <a:lnTo>
                  <a:pt x="90293" y="2510011"/>
                </a:lnTo>
                <a:lnTo>
                  <a:pt x="63989" y="2473286"/>
                </a:lnTo>
                <a:lnTo>
                  <a:pt x="41775" y="2433704"/>
                </a:lnTo>
                <a:lnTo>
                  <a:pt x="23961" y="2391574"/>
                </a:lnTo>
                <a:lnTo>
                  <a:pt x="10855" y="2347204"/>
                </a:lnTo>
                <a:lnTo>
                  <a:pt x="2765" y="2300903"/>
                </a:lnTo>
                <a:lnTo>
                  <a:pt x="0" y="2252980"/>
                </a:lnTo>
                <a:lnTo>
                  <a:pt x="0" y="410972"/>
                </a:lnTo>
                <a:close/>
              </a:path>
            </a:pathLst>
          </a:custGeom>
          <a:ln w="12700">
            <a:solidFill>
              <a:srgbClr val="FF7800"/>
            </a:solidFill>
          </a:ln>
        </p:spPr>
        <p:txBody>
          <a:bodyPr wrap="square" lIns="0" tIns="0" rIns="0" bIns="0" rtlCol="0"/>
          <a:lstStyle/>
          <a:p>
            <a:endParaRPr/>
          </a:p>
        </p:txBody>
      </p:sp>
      <p:sp>
        <p:nvSpPr>
          <p:cNvPr id="10" name="object 10"/>
          <p:cNvSpPr txBox="1"/>
          <p:nvPr/>
        </p:nvSpPr>
        <p:spPr>
          <a:xfrm>
            <a:off x="8013572" y="2211400"/>
            <a:ext cx="1029335" cy="514984"/>
          </a:xfrm>
          <a:prstGeom prst="rect">
            <a:avLst/>
          </a:prstGeom>
        </p:spPr>
        <p:txBody>
          <a:bodyPr vert="horz" wrap="square" lIns="0" tIns="13970" rIns="0" bIns="0" rtlCol="0">
            <a:spAutoFit/>
          </a:bodyPr>
          <a:lstStyle/>
          <a:p>
            <a:pPr marL="635" algn="ctr">
              <a:lnSpc>
                <a:spcPct val="100000"/>
              </a:lnSpc>
              <a:spcBef>
                <a:spcPts val="110"/>
              </a:spcBef>
            </a:pPr>
            <a:r>
              <a:rPr sz="1600" b="1" spc="-10">
                <a:solidFill>
                  <a:srgbClr val="006FC0"/>
                </a:solidFill>
                <a:latin typeface="Calibri"/>
                <a:cs typeface="Calibri"/>
              </a:rPr>
              <a:t>Serveur</a:t>
            </a:r>
            <a:endParaRPr sz="1600">
              <a:latin typeface="Calibri"/>
              <a:cs typeface="Calibri"/>
            </a:endParaRPr>
          </a:p>
          <a:p>
            <a:pPr algn="ctr">
              <a:lnSpc>
                <a:spcPct val="100000"/>
              </a:lnSpc>
            </a:pPr>
            <a:r>
              <a:rPr sz="1600" b="1">
                <a:solidFill>
                  <a:srgbClr val="006FC0"/>
                </a:solidFill>
                <a:latin typeface="Calibri"/>
                <a:cs typeface="Calibri"/>
              </a:rPr>
              <a:t>De </a:t>
            </a:r>
            <a:r>
              <a:rPr sz="1600" b="1" spc="-10">
                <a:solidFill>
                  <a:srgbClr val="006FC0"/>
                </a:solidFill>
                <a:latin typeface="Calibri"/>
                <a:cs typeface="Calibri"/>
              </a:rPr>
              <a:t>données</a:t>
            </a:r>
            <a:endParaRPr sz="1600">
              <a:latin typeface="Calibri"/>
              <a:cs typeface="Calibri"/>
            </a:endParaRPr>
          </a:p>
        </p:txBody>
      </p:sp>
      <p:sp>
        <p:nvSpPr>
          <p:cNvPr id="11" name="object 11"/>
          <p:cNvSpPr/>
          <p:nvPr/>
        </p:nvSpPr>
        <p:spPr>
          <a:xfrm>
            <a:off x="2417064" y="2072639"/>
            <a:ext cx="2331720" cy="2664460"/>
          </a:xfrm>
          <a:custGeom>
            <a:avLst/>
            <a:gdLst/>
            <a:ahLst/>
            <a:cxnLst/>
            <a:rect l="l" t="t" r="r" b="b"/>
            <a:pathLst>
              <a:path w="2331720" h="2664460">
                <a:moveTo>
                  <a:pt x="0" y="388620"/>
                </a:moveTo>
                <a:lnTo>
                  <a:pt x="3027" y="339872"/>
                </a:lnTo>
                <a:lnTo>
                  <a:pt x="11868" y="292931"/>
                </a:lnTo>
                <a:lnTo>
                  <a:pt x="26158" y="248161"/>
                </a:lnTo>
                <a:lnTo>
                  <a:pt x="45532" y="205927"/>
                </a:lnTo>
                <a:lnTo>
                  <a:pt x="69627" y="166592"/>
                </a:lnTo>
                <a:lnTo>
                  <a:pt x="98078" y="130521"/>
                </a:lnTo>
                <a:lnTo>
                  <a:pt x="130521" y="98078"/>
                </a:lnTo>
                <a:lnTo>
                  <a:pt x="166592" y="69627"/>
                </a:lnTo>
                <a:lnTo>
                  <a:pt x="205927" y="45532"/>
                </a:lnTo>
                <a:lnTo>
                  <a:pt x="248161" y="26158"/>
                </a:lnTo>
                <a:lnTo>
                  <a:pt x="292931" y="11868"/>
                </a:lnTo>
                <a:lnTo>
                  <a:pt x="339872" y="3027"/>
                </a:lnTo>
                <a:lnTo>
                  <a:pt x="388619" y="0"/>
                </a:lnTo>
                <a:lnTo>
                  <a:pt x="1943100" y="0"/>
                </a:lnTo>
                <a:lnTo>
                  <a:pt x="1991847" y="3027"/>
                </a:lnTo>
                <a:lnTo>
                  <a:pt x="2038788" y="11868"/>
                </a:lnTo>
                <a:lnTo>
                  <a:pt x="2083558" y="26158"/>
                </a:lnTo>
                <a:lnTo>
                  <a:pt x="2125792" y="45532"/>
                </a:lnTo>
                <a:lnTo>
                  <a:pt x="2165127" y="69627"/>
                </a:lnTo>
                <a:lnTo>
                  <a:pt x="2201198" y="98078"/>
                </a:lnTo>
                <a:lnTo>
                  <a:pt x="2233641" y="130521"/>
                </a:lnTo>
                <a:lnTo>
                  <a:pt x="2262092" y="166592"/>
                </a:lnTo>
                <a:lnTo>
                  <a:pt x="2286187" y="205927"/>
                </a:lnTo>
                <a:lnTo>
                  <a:pt x="2305561" y="248161"/>
                </a:lnTo>
                <a:lnTo>
                  <a:pt x="2319851" y="292931"/>
                </a:lnTo>
                <a:lnTo>
                  <a:pt x="2328692" y="339872"/>
                </a:lnTo>
                <a:lnTo>
                  <a:pt x="2331720" y="388620"/>
                </a:lnTo>
                <a:lnTo>
                  <a:pt x="2331720" y="2275332"/>
                </a:lnTo>
                <a:lnTo>
                  <a:pt x="2328692" y="2324079"/>
                </a:lnTo>
                <a:lnTo>
                  <a:pt x="2319851" y="2371020"/>
                </a:lnTo>
                <a:lnTo>
                  <a:pt x="2305561" y="2415790"/>
                </a:lnTo>
                <a:lnTo>
                  <a:pt x="2286187" y="2458024"/>
                </a:lnTo>
                <a:lnTo>
                  <a:pt x="2262092" y="2497359"/>
                </a:lnTo>
                <a:lnTo>
                  <a:pt x="2233641" y="2533430"/>
                </a:lnTo>
                <a:lnTo>
                  <a:pt x="2201198" y="2565873"/>
                </a:lnTo>
                <a:lnTo>
                  <a:pt x="2165127" y="2594324"/>
                </a:lnTo>
                <a:lnTo>
                  <a:pt x="2125792" y="2618419"/>
                </a:lnTo>
                <a:lnTo>
                  <a:pt x="2083558" y="2637793"/>
                </a:lnTo>
                <a:lnTo>
                  <a:pt x="2038788" y="2652083"/>
                </a:lnTo>
                <a:lnTo>
                  <a:pt x="1991847" y="2660924"/>
                </a:lnTo>
                <a:lnTo>
                  <a:pt x="1943100" y="2663952"/>
                </a:lnTo>
                <a:lnTo>
                  <a:pt x="388619" y="2663952"/>
                </a:lnTo>
                <a:lnTo>
                  <a:pt x="339872" y="2660924"/>
                </a:lnTo>
                <a:lnTo>
                  <a:pt x="292931" y="2652083"/>
                </a:lnTo>
                <a:lnTo>
                  <a:pt x="248161" y="2637793"/>
                </a:lnTo>
                <a:lnTo>
                  <a:pt x="205927" y="2618419"/>
                </a:lnTo>
                <a:lnTo>
                  <a:pt x="166592" y="2594324"/>
                </a:lnTo>
                <a:lnTo>
                  <a:pt x="130521" y="2565873"/>
                </a:lnTo>
                <a:lnTo>
                  <a:pt x="98078" y="2533430"/>
                </a:lnTo>
                <a:lnTo>
                  <a:pt x="69627" y="2497359"/>
                </a:lnTo>
                <a:lnTo>
                  <a:pt x="45532" y="2458024"/>
                </a:lnTo>
                <a:lnTo>
                  <a:pt x="26158" y="2415790"/>
                </a:lnTo>
                <a:lnTo>
                  <a:pt x="11868" y="2371020"/>
                </a:lnTo>
                <a:lnTo>
                  <a:pt x="3027" y="2324079"/>
                </a:lnTo>
                <a:lnTo>
                  <a:pt x="0" y="2275332"/>
                </a:lnTo>
                <a:lnTo>
                  <a:pt x="0" y="388620"/>
                </a:lnTo>
                <a:close/>
              </a:path>
            </a:pathLst>
          </a:custGeom>
          <a:ln w="12700">
            <a:solidFill>
              <a:srgbClr val="FF7800"/>
            </a:solidFill>
          </a:ln>
        </p:spPr>
        <p:txBody>
          <a:bodyPr wrap="square" lIns="0" tIns="0" rIns="0" bIns="0" rtlCol="0"/>
          <a:lstStyle/>
          <a:p>
            <a:endParaRPr/>
          </a:p>
        </p:txBody>
      </p:sp>
      <p:sp>
        <p:nvSpPr>
          <p:cNvPr id="12" name="object 12"/>
          <p:cNvSpPr txBox="1"/>
          <p:nvPr/>
        </p:nvSpPr>
        <p:spPr>
          <a:xfrm>
            <a:off x="3027679" y="2205355"/>
            <a:ext cx="111061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6FC0"/>
                </a:solidFill>
                <a:latin typeface="Calibri"/>
                <a:cs typeface="Calibri"/>
              </a:rPr>
              <a:t>Client</a:t>
            </a:r>
            <a:r>
              <a:rPr sz="1600" b="1" spc="-30">
                <a:solidFill>
                  <a:srgbClr val="006FC0"/>
                </a:solidFill>
                <a:latin typeface="Calibri"/>
                <a:cs typeface="Calibri"/>
              </a:rPr>
              <a:t> </a:t>
            </a:r>
            <a:r>
              <a:rPr sz="1600" b="1" spc="-10">
                <a:solidFill>
                  <a:srgbClr val="006FC0"/>
                </a:solidFill>
                <a:latin typeface="Calibri"/>
                <a:cs typeface="Calibri"/>
              </a:rPr>
              <a:t>(léger)</a:t>
            </a:r>
            <a:endParaRPr sz="1600">
              <a:latin typeface="Calibri"/>
              <a:cs typeface="Calibri"/>
            </a:endParaRPr>
          </a:p>
        </p:txBody>
      </p:sp>
      <p:sp>
        <p:nvSpPr>
          <p:cNvPr id="13" name="object 13"/>
          <p:cNvSpPr txBox="1"/>
          <p:nvPr/>
        </p:nvSpPr>
        <p:spPr>
          <a:xfrm>
            <a:off x="5001767" y="3008376"/>
            <a:ext cx="2024380" cy="1118870"/>
          </a:xfrm>
          <a:prstGeom prst="rect">
            <a:avLst/>
          </a:prstGeom>
          <a:solidFill>
            <a:srgbClr val="005BA7"/>
          </a:solidFill>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spcBef>
                <a:spcPts val="270"/>
              </a:spcBef>
            </a:pPr>
            <a:endParaRPr sz="1400">
              <a:latin typeface="Times New Roman"/>
              <a:cs typeface="Times New Roman"/>
            </a:endParaRPr>
          </a:p>
          <a:p>
            <a:pPr marL="320675">
              <a:lnSpc>
                <a:spcPct val="100000"/>
              </a:lnSpc>
              <a:spcBef>
                <a:spcPts val="5"/>
              </a:spcBef>
            </a:pPr>
            <a:r>
              <a:rPr sz="1400" b="1">
                <a:solidFill>
                  <a:srgbClr val="FFFFFF"/>
                </a:solidFill>
                <a:latin typeface="Calibri"/>
                <a:cs typeface="Calibri"/>
              </a:rPr>
              <a:t>Logique</a:t>
            </a:r>
            <a:r>
              <a:rPr sz="1400" b="1" spc="-45">
                <a:solidFill>
                  <a:srgbClr val="FFFFFF"/>
                </a:solidFill>
                <a:latin typeface="Calibri"/>
                <a:cs typeface="Calibri"/>
              </a:rPr>
              <a:t> </a:t>
            </a:r>
            <a:r>
              <a:rPr sz="1400" b="1" spc="-10">
                <a:solidFill>
                  <a:srgbClr val="FFFFFF"/>
                </a:solidFill>
                <a:latin typeface="Calibri"/>
                <a:cs typeface="Calibri"/>
              </a:rPr>
              <a:t>applicative</a:t>
            </a:r>
            <a:endParaRPr sz="1400">
              <a:latin typeface="Calibri"/>
              <a:cs typeface="Calibri"/>
            </a:endParaRPr>
          </a:p>
        </p:txBody>
      </p:sp>
      <p:sp>
        <p:nvSpPr>
          <p:cNvPr id="14" name="object 14"/>
          <p:cNvSpPr txBox="1"/>
          <p:nvPr/>
        </p:nvSpPr>
        <p:spPr>
          <a:xfrm>
            <a:off x="7467600" y="3008376"/>
            <a:ext cx="2148840" cy="1118870"/>
          </a:xfrm>
          <a:prstGeom prst="rect">
            <a:avLst/>
          </a:prstGeom>
          <a:solidFill>
            <a:srgbClr val="005BA7"/>
          </a:solidFill>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spcBef>
                <a:spcPts val="270"/>
              </a:spcBef>
            </a:pPr>
            <a:endParaRPr sz="1400">
              <a:latin typeface="Times New Roman"/>
              <a:cs typeface="Times New Roman"/>
            </a:endParaRPr>
          </a:p>
          <a:p>
            <a:pPr marL="359410">
              <a:lnSpc>
                <a:spcPct val="100000"/>
              </a:lnSpc>
              <a:spcBef>
                <a:spcPts val="5"/>
              </a:spcBef>
            </a:pPr>
            <a:r>
              <a:rPr sz="1400" b="1">
                <a:solidFill>
                  <a:srgbClr val="FFFFFF"/>
                </a:solidFill>
                <a:latin typeface="Calibri"/>
                <a:cs typeface="Calibri"/>
              </a:rPr>
              <a:t>Gestion</a:t>
            </a:r>
            <a:r>
              <a:rPr sz="1400" b="1" spc="-30">
                <a:solidFill>
                  <a:srgbClr val="FFFFFF"/>
                </a:solidFill>
                <a:latin typeface="Calibri"/>
                <a:cs typeface="Calibri"/>
              </a:rPr>
              <a:t> </a:t>
            </a:r>
            <a:r>
              <a:rPr sz="1400" b="1">
                <a:solidFill>
                  <a:srgbClr val="FFFFFF"/>
                </a:solidFill>
                <a:latin typeface="Calibri"/>
                <a:cs typeface="Calibri"/>
              </a:rPr>
              <a:t>de</a:t>
            </a:r>
            <a:r>
              <a:rPr sz="1400" b="1" spc="-50">
                <a:solidFill>
                  <a:srgbClr val="FFFFFF"/>
                </a:solidFill>
                <a:latin typeface="Calibri"/>
                <a:cs typeface="Calibri"/>
              </a:rPr>
              <a:t> </a:t>
            </a:r>
            <a:r>
              <a:rPr sz="1400" b="1" spc="-10">
                <a:solidFill>
                  <a:srgbClr val="FFFFFF"/>
                </a:solidFill>
                <a:latin typeface="Calibri"/>
                <a:cs typeface="Calibri"/>
              </a:rPr>
              <a:t>données</a:t>
            </a:r>
            <a:endParaRPr sz="1400">
              <a:latin typeface="Calibri"/>
              <a:cs typeface="Calibri"/>
            </a:endParaRPr>
          </a:p>
        </p:txBody>
      </p:sp>
      <p:sp>
        <p:nvSpPr>
          <p:cNvPr id="15" name="object 15"/>
          <p:cNvSpPr txBox="1"/>
          <p:nvPr/>
        </p:nvSpPr>
        <p:spPr>
          <a:xfrm>
            <a:off x="2551176" y="3008376"/>
            <a:ext cx="2024380" cy="1118870"/>
          </a:xfrm>
          <a:prstGeom prst="rect">
            <a:avLst/>
          </a:prstGeom>
          <a:solidFill>
            <a:srgbClr val="005BA7"/>
          </a:solidFill>
        </p:spPr>
        <p:txBody>
          <a:bodyPr vert="horz" wrap="square" lIns="0" tIns="111125" rIns="0" bIns="0" rtlCol="0">
            <a:spAutoFit/>
          </a:bodyPr>
          <a:lstStyle/>
          <a:p>
            <a:pPr>
              <a:lnSpc>
                <a:spcPct val="100000"/>
              </a:lnSpc>
              <a:spcBef>
                <a:spcPts val="875"/>
              </a:spcBef>
            </a:pPr>
            <a:endParaRPr sz="1400">
              <a:latin typeface="Times New Roman"/>
              <a:cs typeface="Times New Roman"/>
            </a:endParaRPr>
          </a:p>
          <a:p>
            <a:pPr marL="33020" algn="ctr">
              <a:lnSpc>
                <a:spcPct val="100000"/>
              </a:lnSpc>
            </a:pPr>
            <a:r>
              <a:rPr sz="1400" b="1" spc="-10">
                <a:solidFill>
                  <a:srgbClr val="FFFFFF"/>
                </a:solidFill>
                <a:latin typeface="Calibri"/>
                <a:cs typeface="Calibri"/>
              </a:rPr>
              <a:t>Présentation</a:t>
            </a:r>
            <a:endParaRPr sz="1400">
              <a:latin typeface="Calibri"/>
              <a:cs typeface="Calibri"/>
            </a:endParaRPr>
          </a:p>
          <a:p>
            <a:pPr marL="32384" algn="ctr">
              <a:lnSpc>
                <a:spcPct val="100000"/>
              </a:lnSpc>
              <a:spcBef>
                <a:spcPts val="340"/>
              </a:spcBef>
            </a:pPr>
            <a:r>
              <a:rPr sz="1400" b="1" spc="-10">
                <a:solidFill>
                  <a:srgbClr val="FFFFFF"/>
                </a:solidFill>
                <a:latin typeface="Calibri"/>
                <a:cs typeface="Calibri"/>
              </a:rPr>
              <a:t>(IHM)</a:t>
            </a:r>
            <a:endParaRPr sz="1400">
              <a:latin typeface="Calibri"/>
              <a:cs typeface="Calibri"/>
            </a:endParaRPr>
          </a:p>
        </p:txBody>
      </p:sp>
      <p:grpSp>
        <p:nvGrpSpPr>
          <p:cNvPr id="16" name="object 16"/>
          <p:cNvGrpSpPr/>
          <p:nvPr/>
        </p:nvGrpSpPr>
        <p:grpSpPr>
          <a:xfrm>
            <a:off x="975360" y="3118104"/>
            <a:ext cx="10165080" cy="3383279"/>
            <a:chOff x="975360" y="3118104"/>
            <a:chExt cx="10165080" cy="3383279"/>
          </a:xfrm>
        </p:grpSpPr>
        <p:pic>
          <p:nvPicPr>
            <p:cNvPr id="17" name="object 17"/>
            <p:cNvPicPr/>
            <p:nvPr/>
          </p:nvPicPr>
          <p:blipFill>
            <a:blip r:embed="rId4" cstate="print"/>
            <a:stretch>
              <a:fillRect/>
            </a:stretch>
          </p:blipFill>
          <p:spPr>
            <a:xfrm>
              <a:off x="9887712" y="3118104"/>
              <a:ext cx="1252727" cy="1545336"/>
            </a:xfrm>
            <a:prstGeom prst="rect">
              <a:avLst/>
            </a:prstGeom>
          </p:spPr>
        </p:pic>
        <p:pic>
          <p:nvPicPr>
            <p:cNvPr id="18" name="object 18"/>
            <p:cNvPicPr/>
            <p:nvPr/>
          </p:nvPicPr>
          <p:blipFill>
            <a:blip r:embed="rId5" cstate="print"/>
            <a:stretch>
              <a:fillRect/>
            </a:stretch>
          </p:blipFill>
          <p:spPr>
            <a:xfrm>
              <a:off x="975360" y="3279648"/>
              <a:ext cx="1219200" cy="1219200"/>
            </a:xfrm>
            <a:prstGeom prst="rect">
              <a:avLst/>
            </a:prstGeom>
          </p:spPr>
        </p:pic>
        <p:sp>
          <p:nvSpPr>
            <p:cNvPr id="19" name="object 19"/>
            <p:cNvSpPr/>
            <p:nvPr/>
          </p:nvSpPr>
          <p:spPr>
            <a:xfrm>
              <a:off x="4584192" y="3550932"/>
              <a:ext cx="2856230" cy="216535"/>
            </a:xfrm>
            <a:custGeom>
              <a:avLst/>
              <a:gdLst/>
              <a:ahLst/>
              <a:cxnLst/>
              <a:rect l="l" t="t" r="r" b="b"/>
              <a:pathLst>
                <a:path w="2856229" h="216535">
                  <a:moveTo>
                    <a:pt x="423672" y="115811"/>
                  </a:moveTo>
                  <a:lnTo>
                    <a:pt x="323088" y="15227"/>
                  </a:lnTo>
                  <a:lnTo>
                    <a:pt x="323088" y="65519"/>
                  </a:lnTo>
                  <a:lnTo>
                    <a:pt x="100584" y="65519"/>
                  </a:lnTo>
                  <a:lnTo>
                    <a:pt x="100584" y="15227"/>
                  </a:lnTo>
                  <a:lnTo>
                    <a:pt x="0" y="115811"/>
                  </a:lnTo>
                  <a:lnTo>
                    <a:pt x="100584" y="216395"/>
                  </a:lnTo>
                  <a:lnTo>
                    <a:pt x="100584" y="166103"/>
                  </a:lnTo>
                  <a:lnTo>
                    <a:pt x="323088" y="166103"/>
                  </a:lnTo>
                  <a:lnTo>
                    <a:pt x="323088" y="216395"/>
                  </a:lnTo>
                  <a:lnTo>
                    <a:pt x="423672" y="115811"/>
                  </a:lnTo>
                  <a:close/>
                </a:path>
                <a:path w="2856229" h="216535">
                  <a:moveTo>
                    <a:pt x="2855976" y="108191"/>
                  </a:moveTo>
                  <a:lnTo>
                    <a:pt x="2747772" y="0"/>
                  </a:lnTo>
                  <a:lnTo>
                    <a:pt x="2747772" y="54089"/>
                  </a:lnTo>
                  <a:lnTo>
                    <a:pt x="2549652" y="54089"/>
                  </a:lnTo>
                  <a:lnTo>
                    <a:pt x="2549652" y="0"/>
                  </a:lnTo>
                  <a:lnTo>
                    <a:pt x="2441448" y="108191"/>
                  </a:lnTo>
                  <a:lnTo>
                    <a:pt x="2549652" y="216395"/>
                  </a:lnTo>
                  <a:lnTo>
                    <a:pt x="2549652" y="162293"/>
                  </a:lnTo>
                  <a:lnTo>
                    <a:pt x="2747772" y="162293"/>
                  </a:lnTo>
                  <a:lnTo>
                    <a:pt x="2747772" y="216395"/>
                  </a:lnTo>
                  <a:lnTo>
                    <a:pt x="2855976" y="108191"/>
                  </a:lnTo>
                  <a:close/>
                </a:path>
              </a:pathLst>
            </a:custGeom>
            <a:solidFill>
              <a:srgbClr val="FF7800"/>
            </a:solidFill>
          </p:spPr>
          <p:txBody>
            <a:bodyPr wrap="square" lIns="0" tIns="0" rIns="0" bIns="0" rtlCol="0"/>
            <a:lstStyle/>
            <a:p>
              <a:endParaRPr/>
            </a:p>
          </p:txBody>
        </p:sp>
        <p:sp>
          <p:nvSpPr>
            <p:cNvPr id="20" name="object 20"/>
            <p:cNvSpPr/>
            <p:nvPr/>
          </p:nvSpPr>
          <p:spPr>
            <a:xfrm>
              <a:off x="1947672" y="5145024"/>
              <a:ext cx="4072254" cy="1356360"/>
            </a:xfrm>
            <a:custGeom>
              <a:avLst/>
              <a:gdLst/>
              <a:ahLst/>
              <a:cxnLst/>
              <a:rect l="l" t="t" r="r" b="b"/>
              <a:pathLst>
                <a:path w="4072254" h="1356360">
                  <a:moveTo>
                    <a:pt x="4072128" y="0"/>
                  </a:moveTo>
                  <a:lnTo>
                    <a:pt x="0" y="0"/>
                  </a:lnTo>
                  <a:lnTo>
                    <a:pt x="0" y="1356360"/>
                  </a:lnTo>
                  <a:lnTo>
                    <a:pt x="4072128" y="1356360"/>
                  </a:lnTo>
                  <a:lnTo>
                    <a:pt x="4072128" y="0"/>
                  </a:lnTo>
                  <a:close/>
                </a:path>
              </a:pathLst>
            </a:custGeom>
            <a:solidFill>
              <a:srgbClr val="008245"/>
            </a:solidFill>
          </p:spPr>
          <p:txBody>
            <a:bodyPr wrap="square" lIns="0" tIns="0" rIns="0" bIns="0" rtlCol="0"/>
            <a:lstStyle/>
            <a:p>
              <a:endParaRPr/>
            </a:p>
          </p:txBody>
        </p:sp>
      </p:grpSp>
      <p:sp>
        <p:nvSpPr>
          <p:cNvPr id="21" name="object 21"/>
          <p:cNvSpPr txBox="1"/>
          <p:nvPr/>
        </p:nvSpPr>
        <p:spPr>
          <a:xfrm>
            <a:off x="2055241" y="5378613"/>
            <a:ext cx="1177925" cy="758190"/>
          </a:xfrm>
          <a:prstGeom prst="rect">
            <a:avLst/>
          </a:prstGeom>
        </p:spPr>
        <p:txBody>
          <a:bodyPr vert="horz" wrap="square" lIns="0" tIns="58419" rIns="0" bIns="0" rtlCol="0">
            <a:spAutoFit/>
          </a:bodyPr>
          <a:lstStyle/>
          <a:p>
            <a:pPr>
              <a:lnSpc>
                <a:spcPct val="100000"/>
              </a:lnSpc>
              <a:spcBef>
                <a:spcPts val="459"/>
              </a:spcBef>
              <a:tabLst>
                <a:tab pos="344170" algn="l"/>
              </a:tabLst>
            </a:pPr>
            <a:r>
              <a:rPr sz="2100" spc="-50">
                <a:solidFill>
                  <a:srgbClr val="FFFFFF"/>
                </a:solidFill>
                <a:latin typeface="Wingdings"/>
                <a:cs typeface="Wingdings"/>
              </a:rPr>
              <a:t></a:t>
            </a:r>
            <a:r>
              <a:rPr sz="2100">
                <a:solidFill>
                  <a:srgbClr val="FFFFFF"/>
                </a:solidFill>
                <a:latin typeface="Times New Roman"/>
                <a:cs typeface="Times New Roman"/>
              </a:rPr>
              <a:t>	</a:t>
            </a:r>
            <a:r>
              <a:rPr sz="1400">
                <a:solidFill>
                  <a:srgbClr val="FFFFFF"/>
                </a:solidFill>
                <a:latin typeface="Calibri"/>
                <a:cs typeface="Calibri"/>
              </a:rPr>
              <a:t>Client</a:t>
            </a:r>
            <a:r>
              <a:rPr sz="1400" spc="-30">
                <a:solidFill>
                  <a:srgbClr val="FFFFFF"/>
                </a:solidFill>
                <a:latin typeface="Calibri"/>
                <a:cs typeface="Calibri"/>
              </a:rPr>
              <a:t> </a:t>
            </a:r>
            <a:r>
              <a:rPr sz="1400" spc="-10">
                <a:solidFill>
                  <a:srgbClr val="FFFFFF"/>
                </a:solidFill>
                <a:latin typeface="Calibri"/>
                <a:cs typeface="Calibri"/>
              </a:rPr>
              <a:t>léger</a:t>
            </a:r>
            <a:endParaRPr sz="1400">
              <a:latin typeface="Calibri"/>
              <a:cs typeface="Calibri"/>
            </a:endParaRPr>
          </a:p>
          <a:p>
            <a:pPr>
              <a:lnSpc>
                <a:spcPct val="100000"/>
              </a:lnSpc>
              <a:spcBef>
                <a:spcPts val="365"/>
              </a:spcBef>
            </a:pPr>
            <a:r>
              <a:rPr sz="2100" spc="-50">
                <a:solidFill>
                  <a:srgbClr val="FFFFFF"/>
                </a:solidFill>
                <a:latin typeface="Wingdings"/>
                <a:cs typeface="Wingdings"/>
              </a:rPr>
              <a:t></a:t>
            </a:r>
            <a:endParaRPr sz="2100">
              <a:latin typeface="Wingdings"/>
              <a:cs typeface="Wingdings"/>
            </a:endParaRPr>
          </a:p>
        </p:txBody>
      </p:sp>
      <p:sp>
        <p:nvSpPr>
          <p:cNvPr id="22" name="object 22"/>
          <p:cNvSpPr txBox="1"/>
          <p:nvPr/>
        </p:nvSpPr>
        <p:spPr>
          <a:xfrm>
            <a:off x="2399664" y="5880608"/>
            <a:ext cx="1370330" cy="238125"/>
          </a:xfrm>
          <a:prstGeom prst="rect">
            <a:avLst/>
          </a:prstGeom>
        </p:spPr>
        <p:txBody>
          <a:bodyPr vert="horz" wrap="square" lIns="0" tIns="11430" rIns="0" bIns="0" rtlCol="0">
            <a:spAutoFit/>
          </a:bodyPr>
          <a:lstStyle/>
          <a:p>
            <a:pPr>
              <a:lnSpc>
                <a:spcPct val="100000"/>
              </a:lnSpc>
              <a:spcBef>
                <a:spcPts val="90"/>
              </a:spcBef>
            </a:pPr>
            <a:r>
              <a:rPr sz="1400" spc="-10">
                <a:solidFill>
                  <a:srgbClr val="FFFFFF"/>
                </a:solidFill>
                <a:latin typeface="Calibri"/>
                <a:cs typeface="Calibri"/>
              </a:rPr>
              <a:t>Déploiement</a:t>
            </a:r>
            <a:r>
              <a:rPr sz="1400" spc="25">
                <a:solidFill>
                  <a:srgbClr val="FFFFFF"/>
                </a:solidFill>
                <a:latin typeface="Calibri"/>
                <a:cs typeface="Calibri"/>
              </a:rPr>
              <a:t> </a:t>
            </a:r>
            <a:r>
              <a:rPr sz="1400" spc="-10">
                <a:solidFill>
                  <a:srgbClr val="FFFFFF"/>
                </a:solidFill>
                <a:latin typeface="Calibri"/>
                <a:cs typeface="Calibri"/>
              </a:rPr>
              <a:t>facile</a:t>
            </a:r>
            <a:endParaRPr sz="1400">
              <a:latin typeface="Calibri"/>
              <a:cs typeface="Calibri"/>
            </a:endParaRPr>
          </a:p>
        </p:txBody>
      </p:sp>
      <p:sp>
        <p:nvSpPr>
          <p:cNvPr id="23" name="object 23"/>
          <p:cNvSpPr/>
          <p:nvPr/>
        </p:nvSpPr>
        <p:spPr>
          <a:xfrm>
            <a:off x="6434328" y="5145023"/>
            <a:ext cx="4434840" cy="1356360"/>
          </a:xfrm>
          <a:custGeom>
            <a:avLst/>
            <a:gdLst/>
            <a:ahLst/>
            <a:cxnLst/>
            <a:rect l="l" t="t" r="r" b="b"/>
            <a:pathLst>
              <a:path w="4434840" h="1356360">
                <a:moveTo>
                  <a:pt x="4434839" y="0"/>
                </a:moveTo>
                <a:lnTo>
                  <a:pt x="0" y="0"/>
                </a:lnTo>
                <a:lnTo>
                  <a:pt x="0" y="1356360"/>
                </a:lnTo>
                <a:lnTo>
                  <a:pt x="4434839" y="1356360"/>
                </a:lnTo>
                <a:lnTo>
                  <a:pt x="4434839" y="0"/>
                </a:lnTo>
                <a:close/>
              </a:path>
            </a:pathLst>
          </a:custGeom>
          <a:solidFill>
            <a:srgbClr val="FF0000"/>
          </a:solidFill>
        </p:spPr>
        <p:txBody>
          <a:bodyPr wrap="square" lIns="0" tIns="0" rIns="0" bIns="0" rtlCol="0"/>
          <a:lstStyle/>
          <a:p>
            <a:endParaRPr/>
          </a:p>
        </p:txBody>
      </p:sp>
      <p:sp>
        <p:nvSpPr>
          <p:cNvPr id="24" name="object 24"/>
          <p:cNvSpPr txBox="1"/>
          <p:nvPr/>
        </p:nvSpPr>
        <p:spPr>
          <a:xfrm>
            <a:off x="6544056" y="5272227"/>
            <a:ext cx="3575050" cy="757555"/>
          </a:xfrm>
          <a:prstGeom prst="rect">
            <a:avLst/>
          </a:prstGeom>
        </p:spPr>
        <p:txBody>
          <a:bodyPr vert="horz" wrap="square" lIns="0" tIns="58419" rIns="0" bIns="0" rtlCol="0">
            <a:spAutoFit/>
          </a:bodyPr>
          <a:lstStyle/>
          <a:p>
            <a:pPr>
              <a:lnSpc>
                <a:spcPct val="100000"/>
              </a:lnSpc>
              <a:spcBef>
                <a:spcPts val="459"/>
              </a:spcBef>
              <a:tabLst>
                <a:tab pos="344170" algn="l"/>
              </a:tabLst>
            </a:pPr>
            <a:r>
              <a:rPr sz="2100" spc="-50">
                <a:solidFill>
                  <a:srgbClr val="FFFFFF"/>
                </a:solidFill>
                <a:latin typeface="Wingdings"/>
                <a:cs typeface="Wingdings"/>
              </a:rPr>
              <a:t></a:t>
            </a:r>
            <a:r>
              <a:rPr sz="2100">
                <a:solidFill>
                  <a:srgbClr val="FFFFFF"/>
                </a:solidFill>
                <a:latin typeface="Times New Roman"/>
                <a:cs typeface="Times New Roman"/>
              </a:rPr>
              <a:t>	</a:t>
            </a:r>
            <a:r>
              <a:rPr sz="1400">
                <a:solidFill>
                  <a:srgbClr val="FFFFFF"/>
                </a:solidFill>
                <a:latin typeface="Calibri"/>
                <a:cs typeface="Calibri"/>
              </a:rPr>
              <a:t>Risque</a:t>
            </a:r>
            <a:r>
              <a:rPr sz="1400" spc="-15">
                <a:solidFill>
                  <a:srgbClr val="FFFFFF"/>
                </a:solidFill>
                <a:latin typeface="Calibri"/>
                <a:cs typeface="Calibri"/>
              </a:rPr>
              <a:t> </a:t>
            </a:r>
            <a:r>
              <a:rPr sz="1400">
                <a:solidFill>
                  <a:srgbClr val="FFFFFF"/>
                </a:solidFill>
                <a:latin typeface="Calibri"/>
                <a:cs typeface="Calibri"/>
              </a:rPr>
              <a:t>de</a:t>
            </a:r>
            <a:r>
              <a:rPr sz="1400" spc="-40">
                <a:solidFill>
                  <a:srgbClr val="FFFFFF"/>
                </a:solidFill>
                <a:latin typeface="Calibri"/>
                <a:cs typeface="Calibri"/>
              </a:rPr>
              <a:t> </a:t>
            </a:r>
            <a:r>
              <a:rPr sz="1400" spc="-10">
                <a:solidFill>
                  <a:srgbClr val="FFFFFF"/>
                </a:solidFill>
                <a:latin typeface="Calibri"/>
                <a:cs typeface="Calibri"/>
              </a:rPr>
              <a:t>surcharge</a:t>
            </a:r>
            <a:r>
              <a:rPr sz="1400" spc="-15">
                <a:solidFill>
                  <a:srgbClr val="FFFFFF"/>
                </a:solidFill>
                <a:latin typeface="Calibri"/>
                <a:cs typeface="Calibri"/>
              </a:rPr>
              <a:t> </a:t>
            </a:r>
            <a:r>
              <a:rPr sz="1400">
                <a:solidFill>
                  <a:srgbClr val="FFFFFF"/>
                </a:solidFill>
                <a:latin typeface="Calibri"/>
                <a:cs typeface="Calibri"/>
              </a:rPr>
              <a:t>du</a:t>
            </a:r>
            <a:r>
              <a:rPr sz="1400" spc="-25">
                <a:solidFill>
                  <a:srgbClr val="FFFFFF"/>
                </a:solidFill>
                <a:latin typeface="Calibri"/>
                <a:cs typeface="Calibri"/>
              </a:rPr>
              <a:t> </a:t>
            </a:r>
            <a:r>
              <a:rPr sz="1400">
                <a:solidFill>
                  <a:srgbClr val="FFFFFF"/>
                </a:solidFill>
                <a:latin typeface="Calibri"/>
                <a:cs typeface="Calibri"/>
              </a:rPr>
              <a:t>serveur</a:t>
            </a:r>
            <a:r>
              <a:rPr sz="1400" spc="-25">
                <a:solidFill>
                  <a:srgbClr val="FFFFFF"/>
                </a:solidFill>
                <a:latin typeface="Calibri"/>
                <a:cs typeface="Calibri"/>
              </a:rPr>
              <a:t> </a:t>
            </a:r>
            <a:r>
              <a:rPr sz="1400" spc="-10">
                <a:solidFill>
                  <a:srgbClr val="FFFFFF"/>
                </a:solidFill>
                <a:latin typeface="Calibri"/>
                <a:cs typeface="Calibri"/>
              </a:rPr>
              <a:t>d’application</a:t>
            </a:r>
            <a:endParaRPr sz="1400">
              <a:latin typeface="Calibri"/>
              <a:cs typeface="Calibri"/>
            </a:endParaRPr>
          </a:p>
          <a:p>
            <a:pPr>
              <a:lnSpc>
                <a:spcPct val="100000"/>
              </a:lnSpc>
              <a:spcBef>
                <a:spcPts val="360"/>
              </a:spcBef>
            </a:pPr>
            <a:r>
              <a:rPr sz="2100" spc="-50">
                <a:solidFill>
                  <a:srgbClr val="FFFFFF"/>
                </a:solidFill>
                <a:latin typeface="Wingdings"/>
                <a:cs typeface="Wingdings"/>
              </a:rPr>
              <a:t></a:t>
            </a:r>
            <a:endParaRPr sz="2100">
              <a:latin typeface="Wingdings"/>
              <a:cs typeface="Wingdings"/>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28</a:t>
            </a:fld>
            <a:endParaRPr spc="-25"/>
          </a:p>
        </p:txBody>
      </p:sp>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25" name="object 25"/>
          <p:cNvSpPr txBox="1"/>
          <p:nvPr/>
        </p:nvSpPr>
        <p:spPr>
          <a:xfrm>
            <a:off x="6888480" y="5773927"/>
            <a:ext cx="3846195" cy="451484"/>
          </a:xfrm>
          <a:prstGeom prst="rect">
            <a:avLst/>
          </a:prstGeom>
        </p:spPr>
        <p:txBody>
          <a:bodyPr vert="horz" wrap="square" lIns="0" tIns="11430" rIns="0" bIns="0" rtlCol="0">
            <a:spAutoFit/>
          </a:bodyPr>
          <a:lstStyle/>
          <a:p>
            <a:pPr marR="5080">
              <a:lnSpc>
                <a:spcPct val="100000"/>
              </a:lnSpc>
              <a:spcBef>
                <a:spcPts val="90"/>
              </a:spcBef>
            </a:pPr>
            <a:r>
              <a:rPr sz="1400" spc="-10">
                <a:solidFill>
                  <a:srgbClr val="FFFFFF"/>
                </a:solidFill>
                <a:latin typeface="Calibri"/>
                <a:cs typeface="Calibri"/>
              </a:rPr>
              <a:t>Difficulté</a:t>
            </a:r>
            <a:r>
              <a:rPr sz="1400" spc="10">
                <a:solidFill>
                  <a:srgbClr val="FFFFFF"/>
                </a:solidFill>
                <a:latin typeface="Calibri"/>
                <a:cs typeface="Calibri"/>
              </a:rPr>
              <a:t> </a:t>
            </a:r>
            <a:r>
              <a:rPr sz="1400" spc="-10">
                <a:solidFill>
                  <a:srgbClr val="FFFFFF"/>
                </a:solidFill>
                <a:latin typeface="Calibri"/>
                <a:cs typeface="Calibri"/>
              </a:rPr>
              <a:t>d’utiliser</a:t>
            </a:r>
            <a:r>
              <a:rPr sz="1400" spc="50">
                <a:solidFill>
                  <a:srgbClr val="FFFFFF"/>
                </a:solidFill>
                <a:latin typeface="Calibri"/>
                <a:cs typeface="Calibri"/>
              </a:rPr>
              <a:t> </a:t>
            </a:r>
            <a:r>
              <a:rPr sz="1400">
                <a:solidFill>
                  <a:srgbClr val="FFFFFF"/>
                </a:solidFill>
                <a:latin typeface="Calibri"/>
                <a:cs typeface="Calibri"/>
              </a:rPr>
              <a:t>des</a:t>
            </a:r>
            <a:r>
              <a:rPr sz="1400" spc="-40">
                <a:solidFill>
                  <a:srgbClr val="FFFFFF"/>
                </a:solidFill>
                <a:latin typeface="Calibri"/>
                <a:cs typeface="Calibri"/>
              </a:rPr>
              <a:t> </a:t>
            </a:r>
            <a:r>
              <a:rPr sz="1400" spc="-10">
                <a:solidFill>
                  <a:srgbClr val="FFFFFF"/>
                </a:solidFill>
                <a:latin typeface="Calibri"/>
                <a:cs typeface="Calibri"/>
              </a:rPr>
              <a:t>technologies</a:t>
            </a:r>
            <a:r>
              <a:rPr sz="1400" spc="40">
                <a:solidFill>
                  <a:srgbClr val="FFFFFF"/>
                </a:solidFill>
                <a:latin typeface="Calibri"/>
                <a:cs typeface="Calibri"/>
              </a:rPr>
              <a:t> </a:t>
            </a:r>
            <a:r>
              <a:rPr sz="1400" spc="-20">
                <a:solidFill>
                  <a:srgbClr val="FFFFFF"/>
                </a:solidFill>
                <a:latin typeface="Calibri"/>
                <a:cs typeface="Calibri"/>
              </a:rPr>
              <a:t>différentes</a:t>
            </a:r>
            <a:r>
              <a:rPr sz="1400" spc="40">
                <a:solidFill>
                  <a:srgbClr val="FFFFFF"/>
                </a:solidFill>
                <a:latin typeface="Calibri"/>
                <a:cs typeface="Calibri"/>
              </a:rPr>
              <a:t> </a:t>
            </a:r>
            <a:r>
              <a:rPr sz="1400">
                <a:solidFill>
                  <a:srgbClr val="FFFFFF"/>
                </a:solidFill>
                <a:latin typeface="Calibri"/>
                <a:cs typeface="Calibri"/>
              </a:rPr>
              <a:t>sur</a:t>
            </a:r>
            <a:r>
              <a:rPr sz="1400" spc="-35">
                <a:solidFill>
                  <a:srgbClr val="FFFFFF"/>
                </a:solidFill>
                <a:latin typeface="Calibri"/>
                <a:cs typeface="Calibri"/>
              </a:rPr>
              <a:t> </a:t>
            </a:r>
            <a:r>
              <a:rPr sz="1400" spc="-25">
                <a:solidFill>
                  <a:srgbClr val="FFFFFF"/>
                </a:solidFill>
                <a:latin typeface="Calibri"/>
                <a:cs typeface="Calibri"/>
              </a:rPr>
              <a:t>le </a:t>
            </a:r>
            <a:r>
              <a:rPr sz="1400">
                <a:solidFill>
                  <a:srgbClr val="FFFFFF"/>
                </a:solidFill>
                <a:latin typeface="Calibri"/>
                <a:cs typeface="Calibri"/>
              </a:rPr>
              <a:t>serveur</a:t>
            </a:r>
            <a:r>
              <a:rPr sz="1400" spc="-40">
                <a:solidFill>
                  <a:srgbClr val="FFFFFF"/>
                </a:solidFill>
                <a:latin typeface="Calibri"/>
                <a:cs typeface="Calibri"/>
              </a:rPr>
              <a:t> </a:t>
            </a:r>
            <a:r>
              <a:rPr sz="1400" spc="-10">
                <a:solidFill>
                  <a:srgbClr val="FFFFFF"/>
                </a:solidFill>
                <a:latin typeface="Calibri"/>
                <a:cs typeface="Calibri"/>
              </a:rPr>
              <a:t>d’application</a:t>
            </a:r>
            <a:endParaRPr sz="14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5961634" y="344424"/>
            <a:ext cx="6026150" cy="4508500"/>
            <a:chOff x="5961634" y="344424"/>
            <a:chExt cx="6026150" cy="4508500"/>
          </a:xfrm>
        </p:grpSpPr>
        <p:pic>
          <p:nvPicPr>
            <p:cNvPr id="4" name="object 4"/>
            <p:cNvPicPr/>
            <p:nvPr/>
          </p:nvPicPr>
          <p:blipFill>
            <a:blip r:embed="rId2" cstate="print"/>
            <a:stretch>
              <a:fillRect/>
            </a:stretch>
          </p:blipFill>
          <p:spPr>
            <a:xfrm>
              <a:off x="9963912" y="344424"/>
              <a:ext cx="658368" cy="652272"/>
            </a:xfrm>
            <a:prstGeom prst="rect">
              <a:avLst/>
            </a:prstGeom>
          </p:spPr>
        </p:pic>
        <p:pic>
          <p:nvPicPr>
            <p:cNvPr id="5" name="object 5"/>
            <p:cNvPicPr/>
            <p:nvPr/>
          </p:nvPicPr>
          <p:blipFill>
            <a:blip r:embed="rId3" cstate="print"/>
            <a:stretch>
              <a:fillRect/>
            </a:stretch>
          </p:blipFill>
          <p:spPr>
            <a:xfrm>
              <a:off x="10692384" y="463296"/>
              <a:ext cx="1295400" cy="417575"/>
            </a:xfrm>
            <a:prstGeom prst="rect">
              <a:avLst/>
            </a:prstGeom>
          </p:spPr>
        </p:pic>
        <p:sp>
          <p:nvSpPr>
            <p:cNvPr id="6" name="object 6"/>
            <p:cNvSpPr/>
            <p:nvPr/>
          </p:nvSpPr>
          <p:spPr>
            <a:xfrm>
              <a:off x="5967984" y="2657856"/>
              <a:ext cx="1591310" cy="2188845"/>
            </a:xfrm>
            <a:custGeom>
              <a:avLst/>
              <a:gdLst/>
              <a:ahLst/>
              <a:cxnLst/>
              <a:rect l="l" t="t" r="r" b="b"/>
              <a:pathLst>
                <a:path w="1591309" h="2188845">
                  <a:moveTo>
                    <a:pt x="0" y="265176"/>
                  </a:moveTo>
                  <a:lnTo>
                    <a:pt x="4273" y="217515"/>
                  </a:lnTo>
                  <a:lnTo>
                    <a:pt x="16592" y="172656"/>
                  </a:lnTo>
                  <a:lnTo>
                    <a:pt x="36209" y="131346"/>
                  </a:lnTo>
                  <a:lnTo>
                    <a:pt x="62373" y="94335"/>
                  </a:lnTo>
                  <a:lnTo>
                    <a:pt x="94335" y="62373"/>
                  </a:lnTo>
                  <a:lnTo>
                    <a:pt x="131346" y="36209"/>
                  </a:lnTo>
                  <a:lnTo>
                    <a:pt x="172656" y="16592"/>
                  </a:lnTo>
                  <a:lnTo>
                    <a:pt x="217515" y="4273"/>
                  </a:lnTo>
                  <a:lnTo>
                    <a:pt x="265175" y="0"/>
                  </a:lnTo>
                  <a:lnTo>
                    <a:pt x="1325880" y="0"/>
                  </a:lnTo>
                  <a:lnTo>
                    <a:pt x="1373540" y="4273"/>
                  </a:lnTo>
                  <a:lnTo>
                    <a:pt x="1418399" y="16592"/>
                  </a:lnTo>
                  <a:lnTo>
                    <a:pt x="1459709" y="36209"/>
                  </a:lnTo>
                  <a:lnTo>
                    <a:pt x="1496720" y="62373"/>
                  </a:lnTo>
                  <a:lnTo>
                    <a:pt x="1528682" y="94335"/>
                  </a:lnTo>
                  <a:lnTo>
                    <a:pt x="1554846" y="131346"/>
                  </a:lnTo>
                  <a:lnTo>
                    <a:pt x="1574463" y="172656"/>
                  </a:lnTo>
                  <a:lnTo>
                    <a:pt x="1586782" y="217515"/>
                  </a:lnTo>
                  <a:lnTo>
                    <a:pt x="1591056" y="265176"/>
                  </a:lnTo>
                  <a:lnTo>
                    <a:pt x="1591056" y="1923288"/>
                  </a:lnTo>
                  <a:lnTo>
                    <a:pt x="1586782" y="1970948"/>
                  </a:lnTo>
                  <a:lnTo>
                    <a:pt x="1574463" y="2015807"/>
                  </a:lnTo>
                  <a:lnTo>
                    <a:pt x="1554846" y="2057117"/>
                  </a:lnTo>
                  <a:lnTo>
                    <a:pt x="1528682" y="2094128"/>
                  </a:lnTo>
                  <a:lnTo>
                    <a:pt x="1496720" y="2126090"/>
                  </a:lnTo>
                  <a:lnTo>
                    <a:pt x="1459709" y="2152254"/>
                  </a:lnTo>
                  <a:lnTo>
                    <a:pt x="1418399" y="2171871"/>
                  </a:lnTo>
                  <a:lnTo>
                    <a:pt x="1373540" y="2184190"/>
                  </a:lnTo>
                  <a:lnTo>
                    <a:pt x="1325880" y="2188464"/>
                  </a:lnTo>
                  <a:lnTo>
                    <a:pt x="265175" y="2188464"/>
                  </a:lnTo>
                  <a:lnTo>
                    <a:pt x="217515" y="2184190"/>
                  </a:lnTo>
                  <a:lnTo>
                    <a:pt x="172656" y="2171871"/>
                  </a:lnTo>
                  <a:lnTo>
                    <a:pt x="131346" y="2152254"/>
                  </a:lnTo>
                  <a:lnTo>
                    <a:pt x="94335" y="2126090"/>
                  </a:lnTo>
                  <a:lnTo>
                    <a:pt x="62373" y="2094128"/>
                  </a:lnTo>
                  <a:lnTo>
                    <a:pt x="36209" y="2057117"/>
                  </a:lnTo>
                  <a:lnTo>
                    <a:pt x="16592" y="2015807"/>
                  </a:lnTo>
                  <a:lnTo>
                    <a:pt x="4273" y="1970948"/>
                  </a:lnTo>
                  <a:lnTo>
                    <a:pt x="0" y="1923288"/>
                  </a:lnTo>
                  <a:lnTo>
                    <a:pt x="0" y="265176"/>
                  </a:lnTo>
                  <a:close/>
                </a:path>
              </a:pathLst>
            </a:custGeom>
            <a:ln w="12700">
              <a:solidFill>
                <a:srgbClr val="FF7800"/>
              </a:solidFill>
            </a:ln>
          </p:spPr>
          <p:txBody>
            <a:bodyPr wrap="square" lIns="0" tIns="0" rIns="0" bIns="0" rtlCol="0"/>
            <a:lstStyle/>
            <a:p>
              <a:endParaRPr/>
            </a:p>
          </p:txBody>
        </p:sp>
      </p:grpSp>
      <p:sp>
        <p:nvSpPr>
          <p:cNvPr id="7" name="object 7"/>
          <p:cNvSpPr txBox="1"/>
          <p:nvPr/>
        </p:nvSpPr>
        <p:spPr>
          <a:xfrm>
            <a:off x="6181471" y="2761233"/>
            <a:ext cx="1168400" cy="451484"/>
          </a:xfrm>
          <a:prstGeom prst="rect">
            <a:avLst/>
          </a:prstGeom>
        </p:spPr>
        <p:txBody>
          <a:bodyPr vert="horz" wrap="square" lIns="0" tIns="11430" rIns="0" bIns="0" rtlCol="0">
            <a:spAutoFit/>
          </a:bodyPr>
          <a:lstStyle/>
          <a:p>
            <a:pPr marL="12700" marR="5080" indent="289560">
              <a:lnSpc>
                <a:spcPct val="100000"/>
              </a:lnSpc>
              <a:spcBef>
                <a:spcPts val="90"/>
              </a:spcBef>
            </a:pPr>
            <a:r>
              <a:rPr sz="1400" b="1" spc="-10">
                <a:solidFill>
                  <a:srgbClr val="006FC0"/>
                </a:solidFill>
                <a:latin typeface="Calibri"/>
                <a:cs typeface="Calibri"/>
              </a:rPr>
              <a:t>Serveur Intermédiaire </a:t>
            </a:r>
            <a:r>
              <a:rPr sz="1400" b="1" spc="-50">
                <a:solidFill>
                  <a:srgbClr val="006FC0"/>
                </a:solidFill>
                <a:latin typeface="Calibri"/>
                <a:cs typeface="Calibri"/>
              </a:rPr>
              <a:t>n</a:t>
            </a:r>
            <a:endParaRPr sz="1400">
              <a:latin typeface="Calibri"/>
              <a:cs typeface="Calibri"/>
            </a:endParaRPr>
          </a:p>
        </p:txBody>
      </p:sp>
      <p:sp>
        <p:nvSpPr>
          <p:cNvPr id="8" name="object 8"/>
          <p:cNvSpPr/>
          <p:nvPr/>
        </p:nvSpPr>
        <p:spPr>
          <a:xfrm>
            <a:off x="4279391" y="2657855"/>
            <a:ext cx="1536700" cy="2188845"/>
          </a:xfrm>
          <a:custGeom>
            <a:avLst/>
            <a:gdLst/>
            <a:ahLst/>
            <a:cxnLst/>
            <a:rect l="l" t="t" r="r" b="b"/>
            <a:pathLst>
              <a:path w="1536700" h="2188845">
                <a:moveTo>
                  <a:pt x="0" y="256032"/>
                </a:moveTo>
                <a:lnTo>
                  <a:pt x="4126" y="210023"/>
                </a:lnTo>
                <a:lnTo>
                  <a:pt x="16023" y="166714"/>
                </a:lnTo>
                <a:lnTo>
                  <a:pt x="34967" y="126830"/>
                </a:lnTo>
                <a:lnTo>
                  <a:pt x="60232" y="91095"/>
                </a:lnTo>
                <a:lnTo>
                  <a:pt x="91095" y="60232"/>
                </a:lnTo>
                <a:lnTo>
                  <a:pt x="126830" y="34967"/>
                </a:lnTo>
                <a:lnTo>
                  <a:pt x="166714" y="16023"/>
                </a:lnTo>
                <a:lnTo>
                  <a:pt x="210023" y="4126"/>
                </a:lnTo>
                <a:lnTo>
                  <a:pt x="256032" y="0"/>
                </a:lnTo>
                <a:lnTo>
                  <a:pt x="1280160" y="0"/>
                </a:lnTo>
                <a:lnTo>
                  <a:pt x="1326168" y="4126"/>
                </a:lnTo>
                <a:lnTo>
                  <a:pt x="1369477" y="16023"/>
                </a:lnTo>
                <a:lnTo>
                  <a:pt x="1409361" y="34967"/>
                </a:lnTo>
                <a:lnTo>
                  <a:pt x="1445096" y="60232"/>
                </a:lnTo>
                <a:lnTo>
                  <a:pt x="1475959" y="91095"/>
                </a:lnTo>
                <a:lnTo>
                  <a:pt x="1501224" y="126830"/>
                </a:lnTo>
                <a:lnTo>
                  <a:pt x="1520168" y="166714"/>
                </a:lnTo>
                <a:lnTo>
                  <a:pt x="1532065" y="210023"/>
                </a:lnTo>
                <a:lnTo>
                  <a:pt x="1536192" y="256032"/>
                </a:lnTo>
                <a:lnTo>
                  <a:pt x="1536192" y="1932432"/>
                </a:lnTo>
                <a:lnTo>
                  <a:pt x="1532065" y="1978440"/>
                </a:lnTo>
                <a:lnTo>
                  <a:pt x="1520168" y="2021749"/>
                </a:lnTo>
                <a:lnTo>
                  <a:pt x="1501224" y="2061633"/>
                </a:lnTo>
                <a:lnTo>
                  <a:pt x="1475959" y="2097368"/>
                </a:lnTo>
                <a:lnTo>
                  <a:pt x="1445096" y="2128231"/>
                </a:lnTo>
                <a:lnTo>
                  <a:pt x="1409361" y="2153496"/>
                </a:lnTo>
                <a:lnTo>
                  <a:pt x="1369477" y="2172440"/>
                </a:lnTo>
                <a:lnTo>
                  <a:pt x="1326168" y="2184337"/>
                </a:lnTo>
                <a:lnTo>
                  <a:pt x="1280160" y="2188464"/>
                </a:lnTo>
                <a:lnTo>
                  <a:pt x="256032" y="2188464"/>
                </a:lnTo>
                <a:lnTo>
                  <a:pt x="210023" y="2184337"/>
                </a:lnTo>
                <a:lnTo>
                  <a:pt x="166714" y="2172440"/>
                </a:lnTo>
                <a:lnTo>
                  <a:pt x="126830" y="2153496"/>
                </a:lnTo>
                <a:lnTo>
                  <a:pt x="91095" y="2128231"/>
                </a:lnTo>
                <a:lnTo>
                  <a:pt x="60232" y="2097368"/>
                </a:lnTo>
                <a:lnTo>
                  <a:pt x="34967" y="2061633"/>
                </a:lnTo>
                <a:lnTo>
                  <a:pt x="16023" y="2021749"/>
                </a:lnTo>
                <a:lnTo>
                  <a:pt x="4126" y="1978440"/>
                </a:lnTo>
                <a:lnTo>
                  <a:pt x="0" y="1932432"/>
                </a:lnTo>
                <a:lnTo>
                  <a:pt x="0" y="256032"/>
                </a:lnTo>
                <a:close/>
              </a:path>
            </a:pathLst>
          </a:custGeom>
          <a:ln w="12700">
            <a:solidFill>
              <a:srgbClr val="FF7800"/>
            </a:solidFill>
          </a:ln>
        </p:spPr>
        <p:txBody>
          <a:bodyPr wrap="square" lIns="0" tIns="0" rIns="0" bIns="0" rtlCol="0"/>
          <a:lstStyle/>
          <a:p>
            <a:endParaRPr/>
          </a:p>
        </p:txBody>
      </p:sp>
      <p:sp>
        <p:nvSpPr>
          <p:cNvPr id="9" name="object 9"/>
          <p:cNvSpPr txBox="1"/>
          <p:nvPr/>
        </p:nvSpPr>
        <p:spPr>
          <a:xfrm>
            <a:off x="4466335" y="2758567"/>
            <a:ext cx="1163320" cy="451484"/>
          </a:xfrm>
          <a:prstGeom prst="rect">
            <a:avLst/>
          </a:prstGeom>
        </p:spPr>
        <p:txBody>
          <a:bodyPr vert="horz" wrap="square" lIns="0" tIns="11430" rIns="0" bIns="0" rtlCol="0">
            <a:spAutoFit/>
          </a:bodyPr>
          <a:lstStyle/>
          <a:p>
            <a:pPr marL="12700" marR="5080" indent="286385">
              <a:lnSpc>
                <a:spcPct val="100000"/>
              </a:lnSpc>
              <a:spcBef>
                <a:spcPts val="90"/>
              </a:spcBef>
            </a:pPr>
            <a:r>
              <a:rPr sz="1400" b="1" spc="-10">
                <a:solidFill>
                  <a:srgbClr val="006FC0"/>
                </a:solidFill>
                <a:latin typeface="Calibri"/>
                <a:cs typeface="Calibri"/>
              </a:rPr>
              <a:t>Serveur Intermédiaire </a:t>
            </a:r>
            <a:r>
              <a:rPr sz="1400" b="1" spc="-50">
                <a:solidFill>
                  <a:srgbClr val="006FC0"/>
                </a:solidFill>
                <a:latin typeface="Calibri"/>
                <a:cs typeface="Calibri"/>
              </a:rPr>
              <a:t>1</a:t>
            </a:r>
            <a:endParaRPr sz="1400">
              <a:latin typeface="Calibri"/>
              <a:cs typeface="Calibri"/>
            </a:endParaRPr>
          </a:p>
        </p:txBody>
      </p:sp>
      <p:sp>
        <p:nvSpPr>
          <p:cNvPr id="10" name="object 10"/>
          <p:cNvSpPr/>
          <p:nvPr/>
        </p:nvSpPr>
        <p:spPr>
          <a:xfrm>
            <a:off x="7607807" y="2657855"/>
            <a:ext cx="1865630" cy="2188845"/>
          </a:xfrm>
          <a:custGeom>
            <a:avLst/>
            <a:gdLst/>
            <a:ahLst/>
            <a:cxnLst/>
            <a:rect l="l" t="t" r="r" b="b"/>
            <a:pathLst>
              <a:path w="1865629" h="2188845">
                <a:moveTo>
                  <a:pt x="0" y="310896"/>
                </a:moveTo>
                <a:lnTo>
                  <a:pt x="3370" y="264953"/>
                </a:lnTo>
                <a:lnTo>
                  <a:pt x="13162" y="221104"/>
                </a:lnTo>
                <a:lnTo>
                  <a:pt x="28895" y="179829"/>
                </a:lnTo>
                <a:lnTo>
                  <a:pt x="50087" y="141609"/>
                </a:lnTo>
                <a:lnTo>
                  <a:pt x="76257" y="106925"/>
                </a:lnTo>
                <a:lnTo>
                  <a:pt x="106925" y="76257"/>
                </a:lnTo>
                <a:lnTo>
                  <a:pt x="141609" y="50087"/>
                </a:lnTo>
                <a:lnTo>
                  <a:pt x="179829" y="28895"/>
                </a:lnTo>
                <a:lnTo>
                  <a:pt x="221104" y="13162"/>
                </a:lnTo>
                <a:lnTo>
                  <a:pt x="264953" y="3370"/>
                </a:lnTo>
                <a:lnTo>
                  <a:pt x="310896" y="0"/>
                </a:lnTo>
                <a:lnTo>
                  <a:pt x="1554480" y="0"/>
                </a:lnTo>
                <a:lnTo>
                  <a:pt x="1600422" y="3370"/>
                </a:lnTo>
                <a:lnTo>
                  <a:pt x="1644271" y="13162"/>
                </a:lnTo>
                <a:lnTo>
                  <a:pt x="1685546" y="28895"/>
                </a:lnTo>
                <a:lnTo>
                  <a:pt x="1723766" y="50087"/>
                </a:lnTo>
                <a:lnTo>
                  <a:pt x="1758450" y="76257"/>
                </a:lnTo>
                <a:lnTo>
                  <a:pt x="1789118" y="106925"/>
                </a:lnTo>
                <a:lnTo>
                  <a:pt x="1815288" y="141609"/>
                </a:lnTo>
                <a:lnTo>
                  <a:pt x="1836480" y="179829"/>
                </a:lnTo>
                <a:lnTo>
                  <a:pt x="1852213" y="221104"/>
                </a:lnTo>
                <a:lnTo>
                  <a:pt x="1862005" y="264953"/>
                </a:lnTo>
                <a:lnTo>
                  <a:pt x="1865376" y="310896"/>
                </a:lnTo>
                <a:lnTo>
                  <a:pt x="1865376" y="1877568"/>
                </a:lnTo>
                <a:lnTo>
                  <a:pt x="1862005" y="1923510"/>
                </a:lnTo>
                <a:lnTo>
                  <a:pt x="1852213" y="1967359"/>
                </a:lnTo>
                <a:lnTo>
                  <a:pt x="1836480" y="2008634"/>
                </a:lnTo>
                <a:lnTo>
                  <a:pt x="1815288" y="2046854"/>
                </a:lnTo>
                <a:lnTo>
                  <a:pt x="1789118" y="2081538"/>
                </a:lnTo>
                <a:lnTo>
                  <a:pt x="1758450" y="2112206"/>
                </a:lnTo>
                <a:lnTo>
                  <a:pt x="1723766" y="2138376"/>
                </a:lnTo>
                <a:lnTo>
                  <a:pt x="1685546" y="2159568"/>
                </a:lnTo>
                <a:lnTo>
                  <a:pt x="1644271" y="2175301"/>
                </a:lnTo>
                <a:lnTo>
                  <a:pt x="1600422" y="2185093"/>
                </a:lnTo>
                <a:lnTo>
                  <a:pt x="1554480" y="2188464"/>
                </a:lnTo>
                <a:lnTo>
                  <a:pt x="310896" y="2188464"/>
                </a:lnTo>
                <a:lnTo>
                  <a:pt x="264953" y="2185093"/>
                </a:lnTo>
                <a:lnTo>
                  <a:pt x="221104" y="2175301"/>
                </a:lnTo>
                <a:lnTo>
                  <a:pt x="179829" y="2159568"/>
                </a:lnTo>
                <a:lnTo>
                  <a:pt x="141609" y="2138376"/>
                </a:lnTo>
                <a:lnTo>
                  <a:pt x="106925" y="2112206"/>
                </a:lnTo>
                <a:lnTo>
                  <a:pt x="76257" y="2081538"/>
                </a:lnTo>
                <a:lnTo>
                  <a:pt x="50087" y="2046854"/>
                </a:lnTo>
                <a:lnTo>
                  <a:pt x="28895" y="2008634"/>
                </a:lnTo>
                <a:lnTo>
                  <a:pt x="13162" y="1967359"/>
                </a:lnTo>
                <a:lnTo>
                  <a:pt x="3370" y="1923510"/>
                </a:lnTo>
                <a:lnTo>
                  <a:pt x="0" y="1877568"/>
                </a:lnTo>
                <a:lnTo>
                  <a:pt x="0" y="310896"/>
                </a:lnTo>
                <a:close/>
              </a:path>
            </a:pathLst>
          </a:custGeom>
          <a:ln w="12700">
            <a:solidFill>
              <a:srgbClr val="FF7800"/>
            </a:solidFill>
          </a:ln>
        </p:spPr>
        <p:txBody>
          <a:bodyPr wrap="square" lIns="0" tIns="0" rIns="0" bIns="0" rtlCol="0"/>
          <a:lstStyle/>
          <a:p>
            <a:endParaRPr/>
          </a:p>
        </p:txBody>
      </p:sp>
      <p:sp>
        <p:nvSpPr>
          <p:cNvPr id="11" name="object 11"/>
          <p:cNvSpPr txBox="1"/>
          <p:nvPr/>
        </p:nvSpPr>
        <p:spPr>
          <a:xfrm>
            <a:off x="8095868" y="2774695"/>
            <a:ext cx="891540" cy="451484"/>
          </a:xfrm>
          <a:prstGeom prst="rect">
            <a:avLst/>
          </a:prstGeom>
        </p:spPr>
        <p:txBody>
          <a:bodyPr vert="horz" wrap="square" lIns="0" tIns="11430" rIns="0" bIns="0" rtlCol="0">
            <a:spAutoFit/>
          </a:bodyPr>
          <a:lstStyle/>
          <a:p>
            <a:pPr marL="12700" marR="5080" indent="149225">
              <a:lnSpc>
                <a:spcPct val="100000"/>
              </a:lnSpc>
              <a:spcBef>
                <a:spcPts val="90"/>
              </a:spcBef>
            </a:pPr>
            <a:r>
              <a:rPr sz="1400" b="1" spc="-10">
                <a:solidFill>
                  <a:srgbClr val="006FC0"/>
                </a:solidFill>
                <a:latin typeface="Calibri"/>
                <a:cs typeface="Calibri"/>
              </a:rPr>
              <a:t>Serveur </a:t>
            </a:r>
            <a:r>
              <a:rPr sz="1400" b="1">
                <a:solidFill>
                  <a:srgbClr val="006FC0"/>
                </a:solidFill>
                <a:latin typeface="Calibri"/>
                <a:cs typeface="Calibri"/>
              </a:rPr>
              <a:t>De</a:t>
            </a:r>
            <a:r>
              <a:rPr sz="1400" b="1" spc="-25">
                <a:solidFill>
                  <a:srgbClr val="006FC0"/>
                </a:solidFill>
                <a:latin typeface="Calibri"/>
                <a:cs typeface="Calibri"/>
              </a:rPr>
              <a:t> </a:t>
            </a:r>
            <a:r>
              <a:rPr sz="1400" b="1" spc="-10">
                <a:solidFill>
                  <a:srgbClr val="006FC0"/>
                </a:solidFill>
                <a:latin typeface="Calibri"/>
                <a:cs typeface="Calibri"/>
              </a:rPr>
              <a:t>données</a:t>
            </a:r>
            <a:endParaRPr sz="1400">
              <a:latin typeface="Calibri"/>
              <a:cs typeface="Calibri"/>
            </a:endParaRPr>
          </a:p>
        </p:txBody>
      </p:sp>
      <p:sp>
        <p:nvSpPr>
          <p:cNvPr id="12" name="object 12"/>
          <p:cNvSpPr/>
          <p:nvPr/>
        </p:nvSpPr>
        <p:spPr>
          <a:xfrm>
            <a:off x="2398776" y="2657855"/>
            <a:ext cx="1831975" cy="2188845"/>
          </a:xfrm>
          <a:custGeom>
            <a:avLst/>
            <a:gdLst/>
            <a:ahLst/>
            <a:cxnLst/>
            <a:rect l="l" t="t" r="r" b="b"/>
            <a:pathLst>
              <a:path w="1831975" h="2188845">
                <a:moveTo>
                  <a:pt x="0" y="305308"/>
                </a:moveTo>
                <a:lnTo>
                  <a:pt x="3994" y="255775"/>
                </a:lnTo>
                <a:lnTo>
                  <a:pt x="15561" y="208792"/>
                </a:lnTo>
                <a:lnTo>
                  <a:pt x="34070" y="164984"/>
                </a:lnTo>
                <a:lnTo>
                  <a:pt x="58895" y="124980"/>
                </a:lnTo>
                <a:lnTo>
                  <a:pt x="89407" y="89408"/>
                </a:lnTo>
                <a:lnTo>
                  <a:pt x="124980" y="58895"/>
                </a:lnTo>
                <a:lnTo>
                  <a:pt x="164984" y="34070"/>
                </a:lnTo>
                <a:lnTo>
                  <a:pt x="208792" y="15561"/>
                </a:lnTo>
                <a:lnTo>
                  <a:pt x="255775" y="3994"/>
                </a:lnTo>
                <a:lnTo>
                  <a:pt x="305307" y="0"/>
                </a:lnTo>
                <a:lnTo>
                  <a:pt x="1526539" y="0"/>
                </a:lnTo>
                <a:lnTo>
                  <a:pt x="1576072" y="3994"/>
                </a:lnTo>
                <a:lnTo>
                  <a:pt x="1623055" y="15561"/>
                </a:lnTo>
                <a:lnTo>
                  <a:pt x="1666863" y="34070"/>
                </a:lnTo>
                <a:lnTo>
                  <a:pt x="1706867" y="58895"/>
                </a:lnTo>
                <a:lnTo>
                  <a:pt x="1742439" y="89408"/>
                </a:lnTo>
                <a:lnTo>
                  <a:pt x="1772952" y="124980"/>
                </a:lnTo>
                <a:lnTo>
                  <a:pt x="1797777" y="164984"/>
                </a:lnTo>
                <a:lnTo>
                  <a:pt x="1816286" y="208792"/>
                </a:lnTo>
                <a:lnTo>
                  <a:pt x="1827853" y="255775"/>
                </a:lnTo>
                <a:lnTo>
                  <a:pt x="1831848" y="305308"/>
                </a:lnTo>
                <a:lnTo>
                  <a:pt x="1831848" y="1883156"/>
                </a:lnTo>
                <a:lnTo>
                  <a:pt x="1827853" y="1932688"/>
                </a:lnTo>
                <a:lnTo>
                  <a:pt x="1816286" y="1979671"/>
                </a:lnTo>
                <a:lnTo>
                  <a:pt x="1797777" y="2023479"/>
                </a:lnTo>
                <a:lnTo>
                  <a:pt x="1772952" y="2063483"/>
                </a:lnTo>
                <a:lnTo>
                  <a:pt x="1742439" y="2099056"/>
                </a:lnTo>
                <a:lnTo>
                  <a:pt x="1706867" y="2129568"/>
                </a:lnTo>
                <a:lnTo>
                  <a:pt x="1666863" y="2154393"/>
                </a:lnTo>
                <a:lnTo>
                  <a:pt x="1623055" y="2172902"/>
                </a:lnTo>
                <a:lnTo>
                  <a:pt x="1576072" y="2184469"/>
                </a:lnTo>
                <a:lnTo>
                  <a:pt x="1526539" y="2188464"/>
                </a:lnTo>
                <a:lnTo>
                  <a:pt x="305307" y="2188464"/>
                </a:lnTo>
                <a:lnTo>
                  <a:pt x="255775" y="2184469"/>
                </a:lnTo>
                <a:lnTo>
                  <a:pt x="208792" y="2172902"/>
                </a:lnTo>
                <a:lnTo>
                  <a:pt x="164984" y="2154393"/>
                </a:lnTo>
                <a:lnTo>
                  <a:pt x="124980" y="2129568"/>
                </a:lnTo>
                <a:lnTo>
                  <a:pt x="89407" y="2099056"/>
                </a:lnTo>
                <a:lnTo>
                  <a:pt x="58895" y="2063483"/>
                </a:lnTo>
                <a:lnTo>
                  <a:pt x="34070" y="2023479"/>
                </a:lnTo>
                <a:lnTo>
                  <a:pt x="15561" y="1979671"/>
                </a:lnTo>
                <a:lnTo>
                  <a:pt x="3994" y="1932688"/>
                </a:lnTo>
                <a:lnTo>
                  <a:pt x="0" y="1883156"/>
                </a:lnTo>
                <a:lnTo>
                  <a:pt x="0" y="305308"/>
                </a:lnTo>
                <a:close/>
              </a:path>
            </a:pathLst>
          </a:custGeom>
          <a:ln w="12700">
            <a:solidFill>
              <a:srgbClr val="FF7800"/>
            </a:solidFill>
          </a:ln>
        </p:spPr>
        <p:txBody>
          <a:bodyPr wrap="square" lIns="0" tIns="0" rIns="0" bIns="0" rtlCol="0"/>
          <a:lstStyle/>
          <a:p>
            <a:endParaRPr/>
          </a:p>
        </p:txBody>
      </p:sp>
      <p:sp>
        <p:nvSpPr>
          <p:cNvPr id="13" name="object 13"/>
          <p:cNvSpPr txBox="1"/>
          <p:nvPr/>
        </p:nvSpPr>
        <p:spPr>
          <a:xfrm>
            <a:off x="3064510" y="2772918"/>
            <a:ext cx="501650" cy="451484"/>
          </a:xfrm>
          <a:prstGeom prst="rect">
            <a:avLst/>
          </a:prstGeom>
        </p:spPr>
        <p:txBody>
          <a:bodyPr vert="horz" wrap="square" lIns="0" tIns="11430" rIns="0" bIns="0" rtlCol="0">
            <a:spAutoFit/>
          </a:bodyPr>
          <a:lstStyle/>
          <a:p>
            <a:pPr marL="12700" marR="5080" indent="27305">
              <a:lnSpc>
                <a:spcPct val="100000"/>
              </a:lnSpc>
              <a:spcBef>
                <a:spcPts val="90"/>
              </a:spcBef>
            </a:pPr>
            <a:r>
              <a:rPr sz="1400" b="1" spc="-10">
                <a:solidFill>
                  <a:srgbClr val="006FC0"/>
                </a:solidFill>
                <a:latin typeface="Calibri"/>
                <a:cs typeface="Calibri"/>
              </a:rPr>
              <a:t>Client </a:t>
            </a:r>
            <a:r>
              <a:rPr sz="1400" b="1" spc="-20">
                <a:solidFill>
                  <a:srgbClr val="006FC0"/>
                </a:solidFill>
                <a:latin typeface="Calibri"/>
                <a:cs typeface="Calibri"/>
              </a:rPr>
              <a:t>(léger)</a:t>
            </a:r>
            <a:endParaRPr sz="1400">
              <a:latin typeface="Calibri"/>
              <a:cs typeface="Calibri"/>
            </a:endParaRPr>
          </a:p>
        </p:txBody>
      </p:sp>
      <p:sp>
        <p:nvSpPr>
          <p:cNvPr id="14" name="object 14"/>
          <p:cNvSpPr txBox="1"/>
          <p:nvPr/>
        </p:nvSpPr>
        <p:spPr>
          <a:xfrm>
            <a:off x="4474464" y="3502152"/>
            <a:ext cx="2877820" cy="731520"/>
          </a:xfrm>
          <a:prstGeom prst="rect">
            <a:avLst/>
          </a:prstGeom>
          <a:solidFill>
            <a:srgbClr val="005BA7"/>
          </a:solidFill>
        </p:spPr>
        <p:txBody>
          <a:bodyPr vert="horz" wrap="square" lIns="0" tIns="45720" rIns="0" bIns="0" rtlCol="0">
            <a:spAutoFit/>
          </a:bodyPr>
          <a:lstStyle/>
          <a:p>
            <a:pPr>
              <a:lnSpc>
                <a:spcPct val="100000"/>
              </a:lnSpc>
              <a:spcBef>
                <a:spcPts val="360"/>
              </a:spcBef>
            </a:pPr>
            <a:endParaRPr sz="1400">
              <a:latin typeface="Times New Roman"/>
              <a:cs typeface="Times New Roman"/>
            </a:endParaRPr>
          </a:p>
          <a:p>
            <a:pPr marL="746760">
              <a:lnSpc>
                <a:spcPct val="100000"/>
              </a:lnSpc>
              <a:spcBef>
                <a:spcPts val="5"/>
              </a:spcBef>
            </a:pPr>
            <a:r>
              <a:rPr sz="1400" b="1">
                <a:solidFill>
                  <a:srgbClr val="FFFFFF"/>
                </a:solidFill>
                <a:latin typeface="Calibri"/>
                <a:cs typeface="Calibri"/>
              </a:rPr>
              <a:t>Logique</a:t>
            </a:r>
            <a:r>
              <a:rPr sz="1400" b="1" spc="-45">
                <a:solidFill>
                  <a:srgbClr val="FFFFFF"/>
                </a:solidFill>
                <a:latin typeface="Calibri"/>
                <a:cs typeface="Calibri"/>
              </a:rPr>
              <a:t> </a:t>
            </a:r>
            <a:r>
              <a:rPr sz="1400" b="1" spc="-10">
                <a:solidFill>
                  <a:srgbClr val="FFFFFF"/>
                </a:solidFill>
                <a:latin typeface="Calibri"/>
                <a:cs typeface="Calibri"/>
              </a:rPr>
              <a:t>applicative</a:t>
            </a:r>
            <a:endParaRPr sz="1400">
              <a:latin typeface="Calibri"/>
              <a:cs typeface="Calibri"/>
            </a:endParaRPr>
          </a:p>
        </p:txBody>
      </p:sp>
      <p:sp>
        <p:nvSpPr>
          <p:cNvPr id="15" name="object 15"/>
          <p:cNvSpPr txBox="1"/>
          <p:nvPr/>
        </p:nvSpPr>
        <p:spPr>
          <a:xfrm>
            <a:off x="7744968" y="3502152"/>
            <a:ext cx="1600200" cy="731520"/>
          </a:xfrm>
          <a:prstGeom prst="rect">
            <a:avLst/>
          </a:prstGeom>
          <a:solidFill>
            <a:srgbClr val="005BA7"/>
          </a:solidFill>
        </p:spPr>
        <p:txBody>
          <a:bodyPr vert="horz" wrap="square" lIns="0" tIns="144145" rIns="0" bIns="0" rtlCol="0">
            <a:spAutoFit/>
          </a:bodyPr>
          <a:lstStyle/>
          <a:p>
            <a:pPr marL="419100">
              <a:lnSpc>
                <a:spcPct val="100000"/>
              </a:lnSpc>
              <a:spcBef>
                <a:spcPts val="1135"/>
              </a:spcBef>
            </a:pPr>
            <a:r>
              <a:rPr sz="1400" b="1">
                <a:solidFill>
                  <a:srgbClr val="FFFFFF"/>
                </a:solidFill>
                <a:latin typeface="Calibri"/>
                <a:cs typeface="Calibri"/>
              </a:rPr>
              <a:t>Gestion</a:t>
            </a:r>
            <a:r>
              <a:rPr sz="1400" b="1" spc="-70">
                <a:solidFill>
                  <a:srgbClr val="FFFFFF"/>
                </a:solidFill>
                <a:latin typeface="Calibri"/>
                <a:cs typeface="Calibri"/>
              </a:rPr>
              <a:t> </a:t>
            </a:r>
            <a:r>
              <a:rPr sz="1400" b="1" spc="-25">
                <a:solidFill>
                  <a:srgbClr val="FFFFFF"/>
                </a:solidFill>
                <a:latin typeface="Calibri"/>
                <a:cs typeface="Calibri"/>
              </a:rPr>
              <a:t>de</a:t>
            </a:r>
            <a:endParaRPr sz="1400">
              <a:latin typeface="Calibri"/>
              <a:cs typeface="Calibri"/>
            </a:endParaRPr>
          </a:p>
          <a:p>
            <a:pPr marL="488950">
              <a:lnSpc>
                <a:spcPct val="100000"/>
              </a:lnSpc>
            </a:pPr>
            <a:r>
              <a:rPr sz="1400" b="1" spc="-10">
                <a:solidFill>
                  <a:srgbClr val="FFFFFF"/>
                </a:solidFill>
                <a:latin typeface="Calibri"/>
                <a:cs typeface="Calibri"/>
              </a:rPr>
              <a:t>données</a:t>
            </a:r>
            <a:endParaRPr sz="1400">
              <a:latin typeface="Calibri"/>
              <a:cs typeface="Calibri"/>
            </a:endParaRPr>
          </a:p>
        </p:txBody>
      </p:sp>
      <p:sp>
        <p:nvSpPr>
          <p:cNvPr id="16" name="object 16"/>
          <p:cNvSpPr/>
          <p:nvPr/>
        </p:nvSpPr>
        <p:spPr>
          <a:xfrm>
            <a:off x="2462783" y="3535679"/>
            <a:ext cx="1658620" cy="731520"/>
          </a:xfrm>
          <a:custGeom>
            <a:avLst/>
            <a:gdLst/>
            <a:ahLst/>
            <a:cxnLst/>
            <a:rect l="l" t="t" r="r" b="b"/>
            <a:pathLst>
              <a:path w="1658620" h="731520">
                <a:moveTo>
                  <a:pt x="1658112" y="0"/>
                </a:moveTo>
                <a:lnTo>
                  <a:pt x="0" y="0"/>
                </a:lnTo>
                <a:lnTo>
                  <a:pt x="0" y="731520"/>
                </a:lnTo>
                <a:lnTo>
                  <a:pt x="1658112" y="731520"/>
                </a:lnTo>
                <a:lnTo>
                  <a:pt x="1658112" y="0"/>
                </a:lnTo>
                <a:close/>
              </a:path>
            </a:pathLst>
          </a:custGeom>
          <a:solidFill>
            <a:srgbClr val="005BA7"/>
          </a:solidFill>
        </p:spPr>
        <p:txBody>
          <a:bodyPr wrap="square" lIns="0" tIns="0" rIns="0" bIns="0" rtlCol="0"/>
          <a:lstStyle/>
          <a:p>
            <a:endParaRPr/>
          </a:p>
        </p:txBody>
      </p:sp>
      <p:sp>
        <p:nvSpPr>
          <p:cNvPr id="17" name="object 17"/>
          <p:cNvSpPr txBox="1"/>
          <p:nvPr/>
        </p:nvSpPr>
        <p:spPr>
          <a:xfrm>
            <a:off x="2827782" y="3603547"/>
            <a:ext cx="955675" cy="537210"/>
          </a:xfrm>
          <a:prstGeom prst="rect">
            <a:avLst/>
          </a:prstGeom>
        </p:spPr>
        <p:txBody>
          <a:bodyPr vert="horz" wrap="square" lIns="0" tIns="55244" rIns="0" bIns="0" rtlCol="0">
            <a:spAutoFit/>
          </a:bodyPr>
          <a:lstStyle/>
          <a:p>
            <a:pPr algn="ctr">
              <a:lnSpc>
                <a:spcPct val="100000"/>
              </a:lnSpc>
              <a:spcBef>
                <a:spcPts val="434"/>
              </a:spcBef>
            </a:pPr>
            <a:r>
              <a:rPr sz="1400" b="1" spc="-10">
                <a:solidFill>
                  <a:srgbClr val="FFFFFF"/>
                </a:solidFill>
                <a:latin typeface="Calibri"/>
                <a:cs typeface="Calibri"/>
              </a:rPr>
              <a:t>Présentation</a:t>
            </a:r>
            <a:endParaRPr sz="1400">
              <a:latin typeface="Calibri"/>
              <a:cs typeface="Calibri"/>
            </a:endParaRPr>
          </a:p>
          <a:p>
            <a:pPr algn="ctr">
              <a:lnSpc>
                <a:spcPct val="100000"/>
              </a:lnSpc>
              <a:spcBef>
                <a:spcPts val="335"/>
              </a:spcBef>
            </a:pPr>
            <a:r>
              <a:rPr sz="1400" b="1" spc="-10">
                <a:solidFill>
                  <a:srgbClr val="FFFFFF"/>
                </a:solidFill>
                <a:latin typeface="Calibri"/>
                <a:cs typeface="Calibri"/>
              </a:rPr>
              <a:t>(IHM)</a:t>
            </a:r>
            <a:endParaRPr sz="1400">
              <a:latin typeface="Calibri"/>
              <a:cs typeface="Calibri"/>
            </a:endParaRPr>
          </a:p>
        </p:txBody>
      </p:sp>
      <p:sp>
        <p:nvSpPr>
          <p:cNvPr id="23" name="object 23"/>
          <p:cNvSpPr txBox="1"/>
          <p:nvPr/>
        </p:nvSpPr>
        <p:spPr>
          <a:xfrm>
            <a:off x="2749676" y="4937427"/>
            <a:ext cx="3066415" cy="1558119"/>
          </a:xfrm>
          <a:prstGeom prst="rect">
            <a:avLst/>
          </a:prstGeom>
          <a:solidFill>
            <a:srgbClr val="008245"/>
          </a:solidFill>
        </p:spPr>
        <p:txBody>
          <a:bodyPr vert="horz" wrap="square" lIns="0" tIns="140970" rIns="0" bIns="0" rtlCol="0">
            <a:spAutoFit/>
          </a:bodyPr>
          <a:lstStyle/>
          <a:p>
            <a:pPr>
              <a:lnSpc>
                <a:spcPct val="100000"/>
              </a:lnSpc>
              <a:spcBef>
                <a:spcPts val="1110"/>
              </a:spcBef>
            </a:pPr>
            <a:endParaRPr sz="1400">
              <a:latin typeface="Times New Roman"/>
              <a:cs typeface="Times New Roman"/>
            </a:endParaRPr>
          </a:p>
          <a:p>
            <a:pPr marL="455930" marR="149860" indent="-285750" algn="just">
              <a:lnSpc>
                <a:spcPct val="100000"/>
              </a:lnSpc>
              <a:buFont typeface="Wingdings" panose="05000000000000000000" pitchFamily="2" charset="2"/>
              <a:buChar char="C"/>
            </a:pPr>
            <a:r>
              <a:rPr sz="1600" b="1" spc="-10" err="1">
                <a:solidFill>
                  <a:srgbClr val="FFFFFF"/>
                </a:solidFill>
                <a:latin typeface="Calibri"/>
                <a:cs typeface="Calibri"/>
              </a:rPr>
              <a:t>Possibilité</a:t>
            </a:r>
            <a:r>
              <a:rPr sz="1600" b="1" spc="25">
                <a:solidFill>
                  <a:srgbClr val="FFFFFF"/>
                </a:solidFill>
                <a:latin typeface="Calibri"/>
                <a:cs typeface="Calibri"/>
              </a:rPr>
              <a:t> </a:t>
            </a:r>
            <a:r>
              <a:rPr sz="1600" b="1" spc="-10">
                <a:solidFill>
                  <a:srgbClr val="FFFFFF"/>
                </a:solidFill>
                <a:latin typeface="Calibri"/>
                <a:cs typeface="Calibri"/>
              </a:rPr>
              <a:t>d’utiliser</a:t>
            </a:r>
            <a:r>
              <a:rPr sz="1600" b="1" spc="20">
                <a:solidFill>
                  <a:srgbClr val="FFFFFF"/>
                </a:solidFill>
                <a:latin typeface="Calibri"/>
                <a:cs typeface="Calibri"/>
              </a:rPr>
              <a:t> </a:t>
            </a:r>
            <a:r>
              <a:rPr sz="1600" b="1">
                <a:solidFill>
                  <a:srgbClr val="FFFFFF"/>
                </a:solidFill>
                <a:latin typeface="Calibri"/>
                <a:cs typeface="Calibri"/>
              </a:rPr>
              <a:t>des</a:t>
            </a:r>
            <a:r>
              <a:rPr sz="1600" b="1" spc="-25">
                <a:solidFill>
                  <a:srgbClr val="FFFFFF"/>
                </a:solidFill>
                <a:latin typeface="Calibri"/>
                <a:cs typeface="Calibri"/>
              </a:rPr>
              <a:t> </a:t>
            </a:r>
            <a:r>
              <a:rPr sz="1600" b="1" spc="-10">
                <a:solidFill>
                  <a:srgbClr val="FFFFFF"/>
                </a:solidFill>
                <a:latin typeface="Calibri"/>
                <a:cs typeface="Calibri"/>
              </a:rPr>
              <a:t>technologies </a:t>
            </a:r>
            <a:r>
              <a:rPr sz="1600" b="1" spc="-20">
                <a:solidFill>
                  <a:srgbClr val="FFFFFF"/>
                </a:solidFill>
                <a:latin typeface="Calibri"/>
                <a:cs typeface="Calibri"/>
              </a:rPr>
              <a:t>différentes</a:t>
            </a:r>
            <a:r>
              <a:rPr sz="1600" b="1" spc="35">
                <a:solidFill>
                  <a:srgbClr val="FFFFFF"/>
                </a:solidFill>
                <a:latin typeface="Calibri"/>
                <a:cs typeface="Calibri"/>
              </a:rPr>
              <a:t> </a:t>
            </a:r>
            <a:r>
              <a:rPr sz="1600" b="1">
                <a:solidFill>
                  <a:srgbClr val="FFFFFF"/>
                </a:solidFill>
                <a:latin typeface="Calibri"/>
                <a:cs typeface="Calibri"/>
              </a:rPr>
              <a:t>pour</a:t>
            </a:r>
            <a:r>
              <a:rPr sz="1600" b="1" spc="-20">
                <a:solidFill>
                  <a:srgbClr val="FFFFFF"/>
                </a:solidFill>
                <a:latin typeface="Calibri"/>
                <a:cs typeface="Calibri"/>
              </a:rPr>
              <a:t> </a:t>
            </a:r>
            <a:r>
              <a:rPr sz="1600" b="1">
                <a:solidFill>
                  <a:srgbClr val="FFFFFF"/>
                </a:solidFill>
                <a:latin typeface="Calibri"/>
                <a:cs typeface="Calibri"/>
              </a:rPr>
              <a:t>le</a:t>
            </a:r>
            <a:r>
              <a:rPr sz="1600" b="1" spc="-50">
                <a:solidFill>
                  <a:srgbClr val="FFFFFF"/>
                </a:solidFill>
                <a:latin typeface="Calibri"/>
                <a:cs typeface="Calibri"/>
              </a:rPr>
              <a:t> </a:t>
            </a:r>
            <a:r>
              <a:rPr sz="1600" b="1" spc="-10">
                <a:solidFill>
                  <a:srgbClr val="FFFFFF"/>
                </a:solidFill>
                <a:latin typeface="Calibri"/>
                <a:cs typeface="Calibri"/>
              </a:rPr>
              <a:t>développement</a:t>
            </a:r>
            <a:r>
              <a:rPr sz="1600" b="1" spc="40">
                <a:solidFill>
                  <a:srgbClr val="FFFFFF"/>
                </a:solidFill>
                <a:latin typeface="Calibri"/>
                <a:cs typeface="Calibri"/>
              </a:rPr>
              <a:t> </a:t>
            </a:r>
            <a:r>
              <a:rPr sz="1600" b="1" spc="-25">
                <a:solidFill>
                  <a:srgbClr val="FFFFFF"/>
                </a:solidFill>
                <a:latin typeface="Calibri"/>
                <a:cs typeface="Calibri"/>
              </a:rPr>
              <a:t>de </a:t>
            </a:r>
            <a:r>
              <a:rPr sz="1600" b="1">
                <a:solidFill>
                  <a:srgbClr val="FFFFFF"/>
                </a:solidFill>
                <a:latin typeface="Calibri"/>
                <a:cs typeface="Calibri"/>
              </a:rPr>
              <a:t>la</a:t>
            </a:r>
            <a:r>
              <a:rPr sz="1600" b="1" spc="-30">
                <a:solidFill>
                  <a:srgbClr val="FFFFFF"/>
                </a:solidFill>
                <a:latin typeface="Calibri"/>
                <a:cs typeface="Calibri"/>
              </a:rPr>
              <a:t> </a:t>
            </a:r>
            <a:r>
              <a:rPr sz="1600" b="1" err="1">
                <a:solidFill>
                  <a:srgbClr val="FFFFFF"/>
                </a:solidFill>
                <a:latin typeface="Calibri"/>
                <a:cs typeface="Calibri"/>
              </a:rPr>
              <a:t>logique</a:t>
            </a:r>
            <a:r>
              <a:rPr sz="1600" b="1" spc="5">
                <a:solidFill>
                  <a:srgbClr val="FFFFFF"/>
                </a:solidFill>
                <a:latin typeface="Calibri"/>
                <a:cs typeface="Calibri"/>
              </a:rPr>
              <a:t> </a:t>
            </a:r>
            <a:r>
              <a:rPr sz="1600" b="1" spc="-10">
                <a:solidFill>
                  <a:srgbClr val="FFFFFF"/>
                </a:solidFill>
                <a:latin typeface="Calibri"/>
                <a:cs typeface="Calibri"/>
              </a:rPr>
              <a:t>applicative</a:t>
            </a:r>
            <a:endParaRPr lang="fr-FR" sz="1600" b="1" spc="-10">
              <a:solidFill>
                <a:srgbClr val="FFFFFF"/>
              </a:solidFill>
              <a:latin typeface="Calibri"/>
              <a:cs typeface="Calibri"/>
            </a:endParaRPr>
          </a:p>
          <a:p>
            <a:pPr marL="455930" marR="149860" indent="-285750" algn="just">
              <a:lnSpc>
                <a:spcPct val="100000"/>
              </a:lnSpc>
              <a:buFont typeface="Wingdings" panose="05000000000000000000" pitchFamily="2" charset="2"/>
              <a:buChar char="C"/>
            </a:pPr>
            <a:endParaRPr sz="1400">
              <a:latin typeface="Calibri"/>
              <a:cs typeface="Calibri"/>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29</a:t>
            </a:fld>
            <a:endParaRPr spc="-25"/>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24" name="object 24"/>
          <p:cNvSpPr txBox="1"/>
          <p:nvPr/>
        </p:nvSpPr>
        <p:spPr>
          <a:xfrm>
            <a:off x="6407651" y="4953719"/>
            <a:ext cx="3078227" cy="1439497"/>
          </a:xfrm>
          <a:prstGeom prst="rect">
            <a:avLst/>
          </a:prstGeom>
          <a:solidFill>
            <a:srgbClr val="FF0000"/>
          </a:solidFill>
        </p:spPr>
        <p:txBody>
          <a:bodyPr vert="horz" wrap="square" lIns="0" tIns="53975" rIns="0" bIns="0" rtlCol="0">
            <a:spAutoFit/>
          </a:bodyPr>
          <a:lstStyle/>
          <a:p>
            <a:pPr>
              <a:lnSpc>
                <a:spcPct val="100000"/>
              </a:lnSpc>
              <a:spcBef>
                <a:spcPts val="425"/>
              </a:spcBef>
            </a:pPr>
            <a:endParaRPr sz="1400">
              <a:latin typeface="Times New Roman"/>
              <a:cs typeface="Times New Roman"/>
            </a:endParaRPr>
          </a:p>
          <a:p>
            <a:pPr marL="510540" marR="149860" indent="-285750" algn="just">
              <a:buFont typeface="Wingdings" panose="05000000000000000000" pitchFamily="2" charset="2"/>
              <a:buChar char="D"/>
            </a:pPr>
            <a:r>
              <a:rPr sz="1600" b="1" spc="-10" err="1">
                <a:solidFill>
                  <a:srgbClr val="FFFFFF"/>
                </a:solidFill>
                <a:latin typeface="Calibri"/>
                <a:cs typeface="Calibri"/>
              </a:rPr>
              <a:t>Intégration</a:t>
            </a:r>
            <a:r>
              <a:rPr sz="1600" b="1" spc="-10">
                <a:solidFill>
                  <a:srgbClr val="FFFFFF"/>
                </a:solidFill>
                <a:latin typeface="Calibri"/>
                <a:cs typeface="Calibri"/>
              </a:rPr>
              <a:t> complexe des </a:t>
            </a:r>
            <a:r>
              <a:rPr sz="1600" b="1" spc="-10" err="1">
                <a:solidFill>
                  <a:srgbClr val="FFFFFF"/>
                </a:solidFill>
                <a:latin typeface="Calibri"/>
                <a:cs typeface="Calibri"/>
              </a:rPr>
              <a:t>différentes</a:t>
            </a:r>
            <a:r>
              <a:rPr lang="fr-FR" sz="1600" b="1" spc="-10">
                <a:solidFill>
                  <a:srgbClr val="FFFFFF"/>
                </a:solidFill>
                <a:latin typeface="Calibri"/>
                <a:cs typeface="Calibri"/>
              </a:rPr>
              <a:t> </a:t>
            </a:r>
            <a:r>
              <a:rPr sz="1600" b="1" spc="-10" err="1">
                <a:solidFill>
                  <a:srgbClr val="FFFFFF"/>
                </a:solidFill>
                <a:latin typeface="Calibri"/>
                <a:cs typeface="Calibri"/>
              </a:rPr>
              <a:t>composantes</a:t>
            </a:r>
            <a:r>
              <a:rPr sz="1600" b="1" spc="-10">
                <a:solidFill>
                  <a:srgbClr val="FFFFFF"/>
                </a:solidFill>
                <a:latin typeface="Calibri"/>
                <a:cs typeface="Calibri"/>
              </a:rPr>
              <a:t> matérielles et </a:t>
            </a:r>
            <a:r>
              <a:rPr sz="1600" b="1" spc="-10" err="1">
                <a:solidFill>
                  <a:srgbClr val="FFFFFF"/>
                </a:solidFill>
                <a:latin typeface="Calibri"/>
                <a:cs typeface="Calibri"/>
              </a:rPr>
              <a:t>logicielles</a:t>
            </a:r>
            <a:r>
              <a:rPr lang="fr-FR" sz="1600" b="1" spc="-10">
                <a:solidFill>
                  <a:srgbClr val="FFFFFF"/>
                </a:solidFill>
                <a:latin typeface="Calibri"/>
                <a:cs typeface="Calibri"/>
              </a:rPr>
              <a:t>.</a:t>
            </a:r>
            <a:endParaRPr lang="fr-FR" sz="1400" spc="-10">
              <a:solidFill>
                <a:srgbClr val="FFFFFF"/>
              </a:solidFill>
              <a:latin typeface="Calibri"/>
              <a:cs typeface="Calibri"/>
            </a:endParaRPr>
          </a:p>
          <a:p>
            <a:pPr marL="510540" indent="-285750" algn="just">
              <a:lnSpc>
                <a:spcPct val="100000"/>
              </a:lnSpc>
              <a:buFont typeface="Wingdings" panose="05000000000000000000" pitchFamily="2" charset="2"/>
              <a:buChar char="D"/>
            </a:pPr>
            <a:r>
              <a:rPr lang="fr-FR" sz="1400" b="1">
                <a:solidFill>
                  <a:schemeClr val="bg1"/>
                </a:solidFill>
                <a:latin typeface="Calibri"/>
                <a:cs typeface="Calibri"/>
              </a:rPr>
              <a:t>Un coût élevé.</a:t>
            </a:r>
          </a:p>
          <a:p>
            <a:pPr marL="510540" indent="-285750" algn="just">
              <a:lnSpc>
                <a:spcPct val="100000"/>
              </a:lnSpc>
              <a:buFont typeface="Wingdings" panose="05000000000000000000" pitchFamily="2" charset="2"/>
              <a:buChar char="D"/>
            </a:pPr>
            <a:endParaRPr sz="1400" b="1">
              <a:solidFill>
                <a:schemeClr val="bg1"/>
              </a:solidFill>
              <a:latin typeface="Calibri"/>
              <a:cs typeface="Calibri"/>
            </a:endParaRPr>
          </a:p>
        </p:txBody>
      </p:sp>
      <p:sp>
        <p:nvSpPr>
          <p:cNvPr id="28" name="object 28"/>
          <p:cNvSpPr txBox="1"/>
          <p:nvPr/>
        </p:nvSpPr>
        <p:spPr>
          <a:xfrm>
            <a:off x="258876" y="464566"/>
            <a:ext cx="10850880" cy="2114938"/>
          </a:xfrm>
          <a:prstGeom prst="rect">
            <a:avLst/>
          </a:prstGeom>
        </p:spPr>
        <p:txBody>
          <a:bodyPr vert="horz" wrap="square" lIns="0" tIns="11430" rIns="0" bIns="0" rtlCol="0">
            <a:spAutoFit/>
          </a:bodyPr>
          <a:lstStyle/>
          <a:p>
            <a:pPr marL="12700">
              <a:lnSpc>
                <a:spcPct val="100000"/>
              </a:lnSpc>
              <a:spcBef>
                <a:spcPts val="90"/>
              </a:spcBef>
            </a:pPr>
            <a:r>
              <a:rPr sz="2000" b="1" spc="-10">
                <a:solidFill>
                  <a:srgbClr val="FF7800"/>
                </a:solidFill>
                <a:latin typeface="Calibri"/>
                <a:cs typeface="Calibri"/>
              </a:rPr>
              <a:t>ARCHITECTURES</a:t>
            </a:r>
            <a:r>
              <a:rPr sz="2000" b="1" spc="-15">
                <a:solidFill>
                  <a:srgbClr val="FF7800"/>
                </a:solidFill>
                <a:latin typeface="Calibri"/>
                <a:cs typeface="Calibri"/>
              </a:rPr>
              <a:t> </a:t>
            </a:r>
            <a:r>
              <a:rPr sz="2000" b="1" spc="-10">
                <a:solidFill>
                  <a:srgbClr val="FF7800"/>
                </a:solidFill>
                <a:latin typeface="Calibri"/>
                <a:cs typeface="Calibri"/>
              </a:rPr>
              <a:t>INFORMATIQUES</a:t>
            </a:r>
            <a:endParaRPr sz="2000">
              <a:latin typeface="Calibri"/>
              <a:cs typeface="Calibri"/>
            </a:endParaRPr>
          </a:p>
          <a:p>
            <a:pPr marL="22860">
              <a:lnSpc>
                <a:spcPct val="100000"/>
              </a:lnSpc>
              <a:spcBef>
                <a:spcPts val="35"/>
              </a:spcBef>
            </a:pPr>
            <a:r>
              <a:rPr sz="1600" b="1" spc="-10">
                <a:solidFill>
                  <a:srgbClr val="FF7800"/>
                </a:solidFill>
                <a:latin typeface="Calibri"/>
                <a:cs typeface="Calibri"/>
              </a:rPr>
              <a:t>Architecture</a:t>
            </a:r>
            <a:r>
              <a:rPr sz="1600" b="1" spc="-45">
                <a:solidFill>
                  <a:srgbClr val="FF7800"/>
                </a:solidFill>
                <a:latin typeface="Calibri"/>
                <a:cs typeface="Calibri"/>
              </a:rPr>
              <a:t> </a:t>
            </a:r>
            <a:r>
              <a:rPr sz="1600" b="1">
                <a:solidFill>
                  <a:srgbClr val="FF7800"/>
                </a:solidFill>
                <a:latin typeface="Calibri"/>
                <a:cs typeface="Calibri"/>
              </a:rPr>
              <a:t>Client</a:t>
            </a:r>
            <a:r>
              <a:rPr sz="1600" b="1" spc="-20">
                <a:solidFill>
                  <a:srgbClr val="FF7800"/>
                </a:solidFill>
                <a:latin typeface="Calibri"/>
                <a:cs typeface="Calibri"/>
              </a:rPr>
              <a:t> </a:t>
            </a:r>
            <a:r>
              <a:rPr sz="1600" b="1" spc="-10">
                <a:solidFill>
                  <a:srgbClr val="FF7800"/>
                </a:solidFill>
                <a:latin typeface="Calibri"/>
                <a:cs typeface="Calibri"/>
              </a:rPr>
              <a:t>Serveur</a:t>
            </a:r>
            <a:endParaRPr sz="1600">
              <a:latin typeface="Calibri"/>
              <a:cs typeface="Calibri"/>
            </a:endParaRPr>
          </a:p>
          <a:p>
            <a:pPr>
              <a:lnSpc>
                <a:spcPct val="100000"/>
              </a:lnSpc>
            </a:pPr>
            <a:endParaRPr sz="1600">
              <a:latin typeface="Calibri"/>
              <a:cs typeface="Calibri"/>
            </a:endParaRPr>
          </a:p>
          <a:p>
            <a:pPr>
              <a:lnSpc>
                <a:spcPct val="100000"/>
              </a:lnSpc>
              <a:spcBef>
                <a:spcPts val="710"/>
              </a:spcBef>
            </a:pPr>
            <a:endParaRPr sz="1600">
              <a:latin typeface="Calibri"/>
              <a:cs typeface="Calibri"/>
            </a:endParaRPr>
          </a:p>
          <a:p>
            <a:pPr marL="552450">
              <a:lnSpc>
                <a:spcPct val="100000"/>
              </a:lnSpc>
            </a:pPr>
            <a:r>
              <a:rPr sz="1600" b="1" spc="-10">
                <a:solidFill>
                  <a:srgbClr val="FF7800"/>
                </a:solidFill>
                <a:latin typeface="Calibri"/>
                <a:cs typeface="Calibri"/>
              </a:rPr>
              <a:t>Architecture</a:t>
            </a:r>
            <a:r>
              <a:rPr sz="1600" b="1" spc="-40">
                <a:solidFill>
                  <a:srgbClr val="FF7800"/>
                </a:solidFill>
                <a:latin typeface="Calibri"/>
                <a:cs typeface="Calibri"/>
              </a:rPr>
              <a:t> </a:t>
            </a:r>
            <a:r>
              <a:rPr sz="1600" b="1">
                <a:solidFill>
                  <a:srgbClr val="FF7800"/>
                </a:solidFill>
                <a:latin typeface="Calibri"/>
                <a:cs typeface="Calibri"/>
              </a:rPr>
              <a:t>Client</a:t>
            </a:r>
            <a:r>
              <a:rPr sz="1600" b="1" spc="-20">
                <a:solidFill>
                  <a:srgbClr val="FF7800"/>
                </a:solidFill>
                <a:latin typeface="Calibri"/>
                <a:cs typeface="Calibri"/>
              </a:rPr>
              <a:t> </a:t>
            </a:r>
            <a:r>
              <a:rPr sz="1600" b="1">
                <a:solidFill>
                  <a:srgbClr val="FF7800"/>
                </a:solidFill>
                <a:latin typeface="Calibri"/>
                <a:cs typeface="Calibri"/>
              </a:rPr>
              <a:t>/</a:t>
            </a:r>
            <a:r>
              <a:rPr sz="1600" b="1" spc="-15">
                <a:solidFill>
                  <a:srgbClr val="FF7800"/>
                </a:solidFill>
                <a:latin typeface="Calibri"/>
                <a:cs typeface="Calibri"/>
              </a:rPr>
              <a:t> </a:t>
            </a:r>
            <a:r>
              <a:rPr sz="1600" b="1">
                <a:solidFill>
                  <a:srgbClr val="FF7800"/>
                </a:solidFill>
                <a:latin typeface="Calibri"/>
                <a:cs typeface="Calibri"/>
              </a:rPr>
              <a:t>Serveur</a:t>
            </a:r>
            <a:r>
              <a:rPr sz="1600" b="1" spc="-60">
                <a:solidFill>
                  <a:srgbClr val="FF7800"/>
                </a:solidFill>
                <a:latin typeface="Calibri"/>
                <a:cs typeface="Calibri"/>
              </a:rPr>
              <a:t> </a:t>
            </a:r>
            <a:r>
              <a:rPr sz="1600" b="1">
                <a:solidFill>
                  <a:srgbClr val="FF7800"/>
                </a:solidFill>
                <a:latin typeface="Calibri"/>
                <a:cs typeface="Calibri"/>
              </a:rPr>
              <a:t>à</a:t>
            </a:r>
            <a:r>
              <a:rPr sz="1600" b="1" spc="-20">
                <a:solidFill>
                  <a:srgbClr val="FF7800"/>
                </a:solidFill>
                <a:latin typeface="Calibri"/>
                <a:cs typeface="Calibri"/>
              </a:rPr>
              <a:t> </a:t>
            </a:r>
            <a:r>
              <a:rPr sz="1600" b="1">
                <a:solidFill>
                  <a:srgbClr val="FF7800"/>
                </a:solidFill>
                <a:latin typeface="Calibri"/>
                <a:cs typeface="Calibri"/>
              </a:rPr>
              <a:t>n</a:t>
            </a:r>
            <a:r>
              <a:rPr sz="1600" b="1" spc="-15">
                <a:solidFill>
                  <a:srgbClr val="FF7800"/>
                </a:solidFill>
                <a:latin typeface="Calibri"/>
                <a:cs typeface="Calibri"/>
              </a:rPr>
              <a:t> </a:t>
            </a:r>
            <a:r>
              <a:rPr sz="1600" b="1">
                <a:solidFill>
                  <a:srgbClr val="FF7800"/>
                </a:solidFill>
                <a:latin typeface="Calibri"/>
                <a:cs typeface="Calibri"/>
              </a:rPr>
              <a:t>niveaux</a:t>
            </a:r>
            <a:r>
              <a:rPr sz="1600" b="1" spc="-40">
                <a:solidFill>
                  <a:srgbClr val="FF7800"/>
                </a:solidFill>
                <a:latin typeface="Calibri"/>
                <a:cs typeface="Calibri"/>
              </a:rPr>
              <a:t> </a:t>
            </a:r>
            <a:r>
              <a:rPr sz="1600" b="1" spc="-10">
                <a:solidFill>
                  <a:srgbClr val="FF7800"/>
                </a:solidFill>
                <a:latin typeface="Calibri"/>
                <a:cs typeface="Calibri"/>
              </a:rPr>
              <a:t>(tiers)</a:t>
            </a:r>
            <a:endParaRPr sz="1600">
              <a:latin typeface="Calibri"/>
              <a:cs typeface="Calibri"/>
            </a:endParaRPr>
          </a:p>
          <a:p>
            <a:pPr marL="552450" marR="5080" algn="just">
              <a:lnSpc>
                <a:spcPts val="1610"/>
              </a:lnSpc>
              <a:spcBef>
                <a:spcPts val="800"/>
              </a:spcBef>
            </a:pPr>
            <a:r>
              <a:rPr sz="1600">
                <a:solidFill>
                  <a:srgbClr val="555555"/>
                </a:solidFill>
                <a:latin typeface="Calibri"/>
                <a:cs typeface="Calibri"/>
              </a:rPr>
              <a:t>Le</a:t>
            </a:r>
            <a:r>
              <a:rPr sz="1600" spc="-20">
                <a:solidFill>
                  <a:srgbClr val="555555"/>
                </a:solidFill>
                <a:latin typeface="Calibri"/>
                <a:cs typeface="Calibri"/>
              </a:rPr>
              <a:t> </a:t>
            </a:r>
            <a:r>
              <a:rPr sz="1600">
                <a:solidFill>
                  <a:srgbClr val="555555"/>
                </a:solidFill>
                <a:latin typeface="Calibri"/>
                <a:cs typeface="Calibri"/>
              </a:rPr>
              <a:t>serveur</a:t>
            </a:r>
            <a:r>
              <a:rPr sz="1600" spc="-20">
                <a:solidFill>
                  <a:srgbClr val="555555"/>
                </a:solidFill>
                <a:latin typeface="Calibri"/>
                <a:cs typeface="Calibri"/>
              </a:rPr>
              <a:t> </a:t>
            </a:r>
            <a:r>
              <a:rPr sz="1600">
                <a:solidFill>
                  <a:srgbClr val="555555"/>
                </a:solidFill>
                <a:latin typeface="Calibri"/>
                <a:cs typeface="Calibri"/>
              </a:rPr>
              <a:t>de</a:t>
            </a:r>
            <a:r>
              <a:rPr sz="1600" spc="-20">
                <a:solidFill>
                  <a:srgbClr val="555555"/>
                </a:solidFill>
                <a:latin typeface="Calibri"/>
                <a:cs typeface="Calibri"/>
              </a:rPr>
              <a:t> </a:t>
            </a:r>
            <a:r>
              <a:rPr sz="1600">
                <a:solidFill>
                  <a:srgbClr val="555555"/>
                </a:solidFill>
                <a:latin typeface="Calibri"/>
                <a:cs typeface="Calibri"/>
              </a:rPr>
              <a:t>composants, qui</a:t>
            </a:r>
            <a:r>
              <a:rPr sz="1600" spc="-30">
                <a:solidFill>
                  <a:srgbClr val="555555"/>
                </a:solidFill>
                <a:latin typeface="Calibri"/>
                <a:cs typeface="Calibri"/>
              </a:rPr>
              <a:t> </a:t>
            </a:r>
            <a:r>
              <a:rPr sz="1600" spc="-10">
                <a:solidFill>
                  <a:srgbClr val="555555"/>
                </a:solidFill>
                <a:latin typeface="Calibri"/>
                <a:cs typeface="Calibri"/>
              </a:rPr>
              <a:t>représente</a:t>
            </a:r>
            <a:r>
              <a:rPr sz="1600" spc="-15">
                <a:solidFill>
                  <a:srgbClr val="555555"/>
                </a:solidFill>
                <a:latin typeface="Calibri"/>
                <a:cs typeface="Calibri"/>
              </a:rPr>
              <a:t> </a:t>
            </a:r>
            <a:r>
              <a:rPr sz="1600">
                <a:solidFill>
                  <a:srgbClr val="555555"/>
                </a:solidFill>
                <a:latin typeface="Calibri"/>
                <a:cs typeface="Calibri"/>
              </a:rPr>
              <a:t>un</a:t>
            </a:r>
            <a:r>
              <a:rPr sz="1600" spc="-30">
                <a:solidFill>
                  <a:srgbClr val="555555"/>
                </a:solidFill>
                <a:latin typeface="Calibri"/>
                <a:cs typeface="Calibri"/>
              </a:rPr>
              <a:t> </a:t>
            </a:r>
            <a:r>
              <a:rPr sz="1600">
                <a:solidFill>
                  <a:srgbClr val="555555"/>
                </a:solidFill>
                <a:latin typeface="Calibri"/>
                <a:cs typeface="Calibri"/>
              </a:rPr>
              <a:t>serveur </a:t>
            </a:r>
            <a:r>
              <a:rPr sz="1600" spc="-10">
                <a:solidFill>
                  <a:srgbClr val="555555"/>
                </a:solidFill>
                <a:latin typeface="Calibri"/>
                <a:cs typeface="Calibri"/>
              </a:rPr>
              <a:t>intermédiaire,</a:t>
            </a:r>
            <a:r>
              <a:rPr sz="1600">
                <a:solidFill>
                  <a:srgbClr val="555555"/>
                </a:solidFill>
                <a:latin typeface="Calibri"/>
                <a:cs typeface="Calibri"/>
              </a:rPr>
              <a:t> permet de</a:t>
            </a:r>
            <a:r>
              <a:rPr sz="1600" spc="-20">
                <a:solidFill>
                  <a:srgbClr val="555555"/>
                </a:solidFill>
                <a:latin typeface="Calibri"/>
                <a:cs typeface="Calibri"/>
              </a:rPr>
              <a:t> </a:t>
            </a:r>
            <a:r>
              <a:rPr sz="1600">
                <a:solidFill>
                  <a:srgbClr val="555555"/>
                </a:solidFill>
                <a:latin typeface="Calibri"/>
                <a:cs typeface="Calibri"/>
              </a:rPr>
              <a:t>créer</a:t>
            </a:r>
            <a:r>
              <a:rPr sz="1600" spc="-20">
                <a:solidFill>
                  <a:srgbClr val="555555"/>
                </a:solidFill>
                <a:latin typeface="Calibri"/>
                <a:cs typeface="Calibri"/>
              </a:rPr>
              <a:t> </a:t>
            </a:r>
            <a:r>
              <a:rPr sz="1600">
                <a:solidFill>
                  <a:srgbClr val="555555"/>
                </a:solidFill>
                <a:latin typeface="Calibri"/>
                <a:cs typeface="Calibri"/>
              </a:rPr>
              <a:t>et</a:t>
            </a:r>
            <a:r>
              <a:rPr sz="1600" spc="-35">
                <a:solidFill>
                  <a:srgbClr val="555555"/>
                </a:solidFill>
                <a:latin typeface="Calibri"/>
                <a:cs typeface="Calibri"/>
              </a:rPr>
              <a:t> </a:t>
            </a:r>
            <a:r>
              <a:rPr sz="1600">
                <a:solidFill>
                  <a:srgbClr val="555555"/>
                </a:solidFill>
                <a:latin typeface="Calibri"/>
                <a:cs typeface="Calibri"/>
              </a:rPr>
              <a:t>partager</a:t>
            </a:r>
            <a:r>
              <a:rPr sz="1600" spc="5">
                <a:solidFill>
                  <a:srgbClr val="555555"/>
                </a:solidFill>
                <a:latin typeface="Calibri"/>
                <a:cs typeface="Calibri"/>
              </a:rPr>
              <a:t> </a:t>
            </a:r>
            <a:r>
              <a:rPr sz="1600">
                <a:solidFill>
                  <a:srgbClr val="555555"/>
                </a:solidFill>
                <a:latin typeface="Calibri"/>
                <a:cs typeface="Calibri"/>
              </a:rPr>
              <a:t>des</a:t>
            </a:r>
            <a:r>
              <a:rPr sz="1600" spc="-10">
                <a:solidFill>
                  <a:srgbClr val="555555"/>
                </a:solidFill>
                <a:latin typeface="Calibri"/>
                <a:cs typeface="Calibri"/>
              </a:rPr>
              <a:t> </a:t>
            </a:r>
            <a:r>
              <a:rPr sz="1600">
                <a:solidFill>
                  <a:srgbClr val="555555"/>
                </a:solidFill>
                <a:latin typeface="Calibri"/>
                <a:cs typeface="Calibri"/>
              </a:rPr>
              <a:t>composants</a:t>
            </a:r>
            <a:r>
              <a:rPr sz="1600" spc="-10">
                <a:solidFill>
                  <a:srgbClr val="555555"/>
                </a:solidFill>
                <a:latin typeface="Calibri"/>
                <a:cs typeface="Calibri"/>
              </a:rPr>
              <a:t> correspondants</a:t>
            </a:r>
            <a:r>
              <a:rPr sz="1600" spc="-5">
                <a:solidFill>
                  <a:srgbClr val="555555"/>
                </a:solidFill>
                <a:latin typeface="Calibri"/>
                <a:cs typeface="Calibri"/>
              </a:rPr>
              <a:t> </a:t>
            </a:r>
            <a:r>
              <a:rPr sz="1600">
                <a:solidFill>
                  <a:srgbClr val="555555"/>
                </a:solidFill>
                <a:latin typeface="Calibri"/>
                <a:cs typeface="Calibri"/>
              </a:rPr>
              <a:t>à</a:t>
            </a:r>
            <a:r>
              <a:rPr sz="1600" spc="-15">
                <a:solidFill>
                  <a:srgbClr val="555555"/>
                </a:solidFill>
                <a:latin typeface="Calibri"/>
                <a:cs typeface="Calibri"/>
              </a:rPr>
              <a:t> </a:t>
            </a:r>
            <a:r>
              <a:rPr sz="1600">
                <a:solidFill>
                  <a:srgbClr val="555555"/>
                </a:solidFill>
                <a:latin typeface="Calibri"/>
                <a:cs typeface="Calibri"/>
              </a:rPr>
              <a:t>des</a:t>
            </a:r>
            <a:r>
              <a:rPr sz="1600" spc="-10">
                <a:solidFill>
                  <a:srgbClr val="555555"/>
                </a:solidFill>
                <a:latin typeface="Calibri"/>
                <a:cs typeface="Calibri"/>
              </a:rPr>
              <a:t> objets </a:t>
            </a:r>
            <a:r>
              <a:rPr sz="1600">
                <a:solidFill>
                  <a:srgbClr val="555555"/>
                </a:solidFill>
                <a:latin typeface="Calibri"/>
                <a:cs typeface="Calibri"/>
              </a:rPr>
              <a:t>métiers</a:t>
            </a:r>
            <a:r>
              <a:rPr sz="1600" spc="-20">
                <a:solidFill>
                  <a:srgbClr val="555555"/>
                </a:solidFill>
                <a:latin typeface="Calibri"/>
                <a:cs typeface="Calibri"/>
              </a:rPr>
              <a:t> </a:t>
            </a:r>
            <a:r>
              <a:rPr sz="1600">
                <a:solidFill>
                  <a:srgbClr val="555555"/>
                </a:solidFill>
                <a:latin typeface="Calibri"/>
                <a:cs typeface="Calibri"/>
              </a:rPr>
              <a:t>tels</a:t>
            </a:r>
            <a:r>
              <a:rPr sz="1600" spc="-15">
                <a:solidFill>
                  <a:srgbClr val="555555"/>
                </a:solidFill>
                <a:latin typeface="Calibri"/>
                <a:cs typeface="Calibri"/>
              </a:rPr>
              <a:t> </a:t>
            </a:r>
            <a:r>
              <a:rPr sz="1600" spc="-10">
                <a:solidFill>
                  <a:srgbClr val="555555"/>
                </a:solidFill>
                <a:latin typeface="Calibri"/>
                <a:cs typeface="Calibri"/>
              </a:rPr>
              <a:t>qu’une</a:t>
            </a:r>
            <a:r>
              <a:rPr sz="1600">
                <a:solidFill>
                  <a:srgbClr val="555555"/>
                </a:solidFill>
                <a:latin typeface="Calibri"/>
                <a:cs typeface="Calibri"/>
              </a:rPr>
              <a:t> </a:t>
            </a:r>
            <a:r>
              <a:rPr sz="1600" spc="-10">
                <a:solidFill>
                  <a:srgbClr val="555555"/>
                </a:solidFill>
                <a:latin typeface="Calibri"/>
                <a:cs typeface="Calibri"/>
              </a:rPr>
              <a:t>facture,</a:t>
            </a:r>
            <a:r>
              <a:rPr sz="1600" spc="-30">
                <a:solidFill>
                  <a:srgbClr val="555555"/>
                </a:solidFill>
                <a:latin typeface="Calibri"/>
                <a:cs typeface="Calibri"/>
              </a:rPr>
              <a:t> </a:t>
            </a:r>
            <a:r>
              <a:rPr sz="1600">
                <a:solidFill>
                  <a:srgbClr val="555555"/>
                </a:solidFill>
                <a:latin typeface="Calibri"/>
                <a:cs typeface="Calibri"/>
              </a:rPr>
              <a:t>une</a:t>
            </a:r>
            <a:r>
              <a:rPr sz="1600" spc="-25">
                <a:solidFill>
                  <a:srgbClr val="555555"/>
                </a:solidFill>
                <a:latin typeface="Calibri"/>
                <a:cs typeface="Calibri"/>
              </a:rPr>
              <a:t> </a:t>
            </a:r>
            <a:r>
              <a:rPr sz="1600">
                <a:solidFill>
                  <a:srgbClr val="555555"/>
                </a:solidFill>
                <a:latin typeface="Calibri"/>
                <a:cs typeface="Calibri"/>
              </a:rPr>
              <a:t>commande</a:t>
            </a:r>
            <a:r>
              <a:rPr sz="1600" spc="-35">
                <a:solidFill>
                  <a:srgbClr val="555555"/>
                </a:solidFill>
                <a:latin typeface="Calibri"/>
                <a:cs typeface="Calibri"/>
              </a:rPr>
              <a:t> </a:t>
            </a:r>
            <a:r>
              <a:rPr sz="1600">
                <a:solidFill>
                  <a:srgbClr val="555555"/>
                </a:solidFill>
                <a:latin typeface="Calibri"/>
                <a:cs typeface="Calibri"/>
              </a:rPr>
              <a:t>ou</a:t>
            </a:r>
            <a:r>
              <a:rPr sz="1600" spc="-50">
                <a:solidFill>
                  <a:srgbClr val="555555"/>
                </a:solidFill>
                <a:latin typeface="Calibri"/>
                <a:cs typeface="Calibri"/>
              </a:rPr>
              <a:t> </a:t>
            </a:r>
            <a:r>
              <a:rPr sz="1600">
                <a:solidFill>
                  <a:srgbClr val="555555"/>
                </a:solidFill>
                <a:latin typeface="Calibri"/>
                <a:cs typeface="Calibri"/>
              </a:rPr>
              <a:t>une</a:t>
            </a:r>
            <a:r>
              <a:rPr sz="1600" spc="-45">
                <a:solidFill>
                  <a:srgbClr val="555555"/>
                </a:solidFill>
                <a:latin typeface="Calibri"/>
                <a:cs typeface="Calibri"/>
              </a:rPr>
              <a:t> </a:t>
            </a:r>
            <a:r>
              <a:rPr sz="1600">
                <a:solidFill>
                  <a:srgbClr val="555555"/>
                </a:solidFill>
                <a:latin typeface="Calibri"/>
                <a:cs typeface="Calibri"/>
              </a:rPr>
              <a:t>unité</a:t>
            </a:r>
            <a:r>
              <a:rPr sz="1600" spc="25">
                <a:solidFill>
                  <a:srgbClr val="555555"/>
                </a:solidFill>
                <a:latin typeface="Calibri"/>
                <a:cs typeface="Calibri"/>
              </a:rPr>
              <a:t> </a:t>
            </a:r>
            <a:r>
              <a:rPr sz="1600">
                <a:solidFill>
                  <a:srgbClr val="555555"/>
                </a:solidFill>
                <a:latin typeface="Calibri"/>
                <a:cs typeface="Calibri"/>
              </a:rPr>
              <a:t>de</a:t>
            </a:r>
            <a:r>
              <a:rPr sz="1600" spc="-60">
                <a:solidFill>
                  <a:srgbClr val="555555"/>
                </a:solidFill>
                <a:latin typeface="Calibri"/>
                <a:cs typeface="Calibri"/>
              </a:rPr>
              <a:t> </a:t>
            </a:r>
            <a:r>
              <a:rPr sz="1600">
                <a:solidFill>
                  <a:srgbClr val="555555"/>
                </a:solidFill>
                <a:latin typeface="Calibri"/>
                <a:cs typeface="Calibri"/>
              </a:rPr>
              <a:t>calcul.</a:t>
            </a:r>
            <a:r>
              <a:rPr sz="1600" spc="-55">
                <a:solidFill>
                  <a:srgbClr val="555555"/>
                </a:solidFill>
                <a:latin typeface="Calibri"/>
                <a:cs typeface="Calibri"/>
              </a:rPr>
              <a:t> </a:t>
            </a:r>
            <a:r>
              <a:rPr sz="1600">
                <a:solidFill>
                  <a:srgbClr val="555555"/>
                </a:solidFill>
                <a:latin typeface="Calibri"/>
                <a:cs typeface="Calibri"/>
              </a:rPr>
              <a:t>Ces</a:t>
            </a:r>
            <a:r>
              <a:rPr sz="1600" spc="-40">
                <a:solidFill>
                  <a:srgbClr val="555555"/>
                </a:solidFill>
                <a:latin typeface="Calibri"/>
                <a:cs typeface="Calibri"/>
              </a:rPr>
              <a:t> </a:t>
            </a:r>
            <a:r>
              <a:rPr sz="1600" spc="-10">
                <a:solidFill>
                  <a:srgbClr val="555555"/>
                </a:solidFill>
                <a:latin typeface="Calibri"/>
                <a:cs typeface="Calibri"/>
              </a:rPr>
              <a:t>composants</a:t>
            </a:r>
            <a:r>
              <a:rPr sz="1600" spc="-30">
                <a:solidFill>
                  <a:srgbClr val="555555"/>
                </a:solidFill>
                <a:latin typeface="Calibri"/>
                <a:cs typeface="Calibri"/>
              </a:rPr>
              <a:t> </a:t>
            </a:r>
            <a:r>
              <a:rPr sz="1600" spc="-10">
                <a:solidFill>
                  <a:srgbClr val="555555"/>
                </a:solidFill>
                <a:latin typeface="Calibri"/>
                <a:cs typeface="Calibri"/>
              </a:rPr>
              <a:t>peuvent</a:t>
            </a:r>
            <a:r>
              <a:rPr sz="1600" spc="35">
                <a:solidFill>
                  <a:srgbClr val="555555"/>
                </a:solidFill>
                <a:latin typeface="Calibri"/>
                <a:cs typeface="Calibri"/>
              </a:rPr>
              <a:t> </a:t>
            </a:r>
            <a:r>
              <a:rPr sz="1600">
                <a:solidFill>
                  <a:srgbClr val="555555"/>
                </a:solidFill>
                <a:latin typeface="Calibri"/>
                <a:cs typeface="Calibri"/>
              </a:rPr>
              <a:t>être</a:t>
            </a:r>
            <a:r>
              <a:rPr sz="1600" spc="-40">
                <a:solidFill>
                  <a:srgbClr val="555555"/>
                </a:solidFill>
                <a:latin typeface="Calibri"/>
                <a:cs typeface="Calibri"/>
              </a:rPr>
              <a:t> </a:t>
            </a:r>
            <a:r>
              <a:rPr sz="1600" spc="-10">
                <a:solidFill>
                  <a:srgbClr val="555555"/>
                </a:solidFill>
                <a:latin typeface="Calibri"/>
                <a:cs typeface="Calibri"/>
              </a:rPr>
              <a:t>partagés</a:t>
            </a:r>
            <a:r>
              <a:rPr sz="1600" spc="5">
                <a:solidFill>
                  <a:srgbClr val="555555"/>
                </a:solidFill>
                <a:latin typeface="Calibri"/>
                <a:cs typeface="Calibri"/>
              </a:rPr>
              <a:t> </a:t>
            </a:r>
            <a:r>
              <a:rPr sz="1600">
                <a:solidFill>
                  <a:srgbClr val="555555"/>
                </a:solidFill>
                <a:latin typeface="Calibri"/>
                <a:cs typeface="Calibri"/>
              </a:rPr>
              <a:t>par</a:t>
            </a:r>
            <a:r>
              <a:rPr sz="1600" spc="-45">
                <a:solidFill>
                  <a:srgbClr val="555555"/>
                </a:solidFill>
                <a:latin typeface="Calibri"/>
                <a:cs typeface="Calibri"/>
              </a:rPr>
              <a:t> </a:t>
            </a:r>
            <a:r>
              <a:rPr sz="1600" spc="-10">
                <a:solidFill>
                  <a:srgbClr val="555555"/>
                </a:solidFill>
                <a:latin typeface="Calibri"/>
                <a:cs typeface="Calibri"/>
              </a:rPr>
              <a:t>plusieurs</a:t>
            </a:r>
            <a:r>
              <a:rPr sz="1600" spc="25">
                <a:solidFill>
                  <a:srgbClr val="555555"/>
                </a:solidFill>
                <a:latin typeface="Calibri"/>
                <a:cs typeface="Calibri"/>
              </a:rPr>
              <a:t> </a:t>
            </a:r>
            <a:r>
              <a:rPr sz="1600" spc="-10">
                <a:solidFill>
                  <a:srgbClr val="555555"/>
                </a:solidFill>
                <a:latin typeface="Calibri"/>
                <a:cs typeface="Calibri"/>
              </a:rPr>
              <a:t>applications.</a:t>
            </a:r>
            <a:endParaRPr sz="1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 y="-1"/>
            <a:ext cx="6483078" cy="6857999"/>
          </a:xfrm>
          <a:prstGeom prst="rect">
            <a:avLst/>
          </a:prstGeom>
        </p:spPr>
      </p:pic>
      <p:pic>
        <p:nvPicPr>
          <p:cNvPr id="6" name="object 6"/>
          <p:cNvPicPr/>
          <p:nvPr/>
        </p:nvPicPr>
        <p:blipFill>
          <a:blip r:embed="rId3" cstate="print"/>
          <a:stretch>
            <a:fillRect/>
          </a:stretch>
        </p:blipFill>
        <p:spPr>
          <a:xfrm>
            <a:off x="438912" y="195071"/>
            <a:ext cx="1027176" cy="1014983"/>
          </a:xfrm>
          <a:prstGeom prst="rect">
            <a:avLst/>
          </a:prstGeom>
        </p:spPr>
      </p:pic>
      <p:pic>
        <p:nvPicPr>
          <p:cNvPr id="7" name="object 7"/>
          <p:cNvPicPr/>
          <p:nvPr/>
        </p:nvPicPr>
        <p:blipFill>
          <a:blip r:embed="rId4" cstate="print"/>
          <a:stretch>
            <a:fillRect/>
          </a:stretch>
        </p:blipFill>
        <p:spPr>
          <a:xfrm>
            <a:off x="1679448" y="381000"/>
            <a:ext cx="2002536" cy="646176"/>
          </a:xfrm>
          <a:prstGeom prst="rect">
            <a:avLst/>
          </a:prstGeom>
        </p:spPr>
      </p:pic>
      <p:sp>
        <p:nvSpPr>
          <p:cNvPr id="8" name="object 8"/>
          <p:cNvSpPr txBox="1"/>
          <p:nvPr/>
        </p:nvSpPr>
        <p:spPr>
          <a:xfrm>
            <a:off x="6486126" y="1828800"/>
            <a:ext cx="5297805" cy="2790508"/>
          </a:xfrm>
          <a:prstGeom prst="rect">
            <a:avLst/>
          </a:prstGeom>
        </p:spPr>
        <p:txBody>
          <a:bodyPr vert="horz" wrap="square" lIns="0" tIns="12700" rIns="0" bIns="0" rtlCol="0">
            <a:spAutoFit/>
          </a:bodyPr>
          <a:lstStyle/>
          <a:p>
            <a:pPr marL="119380" algn="l">
              <a:lnSpc>
                <a:spcPct val="100000"/>
              </a:lnSpc>
              <a:spcBef>
                <a:spcPts val="100"/>
              </a:spcBef>
            </a:pPr>
            <a:r>
              <a:rPr sz="2400" b="1">
                <a:solidFill>
                  <a:srgbClr val="008245"/>
                </a:solidFill>
                <a:latin typeface="Calibri"/>
                <a:cs typeface="Calibri"/>
              </a:rPr>
              <a:t>LES</a:t>
            </a:r>
            <a:r>
              <a:rPr sz="2400" b="1" spc="-60">
                <a:solidFill>
                  <a:srgbClr val="008245"/>
                </a:solidFill>
                <a:latin typeface="Calibri"/>
                <a:cs typeface="Calibri"/>
              </a:rPr>
              <a:t> </a:t>
            </a:r>
            <a:r>
              <a:rPr sz="2400" b="1" spc="-20">
                <a:solidFill>
                  <a:srgbClr val="008245"/>
                </a:solidFill>
                <a:latin typeface="Calibri"/>
                <a:cs typeface="Calibri"/>
              </a:rPr>
              <a:t>SYSTEMES</a:t>
            </a:r>
            <a:r>
              <a:rPr sz="2400" b="1" spc="-55">
                <a:solidFill>
                  <a:srgbClr val="008245"/>
                </a:solidFill>
                <a:latin typeface="Calibri"/>
                <a:cs typeface="Calibri"/>
              </a:rPr>
              <a:t> </a:t>
            </a:r>
            <a:r>
              <a:rPr sz="2400" b="1" spc="-10">
                <a:solidFill>
                  <a:srgbClr val="008245"/>
                </a:solidFill>
                <a:latin typeface="Calibri"/>
                <a:cs typeface="Calibri"/>
              </a:rPr>
              <a:t>D’INFORMATION</a:t>
            </a:r>
            <a:endParaRPr sz="2400">
              <a:latin typeface="Calibri"/>
              <a:cs typeface="Calibri"/>
            </a:endParaRPr>
          </a:p>
          <a:p>
            <a:pPr>
              <a:lnSpc>
                <a:spcPct val="100000"/>
              </a:lnSpc>
              <a:spcBef>
                <a:spcPts val="1180"/>
              </a:spcBef>
            </a:pPr>
            <a:endParaRPr sz="2400">
              <a:latin typeface="Calibri"/>
              <a:cs typeface="Calibri"/>
            </a:endParaRPr>
          </a:p>
          <a:p>
            <a:pPr marL="12700">
              <a:lnSpc>
                <a:spcPct val="100000"/>
              </a:lnSpc>
            </a:pPr>
            <a:r>
              <a:rPr lang="fr-FR" sz="1800" b="1">
                <a:solidFill>
                  <a:srgbClr val="FF7800"/>
                </a:solidFill>
                <a:latin typeface="Calibri"/>
                <a:cs typeface="Calibri"/>
              </a:rPr>
              <a:t> </a:t>
            </a:r>
            <a:r>
              <a:rPr sz="1800" b="1" err="1">
                <a:solidFill>
                  <a:srgbClr val="FF7800"/>
                </a:solidFill>
                <a:latin typeface="Calibri"/>
                <a:cs typeface="Calibri"/>
              </a:rPr>
              <a:t>Dans</a:t>
            </a:r>
            <a:r>
              <a:rPr sz="1800" b="1" spc="-40">
                <a:solidFill>
                  <a:srgbClr val="FF7800"/>
                </a:solidFill>
                <a:latin typeface="Calibri"/>
                <a:cs typeface="Calibri"/>
              </a:rPr>
              <a:t> </a:t>
            </a:r>
            <a:r>
              <a:rPr sz="1800" b="1">
                <a:solidFill>
                  <a:srgbClr val="FF7800"/>
                </a:solidFill>
                <a:latin typeface="Calibri"/>
                <a:cs typeface="Calibri"/>
              </a:rPr>
              <a:t>c</a:t>
            </a:r>
            <a:r>
              <a:rPr lang="fr-FR" sz="1800" b="1" err="1">
                <a:solidFill>
                  <a:srgbClr val="FF7800"/>
                </a:solidFill>
                <a:latin typeface="Calibri"/>
                <a:cs typeface="Calibri"/>
              </a:rPr>
              <a:t>ette</a:t>
            </a:r>
            <a:r>
              <a:rPr lang="fr-FR" sz="1800" b="1">
                <a:solidFill>
                  <a:srgbClr val="FF7800"/>
                </a:solidFill>
                <a:latin typeface="Calibri"/>
                <a:cs typeface="Calibri"/>
              </a:rPr>
              <a:t> partie</a:t>
            </a:r>
            <a:r>
              <a:rPr sz="1800" b="1">
                <a:solidFill>
                  <a:srgbClr val="FF7800"/>
                </a:solidFill>
                <a:latin typeface="Calibri"/>
                <a:cs typeface="Calibri"/>
              </a:rPr>
              <a:t>,</a:t>
            </a:r>
            <a:r>
              <a:rPr sz="1800" b="1" spc="-30">
                <a:solidFill>
                  <a:srgbClr val="FF7800"/>
                </a:solidFill>
                <a:latin typeface="Calibri"/>
                <a:cs typeface="Calibri"/>
              </a:rPr>
              <a:t> </a:t>
            </a:r>
            <a:r>
              <a:rPr sz="1800" b="1">
                <a:solidFill>
                  <a:srgbClr val="FF7800"/>
                </a:solidFill>
                <a:latin typeface="Calibri"/>
                <a:cs typeface="Calibri"/>
              </a:rPr>
              <a:t>vous</a:t>
            </a:r>
            <a:r>
              <a:rPr sz="1800" b="1" spc="-15">
                <a:solidFill>
                  <a:srgbClr val="FF7800"/>
                </a:solidFill>
                <a:latin typeface="Calibri"/>
                <a:cs typeface="Calibri"/>
              </a:rPr>
              <a:t> </a:t>
            </a:r>
            <a:r>
              <a:rPr sz="1800" b="1">
                <a:solidFill>
                  <a:srgbClr val="FF7800"/>
                </a:solidFill>
                <a:latin typeface="Calibri"/>
                <a:cs typeface="Calibri"/>
              </a:rPr>
              <a:t>allez</a:t>
            </a:r>
            <a:r>
              <a:rPr sz="1800" b="1" spc="-35">
                <a:solidFill>
                  <a:srgbClr val="FF7800"/>
                </a:solidFill>
                <a:latin typeface="Calibri"/>
                <a:cs typeface="Calibri"/>
              </a:rPr>
              <a:t> </a:t>
            </a:r>
            <a:r>
              <a:rPr sz="1800" b="1" spc="-50">
                <a:solidFill>
                  <a:srgbClr val="FF7800"/>
                </a:solidFill>
                <a:latin typeface="Calibri"/>
                <a:cs typeface="Calibri"/>
              </a:rPr>
              <a:t>:</a:t>
            </a:r>
            <a:endParaRPr sz="1800">
              <a:latin typeface="Calibri"/>
              <a:cs typeface="Calibri"/>
            </a:endParaRPr>
          </a:p>
          <a:p>
            <a:pPr>
              <a:lnSpc>
                <a:spcPct val="100000"/>
              </a:lnSpc>
              <a:spcBef>
                <a:spcPts val="580"/>
              </a:spcBef>
            </a:pPr>
            <a:endParaRPr sz="1800">
              <a:latin typeface="Calibri"/>
              <a:cs typeface="Calibri"/>
            </a:endParaRPr>
          </a:p>
          <a:p>
            <a:pPr marL="356870" indent="-344170">
              <a:lnSpc>
                <a:spcPct val="100000"/>
              </a:lnSpc>
              <a:buFont typeface="Wingdings" panose="05000000000000000000" pitchFamily="2" charset="2"/>
              <a:buChar char="§"/>
              <a:tabLst>
                <a:tab pos="356870" algn="l"/>
              </a:tabLst>
            </a:pPr>
            <a:r>
              <a:rPr sz="1600" spc="-10" err="1">
                <a:solidFill>
                  <a:srgbClr val="555555"/>
                </a:solidFill>
                <a:latin typeface="Calibri"/>
                <a:cs typeface="Calibri"/>
              </a:rPr>
              <a:t>Comprendre</a:t>
            </a:r>
            <a:r>
              <a:rPr sz="1600" spc="-25">
                <a:solidFill>
                  <a:srgbClr val="555555"/>
                </a:solidFill>
                <a:latin typeface="Calibri"/>
                <a:cs typeface="Calibri"/>
              </a:rPr>
              <a:t> </a:t>
            </a:r>
            <a:r>
              <a:rPr lang="fr-FR" sz="1600" spc="-10">
                <a:solidFill>
                  <a:srgbClr val="555555"/>
                </a:solidFill>
                <a:latin typeface="Calibri"/>
                <a:cs typeface="Calibri"/>
              </a:rPr>
              <a:t>la notion de système</a:t>
            </a:r>
            <a:r>
              <a:rPr sz="1600" spc="-10">
                <a:solidFill>
                  <a:srgbClr val="555555"/>
                </a:solidFill>
                <a:latin typeface="Calibri"/>
                <a:cs typeface="Calibri"/>
              </a:rPr>
              <a:t> </a:t>
            </a:r>
            <a:r>
              <a:rPr lang="fr-FR" sz="1600" spc="-25">
                <a:solidFill>
                  <a:srgbClr val="555555"/>
                </a:solidFill>
                <a:latin typeface="Calibri"/>
                <a:cs typeface="Calibri"/>
              </a:rPr>
              <a:t>d’</a:t>
            </a:r>
            <a:r>
              <a:rPr sz="1600" spc="-10">
                <a:solidFill>
                  <a:srgbClr val="555555"/>
                </a:solidFill>
                <a:latin typeface="Calibri"/>
                <a:cs typeface="Calibri"/>
              </a:rPr>
              <a:t>information</a:t>
            </a:r>
            <a:r>
              <a:rPr lang="fr-FR" sz="1600" spc="-10">
                <a:solidFill>
                  <a:srgbClr val="555555"/>
                </a:solidFill>
                <a:latin typeface="Calibri"/>
                <a:cs typeface="Calibri"/>
              </a:rPr>
              <a:t>.</a:t>
            </a:r>
          </a:p>
          <a:p>
            <a:pPr marL="12700">
              <a:lnSpc>
                <a:spcPct val="100000"/>
              </a:lnSpc>
              <a:tabLst>
                <a:tab pos="356870" algn="l"/>
              </a:tabLst>
            </a:pPr>
            <a:endParaRPr lang="fr-FR" sz="1600" spc="-10">
              <a:solidFill>
                <a:srgbClr val="555555"/>
              </a:solidFill>
              <a:latin typeface="Calibri"/>
              <a:cs typeface="Calibri"/>
            </a:endParaRPr>
          </a:p>
          <a:p>
            <a:pPr marL="356870" indent="-344170">
              <a:lnSpc>
                <a:spcPct val="100000"/>
              </a:lnSpc>
              <a:buFont typeface="Wingdings" panose="05000000000000000000" pitchFamily="2" charset="2"/>
              <a:buChar char="§"/>
              <a:tabLst>
                <a:tab pos="356870" algn="l"/>
              </a:tabLst>
            </a:pPr>
            <a:r>
              <a:rPr lang="fr-FR" sz="1600" spc="-10">
                <a:solidFill>
                  <a:srgbClr val="555555"/>
                </a:solidFill>
                <a:latin typeface="Calibri"/>
                <a:cs typeface="Calibri"/>
              </a:rPr>
              <a:t>Identifier les différents architecture de SI.</a:t>
            </a:r>
            <a:endParaRPr sz="1600" spc="-10">
              <a:solidFill>
                <a:srgbClr val="555555"/>
              </a:solidFill>
              <a:latin typeface="Calibri"/>
              <a:cs typeface="Calibri"/>
            </a:endParaRPr>
          </a:p>
          <a:p>
            <a:pPr marL="356870" indent="-344170">
              <a:lnSpc>
                <a:spcPct val="100000"/>
              </a:lnSpc>
              <a:spcBef>
                <a:spcPts val="2105"/>
              </a:spcBef>
              <a:buFont typeface="Wingdings" panose="05000000000000000000" pitchFamily="2" charset="2"/>
              <a:buChar char="§"/>
              <a:tabLst>
                <a:tab pos="356870" algn="l"/>
              </a:tabLst>
            </a:pPr>
            <a:r>
              <a:rPr lang="fr-FR" sz="1600" b="0">
                <a:solidFill>
                  <a:srgbClr val="555555"/>
                </a:solidFill>
                <a:latin typeface="Calibri"/>
                <a:cs typeface="Calibri"/>
              </a:rPr>
              <a:t>Définir</a:t>
            </a:r>
            <a:r>
              <a:rPr lang="fr-FR" sz="1600" b="0" spc="-25">
                <a:solidFill>
                  <a:srgbClr val="555555"/>
                </a:solidFill>
                <a:latin typeface="Calibri"/>
                <a:cs typeface="Calibri"/>
              </a:rPr>
              <a:t> </a:t>
            </a:r>
            <a:r>
              <a:rPr lang="fr-FR" sz="1600" b="0">
                <a:solidFill>
                  <a:srgbClr val="555555"/>
                </a:solidFill>
                <a:latin typeface="Calibri"/>
                <a:cs typeface="Calibri"/>
              </a:rPr>
              <a:t>les</a:t>
            </a:r>
            <a:r>
              <a:rPr lang="fr-FR" sz="1600" b="0" spc="-60">
                <a:solidFill>
                  <a:srgbClr val="555555"/>
                </a:solidFill>
                <a:latin typeface="Calibri"/>
                <a:cs typeface="Calibri"/>
              </a:rPr>
              <a:t> </a:t>
            </a:r>
            <a:r>
              <a:rPr lang="fr-FR" sz="1600" b="0">
                <a:solidFill>
                  <a:srgbClr val="555555"/>
                </a:solidFill>
                <a:latin typeface="Calibri"/>
                <a:cs typeface="Calibri"/>
              </a:rPr>
              <a:t>étapes</a:t>
            </a:r>
            <a:r>
              <a:rPr lang="fr-FR" sz="1600" b="0" spc="-40">
                <a:solidFill>
                  <a:srgbClr val="555555"/>
                </a:solidFill>
                <a:latin typeface="Calibri"/>
                <a:cs typeface="Calibri"/>
              </a:rPr>
              <a:t> </a:t>
            </a:r>
            <a:r>
              <a:rPr lang="fr-FR" sz="1600" b="0">
                <a:solidFill>
                  <a:srgbClr val="555555"/>
                </a:solidFill>
                <a:latin typeface="Calibri"/>
                <a:cs typeface="Calibri"/>
              </a:rPr>
              <a:t>de</a:t>
            </a:r>
            <a:r>
              <a:rPr lang="fr-FR" sz="1600" b="0" spc="-65">
                <a:solidFill>
                  <a:srgbClr val="555555"/>
                </a:solidFill>
                <a:latin typeface="Calibri"/>
                <a:cs typeface="Calibri"/>
              </a:rPr>
              <a:t> </a:t>
            </a:r>
            <a:r>
              <a:rPr lang="fr-FR" sz="1600" b="0">
                <a:solidFill>
                  <a:srgbClr val="555555"/>
                </a:solidFill>
                <a:latin typeface="Calibri"/>
                <a:cs typeface="Calibri"/>
              </a:rPr>
              <a:t>conception</a:t>
            </a:r>
            <a:r>
              <a:rPr lang="fr-FR" sz="1600" b="0" spc="-20">
                <a:solidFill>
                  <a:srgbClr val="555555"/>
                </a:solidFill>
                <a:latin typeface="Calibri"/>
                <a:cs typeface="Calibri"/>
              </a:rPr>
              <a:t> </a:t>
            </a:r>
            <a:r>
              <a:rPr lang="fr-FR" sz="1600" b="0">
                <a:solidFill>
                  <a:srgbClr val="555555"/>
                </a:solidFill>
                <a:latin typeface="Calibri"/>
                <a:cs typeface="Calibri"/>
              </a:rPr>
              <a:t>d’un</a:t>
            </a:r>
            <a:r>
              <a:rPr lang="fr-FR" sz="1600" b="0" spc="-80">
                <a:solidFill>
                  <a:srgbClr val="555555"/>
                </a:solidFill>
                <a:latin typeface="Calibri"/>
                <a:cs typeface="Calibri"/>
              </a:rPr>
              <a:t> </a:t>
            </a:r>
            <a:r>
              <a:rPr lang="fr-FR" sz="1600" b="0" spc="-35">
                <a:solidFill>
                  <a:srgbClr val="555555"/>
                </a:solidFill>
                <a:latin typeface="Calibri"/>
                <a:cs typeface="Calibri"/>
              </a:rPr>
              <a:t>SI.</a:t>
            </a:r>
            <a:endParaRPr lang="fr-FR" sz="1600">
              <a:latin typeface="Calibri"/>
              <a:cs typeface="Calibri"/>
            </a:endParaRPr>
          </a:p>
        </p:txBody>
      </p:sp>
      <p:sp>
        <p:nvSpPr>
          <p:cNvPr id="12" name="Rectangle 11"/>
          <p:cNvSpPr/>
          <p:nvPr/>
        </p:nvSpPr>
        <p:spPr>
          <a:xfrm>
            <a:off x="6505176" y="1267204"/>
            <a:ext cx="1303242" cy="400110"/>
          </a:xfrm>
          <a:prstGeom prst="rect">
            <a:avLst/>
          </a:prstGeom>
        </p:spPr>
        <p:txBody>
          <a:bodyPr wrap="none">
            <a:spAutoFit/>
          </a:bodyPr>
          <a:lstStyle/>
          <a:p>
            <a:r>
              <a:rPr lang="fr-FR" sz="2000" b="1" spc="-20">
                <a:solidFill>
                  <a:srgbClr val="007842"/>
                </a:solidFill>
              </a:rPr>
              <a:t>PARTIE</a:t>
            </a:r>
            <a:r>
              <a:rPr lang="fr-FR" sz="2000" b="1" spc="-120">
                <a:solidFill>
                  <a:srgbClr val="007842"/>
                </a:solidFill>
              </a:rPr>
              <a:t> </a:t>
            </a:r>
            <a:r>
              <a:rPr lang="fr-FR" sz="2000" b="1" spc="-50">
                <a:solidFill>
                  <a:srgbClr val="007842"/>
                </a:solidFill>
              </a:rPr>
              <a:t>1</a:t>
            </a:r>
            <a:endParaRPr lang="ar-MA" sz="20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xfrm>
            <a:off x="-76200" y="2168763"/>
            <a:ext cx="11825122" cy="708526"/>
          </a:xfrm>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lang="fr-FR" sz="2800" spc="-50">
                <a:solidFill>
                  <a:srgbClr val="007842"/>
                </a:solidFill>
              </a:rPr>
              <a:t>3</a:t>
            </a:r>
            <a:endParaRPr sz="2800"/>
          </a:p>
        </p:txBody>
      </p:sp>
      <p:sp>
        <p:nvSpPr>
          <p:cNvPr id="7" name="object 7"/>
          <p:cNvSpPr txBox="1"/>
          <p:nvPr/>
        </p:nvSpPr>
        <p:spPr>
          <a:xfrm>
            <a:off x="6324600" y="2991699"/>
            <a:ext cx="5242560" cy="874598"/>
          </a:xfrm>
          <a:prstGeom prst="rect">
            <a:avLst/>
          </a:prstGeom>
        </p:spPr>
        <p:txBody>
          <a:bodyPr vert="horz" wrap="square" lIns="0" tIns="12700" rIns="0" bIns="0" rtlCol="0">
            <a:spAutoFit/>
          </a:bodyPr>
          <a:lstStyle/>
          <a:p>
            <a:pPr marL="12700" algn="ctr">
              <a:lnSpc>
                <a:spcPct val="100000"/>
              </a:lnSpc>
              <a:spcBef>
                <a:spcPts val="2105"/>
              </a:spcBef>
              <a:tabLst>
                <a:tab pos="356870" algn="l"/>
              </a:tabLst>
            </a:pPr>
            <a:r>
              <a:rPr lang="fr-FR" sz="2800" b="1">
                <a:solidFill>
                  <a:srgbClr val="007842"/>
                </a:solidFill>
                <a:latin typeface="Calibri"/>
                <a:ea typeface="+mj-ea"/>
                <a:cs typeface="Calibri"/>
              </a:rPr>
              <a:t>Définir les étapes de conception d’un SI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920305" y="344424"/>
            <a:ext cx="11068050" cy="5785485"/>
            <a:chOff x="920305" y="344424"/>
            <a:chExt cx="11068050" cy="5785485"/>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4" y="463296"/>
              <a:ext cx="1295400" cy="417575"/>
            </a:xfrm>
            <a:prstGeom prst="rect">
              <a:avLst/>
            </a:prstGeom>
          </p:spPr>
        </p:pic>
        <p:sp>
          <p:nvSpPr>
            <p:cNvPr id="11" name="object 11"/>
            <p:cNvSpPr/>
            <p:nvPr/>
          </p:nvSpPr>
          <p:spPr>
            <a:xfrm>
              <a:off x="925067" y="2738628"/>
              <a:ext cx="10351135" cy="3386454"/>
            </a:xfrm>
            <a:custGeom>
              <a:avLst/>
              <a:gdLst/>
              <a:ahLst/>
              <a:cxnLst/>
              <a:rect l="l" t="t" r="r" b="b"/>
              <a:pathLst>
                <a:path w="10351135" h="3386454">
                  <a:moveTo>
                    <a:pt x="2609087" y="3386328"/>
                  </a:moveTo>
                  <a:lnTo>
                    <a:pt x="7827263" y="3386328"/>
                  </a:lnTo>
                  <a:lnTo>
                    <a:pt x="7827263" y="2017776"/>
                  </a:lnTo>
                  <a:lnTo>
                    <a:pt x="2609087" y="2017776"/>
                  </a:lnTo>
                  <a:lnTo>
                    <a:pt x="2609087" y="3386328"/>
                  </a:lnTo>
                  <a:close/>
                </a:path>
                <a:path w="10351135" h="3386454">
                  <a:moveTo>
                    <a:pt x="0" y="0"/>
                  </a:moveTo>
                  <a:lnTo>
                    <a:pt x="10351008" y="0"/>
                  </a:lnTo>
                  <a:lnTo>
                    <a:pt x="10351008" y="1178433"/>
                  </a:lnTo>
                  <a:lnTo>
                    <a:pt x="5402199" y="1178433"/>
                  </a:lnTo>
                  <a:lnTo>
                    <a:pt x="5402199" y="1360170"/>
                  </a:lnTo>
                  <a:lnTo>
                    <a:pt x="5628893" y="1360170"/>
                  </a:lnTo>
                  <a:lnTo>
                    <a:pt x="5175504" y="1813560"/>
                  </a:lnTo>
                  <a:lnTo>
                    <a:pt x="4722114" y="1360170"/>
                  </a:lnTo>
                  <a:lnTo>
                    <a:pt x="4948808" y="1360170"/>
                  </a:lnTo>
                  <a:lnTo>
                    <a:pt x="4948808" y="1178433"/>
                  </a:lnTo>
                  <a:lnTo>
                    <a:pt x="0" y="1178433"/>
                  </a:lnTo>
                  <a:lnTo>
                    <a:pt x="0" y="0"/>
                  </a:lnTo>
                  <a:close/>
                </a:path>
              </a:pathLst>
            </a:custGeom>
            <a:ln w="9525">
              <a:solidFill>
                <a:srgbClr val="FF7800"/>
              </a:solidFill>
            </a:ln>
          </p:spPr>
          <p:txBody>
            <a:bodyPr wrap="square" lIns="0" tIns="0" rIns="0" bIns="0" rtlCol="0"/>
            <a:lstStyle/>
            <a:p>
              <a:endParaRPr/>
            </a:p>
          </p:txBody>
        </p:sp>
      </p:grpSp>
      <p:sp>
        <p:nvSpPr>
          <p:cNvPr id="12" name="object 12"/>
          <p:cNvSpPr txBox="1">
            <a:spLocks noGrp="1"/>
          </p:cNvSpPr>
          <p:nvPr>
            <p:ph type="title"/>
          </p:nvPr>
        </p:nvSpPr>
        <p:spPr>
          <a:xfrm>
            <a:off x="227582" y="580147"/>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3</a:t>
            </a:r>
            <a:r>
              <a:rPr>
                <a:solidFill>
                  <a:srgbClr val="0058A0"/>
                </a:solidFill>
              </a:rPr>
              <a:t>-</a:t>
            </a:r>
            <a:r>
              <a:rPr spc="-60">
                <a:solidFill>
                  <a:srgbClr val="0058A0"/>
                </a:solidFill>
              </a:rPr>
              <a:t> </a:t>
            </a:r>
            <a:r>
              <a:rPr lang="fr-FR" spc="-20">
                <a:solidFill>
                  <a:srgbClr val="0058A0"/>
                </a:solidFill>
              </a:rPr>
              <a:t>Définir les étapes de conception d’un SI</a:t>
            </a:r>
            <a:br>
              <a:rPr lang="fr-FR" spc="-20">
                <a:solidFill>
                  <a:srgbClr val="0058A0"/>
                </a:solidFill>
              </a:rPr>
            </a:br>
            <a:endParaRPr spc="-20">
              <a:solidFill>
                <a:srgbClr val="0058A0"/>
              </a:solidFill>
            </a:endParaRPr>
          </a:p>
        </p:txBody>
      </p:sp>
      <p:sp>
        <p:nvSpPr>
          <p:cNvPr id="14" name="object 14"/>
          <p:cNvSpPr txBox="1"/>
          <p:nvPr/>
        </p:nvSpPr>
        <p:spPr>
          <a:xfrm>
            <a:off x="3745991" y="4986528"/>
            <a:ext cx="1972310" cy="853440"/>
          </a:xfrm>
          <a:prstGeom prst="rect">
            <a:avLst/>
          </a:prstGeom>
          <a:solidFill>
            <a:srgbClr val="008245"/>
          </a:solidFill>
        </p:spPr>
        <p:txBody>
          <a:bodyPr vert="horz" wrap="square" lIns="0" tIns="14604" rIns="0" bIns="0" rtlCol="0">
            <a:spAutoFit/>
          </a:bodyPr>
          <a:lstStyle/>
          <a:p>
            <a:pPr>
              <a:lnSpc>
                <a:spcPct val="100000"/>
              </a:lnSpc>
              <a:spcBef>
                <a:spcPts val="114"/>
              </a:spcBef>
            </a:pPr>
            <a:endParaRPr sz="1800">
              <a:latin typeface="Times New Roman"/>
              <a:cs typeface="Times New Roman"/>
            </a:endParaRPr>
          </a:p>
          <a:p>
            <a:pPr marL="417830">
              <a:lnSpc>
                <a:spcPct val="100000"/>
              </a:lnSpc>
            </a:pPr>
            <a:r>
              <a:rPr sz="1800" b="1" spc="-10">
                <a:solidFill>
                  <a:srgbClr val="FFFFFF"/>
                </a:solidFill>
                <a:latin typeface="Calibri"/>
                <a:cs typeface="Calibri"/>
              </a:rPr>
              <a:t>Exploitation</a:t>
            </a:r>
            <a:endParaRPr sz="1800">
              <a:latin typeface="Calibri"/>
              <a:cs typeface="Calibri"/>
            </a:endParaRPr>
          </a:p>
        </p:txBody>
      </p:sp>
      <p:sp>
        <p:nvSpPr>
          <p:cNvPr id="15" name="object 15"/>
          <p:cNvSpPr txBox="1"/>
          <p:nvPr/>
        </p:nvSpPr>
        <p:spPr>
          <a:xfrm>
            <a:off x="6565392" y="5001767"/>
            <a:ext cx="1975485" cy="853440"/>
          </a:xfrm>
          <a:prstGeom prst="rect">
            <a:avLst/>
          </a:prstGeom>
          <a:solidFill>
            <a:srgbClr val="008245"/>
          </a:solidFill>
        </p:spPr>
        <p:txBody>
          <a:bodyPr vert="horz" wrap="square" lIns="0" tIns="13970" rIns="0" bIns="0" rtlCol="0">
            <a:spAutoFit/>
          </a:bodyPr>
          <a:lstStyle/>
          <a:p>
            <a:pPr>
              <a:lnSpc>
                <a:spcPct val="100000"/>
              </a:lnSpc>
              <a:spcBef>
                <a:spcPts val="110"/>
              </a:spcBef>
            </a:pPr>
            <a:endParaRPr sz="1800">
              <a:latin typeface="Times New Roman"/>
              <a:cs typeface="Times New Roman"/>
            </a:endParaRPr>
          </a:p>
          <a:p>
            <a:pPr marL="361950">
              <a:lnSpc>
                <a:spcPct val="100000"/>
              </a:lnSpc>
              <a:spcBef>
                <a:spcPts val="5"/>
              </a:spcBef>
            </a:pPr>
            <a:r>
              <a:rPr sz="1800" b="1" spc="-10">
                <a:solidFill>
                  <a:srgbClr val="FFFFFF"/>
                </a:solidFill>
                <a:latin typeface="Calibri"/>
                <a:cs typeface="Calibri"/>
              </a:rPr>
              <a:t>Maintenance</a:t>
            </a:r>
            <a:endParaRPr sz="1800">
              <a:latin typeface="Calibri"/>
              <a:cs typeface="Calibri"/>
            </a:endParaRPr>
          </a:p>
        </p:txBody>
      </p:sp>
      <p:sp>
        <p:nvSpPr>
          <p:cNvPr id="16" name="object 16"/>
          <p:cNvSpPr/>
          <p:nvPr/>
        </p:nvSpPr>
        <p:spPr>
          <a:xfrm>
            <a:off x="993647" y="3005327"/>
            <a:ext cx="2334895" cy="741045"/>
          </a:xfrm>
          <a:custGeom>
            <a:avLst/>
            <a:gdLst/>
            <a:ahLst/>
            <a:cxnLst/>
            <a:rect l="l" t="t" r="r" b="b"/>
            <a:pathLst>
              <a:path w="2334895" h="741045">
                <a:moveTo>
                  <a:pt x="1964436" y="0"/>
                </a:moveTo>
                <a:lnTo>
                  <a:pt x="0" y="0"/>
                </a:lnTo>
                <a:lnTo>
                  <a:pt x="370332" y="370332"/>
                </a:lnTo>
                <a:lnTo>
                  <a:pt x="0" y="740664"/>
                </a:lnTo>
                <a:lnTo>
                  <a:pt x="1964436" y="740664"/>
                </a:lnTo>
                <a:lnTo>
                  <a:pt x="2334767" y="370332"/>
                </a:lnTo>
                <a:lnTo>
                  <a:pt x="1964436" y="0"/>
                </a:lnTo>
                <a:close/>
              </a:path>
            </a:pathLst>
          </a:custGeom>
          <a:solidFill>
            <a:srgbClr val="005BA7"/>
          </a:solidFill>
        </p:spPr>
        <p:txBody>
          <a:bodyPr wrap="square" lIns="0" tIns="0" rIns="0" bIns="0" rtlCol="0"/>
          <a:lstStyle/>
          <a:p>
            <a:endParaRPr/>
          </a:p>
        </p:txBody>
      </p:sp>
      <p:sp>
        <p:nvSpPr>
          <p:cNvPr id="17" name="object 17"/>
          <p:cNvSpPr txBox="1"/>
          <p:nvPr/>
        </p:nvSpPr>
        <p:spPr>
          <a:xfrm>
            <a:off x="1480185" y="3111499"/>
            <a:ext cx="1363345" cy="514984"/>
          </a:xfrm>
          <a:prstGeom prst="rect">
            <a:avLst/>
          </a:prstGeom>
        </p:spPr>
        <p:txBody>
          <a:bodyPr vert="horz" wrap="square" lIns="0" tIns="13335" rIns="0" bIns="0" rtlCol="0">
            <a:spAutoFit/>
          </a:bodyPr>
          <a:lstStyle/>
          <a:p>
            <a:pPr algn="ctr">
              <a:lnSpc>
                <a:spcPct val="100000"/>
              </a:lnSpc>
              <a:spcBef>
                <a:spcPts val="105"/>
              </a:spcBef>
            </a:pPr>
            <a:r>
              <a:rPr sz="1600" spc="-35">
                <a:solidFill>
                  <a:srgbClr val="FFFFFF"/>
                </a:solidFill>
                <a:latin typeface="Trebuchet MS"/>
                <a:cs typeface="Trebuchet MS"/>
              </a:rPr>
              <a:t>Compréhension</a:t>
            </a:r>
            <a:endParaRPr sz="1600">
              <a:latin typeface="Trebuchet MS"/>
              <a:cs typeface="Trebuchet MS"/>
            </a:endParaRPr>
          </a:p>
          <a:p>
            <a:pPr algn="ctr">
              <a:lnSpc>
                <a:spcPct val="100000"/>
              </a:lnSpc>
            </a:pPr>
            <a:r>
              <a:rPr sz="1600" spc="-100">
                <a:solidFill>
                  <a:srgbClr val="FFFFFF"/>
                </a:solidFill>
                <a:latin typeface="Trebuchet MS"/>
                <a:cs typeface="Trebuchet MS"/>
              </a:rPr>
              <a:t>de</a:t>
            </a:r>
            <a:r>
              <a:rPr sz="1600" spc="-40">
                <a:solidFill>
                  <a:srgbClr val="FFFFFF"/>
                </a:solidFill>
                <a:latin typeface="Trebuchet MS"/>
                <a:cs typeface="Trebuchet MS"/>
              </a:rPr>
              <a:t> </a:t>
            </a:r>
            <a:r>
              <a:rPr sz="1600" spc="-10">
                <a:solidFill>
                  <a:srgbClr val="FFFFFF"/>
                </a:solidFill>
                <a:latin typeface="Trebuchet MS"/>
                <a:cs typeface="Trebuchet MS"/>
              </a:rPr>
              <a:t>l’existant</a:t>
            </a:r>
            <a:endParaRPr sz="1600">
              <a:latin typeface="Trebuchet MS"/>
              <a:cs typeface="Trebuchet MS"/>
            </a:endParaRPr>
          </a:p>
        </p:txBody>
      </p:sp>
      <p:sp>
        <p:nvSpPr>
          <p:cNvPr id="18" name="object 18"/>
          <p:cNvSpPr/>
          <p:nvPr/>
        </p:nvSpPr>
        <p:spPr>
          <a:xfrm>
            <a:off x="3108960" y="3005327"/>
            <a:ext cx="2334895" cy="741045"/>
          </a:xfrm>
          <a:custGeom>
            <a:avLst/>
            <a:gdLst/>
            <a:ahLst/>
            <a:cxnLst/>
            <a:rect l="l" t="t" r="r" b="b"/>
            <a:pathLst>
              <a:path w="2334895" h="741045">
                <a:moveTo>
                  <a:pt x="1964436" y="0"/>
                </a:moveTo>
                <a:lnTo>
                  <a:pt x="0" y="0"/>
                </a:lnTo>
                <a:lnTo>
                  <a:pt x="370331" y="370332"/>
                </a:lnTo>
                <a:lnTo>
                  <a:pt x="0" y="740664"/>
                </a:lnTo>
                <a:lnTo>
                  <a:pt x="1964436" y="740664"/>
                </a:lnTo>
                <a:lnTo>
                  <a:pt x="2334767" y="370332"/>
                </a:lnTo>
                <a:lnTo>
                  <a:pt x="1964436" y="0"/>
                </a:lnTo>
                <a:close/>
              </a:path>
            </a:pathLst>
          </a:custGeom>
          <a:solidFill>
            <a:srgbClr val="005BA7"/>
          </a:solidFill>
        </p:spPr>
        <p:txBody>
          <a:bodyPr wrap="square" lIns="0" tIns="0" rIns="0" bIns="0" rtlCol="0"/>
          <a:lstStyle/>
          <a:p>
            <a:endParaRPr/>
          </a:p>
        </p:txBody>
      </p:sp>
      <p:sp>
        <p:nvSpPr>
          <p:cNvPr id="19" name="object 19"/>
          <p:cNvSpPr txBox="1"/>
          <p:nvPr/>
        </p:nvSpPr>
        <p:spPr>
          <a:xfrm>
            <a:off x="3596385" y="3112135"/>
            <a:ext cx="1363345" cy="514984"/>
          </a:xfrm>
          <a:prstGeom prst="rect">
            <a:avLst/>
          </a:prstGeom>
        </p:spPr>
        <p:txBody>
          <a:bodyPr vert="horz" wrap="square" lIns="0" tIns="13335" rIns="0" bIns="0" rtlCol="0">
            <a:spAutoFit/>
          </a:bodyPr>
          <a:lstStyle/>
          <a:p>
            <a:pPr algn="ctr">
              <a:lnSpc>
                <a:spcPct val="100000"/>
              </a:lnSpc>
              <a:spcBef>
                <a:spcPts val="105"/>
              </a:spcBef>
            </a:pPr>
            <a:r>
              <a:rPr sz="1600" spc="-35">
                <a:solidFill>
                  <a:srgbClr val="FFFFFF"/>
                </a:solidFill>
                <a:latin typeface="Trebuchet MS"/>
                <a:cs typeface="Trebuchet MS"/>
              </a:rPr>
              <a:t>Compréhension</a:t>
            </a:r>
            <a:endParaRPr sz="1600">
              <a:latin typeface="Trebuchet MS"/>
              <a:cs typeface="Trebuchet MS"/>
            </a:endParaRPr>
          </a:p>
          <a:p>
            <a:pPr algn="ctr">
              <a:lnSpc>
                <a:spcPct val="100000"/>
              </a:lnSpc>
            </a:pPr>
            <a:r>
              <a:rPr sz="1600" spc="-80">
                <a:solidFill>
                  <a:srgbClr val="FFFFFF"/>
                </a:solidFill>
                <a:latin typeface="Trebuchet MS"/>
                <a:cs typeface="Trebuchet MS"/>
              </a:rPr>
              <a:t>des</a:t>
            </a:r>
            <a:r>
              <a:rPr sz="1600" spc="-25">
                <a:solidFill>
                  <a:srgbClr val="FFFFFF"/>
                </a:solidFill>
                <a:latin typeface="Trebuchet MS"/>
                <a:cs typeface="Trebuchet MS"/>
              </a:rPr>
              <a:t> </a:t>
            </a:r>
            <a:r>
              <a:rPr sz="1600" spc="-10">
                <a:solidFill>
                  <a:srgbClr val="FFFFFF"/>
                </a:solidFill>
                <a:latin typeface="Trebuchet MS"/>
                <a:cs typeface="Trebuchet MS"/>
              </a:rPr>
              <a:t>besoins</a:t>
            </a:r>
            <a:endParaRPr sz="1600">
              <a:latin typeface="Trebuchet MS"/>
              <a:cs typeface="Trebuchet MS"/>
            </a:endParaRPr>
          </a:p>
        </p:txBody>
      </p:sp>
      <p:sp>
        <p:nvSpPr>
          <p:cNvPr id="20" name="object 20"/>
          <p:cNvSpPr/>
          <p:nvPr/>
        </p:nvSpPr>
        <p:spPr>
          <a:xfrm>
            <a:off x="5224271" y="3005327"/>
            <a:ext cx="1965960" cy="741045"/>
          </a:xfrm>
          <a:custGeom>
            <a:avLst/>
            <a:gdLst/>
            <a:ahLst/>
            <a:cxnLst/>
            <a:rect l="l" t="t" r="r" b="b"/>
            <a:pathLst>
              <a:path w="1965959" h="741045">
                <a:moveTo>
                  <a:pt x="1595627" y="0"/>
                </a:moveTo>
                <a:lnTo>
                  <a:pt x="0" y="0"/>
                </a:lnTo>
                <a:lnTo>
                  <a:pt x="370331" y="370332"/>
                </a:lnTo>
                <a:lnTo>
                  <a:pt x="0" y="740664"/>
                </a:lnTo>
                <a:lnTo>
                  <a:pt x="1595627" y="740664"/>
                </a:lnTo>
                <a:lnTo>
                  <a:pt x="1965959" y="370332"/>
                </a:lnTo>
                <a:lnTo>
                  <a:pt x="1595627" y="0"/>
                </a:lnTo>
                <a:close/>
              </a:path>
            </a:pathLst>
          </a:custGeom>
          <a:solidFill>
            <a:srgbClr val="005BA7"/>
          </a:solidFill>
        </p:spPr>
        <p:txBody>
          <a:bodyPr wrap="square" lIns="0" tIns="0" rIns="0" bIns="0" rtlCol="0"/>
          <a:lstStyle/>
          <a:p>
            <a:endParaRPr/>
          </a:p>
        </p:txBody>
      </p:sp>
      <p:sp>
        <p:nvSpPr>
          <p:cNvPr id="21" name="object 21"/>
          <p:cNvSpPr txBox="1"/>
          <p:nvPr/>
        </p:nvSpPr>
        <p:spPr>
          <a:xfrm>
            <a:off x="5706871" y="3234055"/>
            <a:ext cx="1002030" cy="270510"/>
          </a:xfrm>
          <a:prstGeom prst="rect">
            <a:avLst/>
          </a:prstGeom>
        </p:spPr>
        <p:txBody>
          <a:bodyPr vert="horz" wrap="square" lIns="0" tIns="13335" rIns="0" bIns="0" rtlCol="0">
            <a:spAutoFit/>
          </a:bodyPr>
          <a:lstStyle/>
          <a:p>
            <a:pPr marL="12700">
              <a:lnSpc>
                <a:spcPct val="100000"/>
              </a:lnSpc>
              <a:spcBef>
                <a:spcPts val="105"/>
              </a:spcBef>
            </a:pPr>
            <a:r>
              <a:rPr sz="1600" spc="-40">
                <a:solidFill>
                  <a:srgbClr val="FFFFFF"/>
                </a:solidFill>
                <a:latin typeface="Trebuchet MS"/>
                <a:cs typeface="Trebuchet MS"/>
              </a:rPr>
              <a:t>Conception</a:t>
            </a:r>
            <a:endParaRPr sz="1600">
              <a:latin typeface="Trebuchet MS"/>
              <a:cs typeface="Trebuchet MS"/>
            </a:endParaRPr>
          </a:p>
        </p:txBody>
      </p:sp>
      <p:sp>
        <p:nvSpPr>
          <p:cNvPr id="22" name="object 22"/>
          <p:cNvSpPr/>
          <p:nvPr/>
        </p:nvSpPr>
        <p:spPr>
          <a:xfrm>
            <a:off x="6989064" y="3005327"/>
            <a:ext cx="2338070" cy="741045"/>
          </a:xfrm>
          <a:custGeom>
            <a:avLst/>
            <a:gdLst/>
            <a:ahLst/>
            <a:cxnLst/>
            <a:rect l="l" t="t" r="r" b="b"/>
            <a:pathLst>
              <a:path w="2338070" h="741045">
                <a:moveTo>
                  <a:pt x="1967483" y="0"/>
                </a:moveTo>
                <a:lnTo>
                  <a:pt x="0" y="0"/>
                </a:lnTo>
                <a:lnTo>
                  <a:pt x="370331" y="370332"/>
                </a:lnTo>
                <a:lnTo>
                  <a:pt x="0" y="740664"/>
                </a:lnTo>
                <a:lnTo>
                  <a:pt x="1967483" y="740664"/>
                </a:lnTo>
                <a:lnTo>
                  <a:pt x="2337815" y="370332"/>
                </a:lnTo>
                <a:lnTo>
                  <a:pt x="1967483" y="0"/>
                </a:lnTo>
                <a:close/>
              </a:path>
            </a:pathLst>
          </a:custGeom>
          <a:solidFill>
            <a:srgbClr val="005BA7"/>
          </a:solidFill>
        </p:spPr>
        <p:txBody>
          <a:bodyPr wrap="square" lIns="0" tIns="0" rIns="0" bIns="0" rtlCol="0"/>
          <a:lstStyle/>
          <a:p>
            <a:endParaRPr/>
          </a:p>
        </p:txBody>
      </p:sp>
      <p:sp>
        <p:nvSpPr>
          <p:cNvPr id="23" name="object 23"/>
          <p:cNvSpPr txBox="1"/>
          <p:nvPr/>
        </p:nvSpPr>
        <p:spPr>
          <a:xfrm>
            <a:off x="7485633" y="3111499"/>
            <a:ext cx="1348105" cy="514984"/>
          </a:xfrm>
          <a:prstGeom prst="rect">
            <a:avLst/>
          </a:prstGeom>
        </p:spPr>
        <p:txBody>
          <a:bodyPr vert="horz" wrap="square" lIns="0" tIns="13335" rIns="0" bIns="0" rtlCol="0">
            <a:spAutoFit/>
          </a:bodyPr>
          <a:lstStyle/>
          <a:p>
            <a:pPr algn="ctr">
              <a:lnSpc>
                <a:spcPct val="100000"/>
              </a:lnSpc>
              <a:spcBef>
                <a:spcPts val="105"/>
              </a:spcBef>
            </a:pPr>
            <a:r>
              <a:rPr sz="1600" spc="-60">
                <a:solidFill>
                  <a:srgbClr val="FFFFFF"/>
                </a:solidFill>
                <a:latin typeface="Trebuchet MS"/>
                <a:cs typeface="Trebuchet MS"/>
              </a:rPr>
              <a:t>Développement</a:t>
            </a:r>
            <a:endParaRPr sz="1600">
              <a:latin typeface="Trebuchet MS"/>
              <a:cs typeface="Trebuchet MS"/>
            </a:endParaRPr>
          </a:p>
          <a:p>
            <a:pPr algn="ctr">
              <a:lnSpc>
                <a:spcPct val="100000"/>
              </a:lnSpc>
            </a:pPr>
            <a:r>
              <a:rPr sz="1600" spc="-114">
                <a:solidFill>
                  <a:srgbClr val="FFFFFF"/>
                </a:solidFill>
                <a:latin typeface="Trebuchet MS"/>
                <a:cs typeface="Trebuchet MS"/>
              </a:rPr>
              <a:t>et</a:t>
            </a:r>
            <a:r>
              <a:rPr sz="1600" spc="-25">
                <a:solidFill>
                  <a:srgbClr val="FFFFFF"/>
                </a:solidFill>
                <a:latin typeface="Trebuchet MS"/>
                <a:cs typeface="Trebuchet MS"/>
              </a:rPr>
              <a:t> </a:t>
            </a:r>
            <a:r>
              <a:rPr sz="1600" spc="-20">
                <a:solidFill>
                  <a:srgbClr val="FFFFFF"/>
                </a:solidFill>
                <a:latin typeface="Trebuchet MS"/>
                <a:cs typeface="Trebuchet MS"/>
              </a:rPr>
              <a:t>Test</a:t>
            </a:r>
            <a:endParaRPr sz="1600">
              <a:latin typeface="Trebuchet MS"/>
              <a:cs typeface="Trebuchet MS"/>
            </a:endParaRPr>
          </a:p>
        </p:txBody>
      </p:sp>
      <p:sp>
        <p:nvSpPr>
          <p:cNvPr id="24" name="object 24"/>
          <p:cNvSpPr/>
          <p:nvPr/>
        </p:nvSpPr>
        <p:spPr>
          <a:xfrm>
            <a:off x="9092183" y="3005327"/>
            <a:ext cx="2057400" cy="741045"/>
          </a:xfrm>
          <a:custGeom>
            <a:avLst/>
            <a:gdLst/>
            <a:ahLst/>
            <a:cxnLst/>
            <a:rect l="l" t="t" r="r" b="b"/>
            <a:pathLst>
              <a:path w="2057400" h="741045">
                <a:moveTo>
                  <a:pt x="1687068" y="0"/>
                </a:moveTo>
                <a:lnTo>
                  <a:pt x="0" y="0"/>
                </a:lnTo>
                <a:lnTo>
                  <a:pt x="370332" y="370332"/>
                </a:lnTo>
                <a:lnTo>
                  <a:pt x="0" y="740664"/>
                </a:lnTo>
                <a:lnTo>
                  <a:pt x="1687068" y="740664"/>
                </a:lnTo>
                <a:lnTo>
                  <a:pt x="2057400" y="370332"/>
                </a:lnTo>
                <a:lnTo>
                  <a:pt x="1687068" y="0"/>
                </a:lnTo>
                <a:close/>
              </a:path>
            </a:pathLst>
          </a:custGeom>
          <a:solidFill>
            <a:srgbClr val="005BA7"/>
          </a:solidFill>
        </p:spPr>
        <p:txBody>
          <a:bodyPr wrap="square" lIns="0" tIns="0" rIns="0" bIns="0" rtlCol="0"/>
          <a:lstStyle/>
          <a:p>
            <a:endParaRPr/>
          </a:p>
        </p:txBody>
      </p:sp>
      <p:sp>
        <p:nvSpPr>
          <p:cNvPr id="25" name="object 25"/>
          <p:cNvSpPr txBox="1"/>
          <p:nvPr/>
        </p:nvSpPr>
        <p:spPr>
          <a:xfrm>
            <a:off x="9568688" y="3234055"/>
            <a:ext cx="1107440" cy="270510"/>
          </a:xfrm>
          <a:prstGeom prst="rect">
            <a:avLst/>
          </a:prstGeom>
        </p:spPr>
        <p:txBody>
          <a:bodyPr vert="horz" wrap="square" lIns="0" tIns="13335" rIns="0" bIns="0" rtlCol="0">
            <a:spAutoFit/>
          </a:bodyPr>
          <a:lstStyle/>
          <a:p>
            <a:pPr marL="12700">
              <a:lnSpc>
                <a:spcPct val="100000"/>
              </a:lnSpc>
              <a:spcBef>
                <a:spcPts val="105"/>
              </a:spcBef>
            </a:pPr>
            <a:r>
              <a:rPr sz="1600" spc="-60">
                <a:solidFill>
                  <a:srgbClr val="FFFFFF"/>
                </a:solidFill>
                <a:latin typeface="Trebuchet MS"/>
                <a:cs typeface="Trebuchet MS"/>
              </a:rPr>
              <a:t>Déploiement</a:t>
            </a:r>
            <a:endParaRPr sz="1600">
              <a:latin typeface="Trebuchet MS"/>
              <a:cs typeface="Trebuchet MS"/>
            </a:endParaRPr>
          </a:p>
        </p:txBody>
      </p:sp>
      <p:pic>
        <p:nvPicPr>
          <p:cNvPr id="26" name="object 26"/>
          <p:cNvPicPr/>
          <p:nvPr/>
        </p:nvPicPr>
        <p:blipFill>
          <a:blip r:embed="rId5" cstate="print"/>
          <a:stretch>
            <a:fillRect/>
          </a:stretch>
        </p:blipFill>
        <p:spPr>
          <a:xfrm>
            <a:off x="5739384" y="1588008"/>
            <a:ext cx="1240536" cy="886968"/>
          </a:xfrm>
          <a:prstGeom prst="rect">
            <a:avLst/>
          </a:prstGeom>
        </p:spPr>
      </p:pic>
      <p:sp>
        <p:nvSpPr>
          <p:cNvPr id="27" name="object 27"/>
          <p:cNvSpPr txBox="1"/>
          <p:nvPr/>
        </p:nvSpPr>
        <p:spPr>
          <a:xfrm>
            <a:off x="5627623" y="2376678"/>
            <a:ext cx="1296670" cy="299720"/>
          </a:xfrm>
          <a:prstGeom prst="rect">
            <a:avLst/>
          </a:prstGeom>
        </p:spPr>
        <p:txBody>
          <a:bodyPr vert="horz" wrap="square" lIns="0" tIns="12700" rIns="0" bIns="0" rtlCol="0">
            <a:spAutoFit/>
          </a:bodyPr>
          <a:lstStyle/>
          <a:p>
            <a:pPr marL="12700">
              <a:lnSpc>
                <a:spcPct val="100000"/>
              </a:lnSpc>
              <a:spcBef>
                <a:spcPts val="100"/>
              </a:spcBef>
            </a:pPr>
            <a:r>
              <a:rPr sz="1800" b="1">
                <a:solidFill>
                  <a:srgbClr val="008245"/>
                </a:solidFill>
                <a:latin typeface="Calibri"/>
                <a:cs typeface="Calibri"/>
              </a:rPr>
              <a:t>Equipe</a:t>
            </a:r>
            <a:r>
              <a:rPr sz="1800" b="1" spc="-60">
                <a:solidFill>
                  <a:srgbClr val="008245"/>
                </a:solidFill>
                <a:latin typeface="Calibri"/>
                <a:cs typeface="Calibri"/>
              </a:rPr>
              <a:t> </a:t>
            </a:r>
            <a:r>
              <a:rPr sz="1800" b="1" spc="-10">
                <a:solidFill>
                  <a:srgbClr val="008245"/>
                </a:solidFill>
                <a:latin typeface="Calibri"/>
                <a:cs typeface="Calibri"/>
              </a:rPr>
              <a:t>projet</a:t>
            </a:r>
            <a:endParaRPr sz="1800">
              <a:latin typeface="Calibri"/>
              <a:cs typeface="Calibri"/>
            </a:endParaRPr>
          </a:p>
        </p:txBody>
      </p:sp>
      <p:grpSp>
        <p:nvGrpSpPr>
          <p:cNvPr id="28" name="object 28"/>
          <p:cNvGrpSpPr/>
          <p:nvPr/>
        </p:nvGrpSpPr>
        <p:grpSpPr>
          <a:xfrm>
            <a:off x="1450847" y="4818888"/>
            <a:ext cx="8528685" cy="1304925"/>
            <a:chOff x="1450847" y="4818888"/>
            <a:chExt cx="8528685" cy="1304925"/>
          </a:xfrm>
        </p:grpSpPr>
        <p:pic>
          <p:nvPicPr>
            <p:cNvPr id="29" name="object 29"/>
            <p:cNvPicPr/>
            <p:nvPr/>
          </p:nvPicPr>
          <p:blipFill>
            <a:blip r:embed="rId6" cstate="print"/>
            <a:stretch>
              <a:fillRect/>
            </a:stretch>
          </p:blipFill>
          <p:spPr>
            <a:xfrm>
              <a:off x="8958071" y="4892040"/>
              <a:ext cx="1021079" cy="1042416"/>
            </a:xfrm>
            <a:prstGeom prst="rect">
              <a:avLst/>
            </a:prstGeom>
          </p:spPr>
        </p:pic>
        <p:pic>
          <p:nvPicPr>
            <p:cNvPr id="30" name="object 30"/>
            <p:cNvPicPr/>
            <p:nvPr/>
          </p:nvPicPr>
          <p:blipFill>
            <a:blip r:embed="rId7" cstate="print"/>
            <a:stretch>
              <a:fillRect/>
            </a:stretch>
          </p:blipFill>
          <p:spPr>
            <a:xfrm>
              <a:off x="1450847" y="4818888"/>
              <a:ext cx="1880615" cy="1304544"/>
            </a:xfrm>
            <a:prstGeom prst="rect">
              <a:avLst/>
            </a:prstGeom>
          </p:spPr>
        </p:pic>
        <p:sp>
          <p:nvSpPr>
            <p:cNvPr id="31" name="object 31"/>
            <p:cNvSpPr/>
            <p:nvPr/>
          </p:nvSpPr>
          <p:spPr>
            <a:xfrm>
              <a:off x="5718047" y="5291328"/>
              <a:ext cx="847725" cy="271780"/>
            </a:xfrm>
            <a:custGeom>
              <a:avLst/>
              <a:gdLst/>
              <a:ahLst/>
              <a:cxnLst/>
              <a:rect l="l" t="t" r="r" b="b"/>
              <a:pathLst>
                <a:path w="847725" h="271779">
                  <a:moveTo>
                    <a:pt x="711707" y="0"/>
                  </a:moveTo>
                  <a:lnTo>
                    <a:pt x="711707" y="67818"/>
                  </a:lnTo>
                  <a:lnTo>
                    <a:pt x="135636" y="67818"/>
                  </a:lnTo>
                  <a:lnTo>
                    <a:pt x="135636" y="0"/>
                  </a:lnTo>
                  <a:lnTo>
                    <a:pt x="0" y="135636"/>
                  </a:lnTo>
                  <a:lnTo>
                    <a:pt x="135636" y="271272"/>
                  </a:lnTo>
                  <a:lnTo>
                    <a:pt x="135636" y="203454"/>
                  </a:lnTo>
                  <a:lnTo>
                    <a:pt x="711707" y="203454"/>
                  </a:lnTo>
                  <a:lnTo>
                    <a:pt x="711707" y="271272"/>
                  </a:lnTo>
                  <a:lnTo>
                    <a:pt x="847344" y="135636"/>
                  </a:lnTo>
                  <a:lnTo>
                    <a:pt x="711707" y="0"/>
                  </a:lnTo>
                  <a:close/>
                </a:path>
              </a:pathLst>
            </a:custGeom>
            <a:solidFill>
              <a:srgbClr val="FF7800"/>
            </a:solidFill>
          </p:spPr>
          <p:txBody>
            <a:bodyPr wrap="square" lIns="0" tIns="0" rIns="0" bIns="0" rtlCol="0"/>
            <a:lstStyle/>
            <a:p>
              <a:endParaRPr/>
            </a:p>
          </p:txBody>
        </p:sp>
      </p:grpSp>
      <p:sp>
        <p:nvSpPr>
          <p:cNvPr id="32" name="object 32"/>
          <p:cNvSpPr txBox="1"/>
          <p:nvPr/>
        </p:nvSpPr>
        <p:spPr>
          <a:xfrm>
            <a:off x="9035033" y="6050381"/>
            <a:ext cx="977265" cy="451484"/>
          </a:xfrm>
          <a:prstGeom prst="rect">
            <a:avLst/>
          </a:prstGeom>
        </p:spPr>
        <p:txBody>
          <a:bodyPr vert="horz" wrap="square" lIns="0" tIns="11430" rIns="0" bIns="0" rtlCol="0">
            <a:spAutoFit/>
          </a:bodyPr>
          <a:lstStyle/>
          <a:p>
            <a:pPr marL="3175" algn="ctr">
              <a:lnSpc>
                <a:spcPct val="100000"/>
              </a:lnSpc>
              <a:spcBef>
                <a:spcPts val="90"/>
              </a:spcBef>
            </a:pPr>
            <a:r>
              <a:rPr sz="1400" b="1" spc="-10">
                <a:solidFill>
                  <a:srgbClr val="008245"/>
                </a:solidFill>
                <a:latin typeface="Calibri"/>
                <a:cs typeface="Calibri"/>
              </a:rPr>
              <a:t>Equipe</a:t>
            </a:r>
            <a:endParaRPr sz="1400">
              <a:latin typeface="Calibri"/>
              <a:cs typeface="Calibri"/>
            </a:endParaRPr>
          </a:p>
          <a:p>
            <a:pPr algn="ctr">
              <a:lnSpc>
                <a:spcPct val="100000"/>
              </a:lnSpc>
            </a:pPr>
            <a:r>
              <a:rPr sz="1400" b="1" spc="-10">
                <a:solidFill>
                  <a:srgbClr val="008245"/>
                </a:solidFill>
                <a:latin typeface="Calibri"/>
                <a:cs typeface="Calibri"/>
              </a:rPr>
              <a:t>maintenance</a:t>
            </a:r>
            <a:endParaRPr sz="1400">
              <a:latin typeface="Calibri"/>
              <a:cs typeface="Calibri"/>
            </a:endParaRP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31</a:t>
            </a:fld>
            <a:endParaRPr spc="-25"/>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33" name="object 33"/>
          <p:cNvSpPr txBox="1"/>
          <p:nvPr/>
        </p:nvSpPr>
        <p:spPr>
          <a:xfrm>
            <a:off x="1950466" y="6179616"/>
            <a:ext cx="858519" cy="238125"/>
          </a:xfrm>
          <a:prstGeom prst="rect">
            <a:avLst/>
          </a:prstGeom>
        </p:spPr>
        <p:txBody>
          <a:bodyPr vert="horz" wrap="square" lIns="0" tIns="12065" rIns="0" bIns="0" rtlCol="0">
            <a:spAutoFit/>
          </a:bodyPr>
          <a:lstStyle/>
          <a:p>
            <a:pPr marL="12700">
              <a:lnSpc>
                <a:spcPct val="100000"/>
              </a:lnSpc>
              <a:spcBef>
                <a:spcPts val="95"/>
              </a:spcBef>
            </a:pPr>
            <a:r>
              <a:rPr sz="1400" b="1" spc="-10">
                <a:solidFill>
                  <a:srgbClr val="008245"/>
                </a:solidFill>
                <a:latin typeface="Calibri"/>
                <a:cs typeface="Calibri"/>
              </a:rPr>
              <a:t>Utilisateurs</a:t>
            </a:r>
            <a:endParaRPr sz="14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32</a:t>
            </a:fld>
            <a:endParaRPr spc="-25"/>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9" name="object 9"/>
          <p:cNvSpPr txBox="1">
            <a:spLocks noGrp="1"/>
          </p:cNvSpPr>
          <p:nvPr>
            <p:ph type="title"/>
          </p:nvPr>
        </p:nvSpPr>
        <p:spPr>
          <a:xfrm>
            <a:off x="263622" y="573086"/>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0" name="object 10"/>
          <p:cNvSpPr txBox="1"/>
          <p:nvPr/>
        </p:nvSpPr>
        <p:spPr>
          <a:xfrm>
            <a:off x="553681" y="1386204"/>
            <a:ext cx="10603422" cy="4025461"/>
          </a:xfrm>
          <a:prstGeom prst="rect">
            <a:avLst/>
          </a:prstGeom>
        </p:spPr>
        <p:txBody>
          <a:bodyPr vert="horz" wrap="square" lIns="0" tIns="13970" rIns="0" bIns="0" rtlCol="0">
            <a:spAutoFit/>
          </a:bodyPr>
          <a:lstStyle/>
          <a:p>
            <a:pPr>
              <a:lnSpc>
                <a:spcPct val="100000"/>
              </a:lnSpc>
            </a:pPr>
            <a:endParaRPr>
              <a:latin typeface="Calibri"/>
              <a:cs typeface="Calibri"/>
            </a:endParaRPr>
          </a:p>
          <a:p>
            <a:pPr>
              <a:lnSpc>
                <a:spcPct val="100000"/>
              </a:lnSpc>
              <a:spcBef>
                <a:spcPts val="180"/>
              </a:spcBef>
            </a:pPr>
            <a:endParaRPr>
              <a:latin typeface="Calibri"/>
              <a:cs typeface="Calibri"/>
            </a:endParaRPr>
          </a:p>
          <a:p>
            <a:pPr marL="542290" algn="just">
              <a:lnSpc>
                <a:spcPct val="100000"/>
              </a:lnSpc>
            </a:pPr>
            <a:r>
              <a:rPr b="1" spc="-10">
                <a:solidFill>
                  <a:srgbClr val="FF7800"/>
                </a:solidFill>
                <a:latin typeface="Calibri"/>
                <a:cs typeface="Calibri"/>
              </a:rPr>
              <a:t>Etapes</a:t>
            </a:r>
            <a:r>
              <a:rPr b="1" spc="-65">
                <a:solidFill>
                  <a:srgbClr val="FF7800"/>
                </a:solidFill>
                <a:latin typeface="Calibri"/>
                <a:cs typeface="Calibri"/>
              </a:rPr>
              <a:t> </a:t>
            </a:r>
            <a:r>
              <a:rPr b="1">
                <a:solidFill>
                  <a:srgbClr val="FF7800"/>
                </a:solidFill>
                <a:latin typeface="Calibri"/>
                <a:cs typeface="Calibri"/>
              </a:rPr>
              <a:t>de</a:t>
            </a:r>
            <a:r>
              <a:rPr b="1" spc="-15">
                <a:solidFill>
                  <a:srgbClr val="FF7800"/>
                </a:solidFill>
                <a:latin typeface="Calibri"/>
                <a:cs typeface="Calibri"/>
              </a:rPr>
              <a:t> </a:t>
            </a:r>
            <a:r>
              <a:rPr b="1">
                <a:solidFill>
                  <a:srgbClr val="FF7800"/>
                </a:solidFill>
                <a:latin typeface="Calibri"/>
                <a:cs typeface="Calibri"/>
              </a:rPr>
              <a:t>construction</a:t>
            </a:r>
            <a:r>
              <a:rPr b="1" spc="-45">
                <a:solidFill>
                  <a:srgbClr val="FF7800"/>
                </a:solidFill>
                <a:latin typeface="Calibri"/>
                <a:cs typeface="Calibri"/>
              </a:rPr>
              <a:t> </a:t>
            </a:r>
            <a:r>
              <a:rPr b="1">
                <a:solidFill>
                  <a:srgbClr val="FF7800"/>
                </a:solidFill>
                <a:latin typeface="Calibri"/>
                <a:cs typeface="Calibri"/>
              </a:rPr>
              <a:t>d’un</a:t>
            </a:r>
            <a:r>
              <a:rPr b="1" spc="-20">
                <a:solidFill>
                  <a:srgbClr val="FF7800"/>
                </a:solidFill>
                <a:latin typeface="Calibri"/>
                <a:cs typeface="Calibri"/>
              </a:rPr>
              <a:t> </a:t>
            </a:r>
            <a:r>
              <a:rPr b="1" spc="-25">
                <a:solidFill>
                  <a:srgbClr val="FF7800"/>
                </a:solidFill>
                <a:latin typeface="Calibri"/>
                <a:cs typeface="Calibri"/>
              </a:rPr>
              <a:t>SI</a:t>
            </a:r>
            <a:endParaRPr>
              <a:latin typeface="Calibri"/>
              <a:cs typeface="Calibri"/>
            </a:endParaRPr>
          </a:p>
          <a:p>
            <a:pPr marL="542290" algn="just">
              <a:lnSpc>
                <a:spcPct val="100000"/>
              </a:lnSpc>
              <a:spcBef>
                <a:spcPts val="850"/>
              </a:spcBef>
            </a:pPr>
            <a:r>
              <a:rPr sz="1600">
                <a:solidFill>
                  <a:srgbClr val="555555"/>
                </a:solidFill>
                <a:latin typeface="Calibri"/>
                <a:cs typeface="Calibri"/>
              </a:rPr>
              <a:t>La</a:t>
            </a:r>
            <a:r>
              <a:rPr sz="1600" spc="-20">
                <a:solidFill>
                  <a:srgbClr val="555555"/>
                </a:solidFill>
                <a:latin typeface="Calibri"/>
                <a:cs typeface="Calibri"/>
              </a:rPr>
              <a:t> </a:t>
            </a:r>
            <a:r>
              <a:rPr sz="1600" spc="-10">
                <a:solidFill>
                  <a:srgbClr val="555555"/>
                </a:solidFill>
                <a:latin typeface="Calibri"/>
                <a:cs typeface="Calibri"/>
              </a:rPr>
              <a:t>construction</a:t>
            </a:r>
            <a:r>
              <a:rPr sz="1600" spc="5">
                <a:solidFill>
                  <a:srgbClr val="555555"/>
                </a:solidFill>
                <a:latin typeface="Calibri"/>
                <a:cs typeface="Calibri"/>
              </a:rPr>
              <a:t> </a:t>
            </a:r>
            <a:r>
              <a:rPr sz="1600">
                <a:solidFill>
                  <a:srgbClr val="555555"/>
                </a:solidFill>
                <a:latin typeface="Calibri"/>
                <a:cs typeface="Calibri"/>
              </a:rPr>
              <a:t>d’un</a:t>
            </a:r>
            <a:r>
              <a:rPr sz="1600" spc="15">
                <a:solidFill>
                  <a:srgbClr val="555555"/>
                </a:solidFill>
                <a:latin typeface="Calibri"/>
                <a:cs typeface="Calibri"/>
              </a:rPr>
              <a:t> </a:t>
            </a:r>
            <a:r>
              <a:rPr sz="1600">
                <a:solidFill>
                  <a:srgbClr val="555555"/>
                </a:solidFill>
                <a:latin typeface="Calibri"/>
                <a:cs typeface="Calibri"/>
              </a:rPr>
              <a:t>SI</a:t>
            </a:r>
            <a:r>
              <a:rPr sz="1600" spc="-50">
                <a:solidFill>
                  <a:srgbClr val="555555"/>
                </a:solidFill>
                <a:latin typeface="Calibri"/>
                <a:cs typeface="Calibri"/>
              </a:rPr>
              <a:t> </a:t>
            </a:r>
            <a:r>
              <a:rPr sz="1600">
                <a:solidFill>
                  <a:srgbClr val="555555"/>
                </a:solidFill>
                <a:latin typeface="Calibri"/>
                <a:cs typeface="Calibri"/>
              </a:rPr>
              <a:t>se</a:t>
            </a:r>
            <a:r>
              <a:rPr sz="1600" spc="-40">
                <a:solidFill>
                  <a:srgbClr val="555555"/>
                </a:solidFill>
                <a:latin typeface="Calibri"/>
                <a:cs typeface="Calibri"/>
              </a:rPr>
              <a:t> </a:t>
            </a:r>
            <a:r>
              <a:rPr sz="1600">
                <a:solidFill>
                  <a:srgbClr val="555555"/>
                </a:solidFill>
                <a:latin typeface="Calibri"/>
                <a:cs typeface="Calibri"/>
              </a:rPr>
              <a:t>fait</a:t>
            </a:r>
            <a:r>
              <a:rPr sz="1600" spc="-25">
                <a:solidFill>
                  <a:srgbClr val="555555"/>
                </a:solidFill>
                <a:latin typeface="Calibri"/>
                <a:cs typeface="Calibri"/>
              </a:rPr>
              <a:t> </a:t>
            </a:r>
            <a:r>
              <a:rPr sz="1600">
                <a:solidFill>
                  <a:srgbClr val="555555"/>
                </a:solidFill>
                <a:latin typeface="Calibri"/>
                <a:cs typeface="Calibri"/>
              </a:rPr>
              <a:t>en</a:t>
            </a:r>
            <a:r>
              <a:rPr sz="1600" spc="-30">
                <a:solidFill>
                  <a:srgbClr val="555555"/>
                </a:solidFill>
                <a:latin typeface="Calibri"/>
                <a:cs typeface="Calibri"/>
              </a:rPr>
              <a:t> </a:t>
            </a:r>
            <a:r>
              <a:rPr sz="1600">
                <a:solidFill>
                  <a:srgbClr val="555555"/>
                </a:solidFill>
                <a:latin typeface="Calibri"/>
                <a:cs typeface="Calibri"/>
              </a:rPr>
              <a:t>2</a:t>
            </a:r>
            <a:r>
              <a:rPr sz="1600" spc="-25">
                <a:solidFill>
                  <a:srgbClr val="555555"/>
                </a:solidFill>
                <a:latin typeface="Calibri"/>
                <a:cs typeface="Calibri"/>
              </a:rPr>
              <a:t> </a:t>
            </a:r>
            <a:r>
              <a:rPr sz="1600">
                <a:solidFill>
                  <a:srgbClr val="555555"/>
                </a:solidFill>
                <a:latin typeface="Calibri"/>
                <a:cs typeface="Calibri"/>
              </a:rPr>
              <a:t>phases</a:t>
            </a:r>
            <a:r>
              <a:rPr sz="1600" spc="1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711835" indent="-169545" algn="just">
              <a:lnSpc>
                <a:spcPct val="100000"/>
              </a:lnSpc>
              <a:spcBef>
                <a:spcPts val="530"/>
              </a:spcBef>
              <a:buFont typeface="Arial MT"/>
              <a:buChar char="•"/>
              <a:tabLst>
                <a:tab pos="711835" algn="l"/>
              </a:tabLst>
            </a:pPr>
            <a:r>
              <a:rPr sz="1600">
                <a:solidFill>
                  <a:srgbClr val="555555"/>
                </a:solidFill>
                <a:latin typeface="Calibri"/>
                <a:cs typeface="Calibri"/>
              </a:rPr>
              <a:t>Phase</a:t>
            </a:r>
            <a:r>
              <a:rPr sz="1600" spc="-30">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a:solidFill>
                  <a:srgbClr val="555555"/>
                </a:solidFill>
                <a:latin typeface="Calibri"/>
                <a:cs typeface="Calibri"/>
              </a:rPr>
              <a:t>conception</a:t>
            </a:r>
            <a:r>
              <a:rPr sz="1600" spc="-35">
                <a:solidFill>
                  <a:srgbClr val="555555"/>
                </a:solidFill>
                <a:latin typeface="Calibri"/>
                <a:cs typeface="Calibri"/>
              </a:rPr>
              <a:t> </a:t>
            </a:r>
            <a:r>
              <a:rPr sz="1600">
                <a:solidFill>
                  <a:srgbClr val="555555"/>
                </a:solidFill>
                <a:latin typeface="Calibri"/>
                <a:cs typeface="Calibri"/>
              </a:rPr>
              <a:t>et</a:t>
            </a:r>
            <a:r>
              <a:rPr sz="1600" spc="-50">
                <a:solidFill>
                  <a:srgbClr val="555555"/>
                </a:solidFill>
                <a:latin typeface="Calibri"/>
                <a:cs typeface="Calibri"/>
              </a:rPr>
              <a:t> </a:t>
            </a:r>
            <a:r>
              <a:rPr sz="1600" spc="-10" err="1">
                <a:solidFill>
                  <a:srgbClr val="555555"/>
                </a:solidFill>
                <a:latin typeface="Calibri"/>
                <a:cs typeface="Calibri"/>
              </a:rPr>
              <a:t>développement</a:t>
            </a:r>
            <a:r>
              <a:rPr lang="fr-FR" sz="1600" spc="20">
                <a:solidFill>
                  <a:srgbClr val="555555"/>
                </a:solidFill>
                <a:latin typeface="Calibri"/>
                <a:cs typeface="Calibri"/>
              </a:rPr>
              <a:t>.</a:t>
            </a:r>
            <a:endParaRPr sz="1600">
              <a:latin typeface="Calibri"/>
              <a:cs typeface="Calibri"/>
            </a:endParaRPr>
          </a:p>
          <a:p>
            <a:pPr marL="711835" indent="-169545" algn="just">
              <a:lnSpc>
                <a:spcPct val="100000"/>
              </a:lnSpc>
              <a:spcBef>
                <a:spcPts val="525"/>
              </a:spcBef>
              <a:buFont typeface="Arial MT"/>
              <a:buChar char="•"/>
              <a:tabLst>
                <a:tab pos="711835" algn="l"/>
              </a:tabLst>
            </a:pPr>
            <a:r>
              <a:rPr sz="1600">
                <a:solidFill>
                  <a:srgbClr val="555555"/>
                </a:solidFill>
                <a:latin typeface="Calibri"/>
                <a:cs typeface="Calibri"/>
              </a:rPr>
              <a:t>Phase</a:t>
            </a:r>
            <a:r>
              <a:rPr sz="1600" spc="-10">
                <a:solidFill>
                  <a:srgbClr val="555555"/>
                </a:solidFill>
                <a:latin typeface="Calibri"/>
                <a:cs typeface="Calibri"/>
              </a:rPr>
              <a:t> </a:t>
            </a:r>
            <a:r>
              <a:rPr sz="1600" spc="-20">
                <a:solidFill>
                  <a:srgbClr val="555555"/>
                </a:solidFill>
                <a:latin typeface="Calibri"/>
                <a:cs typeface="Calibri"/>
              </a:rPr>
              <a:t>d’exploitation</a:t>
            </a:r>
            <a:r>
              <a:rPr sz="1600" spc="50">
                <a:solidFill>
                  <a:srgbClr val="555555"/>
                </a:solidFill>
                <a:latin typeface="Calibri"/>
                <a:cs typeface="Calibri"/>
              </a:rPr>
              <a:t> </a:t>
            </a:r>
            <a:r>
              <a:rPr sz="1600">
                <a:solidFill>
                  <a:srgbClr val="555555"/>
                </a:solidFill>
                <a:latin typeface="Calibri"/>
                <a:cs typeface="Calibri"/>
              </a:rPr>
              <a:t>et</a:t>
            </a:r>
            <a:r>
              <a:rPr sz="1600" spc="-25">
                <a:solidFill>
                  <a:srgbClr val="555555"/>
                </a:solidFill>
                <a:latin typeface="Calibri"/>
                <a:cs typeface="Calibri"/>
              </a:rPr>
              <a:t> </a:t>
            </a:r>
            <a:r>
              <a:rPr sz="1600">
                <a:solidFill>
                  <a:srgbClr val="555555"/>
                </a:solidFill>
                <a:latin typeface="Calibri"/>
                <a:cs typeface="Calibri"/>
              </a:rPr>
              <a:t>de</a:t>
            </a:r>
            <a:r>
              <a:rPr sz="1600" spc="-10">
                <a:solidFill>
                  <a:srgbClr val="555555"/>
                </a:solidFill>
                <a:latin typeface="Calibri"/>
                <a:cs typeface="Calibri"/>
              </a:rPr>
              <a:t> maintenance.</a:t>
            </a:r>
            <a:endParaRPr sz="1600">
              <a:latin typeface="Calibri"/>
              <a:cs typeface="Calibri"/>
            </a:endParaRPr>
          </a:p>
          <a:p>
            <a:pPr algn="just">
              <a:lnSpc>
                <a:spcPct val="100000"/>
              </a:lnSpc>
              <a:spcBef>
                <a:spcPts val="1005"/>
              </a:spcBef>
              <a:buClr>
                <a:srgbClr val="555555"/>
              </a:buClr>
              <a:buFont typeface="Arial MT"/>
              <a:buChar char="•"/>
            </a:pPr>
            <a:endParaRPr sz="1600">
              <a:latin typeface="Calibri"/>
              <a:cs typeface="Calibri"/>
            </a:endParaRPr>
          </a:p>
          <a:p>
            <a:pPr marL="542290" algn="just">
              <a:lnSpc>
                <a:spcPct val="100000"/>
              </a:lnSpc>
            </a:pPr>
            <a:r>
              <a:rPr sz="1600">
                <a:solidFill>
                  <a:srgbClr val="555555"/>
                </a:solidFill>
                <a:latin typeface="Calibri"/>
                <a:cs typeface="Calibri"/>
              </a:rPr>
              <a:t>La</a:t>
            </a:r>
            <a:r>
              <a:rPr sz="1600" spc="-45">
                <a:solidFill>
                  <a:srgbClr val="555555"/>
                </a:solidFill>
                <a:latin typeface="Calibri"/>
                <a:cs typeface="Calibri"/>
              </a:rPr>
              <a:t> </a:t>
            </a:r>
            <a:r>
              <a:rPr sz="1600">
                <a:solidFill>
                  <a:srgbClr val="555555"/>
                </a:solidFill>
                <a:latin typeface="Calibri"/>
                <a:cs typeface="Calibri"/>
              </a:rPr>
              <a:t>phase</a:t>
            </a:r>
            <a:r>
              <a:rPr sz="1600" spc="-30">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a:solidFill>
                  <a:srgbClr val="555555"/>
                </a:solidFill>
                <a:latin typeface="Calibri"/>
                <a:cs typeface="Calibri"/>
              </a:rPr>
              <a:t>conception</a:t>
            </a:r>
            <a:r>
              <a:rPr sz="1600" spc="-20">
                <a:solidFill>
                  <a:srgbClr val="555555"/>
                </a:solidFill>
                <a:latin typeface="Calibri"/>
                <a:cs typeface="Calibri"/>
              </a:rPr>
              <a:t> </a:t>
            </a:r>
            <a:r>
              <a:rPr sz="1600">
                <a:solidFill>
                  <a:srgbClr val="555555"/>
                </a:solidFill>
                <a:latin typeface="Calibri"/>
                <a:cs typeface="Calibri"/>
              </a:rPr>
              <a:t>et</a:t>
            </a:r>
            <a:r>
              <a:rPr sz="1600" spc="-65">
                <a:solidFill>
                  <a:srgbClr val="555555"/>
                </a:solidFill>
                <a:latin typeface="Calibri"/>
                <a:cs typeface="Calibri"/>
              </a:rPr>
              <a:t> </a:t>
            </a:r>
            <a:r>
              <a:rPr sz="1600" spc="-10">
                <a:solidFill>
                  <a:srgbClr val="555555"/>
                </a:solidFill>
                <a:latin typeface="Calibri"/>
                <a:cs typeface="Calibri"/>
              </a:rPr>
              <a:t>développement</a:t>
            </a:r>
            <a:r>
              <a:rPr sz="1600" spc="40">
                <a:solidFill>
                  <a:srgbClr val="555555"/>
                </a:solidFill>
                <a:latin typeface="Calibri"/>
                <a:cs typeface="Calibri"/>
              </a:rPr>
              <a:t> </a:t>
            </a:r>
            <a:r>
              <a:rPr sz="1600">
                <a:solidFill>
                  <a:srgbClr val="555555"/>
                </a:solidFill>
                <a:latin typeface="Calibri"/>
                <a:cs typeface="Calibri"/>
              </a:rPr>
              <a:t>est</a:t>
            </a:r>
            <a:r>
              <a:rPr sz="1600" spc="-30">
                <a:solidFill>
                  <a:srgbClr val="555555"/>
                </a:solidFill>
                <a:latin typeface="Calibri"/>
                <a:cs typeface="Calibri"/>
              </a:rPr>
              <a:t> </a:t>
            </a:r>
            <a:r>
              <a:rPr sz="1600">
                <a:solidFill>
                  <a:srgbClr val="555555"/>
                </a:solidFill>
                <a:latin typeface="Calibri"/>
                <a:cs typeface="Calibri"/>
              </a:rPr>
              <a:t>composée</a:t>
            </a:r>
            <a:r>
              <a:rPr sz="1600" spc="-45">
                <a:solidFill>
                  <a:srgbClr val="555555"/>
                </a:solidFill>
                <a:latin typeface="Calibri"/>
                <a:cs typeface="Calibri"/>
              </a:rPr>
              <a:t> </a:t>
            </a:r>
            <a:r>
              <a:rPr sz="1600">
                <a:solidFill>
                  <a:srgbClr val="555555"/>
                </a:solidFill>
                <a:latin typeface="Calibri"/>
                <a:cs typeface="Calibri"/>
              </a:rPr>
              <a:t>des</a:t>
            </a:r>
            <a:r>
              <a:rPr sz="1600" spc="-45">
                <a:solidFill>
                  <a:srgbClr val="555555"/>
                </a:solidFill>
                <a:latin typeface="Calibri"/>
                <a:cs typeface="Calibri"/>
              </a:rPr>
              <a:t> </a:t>
            </a:r>
            <a:r>
              <a:rPr sz="1600">
                <a:solidFill>
                  <a:srgbClr val="555555"/>
                </a:solidFill>
                <a:latin typeface="Calibri"/>
                <a:cs typeface="Calibri"/>
              </a:rPr>
              <a:t>5</a:t>
            </a:r>
            <a:r>
              <a:rPr sz="1600" spc="-45">
                <a:solidFill>
                  <a:srgbClr val="555555"/>
                </a:solidFill>
                <a:latin typeface="Calibri"/>
                <a:cs typeface="Calibri"/>
              </a:rPr>
              <a:t> </a:t>
            </a:r>
            <a:r>
              <a:rPr sz="1600">
                <a:solidFill>
                  <a:srgbClr val="555555"/>
                </a:solidFill>
                <a:latin typeface="Calibri"/>
                <a:cs typeface="Calibri"/>
              </a:rPr>
              <a:t>étapes</a:t>
            </a:r>
            <a:r>
              <a:rPr sz="1600" spc="-5">
                <a:solidFill>
                  <a:srgbClr val="555555"/>
                </a:solidFill>
                <a:latin typeface="Calibri"/>
                <a:cs typeface="Calibri"/>
              </a:rPr>
              <a:t> </a:t>
            </a:r>
            <a:r>
              <a:rPr sz="1600" spc="-10">
                <a:solidFill>
                  <a:srgbClr val="555555"/>
                </a:solidFill>
                <a:latin typeface="Calibri"/>
                <a:cs typeface="Calibri"/>
              </a:rPr>
              <a:t>suivantes</a:t>
            </a:r>
            <a:r>
              <a:rPr sz="1600" spc="35">
                <a:solidFill>
                  <a:srgbClr val="555555"/>
                </a:solidFill>
                <a:latin typeface="Calibri"/>
                <a:cs typeface="Calibri"/>
              </a:rPr>
              <a:t> </a:t>
            </a:r>
            <a:r>
              <a:rPr sz="1600">
                <a:solidFill>
                  <a:srgbClr val="555555"/>
                </a:solidFill>
                <a:latin typeface="Calibri"/>
                <a:cs typeface="Calibri"/>
              </a:rPr>
              <a:t>qui</a:t>
            </a:r>
            <a:r>
              <a:rPr sz="1600" spc="-25">
                <a:solidFill>
                  <a:srgbClr val="555555"/>
                </a:solidFill>
                <a:latin typeface="Calibri"/>
                <a:cs typeface="Calibri"/>
              </a:rPr>
              <a:t> </a:t>
            </a:r>
            <a:r>
              <a:rPr sz="1600">
                <a:solidFill>
                  <a:srgbClr val="555555"/>
                </a:solidFill>
                <a:latin typeface="Calibri"/>
                <a:cs typeface="Calibri"/>
              </a:rPr>
              <a:t>se</a:t>
            </a:r>
            <a:r>
              <a:rPr sz="1600" spc="-35">
                <a:solidFill>
                  <a:srgbClr val="555555"/>
                </a:solidFill>
                <a:latin typeface="Calibri"/>
                <a:cs typeface="Calibri"/>
              </a:rPr>
              <a:t> </a:t>
            </a:r>
            <a:r>
              <a:rPr sz="1600" spc="-10">
                <a:solidFill>
                  <a:srgbClr val="555555"/>
                </a:solidFill>
                <a:latin typeface="Calibri"/>
                <a:cs typeface="Calibri"/>
              </a:rPr>
              <a:t>déroulent</a:t>
            </a:r>
            <a:r>
              <a:rPr sz="1600" spc="20">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a:solidFill>
                  <a:srgbClr val="555555"/>
                </a:solidFill>
                <a:latin typeface="Calibri"/>
                <a:cs typeface="Calibri"/>
              </a:rPr>
              <a:t>façon</a:t>
            </a:r>
            <a:r>
              <a:rPr sz="1600" spc="-75">
                <a:solidFill>
                  <a:srgbClr val="555555"/>
                </a:solidFill>
                <a:latin typeface="Calibri"/>
                <a:cs typeface="Calibri"/>
              </a:rPr>
              <a:t> </a:t>
            </a:r>
            <a:r>
              <a:rPr sz="1600" spc="-10">
                <a:solidFill>
                  <a:srgbClr val="555555"/>
                </a:solidFill>
                <a:latin typeface="Calibri"/>
                <a:cs typeface="Calibri"/>
              </a:rPr>
              <a:t>séquentielle</a:t>
            </a:r>
            <a:r>
              <a:rPr sz="1600" spc="5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942975" lvl="1" indent="-214629" algn="just">
              <a:lnSpc>
                <a:spcPct val="100000"/>
              </a:lnSpc>
              <a:spcBef>
                <a:spcPts val="530"/>
              </a:spcBef>
              <a:buAutoNum type="arabicPeriod"/>
              <a:tabLst>
                <a:tab pos="942975" algn="l"/>
              </a:tabLst>
            </a:pPr>
            <a:r>
              <a:rPr sz="1600" b="1">
                <a:solidFill>
                  <a:srgbClr val="555555"/>
                </a:solidFill>
                <a:latin typeface="Calibri"/>
                <a:cs typeface="Calibri"/>
              </a:rPr>
              <a:t>Etude</a:t>
            </a:r>
            <a:r>
              <a:rPr sz="1600" b="1" spc="-20">
                <a:solidFill>
                  <a:srgbClr val="555555"/>
                </a:solidFill>
                <a:latin typeface="Calibri"/>
                <a:cs typeface="Calibri"/>
              </a:rPr>
              <a:t> </a:t>
            </a:r>
            <a:r>
              <a:rPr sz="1600" b="1">
                <a:solidFill>
                  <a:srgbClr val="555555"/>
                </a:solidFill>
                <a:latin typeface="Calibri"/>
                <a:cs typeface="Calibri"/>
              </a:rPr>
              <a:t>de</a:t>
            </a:r>
            <a:r>
              <a:rPr sz="1600" b="1" spc="-55">
                <a:solidFill>
                  <a:srgbClr val="555555"/>
                </a:solidFill>
                <a:latin typeface="Calibri"/>
                <a:cs typeface="Calibri"/>
              </a:rPr>
              <a:t> </a:t>
            </a:r>
            <a:r>
              <a:rPr sz="1600" b="1" spc="-25">
                <a:solidFill>
                  <a:srgbClr val="555555"/>
                </a:solidFill>
                <a:latin typeface="Calibri"/>
                <a:cs typeface="Calibri"/>
              </a:rPr>
              <a:t>l’existant</a:t>
            </a:r>
            <a:r>
              <a:rPr sz="1600" b="1" spc="25">
                <a:solidFill>
                  <a:srgbClr val="555555"/>
                </a:solidFill>
                <a:latin typeface="Calibri"/>
                <a:cs typeface="Calibri"/>
              </a:rPr>
              <a:t> </a:t>
            </a:r>
            <a:r>
              <a:rPr sz="1600">
                <a:solidFill>
                  <a:srgbClr val="555555"/>
                </a:solidFill>
                <a:latin typeface="Calibri"/>
                <a:cs typeface="Calibri"/>
              </a:rPr>
              <a:t>:</a:t>
            </a:r>
            <a:r>
              <a:rPr sz="1600" spc="-65">
                <a:solidFill>
                  <a:srgbClr val="555555"/>
                </a:solidFill>
                <a:latin typeface="Calibri"/>
                <a:cs typeface="Calibri"/>
              </a:rPr>
              <a:t> </a:t>
            </a:r>
            <a:r>
              <a:rPr sz="1600">
                <a:solidFill>
                  <a:srgbClr val="555555"/>
                </a:solidFill>
                <a:latin typeface="Calibri"/>
                <a:cs typeface="Calibri"/>
              </a:rPr>
              <a:t>Elle</a:t>
            </a:r>
            <a:r>
              <a:rPr sz="1600" spc="-15">
                <a:solidFill>
                  <a:srgbClr val="555555"/>
                </a:solidFill>
                <a:latin typeface="Calibri"/>
                <a:cs typeface="Calibri"/>
              </a:rPr>
              <a:t> </a:t>
            </a:r>
            <a:r>
              <a:rPr sz="1600">
                <a:solidFill>
                  <a:srgbClr val="555555"/>
                </a:solidFill>
                <a:latin typeface="Calibri"/>
                <a:cs typeface="Calibri"/>
              </a:rPr>
              <a:t>consiste</a:t>
            </a:r>
            <a:r>
              <a:rPr sz="1600" spc="-5">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spc="-10">
                <a:solidFill>
                  <a:srgbClr val="555555"/>
                </a:solidFill>
                <a:latin typeface="Calibri"/>
                <a:cs typeface="Calibri"/>
              </a:rPr>
              <a:t>comprendre</a:t>
            </a:r>
            <a:r>
              <a:rPr sz="1600" spc="15">
                <a:solidFill>
                  <a:srgbClr val="555555"/>
                </a:solidFill>
                <a:latin typeface="Calibri"/>
                <a:cs typeface="Calibri"/>
              </a:rPr>
              <a:t> </a:t>
            </a:r>
            <a:r>
              <a:rPr sz="1600">
                <a:solidFill>
                  <a:srgbClr val="555555"/>
                </a:solidFill>
                <a:latin typeface="Calibri"/>
                <a:cs typeface="Calibri"/>
              </a:rPr>
              <a:t>et</a:t>
            </a:r>
            <a:r>
              <a:rPr sz="1600" spc="-60">
                <a:solidFill>
                  <a:srgbClr val="555555"/>
                </a:solidFill>
                <a:latin typeface="Calibri"/>
                <a:cs typeface="Calibri"/>
              </a:rPr>
              <a:t> </a:t>
            </a:r>
            <a:r>
              <a:rPr sz="1600">
                <a:solidFill>
                  <a:srgbClr val="555555"/>
                </a:solidFill>
                <a:latin typeface="Calibri"/>
                <a:cs typeface="Calibri"/>
              </a:rPr>
              <a:t>analyser</a:t>
            </a:r>
            <a:r>
              <a:rPr sz="1600" spc="15">
                <a:solidFill>
                  <a:srgbClr val="555555"/>
                </a:solidFill>
                <a:latin typeface="Calibri"/>
                <a:cs typeface="Calibri"/>
              </a:rPr>
              <a:t> </a:t>
            </a:r>
            <a:r>
              <a:rPr sz="1600">
                <a:solidFill>
                  <a:srgbClr val="555555"/>
                </a:solidFill>
                <a:latin typeface="Calibri"/>
                <a:cs typeface="Calibri"/>
              </a:rPr>
              <a:t>la</a:t>
            </a:r>
            <a:r>
              <a:rPr sz="1600" spc="-30">
                <a:solidFill>
                  <a:srgbClr val="555555"/>
                </a:solidFill>
                <a:latin typeface="Calibri"/>
                <a:cs typeface="Calibri"/>
              </a:rPr>
              <a:t> </a:t>
            </a:r>
            <a:r>
              <a:rPr sz="1600" spc="-10">
                <a:solidFill>
                  <a:srgbClr val="555555"/>
                </a:solidFill>
                <a:latin typeface="Calibri"/>
                <a:cs typeface="Calibri"/>
              </a:rPr>
              <a:t>situation</a:t>
            </a:r>
            <a:r>
              <a:rPr sz="1600" spc="20">
                <a:solidFill>
                  <a:srgbClr val="555555"/>
                </a:solidFill>
                <a:latin typeface="Calibri"/>
                <a:cs typeface="Calibri"/>
              </a:rPr>
              <a:t> </a:t>
            </a:r>
            <a:r>
              <a:rPr sz="1600" err="1">
                <a:solidFill>
                  <a:srgbClr val="555555"/>
                </a:solidFill>
                <a:latin typeface="Calibri"/>
                <a:cs typeface="Calibri"/>
              </a:rPr>
              <a:t>actuelle</a:t>
            </a:r>
            <a:r>
              <a:rPr lang="fr-FR" sz="1600">
                <a:solidFill>
                  <a:srgbClr val="555555"/>
                </a:solidFill>
                <a:latin typeface="Calibri"/>
                <a:cs typeface="Calibri"/>
              </a:rPr>
              <a:t>.</a:t>
            </a:r>
            <a:r>
              <a:rPr sz="1600" spc="-50">
                <a:solidFill>
                  <a:srgbClr val="555555"/>
                </a:solidFill>
                <a:latin typeface="Calibri"/>
                <a:cs typeface="Calibri"/>
              </a:rPr>
              <a:t> </a:t>
            </a:r>
            <a:endParaRPr sz="1600">
              <a:latin typeface="Calibri"/>
              <a:cs typeface="Calibri"/>
            </a:endParaRPr>
          </a:p>
          <a:p>
            <a:pPr marL="942975" lvl="1" indent="-214629" algn="just">
              <a:lnSpc>
                <a:spcPct val="100000"/>
              </a:lnSpc>
              <a:spcBef>
                <a:spcPts val="505"/>
              </a:spcBef>
              <a:buAutoNum type="arabicPeriod"/>
              <a:tabLst>
                <a:tab pos="942975" algn="l"/>
              </a:tabLst>
            </a:pPr>
            <a:r>
              <a:rPr sz="1600" b="1">
                <a:solidFill>
                  <a:srgbClr val="555555"/>
                </a:solidFill>
                <a:latin typeface="Calibri"/>
                <a:cs typeface="Calibri"/>
              </a:rPr>
              <a:t>Etude</a:t>
            </a:r>
            <a:r>
              <a:rPr sz="1600" b="1" spc="-25">
                <a:solidFill>
                  <a:srgbClr val="555555"/>
                </a:solidFill>
                <a:latin typeface="Calibri"/>
                <a:cs typeface="Calibri"/>
              </a:rPr>
              <a:t> </a:t>
            </a:r>
            <a:r>
              <a:rPr sz="1600" b="1">
                <a:solidFill>
                  <a:srgbClr val="555555"/>
                </a:solidFill>
                <a:latin typeface="Calibri"/>
                <a:cs typeface="Calibri"/>
              </a:rPr>
              <a:t>des</a:t>
            </a:r>
            <a:r>
              <a:rPr sz="1600" b="1" spc="-40">
                <a:solidFill>
                  <a:srgbClr val="555555"/>
                </a:solidFill>
                <a:latin typeface="Calibri"/>
                <a:cs typeface="Calibri"/>
              </a:rPr>
              <a:t> </a:t>
            </a:r>
            <a:r>
              <a:rPr sz="1600" b="1" err="1">
                <a:solidFill>
                  <a:srgbClr val="555555"/>
                </a:solidFill>
                <a:latin typeface="Calibri"/>
                <a:cs typeface="Calibri"/>
              </a:rPr>
              <a:t>besoins</a:t>
            </a:r>
            <a:r>
              <a:rPr sz="1600" b="1" spc="-20">
                <a:solidFill>
                  <a:srgbClr val="555555"/>
                </a:solidFill>
                <a:latin typeface="Calibri"/>
                <a:cs typeface="Calibri"/>
              </a:rPr>
              <a:t> </a:t>
            </a:r>
            <a:r>
              <a:rPr sz="1600">
                <a:solidFill>
                  <a:srgbClr val="555555"/>
                </a:solidFill>
                <a:latin typeface="Calibri"/>
                <a:cs typeface="Calibri"/>
              </a:rPr>
              <a:t>:</a:t>
            </a:r>
            <a:r>
              <a:rPr sz="1600" spc="-50">
                <a:solidFill>
                  <a:srgbClr val="555555"/>
                </a:solidFill>
                <a:latin typeface="Calibri"/>
                <a:cs typeface="Calibri"/>
              </a:rPr>
              <a:t> </a:t>
            </a:r>
            <a:r>
              <a:rPr sz="1600">
                <a:solidFill>
                  <a:srgbClr val="555555"/>
                </a:solidFill>
                <a:latin typeface="Calibri"/>
                <a:cs typeface="Calibri"/>
              </a:rPr>
              <a:t>Elle</a:t>
            </a:r>
            <a:r>
              <a:rPr sz="1600" spc="-20">
                <a:solidFill>
                  <a:srgbClr val="555555"/>
                </a:solidFill>
                <a:latin typeface="Calibri"/>
                <a:cs typeface="Calibri"/>
              </a:rPr>
              <a:t> </a:t>
            </a:r>
            <a:r>
              <a:rPr sz="1600" spc="-10" err="1">
                <a:solidFill>
                  <a:srgbClr val="555555"/>
                </a:solidFill>
                <a:latin typeface="Calibri"/>
                <a:cs typeface="Calibri"/>
              </a:rPr>
              <a:t>consiste</a:t>
            </a:r>
            <a:r>
              <a:rPr sz="1600" spc="-30">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spc="-10">
                <a:solidFill>
                  <a:srgbClr val="555555"/>
                </a:solidFill>
                <a:latin typeface="Calibri"/>
                <a:cs typeface="Calibri"/>
              </a:rPr>
              <a:t>identifier</a:t>
            </a:r>
            <a:r>
              <a:rPr sz="1600" spc="45">
                <a:solidFill>
                  <a:srgbClr val="555555"/>
                </a:solidFill>
                <a:latin typeface="Calibri"/>
                <a:cs typeface="Calibri"/>
              </a:rPr>
              <a:t> </a:t>
            </a:r>
            <a:r>
              <a:rPr sz="1600">
                <a:solidFill>
                  <a:srgbClr val="555555"/>
                </a:solidFill>
                <a:latin typeface="Calibri"/>
                <a:cs typeface="Calibri"/>
              </a:rPr>
              <a:t>les</a:t>
            </a:r>
            <a:r>
              <a:rPr sz="1600" spc="-30">
                <a:solidFill>
                  <a:srgbClr val="555555"/>
                </a:solidFill>
                <a:latin typeface="Calibri"/>
                <a:cs typeface="Calibri"/>
              </a:rPr>
              <a:t> </a:t>
            </a:r>
            <a:r>
              <a:rPr sz="1600" err="1">
                <a:solidFill>
                  <a:srgbClr val="555555"/>
                </a:solidFill>
                <a:latin typeface="Calibri"/>
                <a:cs typeface="Calibri"/>
              </a:rPr>
              <a:t>besoins</a:t>
            </a:r>
            <a:r>
              <a:rPr sz="1600" spc="-25">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spc="-10" err="1">
                <a:solidFill>
                  <a:srgbClr val="555555"/>
                </a:solidFill>
                <a:latin typeface="Calibri"/>
                <a:cs typeface="Calibri"/>
              </a:rPr>
              <a:t>utilisateurs</a:t>
            </a:r>
            <a:r>
              <a:rPr lang="fr-FR" sz="1600" spc="55">
                <a:solidFill>
                  <a:srgbClr val="555555"/>
                </a:solidFill>
                <a:latin typeface="Calibri"/>
                <a:cs typeface="Calibri"/>
              </a:rPr>
              <a:t>.</a:t>
            </a:r>
          </a:p>
          <a:p>
            <a:pPr marL="942975" lvl="1" indent="-214629" algn="just">
              <a:lnSpc>
                <a:spcPct val="100000"/>
              </a:lnSpc>
              <a:spcBef>
                <a:spcPts val="505"/>
              </a:spcBef>
              <a:buAutoNum type="arabicPeriod"/>
              <a:tabLst>
                <a:tab pos="942975" algn="l"/>
              </a:tabLst>
            </a:pPr>
            <a:r>
              <a:rPr sz="1600">
                <a:latin typeface="Calibri"/>
                <a:cs typeface="Calibri"/>
              </a:rPr>
              <a:t> </a:t>
            </a:r>
            <a:r>
              <a:rPr sz="1600" b="1">
                <a:solidFill>
                  <a:srgbClr val="555555"/>
                </a:solidFill>
                <a:latin typeface="Calibri"/>
                <a:cs typeface="Calibri"/>
              </a:rPr>
              <a:t>Conception</a:t>
            </a:r>
            <a:r>
              <a:rPr sz="1600" b="1" spc="-20">
                <a:solidFill>
                  <a:srgbClr val="555555"/>
                </a:solidFill>
                <a:latin typeface="Calibri"/>
                <a:cs typeface="Calibri"/>
              </a:rPr>
              <a:t> </a:t>
            </a:r>
            <a:r>
              <a:rPr sz="1600">
                <a:solidFill>
                  <a:srgbClr val="555555"/>
                </a:solidFill>
                <a:latin typeface="Calibri"/>
                <a:cs typeface="Calibri"/>
              </a:rPr>
              <a:t>:</a:t>
            </a:r>
            <a:r>
              <a:rPr sz="1600" spc="-50">
                <a:solidFill>
                  <a:srgbClr val="555555"/>
                </a:solidFill>
                <a:latin typeface="Calibri"/>
                <a:cs typeface="Calibri"/>
              </a:rPr>
              <a:t> </a:t>
            </a:r>
            <a:r>
              <a:rPr sz="1600">
                <a:solidFill>
                  <a:srgbClr val="555555"/>
                </a:solidFill>
                <a:latin typeface="Calibri"/>
                <a:cs typeface="Calibri"/>
              </a:rPr>
              <a:t>Elle</a:t>
            </a:r>
            <a:r>
              <a:rPr sz="1600" spc="-20">
                <a:solidFill>
                  <a:srgbClr val="555555"/>
                </a:solidFill>
                <a:latin typeface="Calibri"/>
                <a:cs typeface="Calibri"/>
              </a:rPr>
              <a:t> </a:t>
            </a:r>
            <a:r>
              <a:rPr sz="1600" spc="-10">
                <a:solidFill>
                  <a:srgbClr val="555555"/>
                </a:solidFill>
                <a:latin typeface="Calibri"/>
                <a:cs typeface="Calibri"/>
              </a:rPr>
              <a:t>consiste</a:t>
            </a:r>
            <a:r>
              <a:rPr sz="1600" spc="-25">
                <a:solidFill>
                  <a:srgbClr val="555555"/>
                </a:solidFill>
                <a:latin typeface="Calibri"/>
                <a:cs typeface="Calibri"/>
              </a:rPr>
              <a:t> </a:t>
            </a:r>
            <a:r>
              <a:rPr sz="1600">
                <a:solidFill>
                  <a:srgbClr val="555555"/>
                </a:solidFill>
                <a:latin typeface="Calibri"/>
                <a:cs typeface="Calibri"/>
              </a:rPr>
              <a:t>à</a:t>
            </a:r>
            <a:r>
              <a:rPr sz="1600" spc="-40">
                <a:solidFill>
                  <a:srgbClr val="555555"/>
                </a:solidFill>
                <a:latin typeface="Calibri"/>
                <a:cs typeface="Calibri"/>
              </a:rPr>
              <a:t> </a:t>
            </a:r>
            <a:r>
              <a:rPr sz="1600" spc="-10">
                <a:solidFill>
                  <a:srgbClr val="555555"/>
                </a:solidFill>
                <a:latin typeface="Calibri"/>
                <a:cs typeface="Calibri"/>
              </a:rPr>
              <a:t>proposer</a:t>
            </a:r>
            <a:r>
              <a:rPr sz="1600" spc="-35">
                <a:solidFill>
                  <a:srgbClr val="555555"/>
                </a:solidFill>
                <a:latin typeface="Calibri"/>
                <a:cs typeface="Calibri"/>
              </a:rPr>
              <a:t> </a:t>
            </a:r>
            <a:r>
              <a:rPr sz="1600">
                <a:solidFill>
                  <a:srgbClr val="555555"/>
                </a:solidFill>
                <a:latin typeface="Calibri"/>
                <a:cs typeface="Calibri"/>
              </a:rPr>
              <a:t>une</a:t>
            </a:r>
            <a:r>
              <a:rPr sz="1600" spc="-20">
                <a:solidFill>
                  <a:srgbClr val="555555"/>
                </a:solidFill>
                <a:latin typeface="Calibri"/>
                <a:cs typeface="Calibri"/>
              </a:rPr>
              <a:t> </a:t>
            </a:r>
            <a:r>
              <a:rPr sz="1600">
                <a:solidFill>
                  <a:srgbClr val="555555"/>
                </a:solidFill>
                <a:latin typeface="Calibri"/>
                <a:cs typeface="Calibri"/>
              </a:rPr>
              <a:t>solution</a:t>
            </a:r>
            <a:r>
              <a:rPr sz="1600" spc="-5">
                <a:solidFill>
                  <a:srgbClr val="555555"/>
                </a:solidFill>
                <a:latin typeface="Calibri"/>
                <a:cs typeface="Calibri"/>
              </a:rPr>
              <a:t> </a:t>
            </a:r>
            <a:r>
              <a:rPr sz="1600">
                <a:solidFill>
                  <a:srgbClr val="555555"/>
                </a:solidFill>
                <a:latin typeface="Calibri"/>
                <a:cs typeface="Calibri"/>
              </a:rPr>
              <a:t>théorique</a:t>
            </a:r>
            <a:r>
              <a:rPr sz="1600" spc="30">
                <a:solidFill>
                  <a:srgbClr val="555555"/>
                </a:solidFill>
                <a:latin typeface="Calibri"/>
                <a:cs typeface="Calibri"/>
              </a:rPr>
              <a:t> </a:t>
            </a:r>
            <a:r>
              <a:rPr sz="1600" spc="-10">
                <a:solidFill>
                  <a:srgbClr val="555555"/>
                </a:solidFill>
                <a:latin typeface="Calibri"/>
                <a:cs typeface="Calibri"/>
              </a:rPr>
              <a:t>(conceptuelle)</a:t>
            </a:r>
            <a:r>
              <a:rPr sz="1600">
                <a:solidFill>
                  <a:srgbClr val="555555"/>
                </a:solidFill>
                <a:latin typeface="Calibri"/>
                <a:cs typeface="Calibri"/>
              </a:rPr>
              <a:t> </a:t>
            </a:r>
            <a:r>
              <a:rPr sz="1600" spc="-10">
                <a:solidFill>
                  <a:srgbClr val="555555"/>
                </a:solidFill>
                <a:latin typeface="Calibri"/>
                <a:cs typeface="Calibri"/>
              </a:rPr>
              <a:t>répondant</a:t>
            </a:r>
            <a:r>
              <a:rPr sz="1600" spc="20">
                <a:solidFill>
                  <a:srgbClr val="555555"/>
                </a:solidFill>
                <a:latin typeface="Calibri"/>
                <a:cs typeface="Calibri"/>
              </a:rPr>
              <a:t> </a:t>
            </a:r>
            <a:r>
              <a:rPr sz="1600">
                <a:solidFill>
                  <a:srgbClr val="555555"/>
                </a:solidFill>
                <a:latin typeface="Calibri"/>
                <a:cs typeface="Calibri"/>
              </a:rPr>
              <a:t>aux</a:t>
            </a:r>
            <a:r>
              <a:rPr sz="1600" spc="-20">
                <a:solidFill>
                  <a:srgbClr val="555555"/>
                </a:solidFill>
                <a:latin typeface="Calibri"/>
                <a:cs typeface="Calibri"/>
              </a:rPr>
              <a:t> </a:t>
            </a:r>
            <a:r>
              <a:rPr sz="1600">
                <a:solidFill>
                  <a:srgbClr val="555555"/>
                </a:solidFill>
                <a:latin typeface="Calibri"/>
                <a:cs typeface="Calibri"/>
              </a:rPr>
              <a:t>besoins</a:t>
            </a:r>
            <a:r>
              <a:rPr sz="1600" spc="-30">
                <a:solidFill>
                  <a:srgbClr val="555555"/>
                </a:solidFill>
                <a:latin typeface="Calibri"/>
                <a:cs typeface="Calibri"/>
              </a:rPr>
              <a:t> </a:t>
            </a:r>
            <a:r>
              <a:rPr sz="1600">
                <a:solidFill>
                  <a:srgbClr val="555555"/>
                </a:solidFill>
                <a:latin typeface="Calibri"/>
                <a:cs typeface="Calibri"/>
              </a:rPr>
              <a:t>des</a:t>
            </a:r>
            <a:r>
              <a:rPr sz="1600" spc="-30">
                <a:solidFill>
                  <a:srgbClr val="555555"/>
                </a:solidFill>
                <a:latin typeface="Calibri"/>
                <a:cs typeface="Calibri"/>
              </a:rPr>
              <a:t> </a:t>
            </a:r>
            <a:r>
              <a:rPr sz="1600" spc="-10" err="1">
                <a:solidFill>
                  <a:srgbClr val="555555"/>
                </a:solidFill>
                <a:latin typeface="Calibri"/>
                <a:cs typeface="Calibri"/>
              </a:rPr>
              <a:t>utilisateurs</a:t>
            </a:r>
            <a:r>
              <a:rPr lang="fr-FR" sz="1600" spc="30">
                <a:solidFill>
                  <a:srgbClr val="555555"/>
                </a:solidFill>
                <a:latin typeface="Calibri"/>
                <a:cs typeface="Calibri"/>
              </a:rPr>
              <a:t>.</a:t>
            </a:r>
            <a:endParaRPr sz="1600">
              <a:latin typeface="Calibri"/>
              <a:cs typeface="Calibri"/>
            </a:endParaRPr>
          </a:p>
          <a:p>
            <a:pPr marL="942340" lvl="1" indent="-213995" algn="just">
              <a:lnSpc>
                <a:spcPct val="100000"/>
              </a:lnSpc>
              <a:spcBef>
                <a:spcPts val="525"/>
              </a:spcBef>
              <a:buAutoNum type="arabicPeriod"/>
              <a:tabLst>
                <a:tab pos="942340" algn="l"/>
              </a:tabLst>
            </a:pPr>
            <a:r>
              <a:rPr sz="1600" b="1" spc="-10">
                <a:solidFill>
                  <a:srgbClr val="555555"/>
                </a:solidFill>
                <a:latin typeface="Calibri"/>
                <a:cs typeface="Calibri"/>
              </a:rPr>
              <a:t>Développement</a:t>
            </a:r>
            <a:r>
              <a:rPr sz="1600" b="1" spc="30">
                <a:solidFill>
                  <a:srgbClr val="555555"/>
                </a:solidFill>
                <a:latin typeface="Calibri"/>
                <a:cs typeface="Calibri"/>
              </a:rPr>
              <a:t> </a:t>
            </a:r>
            <a:r>
              <a:rPr sz="1600" b="1">
                <a:solidFill>
                  <a:srgbClr val="555555"/>
                </a:solidFill>
                <a:latin typeface="Calibri"/>
                <a:cs typeface="Calibri"/>
              </a:rPr>
              <a:t>et</a:t>
            </a:r>
            <a:r>
              <a:rPr sz="1600" b="1" spc="-55">
                <a:solidFill>
                  <a:srgbClr val="555555"/>
                </a:solidFill>
                <a:latin typeface="Calibri"/>
                <a:cs typeface="Calibri"/>
              </a:rPr>
              <a:t> </a:t>
            </a:r>
            <a:r>
              <a:rPr sz="1600" b="1">
                <a:solidFill>
                  <a:srgbClr val="555555"/>
                </a:solidFill>
                <a:latin typeface="Calibri"/>
                <a:cs typeface="Calibri"/>
              </a:rPr>
              <a:t>test</a:t>
            </a:r>
            <a:r>
              <a:rPr sz="1600" b="1" spc="-10">
                <a:solidFill>
                  <a:srgbClr val="555555"/>
                </a:solidFill>
                <a:latin typeface="Calibri"/>
                <a:cs typeface="Calibri"/>
              </a:rPr>
              <a:t> </a:t>
            </a:r>
            <a:r>
              <a:rPr sz="1600">
                <a:solidFill>
                  <a:srgbClr val="555555"/>
                </a:solidFill>
                <a:latin typeface="Calibri"/>
                <a:cs typeface="Calibri"/>
              </a:rPr>
              <a:t>:</a:t>
            </a:r>
            <a:r>
              <a:rPr sz="1600" spc="-40">
                <a:solidFill>
                  <a:srgbClr val="555555"/>
                </a:solidFill>
                <a:latin typeface="Calibri"/>
                <a:cs typeface="Calibri"/>
              </a:rPr>
              <a:t> </a:t>
            </a:r>
            <a:r>
              <a:rPr sz="1600">
                <a:solidFill>
                  <a:srgbClr val="555555"/>
                </a:solidFill>
                <a:latin typeface="Calibri"/>
                <a:cs typeface="Calibri"/>
              </a:rPr>
              <a:t>Elle</a:t>
            </a:r>
            <a:r>
              <a:rPr sz="1600" spc="-10">
                <a:solidFill>
                  <a:srgbClr val="555555"/>
                </a:solidFill>
                <a:latin typeface="Calibri"/>
                <a:cs typeface="Calibri"/>
              </a:rPr>
              <a:t> consiste</a:t>
            </a:r>
            <a:r>
              <a:rPr sz="1600" spc="-20">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spc="-10">
                <a:solidFill>
                  <a:srgbClr val="555555"/>
                </a:solidFill>
                <a:latin typeface="Calibri"/>
                <a:cs typeface="Calibri"/>
              </a:rPr>
              <a:t>développer</a:t>
            </a:r>
            <a:r>
              <a:rPr sz="1600" spc="30">
                <a:solidFill>
                  <a:srgbClr val="555555"/>
                </a:solidFill>
                <a:latin typeface="Calibri"/>
                <a:cs typeface="Calibri"/>
              </a:rPr>
              <a:t> </a:t>
            </a:r>
            <a:r>
              <a:rPr sz="1600">
                <a:solidFill>
                  <a:srgbClr val="555555"/>
                </a:solidFill>
                <a:latin typeface="Calibri"/>
                <a:cs typeface="Calibri"/>
              </a:rPr>
              <a:t>les</a:t>
            </a:r>
            <a:r>
              <a:rPr sz="1600" spc="-20">
                <a:solidFill>
                  <a:srgbClr val="555555"/>
                </a:solidFill>
                <a:latin typeface="Calibri"/>
                <a:cs typeface="Calibri"/>
              </a:rPr>
              <a:t> </a:t>
            </a:r>
            <a:r>
              <a:rPr sz="1600" spc="-10">
                <a:solidFill>
                  <a:srgbClr val="555555"/>
                </a:solidFill>
                <a:latin typeface="Calibri"/>
                <a:cs typeface="Calibri"/>
              </a:rPr>
              <a:t>applications</a:t>
            </a:r>
            <a:r>
              <a:rPr sz="1600" spc="40">
                <a:solidFill>
                  <a:srgbClr val="555555"/>
                </a:solidFill>
                <a:latin typeface="Calibri"/>
                <a:cs typeface="Calibri"/>
              </a:rPr>
              <a:t> </a:t>
            </a:r>
            <a:r>
              <a:rPr sz="1600" spc="-10">
                <a:solidFill>
                  <a:srgbClr val="555555"/>
                </a:solidFill>
                <a:latin typeface="Calibri"/>
                <a:cs typeface="Calibri"/>
              </a:rPr>
              <a:t>informatiques</a:t>
            </a:r>
            <a:r>
              <a:rPr sz="1600" spc="40">
                <a:solidFill>
                  <a:srgbClr val="555555"/>
                </a:solidFill>
                <a:latin typeface="Calibri"/>
                <a:cs typeface="Calibri"/>
              </a:rPr>
              <a:t> </a:t>
            </a:r>
            <a:r>
              <a:rPr sz="1600">
                <a:solidFill>
                  <a:srgbClr val="555555"/>
                </a:solidFill>
                <a:latin typeface="Calibri"/>
                <a:cs typeface="Calibri"/>
              </a:rPr>
              <a:t>et</a:t>
            </a:r>
            <a:r>
              <a:rPr sz="1600" spc="-40">
                <a:solidFill>
                  <a:srgbClr val="555555"/>
                </a:solidFill>
                <a:latin typeface="Calibri"/>
                <a:cs typeface="Calibri"/>
              </a:rPr>
              <a:t> </a:t>
            </a:r>
            <a:r>
              <a:rPr sz="1600">
                <a:solidFill>
                  <a:srgbClr val="555555"/>
                </a:solidFill>
                <a:latin typeface="Calibri"/>
                <a:cs typeface="Calibri"/>
              </a:rPr>
              <a:t>les</a:t>
            </a:r>
            <a:r>
              <a:rPr sz="1600" spc="-15">
                <a:solidFill>
                  <a:srgbClr val="555555"/>
                </a:solidFill>
                <a:latin typeface="Calibri"/>
                <a:cs typeface="Calibri"/>
              </a:rPr>
              <a:t> </a:t>
            </a:r>
            <a:r>
              <a:rPr sz="1600" spc="-10">
                <a:solidFill>
                  <a:srgbClr val="555555"/>
                </a:solidFill>
                <a:latin typeface="Calibri"/>
                <a:cs typeface="Calibri"/>
              </a:rPr>
              <a:t>tester</a:t>
            </a:r>
            <a:r>
              <a:rPr lang="fr-FR" sz="1600" spc="5">
                <a:solidFill>
                  <a:srgbClr val="555555"/>
                </a:solidFill>
                <a:latin typeface="Calibri"/>
                <a:cs typeface="Calibri"/>
              </a:rPr>
              <a:t>.</a:t>
            </a:r>
          </a:p>
          <a:p>
            <a:pPr marL="942340" lvl="1" indent="-213995" algn="just">
              <a:lnSpc>
                <a:spcPct val="100000"/>
              </a:lnSpc>
              <a:spcBef>
                <a:spcPts val="525"/>
              </a:spcBef>
              <a:buAutoNum type="arabicPeriod"/>
              <a:tabLst>
                <a:tab pos="942340" algn="l"/>
              </a:tabLst>
            </a:pPr>
            <a:r>
              <a:rPr sz="1600">
                <a:latin typeface="Calibri"/>
                <a:cs typeface="Calibri"/>
              </a:rPr>
              <a:t> </a:t>
            </a:r>
            <a:r>
              <a:rPr sz="1600" b="1" spc="-10" err="1">
                <a:solidFill>
                  <a:srgbClr val="555555"/>
                </a:solidFill>
                <a:latin typeface="Calibri"/>
                <a:cs typeface="Calibri"/>
              </a:rPr>
              <a:t>Déploiement</a:t>
            </a:r>
            <a:r>
              <a:rPr sz="1600" b="1" spc="25">
                <a:solidFill>
                  <a:srgbClr val="555555"/>
                </a:solidFill>
                <a:latin typeface="Calibri"/>
                <a:cs typeface="Calibri"/>
              </a:rPr>
              <a:t> </a:t>
            </a:r>
            <a:r>
              <a:rPr sz="1600">
                <a:solidFill>
                  <a:srgbClr val="555555"/>
                </a:solidFill>
                <a:latin typeface="Calibri"/>
                <a:cs typeface="Calibri"/>
              </a:rPr>
              <a:t>:</a:t>
            </a:r>
            <a:r>
              <a:rPr sz="1600" spc="-65">
                <a:solidFill>
                  <a:srgbClr val="555555"/>
                </a:solidFill>
                <a:latin typeface="Calibri"/>
                <a:cs typeface="Calibri"/>
              </a:rPr>
              <a:t> </a:t>
            </a:r>
            <a:r>
              <a:rPr sz="1600">
                <a:solidFill>
                  <a:srgbClr val="555555"/>
                </a:solidFill>
                <a:latin typeface="Calibri"/>
                <a:cs typeface="Calibri"/>
              </a:rPr>
              <a:t>Elle</a:t>
            </a:r>
            <a:r>
              <a:rPr sz="1600" spc="-15">
                <a:solidFill>
                  <a:srgbClr val="555555"/>
                </a:solidFill>
                <a:latin typeface="Calibri"/>
                <a:cs typeface="Calibri"/>
              </a:rPr>
              <a:t> </a:t>
            </a:r>
            <a:r>
              <a:rPr sz="1600">
                <a:solidFill>
                  <a:srgbClr val="555555"/>
                </a:solidFill>
                <a:latin typeface="Calibri"/>
                <a:cs typeface="Calibri"/>
              </a:rPr>
              <a:t>consiste</a:t>
            </a:r>
            <a:r>
              <a:rPr sz="1600" spc="-10">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spc="-10">
                <a:solidFill>
                  <a:srgbClr val="555555"/>
                </a:solidFill>
                <a:latin typeface="Calibri"/>
                <a:cs typeface="Calibri"/>
              </a:rPr>
              <a:t>installer</a:t>
            </a:r>
            <a:r>
              <a:rPr sz="1600" spc="30">
                <a:solidFill>
                  <a:srgbClr val="555555"/>
                </a:solidFill>
                <a:latin typeface="Calibri"/>
                <a:cs typeface="Calibri"/>
              </a:rPr>
              <a:t> </a:t>
            </a:r>
            <a:r>
              <a:rPr sz="1600">
                <a:solidFill>
                  <a:srgbClr val="555555"/>
                </a:solidFill>
                <a:latin typeface="Calibri"/>
                <a:cs typeface="Calibri"/>
              </a:rPr>
              <a:t>les</a:t>
            </a:r>
            <a:r>
              <a:rPr sz="1600" spc="-25">
                <a:solidFill>
                  <a:srgbClr val="555555"/>
                </a:solidFill>
                <a:latin typeface="Calibri"/>
                <a:cs typeface="Calibri"/>
              </a:rPr>
              <a:t> </a:t>
            </a:r>
            <a:r>
              <a:rPr sz="1600" spc="-10">
                <a:solidFill>
                  <a:srgbClr val="555555"/>
                </a:solidFill>
                <a:latin typeface="Calibri"/>
                <a:cs typeface="Calibri"/>
              </a:rPr>
              <a:t>applications</a:t>
            </a:r>
            <a:r>
              <a:rPr sz="1600" spc="40">
                <a:solidFill>
                  <a:srgbClr val="555555"/>
                </a:solidFill>
                <a:latin typeface="Calibri"/>
                <a:cs typeface="Calibri"/>
              </a:rPr>
              <a:t> </a:t>
            </a:r>
            <a:r>
              <a:rPr sz="1600">
                <a:solidFill>
                  <a:srgbClr val="555555"/>
                </a:solidFill>
                <a:latin typeface="Calibri"/>
                <a:cs typeface="Calibri"/>
              </a:rPr>
              <a:t>dans</a:t>
            </a:r>
            <a:r>
              <a:rPr sz="1600" spc="-30">
                <a:solidFill>
                  <a:srgbClr val="555555"/>
                </a:solidFill>
                <a:latin typeface="Calibri"/>
                <a:cs typeface="Calibri"/>
              </a:rPr>
              <a:t> </a:t>
            </a:r>
            <a:r>
              <a:rPr sz="1600" spc="-20">
                <a:solidFill>
                  <a:srgbClr val="555555"/>
                </a:solidFill>
                <a:latin typeface="Calibri"/>
                <a:cs typeface="Calibri"/>
              </a:rPr>
              <a:t>l’environnement</a:t>
            </a:r>
            <a:r>
              <a:rPr sz="1600" spc="50">
                <a:solidFill>
                  <a:srgbClr val="555555"/>
                </a:solidFill>
                <a:latin typeface="Calibri"/>
                <a:cs typeface="Calibri"/>
              </a:rPr>
              <a:t> </a:t>
            </a:r>
            <a:r>
              <a:rPr sz="1600" spc="-10">
                <a:solidFill>
                  <a:srgbClr val="555555"/>
                </a:solidFill>
                <a:latin typeface="Calibri"/>
                <a:cs typeface="Calibri"/>
              </a:rPr>
              <a:t>d’exploitation.</a:t>
            </a:r>
            <a:endParaRPr sz="16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33</a:t>
            </a:fld>
            <a:endParaRPr spc="-25"/>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9" name="object 9"/>
          <p:cNvSpPr txBox="1">
            <a:spLocks noGrp="1"/>
          </p:cNvSpPr>
          <p:nvPr>
            <p:ph type="title"/>
          </p:nvPr>
        </p:nvSpPr>
        <p:spPr>
          <a:xfrm>
            <a:off x="258956" y="573753"/>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0" name="object 10"/>
          <p:cNvSpPr txBox="1"/>
          <p:nvPr/>
        </p:nvSpPr>
        <p:spPr>
          <a:xfrm>
            <a:off x="533465" y="1445481"/>
            <a:ext cx="10460355" cy="2973891"/>
          </a:xfrm>
          <a:prstGeom prst="rect">
            <a:avLst/>
          </a:prstGeom>
        </p:spPr>
        <p:txBody>
          <a:bodyPr vert="horz" wrap="square" lIns="0" tIns="13970" rIns="0" bIns="0" rtlCol="0">
            <a:spAutoFit/>
          </a:bodyPr>
          <a:lstStyle/>
          <a:p>
            <a:pPr algn="just">
              <a:lnSpc>
                <a:spcPct val="100000"/>
              </a:lnSpc>
            </a:pPr>
            <a:endParaRPr>
              <a:latin typeface="Calibri"/>
              <a:cs typeface="Calibri"/>
            </a:endParaRPr>
          </a:p>
          <a:p>
            <a:pPr algn="just">
              <a:lnSpc>
                <a:spcPct val="100000"/>
              </a:lnSpc>
              <a:spcBef>
                <a:spcPts val="180"/>
              </a:spcBef>
            </a:pPr>
            <a:endParaRPr>
              <a:latin typeface="Calibri"/>
              <a:cs typeface="Calibri"/>
            </a:endParaRPr>
          </a:p>
          <a:p>
            <a:pPr marL="542290" algn="just">
              <a:lnSpc>
                <a:spcPct val="100000"/>
              </a:lnSpc>
            </a:pPr>
            <a:r>
              <a:rPr b="1" spc="-10">
                <a:solidFill>
                  <a:srgbClr val="FF7800"/>
                </a:solidFill>
                <a:latin typeface="Calibri"/>
                <a:cs typeface="Calibri"/>
              </a:rPr>
              <a:t>Etapes</a:t>
            </a:r>
            <a:r>
              <a:rPr b="1" spc="-65">
                <a:solidFill>
                  <a:srgbClr val="FF7800"/>
                </a:solidFill>
                <a:latin typeface="Calibri"/>
                <a:cs typeface="Calibri"/>
              </a:rPr>
              <a:t> </a:t>
            </a:r>
            <a:r>
              <a:rPr b="1">
                <a:solidFill>
                  <a:srgbClr val="FF7800"/>
                </a:solidFill>
                <a:latin typeface="Calibri"/>
                <a:cs typeface="Calibri"/>
              </a:rPr>
              <a:t>de</a:t>
            </a:r>
            <a:r>
              <a:rPr b="1" spc="-15">
                <a:solidFill>
                  <a:srgbClr val="FF7800"/>
                </a:solidFill>
                <a:latin typeface="Calibri"/>
                <a:cs typeface="Calibri"/>
              </a:rPr>
              <a:t> </a:t>
            </a:r>
            <a:r>
              <a:rPr b="1">
                <a:solidFill>
                  <a:srgbClr val="FF7800"/>
                </a:solidFill>
                <a:latin typeface="Calibri"/>
                <a:cs typeface="Calibri"/>
              </a:rPr>
              <a:t>construction</a:t>
            </a:r>
            <a:r>
              <a:rPr b="1" spc="-45">
                <a:solidFill>
                  <a:srgbClr val="FF7800"/>
                </a:solidFill>
                <a:latin typeface="Calibri"/>
                <a:cs typeface="Calibri"/>
              </a:rPr>
              <a:t> </a:t>
            </a:r>
            <a:r>
              <a:rPr b="1">
                <a:solidFill>
                  <a:srgbClr val="FF7800"/>
                </a:solidFill>
                <a:latin typeface="Calibri"/>
                <a:cs typeface="Calibri"/>
              </a:rPr>
              <a:t>d’un</a:t>
            </a:r>
            <a:r>
              <a:rPr b="1" spc="-20">
                <a:solidFill>
                  <a:srgbClr val="FF7800"/>
                </a:solidFill>
                <a:latin typeface="Calibri"/>
                <a:cs typeface="Calibri"/>
              </a:rPr>
              <a:t> </a:t>
            </a:r>
            <a:r>
              <a:rPr b="1" spc="-25">
                <a:solidFill>
                  <a:srgbClr val="FF7800"/>
                </a:solidFill>
                <a:latin typeface="Calibri"/>
                <a:cs typeface="Calibri"/>
              </a:rPr>
              <a:t>SI</a:t>
            </a:r>
            <a:endParaRPr>
              <a:latin typeface="Calibri"/>
              <a:cs typeface="Calibri"/>
            </a:endParaRPr>
          </a:p>
          <a:p>
            <a:pPr marL="542290" algn="just">
              <a:lnSpc>
                <a:spcPct val="100000"/>
              </a:lnSpc>
              <a:spcBef>
                <a:spcPts val="850"/>
              </a:spcBef>
            </a:pPr>
            <a:r>
              <a:rPr sz="1600">
                <a:solidFill>
                  <a:srgbClr val="555555"/>
                </a:solidFill>
                <a:latin typeface="Calibri"/>
                <a:cs typeface="Calibri"/>
              </a:rPr>
              <a:t>La</a:t>
            </a:r>
            <a:r>
              <a:rPr sz="1600" spc="-35">
                <a:solidFill>
                  <a:srgbClr val="555555"/>
                </a:solidFill>
                <a:latin typeface="Calibri"/>
                <a:cs typeface="Calibri"/>
              </a:rPr>
              <a:t> </a:t>
            </a:r>
            <a:r>
              <a:rPr sz="1600">
                <a:solidFill>
                  <a:srgbClr val="555555"/>
                </a:solidFill>
                <a:latin typeface="Calibri"/>
                <a:cs typeface="Calibri"/>
              </a:rPr>
              <a:t>phase</a:t>
            </a:r>
            <a:r>
              <a:rPr sz="1600" spc="-25">
                <a:solidFill>
                  <a:srgbClr val="555555"/>
                </a:solidFill>
                <a:latin typeface="Calibri"/>
                <a:cs typeface="Calibri"/>
              </a:rPr>
              <a:t> </a:t>
            </a:r>
            <a:r>
              <a:rPr sz="1600" spc="-20">
                <a:solidFill>
                  <a:srgbClr val="555555"/>
                </a:solidFill>
                <a:latin typeface="Calibri"/>
                <a:cs typeface="Calibri"/>
              </a:rPr>
              <a:t>d’exploitation</a:t>
            </a:r>
            <a:r>
              <a:rPr sz="1600" spc="20">
                <a:solidFill>
                  <a:srgbClr val="555555"/>
                </a:solidFill>
                <a:latin typeface="Calibri"/>
                <a:cs typeface="Calibri"/>
              </a:rPr>
              <a:t> </a:t>
            </a:r>
            <a:r>
              <a:rPr sz="1600">
                <a:solidFill>
                  <a:srgbClr val="555555"/>
                </a:solidFill>
                <a:latin typeface="Calibri"/>
                <a:cs typeface="Calibri"/>
              </a:rPr>
              <a:t>et</a:t>
            </a:r>
            <a:r>
              <a:rPr sz="1600" spc="-40">
                <a:solidFill>
                  <a:srgbClr val="555555"/>
                </a:solidFill>
                <a:latin typeface="Calibri"/>
                <a:cs typeface="Calibri"/>
              </a:rPr>
              <a:t> </a:t>
            </a:r>
            <a:r>
              <a:rPr sz="1600" spc="-10">
                <a:solidFill>
                  <a:srgbClr val="555555"/>
                </a:solidFill>
                <a:latin typeface="Calibri"/>
                <a:cs typeface="Calibri"/>
              </a:rPr>
              <a:t>maintenance</a:t>
            </a:r>
            <a:r>
              <a:rPr sz="1600" spc="35">
                <a:solidFill>
                  <a:srgbClr val="555555"/>
                </a:solidFill>
                <a:latin typeface="Calibri"/>
                <a:cs typeface="Calibri"/>
              </a:rPr>
              <a:t> </a:t>
            </a:r>
            <a:r>
              <a:rPr sz="1600">
                <a:solidFill>
                  <a:srgbClr val="555555"/>
                </a:solidFill>
                <a:latin typeface="Calibri"/>
                <a:cs typeface="Calibri"/>
              </a:rPr>
              <a:t>est</a:t>
            </a:r>
            <a:r>
              <a:rPr sz="1600" spc="-35">
                <a:solidFill>
                  <a:srgbClr val="555555"/>
                </a:solidFill>
                <a:latin typeface="Calibri"/>
                <a:cs typeface="Calibri"/>
              </a:rPr>
              <a:t> </a:t>
            </a:r>
            <a:r>
              <a:rPr sz="1600">
                <a:solidFill>
                  <a:srgbClr val="555555"/>
                </a:solidFill>
                <a:latin typeface="Calibri"/>
                <a:cs typeface="Calibri"/>
              </a:rPr>
              <a:t>composée</a:t>
            </a:r>
            <a:r>
              <a:rPr sz="1600" spc="-45">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a:solidFill>
                  <a:srgbClr val="555555"/>
                </a:solidFill>
                <a:latin typeface="Calibri"/>
                <a:cs typeface="Calibri"/>
              </a:rPr>
              <a:t>2</a:t>
            </a:r>
            <a:r>
              <a:rPr sz="1600" spc="-60">
                <a:solidFill>
                  <a:srgbClr val="555555"/>
                </a:solidFill>
                <a:latin typeface="Calibri"/>
                <a:cs typeface="Calibri"/>
              </a:rPr>
              <a:t> </a:t>
            </a:r>
            <a:r>
              <a:rPr sz="1600">
                <a:solidFill>
                  <a:srgbClr val="555555"/>
                </a:solidFill>
                <a:latin typeface="Calibri"/>
                <a:cs typeface="Calibri"/>
              </a:rPr>
              <a:t>étapes</a:t>
            </a:r>
            <a:r>
              <a:rPr sz="1600" spc="-10">
                <a:solidFill>
                  <a:srgbClr val="555555"/>
                </a:solidFill>
                <a:latin typeface="Calibri"/>
                <a:cs typeface="Calibri"/>
              </a:rPr>
              <a:t> suivantes</a:t>
            </a:r>
            <a:r>
              <a:rPr sz="1600" spc="65">
                <a:solidFill>
                  <a:srgbClr val="555555"/>
                </a:solidFill>
                <a:latin typeface="Calibri"/>
                <a:cs typeface="Calibri"/>
              </a:rPr>
              <a:t> </a:t>
            </a:r>
            <a:r>
              <a:rPr sz="1600">
                <a:solidFill>
                  <a:srgbClr val="555555"/>
                </a:solidFill>
                <a:latin typeface="Calibri"/>
                <a:cs typeface="Calibri"/>
              </a:rPr>
              <a:t>qui</a:t>
            </a:r>
            <a:r>
              <a:rPr sz="1600" spc="-25">
                <a:solidFill>
                  <a:srgbClr val="555555"/>
                </a:solidFill>
                <a:latin typeface="Calibri"/>
                <a:cs typeface="Calibri"/>
              </a:rPr>
              <a:t> </a:t>
            </a:r>
            <a:r>
              <a:rPr sz="1600">
                <a:solidFill>
                  <a:srgbClr val="555555"/>
                </a:solidFill>
                <a:latin typeface="Calibri"/>
                <a:cs typeface="Calibri"/>
              </a:rPr>
              <a:t>se</a:t>
            </a:r>
            <a:r>
              <a:rPr sz="1600" spc="-50">
                <a:solidFill>
                  <a:srgbClr val="555555"/>
                </a:solidFill>
                <a:latin typeface="Calibri"/>
                <a:cs typeface="Calibri"/>
              </a:rPr>
              <a:t> </a:t>
            </a:r>
            <a:r>
              <a:rPr sz="1600" spc="-10">
                <a:solidFill>
                  <a:srgbClr val="555555"/>
                </a:solidFill>
                <a:latin typeface="Calibri"/>
                <a:cs typeface="Calibri"/>
              </a:rPr>
              <a:t>déroulent</a:t>
            </a:r>
            <a:r>
              <a:rPr sz="1600" spc="25">
                <a:solidFill>
                  <a:srgbClr val="555555"/>
                </a:solidFill>
                <a:latin typeface="Calibri"/>
                <a:cs typeface="Calibri"/>
              </a:rPr>
              <a:t> </a:t>
            </a:r>
            <a:r>
              <a:rPr sz="1600">
                <a:solidFill>
                  <a:srgbClr val="555555"/>
                </a:solidFill>
                <a:latin typeface="Calibri"/>
                <a:cs typeface="Calibri"/>
              </a:rPr>
              <a:t>en</a:t>
            </a:r>
            <a:r>
              <a:rPr sz="1600" spc="-45">
                <a:solidFill>
                  <a:srgbClr val="555555"/>
                </a:solidFill>
                <a:latin typeface="Calibri"/>
                <a:cs typeface="Calibri"/>
              </a:rPr>
              <a:t> </a:t>
            </a:r>
            <a:r>
              <a:rPr sz="1600" spc="-10">
                <a:solidFill>
                  <a:srgbClr val="555555"/>
                </a:solidFill>
                <a:latin typeface="Calibri"/>
                <a:cs typeface="Calibri"/>
              </a:rPr>
              <a:t>parallèle</a:t>
            </a:r>
            <a:r>
              <a:rPr sz="1600" spc="1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711835" indent="-169545" algn="just">
              <a:lnSpc>
                <a:spcPct val="100000"/>
              </a:lnSpc>
              <a:spcBef>
                <a:spcPts val="530"/>
              </a:spcBef>
              <a:buFont typeface="Arial MT"/>
              <a:buChar char="•"/>
              <a:tabLst>
                <a:tab pos="711835" algn="l"/>
              </a:tabLst>
            </a:pPr>
            <a:r>
              <a:rPr sz="1600" b="1" spc="-10">
                <a:solidFill>
                  <a:srgbClr val="555555"/>
                </a:solidFill>
                <a:latin typeface="Calibri"/>
                <a:cs typeface="Calibri"/>
              </a:rPr>
              <a:t>Exploitation</a:t>
            </a:r>
            <a:r>
              <a:rPr sz="1600" b="1" spc="25">
                <a:solidFill>
                  <a:srgbClr val="555555"/>
                </a:solidFill>
                <a:latin typeface="Calibri"/>
                <a:cs typeface="Calibri"/>
              </a:rPr>
              <a:t> </a:t>
            </a:r>
            <a:r>
              <a:rPr sz="1600">
                <a:solidFill>
                  <a:srgbClr val="555555"/>
                </a:solidFill>
                <a:latin typeface="Calibri"/>
                <a:cs typeface="Calibri"/>
              </a:rPr>
              <a:t>:</a:t>
            </a:r>
            <a:r>
              <a:rPr sz="1600" spc="-45">
                <a:solidFill>
                  <a:srgbClr val="555555"/>
                </a:solidFill>
                <a:latin typeface="Calibri"/>
                <a:cs typeface="Calibri"/>
              </a:rPr>
              <a:t> </a:t>
            </a:r>
            <a:r>
              <a:rPr sz="1600">
                <a:solidFill>
                  <a:srgbClr val="555555"/>
                </a:solidFill>
                <a:latin typeface="Calibri"/>
                <a:cs typeface="Calibri"/>
              </a:rPr>
              <a:t>Elle</a:t>
            </a:r>
            <a:r>
              <a:rPr sz="1600" spc="-15">
                <a:solidFill>
                  <a:srgbClr val="555555"/>
                </a:solidFill>
                <a:latin typeface="Calibri"/>
                <a:cs typeface="Calibri"/>
              </a:rPr>
              <a:t> </a:t>
            </a:r>
            <a:r>
              <a:rPr sz="1600" spc="-10">
                <a:solidFill>
                  <a:srgbClr val="555555"/>
                </a:solidFill>
                <a:latin typeface="Calibri"/>
                <a:cs typeface="Calibri"/>
              </a:rPr>
              <a:t>consiste</a:t>
            </a:r>
            <a:r>
              <a:rPr sz="1600" spc="-20">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a:solidFill>
                  <a:srgbClr val="555555"/>
                </a:solidFill>
                <a:latin typeface="Calibri"/>
                <a:cs typeface="Calibri"/>
              </a:rPr>
              <a:t>utiliser</a:t>
            </a:r>
            <a:r>
              <a:rPr sz="1600" spc="25">
                <a:solidFill>
                  <a:srgbClr val="555555"/>
                </a:solidFill>
                <a:latin typeface="Calibri"/>
                <a:cs typeface="Calibri"/>
              </a:rPr>
              <a:t> </a:t>
            </a:r>
            <a:r>
              <a:rPr sz="1600">
                <a:solidFill>
                  <a:srgbClr val="555555"/>
                </a:solidFill>
                <a:latin typeface="Calibri"/>
                <a:cs typeface="Calibri"/>
              </a:rPr>
              <a:t>les</a:t>
            </a:r>
            <a:r>
              <a:rPr sz="1600" spc="-20">
                <a:solidFill>
                  <a:srgbClr val="555555"/>
                </a:solidFill>
                <a:latin typeface="Calibri"/>
                <a:cs typeface="Calibri"/>
              </a:rPr>
              <a:t> </a:t>
            </a:r>
            <a:r>
              <a:rPr sz="1600" spc="-10">
                <a:solidFill>
                  <a:srgbClr val="555555"/>
                </a:solidFill>
                <a:latin typeface="Calibri"/>
                <a:cs typeface="Calibri"/>
              </a:rPr>
              <a:t>applications</a:t>
            </a:r>
            <a:r>
              <a:rPr sz="1600" spc="40">
                <a:solidFill>
                  <a:srgbClr val="555555"/>
                </a:solidFill>
                <a:latin typeface="Calibri"/>
                <a:cs typeface="Calibri"/>
              </a:rPr>
              <a:t> </a:t>
            </a:r>
            <a:r>
              <a:rPr sz="1600" spc="-10">
                <a:solidFill>
                  <a:srgbClr val="555555"/>
                </a:solidFill>
                <a:latin typeface="Calibri"/>
                <a:cs typeface="Calibri"/>
              </a:rPr>
              <a:t>développées</a:t>
            </a:r>
            <a:r>
              <a:rPr sz="1600" spc="2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711835" marR="5080" indent="-169545" algn="just">
              <a:lnSpc>
                <a:spcPts val="1580"/>
              </a:lnSpc>
              <a:spcBef>
                <a:spcPts val="665"/>
              </a:spcBef>
              <a:buFont typeface="Arial MT"/>
              <a:buChar char="•"/>
              <a:tabLst>
                <a:tab pos="713105" algn="l"/>
              </a:tabLst>
            </a:pPr>
            <a:r>
              <a:rPr sz="1600" b="1">
                <a:solidFill>
                  <a:srgbClr val="555555"/>
                </a:solidFill>
                <a:latin typeface="Calibri"/>
                <a:cs typeface="Calibri"/>
              </a:rPr>
              <a:t>Maintenance</a:t>
            </a:r>
            <a:r>
              <a:rPr sz="1600" b="1" spc="85">
                <a:solidFill>
                  <a:srgbClr val="555555"/>
                </a:solidFill>
                <a:latin typeface="Calibri"/>
                <a:cs typeface="Calibri"/>
              </a:rPr>
              <a:t> </a:t>
            </a:r>
            <a:r>
              <a:rPr sz="1600">
                <a:solidFill>
                  <a:srgbClr val="555555"/>
                </a:solidFill>
                <a:latin typeface="Calibri"/>
                <a:cs typeface="Calibri"/>
              </a:rPr>
              <a:t>:</a:t>
            </a:r>
            <a:r>
              <a:rPr sz="1600" spc="90">
                <a:solidFill>
                  <a:srgbClr val="555555"/>
                </a:solidFill>
                <a:latin typeface="Calibri"/>
                <a:cs typeface="Calibri"/>
              </a:rPr>
              <a:t> </a:t>
            </a:r>
            <a:r>
              <a:rPr sz="1600">
                <a:solidFill>
                  <a:srgbClr val="555555"/>
                </a:solidFill>
                <a:latin typeface="Calibri"/>
                <a:cs typeface="Calibri"/>
              </a:rPr>
              <a:t>Elle</a:t>
            </a:r>
            <a:r>
              <a:rPr sz="1600" spc="80">
                <a:solidFill>
                  <a:srgbClr val="555555"/>
                </a:solidFill>
                <a:latin typeface="Calibri"/>
                <a:cs typeface="Calibri"/>
              </a:rPr>
              <a:t> </a:t>
            </a:r>
            <a:r>
              <a:rPr sz="1600">
                <a:solidFill>
                  <a:srgbClr val="555555"/>
                </a:solidFill>
                <a:latin typeface="Calibri"/>
                <a:cs typeface="Calibri"/>
              </a:rPr>
              <a:t>consiste</a:t>
            </a:r>
            <a:r>
              <a:rPr sz="1600" spc="85">
                <a:solidFill>
                  <a:srgbClr val="555555"/>
                </a:solidFill>
                <a:latin typeface="Calibri"/>
                <a:cs typeface="Calibri"/>
              </a:rPr>
              <a:t> </a:t>
            </a:r>
            <a:r>
              <a:rPr sz="1600">
                <a:solidFill>
                  <a:srgbClr val="555555"/>
                </a:solidFill>
                <a:latin typeface="Calibri"/>
                <a:cs typeface="Calibri"/>
              </a:rPr>
              <a:t>à</a:t>
            </a:r>
            <a:r>
              <a:rPr sz="1600" spc="80">
                <a:solidFill>
                  <a:srgbClr val="555555"/>
                </a:solidFill>
                <a:latin typeface="Calibri"/>
                <a:cs typeface="Calibri"/>
              </a:rPr>
              <a:t> </a:t>
            </a:r>
            <a:r>
              <a:rPr sz="1600">
                <a:solidFill>
                  <a:srgbClr val="555555"/>
                </a:solidFill>
                <a:latin typeface="Calibri"/>
                <a:cs typeface="Calibri"/>
              </a:rPr>
              <a:t>corriger</a:t>
            </a:r>
            <a:r>
              <a:rPr sz="1600" spc="80">
                <a:solidFill>
                  <a:srgbClr val="555555"/>
                </a:solidFill>
                <a:latin typeface="Calibri"/>
                <a:cs typeface="Calibri"/>
              </a:rPr>
              <a:t> </a:t>
            </a:r>
            <a:r>
              <a:rPr sz="1600">
                <a:solidFill>
                  <a:srgbClr val="555555"/>
                </a:solidFill>
                <a:latin typeface="Calibri"/>
                <a:cs typeface="Calibri"/>
              </a:rPr>
              <a:t>les</a:t>
            </a:r>
            <a:r>
              <a:rPr sz="1600" spc="105">
                <a:solidFill>
                  <a:srgbClr val="555555"/>
                </a:solidFill>
                <a:latin typeface="Calibri"/>
                <a:cs typeface="Calibri"/>
              </a:rPr>
              <a:t> </a:t>
            </a:r>
            <a:r>
              <a:rPr sz="1600">
                <a:solidFill>
                  <a:srgbClr val="555555"/>
                </a:solidFill>
                <a:latin typeface="Calibri"/>
                <a:cs typeface="Calibri"/>
              </a:rPr>
              <a:t>anomalies</a:t>
            </a:r>
            <a:r>
              <a:rPr sz="1600" spc="95">
                <a:solidFill>
                  <a:srgbClr val="555555"/>
                </a:solidFill>
                <a:latin typeface="Calibri"/>
                <a:cs typeface="Calibri"/>
              </a:rPr>
              <a:t> </a:t>
            </a:r>
            <a:r>
              <a:rPr sz="1600">
                <a:solidFill>
                  <a:srgbClr val="555555"/>
                </a:solidFill>
                <a:latin typeface="Calibri"/>
                <a:cs typeface="Calibri"/>
              </a:rPr>
              <a:t>constatées</a:t>
            </a:r>
            <a:r>
              <a:rPr sz="1600" spc="95">
                <a:solidFill>
                  <a:srgbClr val="555555"/>
                </a:solidFill>
                <a:latin typeface="Calibri"/>
                <a:cs typeface="Calibri"/>
              </a:rPr>
              <a:t> </a:t>
            </a:r>
            <a:r>
              <a:rPr sz="1600">
                <a:solidFill>
                  <a:srgbClr val="555555"/>
                </a:solidFill>
                <a:latin typeface="Calibri"/>
                <a:cs typeface="Calibri"/>
              </a:rPr>
              <a:t>lors</a:t>
            </a:r>
            <a:r>
              <a:rPr sz="1600" spc="85">
                <a:solidFill>
                  <a:srgbClr val="555555"/>
                </a:solidFill>
                <a:latin typeface="Calibri"/>
                <a:cs typeface="Calibri"/>
              </a:rPr>
              <a:t> </a:t>
            </a:r>
            <a:r>
              <a:rPr sz="1600">
                <a:solidFill>
                  <a:srgbClr val="555555"/>
                </a:solidFill>
                <a:latin typeface="Calibri"/>
                <a:cs typeface="Calibri"/>
              </a:rPr>
              <a:t>de</a:t>
            </a:r>
            <a:r>
              <a:rPr sz="1600" spc="80">
                <a:solidFill>
                  <a:srgbClr val="555555"/>
                </a:solidFill>
                <a:latin typeface="Calibri"/>
                <a:cs typeface="Calibri"/>
              </a:rPr>
              <a:t> </a:t>
            </a:r>
            <a:r>
              <a:rPr sz="1600" spc="-10">
                <a:solidFill>
                  <a:srgbClr val="555555"/>
                </a:solidFill>
                <a:latin typeface="Calibri"/>
                <a:cs typeface="Calibri"/>
              </a:rPr>
              <a:t>l’exploitation</a:t>
            </a:r>
            <a:r>
              <a:rPr sz="1600" spc="55">
                <a:solidFill>
                  <a:srgbClr val="555555"/>
                </a:solidFill>
                <a:latin typeface="Calibri"/>
                <a:cs typeface="Calibri"/>
              </a:rPr>
              <a:t> </a:t>
            </a:r>
            <a:r>
              <a:rPr sz="1600">
                <a:solidFill>
                  <a:srgbClr val="555555"/>
                </a:solidFill>
                <a:latin typeface="Calibri"/>
                <a:cs typeface="Calibri"/>
              </a:rPr>
              <a:t>des</a:t>
            </a:r>
            <a:r>
              <a:rPr sz="1600" spc="90">
                <a:solidFill>
                  <a:srgbClr val="555555"/>
                </a:solidFill>
                <a:latin typeface="Calibri"/>
                <a:cs typeface="Calibri"/>
              </a:rPr>
              <a:t> </a:t>
            </a:r>
            <a:r>
              <a:rPr sz="1600">
                <a:solidFill>
                  <a:srgbClr val="555555"/>
                </a:solidFill>
                <a:latin typeface="Calibri"/>
                <a:cs typeface="Calibri"/>
              </a:rPr>
              <a:t>applications</a:t>
            </a:r>
            <a:r>
              <a:rPr sz="1600" spc="95">
                <a:solidFill>
                  <a:srgbClr val="555555"/>
                </a:solidFill>
                <a:latin typeface="Calibri"/>
                <a:cs typeface="Calibri"/>
              </a:rPr>
              <a:t> </a:t>
            </a:r>
            <a:r>
              <a:rPr sz="1600">
                <a:solidFill>
                  <a:srgbClr val="555555"/>
                </a:solidFill>
                <a:latin typeface="Calibri"/>
                <a:cs typeface="Calibri"/>
              </a:rPr>
              <a:t>et</a:t>
            </a:r>
            <a:r>
              <a:rPr sz="1600" spc="95">
                <a:solidFill>
                  <a:srgbClr val="555555"/>
                </a:solidFill>
                <a:latin typeface="Calibri"/>
                <a:cs typeface="Calibri"/>
              </a:rPr>
              <a:t> </a:t>
            </a:r>
            <a:r>
              <a:rPr sz="1600">
                <a:solidFill>
                  <a:srgbClr val="555555"/>
                </a:solidFill>
                <a:latin typeface="Calibri"/>
                <a:cs typeface="Calibri"/>
              </a:rPr>
              <a:t>de</a:t>
            </a:r>
            <a:r>
              <a:rPr sz="1600" spc="80">
                <a:solidFill>
                  <a:srgbClr val="555555"/>
                </a:solidFill>
                <a:latin typeface="Calibri"/>
                <a:cs typeface="Calibri"/>
              </a:rPr>
              <a:t> </a:t>
            </a:r>
            <a:r>
              <a:rPr sz="1600">
                <a:solidFill>
                  <a:srgbClr val="555555"/>
                </a:solidFill>
                <a:latin typeface="Calibri"/>
                <a:cs typeface="Calibri"/>
              </a:rPr>
              <a:t>répondre</a:t>
            </a:r>
            <a:r>
              <a:rPr sz="1600" spc="85">
                <a:solidFill>
                  <a:srgbClr val="555555"/>
                </a:solidFill>
                <a:latin typeface="Calibri"/>
                <a:cs typeface="Calibri"/>
              </a:rPr>
              <a:t> </a:t>
            </a:r>
            <a:r>
              <a:rPr sz="1600">
                <a:solidFill>
                  <a:srgbClr val="555555"/>
                </a:solidFill>
                <a:latin typeface="Calibri"/>
                <a:cs typeface="Calibri"/>
              </a:rPr>
              <a:t>aux</a:t>
            </a:r>
            <a:r>
              <a:rPr sz="1600" spc="95">
                <a:solidFill>
                  <a:srgbClr val="555555"/>
                </a:solidFill>
                <a:latin typeface="Calibri"/>
                <a:cs typeface="Calibri"/>
              </a:rPr>
              <a:t> </a:t>
            </a:r>
            <a:r>
              <a:rPr sz="1600" spc="-10">
                <a:solidFill>
                  <a:srgbClr val="555555"/>
                </a:solidFill>
                <a:latin typeface="Calibri"/>
                <a:cs typeface="Calibri"/>
              </a:rPr>
              <a:t>nouveaux 	</a:t>
            </a:r>
            <a:r>
              <a:rPr sz="1600">
                <a:solidFill>
                  <a:srgbClr val="555555"/>
                </a:solidFill>
                <a:latin typeface="Calibri"/>
                <a:cs typeface="Calibri"/>
              </a:rPr>
              <a:t>besoins</a:t>
            </a:r>
            <a:r>
              <a:rPr sz="1600" spc="-25">
                <a:solidFill>
                  <a:srgbClr val="555555"/>
                </a:solidFill>
                <a:latin typeface="Calibri"/>
                <a:cs typeface="Calibri"/>
              </a:rPr>
              <a:t> </a:t>
            </a:r>
            <a:r>
              <a:rPr sz="1600">
                <a:solidFill>
                  <a:srgbClr val="555555"/>
                </a:solidFill>
                <a:latin typeface="Calibri"/>
                <a:cs typeface="Calibri"/>
              </a:rPr>
              <a:t>des</a:t>
            </a:r>
            <a:r>
              <a:rPr sz="1600" spc="-30">
                <a:solidFill>
                  <a:srgbClr val="555555"/>
                </a:solidFill>
                <a:latin typeface="Calibri"/>
                <a:cs typeface="Calibri"/>
              </a:rPr>
              <a:t> </a:t>
            </a:r>
            <a:r>
              <a:rPr sz="1600" spc="-10">
                <a:solidFill>
                  <a:srgbClr val="555555"/>
                </a:solidFill>
                <a:latin typeface="Calibri"/>
                <a:cs typeface="Calibri"/>
              </a:rPr>
              <a:t>utilisateurs</a:t>
            </a:r>
            <a:r>
              <a:rPr sz="1600" spc="45">
                <a:solidFill>
                  <a:srgbClr val="555555"/>
                </a:solidFill>
                <a:latin typeface="Calibri"/>
                <a:cs typeface="Calibri"/>
              </a:rPr>
              <a:t> </a:t>
            </a:r>
            <a:r>
              <a:rPr sz="1600">
                <a:solidFill>
                  <a:srgbClr val="555555"/>
                </a:solidFill>
                <a:latin typeface="Calibri"/>
                <a:cs typeface="Calibri"/>
              </a:rPr>
              <a:t>en</a:t>
            </a:r>
            <a:r>
              <a:rPr sz="1600" spc="-75">
                <a:solidFill>
                  <a:srgbClr val="555555"/>
                </a:solidFill>
                <a:latin typeface="Calibri"/>
                <a:cs typeface="Calibri"/>
              </a:rPr>
              <a:t> </a:t>
            </a:r>
            <a:r>
              <a:rPr sz="1600" spc="-10">
                <a:solidFill>
                  <a:srgbClr val="555555"/>
                </a:solidFill>
                <a:latin typeface="Calibri"/>
                <a:cs typeface="Calibri"/>
              </a:rPr>
              <a:t>développant</a:t>
            </a:r>
            <a:r>
              <a:rPr sz="1600" spc="35">
                <a:solidFill>
                  <a:srgbClr val="555555"/>
                </a:solidFill>
                <a:latin typeface="Calibri"/>
                <a:cs typeface="Calibri"/>
              </a:rPr>
              <a:t> </a:t>
            </a:r>
            <a:r>
              <a:rPr sz="1600">
                <a:solidFill>
                  <a:srgbClr val="555555"/>
                </a:solidFill>
                <a:latin typeface="Calibri"/>
                <a:cs typeface="Calibri"/>
              </a:rPr>
              <a:t>des</a:t>
            </a:r>
            <a:r>
              <a:rPr sz="1600" spc="-35">
                <a:solidFill>
                  <a:srgbClr val="555555"/>
                </a:solidFill>
                <a:latin typeface="Calibri"/>
                <a:cs typeface="Calibri"/>
              </a:rPr>
              <a:t> </a:t>
            </a:r>
            <a:r>
              <a:rPr sz="1600" spc="-10">
                <a:solidFill>
                  <a:srgbClr val="555555"/>
                </a:solidFill>
                <a:latin typeface="Calibri"/>
                <a:cs typeface="Calibri"/>
              </a:rPr>
              <a:t>nouvelles</a:t>
            </a:r>
            <a:r>
              <a:rPr sz="1600" spc="10">
                <a:solidFill>
                  <a:srgbClr val="555555"/>
                </a:solidFill>
                <a:latin typeface="Calibri"/>
                <a:cs typeface="Calibri"/>
              </a:rPr>
              <a:t> </a:t>
            </a:r>
            <a:r>
              <a:rPr sz="1600" spc="-10">
                <a:solidFill>
                  <a:srgbClr val="555555"/>
                </a:solidFill>
                <a:latin typeface="Calibri"/>
                <a:cs typeface="Calibri"/>
              </a:rPr>
              <a:t>fonctionnalités</a:t>
            </a:r>
            <a:r>
              <a:rPr sz="1600" spc="55">
                <a:solidFill>
                  <a:srgbClr val="555555"/>
                </a:solidFill>
                <a:latin typeface="Calibri"/>
                <a:cs typeface="Calibri"/>
              </a:rPr>
              <a:t> </a:t>
            </a:r>
            <a:r>
              <a:rPr sz="1600">
                <a:solidFill>
                  <a:srgbClr val="555555"/>
                </a:solidFill>
                <a:latin typeface="Calibri"/>
                <a:cs typeface="Calibri"/>
              </a:rPr>
              <a:t>pour</a:t>
            </a:r>
            <a:r>
              <a:rPr sz="1600" spc="-45">
                <a:solidFill>
                  <a:srgbClr val="555555"/>
                </a:solidFill>
                <a:latin typeface="Calibri"/>
                <a:cs typeface="Calibri"/>
              </a:rPr>
              <a:t> </a:t>
            </a:r>
            <a:r>
              <a:rPr sz="1600">
                <a:solidFill>
                  <a:srgbClr val="555555"/>
                </a:solidFill>
                <a:latin typeface="Calibri"/>
                <a:cs typeface="Calibri"/>
              </a:rPr>
              <a:t>les</a:t>
            </a:r>
            <a:r>
              <a:rPr sz="1600" spc="-30">
                <a:solidFill>
                  <a:srgbClr val="555555"/>
                </a:solidFill>
                <a:latin typeface="Calibri"/>
                <a:cs typeface="Calibri"/>
              </a:rPr>
              <a:t> </a:t>
            </a:r>
            <a:r>
              <a:rPr sz="1600" spc="-10">
                <a:solidFill>
                  <a:srgbClr val="555555"/>
                </a:solidFill>
                <a:latin typeface="Calibri"/>
                <a:cs typeface="Calibri"/>
              </a:rPr>
              <a:t>applications.</a:t>
            </a:r>
            <a:endParaRPr sz="1600">
              <a:latin typeface="Calibri"/>
              <a:cs typeface="Calibri"/>
            </a:endParaRPr>
          </a:p>
          <a:p>
            <a:pPr algn="just">
              <a:lnSpc>
                <a:spcPct val="100000"/>
              </a:lnSpc>
              <a:spcBef>
                <a:spcPts val="994"/>
              </a:spcBef>
              <a:buClr>
                <a:srgbClr val="555555"/>
              </a:buClr>
              <a:buFont typeface="Arial MT"/>
              <a:buChar char="•"/>
            </a:pPr>
            <a:endParaRPr sz="1600">
              <a:latin typeface="Calibri"/>
              <a:cs typeface="Calibri"/>
            </a:endParaRPr>
          </a:p>
          <a:p>
            <a:pPr marL="828675" indent="-286385" algn="just">
              <a:lnSpc>
                <a:spcPct val="100000"/>
              </a:lnSpc>
              <a:buFont typeface="Arial MT"/>
              <a:buChar char="•"/>
              <a:tabLst>
                <a:tab pos="828675" algn="l"/>
              </a:tabLst>
            </a:pPr>
            <a:r>
              <a:rPr sz="1600">
                <a:solidFill>
                  <a:srgbClr val="555555"/>
                </a:solidFill>
                <a:latin typeface="Calibri"/>
                <a:cs typeface="Calibri"/>
              </a:rPr>
              <a:t>La</a:t>
            </a:r>
            <a:r>
              <a:rPr sz="1600" spc="-40">
                <a:solidFill>
                  <a:srgbClr val="555555"/>
                </a:solidFill>
                <a:latin typeface="Calibri"/>
                <a:cs typeface="Calibri"/>
              </a:rPr>
              <a:t> </a:t>
            </a:r>
            <a:r>
              <a:rPr sz="1600">
                <a:solidFill>
                  <a:srgbClr val="555555"/>
                </a:solidFill>
                <a:latin typeface="Calibri"/>
                <a:cs typeface="Calibri"/>
              </a:rPr>
              <a:t>phase</a:t>
            </a:r>
            <a:r>
              <a:rPr sz="1600" spc="-35">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a:solidFill>
                  <a:srgbClr val="555555"/>
                </a:solidFill>
                <a:latin typeface="Calibri"/>
                <a:cs typeface="Calibri"/>
              </a:rPr>
              <a:t>conception</a:t>
            </a:r>
            <a:r>
              <a:rPr sz="1600" spc="-20">
                <a:solidFill>
                  <a:srgbClr val="555555"/>
                </a:solidFill>
                <a:latin typeface="Calibri"/>
                <a:cs typeface="Calibri"/>
              </a:rPr>
              <a:t> </a:t>
            </a:r>
            <a:r>
              <a:rPr sz="1600">
                <a:solidFill>
                  <a:srgbClr val="555555"/>
                </a:solidFill>
                <a:latin typeface="Calibri"/>
                <a:cs typeface="Calibri"/>
              </a:rPr>
              <a:t>et</a:t>
            </a:r>
            <a:r>
              <a:rPr sz="1600" spc="-65">
                <a:solidFill>
                  <a:srgbClr val="555555"/>
                </a:solidFill>
                <a:latin typeface="Calibri"/>
                <a:cs typeface="Calibri"/>
              </a:rPr>
              <a:t> </a:t>
            </a:r>
            <a:r>
              <a:rPr sz="1600" spc="-10">
                <a:solidFill>
                  <a:srgbClr val="555555"/>
                </a:solidFill>
                <a:latin typeface="Calibri"/>
                <a:cs typeface="Calibri"/>
              </a:rPr>
              <a:t>développement</a:t>
            </a:r>
            <a:r>
              <a:rPr sz="1600" spc="35">
                <a:solidFill>
                  <a:srgbClr val="555555"/>
                </a:solidFill>
                <a:latin typeface="Calibri"/>
                <a:cs typeface="Calibri"/>
              </a:rPr>
              <a:t> </a:t>
            </a:r>
            <a:r>
              <a:rPr sz="1600">
                <a:solidFill>
                  <a:srgbClr val="555555"/>
                </a:solidFill>
                <a:latin typeface="Calibri"/>
                <a:cs typeface="Calibri"/>
              </a:rPr>
              <a:t>est</a:t>
            </a:r>
            <a:r>
              <a:rPr sz="1600" spc="-30">
                <a:solidFill>
                  <a:srgbClr val="555555"/>
                </a:solidFill>
                <a:latin typeface="Calibri"/>
                <a:cs typeface="Calibri"/>
              </a:rPr>
              <a:t> </a:t>
            </a:r>
            <a:r>
              <a:rPr sz="1600">
                <a:solidFill>
                  <a:srgbClr val="555555"/>
                </a:solidFill>
                <a:latin typeface="Calibri"/>
                <a:cs typeface="Calibri"/>
              </a:rPr>
              <a:t>réalisée</a:t>
            </a:r>
            <a:r>
              <a:rPr sz="1600" spc="-15">
                <a:solidFill>
                  <a:srgbClr val="555555"/>
                </a:solidFill>
                <a:latin typeface="Calibri"/>
                <a:cs typeface="Calibri"/>
              </a:rPr>
              <a:t> </a:t>
            </a:r>
            <a:r>
              <a:rPr sz="1600">
                <a:solidFill>
                  <a:srgbClr val="555555"/>
                </a:solidFill>
                <a:latin typeface="Calibri"/>
                <a:cs typeface="Calibri"/>
              </a:rPr>
              <a:t>par</a:t>
            </a:r>
            <a:r>
              <a:rPr sz="1600" spc="-45">
                <a:solidFill>
                  <a:srgbClr val="555555"/>
                </a:solidFill>
                <a:latin typeface="Calibri"/>
                <a:cs typeface="Calibri"/>
              </a:rPr>
              <a:t> </a:t>
            </a:r>
            <a:r>
              <a:rPr sz="1600">
                <a:solidFill>
                  <a:srgbClr val="555555"/>
                </a:solidFill>
                <a:latin typeface="Calibri"/>
                <a:cs typeface="Calibri"/>
              </a:rPr>
              <a:t>une</a:t>
            </a:r>
            <a:r>
              <a:rPr sz="1600" spc="-20">
                <a:solidFill>
                  <a:srgbClr val="555555"/>
                </a:solidFill>
                <a:latin typeface="Calibri"/>
                <a:cs typeface="Calibri"/>
              </a:rPr>
              <a:t> </a:t>
            </a:r>
            <a:r>
              <a:rPr sz="1600" b="1">
                <a:solidFill>
                  <a:srgbClr val="555555"/>
                </a:solidFill>
                <a:latin typeface="Calibri"/>
                <a:cs typeface="Calibri"/>
              </a:rPr>
              <a:t>équipe</a:t>
            </a:r>
            <a:r>
              <a:rPr sz="1600" b="1" spc="-50">
                <a:solidFill>
                  <a:srgbClr val="555555"/>
                </a:solidFill>
                <a:latin typeface="Calibri"/>
                <a:cs typeface="Calibri"/>
              </a:rPr>
              <a:t> </a:t>
            </a:r>
            <a:r>
              <a:rPr sz="1600" b="1" spc="-10">
                <a:solidFill>
                  <a:srgbClr val="555555"/>
                </a:solidFill>
                <a:latin typeface="Calibri"/>
                <a:cs typeface="Calibri"/>
              </a:rPr>
              <a:t>projet</a:t>
            </a:r>
            <a:r>
              <a:rPr sz="1600" spc="-10">
                <a:solidFill>
                  <a:srgbClr val="555555"/>
                </a:solidFill>
                <a:latin typeface="Calibri"/>
                <a:cs typeface="Calibri"/>
              </a:rPr>
              <a:t>.</a:t>
            </a:r>
            <a:endParaRPr sz="1600">
              <a:latin typeface="Calibri"/>
              <a:cs typeface="Calibri"/>
            </a:endParaRPr>
          </a:p>
          <a:p>
            <a:pPr marL="828675" indent="-286385" algn="just">
              <a:lnSpc>
                <a:spcPct val="100000"/>
              </a:lnSpc>
              <a:spcBef>
                <a:spcPts val="505"/>
              </a:spcBef>
              <a:buFont typeface="Arial MT"/>
              <a:buChar char="•"/>
              <a:tabLst>
                <a:tab pos="828675" algn="l"/>
              </a:tabLst>
            </a:pPr>
            <a:r>
              <a:rPr sz="1600">
                <a:solidFill>
                  <a:srgbClr val="555555"/>
                </a:solidFill>
                <a:latin typeface="Calibri"/>
                <a:cs typeface="Calibri"/>
              </a:rPr>
              <a:t>La</a:t>
            </a:r>
            <a:r>
              <a:rPr sz="1600" spc="-30">
                <a:solidFill>
                  <a:srgbClr val="555555"/>
                </a:solidFill>
                <a:latin typeface="Calibri"/>
                <a:cs typeface="Calibri"/>
              </a:rPr>
              <a:t> </a:t>
            </a:r>
            <a:r>
              <a:rPr sz="1600">
                <a:solidFill>
                  <a:srgbClr val="555555"/>
                </a:solidFill>
                <a:latin typeface="Calibri"/>
                <a:cs typeface="Calibri"/>
              </a:rPr>
              <a:t>phase</a:t>
            </a:r>
            <a:r>
              <a:rPr sz="1600" spc="-25">
                <a:solidFill>
                  <a:srgbClr val="555555"/>
                </a:solidFill>
                <a:latin typeface="Calibri"/>
                <a:cs typeface="Calibri"/>
              </a:rPr>
              <a:t> </a:t>
            </a:r>
            <a:r>
              <a:rPr sz="1600" spc="-20">
                <a:solidFill>
                  <a:srgbClr val="555555"/>
                </a:solidFill>
                <a:latin typeface="Calibri"/>
                <a:cs typeface="Calibri"/>
              </a:rPr>
              <a:t>d’exploitation</a:t>
            </a:r>
            <a:r>
              <a:rPr sz="1600" spc="45">
                <a:solidFill>
                  <a:srgbClr val="555555"/>
                </a:solidFill>
                <a:latin typeface="Calibri"/>
                <a:cs typeface="Calibri"/>
              </a:rPr>
              <a:t> </a:t>
            </a:r>
            <a:r>
              <a:rPr sz="1600">
                <a:solidFill>
                  <a:srgbClr val="555555"/>
                </a:solidFill>
                <a:latin typeface="Calibri"/>
                <a:cs typeface="Calibri"/>
              </a:rPr>
              <a:t>et</a:t>
            </a:r>
            <a:r>
              <a:rPr sz="1600" spc="-40">
                <a:solidFill>
                  <a:srgbClr val="555555"/>
                </a:solidFill>
                <a:latin typeface="Calibri"/>
                <a:cs typeface="Calibri"/>
              </a:rPr>
              <a:t> </a:t>
            </a:r>
            <a:r>
              <a:rPr sz="1600" spc="-10">
                <a:solidFill>
                  <a:srgbClr val="555555"/>
                </a:solidFill>
                <a:latin typeface="Calibri"/>
                <a:cs typeface="Calibri"/>
              </a:rPr>
              <a:t>maintenance</a:t>
            </a:r>
            <a:r>
              <a:rPr sz="1600" spc="60">
                <a:solidFill>
                  <a:srgbClr val="555555"/>
                </a:solidFill>
                <a:latin typeface="Calibri"/>
                <a:cs typeface="Calibri"/>
              </a:rPr>
              <a:t> </a:t>
            </a:r>
            <a:r>
              <a:rPr sz="1600">
                <a:solidFill>
                  <a:srgbClr val="555555"/>
                </a:solidFill>
                <a:latin typeface="Calibri"/>
                <a:cs typeface="Calibri"/>
              </a:rPr>
              <a:t>est</a:t>
            </a:r>
            <a:r>
              <a:rPr sz="1600" spc="-40">
                <a:solidFill>
                  <a:srgbClr val="555555"/>
                </a:solidFill>
                <a:latin typeface="Calibri"/>
                <a:cs typeface="Calibri"/>
              </a:rPr>
              <a:t> </a:t>
            </a:r>
            <a:r>
              <a:rPr sz="1600">
                <a:solidFill>
                  <a:srgbClr val="555555"/>
                </a:solidFill>
                <a:latin typeface="Calibri"/>
                <a:cs typeface="Calibri"/>
              </a:rPr>
              <a:t>réalisée</a:t>
            </a:r>
            <a:r>
              <a:rPr sz="1600" spc="-10">
                <a:solidFill>
                  <a:srgbClr val="555555"/>
                </a:solidFill>
                <a:latin typeface="Calibri"/>
                <a:cs typeface="Calibri"/>
              </a:rPr>
              <a:t> </a:t>
            </a:r>
            <a:r>
              <a:rPr sz="1600">
                <a:solidFill>
                  <a:srgbClr val="555555"/>
                </a:solidFill>
                <a:latin typeface="Calibri"/>
                <a:cs typeface="Calibri"/>
              </a:rPr>
              <a:t>par</a:t>
            </a:r>
            <a:r>
              <a:rPr sz="1600" spc="-30">
                <a:solidFill>
                  <a:srgbClr val="555555"/>
                </a:solidFill>
                <a:latin typeface="Calibri"/>
                <a:cs typeface="Calibri"/>
              </a:rPr>
              <a:t> </a:t>
            </a:r>
            <a:r>
              <a:rPr sz="1600">
                <a:solidFill>
                  <a:srgbClr val="555555"/>
                </a:solidFill>
                <a:latin typeface="Calibri"/>
                <a:cs typeface="Calibri"/>
              </a:rPr>
              <a:t>les</a:t>
            </a:r>
            <a:r>
              <a:rPr sz="1600" spc="-25">
                <a:solidFill>
                  <a:srgbClr val="555555"/>
                </a:solidFill>
                <a:latin typeface="Calibri"/>
                <a:cs typeface="Calibri"/>
              </a:rPr>
              <a:t> </a:t>
            </a:r>
            <a:r>
              <a:rPr sz="1600" b="1" spc="-10">
                <a:solidFill>
                  <a:srgbClr val="555555"/>
                </a:solidFill>
                <a:latin typeface="Calibri"/>
                <a:cs typeface="Calibri"/>
              </a:rPr>
              <a:t>utilisateurs</a:t>
            </a:r>
            <a:r>
              <a:rPr sz="1600" b="1" spc="50">
                <a:solidFill>
                  <a:srgbClr val="555555"/>
                </a:solidFill>
                <a:latin typeface="Calibri"/>
                <a:cs typeface="Calibri"/>
              </a:rPr>
              <a:t> </a:t>
            </a:r>
            <a:r>
              <a:rPr sz="1600">
                <a:solidFill>
                  <a:srgbClr val="555555"/>
                </a:solidFill>
                <a:latin typeface="Calibri"/>
                <a:cs typeface="Calibri"/>
              </a:rPr>
              <a:t>et</a:t>
            </a:r>
            <a:r>
              <a:rPr sz="1600" spc="-55">
                <a:solidFill>
                  <a:srgbClr val="555555"/>
                </a:solidFill>
                <a:latin typeface="Calibri"/>
                <a:cs typeface="Calibri"/>
              </a:rPr>
              <a:t> </a:t>
            </a:r>
            <a:r>
              <a:rPr sz="1600">
                <a:solidFill>
                  <a:srgbClr val="555555"/>
                </a:solidFill>
                <a:latin typeface="Calibri"/>
                <a:cs typeface="Calibri"/>
              </a:rPr>
              <a:t>une</a:t>
            </a:r>
            <a:r>
              <a:rPr sz="1600" spc="-10">
                <a:solidFill>
                  <a:srgbClr val="555555"/>
                </a:solidFill>
                <a:latin typeface="Calibri"/>
                <a:cs typeface="Calibri"/>
              </a:rPr>
              <a:t> </a:t>
            </a:r>
            <a:r>
              <a:rPr sz="1600" b="1">
                <a:solidFill>
                  <a:srgbClr val="555555"/>
                </a:solidFill>
                <a:latin typeface="Calibri"/>
                <a:cs typeface="Calibri"/>
              </a:rPr>
              <a:t>équipe</a:t>
            </a:r>
            <a:r>
              <a:rPr sz="1600" b="1" spc="-15">
                <a:solidFill>
                  <a:srgbClr val="555555"/>
                </a:solidFill>
                <a:latin typeface="Calibri"/>
                <a:cs typeface="Calibri"/>
              </a:rPr>
              <a:t> </a:t>
            </a:r>
            <a:r>
              <a:rPr sz="1600" b="1">
                <a:solidFill>
                  <a:srgbClr val="555555"/>
                </a:solidFill>
                <a:latin typeface="Calibri"/>
                <a:cs typeface="Calibri"/>
              </a:rPr>
              <a:t>de</a:t>
            </a:r>
            <a:r>
              <a:rPr sz="1600" b="1" spc="-55">
                <a:solidFill>
                  <a:srgbClr val="555555"/>
                </a:solidFill>
                <a:latin typeface="Calibri"/>
                <a:cs typeface="Calibri"/>
              </a:rPr>
              <a:t> </a:t>
            </a:r>
            <a:r>
              <a:rPr sz="1600" b="1" spc="-10">
                <a:solidFill>
                  <a:srgbClr val="555555"/>
                </a:solidFill>
                <a:latin typeface="Calibri"/>
                <a:cs typeface="Calibri"/>
              </a:rPr>
              <a:t>maintenance</a:t>
            </a:r>
            <a:r>
              <a:rPr sz="1600" spc="-10">
                <a:solidFill>
                  <a:srgbClr val="555555"/>
                </a:solidFill>
                <a:latin typeface="Calibri"/>
                <a:cs typeface="Calibri"/>
              </a:rPr>
              <a:t>.</a:t>
            </a:r>
            <a:endParaRPr sz="16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34</a:t>
            </a:fld>
            <a:endParaRPr spc="-25"/>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9" name="object 9"/>
          <p:cNvSpPr txBox="1">
            <a:spLocks noGrp="1"/>
          </p:cNvSpPr>
          <p:nvPr>
            <p:ph type="title"/>
          </p:nvPr>
        </p:nvSpPr>
        <p:spPr>
          <a:xfrm>
            <a:off x="266732" y="584242"/>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0" name="object 10"/>
          <p:cNvSpPr txBox="1"/>
          <p:nvPr/>
        </p:nvSpPr>
        <p:spPr>
          <a:xfrm>
            <a:off x="530355" y="1246369"/>
            <a:ext cx="10462260" cy="4687181"/>
          </a:xfrm>
          <a:prstGeom prst="rect">
            <a:avLst/>
          </a:prstGeom>
        </p:spPr>
        <p:txBody>
          <a:bodyPr vert="horz" wrap="square" lIns="0" tIns="13970" rIns="0" bIns="0" rtlCol="0">
            <a:spAutoFit/>
          </a:bodyPr>
          <a:lstStyle/>
          <a:p>
            <a:pPr algn="just">
              <a:lnSpc>
                <a:spcPct val="100000"/>
              </a:lnSpc>
            </a:pPr>
            <a:endParaRPr sz="1600">
              <a:latin typeface="Calibri"/>
              <a:cs typeface="Calibri"/>
            </a:endParaRPr>
          </a:p>
          <a:p>
            <a:pPr algn="just">
              <a:lnSpc>
                <a:spcPct val="100000"/>
              </a:lnSpc>
              <a:spcBef>
                <a:spcPts val="180"/>
              </a:spcBef>
            </a:pPr>
            <a:endParaRPr sz="1600">
              <a:latin typeface="Calibri"/>
              <a:cs typeface="Calibri"/>
            </a:endParaRPr>
          </a:p>
          <a:p>
            <a:pPr marL="542290" algn="just">
              <a:lnSpc>
                <a:spcPct val="100000"/>
              </a:lnSpc>
            </a:pPr>
            <a:r>
              <a:rPr sz="1600" b="1" spc="-10">
                <a:solidFill>
                  <a:srgbClr val="FF7800"/>
                </a:solidFill>
                <a:latin typeface="Calibri"/>
                <a:cs typeface="Calibri"/>
              </a:rPr>
              <a:t>Etapes</a:t>
            </a:r>
            <a:r>
              <a:rPr sz="1600" b="1" spc="-65">
                <a:solidFill>
                  <a:srgbClr val="FF7800"/>
                </a:solidFill>
                <a:latin typeface="Calibri"/>
                <a:cs typeface="Calibri"/>
              </a:rPr>
              <a:t> </a:t>
            </a:r>
            <a:r>
              <a:rPr sz="1600" b="1">
                <a:solidFill>
                  <a:srgbClr val="FF7800"/>
                </a:solidFill>
                <a:latin typeface="Calibri"/>
                <a:cs typeface="Calibri"/>
              </a:rPr>
              <a:t>de</a:t>
            </a:r>
            <a:r>
              <a:rPr sz="1600" b="1" spc="-15">
                <a:solidFill>
                  <a:srgbClr val="FF7800"/>
                </a:solidFill>
                <a:latin typeface="Calibri"/>
                <a:cs typeface="Calibri"/>
              </a:rPr>
              <a:t> </a:t>
            </a:r>
            <a:r>
              <a:rPr sz="1600" b="1">
                <a:solidFill>
                  <a:srgbClr val="FF7800"/>
                </a:solidFill>
                <a:latin typeface="Calibri"/>
                <a:cs typeface="Calibri"/>
              </a:rPr>
              <a:t>construction</a:t>
            </a:r>
            <a:r>
              <a:rPr sz="1600" b="1" spc="-45">
                <a:solidFill>
                  <a:srgbClr val="FF7800"/>
                </a:solidFill>
                <a:latin typeface="Calibri"/>
                <a:cs typeface="Calibri"/>
              </a:rPr>
              <a:t> </a:t>
            </a:r>
            <a:r>
              <a:rPr sz="1600" b="1">
                <a:solidFill>
                  <a:srgbClr val="FF7800"/>
                </a:solidFill>
                <a:latin typeface="Calibri"/>
                <a:cs typeface="Calibri"/>
              </a:rPr>
              <a:t>d’un</a:t>
            </a:r>
            <a:r>
              <a:rPr sz="1600" b="1" spc="-20">
                <a:solidFill>
                  <a:srgbClr val="FF7800"/>
                </a:solidFill>
                <a:latin typeface="Calibri"/>
                <a:cs typeface="Calibri"/>
              </a:rPr>
              <a:t> </a:t>
            </a:r>
            <a:r>
              <a:rPr sz="1600" b="1" spc="-25">
                <a:solidFill>
                  <a:srgbClr val="FF7800"/>
                </a:solidFill>
                <a:latin typeface="Calibri"/>
                <a:cs typeface="Calibri"/>
              </a:rPr>
              <a:t>SI</a:t>
            </a:r>
            <a:endParaRPr sz="1600">
              <a:latin typeface="Calibri"/>
              <a:cs typeface="Calibri"/>
            </a:endParaRPr>
          </a:p>
          <a:p>
            <a:pPr marL="542290" algn="just">
              <a:lnSpc>
                <a:spcPct val="100000"/>
              </a:lnSpc>
              <a:spcBef>
                <a:spcPts val="850"/>
              </a:spcBef>
            </a:pPr>
            <a:r>
              <a:rPr sz="1400">
                <a:solidFill>
                  <a:srgbClr val="555555"/>
                </a:solidFill>
                <a:latin typeface="Calibri"/>
                <a:cs typeface="Calibri"/>
              </a:rPr>
              <a:t>Les</a:t>
            </a:r>
            <a:r>
              <a:rPr sz="1400" spc="-30">
                <a:solidFill>
                  <a:srgbClr val="555555"/>
                </a:solidFill>
                <a:latin typeface="Calibri"/>
                <a:cs typeface="Calibri"/>
              </a:rPr>
              <a:t> </a:t>
            </a:r>
            <a:r>
              <a:rPr sz="1400">
                <a:solidFill>
                  <a:srgbClr val="555555"/>
                </a:solidFill>
                <a:latin typeface="Calibri"/>
                <a:cs typeface="Calibri"/>
              </a:rPr>
              <a:t>acteurs qui</a:t>
            </a:r>
            <a:r>
              <a:rPr sz="1400" spc="-25">
                <a:solidFill>
                  <a:srgbClr val="555555"/>
                </a:solidFill>
                <a:latin typeface="Calibri"/>
                <a:cs typeface="Calibri"/>
              </a:rPr>
              <a:t> </a:t>
            </a:r>
            <a:r>
              <a:rPr sz="1400" spc="-10">
                <a:solidFill>
                  <a:srgbClr val="555555"/>
                </a:solidFill>
                <a:latin typeface="Calibri"/>
                <a:cs typeface="Calibri"/>
              </a:rPr>
              <a:t>participent</a:t>
            </a:r>
            <a:r>
              <a:rPr sz="1400" spc="40">
                <a:solidFill>
                  <a:srgbClr val="555555"/>
                </a:solidFill>
                <a:latin typeface="Calibri"/>
                <a:cs typeface="Calibri"/>
              </a:rPr>
              <a:t> </a:t>
            </a:r>
            <a:r>
              <a:rPr sz="1400">
                <a:solidFill>
                  <a:srgbClr val="555555"/>
                </a:solidFill>
                <a:latin typeface="Calibri"/>
                <a:cs typeface="Calibri"/>
              </a:rPr>
              <a:t>aux</a:t>
            </a:r>
            <a:r>
              <a:rPr sz="1400" spc="-35">
                <a:solidFill>
                  <a:srgbClr val="555555"/>
                </a:solidFill>
                <a:latin typeface="Calibri"/>
                <a:cs typeface="Calibri"/>
              </a:rPr>
              <a:t> </a:t>
            </a:r>
            <a:r>
              <a:rPr sz="1400" spc="-20">
                <a:solidFill>
                  <a:srgbClr val="555555"/>
                </a:solidFill>
                <a:latin typeface="Calibri"/>
                <a:cs typeface="Calibri"/>
              </a:rPr>
              <a:t>différentes</a:t>
            </a:r>
            <a:r>
              <a:rPr sz="1400" spc="30">
                <a:solidFill>
                  <a:srgbClr val="555555"/>
                </a:solidFill>
                <a:latin typeface="Calibri"/>
                <a:cs typeface="Calibri"/>
              </a:rPr>
              <a:t> </a:t>
            </a:r>
            <a:r>
              <a:rPr sz="1400">
                <a:solidFill>
                  <a:srgbClr val="555555"/>
                </a:solidFill>
                <a:latin typeface="Calibri"/>
                <a:cs typeface="Calibri"/>
              </a:rPr>
              <a:t>étapes</a:t>
            </a:r>
            <a:r>
              <a:rPr sz="1400" spc="-10">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spc="-10">
                <a:solidFill>
                  <a:srgbClr val="555555"/>
                </a:solidFill>
                <a:latin typeface="Calibri"/>
                <a:cs typeface="Calibri"/>
              </a:rPr>
              <a:t>construction</a:t>
            </a:r>
            <a:r>
              <a:rPr sz="1400" spc="5">
                <a:solidFill>
                  <a:srgbClr val="555555"/>
                </a:solidFill>
                <a:latin typeface="Calibri"/>
                <a:cs typeface="Calibri"/>
              </a:rPr>
              <a:t> </a:t>
            </a:r>
            <a:r>
              <a:rPr sz="1400">
                <a:solidFill>
                  <a:srgbClr val="555555"/>
                </a:solidFill>
                <a:latin typeface="Calibri"/>
                <a:cs typeface="Calibri"/>
              </a:rPr>
              <a:t>d’un</a:t>
            </a:r>
            <a:r>
              <a:rPr sz="1400" spc="-5">
                <a:solidFill>
                  <a:srgbClr val="555555"/>
                </a:solidFill>
                <a:latin typeface="Calibri"/>
                <a:cs typeface="Calibri"/>
              </a:rPr>
              <a:t> </a:t>
            </a:r>
            <a:r>
              <a:rPr sz="1400">
                <a:solidFill>
                  <a:srgbClr val="555555"/>
                </a:solidFill>
                <a:latin typeface="Calibri"/>
                <a:cs typeface="Calibri"/>
              </a:rPr>
              <a:t>SI</a:t>
            </a:r>
            <a:r>
              <a:rPr sz="1400" spc="-65">
                <a:solidFill>
                  <a:srgbClr val="555555"/>
                </a:solidFill>
                <a:latin typeface="Calibri"/>
                <a:cs typeface="Calibri"/>
              </a:rPr>
              <a:t> </a:t>
            </a:r>
            <a:r>
              <a:rPr sz="1400">
                <a:solidFill>
                  <a:srgbClr val="555555"/>
                </a:solidFill>
                <a:latin typeface="Calibri"/>
                <a:cs typeface="Calibri"/>
              </a:rPr>
              <a:t>sont</a:t>
            </a:r>
            <a:r>
              <a:rPr sz="1400" spc="-45">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886460" indent="-344170" algn="just">
              <a:lnSpc>
                <a:spcPct val="100000"/>
              </a:lnSpc>
              <a:spcBef>
                <a:spcPts val="530"/>
              </a:spcBef>
              <a:buAutoNum type="arabicPeriod"/>
              <a:tabLst>
                <a:tab pos="886460" algn="l"/>
              </a:tabLst>
            </a:pPr>
            <a:r>
              <a:rPr sz="1400" b="1" spc="-10">
                <a:solidFill>
                  <a:srgbClr val="555555"/>
                </a:solidFill>
                <a:latin typeface="Calibri"/>
                <a:cs typeface="Calibri"/>
              </a:rPr>
              <a:t>Equipe</a:t>
            </a:r>
            <a:r>
              <a:rPr sz="1400" b="1" spc="-25">
                <a:solidFill>
                  <a:srgbClr val="555555"/>
                </a:solidFill>
                <a:latin typeface="Calibri"/>
                <a:cs typeface="Calibri"/>
              </a:rPr>
              <a:t> </a:t>
            </a:r>
            <a:r>
              <a:rPr sz="1400" b="1">
                <a:solidFill>
                  <a:srgbClr val="555555"/>
                </a:solidFill>
                <a:latin typeface="Calibri"/>
                <a:cs typeface="Calibri"/>
              </a:rPr>
              <a:t>projet</a:t>
            </a:r>
            <a:r>
              <a:rPr sz="1400" b="1" spc="-35">
                <a:solidFill>
                  <a:srgbClr val="555555"/>
                </a:solidFill>
                <a:latin typeface="Calibri"/>
                <a:cs typeface="Calibri"/>
              </a:rPr>
              <a:t> </a:t>
            </a:r>
            <a:r>
              <a:rPr sz="1400">
                <a:solidFill>
                  <a:srgbClr val="555555"/>
                </a:solidFill>
                <a:latin typeface="Calibri"/>
                <a:cs typeface="Calibri"/>
              </a:rPr>
              <a:t>:</a:t>
            </a:r>
            <a:r>
              <a:rPr sz="1400" spc="-50">
                <a:solidFill>
                  <a:srgbClr val="555555"/>
                </a:solidFill>
                <a:latin typeface="Calibri"/>
                <a:cs typeface="Calibri"/>
              </a:rPr>
              <a:t> </a:t>
            </a:r>
            <a:r>
              <a:rPr sz="1400">
                <a:solidFill>
                  <a:srgbClr val="555555"/>
                </a:solidFill>
                <a:latin typeface="Calibri"/>
                <a:cs typeface="Calibri"/>
              </a:rPr>
              <a:t>elle</a:t>
            </a:r>
            <a:r>
              <a:rPr sz="1400" spc="-35">
                <a:solidFill>
                  <a:srgbClr val="555555"/>
                </a:solidFill>
                <a:latin typeface="Calibri"/>
                <a:cs typeface="Calibri"/>
              </a:rPr>
              <a:t> </a:t>
            </a:r>
            <a:r>
              <a:rPr sz="1400">
                <a:solidFill>
                  <a:srgbClr val="555555"/>
                </a:solidFill>
                <a:latin typeface="Calibri"/>
                <a:cs typeface="Calibri"/>
              </a:rPr>
              <a:t>est</a:t>
            </a:r>
            <a:r>
              <a:rPr sz="1400" spc="-45">
                <a:solidFill>
                  <a:srgbClr val="555555"/>
                </a:solidFill>
                <a:latin typeface="Calibri"/>
                <a:cs typeface="Calibri"/>
              </a:rPr>
              <a:t> </a:t>
            </a:r>
            <a:r>
              <a:rPr sz="1400" spc="-10">
                <a:solidFill>
                  <a:srgbClr val="555555"/>
                </a:solidFill>
                <a:latin typeface="Calibri"/>
                <a:cs typeface="Calibri"/>
              </a:rPr>
              <a:t>responsable</a:t>
            </a:r>
            <a:r>
              <a:rPr sz="1400" spc="30">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a:solidFill>
                  <a:srgbClr val="555555"/>
                </a:solidFill>
                <a:latin typeface="Calibri"/>
                <a:cs typeface="Calibri"/>
              </a:rPr>
              <a:t>la</a:t>
            </a:r>
            <a:r>
              <a:rPr sz="1400" spc="-55">
                <a:solidFill>
                  <a:srgbClr val="555555"/>
                </a:solidFill>
                <a:latin typeface="Calibri"/>
                <a:cs typeface="Calibri"/>
              </a:rPr>
              <a:t> </a:t>
            </a:r>
            <a:r>
              <a:rPr sz="1400">
                <a:solidFill>
                  <a:srgbClr val="555555"/>
                </a:solidFill>
                <a:latin typeface="Calibri"/>
                <a:cs typeface="Calibri"/>
              </a:rPr>
              <a:t>conception</a:t>
            </a:r>
            <a:r>
              <a:rPr sz="1400" spc="-15">
                <a:solidFill>
                  <a:srgbClr val="555555"/>
                </a:solidFill>
                <a:latin typeface="Calibri"/>
                <a:cs typeface="Calibri"/>
              </a:rPr>
              <a:t> </a:t>
            </a:r>
            <a:r>
              <a:rPr sz="1400">
                <a:solidFill>
                  <a:srgbClr val="555555"/>
                </a:solidFill>
                <a:latin typeface="Calibri"/>
                <a:cs typeface="Calibri"/>
              </a:rPr>
              <a:t>et</a:t>
            </a:r>
            <a:r>
              <a:rPr sz="1400" spc="-65">
                <a:solidFill>
                  <a:srgbClr val="555555"/>
                </a:solidFill>
                <a:latin typeface="Calibri"/>
                <a:cs typeface="Calibri"/>
              </a:rPr>
              <a:t> </a:t>
            </a:r>
            <a:r>
              <a:rPr sz="1400" spc="-10">
                <a:solidFill>
                  <a:srgbClr val="555555"/>
                </a:solidFill>
                <a:latin typeface="Calibri"/>
                <a:cs typeface="Calibri"/>
              </a:rPr>
              <a:t>développement</a:t>
            </a:r>
            <a:r>
              <a:rPr sz="1400" spc="35">
                <a:solidFill>
                  <a:srgbClr val="555555"/>
                </a:solidFill>
                <a:latin typeface="Calibri"/>
                <a:cs typeface="Calibri"/>
              </a:rPr>
              <a:t> </a:t>
            </a:r>
            <a:r>
              <a:rPr sz="1400">
                <a:solidFill>
                  <a:srgbClr val="555555"/>
                </a:solidFill>
                <a:latin typeface="Calibri"/>
                <a:cs typeface="Calibri"/>
              </a:rPr>
              <a:t>des</a:t>
            </a:r>
            <a:r>
              <a:rPr sz="1400" spc="-45">
                <a:solidFill>
                  <a:srgbClr val="555555"/>
                </a:solidFill>
                <a:latin typeface="Calibri"/>
                <a:cs typeface="Calibri"/>
              </a:rPr>
              <a:t> </a:t>
            </a:r>
            <a:r>
              <a:rPr sz="1400" spc="-10">
                <a:solidFill>
                  <a:srgbClr val="555555"/>
                </a:solidFill>
                <a:latin typeface="Calibri"/>
                <a:cs typeface="Calibri"/>
              </a:rPr>
              <a:t>applications.</a:t>
            </a:r>
            <a:r>
              <a:rPr sz="1400" spc="30">
                <a:solidFill>
                  <a:srgbClr val="555555"/>
                </a:solidFill>
                <a:latin typeface="Calibri"/>
                <a:cs typeface="Calibri"/>
              </a:rPr>
              <a:t> </a:t>
            </a:r>
            <a:r>
              <a:rPr sz="1400">
                <a:solidFill>
                  <a:srgbClr val="555555"/>
                </a:solidFill>
                <a:latin typeface="Calibri"/>
                <a:cs typeface="Calibri"/>
              </a:rPr>
              <a:t>Elle</a:t>
            </a:r>
            <a:r>
              <a:rPr sz="1400" spc="-20">
                <a:solidFill>
                  <a:srgbClr val="555555"/>
                </a:solidFill>
                <a:latin typeface="Calibri"/>
                <a:cs typeface="Calibri"/>
              </a:rPr>
              <a:t> </a:t>
            </a:r>
            <a:r>
              <a:rPr sz="1400">
                <a:solidFill>
                  <a:srgbClr val="555555"/>
                </a:solidFill>
                <a:latin typeface="Calibri"/>
                <a:cs typeface="Calibri"/>
              </a:rPr>
              <a:t>est</a:t>
            </a:r>
            <a:r>
              <a:rPr sz="1400" spc="-45">
                <a:solidFill>
                  <a:srgbClr val="555555"/>
                </a:solidFill>
                <a:latin typeface="Calibri"/>
                <a:cs typeface="Calibri"/>
              </a:rPr>
              <a:t> </a:t>
            </a:r>
            <a:r>
              <a:rPr sz="1400">
                <a:solidFill>
                  <a:srgbClr val="555555"/>
                </a:solidFill>
                <a:latin typeface="Calibri"/>
                <a:cs typeface="Calibri"/>
              </a:rPr>
              <a:t>composée</a:t>
            </a:r>
            <a:r>
              <a:rPr sz="1400" spc="-45">
                <a:solidFill>
                  <a:srgbClr val="555555"/>
                </a:solidFill>
                <a:latin typeface="Calibri"/>
                <a:cs typeface="Calibri"/>
              </a:rPr>
              <a:t> </a:t>
            </a:r>
            <a:r>
              <a:rPr sz="1400">
                <a:solidFill>
                  <a:srgbClr val="555555"/>
                </a:solidFill>
                <a:latin typeface="Calibri"/>
                <a:cs typeface="Calibri"/>
              </a:rPr>
              <a:t>des</a:t>
            </a:r>
            <a:r>
              <a:rPr sz="1400" spc="-25">
                <a:solidFill>
                  <a:srgbClr val="555555"/>
                </a:solidFill>
                <a:latin typeface="Calibri"/>
                <a:cs typeface="Calibri"/>
              </a:rPr>
              <a:t> </a:t>
            </a:r>
            <a:r>
              <a:rPr sz="1400">
                <a:solidFill>
                  <a:srgbClr val="555555"/>
                </a:solidFill>
                <a:latin typeface="Calibri"/>
                <a:cs typeface="Calibri"/>
              </a:rPr>
              <a:t>acteurs</a:t>
            </a:r>
            <a:r>
              <a:rPr sz="1400" spc="-5">
                <a:solidFill>
                  <a:srgbClr val="555555"/>
                </a:solidFill>
                <a:latin typeface="Calibri"/>
                <a:cs typeface="Calibri"/>
              </a:rPr>
              <a:t> </a:t>
            </a:r>
            <a:r>
              <a:rPr sz="1400" spc="-10">
                <a:solidFill>
                  <a:srgbClr val="555555"/>
                </a:solidFill>
                <a:latin typeface="Calibri"/>
                <a:cs typeface="Calibri"/>
              </a:rPr>
              <a:t>suivants</a:t>
            </a:r>
            <a:r>
              <a:rPr sz="1400" spc="30">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1438275" lvl="1" indent="-286385" algn="just">
              <a:lnSpc>
                <a:spcPts val="1630"/>
              </a:lnSpc>
              <a:spcBef>
                <a:spcPts val="525"/>
              </a:spcBef>
              <a:buFont typeface="Arial MT"/>
              <a:buChar char="•"/>
              <a:tabLst>
                <a:tab pos="1438275" algn="l"/>
              </a:tabLst>
            </a:pPr>
            <a:r>
              <a:rPr sz="1400" b="1" spc="-10">
                <a:solidFill>
                  <a:srgbClr val="555555"/>
                </a:solidFill>
                <a:latin typeface="Calibri"/>
                <a:cs typeface="Calibri"/>
              </a:rPr>
              <a:t>Analystes</a:t>
            </a:r>
            <a:r>
              <a:rPr sz="1400" b="1">
                <a:solidFill>
                  <a:srgbClr val="555555"/>
                </a:solidFill>
                <a:latin typeface="Calibri"/>
                <a:cs typeface="Calibri"/>
              </a:rPr>
              <a:t> </a:t>
            </a:r>
            <a:r>
              <a:rPr sz="1400">
                <a:solidFill>
                  <a:srgbClr val="555555"/>
                </a:solidFill>
                <a:latin typeface="Calibri"/>
                <a:cs typeface="Calibri"/>
              </a:rPr>
              <a:t>:</a:t>
            </a:r>
            <a:r>
              <a:rPr sz="1400" spc="-50">
                <a:solidFill>
                  <a:srgbClr val="555555"/>
                </a:solidFill>
                <a:latin typeface="Calibri"/>
                <a:cs typeface="Calibri"/>
              </a:rPr>
              <a:t> </a:t>
            </a:r>
            <a:r>
              <a:rPr sz="1400">
                <a:solidFill>
                  <a:srgbClr val="555555"/>
                </a:solidFill>
                <a:latin typeface="Calibri"/>
                <a:cs typeface="Calibri"/>
              </a:rPr>
              <a:t>Ils</a:t>
            </a:r>
            <a:r>
              <a:rPr sz="1400" spc="-50">
                <a:solidFill>
                  <a:srgbClr val="555555"/>
                </a:solidFill>
                <a:latin typeface="Calibri"/>
                <a:cs typeface="Calibri"/>
              </a:rPr>
              <a:t> </a:t>
            </a:r>
            <a:r>
              <a:rPr sz="1400" spc="-10">
                <a:solidFill>
                  <a:srgbClr val="555555"/>
                </a:solidFill>
                <a:latin typeface="Calibri"/>
                <a:cs typeface="Calibri"/>
              </a:rPr>
              <a:t>doivent</a:t>
            </a:r>
            <a:r>
              <a:rPr sz="1400" spc="20">
                <a:solidFill>
                  <a:srgbClr val="555555"/>
                </a:solidFill>
                <a:latin typeface="Calibri"/>
                <a:cs typeface="Calibri"/>
              </a:rPr>
              <a:t> </a:t>
            </a:r>
            <a:r>
              <a:rPr sz="1400" spc="-10">
                <a:solidFill>
                  <a:srgbClr val="555555"/>
                </a:solidFill>
                <a:latin typeface="Calibri"/>
                <a:cs typeface="Calibri"/>
              </a:rPr>
              <a:t>comprendre</a:t>
            </a:r>
            <a:r>
              <a:rPr sz="1400">
                <a:solidFill>
                  <a:srgbClr val="555555"/>
                </a:solidFill>
                <a:latin typeface="Calibri"/>
                <a:cs typeface="Calibri"/>
              </a:rPr>
              <a:t> et</a:t>
            </a:r>
            <a:r>
              <a:rPr sz="1400" spc="-55">
                <a:solidFill>
                  <a:srgbClr val="555555"/>
                </a:solidFill>
                <a:latin typeface="Calibri"/>
                <a:cs typeface="Calibri"/>
              </a:rPr>
              <a:t> </a:t>
            </a:r>
            <a:r>
              <a:rPr sz="1400" spc="-10">
                <a:solidFill>
                  <a:srgbClr val="555555"/>
                </a:solidFill>
                <a:latin typeface="Calibri"/>
                <a:cs typeface="Calibri"/>
              </a:rPr>
              <a:t>effectuer</a:t>
            </a:r>
            <a:r>
              <a:rPr sz="1400" spc="-25">
                <a:solidFill>
                  <a:srgbClr val="555555"/>
                </a:solidFill>
                <a:latin typeface="Calibri"/>
                <a:cs typeface="Calibri"/>
              </a:rPr>
              <a:t> </a:t>
            </a:r>
            <a:r>
              <a:rPr sz="1400">
                <a:solidFill>
                  <a:srgbClr val="555555"/>
                </a:solidFill>
                <a:latin typeface="Calibri"/>
                <a:cs typeface="Calibri"/>
              </a:rPr>
              <a:t>une</a:t>
            </a:r>
            <a:r>
              <a:rPr sz="1400" spc="-10">
                <a:solidFill>
                  <a:srgbClr val="555555"/>
                </a:solidFill>
                <a:latin typeface="Calibri"/>
                <a:cs typeface="Calibri"/>
              </a:rPr>
              <a:t> analyse</a:t>
            </a:r>
            <a:r>
              <a:rPr sz="1400" spc="-15">
                <a:solidFill>
                  <a:srgbClr val="555555"/>
                </a:solidFill>
                <a:latin typeface="Calibri"/>
                <a:cs typeface="Calibri"/>
              </a:rPr>
              <a:t> </a:t>
            </a:r>
            <a:r>
              <a:rPr sz="1400">
                <a:solidFill>
                  <a:srgbClr val="555555"/>
                </a:solidFill>
                <a:latin typeface="Calibri"/>
                <a:cs typeface="Calibri"/>
              </a:rPr>
              <a:t>critique</a:t>
            </a:r>
            <a:r>
              <a:rPr sz="1400" spc="25">
                <a:solidFill>
                  <a:srgbClr val="555555"/>
                </a:solidFill>
                <a:latin typeface="Calibri"/>
                <a:cs typeface="Calibri"/>
              </a:rPr>
              <a:t> </a:t>
            </a:r>
            <a:r>
              <a:rPr sz="1400">
                <a:solidFill>
                  <a:srgbClr val="555555"/>
                </a:solidFill>
                <a:latin typeface="Calibri"/>
                <a:cs typeface="Calibri"/>
              </a:rPr>
              <a:t>de</a:t>
            </a:r>
            <a:r>
              <a:rPr sz="1400" spc="-30">
                <a:solidFill>
                  <a:srgbClr val="555555"/>
                </a:solidFill>
                <a:latin typeface="Calibri"/>
                <a:cs typeface="Calibri"/>
              </a:rPr>
              <a:t> </a:t>
            </a:r>
            <a:r>
              <a:rPr sz="1400" spc="-25">
                <a:solidFill>
                  <a:srgbClr val="555555"/>
                </a:solidFill>
                <a:latin typeface="Calibri"/>
                <a:cs typeface="Calibri"/>
              </a:rPr>
              <a:t>l’existant.</a:t>
            </a:r>
            <a:r>
              <a:rPr sz="1400" spc="50">
                <a:solidFill>
                  <a:srgbClr val="555555"/>
                </a:solidFill>
                <a:latin typeface="Calibri"/>
                <a:cs typeface="Calibri"/>
              </a:rPr>
              <a:t> </a:t>
            </a:r>
            <a:r>
              <a:rPr sz="1400">
                <a:solidFill>
                  <a:srgbClr val="555555"/>
                </a:solidFill>
                <a:latin typeface="Calibri"/>
                <a:cs typeface="Calibri"/>
              </a:rPr>
              <a:t>Ils</a:t>
            </a:r>
            <a:r>
              <a:rPr sz="1400" spc="-50">
                <a:solidFill>
                  <a:srgbClr val="555555"/>
                </a:solidFill>
                <a:latin typeface="Calibri"/>
                <a:cs typeface="Calibri"/>
              </a:rPr>
              <a:t> </a:t>
            </a:r>
            <a:r>
              <a:rPr sz="1400">
                <a:solidFill>
                  <a:srgbClr val="555555"/>
                </a:solidFill>
                <a:latin typeface="Calibri"/>
                <a:cs typeface="Calibri"/>
              </a:rPr>
              <a:t>sont</a:t>
            </a:r>
            <a:r>
              <a:rPr sz="1400" spc="-25">
                <a:solidFill>
                  <a:srgbClr val="555555"/>
                </a:solidFill>
                <a:latin typeface="Calibri"/>
                <a:cs typeface="Calibri"/>
              </a:rPr>
              <a:t> </a:t>
            </a:r>
            <a:r>
              <a:rPr sz="1400" spc="-10">
                <a:solidFill>
                  <a:srgbClr val="555555"/>
                </a:solidFill>
                <a:latin typeface="Calibri"/>
                <a:cs typeface="Calibri"/>
              </a:rPr>
              <a:t>responsables</a:t>
            </a:r>
            <a:r>
              <a:rPr sz="1400" spc="10">
                <a:solidFill>
                  <a:srgbClr val="555555"/>
                </a:solidFill>
                <a:latin typeface="Calibri"/>
                <a:cs typeface="Calibri"/>
              </a:rPr>
              <a:t> </a:t>
            </a:r>
            <a:r>
              <a:rPr sz="1400">
                <a:solidFill>
                  <a:srgbClr val="555555"/>
                </a:solidFill>
                <a:latin typeface="Calibri"/>
                <a:cs typeface="Calibri"/>
              </a:rPr>
              <a:t>aussi</a:t>
            </a:r>
            <a:r>
              <a:rPr sz="1400" spc="-45">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spc="-20">
                <a:solidFill>
                  <a:srgbClr val="555555"/>
                </a:solidFill>
                <a:latin typeface="Calibri"/>
                <a:cs typeface="Calibri"/>
              </a:rPr>
              <a:t>l’analyse</a:t>
            </a:r>
            <a:r>
              <a:rPr sz="1400" spc="25">
                <a:solidFill>
                  <a:srgbClr val="555555"/>
                </a:solidFill>
                <a:latin typeface="Calibri"/>
                <a:cs typeface="Calibri"/>
              </a:rPr>
              <a:t> </a:t>
            </a:r>
            <a:r>
              <a:rPr sz="1400" spc="-25">
                <a:solidFill>
                  <a:srgbClr val="555555"/>
                </a:solidFill>
                <a:latin typeface="Calibri"/>
                <a:cs typeface="Calibri"/>
              </a:rPr>
              <a:t>des</a:t>
            </a:r>
            <a:endParaRPr sz="1400">
              <a:latin typeface="Calibri"/>
              <a:cs typeface="Calibri"/>
            </a:endParaRPr>
          </a:p>
          <a:p>
            <a:pPr marL="1438910" algn="just">
              <a:lnSpc>
                <a:spcPts val="1630"/>
              </a:lnSpc>
            </a:pPr>
            <a:r>
              <a:rPr sz="1400">
                <a:solidFill>
                  <a:srgbClr val="555555"/>
                </a:solidFill>
                <a:latin typeface="Calibri"/>
                <a:cs typeface="Calibri"/>
              </a:rPr>
              <a:t>besoins</a:t>
            </a:r>
            <a:r>
              <a:rPr sz="1400" spc="-45">
                <a:solidFill>
                  <a:srgbClr val="555555"/>
                </a:solidFill>
                <a:latin typeface="Calibri"/>
                <a:cs typeface="Calibri"/>
              </a:rPr>
              <a:t> </a:t>
            </a:r>
            <a:r>
              <a:rPr sz="1400">
                <a:solidFill>
                  <a:srgbClr val="555555"/>
                </a:solidFill>
                <a:latin typeface="Calibri"/>
                <a:cs typeface="Calibri"/>
              </a:rPr>
              <a:t>recensés</a:t>
            </a:r>
            <a:r>
              <a:rPr sz="1400" spc="-60">
                <a:solidFill>
                  <a:srgbClr val="555555"/>
                </a:solidFill>
                <a:latin typeface="Calibri"/>
                <a:cs typeface="Calibri"/>
              </a:rPr>
              <a:t> </a:t>
            </a:r>
            <a:r>
              <a:rPr sz="1400">
                <a:solidFill>
                  <a:srgbClr val="555555"/>
                </a:solidFill>
                <a:latin typeface="Calibri"/>
                <a:cs typeface="Calibri"/>
              </a:rPr>
              <a:t>auprès</a:t>
            </a:r>
            <a:r>
              <a:rPr sz="1400" spc="-40">
                <a:solidFill>
                  <a:srgbClr val="555555"/>
                </a:solidFill>
                <a:latin typeface="Calibri"/>
                <a:cs typeface="Calibri"/>
              </a:rPr>
              <a:t> </a:t>
            </a:r>
            <a:r>
              <a:rPr sz="1400">
                <a:solidFill>
                  <a:srgbClr val="555555"/>
                </a:solidFill>
                <a:latin typeface="Calibri"/>
                <a:cs typeface="Calibri"/>
              </a:rPr>
              <a:t>des</a:t>
            </a:r>
            <a:r>
              <a:rPr sz="1400" spc="-60">
                <a:solidFill>
                  <a:srgbClr val="555555"/>
                </a:solidFill>
                <a:latin typeface="Calibri"/>
                <a:cs typeface="Calibri"/>
              </a:rPr>
              <a:t> </a:t>
            </a:r>
            <a:r>
              <a:rPr sz="1400">
                <a:solidFill>
                  <a:srgbClr val="555555"/>
                </a:solidFill>
                <a:latin typeface="Calibri"/>
                <a:cs typeface="Calibri"/>
              </a:rPr>
              <a:t>futurs</a:t>
            </a:r>
            <a:r>
              <a:rPr sz="1400" spc="-45">
                <a:solidFill>
                  <a:srgbClr val="555555"/>
                </a:solidFill>
                <a:latin typeface="Calibri"/>
                <a:cs typeface="Calibri"/>
              </a:rPr>
              <a:t> </a:t>
            </a:r>
            <a:r>
              <a:rPr sz="1400" spc="-10">
                <a:solidFill>
                  <a:srgbClr val="555555"/>
                </a:solidFill>
                <a:latin typeface="Calibri"/>
                <a:cs typeface="Calibri"/>
              </a:rPr>
              <a:t>utilisateurs</a:t>
            </a:r>
            <a:r>
              <a:rPr sz="1400" spc="15">
                <a:solidFill>
                  <a:srgbClr val="555555"/>
                </a:solidFill>
                <a:latin typeface="Calibri"/>
                <a:cs typeface="Calibri"/>
              </a:rPr>
              <a:t> </a:t>
            </a:r>
            <a:r>
              <a:rPr sz="1400">
                <a:solidFill>
                  <a:srgbClr val="555555"/>
                </a:solidFill>
                <a:latin typeface="Calibri"/>
                <a:cs typeface="Calibri"/>
              </a:rPr>
              <a:t>du</a:t>
            </a:r>
            <a:r>
              <a:rPr sz="1400" spc="-55">
                <a:solidFill>
                  <a:srgbClr val="555555"/>
                </a:solidFill>
                <a:latin typeface="Calibri"/>
                <a:cs typeface="Calibri"/>
              </a:rPr>
              <a:t> </a:t>
            </a:r>
            <a:r>
              <a:rPr sz="1400" spc="-25">
                <a:solidFill>
                  <a:srgbClr val="555555"/>
                </a:solidFill>
                <a:latin typeface="Calibri"/>
                <a:cs typeface="Calibri"/>
              </a:rPr>
              <a:t>SI.</a:t>
            </a:r>
            <a:endParaRPr sz="1400">
              <a:latin typeface="Calibri"/>
              <a:cs typeface="Calibri"/>
            </a:endParaRPr>
          </a:p>
          <a:p>
            <a:pPr marL="1438275" lvl="1" indent="-286385" algn="just">
              <a:lnSpc>
                <a:spcPct val="100000"/>
              </a:lnSpc>
              <a:spcBef>
                <a:spcPts val="530"/>
              </a:spcBef>
              <a:buFont typeface="Arial MT"/>
              <a:buChar char="•"/>
              <a:tabLst>
                <a:tab pos="1438275" algn="l"/>
              </a:tabLst>
            </a:pPr>
            <a:r>
              <a:rPr sz="1400" b="1" spc="-10">
                <a:solidFill>
                  <a:srgbClr val="555555"/>
                </a:solidFill>
                <a:latin typeface="Calibri"/>
                <a:cs typeface="Calibri"/>
              </a:rPr>
              <a:t>Concepteurs</a:t>
            </a:r>
            <a:r>
              <a:rPr sz="1400" b="1">
                <a:solidFill>
                  <a:srgbClr val="555555"/>
                </a:solidFill>
                <a:latin typeface="Calibri"/>
                <a:cs typeface="Calibri"/>
              </a:rPr>
              <a:t> </a:t>
            </a:r>
            <a:r>
              <a:rPr sz="1400">
                <a:solidFill>
                  <a:srgbClr val="555555"/>
                </a:solidFill>
                <a:latin typeface="Calibri"/>
                <a:cs typeface="Calibri"/>
              </a:rPr>
              <a:t>:</a:t>
            </a:r>
            <a:r>
              <a:rPr sz="1400" spc="-75">
                <a:solidFill>
                  <a:srgbClr val="555555"/>
                </a:solidFill>
                <a:latin typeface="Calibri"/>
                <a:cs typeface="Calibri"/>
              </a:rPr>
              <a:t> </a:t>
            </a:r>
            <a:r>
              <a:rPr sz="1400">
                <a:solidFill>
                  <a:srgbClr val="555555"/>
                </a:solidFill>
                <a:latin typeface="Calibri"/>
                <a:cs typeface="Calibri"/>
              </a:rPr>
              <a:t>Ils</a:t>
            </a:r>
            <a:r>
              <a:rPr sz="1400" spc="-55">
                <a:solidFill>
                  <a:srgbClr val="555555"/>
                </a:solidFill>
                <a:latin typeface="Calibri"/>
                <a:cs typeface="Calibri"/>
              </a:rPr>
              <a:t> </a:t>
            </a:r>
            <a:r>
              <a:rPr sz="1400">
                <a:solidFill>
                  <a:srgbClr val="555555"/>
                </a:solidFill>
                <a:latin typeface="Calibri"/>
                <a:cs typeface="Calibri"/>
              </a:rPr>
              <a:t>proposent</a:t>
            </a:r>
            <a:r>
              <a:rPr sz="1400" spc="10">
                <a:solidFill>
                  <a:srgbClr val="555555"/>
                </a:solidFill>
                <a:latin typeface="Calibri"/>
                <a:cs typeface="Calibri"/>
              </a:rPr>
              <a:t> </a:t>
            </a:r>
            <a:r>
              <a:rPr sz="1400">
                <a:solidFill>
                  <a:srgbClr val="555555"/>
                </a:solidFill>
                <a:latin typeface="Calibri"/>
                <a:cs typeface="Calibri"/>
              </a:rPr>
              <a:t>des</a:t>
            </a:r>
            <a:r>
              <a:rPr sz="1400" spc="-50">
                <a:solidFill>
                  <a:srgbClr val="555555"/>
                </a:solidFill>
                <a:latin typeface="Calibri"/>
                <a:cs typeface="Calibri"/>
              </a:rPr>
              <a:t> </a:t>
            </a:r>
            <a:r>
              <a:rPr sz="1400">
                <a:solidFill>
                  <a:srgbClr val="555555"/>
                </a:solidFill>
                <a:latin typeface="Calibri"/>
                <a:cs typeface="Calibri"/>
              </a:rPr>
              <a:t>solutions théoriques</a:t>
            </a:r>
            <a:r>
              <a:rPr sz="1400" spc="25">
                <a:solidFill>
                  <a:srgbClr val="555555"/>
                </a:solidFill>
                <a:latin typeface="Calibri"/>
                <a:cs typeface="Calibri"/>
              </a:rPr>
              <a:t> </a:t>
            </a:r>
            <a:r>
              <a:rPr sz="1400">
                <a:solidFill>
                  <a:srgbClr val="555555"/>
                </a:solidFill>
                <a:latin typeface="Calibri"/>
                <a:cs typeface="Calibri"/>
              </a:rPr>
              <a:t>(conceptuelles)</a:t>
            </a:r>
            <a:r>
              <a:rPr sz="1400" spc="-15">
                <a:solidFill>
                  <a:srgbClr val="555555"/>
                </a:solidFill>
                <a:latin typeface="Calibri"/>
                <a:cs typeface="Calibri"/>
              </a:rPr>
              <a:t> </a:t>
            </a:r>
            <a:r>
              <a:rPr sz="1400">
                <a:solidFill>
                  <a:srgbClr val="555555"/>
                </a:solidFill>
                <a:latin typeface="Calibri"/>
                <a:cs typeface="Calibri"/>
              </a:rPr>
              <a:t>qui</a:t>
            </a:r>
            <a:r>
              <a:rPr sz="1400" spc="-25">
                <a:solidFill>
                  <a:srgbClr val="555555"/>
                </a:solidFill>
                <a:latin typeface="Calibri"/>
                <a:cs typeface="Calibri"/>
              </a:rPr>
              <a:t> </a:t>
            </a:r>
            <a:r>
              <a:rPr sz="1400" spc="-10">
                <a:solidFill>
                  <a:srgbClr val="555555"/>
                </a:solidFill>
                <a:latin typeface="Calibri"/>
                <a:cs typeface="Calibri"/>
              </a:rPr>
              <a:t>répondent</a:t>
            </a:r>
            <a:r>
              <a:rPr sz="1400" spc="25">
                <a:solidFill>
                  <a:srgbClr val="555555"/>
                </a:solidFill>
                <a:latin typeface="Calibri"/>
                <a:cs typeface="Calibri"/>
              </a:rPr>
              <a:t> </a:t>
            </a:r>
            <a:r>
              <a:rPr sz="1400">
                <a:solidFill>
                  <a:srgbClr val="555555"/>
                </a:solidFill>
                <a:latin typeface="Calibri"/>
                <a:cs typeface="Calibri"/>
              </a:rPr>
              <a:t>aux</a:t>
            </a:r>
            <a:r>
              <a:rPr sz="1400" spc="-40">
                <a:solidFill>
                  <a:srgbClr val="555555"/>
                </a:solidFill>
                <a:latin typeface="Calibri"/>
                <a:cs typeface="Calibri"/>
              </a:rPr>
              <a:t> </a:t>
            </a:r>
            <a:r>
              <a:rPr sz="1400">
                <a:solidFill>
                  <a:srgbClr val="555555"/>
                </a:solidFill>
                <a:latin typeface="Calibri"/>
                <a:cs typeface="Calibri"/>
              </a:rPr>
              <a:t>besoins</a:t>
            </a:r>
            <a:r>
              <a:rPr sz="1400" spc="-15">
                <a:solidFill>
                  <a:srgbClr val="555555"/>
                </a:solidFill>
                <a:latin typeface="Calibri"/>
                <a:cs typeface="Calibri"/>
              </a:rPr>
              <a:t> </a:t>
            </a:r>
            <a:r>
              <a:rPr sz="1400">
                <a:solidFill>
                  <a:srgbClr val="555555"/>
                </a:solidFill>
                <a:latin typeface="Calibri"/>
                <a:cs typeface="Calibri"/>
              </a:rPr>
              <a:t>des</a:t>
            </a:r>
            <a:r>
              <a:rPr sz="1400" spc="-35">
                <a:solidFill>
                  <a:srgbClr val="555555"/>
                </a:solidFill>
                <a:latin typeface="Calibri"/>
                <a:cs typeface="Calibri"/>
              </a:rPr>
              <a:t> </a:t>
            </a:r>
            <a:r>
              <a:rPr sz="1400" spc="-10">
                <a:solidFill>
                  <a:srgbClr val="555555"/>
                </a:solidFill>
                <a:latin typeface="Calibri"/>
                <a:cs typeface="Calibri"/>
              </a:rPr>
              <a:t>utilisateurs.</a:t>
            </a:r>
            <a:endParaRPr sz="1400">
              <a:latin typeface="Calibri"/>
              <a:cs typeface="Calibri"/>
            </a:endParaRPr>
          </a:p>
          <a:p>
            <a:pPr marL="1438275" lvl="1" indent="-286385" algn="just">
              <a:lnSpc>
                <a:spcPts val="1630"/>
              </a:lnSpc>
              <a:spcBef>
                <a:spcPts val="530"/>
              </a:spcBef>
              <a:buFont typeface="Arial MT"/>
              <a:buChar char="•"/>
              <a:tabLst>
                <a:tab pos="1438275" algn="l"/>
              </a:tabLst>
            </a:pPr>
            <a:r>
              <a:rPr sz="1400" b="1" spc="-10">
                <a:solidFill>
                  <a:srgbClr val="555555"/>
                </a:solidFill>
                <a:latin typeface="Calibri"/>
                <a:cs typeface="Calibri"/>
              </a:rPr>
              <a:t>Architectes</a:t>
            </a:r>
            <a:r>
              <a:rPr sz="1400" b="1" spc="35">
                <a:solidFill>
                  <a:srgbClr val="555555"/>
                </a:solidFill>
                <a:latin typeface="Calibri"/>
                <a:cs typeface="Calibri"/>
              </a:rPr>
              <a:t> </a:t>
            </a:r>
            <a:r>
              <a:rPr sz="1400" b="1">
                <a:solidFill>
                  <a:srgbClr val="555555"/>
                </a:solidFill>
                <a:latin typeface="Calibri"/>
                <a:cs typeface="Calibri"/>
              </a:rPr>
              <a:t>SI</a:t>
            </a:r>
            <a:r>
              <a:rPr sz="1400" b="1" spc="-35">
                <a:solidFill>
                  <a:srgbClr val="555555"/>
                </a:solidFill>
                <a:latin typeface="Calibri"/>
                <a:cs typeface="Calibri"/>
              </a:rPr>
              <a:t> </a:t>
            </a:r>
            <a:r>
              <a:rPr sz="1400">
                <a:solidFill>
                  <a:srgbClr val="555555"/>
                </a:solidFill>
                <a:latin typeface="Calibri"/>
                <a:cs typeface="Calibri"/>
              </a:rPr>
              <a:t>:</a:t>
            </a:r>
            <a:r>
              <a:rPr sz="1400" spc="-30">
                <a:solidFill>
                  <a:srgbClr val="555555"/>
                </a:solidFill>
                <a:latin typeface="Calibri"/>
                <a:cs typeface="Calibri"/>
              </a:rPr>
              <a:t> </a:t>
            </a:r>
            <a:r>
              <a:rPr sz="1400">
                <a:solidFill>
                  <a:srgbClr val="555555"/>
                </a:solidFill>
                <a:latin typeface="Calibri"/>
                <a:cs typeface="Calibri"/>
              </a:rPr>
              <a:t>Ils</a:t>
            </a:r>
            <a:r>
              <a:rPr sz="1400" spc="-40">
                <a:solidFill>
                  <a:srgbClr val="555555"/>
                </a:solidFill>
                <a:latin typeface="Calibri"/>
                <a:cs typeface="Calibri"/>
              </a:rPr>
              <a:t> </a:t>
            </a:r>
            <a:r>
              <a:rPr sz="1400">
                <a:solidFill>
                  <a:srgbClr val="555555"/>
                </a:solidFill>
                <a:latin typeface="Calibri"/>
                <a:cs typeface="Calibri"/>
              </a:rPr>
              <a:t>sont</a:t>
            </a:r>
            <a:r>
              <a:rPr sz="1400" spc="-10">
                <a:solidFill>
                  <a:srgbClr val="555555"/>
                </a:solidFill>
                <a:latin typeface="Calibri"/>
                <a:cs typeface="Calibri"/>
              </a:rPr>
              <a:t> responsables</a:t>
            </a:r>
            <a:r>
              <a:rPr sz="1400" spc="30">
                <a:solidFill>
                  <a:srgbClr val="555555"/>
                </a:solidFill>
                <a:latin typeface="Calibri"/>
                <a:cs typeface="Calibri"/>
              </a:rPr>
              <a:t> </a:t>
            </a:r>
            <a:r>
              <a:rPr sz="1400">
                <a:solidFill>
                  <a:srgbClr val="555555"/>
                </a:solidFill>
                <a:latin typeface="Calibri"/>
                <a:cs typeface="Calibri"/>
              </a:rPr>
              <a:t>de</a:t>
            </a:r>
            <a:r>
              <a:rPr sz="1400" spc="-20">
                <a:solidFill>
                  <a:srgbClr val="555555"/>
                </a:solidFill>
                <a:latin typeface="Calibri"/>
                <a:cs typeface="Calibri"/>
              </a:rPr>
              <a:t> </a:t>
            </a:r>
            <a:r>
              <a:rPr sz="1400">
                <a:solidFill>
                  <a:srgbClr val="555555"/>
                </a:solidFill>
                <a:latin typeface="Calibri"/>
                <a:cs typeface="Calibri"/>
              </a:rPr>
              <a:t>la</a:t>
            </a:r>
            <a:r>
              <a:rPr sz="1400" spc="-20">
                <a:solidFill>
                  <a:srgbClr val="555555"/>
                </a:solidFill>
                <a:latin typeface="Calibri"/>
                <a:cs typeface="Calibri"/>
              </a:rPr>
              <a:t> </a:t>
            </a:r>
            <a:r>
              <a:rPr sz="1400" spc="-10">
                <a:solidFill>
                  <a:srgbClr val="555555"/>
                </a:solidFill>
                <a:latin typeface="Calibri"/>
                <a:cs typeface="Calibri"/>
              </a:rPr>
              <a:t>proposition</a:t>
            </a:r>
            <a:r>
              <a:rPr sz="1400" spc="10">
                <a:solidFill>
                  <a:srgbClr val="555555"/>
                </a:solidFill>
                <a:latin typeface="Calibri"/>
                <a:cs typeface="Calibri"/>
              </a:rPr>
              <a:t> </a:t>
            </a:r>
            <a:r>
              <a:rPr sz="1400">
                <a:solidFill>
                  <a:srgbClr val="555555"/>
                </a:solidFill>
                <a:latin typeface="Calibri"/>
                <a:cs typeface="Calibri"/>
              </a:rPr>
              <a:t>et</a:t>
            </a:r>
            <a:r>
              <a:rPr sz="1400" spc="-30">
                <a:solidFill>
                  <a:srgbClr val="555555"/>
                </a:solidFill>
                <a:latin typeface="Calibri"/>
                <a:cs typeface="Calibri"/>
              </a:rPr>
              <a:t> </a:t>
            </a:r>
            <a:r>
              <a:rPr sz="1400">
                <a:solidFill>
                  <a:srgbClr val="555555"/>
                </a:solidFill>
                <a:latin typeface="Calibri"/>
                <a:cs typeface="Calibri"/>
              </a:rPr>
              <a:t>choix</a:t>
            </a:r>
            <a:r>
              <a:rPr sz="1400" spc="-30">
                <a:solidFill>
                  <a:srgbClr val="555555"/>
                </a:solidFill>
                <a:latin typeface="Calibri"/>
                <a:cs typeface="Calibri"/>
              </a:rPr>
              <a:t> </a:t>
            </a:r>
            <a:r>
              <a:rPr sz="1400">
                <a:solidFill>
                  <a:srgbClr val="555555"/>
                </a:solidFill>
                <a:latin typeface="Calibri"/>
                <a:cs typeface="Calibri"/>
              </a:rPr>
              <a:t>des</a:t>
            </a:r>
            <a:r>
              <a:rPr sz="1400" spc="-15">
                <a:solidFill>
                  <a:srgbClr val="555555"/>
                </a:solidFill>
                <a:latin typeface="Calibri"/>
                <a:cs typeface="Calibri"/>
              </a:rPr>
              <a:t> </a:t>
            </a:r>
            <a:r>
              <a:rPr sz="1400" spc="-10">
                <a:solidFill>
                  <a:srgbClr val="555555"/>
                </a:solidFill>
                <a:latin typeface="Calibri"/>
                <a:cs typeface="Calibri"/>
              </a:rPr>
              <a:t>architectures</a:t>
            </a:r>
            <a:r>
              <a:rPr sz="1400" spc="45">
                <a:solidFill>
                  <a:srgbClr val="555555"/>
                </a:solidFill>
                <a:latin typeface="Calibri"/>
                <a:cs typeface="Calibri"/>
              </a:rPr>
              <a:t> </a:t>
            </a:r>
            <a:r>
              <a:rPr sz="1400">
                <a:solidFill>
                  <a:srgbClr val="555555"/>
                </a:solidFill>
                <a:latin typeface="Calibri"/>
                <a:cs typeface="Calibri"/>
              </a:rPr>
              <a:t>du</a:t>
            </a:r>
            <a:r>
              <a:rPr sz="1400" spc="-10">
                <a:solidFill>
                  <a:srgbClr val="555555"/>
                </a:solidFill>
                <a:latin typeface="Calibri"/>
                <a:cs typeface="Calibri"/>
              </a:rPr>
              <a:t> </a:t>
            </a:r>
            <a:r>
              <a:rPr sz="1400">
                <a:solidFill>
                  <a:srgbClr val="555555"/>
                </a:solidFill>
                <a:latin typeface="Calibri"/>
                <a:cs typeface="Calibri"/>
              </a:rPr>
              <a:t>SI</a:t>
            </a:r>
            <a:r>
              <a:rPr sz="1400" spc="-55">
                <a:solidFill>
                  <a:srgbClr val="555555"/>
                </a:solidFill>
                <a:latin typeface="Calibri"/>
                <a:cs typeface="Calibri"/>
              </a:rPr>
              <a:t> </a:t>
            </a:r>
            <a:r>
              <a:rPr sz="1400" spc="-20">
                <a:solidFill>
                  <a:srgbClr val="555555"/>
                </a:solidFill>
                <a:latin typeface="Calibri"/>
                <a:cs typeface="Calibri"/>
              </a:rPr>
              <a:t>(client/</a:t>
            </a:r>
            <a:r>
              <a:rPr sz="1400" spc="-20" err="1">
                <a:solidFill>
                  <a:srgbClr val="555555"/>
                </a:solidFill>
                <a:latin typeface="Calibri"/>
                <a:cs typeface="Calibri"/>
              </a:rPr>
              <a:t>serveur</a:t>
            </a:r>
            <a:r>
              <a:rPr sz="1400" spc="-20">
                <a:solidFill>
                  <a:srgbClr val="555555"/>
                </a:solidFill>
                <a:latin typeface="Calibri"/>
                <a:cs typeface="Calibri"/>
              </a:rPr>
              <a:t>,</a:t>
            </a:r>
            <a:r>
              <a:rPr lang="fr-FR" sz="1400" spc="-20">
                <a:solidFill>
                  <a:srgbClr val="555555"/>
                </a:solidFill>
                <a:latin typeface="Calibri"/>
                <a:cs typeface="Calibri"/>
              </a:rPr>
              <a:t> ….</a:t>
            </a:r>
            <a:r>
              <a:rPr sz="1400" spc="-25">
                <a:solidFill>
                  <a:srgbClr val="555555"/>
                </a:solidFill>
                <a:latin typeface="Calibri"/>
                <a:cs typeface="Calibri"/>
              </a:rPr>
              <a:t>).</a:t>
            </a:r>
            <a:endParaRPr sz="1400">
              <a:latin typeface="Calibri"/>
              <a:cs typeface="Calibri"/>
            </a:endParaRPr>
          </a:p>
          <a:p>
            <a:pPr marL="1438910" marR="86995" lvl="1" indent="-287020" algn="just">
              <a:lnSpc>
                <a:spcPts val="1610"/>
              </a:lnSpc>
              <a:spcBef>
                <a:spcPts val="640"/>
              </a:spcBef>
              <a:buFont typeface="Arial MT"/>
              <a:buChar char="•"/>
              <a:tabLst>
                <a:tab pos="1438910" algn="l"/>
              </a:tabLst>
            </a:pPr>
            <a:r>
              <a:rPr sz="1400" b="1" spc="-10">
                <a:solidFill>
                  <a:srgbClr val="555555"/>
                </a:solidFill>
                <a:latin typeface="Calibri"/>
                <a:cs typeface="Calibri"/>
              </a:rPr>
              <a:t>Développeurs</a:t>
            </a:r>
            <a:r>
              <a:rPr sz="1400" b="1" spc="5">
                <a:solidFill>
                  <a:srgbClr val="555555"/>
                </a:solidFill>
                <a:latin typeface="Calibri"/>
                <a:cs typeface="Calibri"/>
              </a:rPr>
              <a:t> </a:t>
            </a:r>
            <a:r>
              <a:rPr sz="1400">
                <a:solidFill>
                  <a:srgbClr val="555555"/>
                </a:solidFill>
                <a:latin typeface="Calibri"/>
                <a:cs typeface="Calibri"/>
              </a:rPr>
              <a:t>:</a:t>
            </a:r>
            <a:r>
              <a:rPr sz="1400" spc="-50">
                <a:solidFill>
                  <a:srgbClr val="555555"/>
                </a:solidFill>
                <a:latin typeface="Calibri"/>
                <a:cs typeface="Calibri"/>
              </a:rPr>
              <a:t> </a:t>
            </a:r>
            <a:r>
              <a:rPr sz="1400">
                <a:solidFill>
                  <a:srgbClr val="555555"/>
                </a:solidFill>
                <a:latin typeface="Calibri"/>
                <a:cs typeface="Calibri"/>
              </a:rPr>
              <a:t>Ils</a:t>
            </a:r>
            <a:r>
              <a:rPr sz="1400" spc="-50">
                <a:solidFill>
                  <a:srgbClr val="555555"/>
                </a:solidFill>
                <a:latin typeface="Calibri"/>
                <a:cs typeface="Calibri"/>
              </a:rPr>
              <a:t> </a:t>
            </a:r>
            <a:r>
              <a:rPr sz="1400">
                <a:solidFill>
                  <a:srgbClr val="555555"/>
                </a:solidFill>
                <a:latin typeface="Calibri"/>
                <a:cs typeface="Calibri"/>
              </a:rPr>
              <a:t>sont</a:t>
            </a:r>
            <a:r>
              <a:rPr sz="1400" spc="-25">
                <a:solidFill>
                  <a:srgbClr val="555555"/>
                </a:solidFill>
                <a:latin typeface="Calibri"/>
                <a:cs typeface="Calibri"/>
              </a:rPr>
              <a:t> </a:t>
            </a:r>
            <a:r>
              <a:rPr sz="1400" spc="-10">
                <a:solidFill>
                  <a:srgbClr val="555555"/>
                </a:solidFill>
                <a:latin typeface="Calibri"/>
                <a:cs typeface="Calibri"/>
              </a:rPr>
              <a:t>responsables</a:t>
            </a:r>
            <a:r>
              <a:rPr sz="1400" spc="10">
                <a:solidFill>
                  <a:srgbClr val="555555"/>
                </a:solidFill>
                <a:latin typeface="Calibri"/>
                <a:cs typeface="Calibri"/>
              </a:rPr>
              <a:t> </a:t>
            </a:r>
            <a:r>
              <a:rPr sz="1400">
                <a:solidFill>
                  <a:srgbClr val="555555"/>
                </a:solidFill>
                <a:latin typeface="Calibri"/>
                <a:cs typeface="Calibri"/>
              </a:rPr>
              <a:t>du</a:t>
            </a:r>
            <a:r>
              <a:rPr sz="1400" spc="-50">
                <a:solidFill>
                  <a:srgbClr val="555555"/>
                </a:solidFill>
                <a:latin typeface="Calibri"/>
                <a:cs typeface="Calibri"/>
              </a:rPr>
              <a:t> </a:t>
            </a:r>
            <a:r>
              <a:rPr sz="1400" spc="-10">
                <a:solidFill>
                  <a:srgbClr val="555555"/>
                </a:solidFill>
                <a:latin typeface="Calibri"/>
                <a:cs typeface="Calibri"/>
              </a:rPr>
              <a:t>développement</a:t>
            </a:r>
            <a:r>
              <a:rPr sz="1400" spc="35">
                <a:solidFill>
                  <a:srgbClr val="555555"/>
                </a:solidFill>
                <a:latin typeface="Calibri"/>
                <a:cs typeface="Calibri"/>
              </a:rPr>
              <a:t> </a:t>
            </a:r>
            <a:r>
              <a:rPr sz="1400">
                <a:solidFill>
                  <a:srgbClr val="555555"/>
                </a:solidFill>
                <a:latin typeface="Calibri"/>
                <a:cs typeface="Calibri"/>
              </a:rPr>
              <a:t>des</a:t>
            </a:r>
            <a:r>
              <a:rPr sz="1400" spc="-30">
                <a:solidFill>
                  <a:srgbClr val="555555"/>
                </a:solidFill>
                <a:latin typeface="Calibri"/>
                <a:cs typeface="Calibri"/>
              </a:rPr>
              <a:t> </a:t>
            </a:r>
            <a:r>
              <a:rPr sz="1400" spc="-10">
                <a:solidFill>
                  <a:srgbClr val="555555"/>
                </a:solidFill>
                <a:latin typeface="Calibri"/>
                <a:cs typeface="Calibri"/>
              </a:rPr>
              <a:t>applications</a:t>
            </a:r>
            <a:r>
              <a:rPr sz="1400" spc="5">
                <a:solidFill>
                  <a:srgbClr val="555555"/>
                </a:solidFill>
                <a:latin typeface="Calibri"/>
                <a:cs typeface="Calibri"/>
              </a:rPr>
              <a:t> </a:t>
            </a:r>
            <a:r>
              <a:rPr sz="1400">
                <a:solidFill>
                  <a:srgbClr val="555555"/>
                </a:solidFill>
                <a:latin typeface="Calibri"/>
                <a:cs typeface="Calibri"/>
              </a:rPr>
              <a:t>en</a:t>
            </a:r>
            <a:r>
              <a:rPr sz="1400" spc="-45">
                <a:solidFill>
                  <a:srgbClr val="555555"/>
                </a:solidFill>
                <a:latin typeface="Calibri"/>
                <a:cs typeface="Calibri"/>
              </a:rPr>
              <a:t> </a:t>
            </a:r>
            <a:r>
              <a:rPr sz="1400">
                <a:solidFill>
                  <a:srgbClr val="555555"/>
                </a:solidFill>
                <a:latin typeface="Calibri"/>
                <a:cs typeface="Calibri"/>
              </a:rPr>
              <a:t>utilisant</a:t>
            </a:r>
            <a:r>
              <a:rPr sz="1400" spc="30">
                <a:solidFill>
                  <a:srgbClr val="555555"/>
                </a:solidFill>
                <a:latin typeface="Calibri"/>
                <a:cs typeface="Calibri"/>
              </a:rPr>
              <a:t> </a:t>
            </a:r>
            <a:r>
              <a:rPr sz="1400">
                <a:solidFill>
                  <a:srgbClr val="555555"/>
                </a:solidFill>
                <a:latin typeface="Calibri"/>
                <a:cs typeface="Calibri"/>
              </a:rPr>
              <a:t>des</a:t>
            </a:r>
            <a:r>
              <a:rPr sz="1400" spc="-50">
                <a:solidFill>
                  <a:srgbClr val="555555"/>
                </a:solidFill>
                <a:latin typeface="Calibri"/>
                <a:cs typeface="Calibri"/>
              </a:rPr>
              <a:t> </a:t>
            </a:r>
            <a:r>
              <a:rPr sz="1400" spc="-10">
                <a:solidFill>
                  <a:srgbClr val="555555"/>
                </a:solidFill>
                <a:latin typeface="Calibri"/>
                <a:cs typeface="Calibri"/>
              </a:rPr>
              <a:t>langages</a:t>
            </a:r>
            <a:r>
              <a:rPr sz="1400" spc="15">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spc="-10">
                <a:solidFill>
                  <a:srgbClr val="555555"/>
                </a:solidFill>
                <a:latin typeface="Calibri"/>
                <a:cs typeface="Calibri"/>
              </a:rPr>
              <a:t>programmation</a:t>
            </a:r>
            <a:r>
              <a:rPr sz="1400" spc="10">
                <a:solidFill>
                  <a:srgbClr val="555555"/>
                </a:solidFill>
                <a:latin typeface="Calibri"/>
                <a:cs typeface="Calibri"/>
              </a:rPr>
              <a:t> </a:t>
            </a:r>
            <a:r>
              <a:rPr sz="1400">
                <a:solidFill>
                  <a:srgbClr val="555555"/>
                </a:solidFill>
                <a:latin typeface="Calibri"/>
                <a:cs typeface="Calibri"/>
              </a:rPr>
              <a:t>et</a:t>
            </a:r>
            <a:r>
              <a:rPr sz="1400" spc="-45">
                <a:solidFill>
                  <a:srgbClr val="555555"/>
                </a:solidFill>
                <a:latin typeface="Calibri"/>
                <a:cs typeface="Calibri"/>
              </a:rPr>
              <a:t> </a:t>
            </a:r>
            <a:r>
              <a:rPr sz="1400" spc="-25">
                <a:solidFill>
                  <a:srgbClr val="555555"/>
                </a:solidFill>
                <a:latin typeface="Calibri"/>
                <a:cs typeface="Calibri"/>
              </a:rPr>
              <a:t>des </a:t>
            </a:r>
            <a:r>
              <a:rPr sz="1400">
                <a:solidFill>
                  <a:srgbClr val="555555"/>
                </a:solidFill>
                <a:latin typeface="Calibri"/>
                <a:cs typeface="Calibri"/>
              </a:rPr>
              <a:t>outils</a:t>
            </a:r>
            <a:r>
              <a:rPr sz="1400" spc="-20">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spc="-10">
                <a:solidFill>
                  <a:srgbClr val="555555"/>
                </a:solidFill>
                <a:latin typeface="Calibri"/>
                <a:cs typeface="Calibri"/>
              </a:rPr>
              <a:t>développement.</a:t>
            </a:r>
            <a:endParaRPr sz="1400">
              <a:latin typeface="Calibri"/>
              <a:cs typeface="Calibri"/>
            </a:endParaRPr>
          </a:p>
          <a:p>
            <a:pPr marL="1438275" lvl="1" indent="-286385" algn="just">
              <a:lnSpc>
                <a:spcPct val="100000"/>
              </a:lnSpc>
              <a:spcBef>
                <a:spcPts val="465"/>
              </a:spcBef>
              <a:buFont typeface="Arial MT"/>
              <a:buChar char="•"/>
              <a:tabLst>
                <a:tab pos="1438275" algn="l"/>
              </a:tabLst>
            </a:pPr>
            <a:r>
              <a:rPr sz="1400" b="1" spc="-25">
                <a:solidFill>
                  <a:srgbClr val="555555"/>
                </a:solidFill>
                <a:latin typeface="Calibri"/>
                <a:cs typeface="Calibri"/>
              </a:rPr>
              <a:t>Testeurs</a:t>
            </a:r>
            <a:r>
              <a:rPr sz="1400" b="1" spc="-15">
                <a:solidFill>
                  <a:srgbClr val="555555"/>
                </a:solidFill>
                <a:latin typeface="Calibri"/>
                <a:cs typeface="Calibri"/>
              </a:rPr>
              <a:t> </a:t>
            </a:r>
            <a:r>
              <a:rPr sz="1400">
                <a:solidFill>
                  <a:srgbClr val="555555"/>
                </a:solidFill>
                <a:latin typeface="Calibri"/>
                <a:cs typeface="Calibri"/>
              </a:rPr>
              <a:t>:</a:t>
            </a:r>
            <a:r>
              <a:rPr sz="1400" spc="-45">
                <a:solidFill>
                  <a:srgbClr val="555555"/>
                </a:solidFill>
                <a:latin typeface="Calibri"/>
                <a:cs typeface="Calibri"/>
              </a:rPr>
              <a:t> </a:t>
            </a:r>
            <a:r>
              <a:rPr sz="1400">
                <a:solidFill>
                  <a:srgbClr val="555555"/>
                </a:solidFill>
                <a:latin typeface="Calibri"/>
                <a:cs typeface="Calibri"/>
              </a:rPr>
              <a:t>Ils</a:t>
            </a:r>
            <a:r>
              <a:rPr sz="1400" spc="-45">
                <a:solidFill>
                  <a:srgbClr val="555555"/>
                </a:solidFill>
                <a:latin typeface="Calibri"/>
                <a:cs typeface="Calibri"/>
              </a:rPr>
              <a:t> </a:t>
            </a:r>
            <a:r>
              <a:rPr sz="1400" spc="-10">
                <a:solidFill>
                  <a:srgbClr val="555555"/>
                </a:solidFill>
                <a:latin typeface="Calibri"/>
                <a:cs typeface="Calibri"/>
              </a:rPr>
              <a:t>effectuent</a:t>
            </a:r>
            <a:r>
              <a:rPr sz="1400" spc="-5">
                <a:solidFill>
                  <a:srgbClr val="555555"/>
                </a:solidFill>
                <a:latin typeface="Calibri"/>
                <a:cs typeface="Calibri"/>
              </a:rPr>
              <a:t> </a:t>
            </a:r>
            <a:r>
              <a:rPr sz="1400">
                <a:solidFill>
                  <a:srgbClr val="555555"/>
                </a:solidFill>
                <a:latin typeface="Calibri"/>
                <a:cs typeface="Calibri"/>
              </a:rPr>
              <a:t>les</a:t>
            </a:r>
            <a:r>
              <a:rPr sz="1400" spc="-25">
                <a:solidFill>
                  <a:srgbClr val="555555"/>
                </a:solidFill>
                <a:latin typeface="Calibri"/>
                <a:cs typeface="Calibri"/>
              </a:rPr>
              <a:t> </a:t>
            </a:r>
            <a:r>
              <a:rPr sz="1400">
                <a:solidFill>
                  <a:srgbClr val="555555"/>
                </a:solidFill>
                <a:latin typeface="Calibri"/>
                <a:cs typeface="Calibri"/>
              </a:rPr>
              <a:t>tests</a:t>
            </a:r>
            <a:r>
              <a:rPr sz="1400" spc="-10">
                <a:solidFill>
                  <a:srgbClr val="555555"/>
                </a:solidFill>
                <a:latin typeface="Calibri"/>
                <a:cs typeface="Calibri"/>
              </a:rPr>
              <a:t> </a:t>
            </a:r>
            <a:r>
              <a:rPr sz="1400">
                <a:solidFill>
                  <a:srgbClr val="555555"/>
                </a:solidFill>
                <a:latin typeface="Calibri"/>
                <a:cs typeface="Calibri"/>
              </a:rPr>
              <a:t>des</a:t>
            </a:r>
            <a:r>
              <a:rPr sz="1400" spc="-25">
                <a:solidFill>
                  <a:srgbClr val="555555"/>
                </a:solidFill>
                <a:latin typeface="Calibri"/>
                <a:cs typeface="Calibri"/>
              </a:rPr>
              <a:t> </a:t>
            </a:r>
            <a:r>
              <a:rPr sz="1400" spc="-10">
                <a:solidFill>
                  <a:srgbClr val="555555"/>
                </a:solidFill>
                <a:latin typeface="Calibri"/>
                <a:cs typeface="Calibri"/>
              </a:rPr>
              <a:t>applications</a:t>
            </a:r>
            <a:r>
              <a:rPr sz="1400" spc="35">
                <a:solidFill>
                  <a:srgbClr val="555555"/>
                </a:solidFill>
                <a:latin typeface="Calibri"/>
                <a:cs typeface="Calibri"/>
              </a:rPr>
              <a:t> </a:t>
            </a:r>
            <a:r>
              <a:rPr sz="1400">
                <a:solidFill>
                  <a:srgbClr val="555555"/>
                </a:solidFill>
                <a:latin typeface="Calibri"/>
                <a:cs typeface="Calibri"/>
              </a:rPr>
              <a:t>afin</a:t>
            </a:r>
            <a:r>
              <a:rPr sz="1400" spc="-45">
                <a:solidFill>
                  <a:srgbClr val="555555"/>
                </a:solidFill>
                <a:latin typeface="Calibri"/>
                <a:cs typeface="Calibri"/>
              </a:rPr>
              <a:t> </a:t>
            </a:r>
            <a:r>
              <a:rPr sz="1400" spc="-10">
                <a:solidFill>
                  <a:srgbClr val="555555"/>
                </a:solidFill>
                <a:latin typeface="Calibri"/>
                <a:cs typeface="Calibri"/>
              </a:rPr>
              <a:t>d’identifier</a:t>
            </a:r>
            <a:r>
              <a:rPr sz="1400" spc="45">
                <a:solidFill>
                  <a:srgbClr val="555555"/>
                </a:solidFill>
                <a:latin typeface="Calibri"/>
                <a:cs typeface="Calibri"/>
              </a:rPr>
              <a:t> </a:t>
            </a:r>
            <a:r>
              <a:rPr sz="1400">
                <a:solidFill>
                  <a:srgbClr val="555555"/>
                </a:solidFill>
                <a:latin typeface="Calibri"/>
                <a:cs typeface="Calibri"/>
              </a:rPr>
              <a:t>les</a:t>
            </a:r>
            <a:r>
              <a:rPr sz="1400" spc="-25">
                <a:solidFill>
                  <a:srgbClr val="555555"/>
                </a:solidFill>
                <a:latin typeface="Calibri"/>
                <a:cs typeface="Calibri"/>
              </a:rPr>
              <a:t> </a:t>
            </a:r>
            <a:r>
              <a:rPr sz="1400" spc="-10">
                <a:solidFill>
                  <a:srgbClr val="555555"/>
                </a:solidFill>
                <a:latin typeface="Calibri"/>
                <a:cs typeface="Calibri"/>
              </a:rPr>
              <a:t>anomalies</a:t>
            </a:r>
            <a:r>
              <a:rPr sz="1400" spc="-5">
                <a:solidFill>
                  <a:srgbClr val="555555"/>
                </a:solidFill>
                <a:latin typeface="Calibri"/>
                <a:cs typeface="Calibri"/>
              </a:rPr>
              <a:t> </a:t>
            </a:r>
            <a:r>
              <a:rPr sz="1400" spc="-10">
                <a:solidFill>
                  <a:srgbClr val="555555"/>
                </a:solidFill>
                <a:latin typeface="Calibri"/>
                <a:cs typeface="Calibri"/>
              </a:rPr>
              <a:t>éventuelles.</a:t>
            </a:r>
            <a:endParaRPr sz="1400">
              <a:latin typeface="Calibri"/>
              <a:cs typeface="Calibri"/>
            </a:endParaRPr>
          </a:p>
          <a:p>
            <a:pPr marL="1438275" lvl="1" indent="-286385" algn="just">
              <a:lnSpc>
                <a:spcPct val="100000"/>
              </a:lnSpc>
              <a:spcBef>
                <a:spcPts val="530"/>
              </a:spcBef>
              <a:buFont typeface="Arial MT"/>
              <a:buChar char="•"/>
              <a:tabLst>
                <a:tab pos="1438275" algn="l"/>
              </a:tabLst>
            </a:pPr>
            <a:r>
              <a:rPr sz="1400" b="1" spc="-10">
                <a:solidFill>
                  <a:srgbClr val="555555"/>
                </a:solidFill>
                <a:latin typeface="Calibri"/>
                <a:cs typeface="Calibri"/>
              </a:rPr>
              <a:t>Ingénieurs</a:t>
            </a:r>
            <a:r>
              <a:rPr sz="1400" b="1" spc="5">
                <a:solidFill>
                  <a:srgbClr val="555555"/>
                </a:solidFill>
                <a:latin typeface="Calibri"/>
                <a:cs typeface="Calibri"/>
              </a:rPr>
              <a:t> </a:t>
            </a:r>
            <a:r>
              <a:rPr sz="1400" b="1">
                <a:solidFill>
                  <a:srgbClr val="555555"/>
                </a:solidFill>
                <a:latin typeface="Calibri"/>
                <a:cs typeface="Calibri"/>
              </a:rPr>
              <a:t>de</a:t>
            </a:r>
            <a:r>
              <a:rPr sz="1400" b="1" spc="-60">
                <a:solidFill>
                  <a:srgbClr val="555555"/>
                </a:solidFill>
                <a:latin typeface="Calibri"/>
                <a:cs typeface="Calibri"/>
              </a:rPr>
              <a:t> </a:t>
            </a:r>
            <a:r>
              <a:rPr sz="1400" b="1" spc="-10">
                <a:solidFill>
                  <a:srgbClr val="555555"/>
                </a:solidFill>
                <a:latin typeface="Calibri"/>
                <a:cs typeface="Calibri"/>
              </a:rPr>
              <a:t>déploiement</a:t>
            </a:r>
            <a:r>
              <a:rPr sz="1400" b="1" spc="35">
                <a:solidFill>
                  <a:srgbClr val="555555"/>
                </a:solidFill>
                <a:latin typeface="Calibri"/>
                <a:cs typeface="Calibri"/>
              </a:rPr>
              <a:t> </a:t>
            </a:r>
            <a:r>
              <a:rPr sz="1400">
                <a:solidFill>
                  <a:srgbClr val="555555"/>
                </a:solidFill>
                <a:latin typeface="Calibri"/>
                <a:cs typeface="Calibri"/>
              </a:rPr>
              <a:t>:</a:t>
            </a:r>
            <a:r>
              <a:rPr sz="1400" spc="-40">
                <a:solidFill>
                  <a:srgbClr val="555555"/>
                </a:solidFill>
                <a:latin typeface="Calibri"/>
                <a:cs typeface="Calibri"/>
              </a:rPr>
              <a:t> </a:t>
            </a:r>
            <a:r>
              <a:rPr sz="1400">
                <a:solidFill>
                  <a:srgbClr val="555555"/>
                </a:solidFill>
                <a:latin typeface="Calibri"/>
                <a:cs typeface="Calibri"/>
              </a:rPr>
              <a:t>Ils</a:t>
            </a:r>
            <a:r>
              <a:rPr sz="1400" spc="-45">
                <a:solidFill>
                  <a:srgbClr val="555555"/>
                </a:solidFill>
                <a:latin typeface="Calibri"/>
                <a:cs typeface="Calibri"/>
              </a:rPr>
              <a:t> </a:t>
            </a:r>
            <a:r>
              <a:rPr sz="1400">
                <a:solidFill>
                  <a:srgbClr val="555555"/>
                </a:solidFill>
                <a:latin typeface="Calibri"/>
                <a:cs typeface="Calibri"/>
              </a:rPr>
              <a:t>sont</a:t>
            </a:r>
            <a:r>
              <a:rPr sz="1400" spc="-20">
                <a:solidFill>
                  <a:srgbClr val="555555"/>
                </a:solidFill>
                <a:latin typeface="Calibri"/>
                <a:cs typeface="Calibri"/>
              </a:rPr>
              <a:t> </a:t>
            </a:r>
            <a:r>
              <a:rPr sz="1400" spc="-10">
                <a:solidFill>
                  <a:srgbClr val="555555"/>
                </a:solidFill>
                <a:latin typeface="Calibri"/>
                <a:cs typeface="Calibri"/>
              </a:rPr>
              <a:t>responsables</a:t>
            </a:r>
            <a:r>
              <a:rPr sz="1400" spc="20">
                <a:solidFill>
                  <a:srgbClr val="555555"/>
                </a:solidFill>
                <a:latin typeface="Calibri"/>
                <a:cs typeface="Calibri"/>
              </a:rPr>
              <a:t> </a:t>
            </a:r>
            <a:r>
              <a:rPr sz="1400">
                <a:solidFill>
                  <a:srgbClr val="555555"/>
                </a:solidFill>
                <a:latin typeface="Calibri"/>
                <a:cs typeface="Calibri"/>
              </a:rPr>
              <a:t>de</a:t>
            </a:r>
            <a:r>
              <a:rPr sz="1400" spc="-30">
                <a:solidFill>
                  <a:srgbClr val="555555"/>
                </a:solidFill>
                <a:latin typeface="Calibri"/>
                <a:cs typeface="Calibri"/>
              </a:rPr>
              <a:t> </a:t>
            </a:r>
            <a:r>
              <a:rPr sz="1400" spc="-10">
                <a:solidFill>
                  <a:srgbClr val="555555"/>
                </a:solidFill>
                <a:latin typeface="Calibri"/>
                <a:cs typeface="Calibri"/>
              </a:rPr>
              <a:t>l’installation</a:t>
            </a:r>
            <a:r>
              <a:rPr sz="1400" spc="40">
                <a:solidFill>
                  <a:srgbClr val="555555"/>
                </a:solidFill>
                <a:latin typeface="Calibri"/>
                <a:cs typeface="Calibri"/>
              </a:rPr>
              <a:t> </a:t>
            </a:r>
            <a:r>
              <a:rPr sz="1400">
                <a:solidFill>
                  <a:srgbClr val="555555"/>
                </a:solidFill>
                <a:latin typeface="Calibri"/>
                <a:cs typeface="Calibri"/>
              </a:rPr>
              <a:t>des</a:t>
            </a:r>
            <a:r>
              <a:rPr sz="1400" spc="-25">
                <a:solidFill>
                  <a:srgbClr val="555555"/>
                </a:solidFill>
                <a:latin typeface="Calibri"/>
                <a:cs typeface="Calibri"/>
              </a:rPr>
              <a:t> </a:t>
            </a:r>
            <a:r>
              <a:rPr sz="1400" spc="-10">
                <a:solidFill>
                  <a:srgbClr val="555555"/>
                </a:solidFill>
                <a:latin typeface="Calibri"/>
                <a:cs typeface="Calibri"/>
              </a:rPr>
              <a:t>applications</a:t>
            </a:r>
            <a:r>
              <a:rPr sz="1400" spc="35">
                <a:solidFill>
                  <a:srgbClr val="555555"/>
                </a:solidFill>
                <a:latin typeface="Calibri"/>
                <a:cs typeface="Calibri"/>
              </a:rPr>
              <a:t> </a:t>
            </a:r>
            <a:r>
              <a:rPr sz="1400">
                <a:solidFill>
                  <a:srgbClr val="555555"/>
                </a:solidFill>
                <a:latin typeface="Calibri"/>
                <a:cs typeface="Calibri"/>
              </a:rPr>
              <a:t>dans</a:t>
            </a:r>
            <a:r>
              <a:rPr sz="1400" spc="-5">
                <a:solidFill>
                  <a:srgbClr val="555555"/>
                </a:solidFill>
                <a:latin typeface="Calibri"/>
                <a:cs typeface="Calibri"/>
              </a:rPr>
              <a:t> </a:t>
            </a:r>
            <a:r>
              <a:rPr sz="1400" spc="-20">
                <a:solidFill>
                  <a:srgbClr val="555555"/>
                </a:solidFill>
                <a:latin typeface="Calibri"/>
                <a:cs typeface="Calibri"/>
              </a:rPr>
              <a:t>l’environnement</a:t>
            </a:r>
            <a:r>
              <a:rPr sz="1400" spc="40">
                <a:solidFill>
                  <a:srgbClr val="555555"/>
                </a:solidFill>
                <a:latin typeface="Calibri"/>
                <a:cs typeface="Calibri"/>
              </a:rPr>
              <a:t> </a:t>
            </a:r>
            <a:r>
              <a:rPr sz="1400" spc="-10">
                <a:solidFill>
                  <a:srgbClr val="555555"/>
                </a:solidFill>
                <a:latin typeface="Calibri"/>
                <a:cs typeface="Calibri"/>
              </a:rPr>
              <a:t>d’exploitation.</a:t>
            </a:r>
            <a:endParaRPr sz="1400">
              <a:latin typeface="Calibri"/>
              <a:cs typeface="Calibri"/>
            </a:endParaRPr>
          </a:p>
          <a:p>
            <a:pPr marL="1438275" lvl="1" indent="-286385" algn="just">
              <a:lnSpc>
                <a:spcPts val="1635"/>
              </a:lnSpc>
              <a:spcBef>
                <a:spcPts val="525"/>
              </a:spcBef>
              <a:buFont typeface="Arial MT"/>
              <a:buChar char="•"/>
              <a:tabLst>
                <a:tab pos="1438275" algn="l"/>
              </a:tabLst>
            </a:pPr>
            <a:r>
              <a:rPr sz="1400" b="1" spc="-10">
                <a:solidFill>
                  <a:srgbClr val="555555"/>
                </a:solidFill>
                <a:latin typeface="Calibri"/>
                <a:cs typeface="Calibri"/>
              </a:rPr>
              <a:t>Utilisateurs</a:t>
            </a:r>
            <a:r>
              <a:rPr sz="1400" b="1" spc="20">
                <a:solidFill>
                  <a:srgbClr val="555555"/>
                </a:solidFill>
                <a:latin typeface="Calibri"/>
                <a:cs typeface="Calibri"/>
              </a:rPr>
              <a:t> </a:t>
            </a:r>
            <a:r>
              <a:rPr sz="1400" b="1">
                <a:solidFill>
                  <a:srgbClr val="555555"/>
                </a:solidFill>
                <a:latin typeface="Calibri"/>
                <a:cs typeface="Calibri"/>
              </a:rPr>
              <a:t>pilotes</a:t>
            </a:r>
            <a:r>
              <a:rPr sz="1400" b="1" spc="-5">
                <a:solidFill>
                  <a:srgbClr val="555555"/>
                </a:solidFill>
                <a:latin typeface="Calibri"/>
                <a:cs typeface="Calibri"/>
              </a:rPr>
              <a:t> </a:t>
            </a:r>
            <a:r>
              <a:rPr sz="1400">
                <a:solidFill>
                  <a:srgbClr val="555555"/>
                </a:solidFill>
                <a:latin typeface="Calibri"/>
                <a:cs typeface="Calibri"/>
              </a:rPr>
              <a:t>:</a:t>
            </a:r>
            <a:r>
              <a:rPr sz="1400" spc="-45">
                <a:solidFill>
                  <a:srgbClr val="555555"/>
                </a:solidFill>
                <a:latin typeface="Calibri"/>
                <a:cs typeface="Calibri"/>
              </a:rPr>
              <a:t> </a:t>
            </a:r>
            <a:r>
              <a:rPr sz="1400">
                <a:solidFill>
                  <a:srgbClr val="555555"/>
                </a:solidFill>
                <a:latin typeface="Calibri"/>
                <a:cs typeface="Calibri"/>
              </a:rPr>
              <a:t>Ce</a:t>
            </a:r>
            <a:r>
              <a:rPr sz="1400" spc="-55">
                <a:solidFill>
                  <a:srgbClr val="555555"/>
                </a:solidFill>
                <a:latin typeface="Calibri"/>
                <a:cs typeface="Calibri"/>
              </a:rPr>
              <a:t> </a:t>
            </a:r>
            <a:r>
              <a:rPr sz="1400">
                <a:solidFill>
                  <a:srgbClr val="555555"/>
                </a:solidFill>
                <a:latin typeface="Calibri"/>
                <a:cs typeface="Calibri"/>
              </a:rPr>
              <a:t>sont</a:t>
            </a:r>
            <a:r>
              <a:rPr sz="1400" spc="-25">
                <a:solidFill>
                  <a:srgbClr val="555555"/>
                </a:solidFill>
                <a:latin typeface="Calibri"/>
                <a:cs typeface="Calibri"/>
              </a:rPr>
              <a:t> </a:t>
            </a:r>
            <a:r>
              <a:rPr sz="1400">
                <a:solidFill>
                  <a:srgbClr val="555555"/>
                </a:solidFill>
                <a:latin typeface="Calibri"/>
                <a:cs typeface="Calibri"/>
              </a:rPr>
              <a:t>des</a:t>
            </a:r>
            <a:r>
              <a:rPr sz="1400" spc="-30">
                <a:solidFill>
                  <a:srgbClr val="555555"/>
                </a:solidFill>
                <a:latin typeface="Calibri"/>
                <a:cs typeface="Calibri"/>
              </a:rPr>
              <a:t> </a:t>
            </a:r>
            <a:r>
              <a:rPr sz="1400" spc="-10">
                <a:solidFill>
                  <a:srgbClr val="555555"/>
                </a:solidFill>
                <a:latin typeface="Calibri"/>
                <a:cs typeface="Calibri"/>
              </a:rPr>
              <a:t>personnes</a:t>
            </a:r>
            <a:r>
              <a:rPr sz="1400" spc="-15">
                <a:solidFill>
                  <a:srgbClr val="555555"/>
                </a:solidFill>
                <a:latin typeface="Calibri"/>
                <a:cs typeface="Calibri"/>
              </a:rPr>
              <a:t> </a:t>
            </a:r>
            <a:r>
              <a:rPr sz="1400">
                <a:solidFill>
                  <a:srgbClr val="555555"/>
                </a:solidFill>
                <a:latin typeface="Calibri"/>
                <a:cs typeface="Calibri"/>
              </a:rPr>
              <a:t>choisies</a:t>
            </a:r>
            <a:r>
              <a:rPr sz="1400" spc="-30">
                <a:solidFill>
                  <a:srgbClr val="555555"/>
                </a:solidFill>
                <a:latin typeface="Calibri"/>
                <a:cs typeface="Calibri"/>
              </a:rPr>
              <a:t> </a:t>
            </a:r>
            <a:r>
              <a:rPr sz="1400">
                <a:solidFill>
                  <a:srgbClr val="555555"/>
                </a:solidFill>
                <a:latin typeface="Calibri"/>
                <a:cs typeface="Calibri"/>
              </a:rPr>
              <a:t>parmi</a:t>
            </a:r>
            <a:r>
              <a:rPr sz="1400" spc="-25">
                <a:solidFill>
                  <a:srgbClr val="555555"/>
                </a:solidFill>
                <a:latin typeface="Calibri"/>
                <a:cs typeface="Calibri"/>
              </a:rPr>
              <a:t> </a:t>
            </a:r>
            <a:r>
              <a:rPr sz="1400">
                <a:solidFill>
                  <a:srgbClr val="555555"/>
                </a:solidFill>
                <a:latin typeface="Calibri"/>
                <a:cs typeface="Calibri"/>
              </a:rPr>
              <a:t>les</a:t>
            </a:r>
            <a:r>
              <a:rPr sz="1400" spc="-30">
                <a:solidFill>
                  <a:srgbClr val="555555"/>
                </a:solidFill>
                <a:latin typeface="Calibri"/>
                <a:cs typeface="Calibri"/>
              </a:rPr>
              <a:t> </a:t>
            </a:r>
            <a:r>
              <a:rPr sz="1400">
                <a:solidFill>
                  <a:srgbClr val="555555"/>
                </a:solidFill>
                <a:latin typeface="Calibri"/>
                <a:cs typeface="Calibri"/>
              </a:rPr>
              <a:t>futurs</a:t>
            </a:r>
            <a:r>
              <a:rPr sz="1400" spc="-15">
                <a:solidFill>
                  <a:srgbClr val="555555"/>
                </a:solidFill>
                <a:latin typeface="Calibri"/>
                <a:cs typeface="Calibri"/>
              </a:rPr>
              <a:t> </a:t>
            </a:r>
            <a:r>
              <a:rPr sz="1400" spc="-10">
                <a:solidFill>
                  <a:srgbClr val="555555"/>
                </a:solidFill>
                <a:latin typeface="Calibri"/>
                <a:cs typeface="Calibri"/>
              </a:rPr>
              <a:t>utilisateurs</a:t>
            </a:r>
            <a:r>
              <a:rPr sz="1400" spc="45">
                <a:solidFill>
                  <a:srgbClr val="555555"/>
                </a:solidFill>
                <a:latin typeface="Calibri"/>
                <a:cs typeface="Calibri"/>
              </a:rPr>
              <a:t> </a:t>
            </a:r>
            <a:r>
              <a:rPr sz="1400">
                <a:solidFill>
                  <a:srgbClr val="555555"/>
                </a:solidFill>
                <a:latin typeface="Calibri"/>
                <a:cs typeface="Calibri"/>
              </a:rPr>
              <a:t>des</a:t>
            </a:r>
            <a:r>
              <a:rPr sz="1400" spc="-30">
                <a:solidFill>
                  <a:srgbClr val="555555"/>
                </a:solidFill>
                <a:latin typeface="Calibri"/>
                <a:cs typeface="Calibri"/>
              </a:rPr>
              <a:t> </a:t>
            </a:r>
            <a:r>
              <a:rPr sz="1400" spc="-10">
                <a:solidFill>
                  <a:srgbClr val="555555"/>
                </a:solidFill>
                <a:latin typeface="Calibri"/>
                <a:cs typeface="Calibri"/>
              </a:rPr>
              <a:t>applications</a:t>
            </a:r>
            <a:r>
              <a:rPr sz="1400" spc="30">
                <a:solidFill>
                  <a:srgbClr val="555555"/>
                </a:solidFill>
                <a:latin typeface="Calibri"/>
                <a:cs typeface="Calibri"/>
              </a:rPr>
              <a:t> </a:t>
            </a:r>
            <a:r>
              <a:rPr sz="1400">
                <a:solidFill>
                  <a:srgbClr val="555555"/>
                </a:solidFill>
                <a:latin typeface="Calibri"/>
                <a:cs typeface="Calibri"/>
              </a:rPr>
              <a:t>et</a:t>
            </a:r>
            <a:r>
              <a:rPr sz="1400" spc="-50">
                <a:solidFill>
                  <a:srgbClr val="555555"/>
                </a:solidFill>
                <a:latin typeface="Calibri"/>
                <a:cs typeface="Calibri"/>
              </a:rPr>
              <a:t> </a:t>
            </a:r>
            <a:r>
              <a:rPr sz="1400">
                <a:solidFill>
                  <a:srgbClr val="555555"/>
                </a:solidFill>
                <a:latin typeface="Calibri"/>
                <a:cs typeface="Calibri"/>
              </a:rPr>
              <a:t>leur</a:t>
            </a:r>
            <a:r>
              <a:rPr sz="1400" spc="-40">
                <a:solidFill>
                  <a:srgbClr val="555555"/>
                </a:solidFill>
                <a:latin typeface="Calibri"/>
                <a:cs typeface="Calibri"/>
              </a:rPr>
              <a:t> </a:t>
            </a:r>
            <a:r>
              <a:rPr sz="1400">
                <a:solidFill>
                  <a:srgbClr val="555555"/>
                </a:solidFill>
                <a:latin typeface="Calibri"/>
                <a:cs typeface="Calibri"/>
              </a:rPr>
              <a:t>rôle</a:t>
            </a:r>
            <a:r>
              <a:rPr sz="1400" spc="-35">
                <a:solidFill>
                  <a:srgbClr val="555555"/>
                </a:solidFill>
                <a:latin typeface="Calibri"/>
                <a:cs typeface="Calibri"/>
              </a:rPr>
              <a:t> </a:t>
            </a:r>
            <a:r>
              <a:rPr sz="1400">
                <a:solidFill>
                  <a:srgbClr val="555555"/>
                </a:solidFill>
                <a:latin typeface="Calibri"/>
                <a:cs typeface="Calibri"/>
              </a:rPr>
              <a:t>est</a:t>
            </a:r>
            <a:r>
              <a:rPr sz="1400" spc="-45">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spc="-10">
                <a:solidFill>
                  <a:srgbClr val="555555"/>
                </a:solidFill>
                <a:latin typeface="Calibri"/>
                <a:cs typeface="Calibri"/>
              </a:rPr>
              <a:t>vérifier</a:t>
            </a:r>
            <a:endParaRPr sz="1400">
              <a:latin typeface="Calibri"/>
              <a:cs typeface="Calibri"/>
            </a:endParaRPr>
          </a:p>
          <a:p>
            <a:pPr marL="1438910" algn="just">
              <a:lnSpc>
                <a:spcPts val="1635"/>
              </a:lnSpc>
            </a:pPr>
            <a:r>
              <a:rPr sz="1400">
                <a:solidFill>
                  <a:srgbClr val="555555"/>
                </a:solidFill>
                <a:latin typeface="Calibri"/>
                <a:cs typeface="Calibri"/>
              </a:rPr>
              <a:t>que</a:t>
            </a:r>
            <a:r>
              <a:rPr sz="1400" spc="-25">
                <a:solidFill>
                  <a:srgbClr val="555555"/>
                </a:solidFill>
                <a:latin typeface="Calibri"/>
                <a:cs typeface="Calibri"/>
              </a:rPr>
              <a:t> </a:t>
            </a:r>
            <a:r>
              <a:rPr sz="1400">
                <a:solidFill>
                  <a:srgbClr val="555555"/>
                </a:solidFill>
                <a:latin typeface="Calibri"/>
                <a:cs typeface="Calibri"/>
              </a:rPr>
              <a:t>les</a:t>
            </a:r>
            <a:r>
              <a:rPr sz="1400" spc="-55">
                <a:solidFill>
                  <a:srgbClr val="555555"/>
                </a:solidFill>
                <a:latin typeface="Calibri"/>
                <a:cs typeface="Calibri"/>
              </a:rPr>
              <a:t> </a:t>
            </a:r>
            <a:r>
              <a:rPr sz="1400" spc="-10">
                <a:solidFill>
                  <a:srgbClr val="555555"/>
                </a:solidFill>
                <a:latin typeface="Calibri"/>
                <a:cs typeface="Calibri"/>
              </a:rPr>
              <a:t>applications</a:t>
            </a:r>
            <a:r>
              <a:rPr sz="1400" spc="20">
                <a:solidFill>
                  <a:srgbClr val="555555"/>
                </a:solidFill>
                <a:latin typeface="Calibri"/>
                <a:cs typeface="Calibri"/>
              </a:rPr>
              <a:t> </a:t>
            </a:r>
            <a:r>
              <a:rPr sz="1400" spc="-10">
                <a:solidFill>
                  <a:srgbClr val="555555"/>
                </a:solidFill>
                <a:latin typeface="Calibri"/>
                <a:cs typeface="Calibri"/>
              </a:rPr>
              <a:t>développées</a:t>
            </a:r>
            <a:r>
              <a:rPr sz="1400" spc="15">
                <a:solidFill>
                  <a:srgbClr val="555555"/>
                </a:solidFill>
                <a:latin typeface="Calibri"/>
                <a:cs typeface="Calibri"/>
              </a:rPr>
              <a:t> </a:t>
            </a:r>
            <a:r>
              <a:rPr sz="1400" spc="-10">
                <a:solidFill>
                  <a:srgbClr val="555555"/>
                </a:solidFill>
                <a:latin typeface="Calibri"/>
                <a:cs typeface="Calibri"/>
              </a:rPr>
              <a:t>répondent</a:t>
            </a:r>
            <a:r>
              <a:rPr sz="1400" spc="25">
                <a:solidFill>
                  <a:srgbClr val="555555"/>
                </a:solidFill>
                <a:latin typeface="Calibri"/>
                <a:cs typeface="Calibri"/>
              </a:rPr>
              <a:t> </a:t>
            </a:r>
            <a:r>
              <a:rPr sz="1400">
                <a:solidFill>
                  <a:srgbClr val="555555"/>
                </a:solidFill>
                <a:latin typeface="Calibri"/>
                <a:cs typeface="Calibri"/>
              </a:rPr>
              <a:t>bien</a:t>
            </a:r>
            <a:r>
              <a:rPr sz="1400" spc="-35">
                <a:solidFill>
                  <a:srgbClr val="555555"/>
                </a:solidFill>
                <a:latin typeface="Calibri"/>
                <a:cs typeface="Calibri"/>
              </a:rPr>
              <a:t> </a:t>
            </a:r>
            <a:r>
              <a:rPr sz="1400">
                <a:solidFill>
                  <a:srgbClr val="555555"/>
                </a:solidFill>
                <a:latin typeface="Calibri"/>
                <a:cs typeface="Calibri"/>
              </a:rPr>
              <a:t>aux</a:t>
            </a:r>
            <a:r>
              <a:rPr sz="1400" spc="-50">
                <a:solidFill>
                  <a:srgbClr val="555555"/>
                </a:solidFill>
                <a:latin typeface="Calibri"/>
                <a:cs typeface="Calibri"/>
              </a:rPr>
              <a:t> </a:t>
            </a:r>
            <a:r>
              <a:rPr sz="1400">
                <a:solidFill>
                  <a:srgbClr val="555555"/>
                </a:solidFill>
                <a:latin typeface="Calibri"/>
                <a:cs typeface="Calibri"/>
              </a:rPr>
              <a:t>besoins</a:t>
            </a:r>
            <a:r>
              <a:rPr sz="1400" spc="-25">
                <a:solidFill>
                  <a:srgbClr val="555555"/>
                </a:solidFill>
                <a:latin typeface="Calibri"/>
                <a:cs typeface="Calibri"/>
              </a:rPr>
              <a:t> </a:t>
            </a:r>
            <a:r>
              <a:rPr sz="1400" spc="-10">
                <a:solidFill>
                  <a:srgbClr val="555555"/>
                </a:solidFill>
                <a:latin typeface="Calibri"/>
                <a:cs typeface="Calibri"/>
              </a:rPr>
              <a:t>exprimés.</a:t>
            </a:r>
            <a:endParaRPr sz="1400">
              <a:latin typeface="Calibri"/>
              <a:cs typeface="Calibri"/>
            </a:endParaRPr>
          </a:p>
          <a:p>
            <a:pPr marL="886460" indent="-344170" algn="just">
              <a:lnSpc>
                <a:spcPct val="100000"/>
              </a:lnSpc>
              <a:spcBef>
                <a:spcPts val="530"/>
              </a:spcBef>
              <a:buAutoNum type="arabicPeriod" startAt="2"/>
              <a:tabLst>
                <a:tab pos="886460" algn="l"/>
              </a:tabLst>
            </a:pPr>
            <a:r>
              <a:rPr sz="1400" b="1" spc="-10">
                <a:solidFill>
                  <a:srgbClr val="555555"/>
                </a:solidFill>
                <a:latin typeface="Calibri"/>
                <a:cs typeface="Calibri"/>
              </a:rPr>
              <a:t>Utilisateurs</a:t>
            </a:r>
            <a:r>
              <a:rPr sz="1400" b="1">
                <a:solidFill>
                  <a:srgbClr val="555555"/>
                </a:solidFill>
                <a:latin typeface="Calibri"/>
                <a:cs typeface="Calibri"/>
              </a:rPr>
              <a:t> </a:t>
            </a:r>
            <a:r>
              <a:rPr sz="1400">
                <a:solidFill>
                  <a:srgbClr val="555555"/>
                </a:solidFill>
                <a:latin typeface="Calibri"/>
                <a:cs typeface="Calibri"/>
              </a:rPr>
              <a:t>:</a:t>
            </a:r>
            <a:r>
              <a:rPr sz="1400" spc="-55">
                <a:solidFill>
                  <a:srgbClr val="555555"/>
                </a:solidFill>
                <a:latin typeface="Calibri"/>
                <a:cs typeface="Calibri"/>
              </a:rPr>
              <a:t> </a:t>
            </a:r>
            <a:r>
              <a:rPr sz="1400">
                <a:solidFill>
                  <a:srgbClr val="555555"/>
                </a:solidFill>
                <a:latin typeface="Calibri"/>
                <a:cs typeface="Calibri"/>
              </a:rPr>
              <a:t>Ce</a:t>
            </a:r>
            <a:r>
              <a:rPr sz="1400" spc="-60">
                <a:solidFill>
                  <a:srgbClr val="555555"/>
                </a:solidFill>
                <a:latin typeface="Calibri"/>
                <a:cs typeface="Calibri"/>
              </a:rPr>
              <a:t> </a:t>
            </a:r>
            <a:r>
              <a:rPr sz="1400">
                <a:solidFill>
                  <a:srgbClr val="555555"/>
                </a:solidFill>
                <a:latin typeface="Calibri"/>
                <a:cs typeface="Calibri"/>
              </a:rPr>
              <a:t>sont</a:t>
            </a:r>
            <a:r>
              <a:rPr sz="1400" spc="-30">
                <a:solidFill>
                  <a:srgbClr val="555555"/>
                </a:solidFill>
                <a:latin typeface="Calibri"/>
                <a:cs typeface="Calibri"/>
              </a:rPr>
              <a:t> </a:t>
            </a:r>
            <a:r>
              <a:rPr sz="1400">
                <a:solidFill>
                  <a:srgbClr val="555555"/>
                </a:solidFill>
                <a:latin typeface="Calibri"/>
                <a:cs typeface="Calibri"/>
              </a:rPr>
              <a:t>les</a:t>
            </a:r>
            <a:r>
              <a:rPr sz="1400" spc="-35">
                <a:solidFill>
                  <a:srgbClr val="555555"/>
                </a:solidFill>
                <a:latin typeface="Calibri"/>
                <a:cs typeface="Calibri"/>
              </a:rPr>
              <a:t> </a:t>
            </a:r>
            <a:r>
              <a:rPr sz="1400" spc="-10">
                <a:solidFill>
                  <a:srgbClr val="555555"/>
                </a:solidFill>
                <a:latin typeface="Calibri"/>
                <a:cs typeface="Calibri"/>
              </a:rPr>
              <a:t>différents</a:t>
            </a:r>
            <a:r>
              <a:rPr sz="1400">
                <a:solidFill>
                  <a:srgbClr val="555555"/>
                </a:solidFill>
                <a:latin typeface="Calibri"/>
                <a:cs typeface="Calibri"/>
              </a:rPr>
              <a:t> acteurs</a:t>
            </a:r>
            <a:r>
              <a:rPr sz="1400" spc="-15">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spc="-20">
                <a:solidFill>
                  <a:srgbClr val="555555"/>
                </a:solidFill>
                <a:latin typeface="Calibri"/>
                <a:cs typeface="Calibri"/>
              </a:rPr>
              <a:t>l’entreprise</a:t>
            </a:r>
            <a:r>
              <a:rPr sz="1400" spc="40">
                <a:solidFill>
                  <a:srgbClr val="555555"/>
                </a:solidFill>
                <a:latin typeface="Calibri"/>
                <a:cs typeface="Calibri"/>
              </a:rPr>
              <a:t> </a:t>
            </a:r>
            <a:r>
              <a:rPr sz="1400">
                <a:solidFill>
                  <a:srgbClr val="555555"/>
                </a:solidFill>
                <a:latin typeface="Calibri"/>
                <a:cs typeface="Calibri"/>
              </a:rPr>
              <a:t>qui</a:t>
            </a:r>
            <a:r>
              <a:rPr sz="1400" spc="-35">
                <a:solidFill>
                  <a:srgbClr val="555555"/>
                </a:solidFill>
                <a:latin typeface="Calibri"/>
                <a:cs typeface="Calibri"/>
              </a:rPr>
              <a:t> </a:t>
            </a:r>
            <a:r>
              <a:rPr sz="1400">
                <a:solidFill>
                  <a:srgbClr val="555555"/>
                </a:solidFill>
                <a:latin typeface="Calibri"/>
                <a:cs typeface="Calibri"/>
              </a:rPr>
              <a:t>utilisent</a:t>
            </a:r>
            <a:r>
              <a:rPr sz="1400" spc="30">
                <a:solidFill>
                  <a:srgbClr val="555555"/>
                </a:solidFill>
                <a:latin typeface="Calibri"/>
                <a:cs typeface="Calibri"/>
              </a:rPr>
              <a:t> </a:t>
            </a:r>
            <a:r>
              <a:rPr sz="1400">
                <a:solidFill>
                  <a:srgbClr val="555555"/>
                </a:solidFill>
                <a:latin typeface="Calibri"/>
                <a:cs typeface="Calibri"/>
              </a:rPr>
              <a:t>de</a:t>
            </a:r>
            <a:r>
              <a:rPr sz="1400" spc="-40">
                <a:solidFill>
                  <a:srgbClr val="555555"/>
                </a:solidFill>
                <a:latin typeface="Calibri"/>
                <a:cs typeface="Calibri"/>
              </a:rPr>
              <a:t> </a:t>
            </a:r>
            <a:r>
              <a:rPr sz="1400">
                <a:solidFill>
                  <a:srgbClr val="555555"/>
                </a:solidFill>
                <a:latin typeface="Calibri"/>
                <a:cs typeface="Calibri"/>
              </a:rPr>
              <a:t>façon</a:t>
            </a:r>
            <a:r>
              <a:rPr sz="1400" spc="-80">
                <a:solidFill>
                  <a:srgbClr val="555555"/>
                </a:solidFill>
                <a:latin typeface="Calibri"/>
                <a:cs typeface="Calibri"/>
              </a:rPr>
              <a:t> </a:t>
            </a:r>
            <a:r>
              <a:rPr sz="1400">
                <a:solidFill>
                  <a:srgbClr val="555555"/>
                </a:solidFill>
                <a:latin typeface="Calibri"/>
                <a:cs typeface="Calibri"/>
              </a:rPr>
              <a:t>continue</a:t>
            </a:r>
            <a:r>
              <a:rPr sz="1400" spc="5">
                <a:solidFill>
                  <a:srgbClr val="555555"/>
                </a:solidFill>
                <a:latin typeface="Calibri"/>
                <a:cs typeface="Calibri"/>
              </a:rPr>
              <a:t> </a:t>
            </a:r>
            <a:r>
              <a:rPr sz="1400">
                <a:solidFill>
                  <a:srgbClr val="555555"/>
                </a:solidFill>
                <a:latin typeface="Calibri"/>
                <a:cs typeface="Calibri"/>
              </a:rPr>
              <a:t>les</a:t>
            </a:r>
            <a:r>
              <a:rPr sz="1400" spc="-55">
                <a:solidFill>
                  <a:srgbClr val="555555"/>
                </a:solidFill>
                <a:latin typeface="Calibri"/>
                <a:cs typeface="Calibri"/>
              </a:rPr>
              <a:t> </a:t>
            </a:r>
            <a:r>
              <a:rPr sz="1400" spc="-10">
                <a:solidFill>
                  <a:srgbClr val="555555"/>
                </a:solidFill>
                <a:latin typeface="Calibri"/>
                <a:cs typeface="Calibri"/>
              </a:rPr>
              <a:t>applications</a:t>
            </a:r>
            <a:r>
              <a:rPr sz="1400" spc="25">
                <a:solidFill>
                  <a:srgbClr val="555555"/>
                </a:solidFill>
                <a:latin typeface="Calibri"/>
                <a:cs typeface="Calibri"/>
              </a:rPr>
              <a:t> </a:t>
            </a:r>
            <a:r>
              <a:rPr sz="1400" spc="-10">
                <a:solidFill>
                  <a:srgbClr val="555555"/>
                </a:solidFill>
                <a:latin typeface="Calibri"/>
                <a:cs typeface="Calibri"/>
              </a:rPr>
              <a:t>développées.</a:t>
            </a:r>
            <a:endParaRPr sz="1400">
              <a:latin typeface="Calibri"/>
              <a:cs typeface="Calibri"/>
            </a:endParaRPr>
          </a:p>
          <a:p>
            <a:pPr marL="886460" indent="-344170" algn="just">
              <a:lnSpc>
                <a:spcPts val="1635"/>
              </a:lnSpc>
              <a:spcBef>
                <a:spcPts val="525"/>
              </a:spcBef>
              <a:buAutoNum type="arabicPeriod" startAt="2"/>
              <a:tabLst>
                <a:tab pos="886460" algn="l"/>
              </a:tabLst>
            </a:pPr>
            <a:r>
              <a:rPr sz="1400" b="1">
                <a:solidFill>
                  <a:srgbClr val="555555"/>
                </a:solidFill>
                <a:latin typeface="Calibri"/>
                <a:cs typeface="Calibri"/>
              </a:rPr>
              <a:t>Equipe</a:t>
            </a:r>
            <a:r>
              <a:rPr sz="1400" b="1" spc="170">
                <a:solidFill>
                  <a:srgbClr val="555555"/>
                </a:solidFill>
                <a:latin typeface="Calibri"/>
                <a:cs typeface="Calibri"/>
              </a:rPr>
              <a:t> </a:t>
            </a:r>
            <a:r>
              <a:rPr sz="1400" b="1">
                <a:solidFill>
                  <a:srgbClr val="555555"/>
                </a:solidFill>
                <a:latin typeface="Calibri"/>
                <a:cs typeface="Calibri"/>
              </a:rPr>
              <a:t>de</a:t>
            </a:r>
            <a:r>
              <a:rPr sz="1400" b="1" spc="170">
                <a:solidFill>
                  <a:srgbClr val="555555"/>
                </a:solidFill>
                <a:latin typeface="Calibri"/>
                <a:cs typeface="Calibri"/>
              </a:rPr>
              <a:t> </a:t>
            </a:r>
            <a:r>
              <a:rPr sz="1400" b="1">
                <a:solidFill>
                  <a:srgbClr val="555555"/>
                </a:solidFill>
                <a:latin typeface="Calibri"/>
                <a:cs typeface="Calibri"/>
              </a:rPr>
              <a:t>maintenance</a:t>
            </a:r>
            <a:r>
              <a:rPr sz="1400" b="1" spc="175">
                <a:solidFill>
                  <a:srgbClr val="555555"/>
                </a:solidFill>
                <a:latin typeface="Calibri"/>
                <a:cs typeface="Calibri"/>
              </a:rPr>
              <a:t> </a:t>
            </a:r>
            <a:r>
              <a:rPr sz="1400">
                <a:solidFill>
                  <a:srgbClr val="555555"/>
                </a:solidFill>
                <a:latin typeface="Calibri"/>
                <a:cs typeface="Calibri"/>
              </a:rPr>
              <a:t>:</a:t>
            </a:r>
            <a:r>
              <a:rPr sz="1400" spc="180">
                <a:solidFill>
                  <a:srgbClr val="555555"/>
                </a:solidFill>
                <a:latin typeface="Calibri"/>
                <a:cs typeface="Calibri"/>
              </a:rPr>
              <a:t> </a:t>
            </a:r>
            <a:r>
              <a:rPr sz="1400">
                <a:solidFill>
                  <a:srgbClr val="555555"/>
                </a:solidFill>
                <a:latin typeface="Calibri"/>
                <a:cs typeface="Calibri"/>
              </a:rPr>
              <a:t>Ce</a:t>
            </a:r>
            <a:r>
              <a:rPr sz="1400" spc="180">
                <a:solidFill>
                  <a:srgbClr val="555555"/>
                </a:solidFill>
                <a:latin typeface="Calibri"/>
                <a:cs typeface="Calibri"/>
              </a:rPr>
              <a:t> </a:t>
            </a:r>
            <a:r>
              <a:rPr sz="1400">
                <a:solidFill>
                  <a:srgbClr val="555555"/>
                </a:solidFill>
                <a:latin typeface="Calibri"/>
                <a:cs typeface="Calibri"/>
              </a:rPr>
              <a:t>sont</a:t>
            </a:r>
            <a:r>
              <a:rPr sz="1400" spc="185">
                <a:solidFill>
                  <a:srgbClr val="555555"/>
                </a:solidFill>
                <a:latin typeface="Calibri"/>
                <a:cs typeface="Calibri"/>
              </a:rPr>
              <a:t> </a:t>
            </a:r>
            <a:r>
              <a:rPr sz="1400">
                <a:solidFill>
                  <a:srgbClr val="555555"/>
                </a:solidFill>
                <a:latin typeface="Calibri"/>
                <a:cs typeface="Calibri"/>
              </a:rPr>
              <a:t>des</a:t>
            </a:r>
            <a:r>
              <a:rPr sz="1400" spc="190">
                <a:solidFill>
                  <a:srgbClr val="555555"/>
                </a:solidFill>
                <a:latin typeface="Calibri"/>
                <a:cs typeface="Calibri"/>
              </a:rPr>
              <a:t> </a:t>
            </a:r>
            <a:r>
              <a:rPr sz="1400">
                <a:solidFill>
                  <a:srgbClr val="555555"/>
                </a:solidFill>
                <a:latin typeface="Calibri"/>
                <a:cs typeface="Calibri"/>
              </a:rPr>
              <a:t>informaticiens</a:t>
            </a:r>
            <a:r>
              <a:rPr sz="1400" spc="190">
                <a:solidFill>
                  <a:srgbClr val="555555"/>
                </a:solidFill>
                <a:latin typeface="Calibri"/>
                <a:cs typeface="Calibri"/>
              </a:rPr>
              <a:t> </a:t>
            </a:r>
            <a:r>
              <a:rPr sz="1400">
                <a:solidFill>
                  <a:srgbClr val="555555"/>
                </a:solidFill>
                <a:latin typeface="Calibri"/>
                <a:cs typeface="Calibri"/>
              </a:rPr>
              <a:t>qui</a:t>
            </a:r>
            <a:r>
              <a:rPr sz="1400" spc="165">
                <a:solidFill>
                  <a:srgbClr val="555555"/>
                </a:solidFill>
                <a:latin typeface="Calibri"/>
                <a:cs typeface="Calibri"/>
              </a:rPr>
              <a:t> </a:t>
            </a:r>
            <a:r>
              <a:rPr sz="1400">
                <a:solidFill>
                  <a:srgbClr val="555555"/>
                </a:solidFill>
                <a:latin typeface="Calibri"/>
                <a:cs typeface="Calibri"/>
              </a:rPr>
              <a:t>assurent</a:t>
            </a:r>
            <a:r>
              <a:rPr sz="1400" spc="165">
                <a:solidFill>
                  <a:srgbClr val="555555"/>
                </a:solidFill>
                <a:latin typeface="Calibri"/>
                <a:cs typeface="Calibri"/>
              </a:rPr>
              <a:t> </a:t>
            </a:r>
            <a:r>
              <a:rPr sz="1400">
                <a:solidFill>
                  <a:srgbClr val="555555"/>
                </a:solidFill>
                <a:latin typeface="Calibri"/>
                <a:cs typeface="Calibri"/>
              </a:rPr>
              <a:t>la</a:t>
            </a:r>
            <a:r>
              <a:rPr sz="1400" spc="185">
                <a:solidFill>
                  <a:srgbClr val="555555"/>
                </a:solidFill>
                <a:latin typeface="Calibri"/>
                <a:cs typeface="Calibri"/>
              </a:rPr>
              <a:t> </a:t>
            </a:r>
            <a:r>
              <a:rPr sz="1400">
                <a:solidFill>
                  <a:srgbClr val="555555"/>
                </a:solidFill>
                <a:latin typeface="Calibri"/>
                <a:cs typeface="Calibri"/>
              </a:rPr>
              <a:t>maintenance</a:t>
            </a:r>
            <a:r>
              <a:rPr sz="1400" spc="185">
                <a:solidFill>
                  <a:srgbClr val="555555"/>
                </a:solidFill>
                <a:latin typeface="Calibri"/>
                <a:cs typeface="Calibri"/>
              </a:rPr>
              <a:t> </a:t>
            </a:r>
            <a:r>
              <a:rPr sz="1400">
                <a:solidFill>
                  <a:srgbClr val="555555"/>
                </a:solidFill>
                <a:latin typeface="Calibri"/>
                <a:cs typeface="Calibri"/>
              </a:rPr>
              <a:t>des</a:t>
            </a:r>
            <a:r>
              <a:rPr sz="1400" spc="190">
                <a:solidFill>
                  <a:srgbClr val="555555"/>
                </a:solidFill>
                <a:latin typeface="Calibri"/>
                <a:cs typeface="Calibri"/>
              </a:rPr>
              <a:t> </a:t>
            </a:r>
            <a:r>
              <a:rPr sz="1400">
                <a:solidFill>
                  <a:srgbClr val="555555"/>
                </a:solidFill>
                <a:latin typeface="Calibri"/>
                <a:cs typeface="Calibri"/>
              </a:rPr>
              <a:t>applications</a:t>
            </a:r>
            <a:r>
              <a:rPr sz="1400" spc="185">
                <a:solidFill>
                  <a:srgbClr val="555555"/>
                </a:solidFill>
                <a:latin typeface="Calibri"/>
                <a:cs typeface="Calibri"/>
              </a:rPr>
              <a:t> </a:t>
            </a:r>
            <a:r>
              <a:rPr sz="1400">
                <a:solidFill>
                  <a:srgbClr val="555555"/>
                </a:solidFill>
                <a:latin typeface="Calibri"/>
                <a:cs typeface="Calibri"/>
              </a:rPr>
              <a:t>en</a:t>
            </a:r>
            <a:r>
              <a:rPr sz="1400" spc="165">
                <a:solidFill>
                  <a:srgbClr val="555555"/>
                </a:solidFill>
                <a:latin typeface="Calibri"/>
                <a:cs typeface="Calibri"/>
              </a:rPr>
              <a:t> </a:t>
            </a:r>
            <a:r>
              <a:rPr sz="1400">
                <a:solidFill>
                  <a:srgbClr val="555555"/>
                </a:solidFill>
                <a:latin typeface="Calibri"/>
                <a:cs typeface="Calibri"/>
              </a:rPr>
              <a:t>corrigeant</a:t>
            </a:r>
            <a:r>
              <a:rPr sz="1400" spc="170">
                <a:solidFill>
                  <a:srgbClr val="555555"/>
                </a:solidFill>
                <a:latin typeface="Calibri"/>
                <a:cs typeface="Calibri"/>
              </a:rPr>
              <a:t> </a:t>
            </a:r>
            <a:r>
              <a:rPr sz="1400">
                <a:solidFill>
                  <a:srgbClr val="555555"/>
                </a:solidFill>
                <a:latin typeface="Calibri"/>
                <a:cs typeface="Calibri"/>
              </a:rPr>
              <a:t>les</a:t>
            </a:r>
            <a:r>
              <a:rPr sz="1400" spc="180">
                <a:solidFill>
                  <a:srgbClr val="555555"/>
                </a:solidFill>
                <a:latin typeface="Calibri"/>
                <a:cs typeface="Calibri"/>
              </a:rPr>
              <a:t> </a:t>
            </a:r>
            <a:r>
              <a:rPr sz="1400" spc="-10">
                <a:solidFill>
                  <a:srgbClr val="555555"/>
                </a:solidFill>
                <a:latin typeface="Calibri"/>
                <a:cs typeface="Calibri"/>
              </a:rPr>
              <a:t>anomalies</a:t>
            </a:r>
            <a:endParaRPr sz="1400">
              <a:latin typeface="Calibri"/>
              <a:cs typeface="Calibri"/>
            </a:endParaRPr>
          </a:p>
          <a:p>
            <a:pPr marL="886460" algn="just">
              <a:lnSpc>
                <a:spcPts val="1635"/>
              </a:lnSpc>
            </a:pPr>
            <a:r>
              <a:rPr sz="1400" spc="-10">
                <a:solidFill>
                  <a:srgbClr val="555555"/>
                </a:solidFill>
                <a:latin typeface="Calibri"/>
                <a:cs typeface="Calibri"/>
              </a:rPr>
              <a:t>constatées</a:t>
            </a:r>
            <a:r>
              <a:rPr sz="1400" spc="15">
                <a:solidFill>
                  <a:srgbClr val="555555"/>
                </a:solidFill>
                <a:latin typeface="Calibri"/>
                <a:cs typeface="Calibri"/>
              </a:rPr>
              <a:t> </a:t>
            </a:r>
            <a:r>
              <a:rPr sz="1400">
                <a:solidFill>
                  <a:srgbClr val="555555"/>
                </a:solidFill>
                <a:latin typeface="Calibri"/>
                <a:cs typeface="Calibri"/>
              </a:rPr>
              <a:t>lors</a:t>
            </a:r>
            <a:r>
              <a:rPr sz="1400" spc="-45">
                <a:solidFill>
                  <a:srgbClr val="555555"/>
                </a:solidFill>
                <a:latin typeface="Calibri"/>
                <a:cs typeface="Calibri"/>
              </a:rPr>
              <a:t> </a:t>
            </a:r>
            <a:r>
              <a:rPr sz="1400">
                <a:solidFill>
                  <a:srgbClr val="555555"/>
                </a:solidFill>
                <a:latin typeface="Calibri"/>
                <a:cs typeface="Calibri"/>
              </a:rPr>
              <a:t>de</a:t>
            </a:r>
            <a:r>
              <a:rPr sz="1400" spc="-35">
                <a:solidFill>
                  <a:srgbClr val="555555"/>
                </a:solidFill>
                <a:latin typeface="Calibri"/>
                <a:cs typeface="Calibri"/>
              </a:rPr>
              <a:t> </a:t>
            </a:r>
            <a:r>
              <a:rPr sz="1400" spc="-20">
                <a:solidFill>
                  <a:srgbClr val="555555"/>
                </a:solidFill>
                <a:latin typeface="Calibri"/>
                <a:cs typeface="Calibri"/>
              </a:rPr>
              <a:t>l’exploitation</a:t>
            </a:r>
            <a:r>
              <a:rPr sz="1400" spc="45">
                <a:solidFill>
                  <a:srgbClr val="555555"/>
                </a:solidFill>
                <a:latin typeface="Calibri"/>
                <a:cs typeface="Calibri"/>
              </a:rPr>
              <a:t> </a:t>
            </a:r>
            <a:r>
              <a:rPr sz="1400">
                <a:solidFill>
                  <a:srgbClr val="555555"/>
                </a:solidFill>
                <a:latin typeface="Calibri"/>
                <a:cs typeface="Calibri"/>
              </a:rPr>
              <a:t>et</a:t>
            </a:r>
            <a:r>
              <a:rPr sz="1400" spc="-45">
                <a:solidFill>
                  <a:srgbClr val="555555"/>
                </a:solidFill>
                <a:latin typeface="Calibri"/>
                <a:cs typeface="Calibri"/>
              </a:rPr>
              <a:t> </a:t>
            </a:r>
            <a:r>
              <a:rPr sz="1400">
                <a:solidFill>
                  <a:srgbClr val="555555"/>
                </a:solidFill>
                <a:latin typeface="Calibri"/>
                <a:cs typeface="Calibri"/>
              </a:rPr>
              <a:t>en</a:t>
            </a:r>
            <a:r>
              <a:rPr sz="1400" spc="-45">
                <a:solidFill>
                  <a:srgbClr val="555555"/>
                </a:solidFill>
                <a:latin typeface="Calibri"/>
                <a:cs typeface="Calibri"/>
              </a:rPr>
              <a:t> </a:t>
            </a:r>
            <a:r>
              <a:rPr sz="1400" spc="-10">
                <a:solidFill>
                  <a:srgbClr val="555555"/>
                </a:solidFill>
                <a:latin typeface="Calibri"/>
                <a:cs typeface="Calibri"/>
              </a:rPr>
              <a:t>développant</a:t>
            </a:r>
            <a:r>
              <a:rPr sz="1400" spc="25">
                <a:solidFill>
                  <a:srgbClr val="555555"/>
                </a:solidFill>
                <a:latin typeface="Calibri"/>
                <a:cs typeface="Calibri"/>
              </a:rPr>
              <a:t> </a:t>
            </a:r>
            <a:r>
              <a:rPr sz="1400">
                <a:solidFill>
                  <a:srgbClr val="555555"/>
                </a:solidFill>
                <a:latin typeface="Calibri"/>
                <a:cs typeface="Calibri"/>
              </a:rPr>
              <a:t>des</a:t>
            </a:r>
            <a:r>
              <a:rPr sz="1400" spc="-25">
                <a:solidFill>
                  <a:srgbClr val="555555"/>
                </a:solidFill>
                <a:latin typeface="Calibri"/>
                <a:cs typeface="Calibri"/>
              </a:rPr>
              <a:t> </a:t>
            </a:r>
            <a:r>
              <a:rPr sz="1400" spc="-10">
                <a:solidFill>
                  <a:srgbClr val="555555"/>
                </a:solidFill>
                <a:latin typeface="Calibri"/>
                <a:cs typeface="Calibri"/>
              </a:rPr>
              <a:t>nouvelles</a:t>
            </a:r>
            <a:r>
              <a:rPr sz="1400" spc="40">
                <a:solidFill>
                  <a:srgbClr val="555555"/>
                </a:solidFill>
                <a:latin typeface="Calibri"/>
                <a:cs typeface="Calibri"/>
              </a:rPr>
              <a:t> </a:t>
            </a:r>
            <a:r>
              <a:rPr sz="1400" spc="-10">
                <a:solidFill>
                  <a:srgbClr val="555555"/>
                </a:solidFill>
                <a:latin typeface="Calibri"/>
                <a:cs typeface="Calibri"/>
              </a:rPr>
              <a:t>fonctionnalités</a:t>
            </a:r>
            <a:r>
              <a:rPr sz="1400" spc="45">
                <a:solidFill>
                  <a:srgbClr val="555555"/>
                </a:solidFill>
                <a:latin typeface="Calibri"/>
                <a:cs typeface="Calibri"/>
              </a:rPr>
              <a:t> </a:t>
            </a:r>
            <a:r>
              <a:rPr sz="1400" spc="-10">
                <a:solidFill>
                  <a:srgbClr val="555555"/>
                </a:solidFill>
                <a:latin typeface="Calibri"/>
                <a:cs typeface="Calibri"/>
              </a:rPr>
              <a:t>demandées</a:t>
            </a:r>
            <a:r>
              <a:rPr sz="1400" spc="20">
                <a:solidFill>
                  <a:srgbClr val="555555"/>
                </a:solidFill>
                <a:latin typeface="Calibri"/>
                <a:cs typeface="Calibri"/>
              </a:rPr>
              <a:t> </a:t>
            </a:r>
            <a:r>
              <a:rPr sz="1400">
                <a:solidFill>
                  <a:srgbClr val="555555"/>
                </a:solidFill>
                <a:latin typeface="Calibri"/>
                <a:cs typeface="Calibri"/>
              </a:rPr>
              <a:t>par</a:t>
            </a:r>
            <a:r>
              <a:rPr sz="1400" spc="-40">
                <a:solidFill>
                  <a:srgbClr val="555555"/>
                </a:solidFill>
                <a:latin typeface="Calibri"/>
                <a:cs typeface="Calibri"/>
              </a:rPr>
              <a:t> </a:t>
            </a:r>
            <a:r>
              <a:rPr sz="1400">
                <a:solidFill>
                  <a:srgbClr val="555555"/>
                </a:solidFill>
                <a:latin typeface="Calibri"/>
                <a:cs typeface="Calibri"/>
              </a:rPr>
              <a:t>les</a:t>
            </a:r>
            <a:r>
              <a:rPr sz="1400" spc="-20">
                <a:solidFill>
                  <a:srgbClr val="555555"/>
                </a:solidFill>
                <a:latin typeface="Calibri"/>
                <a:cs typeface="Calibri"/>
              </a:rPr>
              <a:t> </a:t>
            </a:r>
            <a:r>
              <a:rPr sz="1400" spc="-10">
                <a:solidFill>
                  <a:srgbClr val="555555"/>
                </a:solidFill>
                <a:latin typeface="Calibri"/>
                <a:cs typeface="Calibri"/>
              </a:rPr>
              <a:t>utilisateurs.</a:t>
            </a:r>
            <a:endParaRPr sz="14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xfrm>
            <a:off x="142443" y="298450"/>
            <a:ext cx="11825122" cy="708526"/>
          </a:xfrm>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lang="fr-FR" sz="2800" spc="-50">
                <a:solidFill>
                  <a:srgbClr val="007842"/>
                </a:solidFill>
              </a:rPr>
              <a:t>3</a:t>
            </a:r>
            <a:endParaRPr sz="2800"/>
          </a:p>
        </p:txBody>
      </p:sp>
      <p:sp>
        <p:nvSpPr>
          <p:cNvPr id="7" name="object 7"/>
          <p:cNvSpPr txBox="1"/>
          <p:nvPr/>
        </p:nvSpPr>
        <p:spPr>
          <a:xfrm>
            <a:off x="6762115" y="1105280"/>
            <a:ext cx="4652645" cy="751488"/>
          </a:xfrm>
          <a:prstGeom prst="rect">
            <a:avLst/>
          </a:prstGeom>
        </p:spPr>
        <p:txBody>
          <a:bodyPr vert="horz" wrap="square" lIns="0" tIns="12700" rIns="0" bIns="0" rtlCol="0">
            <a:spAutoFit/>
          </a:bodyPr>
          <a:lstStyle/>
          <a:p>
            <a:pPr marL="12700" algn="ctr">
              <a:lnSpc>
                <a:spcPct val="100000"/>
              </a:lnSpc>
              <a:spcBef>
                <a:spcPts val="2105"/>
              </a:spcBef>
              <a:tabLst>
                <a:tab pos="356870" algn="l"/>
              </a:tabLst>
            </a:pPr>
            <a:r>
              <a:rPr lang="fr-FR" sz="2400" b="1">
                <a:solidFill>
                  <a:srgbClr val="007842"/>
                </a:solidFill>
                <a:latin typeface="Calibri"/>
                <a:cs typeface="Calibri"/>
              </a:rPr>
              <a:t>Définir les étapes de conception d’un SI</a:t>
            </a:r>
          </a:p>
        </p:txBody>
      </p:sp>
      <p:sp>
        <p:nvSpPr>
          <p:cNvPr id="8" name="object 8"/>
          <p:cNvSpPr txBox="1"/>
          <p:nvPr/>
        </p:nvSpPr>
        <p:spPr>
          <a:xfrm>
            <a:off x="6629400" y="2667000"/>
            <a:ext cx="4419600" cy="2610330"/>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b="1" spc="-10">
                <a:solidFill>
                  <a:srgbClr val="FF7800"/>
                </a:solidFill>
                <a:latin typeface="Calibri"/>
                <a:cs typeface="Calibri"/>
              </a:rPr>
              <a:t>Compréhension</a:t>
            </a:r>
            <a:r>
              <a:rPr sz="1600" b="1" spc="-20">
                <a:solidFill>
                  <a:srgbClr val="FF7800"/>
                </a:solidFill>
                <a:latin typeface="Calibri"/>
                <a:cs typeface="Calibri"/>
              </a:rPr>
              <a:t> </a:t>
            </a:r>
            <a:r>
              <a:rPr sz="1600" b="1">
                <a:solidFill>
                  <a:srgbClr val="FF7800"/>
                </a:solidFill>
                <a:latin typeface="Calibri"/>
                <a:cs typeface="Calibri"/>
              </a:rPr>
              <a:t>de</a:t>
            </a:r>
            <a:r>
              <a:rPr sz="1600" b="1" spc="15">
                <a:solidFill>
                  <a:srgbClr val="FF7800"/>
                </a:solidFill>
                <a:latin typeface="Calibri"/>
                <a:cs typeface="Calibri"/>
              </a:rPr>
              <a:t> </a:t>
            </a:r>
            <a:r>
              <a:rPr sz="1600" b="1" spc="-10">
                <a:solidFill>
                  <a:srgbClr val="FF7800"/>
                </a:solidFill>
                <a:latin typeface="Calibri"/>
                <a:cs typeface="Calibri"/>
              </a:rPr>
              <a:t>l’existant</a:t>
            </a:r>
            <a:endParaRPr sz="1600">
              <a:latin typeface="Calibri"/>
              <a:cs typeface="Calibri"/>
            </a:endParaRP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Compréhension</a:t>
            </a:r>
            <a:r>
              <a:rPr sz="1600" spc="-15">
                <a:solidFill>
                  <a:srgbClr val="AEABAB"/>
                </a:solidFill>
                <a:latin typeface="Calibri"/>
                <a:cs typeface="Calibri"/>
              </a:rPr>
              <a:t> </a:t>
            </a:r>
            <a:r>
              <a:rPr sz="1600">
                <a:solidFill>
                  <a:srgbClr val="AEABAB"/>
                </a:solidFill>
                <a:latin typeface="Calibri"/>
                <a:cs typeface="Calibri"/>
              </a:rPr>
              <a:t>des</a:t>
            </a:r>
            <a:r>
              <a:rPr sz="1600" spc="15">
                <a:solidFill>
                  <a:srgbClr val="AEABAB"/>
                </a:solidFill>
                <a:latin typeface="Calibri"/>
                <a:cs typeface="Calibri"/>
              </a:rPr>
              <a:t> </a:t>
            </a:r>
            <a:r>
              <a:rPr sz="1600" spc="-10">
                <a:solidFill>
                  <a:srgbClr val="AEABAB"/>
                </a:solidFill>
                <a:latin typeface="Calibri"/>
                <a:cs typeface="Calibri"/>
              </a:rPr>
              <a:t>besoins</a:t>
            </a:r>
            <a:endParaRPr sz="1600">
              <a:latin typeface="Calibri"/>
              <a:cs typeface="Calibri"/>
            </a:endParaRPr>
          </a:p>
          <a:p>
            <a:pPr marL="356870" indent="-344170">
              <a:lnSpc>
                <a:spcPct val="100000"/>
              </a:lnSpc>
              <a:spcBef>
                <a:spcPts val="600"/>
              </a:spcBef>
              <a:buAutoNum type="arabicPeriod"/>
              <a:tabLst>
                <a:tab pos="356870" algn="l"/>
              </a:tabLst>
            </a:pPr>
            <a:r>
              <a:rPr lang="fr-FR" sz="1600" spc="-10">
                <a:solidFill>
                  <a:srgbClr val="AEABAB"/>
                </a:solidFill>
                <a:latin typeface="Calibri"/>
                <a:cs typeface="Calibri"/>
              </a:rPr>
              <a:t>Conception</a:t>
            </a:r>
          </a:p>
          <a:p>
            <a:pPr marL="356870" indent="-344170">
              <a:lnSpc>
                <a:spcPct val="100000"/>
              </a:lnSpc>
              <a:spcBef>
                <a:spcPts val="695"/>
              </a:spcBef>
              <a:buAutoNum type="arabicPeriod"/>
              <a:tabLst>
                <a:tab pos="356870" algn="l"/>
              </a:tabLst>
            </a:pPr>
            <a:r>
              <a:rPr lang="fr-FR" sz="1600">
                <a:solidFill>
                  <a:srgbClr val="AEABAB"/>
                </a:solidFill>
                <a:latin typeface="Calibri"/>
                <a:cs typeface="Calibri"/>
              </a:rPr>
              <a:t>Dévelop</a:t>
            </a:r>
            <a:r>
              <a:rPr lang="fr-FR" sz="1600" spc="-10">
                <a:solidFill>
                  <a:srgbClr val="AEABAB"/>
                </a:solidFill>
                <a:latin typeface="Calibri"/>
                <a:cs typeface="Calibri"/>
              </a:rPr>
              <a:t>pement et test d’un SI</a:t>
            </a: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Déploiement</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8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Principe</a:t>
            </a:r>
            <a:r>
              <a:rPr lang="fr-FR" sz="1600" spc="-20">
                <a:solidFill>
                  <a:srgbClr val="AEABAB"/>
                </a:solidFill>
                <a:latin typeface="Calibri"/>
                <a:cs typeface="Calibri"/>
              </a:rPr>
              <a:t> d’exploitation</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15">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5"/>
              </a:spcBef>
              <a:buAutoNum type="arabicPeriod"/>
              <a:tabLst>
                <a:tab pos="356870" algn="l"/>
              </a:tabLst>
            </a:pPr>
            <a:r>
              <a:rPr lang="fr-FR" sz="1600" spc="-10">
                <a:solidFill>
                  <a:srgbClr val="AEABAB"/>
                </a:solidFill>
                <a:latin typeface="Calibri"/>
                <a:cs typeface="Calibri"/>
              </a:rPr>
              <a:t>Identification</a:t>
            </a:r>
            <a:r>
              <a:rPr lang="fr-FR" sz="1600" spc="45">
                <a:solidFill>
                  <a:srgbClr val="AEABAB"/>
                </a:solidFill>
                <a:latin typeface="Calibri"/>
                <a:cs typeface="Calibri"/>
              </a:rPr>
              <a:t> </a:t>
            </a:r>
            <a:r>
              <a:rPr lang="fr-FR" sz="1600">
                <a:solidFill>
                  <a:srgbClr val="AEABAB"/>
                </a:solidFill>
                <a:latin typeface="Calibri"/>
                <a:cs typeface="Calibri"/>
              </a:rPr>
              <a:t>du</a:t>
            </a:r>
            <a:r>
              <a:rPr lang="fr-FR" sz="1600" spc="-20">
                <a:solidFill>
                  <a:srgbClr val="AEABAB"/>
                </a:solidFill>
                <a:latin typeface="Calibri"/>
                <a:cs typeface="Calibri"/>
              </a:rPr>
              <a:t> </a:t>
            </a:r>
            <a:r>
              <a:rPr lang="fr-FR" sz="1600" spc="-10">
                <a:solidFill>
                  <a:srgbClr val="AEABAB"/>
                </a:solidFill>
                <a:latin typeface="Calibri"/>
                <a:cs typeface="Calibri"/>
              </a:rPr>
              <a:t>processus</a:t>
            </a:r>
            <a:r>
              <a:rPr lang="fr-FR" sz="1600" spc="5">
                <a:solidFill>
                  <a:srgbClr val="AEABAB"/>
                </a:solidFill>
                <a:latin typeface="Calibri"/>
                <a:cs typeface="Calibri"/>
              </a:rPr>
              <a:t> </a:t>
            </a:r>
            <a:r>
              <a:rPr lang="fr-FR" sz="1600">
                <a:solidFill>
                  <a:srgbClr val="AEABAB"/>
                </a:solidFill>
                <a:latin typeface="Calibri"/>
                <a:cs typeface="Calibri"/>
              </a:rPr>
              <a:t>de</a:t>
            </a:r>
            <a:r>
              <a:rPr lang="fr-FR" sz="1600" spc="-25">
                <a:solidFill>
                  <a:srgbClr val="AEABAB"/>
                </a:solidFill>
                <a:latin typeface="Calibri"/>
                <a:cs typeface="Calibri"/>
              </a:rPr>
              <a:t> </a:t>
            </a:r>
            <a:r>
              <a:rPr lang="fr-FR" sz="1600" spc="-10">
                <a:solidFill>
                  <a:srgbClr val="AEABAB"/>
                </a:solidFill>
                <a:latin typeface="Calibri"/>
                <a:cs typeface="Calibri"/>
              </a:rPr>
              <a:t>maintenance</a:t>
            </a:r>
            <a:r>
              <a:rPr lang="fr-FR" sz="1600">
                <a:solidFill>
                  <a:srgbClr val="AEABAB"/>
                </a:solidFill>
                <a:latin typeface="Calibri"/>
                <a:cs typeface="Calibri"/>
              </a:rPr>
              <a:t> du</a:t>
            </a:r>
            <a:r>
              <a:rPr lang="fr-FR" sz="1600" spc="-2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12700">
              <a:lnSpc>
                <a:spcPct val="100000"/>
              </a:lnSpc>
              <a:spcBef>
                <a:spcPts val="600"/>
              </a:spcBef>
              <a:tabLst>
                <a:tab pos="356870" algn="l"/>
              </a:tabLst>
            </a:pPr>
            <a:endParaRPr sz="1600" spc="-10">
              <a:solidFill>
                <a:srgbClr val="AEABAB"/>
              </a:solidFill>
              <a:latin typeface="Calibri"/>
              <a:cs typeface="Calibri"/>
            </a:endParaRPr>
          </a:p>
        </p:txBody>
      </p:sp>
    </p:spTree>
    <p:extLst>
      <p:ext uri="{BB962C8B-B14F-4D97-AF65-F5344CB8AC3E}">
        <p14:creationId xmlns:p14="http://schemas.microsoft.com/office/powerpoint/2010/main" val="505938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9" name="object 9"/>
          <p:cNvSpPr txBox="1">
            <a:spLocks noGrp="1"/>
          </p:cNvSpPr>
          <p:nvPr>
            <p:ph type="title"/>
          </p:nvPr>
        </p:nvSpPr>
        <p:spPr>
          <a:xfrm>
            <a:off x="268287" y="505322"/>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0" name="object 10"/>
          <p:cNvSpPr txBox="1"/>
          <p:nvPr/>
        </p:nvSpPr>
        <p:spPr>
          <a:xfrm>
            <a:off x="269240" y="838911"/>
            <a:ext cx="2417445"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Compréhension</a:t>
            </a:r>
            <a:r>
              <a:rPr sz="1600" b="1" spc="-30">
                <a:solidFill>
                  <a:srgbClr val="0058A0"/>
                </a:solidFill>
                <a:latin typeface="Calibri"/>
                <a:cs typeface="Calibri"/>
              </a:rPr>
              <a:t> </a:t>
            </a:r>
            <a:r>
              <a:rPr sz="1600" b="1">
                <a:solidFill>
                  <a:srgbClr val="0058A0"/>
                </a:solidFill>
                <a:latin typeface="Calibri"/>
                <a:cs typeface="Calibri"/>
              </a:rPr>
              <a:t>de</a:t>
            </a:r>
            <a:r>
              <a:rPr sz="1600" b="1" spc="5">
                <a:solidFill>
                  <a:srgbClr val="0058A0"/>
                </a:solidFill>
                <a:latin typeface="Calibri"/>
                <a:cs typeface="Calibri"/>
              </a:rPr>
              <a:t> </a:t>
            </a:r>
            <a:r>
              <a:rPr sz="1600" b="1" spc="-10">
                <a:solidFill>
                  <a:srgbClr val="0058A0"/>
                </a:solidFill>
                <a:latin typeface="Calibri"/>
                <a:cs typeface="Calibri"/>
              </a:rPr>
              <a:t>l’existant</a:t>
            </a:r>
            <a:endParaRPr sz="1600">
              <a:latin typeface="Calibri"/>
              <a:cs typeface="Calibri"/>
            </a:endParaRPr>
          </a:p>
        </p:txBody>
      </p:sp>
      <p:sp>
        <p:nvSpPr>
          <p:cNvPr id="11" name="object 11"/>
          <p:cNvSpPr/>
          <p:nvPr/>
        </p:nvSpPr>
        <p:spPr>
          <a:xfrm>
            <a:off x="1281683" y="1720595"/>
            <a:ext cx="9217660" cy="1710055"/>
          </a:xfrm>
          <a:custGeom>
            <a:avLst/>
            <a:gdLst/>
            <a:ahLst/>
            <a:cxnLst/>
            <a:rect l="l" t="t" r="r" b="b"/>
            <a:pathLst>
              <a:path w="9217660" h="1710054">
                <a:moveTo>
                  <a:pt x="0" y="587248"/>
                </a:moveTo>
                <a:lnTo>
                  <a:pt x="1946" y="539080"/>
                </a:lnTo>
                <a:lnTo>
                  <a:pt x="7685" y="491986"/>
                </a:lnTo>
                <a:lnTo>
                  <a:pt x="17065" y="446115"/>
                </a:lnTo>
                <a:lnTo>
                  <a:pt x="29935" y="401620"/>
                </a:lnTo>
                <a:lnTo>
                  <a:pt x="46144" y="358651"/>
                </a:lnTo>
                <a:lnTo>
                  <a:pt x="65541" y="317360"/>
                </a:lnTo>
                <a:lnTo>
                  <a:pt x="87976" y="277897"/>
                </a:lnTo>
                <a:lnTo>
                  <a:pt x="113296" y="240414"/>
                </a:lnTo>
                <a:lnTo>
                  <a:pt x="141351" y="205061"/>
                </a:lnTo>
                <a:lnTo>
                  <a:pt x="171989" y="171989"/>
                </a:lnTo>
                <a:lnTo>
                  <a:pt x="205061" y="141351"/>
                </a:lnTo>
                <a:lnTo>
                  <a:pt x="240414" y="113296"/>
                </a:lnTo>
                <a:lnTo>
                  <a:pt x="277897" y="87976"/>
                </a:lnTo>
                <a:lnTo>
                  <a:pt x="317360" y="65541"/>
                </a:lnTo>
                <a:lnTo>
                  <a:pt x="358651" y="46144"/>
                </a:lnTo>
                <a:lnTo>
                  <a:pt x="401620" y="29935"/>
                </a:lnTo>
                <a:lnTo>
                  <a:pt x="446115" y="17065"/>
                </a:lnTo>
                <a:lnTo>
                  <a:pt x="491986" y="7685"/>
                </a:lnTo>
                <a:lnTo>
                  <a:pt x="539080" y="1946"/>
                </a:lnTo>
                <a:lnTo>
                  <a:pt x="587247" y="0"/>
                </a:lnTo>
                <a:lnTo>
                  <a:pt x="8629904" y="0"/>
                </a:lnTo>
                <a:lnTo>
                  <a:pt x="8678071" y="1946"/>
                </a:lnTo>
                <a:lnTo>
                  <a:pt x="8725165" y="7685"/>
                </a:lnTo>
                <a:lnTo>
                  <a:pt x="8771036" y="17065"/>
                </a:lnTo>
                <a:lnTo>
                  <a:pt x="8815531" y="29935"/>
                </a:lnTo>
                <a:lnTo>
                  <a:pt x="8858500" y="46144"/>
                </a:lnTo>
                <a:lnTo>
                  <a:pt x="8899791" y="65541"/>
                </a:lnTo>
                <a:lnTo>
                  <a:pt x="8939254" y="87976"/>
                </a:lnTo>
                <a:lnTo>
                  <a:pt x="8976737" y="113296"/>
                </a:lnTo>
                <a:lnTo>
                  <a:pt x="9012090" y="141351"/>
                </a:lnTo>
                <a:lnTo>
                  <a:pt x="9045162" y="171989"/>
                </a:lnTo>
                <a:lnTo>
                  <a:pt x="9075800" y="205061"/>
                </a:lnTo>
                <a:lnTo>
                  <a:pt x="9103855" y="240414"/>
                </a:lnTo>
                <a:lnTo>
                  <a:pt x="9129175" y="277897"/>
                </a:lnTo>
                <a:lnTo>
                  <a:pt x="9151610" y="317360"/>
                </a:lnTo>
                <a:lnTo>
                  <a:pt x="9171007" y="358651"/>
                </a:lnTo>
                <a:lnTo>
                  <a:pt x="9187216" y="401620"/>
                </a:lnTo>
                <a:lnTo>
                  <a:pt x="9200086" y="446115"/>
                </a:lnTo>
                <a:lnTo>
                  <a:pt x="9209466" y="491986"/>
                </a:lnTo>
                <a:lnTo>
                  <a:pt x="9215205" y="539080"/>
                </a:lnTo>
                <a:lnTo>
                  <a:pt x="9217152" y="587248"/>
                </a:lnTo>
                <a:lnTo>
                  <a:pt x="9217152" y="1122679"/>
                </a:lnTo>
                <a:lnTo>
                  <a:pt x="9215205" y="1170847"/>
                </a:lnTo>
                <a:lnTo>
                  <a:pt x="9209466" y="1217941"/>
                </a:lnTo>
                <a:lnTo>
                  <a:pt x="9200086" y="1263812"/>
                </a:lnTo>
                <a:lnTo>
                  <a:pt x="9187216" y="1308307"/>
                </a:lnTo>
                <a:lnTo>
                  <a:pt x="9171007" y="1351276"/>
                </a:lnTo>
                <a:lnTo>
                  <a:pt x="9151610" y="1392567"/>
                </a:lnTo>
                <a:lnTo>
                  <a:pt x="9129175" y="1432030"/>
                </a:lnTo>
                <a:lnTo>
                  <a:pt x="9103855" y="1469513"/>
                </a:lnTo>
                <a:lnTo>
                  <a:pt x="9075800" y="1504866"/>
                </a:lnTo>
                <a:lnTo>
                  <a:pt x="9045162" y="1537938"/>
                </a:lnTo>
                <a:lnTo>
                  <a:pt x="9012090" y="1568576"/>
                </a:lnTo>
                <a:lnTo>
                  <a:pt x="8976737" y="1596631"/>
                </a:lnTo>
                <a:lnTo>
                  <a:pt x="8939254" y="1621951"/>
                </a:lnTo>
                <a:lnTo>
                  <a:pt x="8899791" y="1644386"/>
                </a:lnTo>
                <a:lnTo>
                  <a:pt x="8858500" y="1663783"/>
                </a:lnTo>
                <a:lnTo>
                  <a:pt x="8815531" y="1679992"/>
                </a:lnTo>
                <a:lnTo>
                  <a:pt x="8771036" y="1692862"/>
                </a:lnTo>
                <a:lnTo>
                  <a:pt x="8725165" y="1702242"/>
                </a:lnTo>
                <a:lnTo>
                  <a:pt x="8678071" y="1707981"/>
                </a:lnTo>
                <a:lnTo>
                  <a:pt x="8629904" y="1709927"/>
                </a:lnTo>
                <a:lnTo>
                  <a:pt x="587247" y="1709927"/>
                </a:lnTo>
                <a:lnTo>
                  <a:pt x="539080" y="1707981"/>
                </a:lnTo>
                <a:lnTo>
                  <a:pt x="491986" y="1702242"/>
                </a:lnTo>
                <a:lnTo>
                  <a:pt x="446115" y="1692862"/>
                </a:lnTo>
                <a:lnTo>
                  <a:pt x="401620" y="1679992"/>
                </a:lnTo>
                <a:lnTo>
                  <a:pt x="358651" y="1663783"/>
                </a:lnTo>
                <a:lnTo>
                  <a:pt x="317360" y="1644386"/>
                </a:lnTo>
                <a:lnTo>
                  <a:pt x="277897" y="1621951"/>
                </a:lnTo>
                <a:lnTo>
                  <a:pt x="240414" y="1596631"/>
                </a:lnTo>
                <a:lnTo>
                  <a:pt x="205061" y="1568576"/>
                </a:lnTo>
                <a:lnTo>
                  <a:pt x="171989" y="1537938"/>
                </a:lnTo>
                <a:lnTo>
                  <a:pt x="141351" y="1504866"/>
                </a:lnTo>
                <a:lnTo>
                  <a:pt x="113296" y="1469513"/>
                </a:lnTo>
                <a:lnTo>
                  <a:pt x="87976" y="1432030"/>
                </a:lnTo>
                <a:lnTo>
                  <a:pt x="65541" y="1392567"/>
                </a:lnTo>
                <a:lnTo>
                  <a:pt x="46144" y="1351276"/>
                </a:lnTo>
                <a:lnTo>
                  <a:pt x="29935" y="1308307"/>
                </a:lnTo>
                <a:lnTo>
                  <a:pt x="17065" y="1263812"/>
                </a:lnTo>
                <a:lnTo>
                  <a:pt x="7685" y="1217941"/>
                </a:lnTo>
                <a:lnTo>
                  <a:pt x="1946" y="1170847"/>
                </a:lnTo>
                <a:lnTo>
                  <a:pt x="0" y="1122679"/>
                </a:lnTo>
                <a:lnTo>
                  <a:pt x="0" y="587248"/>
                </a:lnTo>
                <a:close/>
              </a:path>
            </a:pathLst>
          </a:custGeom>
          <a:ln w="9524">
            <a:solidFill>
              <a:srgbClr val="FF7800"/>
            </a:solidFill>
          </a:ln>
        </p:spPr>
        <p:txBody>
          <a:bodyPr wrap="square" lIns="0" tIns="0" rIns="0" bIns="0" rtlCol="0"/>
          <a:lstStyle/>
          <a:p>
            <a:endParaRPr/>
          </a:p>
        </p:txBody>
      </p:sp>
      <p:sp>
        <p:nvSpPr>
          <p:cNvPr id="12" name="object 12"/>
          <p:cNvSpPr txBox="1"/>
          <p:nvPr/>
        </p:nvSpPr>
        <p:spPr>
          <a:xfrm>
            <a:off x="1530858" y="1868500"/>
            <a:ext cx="2648585" cy="1190625"/>
          </a:xfrm>
          <a:prstGeom prst="rect">
            <a:avLst/>
          </a:prstGeom>
        </p:spPr>
        <p:txBody>
          <a:bodyPr vert="horz" wrap="square" lIns="0" tIns="140335" rIns="0" bIns="0" rtlCol="0">
            <a:spAutoFit/>
          </a:bodyPr>
          <a:lstStyle/>
          <a:p>
            <a:pPr marL="12700">
              <a:lnSpc>
                <a:spcPct val="100000"/>
              </a:lnSpc>
              <a:spcBef>
                <a:spcPts val="1105"/>
              </a:spcBef>
            </a:pPr>
            <a:r>
              <a:rPr sz="1600" b="1" spc="-10">
                <a:solidFill>
                  <a:srgbClr val="008245"/>
                </a:solidFill>
                <a:latin typeface="Calibri"/>
                <a:cs typeface="Calibri"/>
              </a:rPr>
              <a:t>Chronologie</a:t>
            </a:r>
            <a:endParaRPr sz="1600">
              <a:latin typeface="Calibri"/>
              <a:cs typeface="Calibri"/>
            </a:endParaRPr>
          </a:p>
          <a:p>
            <a:pPr marL="545465" indent="-456565">
              <a:lnSpc>
                <a:spcPct val="100000"/>
              </a:lnSpc>
              <a:spcBef>
                <a:spcPts val="1010"/>
              </a:spcBef>
              <a:buClr>
                <a:srgbClr val="FF0000"/>
              </a:buClr>
              <a:buFont typeface="Wingdings"/>
              <a:buChar char=""/>
              <a:tabLst>
                <a:tab pos="545465" algn="l"/>
              </a:tabLst>
            </a:pPr>
            <a:r>
              <a:rPr sz="1600">
                <a:latin typeface="Calibri"/>
                <a:cs typeface="Calibri"/>
              </a:rPr>
              <a:t>Au</a:t>
            </a:r>
            <a:r>
              <a:rPr sz="1600" spc="-15">
                <a:latin typeface="Calibri"/>
                <a:cs typeface="Calibri"/>
              </a:rPr>
              <a:t> </a:t>
            </a:r>
            <a:r>
              <a:rPr sz="1600" spc="-10">
                <a:latin typeface="Calibri"/>
                <a:cs typeface="Calibri"/>
              </a:rPr>
              <a:t>démarrage</a:t>
            </a:r>
            <a:r>
              <a:rPr sz="1600" spc="-35">
                <a:latin typeface="Calibri"/>
                <a:cs typeface="Calibri"/>
              </a:rPr>
              <a:t> </a:t>
            </a:r>
            <a:r>
              <a:rPr sz="1600">
                <a:latin typeface="Calibri"/>
                <a:cs typeface="Calibri"/>
              </a:rPr>
              <a:t>du</a:t>
            </a:r>
            <a:r>
              <a:rPr sz="1600" spc="-10">
                <a:latin typeface="Calibri"/>
                <a:cs typeface="Calibri"/>
              </a:rPr>
              <a:t> projet</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spc="-10">
                <a:latin typeface="Calibri"/>
                <a:cs typeface="Calibri"/>
              </a:rPr>
              <a:t>Avant</a:t>
            </a:r>
            <a:r>
              <a:rPr sz="1600" spc="-35">
                <a:latin typeface="Calibri"/>
                <a:cs typeface="Calibri"/>
              </a:rPr>
              <a:t> </a:t>
            </a:r>
            <a:r>
              <a:rPr sz="1600" spc="-20">
                <a:latin typeface="Calibri"/>
                <a:cs typeface="Calibri"/>
              </a:rPr>
              <a:t>l’étude </a:t>
            </a:r>
            <a:r>
              <a:rPr sz="1600">
                <a:latin typeface="Calibri"/>
                <a:cs typeface="Calibri"/>
              </a:rPr>
              <a:t>des</a:t>
            </a:r>
            <a:r>
              <a:rPr sz="1600" spc="-35">
                <a:latin typeface="Calibri"/>
                <a:cs typeface="Calibri"/>
              </a:rPr>
              <a:t> </a:t>
            </a:r>
            <a:r>
              <a:rPr sz="1600" spc="-10">
                <a:latin typeface="Calibri"/>
                <a:cs typeface="Calibri"/>
              </a:rPr>
              <a:t>besoins</a:t>
            </a:r>
            <a:endParaRPr sz="1600">
              <a:latin typeface="Calibri"/>
              <a:cs typeface="Calibri"/>
            </a:endParaRPr>
          </a:p>
        </p:txBody>
      </p:sp>
      <p:sp>
        <p:nvSpPr>
          <p:cNvPr id="13" name="object 13"/>
          <p:cNvSpPr/>
          <p:nvPr/>
        </p:nvSpPr>
        <p:spPr>
          <a:xfrm>
            <a:off x="1281683" y="3777996"/>
            <a:ext cx="9217660" cy="2417445"/>
          </a:xfrm>
          <a:custGeom>
            <a:avLst/>
            <a:gdLst/>
            <a:ahLst/>
            <a:cxnLst/>
            <a:rect l="l" t="t" r="r" b="b"/>
            <a:pathLst>
              <a:path w="9217660" h="2417445">
                <a:moveTo>
                  <a:pt x="0" y="722629"/>
                </a:moveTo>
                <a:lnTo>
                  <a:pt x="1536" y="675109"/>
                </a:lnTo>
                <a:lnTo>
                  <a:pt x="6083" y="628411"/>
                </a:lnTo>
                <a:lnTo>
                  <a:pt x="13545" y="582630"/>
                </a:lnTo>
                <a:lnTo>
                  <a:pt x="23827" y="537860"/>
                </a:lnTo>
                <a:lnTo>
                  <a:pt x="36834" y="494198"/>
                </a:lnTo>
                <a:lnTo>
                  <a:pt x="52470" y="451738"/>
                </a:lnTo>
                <a:lnTo>
                  <a:pt x="70640" y="410576"/>
                </a:lnTo>
                <a:lnTo>
                  <a:pt x="91250" y="370807"/>
                </a:lnTo>
                <a:lnTo>
                  <a:pt x="114204" y="332525"/>
                </a:lnTo>
                <a:lnTo>
                  <a:pt x="139407" y="295826"/>
                </a:lnTo>
                <a:lnTo>
                  <a:pt x="166764" y="260806"/>
                </a:lnTo>
                <a:lnTo>
                  <a:pt x="196179" y="227558"/>
                </a:lnTo>
                <a:lnTo>
                  <a:pt x="227558" y="196179"/>
                </a:lnTo>
                <a:lnTo>
                  <a:pt x="260806" y="166764"/>
                </a:lnTo>
                <a:lnTo>
                  <a:pt x="295826" y="139407"/>
                </a:lnTo>
                <a:lnTo>
                  <a:pt x="332525" y="114204"/>
                </a:lnTo>
                <a:lnTo>
                  <a:pt x="370807" y="91250"/>
                </a:lnTo>
                <a:lnTo>
                  <a:pt x="410576" y="70640"/>
                </a:lnTo>
                <a:lnTo>
                  <a:pt x="451738" y="52470"/>
                </a:lnTo>
                <a:lnTo>
                  <a:pt x="494198" y="36834"/>
                </a:lnTo>
                <a:lnTo>
                  <a:pt x="537860" y="23827"/>
                </a:lnTo>
                <a:lnTo>
                  <a:pt x="582630" y="13545"/>
                </a:lnTo>
                <a:lnTo>
                  <a:pt x="628411" y="6083"/>
                </a:lnTo>
                <a:lnTo>
                  <a:pt x="675109" y="1536"/>
                </a:lnTo>
                <a:lnTo>
                  <a:pt x="722629" y="0"/>
                </a:lnTo>
                <a:lnTo>
                  <a:pt x="8494522" y="0"/>
                </a:lnTo>
                <a:lnTo>
                  <a:pt x="8542042" y="1536"/>
                </a:lnTo>
                <a:lnTo>
                  <a:pt x="8588740" y="6083"/>
                </a:lnTo>
                <a:lnTo>
                  <a:pt x="8634521" y="13545"/>
                </a:lnTo>
                <a:lnTo>
                  <a:pt x="8679291" y="23827"/>
                </a:lnTo>
                <a:lnTo>
                  <a:pt x="8722953" y="36834"/>
                </a:lnTo>
                <a:lnTo>
                  <a:pt x="8765413" y="52470"/>
                </a:lnTo>
                <a:lnTo>
                  <a:pt x="8806575" y="70640"/>
                </a:lnTo>
                <a:lnTo>
                  <a:pt x="8846344" y="91250"/>
                </a:lnTo>
                <a:lnTo>
                  <a:pt x="8884626" y="114204"/>
                </a:lnTo>
                <a:lnTo>
                  <a:pt x="8921325" y="139407"/>
                </a:lnTo>
                <a:lnTo>
                  <a:pt x="8956345" y="166764"/>
                </a:lnTo>
                <a:lnTo>
                  <a:pt x="8989593" y="196179"/>
                </a:lnTo>
                <a:lnTo>
                  <a:pt x="9020972" y="227558"/>
                </a:lnTo>
                <a:lnTo>
                  <a:pt x="9050387" y="260806"/>
                </a:lnTo>
                <a:lnTo>
                  <a:pt x="9077744" y="295826"/>
                </a:lnTo>
                <a:lnTo>
                  <a:pt x="9102947" y="332525"/>
                </a:lnTo>
                <a:lnTo>
                  <a:pt x="9125901" y="370807"/>
                </a:lnTo>
                <a:lnTo>
                  <a:pt x="9146511" y="410576"/>
                </a:lnTo>
                <a:lnTo>
                  <a:pt x="9164681" y="451738"/>
                </a:lnTo>
                <a:lnTo>
                  <a:pt x="9180317" y="494198"/>
                </a:lnTo>
                <a:lnTo>
                  <a:pt x="9193324" y="537860"/>
                </a:lnTo>
                <a:lnTo>
                  <a:pt x="9203606" y="582630"/>
                </a:lnTo>
                <a:lnTo>
                  <a:pt x="9211068" y="628411"/>
                </a:lnTo>
                <a:lnTo>
                  <a:pt x="9215615" y="675109"/>
                </a:lnTo>
                <a:lnTo>
                  <a:pt x="9217152" y="722629"/>
                </a:lnTo>
                <a:lnTo>
                  <a:pt x="9217152" y="1694433"/>
                </a:lnTo>
                <a:lnTo>
                  <a:pt x="9215615" y="1741948"/>
                </a:lnTo>
                <a:lnTo>
                  <a:pt x="9211068" y="1788642"/>
                </a:lnTo>
                <a:lnTo>
                  <a:pt x="9203606" y="1834419"/>
                </a:lnTo>
                <a:lnTo>
                  <a:pt x="9193324" y="1879186"/>
                </a:lnTo>
                <a:lnTo>
                  <a:pt x="9180317" y="1922845"/>
                </a:lnTo>
                <a:lnTo>
                  <a:pt x="9164681" y="1965303"/>
                </a:lnTo>
                <a:lnTo>
                  <a:pt x="9146511" y="2006465"/>
                </a:lnTo>
                <a:lnTo>
                  <a:pt x="9125901" y="2046234"/>
                </a:lnTo>
                <a:lnTo>
                  <a:pt x="9102947" y="2084516"/>
                </a:lnTo>
                <a:lnTo>
                  <a:pt x="9077744" y="2121215"/>
                </a:lnTo>
                <a:lnTo>
                  <a:pt x="9050387" y="2156236"/>
                </a:lnTo>
                <a:lnTo>
                  <a:pt x="9020972" y="2189485"/>
                </a:lnTo>
                <a:lnTo>
                  <a:pt x="8989593" y="2220866"/>
                </a:lnTo>
                <a:lnTo>
                  <a:pt x="8956345" y="2250283"/>
                </a:lnTo>
                <a:lnTo>
                  <a:pt x="8921325" y="2277641"/>
                </a:lnTo>
                <a:lnTo>
                  <a:pt x="8884626" y="2302846"/>
                </a:lnTo>
                <a:lnTo>
                  <a:pt x="8846344" y="2325802"/>
                </a:lnTo>
                <a:lnTo>
                  <a:pt x="8806575" y="2346414"/>
                </a:lnTo>
                <a:lnTo>
                  <a:pt x="8765413" y="2364587"/>
                </a:lnTo>
                <a:lnTo>
                  <a:pt x="8722953" y="2380225"/>
                </a:lnTo>
                <a:lnTo>
                  <a:pt x="8679291" y="2393233"/>
                </a:lnTo>
                <a:lnTo>
                  <a:pt x="8634521" y="2403516"/>
                </a:lnTo>
                <a:lnTo>
                  <a:pt x="8588740" y="2410979"/>
                </a:lnTo>
                <a:lnTo>
                  <a:pt x="8542042" y="2415526"/>
                </a:lnTo>
                <a:lnTo>
                  <a:pt x="8494522" y="2417064"/>
                </a:lnTo>
                <a:lnTo>
                  <a:pt x="722629" y="2417064"/>
                </a:lnTo>
                <a:lnTo>
                  <a:pt x="675109" y="2415526"/>
                </a:lnTo>
                <a:lnTo>
                  <a:pt x="628411" y="2410979"/>
                </a:lnTo>
                <a:lnTo>
                  <a:pt x="582630" y="2403516"/>
                </a:lnTo>
                <a:lnTo>
                  <a:pt x="537860" y="2393233"/>
                </a:lnTo>
                <a:lnTo>
                  <a:pt x="494198" y="2380225"/>
                </a:lnTo>
                <a:lnTo>
                  <a:pt x="451738" y="2364587"/>
                </a:lnTo>
                <a:lnTo>
                  <a:pt x="410576" y="2346414"/>
                </a:lnTo>
                <a:lnTo>
                  <a:pt x="370807" y="2325802"/>
                </a:lnTo>
                <a:lnTo>
                  <a:pt x="332525" y="2302846"/>
                </a:lnTo>
                <a:lnTo>
                  <a:pt x="295826" y="2277641"/>
                </a:lnTo>
                <a:lnTo>
                  <a:pt x="260806" y="2250283"/>
                </a:lnTo>
                <a:lnTo>
                  <a:pt x="227558" y="2220866"/>
                </a:lnTo>
                <a:lnTo>
                  <a:pt x="196179" y="2189485"/>
                </a:lnTo>
                <a:lnTo>
                  <a:pt x="166764" y="2156236"/>
                </a:lnTo>
                <a:lnTo>
                  <a:pt x="139407" y="2121215"/>
                </a:lnTo>
                <a:lnTo>
                  <a:pt x="114204" y="2084516"/>
                </a:lnTo>
                <a:lnTo>
                  <a:pt x="91250" y="2046234"/>
                </a:lnTo>
                <a:lnTo>
                  <a:pt x="70640" y="2006465"/>
                </a:lnTo>
                <a:lnTo>
                  <a:pt x="52470" y="1965303"/>
                </a:lnTo>
                <a:lnTo>
                  <a:pt x="36834" y="1922845"/>
                </a:lnTo>
                <a:lnTo>
                  <a:pt x="23827" y="1879186"/>
                </a:lnTo>
                <a:lnTo>
                  <a:pt x="13545" y="1834419"/>
                </a:lnTo>
                <a:lnTo>
                  <a:pt x="6083" y="1788642"/>
                </a:lnTo>
                <a:lnTo>
                  <a:pt x="1536" y="1741948"/>
                </a:lnTo>
                <a:lnTo>
                  <a:pt x="0" y="1694433"/>
                </a:lnTo>
                <a:lnTo>
                  <a:pt x="0" y="722629"/>
                </a:lnTo>
                <a:close/>
              </a:path>
            </a:pathLst>
          </a:custGeom>
          <a:ln w="9524">
            <a:solidFill>
              <a:srgbClr val="FF7800"/>
            </a:solidFill>
          </a:ln>
        </p:spPr>
        <p:txBody>
          <a:bodyPr wrap="square" lIns="0" tIns="0" rIns="0" bIns="0" rtlCol="0"/>
          <a:lstStyle/>
          <a:p>
            <a:endParaRPr/>
          </a:p>
        </p:txBody>
      </p:sp>
      <p:sp>
        <p:nvSpPr>
          <p:cNvPr id="14" name="object 14"/>
          <p:cNvSpPr txBox="1"/>
          <p:nvPr/>
        </p:nvSpPr>
        <p:spPr>
          <a:xfrm>
            <a:off x="1570482" y="3965650"/>
            <a:ext cx="5956300" cy="2035175"/>
          </a:xfrm>
          <a:prstGeom prst="rect">
            <a:avLst/>
          </a:prstGeom>
        </p:spPr>
        <p:txBody>
          <a:bodyPr vert="horz" wrap="square" lIns="0" tIns="140335" rIns="0" bIns="0" rtlCol="0">
            <a:spAutoFit/>
          </a:bodyPr>
          <a:lstStyle/>
          <a:p>
            <a:pPr marL="12700">
              <a:lnSpc>
                <a:spcPct val="100000"/>
              </a:lnSpc>
              <a:spcBef>
                <a:spcPts val="1105"/>
              </a:spcBef>
            </a:pPr>
            <a:r>
              <a:rPr sz="1600" b="1">
                <a:solidFill>
                  <a:srgbClr val="008245"/>
                </a:solidFill>
                <a:latin typeface="Calibri"/>
                <a:cs typeface="Calibri"/>
              </a:rPr>
              <a:t>Objectifs</a:t>
            </a:r>
            <a:r>
              <a:rPr sz="1600" b="1" spc="-8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1010"/>
              </a:spcBef>
              <a:buClr>
                <a:srgbClr val="FF0000"/>
              </a:buClr>
              <a:buFont typeface="Wingdings"/>
              <a:buChar char=""/>
              <a:tabLst>
                <a:tab pos="545465" algn="l"/>
              </a:tabLst>
            </a:pPr>
            <a:r>
              <a:rPr sz="1600" spc="-10">
                <a:latin typeface="Calibri"/>
                <a:cs typeface="Calibri"/>
              </a:rPr>
              <a:t>Comprendre</a:t>
            </a:r>
            <a:r>
              <a:rPr sz="1600">
                <a:latin typeface="Calibri"/>
                <a:cs typeface="Calibri"/>
              </a:rPr>
              <a:t> le</a:t>
            </a:r>
            <a:r>
              <a:rPr sz="1600" spc="-20">
                <a:latin typeface="Calibri"/>
                <a:cs typeface="Calibri"/>
              </a:rPr>
              <a:t> </a:t>
            </a:r>
            <a:r>
              <a:rPr sz="1600" spc="-10">
                <a:latin typeface="Calibri"/>
                <a:cs typeface="Calibri"/>
              </a:rPr>
              <a:t>fonctionnement</a:t>
            </a:r>
            <a:r>
              <a:rPr sz="1600" spc="20">
                <a:latin typeface="Calibri"/>
                <a:cs typeface="Calibri"/>
              </a:rPr>
              <a:t> </a:t>
            </a:r>
            <a:r>
              <a:rPr sz="1600">
                <a:latin typeface="Calibri"/>
                <a:cs typeface="Calibri"/>
              </a:rPr>
              <a:t>du</a:t>
            </a:r>
            <a:r>
              <a:rPr sz="1600" spc="-20">
                <a:latin typeface="Calibri"/>
                <a:cs typeface="Calibri"/>
              </a:rPr>
              <a:t> </a:t>
            </a:r>
            <a:r>
              <a:rPr sz="1600">
                <a:latin typeface="Calibri"/>
                <a:cs typeface="Calibri"/>
              </a:rPr>
              <a:t>domaine</a:t>
            </a:r>
            <a:r>
              <a:rPr sz="1600" spc="-50">
                <a:latin typeface="Calibri"/>
                <a:cs typeface="Calibri"/>
              </a:rPr>
              <a:t> </a:t>
            </a:r>
            <a:r>
              <a:rPr sz="1600">
                <a:latin typeface="Calibri"/>
                <a:cs typeface="Calibri"/>
              </a:rPr>
              <a:t>à</a:t>
            </a:r>
            <a:r>
              <a:rPr sz="1600" spc="-15">
                <a:latin typeface="Calibri"/>
                <a:cs typeface="Calibri"/>
              </a:rPr>
              <a:t> </a:t>
            </a:r>
            <a:r>
              <a:rPr sz="1600" spc="-10">
                <a:latin typeface="Calibri"/>
                <a:cs typeface="Calibri"/>
              </a:rPr>
              <a:t>informatiser</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spc="-10">
                <a:latin typeface="Calibri"/>
                <a:cs typeface="Calibri"/>
              </a:rPr>
              <a:t>Comprendre</a:t>
            </a:r>
            <a:r>
              <a:rPr sz="1600" spc="10">
                <a:latin typeface="Calibri"/>
                <a:cs typeface="Calibri"/>
              </a:rPr>
              <a:t> </a:t>
            </a:r>
            <a:r>
              <a:rPr sz="1600">
                <a:latin typeface="Calibri"/>
                <a:cs typeface="Calibri"/>
              </a:rPr>
              <a:t>la </a:t>
            </a:r>
            <a:r>
              <a:rPr sz="1600" spc="-10">
                <a:latin typeface="Calibri"/>
                <a:cs typeface="Calibri"/>
              </a:rPr>
              <a:t>terminologie</a:t>
            </a:r>
            <a:r>
              <a:rPr sz="1600" spc="10">
                <a:latin typeface="Calibri"/>
                <a:cs typeface="Calibri"/>
              </a:rPr>
              <a:t> </a:t>
            </a:r>
            <a:r>
              <a:rPr sz="1600" spc="-10">
                <a:latin typeface="Calibri"/>
                <a:cs typeface="Calibri"/>
              </a:rPr>
              <a:t>utilisée</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a:latin typeface="Calibri"/>
                <a:cs typeface="Calibri"/>
              </a:rPr>
              <a:t>Identifier</a:t>
            </a:r>
            <a:r>
              <a:rPr sz="1600" spc="-15">
                <a:latin typeface="Calibri"/>
                <a:cs typeface="Calibri"/>
              </a:rPr>
              <a:t> </a:t>
            </a:r>
            <a:r>
              <a:rPr sz="1600">
                <a:latin typeface="Calibri"/>
                <a:cs typeface="Calibri"/>
              </a:rPr>
              <a:t>les</a:t>
            </a:r>
            <a:r>
              <a:rPr sz="1600" spc="-30">
                <a:latin typeface="Calibri"/>
                <a:cs typeface="Calibri"/>
              </a:rPr>
              <a:t> </a:t>
            </a:r>
            <a:r>
              <a:rPr sz="1600">
                <a:latin typeface="Calibri"/>
                <a:cs typeface="Calibri"/>
              </a:rPr>
              <a:t>processus</a:t>
            </a:r>
            <a:r>
              <a:rPr sz="1600" spc="-35">
                <a:latin typeface="Calibri"/>
                <a:cs typeface="Calibri"/>
              </a:rPr>
              <a:t> </a:t>
            </a:r>
            <a:r>
              <a:rPr sz="1600">
                <a:latin typeface="Calibri"/>
                <a:cs typeface="Calibri"/>
              </a:rPr>
              <a:t>métiers</a:t>
            </a:r>
            <a:r>
              <a:rPr sz="1600" spc="-55">
                <a:latin typeface="Calibri"/>
                <a:cs typeface="Calibri"/>
              </a:rPr>
              <a:t> </a:t>
            </a:r>
            <a:r>
              <a:rPr sz="1600" spc="-10">
                <a:latin typeface="Calibri"/>
                <a:cs typeface="Calibri"/>
              </a:rPr>
              <a:t>relatifs</a:t>
            </a:r>
            <a:r>
              <a:rPr sz="1600" spc="-5">
                <a:latin typeface="Calibri"/>
                <a:cs typeface="Calibri"/>
              </a:rPr>
              <a:t> </a:t>
            </a:r>
            <a:r>
              <a:rPr sz="1600">
                <a:latin typeface="Calibri"/>
                <a:cs typeface="Calibri"/>
              </a:rPr>
              <a:t>au</a:t>
            </a:r>
            <a:r>
              <a:rPr sz="1600" spc="-55">
                <a:latin typeface="Calibri"/>
                <a:cs typeface="Calibri"/>
              </a:rPr>
              <a:t> </a:t>
            </a:r>
            <a:r>
              <a:rPr sz="1600">
                <a:latin typeface="Calibri"/>
                <a:cs typeface="Calibri"/>
              </a:rPr>
              <a:t>domaine</a:t>
            </a:r>
            <a:r>
              <a:rPr sz="1600" spc="-55">
                <a:latin typeface="Calibri"/>
                <a:cs typeface="Calibri"/>
              </a:rPr>
              <a:t> </a:t>
            </a:r>
            <a:r>
              <a:rPr sz="1600">
                <a:latin typeface="Calibri"/>
                <a:cs typeface="Calibri"/>
              </a:rPr>
              <a:t>à</a:t>
            </a:r>
            <a:r>
              <a:rPr sz="1600" spc="-50">
                <a:latin typeface="Calibri"/>
                <a:cs typeface="Calibri"/>
              </a:rPr>
              <a:t> </a:t>
            </a:r>
            <a:r>
              <a:rPr sz="1600" spc="-10">
                <a:latin typeface="Calibri"/>
                <a:cs typeface="Calibri"/>
              </a:rPr>
              <a:t>informatiser</a:t>
            </a:r>
            <a:endParaRPr sz="1600">
              <a:latin typeface="Calibri"/>
              <a:cs typeface="Calibri"/>
            </a:endParaRPr>
          </a:p>
          <a:p>
            <a:pPr marL="545465" indent="-456565">
              <a:lnSpc>
                <a:spcPct val="100000"/>
              </a:lnSpc>
              <a:spcBef>
                <a:spcPts val="1415"/>
              </a:spcBef>
              <a:buClr>
                <a:srgbClr val="FF0000"/>
              </a:buClr>
              <a:buFont typeface="Wingdings"/>
              <a:buChar char=""/>
              <a:tabLst>
                <a:tab pos="545465" algn="l"/>
              </a:tabLst>
            </a:pPr>
            <a:r>
              <a:rPr sz="1600">
                <a:latin typeface="Calibri"/>
                <a:cs typeface="Calibri"/>
              </a:rPr>
              <a:t>Identifier</a:t>
            </a:r>
            <a:r>
              <a:rPr sz="1600" spc="5">
                <a:latin typeface="Calibri"/>
                <a:cs typeface="Calibri"/>
              </a:rPr>
              <a:t> </a:t>
            </a:r>
            <a:r>
              <a:rPr sz="1600">
                <a:latin typeface="Calibri"/>
                <a:cs typeface="Calibri"/>
              </a:rPr>
              <a:t>les</a:t>
            </a:r>
            <a:r>
              <a:rPr sz="1600" spc="-5">
                <a:latin typeface="Calibri"/>
                <a:cs typeface="Calibri"/>
              </a:rPr>
              <a:t> </a:t>
            </a:r>
            <a:r>
              <a:rPr sz="1600" spc="-10">
                <a:latin typeface="Calibri"/>
                <a:cs typeface="Calibri"/>
              </a:rPr>
              <a:t>insuffisances </a:t>
            </a:r>
            <a:r>
              <a:rPr sz="1600">
                <a:latin typeface="Calibri"/>
                <a:cs typeface="Calibri"/>
              </a:rPr>
              <a:t>du</a:t>
            </a:r>
            <a:r>
              <a:rPr sz="1600" spc="-30">
                <a:latin typeface="Calibri"/>
                <a:cs typeface="Calibri"/>
              </a:rPr>
              <a:t> </a:t>
            </a:r>
            <a:r>
              <a:rPr sz="1600" spc="-10">
                <a:latin typeface="Calibri"/>
                <a:cs typeface="Calibri"/>
              </a:rPr>
              <a:t>fonctionnement actuel</a:t>
            </a:r>
            <a:endParaRPr sz="1600">
              <a:latin typeface="Calibri"/>
              <a:cs typeface="Calibri"/>
            </a:endParaRPr>
          </a:p>
        </p:txBody>
      </p:sp>
      <p:grpSp>
        <p:nvGrpSpPr>
          <p:cNvPr id="15" name="object 15"/>
          <p:cNvGrpSpPr/>
          <p:nvPr/>
        </p:nvGrpSpPr>
        <p:grpSpPr>
          <a:xfrm>
            <a:off x="2267711" y="1466088"/>
            <a:ext cx="466725" cy="2548255"/>
            <a:chOff x="2267711" y="1466088"/>
            <a:chExt cx="466725" cy="2548255"/>
          </a:xfrm>
        </p:grpSpPr>
        <p:pic>
          <p:nvPicPr>
            <p:cNvPr id="16" name="object 16"/>
            <p:cNvPicPr/>
            <p:nvPr/>
          </p:nvPicPr>
          <p:blipFill>
            <a:blip r:embed="rId4" cstate="print"/>
            <a:stretch>
              <a:fillRect/>
            </a:stretch>
          </p:blipFill>
          <p:spPr>
            <a:xfrm>
              <a:off x="2267711" y="1466088"/>
              <a:ext cx="466344" cy="505968"/>
            </a:xfrm>
            <a:prstGeom prst="rect">
              <a:avLst/>
            </a:prstGeom>
          </p:spPr>
        </p:pic>
        <p:pic>
          <p:nvPicPr>
            <p:cNvPr id="17" name="object 17"/>
            <p:cNvPicPr/>
            <p:nvPr/>
          </p:nvPicPr>
          <p:blipFill>
            <a:blip r:embed="rId5" cstate="print"/>
            <a:stretch>
              <a:fillRect/>
            </a:stretch>
          </p:blipFill>
          <p:spPr>
            <a:xfrm>
              <a:off x="2267711" y="3547872"/>
              <a:ext cx="466344" cy="466344"/>
            </a:xfrm>
            <a:prstGeom prst="rect">
              <a:avLst/>
            </a:prstGeom>
          </p:spPr>
        </p:pic>
      </p:gr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36</a:t>
            </a:fld>
            <a:endParaRPr spc="-25"/>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9" name="object 9"/>
          <p:cNvSpPr txBox="1">
            <a:spLocks noGrp="1"/>
          </p:cNvSpPr>
          <p:nvPr>
            <p:ph type="title"/>
          </p:nvPr>
        </p:nvSpPr>
        <p:spPr>
          <a:xfrm>
            <a:off x="268287" y="517244"/>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0" name="object 10"/>
          <p:cNvSpPr txBox="1"/>
          <p:nvPr/>
        </p:nvSpPr>
        <p:spPr>
          <a:xfrm>
            <a:off x="269240" y="838911"/>
            <a:ext cx="2417445"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Compréhension</a:t>
            </a:r>
            <a:r>
              <a:rPr sz="1600" b="1" spc="-30">
                <a:solidFill>
                  <a:srgbClr val="0058A0"/>
                </a:solidFill>
                <a:latin typeface="Calibri"/>
                <a:cs typeface="Calibri"/>
              </a:rPr>
              <a:t> </a:t>
            </a:r>
            <a:r>
              <a:rPr sz="1600" b="1">
                <a:solidFill>
                  <a:srgbClr val="0058A0"/>
                </a:solidFill>
                <a:latin typeface="Calibri"/>
                <a:cs typeface="Calibri"/>
              </a:rPr>
              <a:t>de</a:t>
            </a:r>
            <a:r>
              <a:rPr sz="1600" b="1" spc="5">
                <a:solidFill>
                  <a:srgbClr val="0058A0"/>
                </a:solidFill>
                <a:latin typeface="Calibri"/>
                <a:cs typeface="Calibri"/>
              </a:rPr>
              <a:t> </a:t>
            </a:r>
            <a:r>
              <a:rPr sz="1600" b="1" spc="-10">
                <a:solidFill>
                  <a:srgbClr val="0058A0"/>
                </a:solidFill>
                <a:latin typeface="Calibri"/>
                <a:cs typeface="Calibri"/>
              </a:rPr>
              <a:t>l’existant</a:t>
            </a:r>
            <a:endParaRPr sz="1600">
              <a:latin typeface="Calibri"/>
              <a:cs typeface="Calibri"/>
            </a:endParaRPr>
          </a:p>
        </p:txBody>
      </p:sp>
      <p:sp>
        <p:nvSpPr>
          <p:cNvPr id="11" name="object 11"/>
          <p:cNvSpPr/>
          <p:nvPr/>
        </p:nvSpPr>
        <p:spPr>
          <a:xfrm>
            <a:off x="1260347" y="1915666"/>
            <a:ext cx="8455660" cy="1291717"/>
          </a:xfrm>
          <a:custGeom>
            <a:avLst/>
            <a:gdLst/>
            <a:ahLst/>
            <a:cxnLst/>
            <a:rect l="l" t="t" r="r" b="b"/>
            <a:pathLst>
              <a:path w="8455660" h="1125220">
                <a:moveTo>
                  <a:pt x="0" y="521462"/>
                </a:moveTo>
                <a:lnTo>
                  <a:pt x="2130" y="473992"/>
                </a:lnTo>
                <a:lnTo>
                  <a:pt x="8400" y="427717"/>
                </a:lnTo>
                <a:lnTo>
                  <a:pt x="18624" y="382822"/>
                </a:lnTo>
                <a:lnTo>
                  <a:pt x="32619" y="339490"/>
                </a:lnTo>
                <a:lnTo>
                  <a:pt x="50201" y="297905"/>
                </a:lnTo>
                <a:lnTo>
                  <a:pt x="71185" y="258252"/>
                </a:lnTo>
                <a:lnTo>
                  <a:pt x="95389" y="220713"/>
                </a:lnTo>
                <a:lnTo>
                  <a:pt x="122627" y="185474"/>
                </a:lnTo>
                <a:lnTo>
                  <a:pt x="152717" y="152717"/>
                </a:lnTo>
                <a:lnTo>
                  <a:pt x="185474" y="122627"/>
                </a:lnTo>
                <a:lnTo>
                  <a:pt x="220713" y="95389"/>
                </a:lnTo>
                <a:lnTo>
                  <a:pt x="258252" y="71185"/>
                </a:lnTo>
                <a:lnTo>
                  <a:pt x="297905" y="50201"/>
                </a:lnTo>
                <a:lnTo>
                  <a:pt x="339490" y="32619"/>
                </a:lnTo>
                <a:lnTo>
                  <a:pt x="382822" y="18624"/>
                </a:lnTo>
                <a:lnTo>
                  <a:pt x="427717" y="8400"/>
                </a:lnTo>
                <a:lnTo>
                  <a:pt x="473992" y="2130"/>
                </a:lnTo>
                <a:lnTo>
                  <a:pt x="521462" y="0"/>
                </a:lnTo>
                <a:lnTo>
                  <a:pt x="7933690" y="0"/>
                </a:lnTo>
                <a:lnTo>
                  <a:pt x="7981159" y="2130"/>
                </a:lnTo>
                <a:lnTo>
                  <a:pt x="8027434" y="8400"/>
                </a:lnTo>
                <a:lnTo>
                  <a:pt x="8072329" y="18624"/>
                </a:lnTo>
                <a:lnTo>
                  <a:pt x="8115661" y="32619"/>
                </a:lnTo>
                <a:lnTo>
                  <a:pt x="8157246" y="50201"/>
                </a:lnTo>
                <a:lnTo>
                  <a:pt x="8196899" y="71185"/>
                </a:lnTo>
                <a:lnTo>
                  <a:pt x="8234438" y="95389"/>
                </a:lnTo>
                <a:lnTo>
                  <a:pt x="8269677" y="122627"/>
                </a:lnTo>
                <a:lnTo>
                  <a:pt x="8302434" y="152717"/>
                </a:lnTo>
                <a:lnTo>
                  <a:pt x="8332524" y="185474"/>
                </a:lnTo>
                <a:lnTo>
                  <a:pt x="8359762" y="220713"/>
                </a:lnTo>
                <a:lnTo>
                  <a:pt x="8383966" y="258252"/>
                </a:lnTo>
                <a:lnTo>
                  <a:pt x="8404950" y="297905"/>
                </a:lnTo>
                <a:lnTo>
                  <a:pt x="8422532" y="339490"/>
                </a:lnTo>
                <a:lnTo>
                  <a:pt x="8436527" y="382822"/>
                </a:lnTo>
                <a:lnTo>
                  <a:pt x="8446751" y="427717"/>
                </a:lnTo>
                <a:lnTo>
                  <a:pt x="8453021" y="473992"/>
                </a:lnTo>
                <a:lnTo>
                  <a:pt x="8455152" y="521462"/>
                </a:lnTo>
                <a:lnTo>
                  <a:pt x="8455152" y="603250"/>
                </a:lnTo>
                <a:lnTo>
                  <a:pt x="8453021" y="650719"/>
                </a:lnTo>
                <a:lnTo>
                  <a:pt x="8446751" y="696994"/>
                </a:lnTo>
                <a:lnTo>
                  <a:pt x="8436527" y="741889"/>
                </a:lnTo>
                <a:lnTo>
                  <a:pt x="8422532" y="785221"/>
                </a:lnTo>
                <a:lnTo>
                  <a:pt x="8404950" y="826806"/>
                </a:lnTo>
                <a:lnTo>
                  <a:pt x="8383966" y="866459"/>
                </a:lnTo>
                <a:lnTo>
                  <a:pt x="8359762" y="903998"/>
                </a:lnTo>
                <a:lnTo>
                  <a:pt x="8332524" y="939237"/>
                </a:lnTo>
                <a:lnTo>
                  <a:pt x="8302434" y="971994"/>
                </a:lnTo>
                <a:lnTo>
                  <a:pt x="8269677" y="1002084"/>
                </a:lnTo>
                <a:lnTo>
                  <a:pt x="8234438" y="1029322"/>
                </a:lnTo>
                <a:lnTo>
                  <a:pt x="8196899" y="1053526"/>
                </a:lnTo>
                <a:lnTo>
                  <a:pt x="8157246" y="1074510"/>
                </a:lnTo>
                <a:lnTo>
                  <a:pt x="8115661" y="1092092"/>
                </a:lnTo>
                <a:lnTo>
                  <a:pt x="8072329" y="1106087"/>
                </a:lnTo>
                <a:lnTo>
                  <a:pt x="8027434" y="1116311"/>
                </a:lnTo>
                <a:lnTo>
                  <a:pt x="7981159" y="1122581"/>
                </a:lnTo>
                <a:lnTo>
                  <a:pt x="7933690" y="1124712"/>
                </a:lnTo>
                <a:lnTo>
                  <a:pt x="521462" y="1124712"/>
                </a:lnTo>
                <a:lnTo>
                  <a:pt x="473992" y="1122581"/>
                </a:lnTo>
                <a:lnTo>
                  <a:pt x="427717" y="1116311"/>
                </a:lnTo>
                <a:lnTo>
                  <a:pt x="382822" y="1106087"/>
                </a:lnTo>
                <a:lnTo>
                  <a:pt x="339490" y="1092092"/>
                </a:lnTo>
                <a:lnTo>
                  <a:pt x="297905" y="1074510"/>
                </a:lnTo>
                <a:lnTo>
                  <a:pt x="258252" y="1053526"/>
                </a:lnTo>
                <a:lnTo>
                  <a:pt x="220713" y="1029322"/>
                </a:lnTo>
                <a:lnTo>
                  <a:pt x="185474" y="1002084"/>
                </a:lnTo>
                <a:lnTo>
                  <a:pt x="152717" y="971994"/>
                </a:lnTo>
                <a:lnTo>
                  <a:pt x="122627" y="939237"/>
                </a:lnTo>
                <a:lnTo>
                  <a:pt x="95389" y="903998"/>
                </a:lnTo>
                <a:lnTo>
                  <a:pt x="71185" y="866459"/>
                </a:lnTo>
                <a:lnTo>
                  <a:pt x="50201" y="826806"/>
                </a:lnTo>
                <a:lnTo>
                  <a:pt x="32619" y="785221"/>
                </a:lnTo>
                <a:lnTo>
                  <a:pt x="18624" y="741889"/>
                </a:lnTo>
                <a:lnTo>
                  <a:pt x="8400" y="696994"/>
                </a:lnTo>
                <a:lnTo>
                  <a:pt x="2130" y="650719"/>
                </a:lnTo>
                <a:lnTo>
                  <a:pt x="0" y="603250"/>
                </a:lnTo>
                <a:lnTo>
                  <a:pt x="0" y="521462"/>
                </a:lnTo>
                <a:close/>
              </a:path>
            </a:pathLst>
          </a:custGeom>
          <a:ln w="9525">
            <a:solidFill>
              <a:srgbClr val="FF7800"/>
            </a:solidFill>
          </a:ln>
        </p:spPr>
        <p:txBody>
          <a:bodyPr wrap="square" lIns="0" tIns="0" rIns="0" bIns="0" rtlCol="0"/>
          <a:lstStyle/>
          <a:p>
            <a:endParaRPr/>
          </a:p>
        </p:txBody>
      </p:sp>
      <p:sp>
        <p:nvSpPr>
          <p:cNvPr id="12" name="object 12"/>
          <p:cNvSpPr txBox="1"/>
          <p:nvPr/>
        </p:nvSpPr>
        <p:spPr>
          <a:xfrm>
            <a:off x="1489963" y="1981200"/>
            <a:ext cx="5600573" cy="1015663"/>
          </a:xfrm>
          <a:prstGeom prst="rect">
            <a:avLst/>
          </a:prstGeom>
        </p:spPr>
        <p:txBody>
          <a:bodyPr vert="horz" wrap="square" lIns="0" tIns="12700" rIns="0" bIns="0" rtlCol="0">
            <a:spAutoFit/>
          </a:bodyPr>
          <a:lstStyle/>
          <a:p>
            <a:pPr marL="12700">
              <a:lnSpc>
                <a:spcPct val="100000"/>
              </a:lnSpc>
              <a:spcBef>
                <a:spcPts val="100"/>
              </a:spcBef>
            </a:pPr>
            <a:r>
              <a:rPr sz="1400" b="1" spc="-10">
                <a:solidFill>
                  <a:srgbClr val="008245"/>
                </a:solidFill>
                <a:latin typeface="Calibri"/>
                <a:cs typeface="Calibri"/>
              </a:rPr>
              <a:t>Participants</a:t>
            </a:r>
            <a:r>
              <a:rPr sz="1200" b="1" spc="35">
                <a:solidFill>
                  <a:srgbClr val="008245"/>
                </a:solidFill>
                <a:latin typeface="Calibri"/>
                <a:cs typeface="Calibri"/>
              </a:rPr>
              <a:t> </a:t>
            </a:r>
            <a:r>
              <a:rPr sz="1200" b="1" spc="-50">
                <a:solidFill>
                  <a:srgbClr val="008245"/>
                </a:solidFill>
                <a:latin typeface="Calibri"/>
                <a:cs typeface="Calibri"/>
              </a:rPr>
              <a:t>:</a:t>
            </a:r>
            <a:endParaRPr sz="1200">
              <a:latin typeface="Calibri"/>
              <a:cs typeface="Calibri"/>
            </a:endParaRPr>
          </a:p>
          <a:p>
            <a:pPr marL="546100" indent="-457200">
              <a:lnSpc>
                <a:spcPct val="100000"/>
              </a:lnSpc>
              <a:spcBef>
                <a:spcPts val="910"/>
              </a:spcBef>
              <a:buClr>
                <a:srgbClr val="FF0000"/>
              </a:buClr>
              <a:buFont typeface="Wingdings"/>
              <a:buChar char=""/>
              <a:tabLst>
                <a:tab pos="546100" algn="l"/>
              </a:tabLst>
            </a:pPr>
            <a:r>
              <a:rPr sz="1600">
                <a:latin typeface="Calibri"/>
                <a:cs typeface="Calibri"/>
              </a:rPr>
              <a:t>Acteurs</a:t>
            </a:r>
            <a:r>
              <a:rPr sz="1600" spc="-5">
                <a:latin typeface="Calibri"/>
                <a:cs typeface="Calibri"/>
              </a:rPr>
              <a:t> </a:t>
            </a:r>
            <a:r>
              <a:rPr sz="1600">
                <a:latin typeface="Calibri"/>
                <a:cs typeface="Calibri"/>
              </a:rPr>
              <a:t>du</a:t>
            </a:r>
            <a:r>
              <a:rPr sz="1600" spc="-15">
                <a:latin typeface="Calibri"/>
                <a:cs typeface="Calibri"/>
              </a:rPr>
              <a:t> </a:t>
            </a:r>
            <a:r>
              <a:rPr sz="1600">
                <a:latin typeface="Calibri"/>
                <a:cs typeface="Calibri"/>
              </a:rPr>
              <a:t>domaine</a:t>
            </a:r>
            <a:r>
              <a:rPr sz="1600" spc="-15">
                <a:latin typeface="Calibri"/>
                <a:cs typeface="Calibri"/>
              </a:rPr>
              <a:t> </a:t>
            </a:r>
            <a:r>
              <a:rPr sz="1600">
                <a:latin typeface="Calibri"/>
                <a:cs typeface="Calibri"/>
              </a:rPr>
              <a:t>à</a:t>
            </a:r>
            <a:r>
              <a:rPr sz="1600" spc="-10">
                <a:latin typeface="Calibri"/>
                <a:cs typeface="Calibri"/>
              </a:rPr>
              <a:t> informatiser</a:t>
            </a:r>
            <a:r>
              <a:rPr sz="1600" spc="-15">
                <a:latin typeface="Calibri"/>
                <a:cs typeface="Calibri"/>
              </a:rPr>
              <a:t> </a:t>
            </a:r>
            <a:r>
              <a:rPr sz="1600" spc="-10">
                <a:latin typeface="Calibri"/>
                <a:cs typeface="Calibri"/>
              </a:rPr>
              <a:t>(utilisateurs)</a:t>
            </a:r>
            <a:endParaRPr sz="1600">
              <a:latin typeface="Calibri"/>
              <a:cs typeface="Calibri"/>
            </a:endParaRPr>
          </a:p>
          <a:p>
            <a:pPr marL="546100" indent="-457200">
              <a:lnSpc>
                <a:spcPct val="100000"/>
              </a:lnSpc>
              <a:spcBef>
                <a:spcPts val="1395"/>
              </a:spcBef>
              <a:buClr>
                <a:srgbClr val="FF0000"/>
              </a:buClr>
              <a:buFont typeface="Wingdings"/>
              <a:buChar char=""/>
              <a:tabLst>
                <a:tab pos="546100" algn="l"/>
              </a:tabLst>
            </a:pPr>
            <a:r>
              <a:rPr sz="1600" spc="-10">
                <a:latin typeface="Calibri"/>
                <a:cs typeface="Calibri"/>
              </a:rPr>
              <a:t>Analystes</a:t>
            </a:r>
            <a:endParaRPr sz="1600">
              <a:latin typeface="Calibri"/>
              <a:cs typeface="Calibri"/>
            </a:endParaRPr>
          </a:p>
        </p:txBody>
      </p:sp>
      <p:sp>
        <p:nvSpPr>
          <p:cNvPr id="13" name="object 13"/>
          <p:cNvSpPr/>
          <p:nvPr/>
        </p:nvSpPr>
        <p:spPr>
          <a:xfrm>
            <a:off x="1214626" y="3683508"/>
            <a:ext cx="9224773" cy="2801620"/>
          </a:xfrm>
          <a:prstGeom prst="roundRect">
            <a:avLst/>
          </a:prstGeom>
          <a:ln w="9525">
            <a:solidFill>
              <a:srgbClr val="FF7800"/>
            </a:solidFill>
          </a:ln>
        </p:spPr>
        <p:txBody>
          <a:bodyPr wrap="square" lIns="0" tIns="0" rIns="0" bIns="0" rtlCol="0"/>
          <a:lstStyle/>
          <a:p>
            <a:endParaRPr/>
          </a:p>
        </p:txBody>
      </p:sp>
      <p:sp>
        <p:nvSpPr>
          <p:cNvPr id="14" name="object 14"/>
          <p:cNvSpPr txBox="1"/>
          <p:nvPr/>
        </p:nvSpPr>
        <p:spPr>
          <a:xfrm>
            <a:off x="1905000" y="3869158"/>
            <a:ext cx="7705090" cy="2390398"/>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Résultats</a:t>
            </a:r>
            <a:r>
              <a:rPr sz="1600" b="1" spc="10">
                <a:solidFill>
                  <a:srgbClr val="008245"/>
                </a:solidFill>
                <a:latin typeface="Calibri"/>
                <a:cs typeface="Calibri"/>
              </a:rPr>
              <a:t> </a:t>
            </a:r>
            <a:r>
              <a:rPr sz="1600" b="1" spc="-10">
                <a:solidFill>
                  <a:srgbClr val="008245"/>
                </a:solidFill>
                <a:latin typeface="Calibri"/>
                <a:cs typeface="Calibri"/>
              </a:rPr>
              <a:t>attendus</a:t>
            </a:r>
            <a:r>
              <a:rPr sz="1600" b="1" spc="35">
                <a:solidFill>
                  <a:srgbClr val="008245"/>
                </a:solidFill>
                <a:latin typeface="Calibri"/>
                <a:cs typeface="Calibri"/>
              </a:rPr>
              <a:t> </a:t>
            </a:r>
            <a:r>
              <a:rPr sz="1600" b="1" spc="-10">
                <a:solidFill>
                  <a:srgbClr val="008245"/>
                </a:solidFill>
                <a:latin typeface="Calibri"/>
                <a:cs typeface="Calibri"/>
              </a:rPr>
              <a:t>(Délivrables)</a:t>
            </a:r>
            <a:r>
              <a:rPr sz="1600" b="1" spc="-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5"/>
              </a:spcBef>
              <a:buClr>
                <a:srgbClr val="FF0000"/>
              </a:buClr>
              <a:buFont typeface="Wingdings"/>
              <a:buChar char=""/>
              <a:tabLst>
                <a:tab pos="545465" algn="l"/>
              </a:tabLst>
            </a:pPr>
            <a:r>
              <a:rPr sz="1600">
                <a:latin typeface="Calibri"/>
                <a:cs typeface="Calibri"/>
              </a:rPr>
              <a:t>Dossier</a:t>
            </a:r>
            <a:r>
              <a:rPr sz="1600" spc="-25">
                <a:latin typeface="Calibri"/>
                <a:cs typeface="Calibri"/>
              </a:rPr>
              <a:t> </a:t>
            </a:r>
            <a:r>
              <a:rPr sz="1600" spc="-20">
                <a:latin typeface="Calibri"/>
                <a:cs typeface="Calibri"/>
              </a:rPr>
              <a:t>d’analyse</a:t>
            </a:r>
            <a:r>
              <a:rPr sz="1600" spc="-30">
                <a:latin typeface="Calibri"/>
                <a:cs typeface="Calibri"/>
              </a:rPr>
              <a:t> </a:t>
            </a:r>
            <a:r>
              <a:rPr sz="1600">
                <a:latin typeface="Calibri"/>
                <a:cs typeface="Calibri"/>
              </a:rPr>
              <a:t>de</a:t>
            </a:r>
            <a:r>
              <a:rPr sz="1600" spc="-20">
                <a:latin typeface="Calibri"/>
                <a:cs typeface="Calibri"/>
              </a:rPr>
              <a:t> l’existant</a:t>
            </a:r>
            <a:r>
              <a:rPr sz="1600" spc="15">
                <a:latin typeface="Calibri"/>
                <a:cs typeface="Calibri"/>
              </a:rPr>
              <a:t> </a:t>
            </a:r>
            <a:r>
              <a:rPr sz="1600">
                <a:latin typeface="Calibri"/>
                <a:cs typeface="Calibri"/>
              </a:rPr>
              <a:t>:</a:t>
            </a:r>
            <a:r>
              <a:rPr sz="1600" spc="-25">
                <a:latin typeface="Calibri"/>
                <a:cs typeface="Calibri"/>
              </a:rPr>
              <a:t> </a:t>
            </a:r>
            <a:r>
              <a:rPr sz="1600">
                <a:latin typeface="Calibri"/>
                <a:cs typeface="Calibri"/>
              </a:rPr>
              <a:t>Rapport</a:t>
            </a:r>
            <a:r>
              <a:rPr sz="1600" spc="-10">
                <a:latin typeface="Calibri"/>
                <a:cs typeface="Calibri"/>
              </a:rPr>
              <a:t> contenant</a:t>
            </a:r>
            <a:r>
              <a:rPr sz="1600" spc="-30">
                <a:latin typeface="Calibri"/>
                <a:cs typeface="Calibri"/>
              </a:rPr>
              <a:t> </a:t>
            </a:r>
            <a:r>
              <a:rPr sz="1600">
                <a:latin typeface="Calibri"/>
                <a:cs typeface="Calibri"/>
              </a:rPr>
              <a:t>une</a:t>
            </a:r>
            <a:r>
              <a:rPr sz="1600" spc="-35">
                <a:latin typeface="Calibri"/>
                <a:cs typeface="Calibri"/>
              </a:rPr>
              <a:t> </a:t>
            </a:r>
            <a:r>
              <a:rPr sz="1600">
                <a:latin typeface="Calibri"/>
                <a:cs typeface="Calibri"/>
              </a:rPr>
              <a:t>description succincte</a:t>
            </a:r>
            <a:r>
              <a:rPr sz="1600" spc="5">
                <a:latin typeface="Calibri"/>
                <a:cs typeface="Calibri"/>
              </a:rPr>
              <a:t> </a:t>
            </a:r>
            <a:r>
              <a:rPr sz="1600">
                <a:latin typeface="Calibri"/>
                <a:cs typeface="Calibri"/>
              </a:rPr>
              <a:t>de</a:t>
            </a:r>
            <a:r>
              <a:rPr sz="1600" spc="-15">
                <a:latin typeface="Calibri"/>
                <a:cs typeface="Calibri"/>
              </a:rPr>
              <a:t> </a:t>
            </a:r>
            <a:r>
              <a:rPr sz="1600" spc="-10">
                <a:latin typeface="Calibri"/>
                <a:cs typeface="Calibri"/>
              </a:rPr>
              <a:t>l’existant</a:t>
            </a:r>
            <a:endParaRPr sz="1600">
              <a:latin typeface="Calibri"/>
              <a:cs typeface="Calibri"/>
            </a:endParaRPr>
          </a:p>
          <a:p>
            <a:pPr marL="545465" indent="-456565">
              <a:lnSpc>
                <a:spcPct val="100000"/>
              </a:lnSpc>
              <a:spcBef>
                <a:spcPts val="1390"/>
              </a:spcBef>
              <a:buClr>
                <a:srgbClr val="FF0000"/>
              </a:buClr>
              <a:buFont typeface="Wingdings"/>
              <a:buChar char=""/>
              <a:tabLst>
                <a:tab pos="545465" algn="l"/>
              </a:tabLst>
            </a:pPr>
            <a:r>
              <a:rPr sz="1600">
                <a:latin typeface="Calibri"/>
                <a:cs typeface="Calibri"/>
              </a:rPr>
              <a:t>Glossaire des</a:t>
            </a:r>
            <a:r>
              <a:rPr sz="1600" spc="-35">
                <a:latin typeface="Calibri"/>
                <a:cs typeface="Calibri"/>
              </a:rPr>
              <a:t> </a:t>
            </a:r>
            <a:r>
              <a:rPr sz="1600">
                <a:latin typeface="Calibri"/>
                <a:cs typeface="Calibri"/>
              </a:rPr>
              <a:t>termes</a:t>
            </a:r>
            <a:r>
              <a:rPr sz="1600" spc="-10">
                <a:latin typeface="Calibri"/>
                <a:cs typeface="Calibri"/>
              </a:rPr>
              <a:t> </a:t>
            </a:r>
            <a:r>
              <a:rPr sz="1600">
                <a:latin typeface="Calibri"/>
                <a:cs typeface="Calibri"/>
              </a:rPr>
              <a:t>utilisés</a:t>
            </a:r>
            <a:r>
              <a:rPr sz="1600" spc="-20">
                <a:latin typeface="Calibri"/>
                <a:cs typeface="Calibri"/>
              </a:rPr>
              <a:t> </a:t>
            </a:r>
            <a:r>
              <a:rPr sz="1600">
                <a:latin typeface="Calibri"/>
                <a:cs typeface="Calibri"/>
              </a:rPr>
              <a:t>:</a:t>
            </a:r>
            <a:r>
              <a:rPr sz="1600" spc="-30">
                <a:latin typeface="Calibri"/>
                <a:cs typeface="Calibri"/>
              </a:rPr>
              <a:t> </a:t>
            </a:r>
            <a:r>
              <a:rPr sz="1600">
                <a:latin typeface="Calibri"/>
                <a:cs typeface="Calibri"/>
              </a:rPr>
              <a:t>Document</a:t>
            </a:r>
            <a:r>
              <a:rPr sz="1600" spc="-45">
                <a:latin typeface="Calibri"/>
                <a:cs typeface="Calibri"/>
              </a:rPr>
              <a:t> </a:t>
            </a:r>
            <a:r>
              <a:rPr sz="1600" spc="-10">
                <a:latin typeface="Calibri"/>
                <a:cs typeface="Calibri"/>
              </a:rPr>
              <a:t>contenant</a:t>
            </a:r>
            <a:r>
              <a:rPr sz="1600" spc="-55">
                <a:latin typeface="Calibri"/>
                <a:cs typeface="Calibri"/>
              </a:rPr>
              <a:t> </a:t>
            </a:r>
            <a:r>
              <a:rPr sz="1600">
                <a:latin typeface="Calibri"/>
                <a:cs typeface="Calibri"/>
              </a:rPr>
              <a:t>la</a:t>
            </a:r>
            <a:r>
              <a:rPr sz="1600" spc="-25">
                <a:latin typeface="Calibri"/>
                <a:cs typeface="Calibri"/>
              </a:rPr>
              <a:t> </a:t>
            </a:r>
            <a:r>
              <a:rPr sz="1600">
                <a:latin typeface="Calibri"/>
                <a:cs typeface="Calibri"/>
              </a:rPr>
              <a:t>définition</a:t>
            </a:r>
            <a:r>
              <a:rPr sz="1600" spc="-10">
                <a:latin typeface="Calibri"/>
                <a:cs typeface="Calibri"/>
              </a:rPr>
              <a:t> </a:t>
            </a:r>
            <a:r>
              <a:rPr sz="1600">
                <a:latin typeface="Calibri"/>
                <a:cs typeface="Calibri"/>
              </a:rPr>
              <a:t>des</a:t>
            </a:r>
            <a:r>
              <a:rPr sz="1600" spc="-30">
                <a:latin typeface="Calibri"/>
                <a:cs typeface="Calibri"/>
              </a:rPr>
              <a:t> </a:t>
            </a:r>
            <a:r>
              <a:rPr sz="1600">
                <a:latin typeface="Calibri"/>
                <a:cs typeface="Calibri"/>
              </a:rPr>
              <a:t>termes</a:t>
            </a:r>
            <a:r>
              <a:rPr sz="1600" spc="-10">
                <a:latin typeface="Calibri"/>
                <a:cs typeface="Calibri"/>
              </a:rPr>
              <a:t> techniques</a:t>
            </a:r>
            <a:endParaRPr sz="1600">
              <a:latin typeface="Calibri"/>
              <a:cs typeface="Calibri"/>
            </a:endParaRPr>
          </a:p>
          <a:p>
            <a:pPr marL="545465" indent="-456565">
              <a:lnSpc>
                <a:spcPct val="100000"/>
              </a:lnSpc>
              <a:spcBef>
                <a:spcPts val="1390"/>
              </a:spcBef>
              <a:buClr>
                <a:srgbClr val="FF0000"/>
              </a:buClr>
              <a:buFont typeface="Wingdings"/>
              <a:buChar char=""/>
              <a:tabLst>
                <a:tab pos="545465" algn="l"/>
              </a:tabLst>
            </a:pPr>
            <a:r>
              <a:rPr sz="1600" spc="-10" err="1">
                <a:latin typeface="Calibri"/>
                <a:cs typeface="Calibri"/>
              </a:rPr>
              <a:t>Représentation</a:t>
            </a:r>
            <a:r>
              <a:rPr sz="1600" spc="-45">
                <a:latin typeface="Calibri"/>
                <a:cs typeface="Calibri"/>
              </a:rPr>
              <a:t> </a:t>
            </a:r>
            <a:r>
              <a:rPr sz="1600">
                <a:latin typeface="Calibri"/>
                <a:cs typeface="Calibri"/>
              </a:rPr>
              <a:t>des</a:t>
            </a:r>
            <a:r>
              <a:rPr sz="1600" spc="-10">
                <a:latin typeface="Calibri"/>
                <a:cs typeface="Calibri"/>
              </a:rPr>
              <a:t> </a:t>
            </a:r>
            <a:r>
              <a:rPr sz="1600">
                <a:latin typeface="Calibri"/>
                <a:cs typeface="Calibri"/>
              </a:rPr>
              <a:t>informations</a:t>
            </a:r>
            <a:r>
              <a:rPr sz="1600" spc="-10">
                <a:latin typeface="Calibri"/>
                <a:cs typeface="Calibri"/>
              </a:rPr>
              <a:t> </a:t>
            </a:r>
            <a:r>
              <a:rPr sz="1600">
                <a:latin typeface="Calibri"/>
                <a:cs typeface="Calibri"/>
              </a:rPr>
              <a:t>échangées</a:t>
            </a:r>
            <a:r>
              <a:rPr sz="1600" spc="-25">
                <a:latin typeface="Calibri"/>
                <a:cs typeface="Calibri"/>
              </a:rPr>
              <a:t> </a:t>
            </a:r>
            <a:r>
              <a:rPr sz="1600">
                <a:latin typeface="Calibri"/>
                <a:cs typeface="Calibri"/>
              </a:rPr>
              <a:t>entre</a:t>
            </a:r>
            <a:r>
              <a:rPr sz="1600" spc="-15">
                <a:latin typeface="Calibri"/>
                <a:cs typeface="Calibri"/>
              </a:rPr>
              <a:t> </a:t>
            </a:r>
            <a:r>
              <a:rPr sz="1600">
                <a:latin typeface="Calibri"/>
                <a:cs typeface="Calibri"/>
              </a:rPr>
              <a:t>les</a:t>
            </a:r>
            <a:r>
              <a:rPr sz="1600" spc="-30">
                <a:latin typeface="Calibri"/>
                <a:cs typeface="Calibri"/>
              </a:rPr>
              <a:t> </a:t>
            </a:r>
            <a:r>
              <a:rPr sz="1600">
                <a:latin typeface="Calibri"/>
                <a:cs typeface="Calibri"/>
              </a:rPr>
              <a:t>acteurs</a:t>
            </a:r>
            <a:r>
              <a:rPr sz="1600" spc="-10">
                <a:latin typeface="Calibri"/>
                <a:cs typeface="Calibri"/>
              </a:rPr>
              <a:t> </a:t>
            </a:r>
            <a:r>
              <a:rPr sz="1600">
                <a:latin typeface="Calibri"/>
                <a:cs typeface="Calibri"/>
              </a:rPr>
              <a:t>:</a:t>
            </a:r>
            <a:r>
              <a:rPr sz="1600" spc="-25">
                <a:latin typeface="Calibri"/>
                <a:cs typeface="Calibri"/>
              </a:rPr>
              <a:t> </a:t>
            </a:r>
            <a:r>
              <a:rPr sz="1600">
                <a:latin typeface="Calibri"/>
                <a:cs typeface="Calibri"/>
              </a:rPr>
              <a:t>Rapport</a:t>
            </a:r>
            <a:r>
              <a:rPr sz="1600" spc="-40">
                <a:latin typeface="Calibri"/>
                <a:cs typeface="Calibri"/>
              </a:rPr>
              <a:t> </a:t>
            </a:r>
            <a:r>
              <a:rPr sz="1600">
                <a:latin typeface="Calibri"/>
                <a:cs typeface="Calibri"/>
              </a:rPr>
              <a:t>contenant</a:t>
            </a:r>
            <a:r>
              <a:rPr sz="1600" spc="-30">
                <a:latin typeface="Calibri"/>
                <a:cs typeface="Calibri"/>
              </a:rPr>
              <a:t> </a:t>
            </a:r>
            <a:r>
              <a:rPr sz="1600">
                <a:latin typeface="Calibri"/>
                <a:cs typeface="Calibri"/>
              </a:rPr>
              <a:t>les</a:t>
            </a:r>
            <a:r>
              <a:rPr sz="1600" spc="-10">
                <a:latin typeface="Calibri"/>
                <a:cs typeface="Calibri"/>
              </a:rPr>
              <a:t> informations</a:t>
            </a:r>
            <a:r>
              <a:rPr sz="1600" spc="-35">
                <a:latin typeface="Calibri"/>
                <a:cs typeface="Calibri"/>
              </a:rPr>
              <a:t> </a:t>
            </a:r>
            <a:r>
              <a:rPr sz="1600" err="1">
                <a:latin typeface="Calibri"/>
                <a:cs typeface="Calibri"/>
              </a:rPr>
              <a:t>échangées</a:t>
            </a:r>
            <a:r>
              <a:rPr sz="1600" spc="-45">
                <a:latin typeface="Calibri"/>
                <a:cs typeface="Calibri"/>
              </a:rPr>
              <a:t> </a:t>
            </a:r>
            <a:r>
              <a:rPr sz="1600" spc="-10">
                <a:latin typeface="Calibri"/>
                <a:cs typeface="Calibri"/>
              </a:rPr>
              <a:t>entre</a:t>
            </a:r>
            <a:r>
              <a:rPr lang="fr-FR" sz="1600">
                <a:latin typeface="Calibri"/>
                <a:cs typeface="Calibri"/>
              </a:rPr>
              <a:t> </a:t>
            </a:r>
            <a:r>
              <a:rPr sz="1600">
                <a:latin typeface="Calibri"/>
                <a:cs typeface="Calibri"/>
              </a:rPr>
              <a:t>les</a:t>
            </a:r>
            <a:r>
              <a:rPr sz="1600" spc="5">
                <a:latin typeface="Calibri"/>
                <a:cs typeface="Calibri"/>
              </a:rPr>
              <a:t> </a:t>
            </a:r>
            <a:r>
              <a:rPr sz="1600" spc="-10" err="1">
                <a:latin typeface="Calibri"/>
                <a:cs typeface="Calibri"/>
              </a:rPr>
              <a:t>différents</a:t>
            </a:r>
            <a:r>
              <a:rPr sz="1600" spc="-20">
                <a:latin typeface="Calibri"/>
                <a:cs typeface="Calibri"/>
              </a:rPr>
              <a:t> </a:t>
            </a:r>
            <a:r>
              <a:rPr sz="1600" spc="-10" err="1">
                <a:latin typeface="Calibri"/>
                <a:cs typeface="Calibri"/>
              </a:rPr>
              <a:t>acteurs</a:t>
            </a:r>
            <a:endParaRPr lang="fr-FR" sz="1600" spc="-10">
              <a:latin typeface="Calibri"/>
              <a:cs typeface="Calibri"/>
            </a:endParaRPr>
          </a:p>
          <a:p>
            <a:pPr marL="545465" indent="-456565">
              <a:spcBef>
                <a:spcPts val="1390"/>
              </a:spcBef>
              <a:buClr>
                <a:srgbClr val="FF0000"/>
              </a:buClr>
              <a:buFont typeface="Wingdings"/>
              <a:buChar char=""/>
              <a:tabLst>
                <a:tab pos="545465" algn="l"/>
              </a:tabLst>
            </a:pPr>
            <a:r>
              <a:rPr lang="fr-FR" sz="1600">
                <a:latin typeface="Calibri"/>
                <a:cs typeface="Calibri"/>
              </a:rPr>
              <a:t>Bilan</a:t>
            </a:r>
            <a:r>
              <a:rPr lang="fr-FR" sz="1600" spc="-15">
                <a:latin typeface="Calibri"/>
                <a:cs typeface="Calibri"/>
              </a:rPr>
              <a:t> </a:t>
            </a:r>
            <a:r>
              <a:rPr lang="fr-FR" sz="1600">
                <a:latin typeface="Calibri"/>
                <a:cs typeface="Calibri"/>
              </a:rPr>
              <a:t>de</a:t>
            </a:r>
            <a:r>
              <a:rPr lang="fr-FR" sz="1600" spc="-10">
                <a:latin typeface="Calibri"/>
                <a:cs typeface="Calibri"/>
              </a:rPr>
              <a:t> </a:t>
            </a:r>
            <a:r>
              <a:rPr lang="fr-FR" sz="1600" spc="-20">
                <a:latin typeface="Calibri"/>
                <a:cs typeface="Calibri"/>
              </a:rPr>
              <a:t>l’existant</a:t>
            </a:r>
            <a:r>
              <a:rPr lang="fr-FR" sz="1600" spc="20">
                <a:latin typeface="Calibri"/>
                <a:cs typeface="Calibri"/>
              </a:rPr>
              <a:t> </a:t>
            </a:r>
            <a:r>
              <a:rPr lang="fr-FR" sz="1600">
                <a:latin typeface="Calibri"/>
                <a:cs typeface="Calibri"/>
              </a:rPr>
              <a:t>:</a:t>
            </a:r>
            <a:r>
              <a:rPr lang="fr-FR" sz="1600" spc="-15">
                <a:latin typeface="Calibri"/>
                <a:cs typeface="Calibri"/>
              </a:rPr>
              <a:t> </a:t>
            </a:r>
            <a:r>
              <a:rPr lang="fr-FR" sz="1600">
                <a:latin typeface="Calibri"/>
                <a:cs typeface="Calibri"/>
              </a:rPr>
              <a:t>Un</a:t>
            </a:r>
            <a:r>
              <a:rPr lang="fr-FR" sz="1600" spc="-15">
                <a:latin typeface="Calibri"/>
                <a:cs typeface="Calibri"/>
              </a:rPr>
              <a:t> </a:t>
            </a:r>
            <a:r>
              <a:rPr lang="fr-FR" sz="1600">
                <a:latin typeface="Calibri"/>
                <a:cs typeface="Calibri"/>
              </a:rPr>
              <a:t>résumé</a:t>
            </a:r>
            <a:r>
              <a:rPr lang="fr-FR" sz="1600" spc="-5">
                <a:latin typeface="Calibri"/>
                <a:cs typeface="Calibri"/>
              </a:rPr>
              <a:t> </a:t>
            </a:r>
            <a:r>
              <a:rPr lang="fr-FR" sz="1600">
                <a:latin typeface="Calibri"/>
                <a:cs typeface="Calibri"/>
              </a:rPr>
              <a:t>de</a:t>
            </a:r>
            <a:r>
              <a:rPr lang="fr-FR" sz="1600" spc="-30">
                <a:latin typeface="Calibri"/>
                <a:cs typeface="Calibri"/>
              </a:rPr>
              <a:t> </a:t>
            </a:r>
            <a:r>
              <a:rPr lang="fr-FR" sz="1600" spc="-20">
                <a:latin typeface="Calibri"/>
                <a:cs typeface="Calibri"/>
              </a:rPr>
              <a:t>l’existant</a:t>
            </a:r>
            <a:r>
              <a:rPr lang="fr-FR" sz="1600" spc="25">
                <a:latin typeface="Calibri"/>
                <a:cs typeface="Calibri"/>
              </a:rPr>
              <a:t> </a:t>
            </a:r>
            <a:r>
              <a:rPr lang="fr-FR" sz="1600">
                <a:latin typeface="Calibri"/>
                <a:cs typeface="Calibri"/>
              </a:rPr>
              <a:t>(</a:t>
            </a:r>
            <a:r>
              <a:rPr lang="fr-FR" sz="1600" spc="-10">
                <a:latin typeface="Calibri"/>
                <a:cs typeface="Calibri"/>
              </a:rPr>
              <a:t>Infrastructure,</a:t>
            </a:r>
            <a:r>
              <a:rPr lang="fr-FR" sz="1600" spc="-45">
                <a:latin typeface="Calibri"/>
                <a:cs typeface="Calibri"/>
              </a:rPr>
              <a:t> </a:t>
            </a:r>
            <a:r>
              <a:rPr lang="fr-FR" sz="1600">
                <a:latin typeface="Calibri"/>
                <a:cs typeface="Calibri"/>
              </a:rPr>
              <a:t>logiciels</a:t>
            </a:r>
            <a:r>
              <a:rPr lang="fr-FR" sz="1600" spc="30">
                <a:latin typeface="Calibri"/>
                <a:cs typeface="Calibri"/>
              </a:rPr>
              <a:t> </a:t>
            </a:r>
            <a:r>
              <a:rPr lang="fr-FR" sz="1600">
                <a:latin typeface="Calibri"/>
                <a:cs typeface="Calibri"/>
              </a:rPr>
              <a:t>utilisés,</a:t>
            </a:r>
            <a:r>
              <a:rPr lang="fr-FR" sz="1600" spc="5">
                <a:latin typeface="Calibri"/>
                <a:cs typeface="Calibri"/>
              </a:rPr>
              <a:t> </a:t>
            </a:r>
            <a:r>
              <a:rPr lang="fr-FR" sz="1600" spc="-10">
                <a:latin typeface="Calibri"/>
                <a:cs typeface="Calibri"/>
              </a:rPr>
              <a:t>acteurs…)</a:t>
            </a:r>
            <a:endParaRPr lang="fr-FR" sz="1600">
              <a:latin typeface="Calibri"/>
              <a:cs typeface="Calibri"/>
            </a:endParaRPr>
          </a:p>
        </p:txBody>
      </p:sp>
      <p:grpSp>
        <p:nvGrpSpPr>
          <p:cNvPr id="15" name="object 15"/>
          <p:cNvGrpSpPr/>
          <p:nvPr/>
        </p:nvGrpSpPr>
        <p:grpSpPr>
          <a:xfrm>
            <a:off x="2430186" y="1678469"/>
            <a:ext cx="594360" cy="2147619"/>
            <a:chOff x="2023872" y="1597152"/>
            <a:chExt cx="594360" cy="2286000"/>
          </a:xfrm>
        </p:grpSpPr>
        <p:pic>
          <p:nvPicPr>
            <p:cNvPr id="16" name="object 16"/>
            <p:cNvPicPr/>
            <p:nvPr/>
          </p:nvPicPr>
          <p:blipFill>
            <a:blip r:embed="rId4" cstate="print"/>
            <a:stretch>
              <a:fillRect/>
            </a:stretch>
          </p:blipFill>
          <p:spPr>
            <a:xfrm>
              <a:off x="2069592" y="1597152"/>
              <a:ext cx="548640" cy="551688"/>
            </a:xfrm>
            <a:prstGeom prst="rect">
              <a:avLst/>
            </a:prstGeom>
          </p:spPr>
        </p:pic>
        <p:pic>
          <p:nvPicPr>
            <p:cNvPr id="17" name="object 17"/>
            <p:cNvPicPr/>
            <p:nvPr/>
          </p:nvPicPr>
          <p:blipFill>
            <a:blip r:embed="rId5" cstate="print"/>
            <a:stretch>
              <a:fillRect/>
            </a:stretch>
          </p:blipFill>
          <p:spPr>
            <a:xfrm>
              <a:off x="2023872" y="3288791"/>
              <a:ext cx="594360" cy="594360"/>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37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7" name="object 7"/>
          <p:cNvSpPr txBox="1"/>
          <p:nvPr/>
        </p:nvSpPr>
        <p:spPr>
          <a:xfrm>
            <a:off x="6762115" y="1105280"/>
            <a:ext cx="4652645" cy="757555"/>
          </a:xfrm>
          <a:prstGeom prst="rect">
            <a:avLst/>
          </a:prstGeom>
        </p:spPr>
        <p:txBody>
          <a:bodyPr vert="horz" wrap="square" lIns="0" tIns="12700" rIns="0" bIns="0" rtlCol="0">
            <a:spAutoFit/>
          </a:bodyPr>
          <a:lstStyle/>
          <a:p>
            <a:pPr marL="8255" algn="ctr">
              <a:lnSpc>
                <a:spcPct val="100000"/>
              </a:lnSpc>
              <a:spcBef>
                <a:spcPts val="100"/>
              </a:spcBef>
            </a:pPr>
            <a:r>
              <a:rPr sz="2400" b="1">
                <a:solidFill>
                  <a:srgbClr val="008245"/>
                </a:solidFill>
                <a:latin typeface="Calibri"/>
                <a:cs typeface="Calibri"/>
              </a:rPr>
              <a:t>COMPRENDRE</a:t>
            </a:r>
            <a:r>
              <a:rPr sz="2400" b="1" spc="-55">
                <a:solidFill>
                  <a:srgbClr val="008245"/>
                </a:solidFill>
                <a:latin typeface="Calibri"/>
                <a:cs typeface="Calibri"/>
              </a:rPr>
              <a:t> </a:t>
            </a:r>
            <a:r>
              <a:rPr sz="2400" b="1">
                <a:solidFill>
                  <a:srgbClr val="008245"/>
                </a:solidFill>
                <a:latin typeface="Calibri"/>
                <a:cs typeface="Calibri"/>
              </a:rPr>
              <a:t>LA</a:t>
            </a:r>
            <a:r>
              <a:rPr sz="2400" b="1" spc="-70">
                <a:solidFill>
                  <a:srgbClr val="008245"/>
                </a:solidFill>
                <a:latin typeface="Calibri"/>
                <a:cs typeface="Calibri"/>
              </a:rPr>
              <a:t> </a:t>
            </a:r>
            <a:r>
              <a:rPr sz="2400" b="1" spc="-10">
                <a:solidFill>
                  <a:srgbClr val="008245"/>
                </a:solidFill>
                <a:latin typeface="Calibri"/>
                <a:cs typeface="Calibri"/>
              </a:rPr>
              <a:t>NOTION</a:t>
            </a:r>
            <a:endParaRPr sz="2400">
              <a:latin typeface="Calibri"/>
              <a:cs typeface="Calibri"/>
            </a:endParaRPr>
          </a:p>
          <a:p>
            <a:pPr algn="ctr">
              <a:lnSpc>
                <a:spcPct val="100000"/>
              </a:lnSpc>
            </a:pPr>
            <a:r>
              <a:rPr sz="2400" b="1" spc="-10">
                <a:solidFill>
                  <a:srgbClr val="008245"/>
                </a:solidFill>
                <a:latin typeface="Calibri"/>
                <a:cs typeface="Calibri"/>
              </a:rPr>
              <a:t>D’INFRASTRUCTURE</a:t>
            </a:r>
            <a:r>
              <a:rPr sz="2400" b="1" spc="15">
                <a:solidFill>
                  <a:srgbClr val="008245"/>
                </a:solidFill>
                <a:latin typeface="Calibri"/>
                <a:cs typeface="Calibri"/>
              </a:rPr>
              <a:t> </a:t>
            </a:r>
            <a:r>
              <a:rPr sz="2400" b="1" spc="-10">
                <a:solidFill>
                  <a:srgbClr val="008245"/>
                </a:solidFill>
                <a:latin typeface="Calibri"/>
                <a:cs typeface="Calibri"/>
              </a:rPr>
              <a:t>INFORMATIQUE</a:t>
            </a:r>
            <a:endParaRPr sz="2400">
              <a:latin typeface="Calibri"/>
              <a:cs typeface="Calibri"/>
            </a:endParaRPr>
          </a:p>
        </p:txBody>
      </p:sp>
      <p:sp>
        <p:nvSpPr>
          <p:cNvPr id="9" name="object 8"/>
          <p:cNvSpPr txBox="1"/>
          <p:nvPr/>
        </p:nvSpPr>
        <p:spPr>
          <a:xfrm>
            <a:off x="6705600" y="2514600"/>
            <a:ext cx="4419600" cy="2610330"/>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spc="-10">
                <a:solidFill>
                  <a:srgbClr val="AEABAB"/>
                </a:solidFill>
                <a:latin typeface="Calibri"/>
                <a:cs typeface="Calibri"/>
              </a:rPr>
              <a:t>Compréhension de l’existant</a:t>
            </a:r>
          </a:p>
          <a:p>
            <a:pPr marL="356870" indent="-344170">
              <a:lnSpc>
                <a:spcPct val="100000"/>
              </a:lnSpc>
              <a:spcBef>
                <a:spcPts val="600"/>
              </a:spcBef>
              <a:buAutoNum type="arabicPeriod"/>
              <a:tabLst>
                <a:tab pos="356870" algn="l"/>
              </a:tabLst>
            </a:pPr>
            <a:r>
              <a:rPr sz="1600" b="1" spc="-10">
                <a:solidFill>
                  <a:srgbClr val="FF7800"/>
                </a:solidFill>
                <a:latin typeface="Calibri"/>
                <a:cs typeface="Calibri"/>
              </a:rPr>
              <a:t>Compréhension des besoins</a:t>
            </a:r>
          </a:p>
          <a:p>
            <a:pPr marL="356870" indent="-344170">
              <a:lnSpc>
                <a:spcPct val="100000"/>
              </a:lnSpc>
              <a:spcBef>
                <a:spcPts val="600"/>
              </a:spcBef>
              <a:buAutoNum type="arabicPeriod"/>
              <a:tabLst>
                <a:tab pos="356870" algn="l"/>
              </a:tabLst>
            </a:pPr>
            <a:r>
              <a:rPr lang="fr-FR" sz="1600" spc="-10">
                <a:solidFill>
                  <a:srgbClr val="AEABAB"/>
                </a:solidFill>
                <a:latin typeface="Calibri"/>
                <a:cs typeface="Calibri"/>
              </a:rPr>
              <a:t>Conception</a:t>
            </a:r>
          </a:p>
          <a:p>
            <a:pPr marL="356870" indent="-344170">
              <a:lnSpc>
                <a:spcPct val="100000"/>
              </a:lnSpc>
              <a:spcBef>
                <a:spcPts val="695"/>
              </a:spcBef>
              <a:buAutoNum type="arabicPeriod"/>
              <a:tabLst>
                <a:tab pos="356870" algn="l"/>
              </a:tabLst>
            </a:pPr>
            <a:r>
              <a:rPr lang="fr-FR" sz="1600">
                <a:solidFill>
                  <a:srgbClr val="AEABAB"/>
                </a:solidFill>
                <a:latin typeface="Calibri"/>
                <a:cs typeface="Calibri"/>
              </a:rPr>
              <a:t>Dévelop</a:t>
            </a:r>
            <a:r>
              <a:rPr lang="fr-FR" sz="1600" spc="-10">
                <a:solidFill>
                  <a:srgbClr val="AEABAB"/>
                </a:solidFill>
                <a:latin typeface="Calibri"/>
                <a:cs typeface="Calibri"/>
              </a:rPr>
              <a:t>pement et test d’un SI</a:t>
            </a: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Déploiement</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8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Principe</a:t>
            </a:r>
            <a:r>
              <a:rPr lang="fr-FR" sz="1600" spc="-20">
                <a:solidFill>
                  <a:srgbClr val="AEABAB"/>
                </a:solidFill>
                <a:latin typeface="Calibri"/>
                <a:cs typeface="Calibri"/>
              </a:rPr>
              <a:t> d’exploitation</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15">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5"/>
              </a:spcBef>
              <a:buAutoNum type="arabicPeriod"/>
              <a:tabLst>
                <a:tab pos="356870" algn="l"/>
              </a:tabLst>
            </a:pPr>
            <a:r>
              <a:rPr lang="fr-FR" sz="1600" spc="-10">
                <a:solidFill>
                  <a:srgbClr val="AEABAB"/>
                </a:solidFill>
                <a:latin typeface="Calibri"/>
                <a:cs typeface="Calibri"/>
              </a:rPr>
              <a:t>Identification</a:t>
            </a:r>
            <a:r>
              <a:rPr lang="fr-FR" sz="1600" spc="45">
                <a:solidFill>
                  <a:srgbClr val="AEABAB"/>
                </a:solidFill>
                <a:latin typeface="Calibri"/>
                <a:cs typeface="Calibri"/>
              </a:rPr>
              <a:t> </a:t>
            </a:r>
            <a:r>
              <a:rPr lang="fr-FR" sz="1600">
                <a:solidFill>
                  <a:srgbClr val="AEABAB"/>
                </a:solidFill>
                <a:latin typeface="Calibri"/>
                <a:cs typeface="Calibri"/>
              </a:rPr>
              <a:t>du</a:t>
            </a:r>
            <a:r>
              <a:rPr lang="fr-FR" sz="1600" spc="-20">
                <a:solidFill>
                  <a:srgbClr val="AEABAB"/>
                </a:solidFill>
                <a:latin typeface="Calibri"/>
                <a:cs typeface="Calibri"/>
              </a:rPr>
              <a:t> </a:t>
            </a:r>
            <a:r>
              <a:rPr lang="fr-FR" sz="1600" spc="-10">
                <a:solidFill>
                  <a:srgbClr val="AEABAB"/>
                </a:solidFill>
                <a:latin typeface="Calibri"/>
                <a:cs typeface="Calibri"/>
              </a:rPr>
              <a:t>processus</a:t>
            </a:r>
            <a:r>
              <a:rPr lang="fr-FR" sz="1600" spc="5">
                <a:solidFill>
                  <a:srgbClr val="AEABAB"/>
                </a:solidFill>
                <a:latin typeface="Calibri"/>
                <a:cs typeface="Calibri"/>
              </a:rPr>
              <a:t> </a:t>
            </a:r>
            <a:r>
              <a:rPr lang="fr-FR" sz="1600">
                <a:solidFill>
                  <a:srgbClr val="AEABAB"/>
                </a:solidFill>
                <a:latin typeface="Calibri"/>
                <a:cs typeface="Calibri"/>
              </a:rPr>
              <a:t>de</a:t>
            </a:r>
            <a:r>
              <a:rPr lang="fr-FR" sz="1600" spc="-25">
                <a:solidFill>
                  <a:srgbClr val="AEABAB"/>
                </a:solidFill>
                <a:latin typeface="Calibri"/>
                <a:cs typeface="Calibri"/>
              </a:rPr>
              <a:t> </a:t>
            </a:r>
            <a:r>
              <a:rPr lang="fr-FR" sz="1600" spc="-10">
                <a:solidFill>
                  <a:srgbClr val="AEABAB"/>
                </a:solidFill>
                <a:latin typeface="Calibri"/>
                <a:cs typeface="Calibri"/>
              </a:rPr>
              <a:t>maintenance</a:t>
            </a:r>
            <a:r>
              <a:rPr lang="fr-FR" sz="1600">
                <a:solidFill>
                  <a:srgbClr val="AEABAB"/>
                </a:solidFill>
                <a:latin typeface="Calibri"/>
                <a:cs typeface="Calibri"/>
              </a:rPr>
              <a:t> du</a:t>
            </a:r>
            <a:r>
              <a:rPr lang="fr-FR" sz="1600" spc="-2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12700">
              <a:lnSpc>
                <a:spcPct val="100000"/>
              </a:lnSpc>
              <a:spcBef>
                <a:spcPts val="600"/>
              </a:spcBef>
              <a:tabLst>
                <a:tab pos="356870" algn="l"/>
              </a:tabLst>
            </a:pPr>
            <a:endParaRPr sz="1600" spc="-10">
              <a:solidFill>
                <a:srgbClr val="AEABAB"/>
              </a:solidFill>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9" name="object 9"/>
          <p:cNvSpPr txBox="1">
            <a:spLocks noGrp="1"/>
          </p:cNvSpPr>
          <p:nvPr>
            <p:ph type="title"/>
          </p:nvPr>
        </p:nvSpPr>
        <p:spPr>
          <a:xfrm>
            <a:off x="246995" y="519684"/>
            <a:ext cx="4651375"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0" name="object 10"/>
          <p:cNvSpPr txBox="1"/>
          <p:nvPr/>
        </p:nvSpPr>
        <p:spPr>
          <a:xfrm>
            <a:off x="258876" y="838911"/>
            <a:ext cx="2387600"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Compréhension</a:t>
            </a:r>
            <a:r>
              <a:rPr sz="1600" b="1" spc="-30">
                <a:solidFill>
                  <a:srgbClr val="0058A0"/>
                </a:solidFill>
                <a:latin typeface="Calibri"/>
                <a:cs typeface="Calibri"/>
              </a:rPr>
              <a:t> </a:t>
            </a:r>
            <a:r>
              <a:rPr sz="1600" b="1">
                <a:solidFill>
                  <a:srgbClr val="0058A0"/>
                </a:solidFill>
                <a:latin typeface="Calibri"/>
                <a:cs typeface="Calibri"/>
              </a:rPr>
              <a:t>des</a:t>
            </a:r>
            <a:r>
              <a:rPr sz="1600" b="1" spc="5">
                <a:solidFill>
                  <a:srgbClr val="0058A0"/>
                </a:solidFill>
                <a:latin typeface="Calibri"/>
                <a:cs typeface="Calibri"/>
              </a:rPr>
              <a:t> </a:t>
            </a:r>
            <a:r>
              <a:rPr sz="1600" b="1" spc="-10">
                <a:solidFill>
                  <a:srgbClr val="0058A0"/>
                </a:solidFill>
                <a:latin typeface="Calibri"/>
                <a:cs typeface="Calibri"/>
              </a:rPr>
              <a:t>besoins</a:t>
            </a:r>
            <a:endParaRPr sz="1600">
              <a:latin typeface="Calibri"/>
              <a:cs typeface="Calibri"/>
            </a:endParaRPr>
          </a:p>
        </p:txBody>
      </p:sp>
      <p:sp>
        <p:nvSpPr>
          <p:cNvPr id="11" name="object 11"/>
          <p:cNvSpPr/>
          <p:nvPr/>
        </p:nvSpPr>
        <p:spPr>
          <a:xfrm>
            <a:off x="1760220" y="2098548"/>
            <a:ext cx="8674735" cy="1332230"/>
          </a:xfrm>
          <a:custGeom>
            <a:avLst/>
            <a:gdLst/>
            <a:ahLst/>
            <a:cxnLst/>
            <a:rect l="l" t="t" r="r" b="b"/>
            <a:pathLst>
              <a:path w="8674735" h="1332229">
                <a:moveTo>
                  <a:pt x="0" y="530732"/>
                </a:moveTo>
                <a:lnTo>
                  <a:pt x="2168" y="482425"/>
                </a:lnTo>
                <a:lnTo>
                  <a:pt x="8550" y="435333"/>
                </a:lnTo>
                <a:lnTo>
                  <a:pt x="18958" y="389643"/>
                </a:lnTo>
                <a:lnTo>
                  <a:pt x="33203" y="345542"/>
                </a:lnTo>
                <a:lnTo>
                  <a:pt x="51100" y="303220"/>
                </a:lnTo>
                <a:lnTo>
                  <a:pt x="72460" y="262861"/>
                </a:lnTo>
                <a:lnTo>
                  <a:pt x="97096" y="224655"/>
                </a:lnTo>
                <a:lnTo>
                  <a:pt x="124821" y="188788"/>
                </a:lnTo>
                <a:lnTo>
                  <a:pt x="155448" y="155447"/>
                </a:lnTo>
                <a:lnTo>
                  <a:pt x="188788" y="124821"/>
                </a:lnTo>
                <a:lnTo>
                  <a:pt x="224655" y="97096"/>
                </a:lnTo>
                <a:lnTo>
                  <a:pt x="262861" y="72460"/>
                </a:lnTo>
                <a:lnTo>
                  <a:pt x="303220" y="51100"/>
                </a:lnTo>
                <a:lnTo>
                  <a:pt x="345542" y="33203"/>
                </a:lnTo>
                <a:lnTo>
                  <a:pt x="389643" y="18958"/>
                </a:lnTo>
                <a:lnTo>
                  <a:pt x="435333" y="8550"/>
                </a:lnTo>
                <a:lnTo>
                  <a:pt x="482425" y="2168"/>
                </a:lnTo>
                <a:lnTo>
                  <a:pt x="530732" y="0"/>
                </a:lnTo>
                <a:lnTo>
                  <a:pt x="8143875" y="0"/>
                </a:lnTo>
                <a:lnTo>
                  <a:pt x="8192182" y="2168"/>
                </a:lnTo>
                <a:lnTo>
                  <a:pt x="8239274" y="8550"/>
                </a:lnTo>
                <a:lnTo>
                  <a:pt x="8284964" y="18958"/>
                </a:lnTo>
                <a:lnTo>
                  <a:pt x="8329065" y="33203"/>
                </a:lnTo>
                <a:lnTo>
                  <a:pt x="8371387" y="51100"/>
                </a:lnTo>
                <a:lnTo>
                  <a:pt x="8411746" y="72460"/>
                </a:lnTo>
                <a:lnTo>
                  <a:pt x="8449952" y="97096"/>
                </a:lnTo>
                <a:lnTo>
                  <a:pt x="8485819" y="124821"/>
                </a:lnTo>
                <a:lnTo>
                  <a:pt x="8519159" y="155448"/>
                </a:lnTo>
                <a:lnTo>
                  <a:pt x="8549786" y="188788"/>
                </a:lnTo>
                <a:lnTo>
                  <a:pt x="8577511" y="224655"/>
                </a:lnTo>
                <a:lnTo>
                  <a:pt x="8602147" y="262861"/>
                </a:lnTo>
                <a:lnTo>
                  <a:pt x="8623507" y="303220"/>
                </a:lnTo>
                <a:lnTo>
                  <a:pt x="8641404" y="345542"/>
                </a:lnTo>
                <a:lnTo>
                  <a:pt x="8655649" y="389643"/>
                </a:lnTo>
                <a:lnTo>
                  <a:pt x="8666057" y="435333"/>
                </a:lnTo>
                <a:lnTo>
                  <a:pt x="8672439" y="482425"/>
                </a:lnTo>
                <a:lnTo>
                  <a:pt x="8674608" y="530732"/>
                </a:lnTo>
                <a:lnTo>
                  <a:pt x="8674608" y="801242"/>
                </a:lnTo>
                <a:lnTo>
                  <a:pt x="8672439" y="849550"/>
                </a:lnTo>
                <a:lnTo>
                  <a:pt x="8666057" y="896642"/>
                </a:lnTo>
                <a:lnTo>
                  <a:pt x="8655649" y="942332"/>
                </a:lnTo>
                <a:lnTo>
                  <a:pt x="8641404" y="986433"/>
                </a:lnTo>
                <a:lnTo>
                  <a:pt x="8623507" y="1028755"/>
                </a:lnTo>
                <a:lnTo>
                  <a:pt x="8602147" y="1069114"/>
                </a:lnTo>
                <a:lnTo>
                  <a:pt x="8577511" y="1107320"/>
                </a:lnTo>
                <a:lnTo>
                  <a:pt x="8549786" y="1143187"/>
                </a:lnTo>
                <a:lnTo>
                  <a:pt x="8519159" y="1176528"/>
                </a:lnTo>
                <a:lnTo>
                  <a:pt x="8485819" y="1207154"/>
                </a:lnTo>
                <a:lnTo>
                  <a:pt x="8449952" y="1234879"/>
                </a:lnTo>
                <a:lnTo>
                  <a:pt x="8411746" y="1259515"/>
                </a:lnTo>
                <a:lnTo>
                  <a:pt x="8371387" y="1280875"/>
                </a:lnTo>
                <a:lnTo>
                  <a:pt x="8329065" y="1298772"/>
                </a:lnTo>
                <a:lnTo>
                  <a:pt x="8284964" y="1313017"/>
                </a:lnTo>
                <a:lnTo>
                  <a:pt x="8239274" y="1323425"/>
                </a:lnTo>
                <a:lnTo>
                  <a:pt x="8192182" y="1329807"/>
                </a:lnTo>
                <a:lnTo>
                  <a:pt x="8143875" y="1331976"/>
                </a:lnTo>
                <a:lnTo>
                  <a:pt x="530732" y="1331976"/>
                </a:lnTo>
                <a:lnTo>
                  <a:pt x="482425" y="1329807"/>
                </a:lnTo>
                <a:lnTo>
                  <a:pt x="435333" y="1323425"/>
                </a:lnTo>
                <a:lnTo>
                  <a:pt x="389643" y="1313017"/>
                </a:lnTo>
                <a:lnTo>
                  <a:pt x="345542" y="1298772"/>
                </a:lnTo>
                <a:lnTo>
                  <a:pt x="303220" y="1280875"/>
                </a:lnTo>
                <a:lnTo>
                  <a:pt x="262861" y="1259515"/>
                </a:lnTo>
                <a:lnTo>
                  <a:pt x="224655" y="1234879"/>
                </a:lnTo>
                <a:lnTo>
                  <a:pt x="188788" y="1207154"/>
                </a:lnTo>
                <a:lnTo>
                  <a:pt x="155448" y="1176527"/>
                </a:lnTo>
                <a:lnTo>
                  <a:pt x="124821" y="1143187"/>
                </a:lnTo>
                <a:lnTo>
                  <a:pt x="97096" y="1107320"/>
                </a:lnTo>
                <a:lnTo>
                  <a:pt x="72460" y="1069114"/>
                </a:lnTo>
                <a:lnTo>
                  <a:pt x="51100" y="1028755"/>
                </a:lnTo>
                <a:lnTo>
                  <a:pt x="33203" y="986433"/>
                </a:lnTo>
                <a:lnTo>
                  <a:pt x="18958" y="942332"/>
                </a:lnTo>
                <a:lnTo>
                  <a:pt x="8550" y="896642"/>
                </a:lnTo>
                <a:lnTo>
                  <a:pt x="2168" y="849550"/>
                </a:lnTo>
                <a:lnTo>
                  <a:pt x="0" y="801242"/>
                </a:lnTo>
                <a:lnTo>
                  <a:pt x="0" y="530732"/>
                </a:lnTo>
                <a:close/>
              </a:path>
            </a:pathLst>
          </a:custGeom>
          <a:ln w="9525">
            <a:solidFill>
              <a:srgbClr val="FF7800"/>
            </a:solidFill>
          </a:ln>
        </p:spPr>
        <p:txBody>
          <a:bodyPr wrap="square" lIns="0" tIns="0" rIns="0" bIns="0" rtlCol="0"/>
          <a:lstStyle/>
          <a:p>
            <a:endParaRPr/>
          </a:p>
        </p:txBody>
      </p:sp>
      <p:sp>
        <p:nvSpPr>
          <p:cNvPr id="12" name="object 12"/>
          <p:cNvSpPr txBox="1"/>
          <p:nvPr/>
        </p:nvSpPr>
        <p:spPr>
          <a:xfrm>
            <a:off x="1991994" y="2341879"/>
            <a:ext cx="3875405" cy="1046440"/>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Chronologie</a:t>
            </a:r>
            <a:r>
              <a:rPr sz="1600" b="1" spc="-5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a:latin typeface="Calibri"/>
                <a:cs typeface="Calibri"/>
              </a:rPr>
              <a:t>Après</a:t>
            </a:r>
            <a:r>
              <a:rPr sz="1600" spc="5">
                <a:latin typeface="Calibri"/>
                <a:cs typeface="Calibri"/>
              </a:rPr>
              <a:t> </a:t>
            </a:r>
            <a:r>
              <a:rPr sz="1600">
                <a:latin typeface="Calibri"/>
                <a:cs typeface="Calibri"/>
              </a:rPr>
              <a:t>la </a:t>
            </a:r>
            <a:r>
              <a:rPr sz="1600" spc="-10">
                <a:latin typeface="Calibri"/>
                <a:cs typeface="Calibri"/>
              </a:rPr>
              <a:t>compréhension</a:t>
            </a:r>
            <a:r>
              <a:rPr sz="1600" spc="-15">
                <a:latin typeface="Calibri"/>
                <a:cs typeface="Calibri"/>
              </a:rPr>
              <a:t> </a:t>
            </a:r>
            <a:r>
              <a:rPr sz="1600">
                <a:latin typeface="Calibri"/>
                <a:cs typeface="Calibri"/>
              </a:rPr>
              <a:t>de </a:t>
            </a:r>
            <a:r>
              <a:rPr sz="1600" spc="-10">
                <a:latin typeface="Calibri"/>
                <a:cs typeface="Calibri"/>
              </a:rPr>
              <a:t>l’existant</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a:latin typeface="Calibri"/>
                <a:cs typeface="Calibri"/>
              </a:rPr>
              <a:t>Avant</a:t>
            </a:r>
            <a:r>
              <a:rPr sz="1600" spc="-45">
                <a:latin typeface="Calibri"/>
                <a:cs typeface="Calibri"/>
              </a:rPr>
              <a:t> </a:t>
            </a:r>
            <a:r>
              <a:rPr sz="1600">
                <a:latin typeface="Calibri"/>
                <a:cs typeface="Calibri"/>
              </a:rPr>
              <a:t>la</a:t>
            </a:r>
            <a:r>
              <a:rPr sz="1600" spc="-50">
                <a:latin typeface="Calibri"/>
                <a:cs typeface="Calibri"/>
              </a:rPr>
              <a:t> </a:t>
            </a:r>
            <a:r>
              <a:rPr sz="1600" spc="-10">
                <a:latin typeface="Calibri"/>
                <a:cs typeface="Calibri"/>
              </a:rPr>
              <a:t>conception</a:t>
            </a:r>
            <a:endParaRPr sz="1600">
              <a:latin typeface="Calibri"/>
              <a:cs typeface="Calibri"/>
            </a:endParaRPr>
          </a:p>
        </p:txBody>
      </p:sp>
      <p:sp>
        <p:nvSpPr>
          <p:cNvPr id="13" name="object 13"/>
          <p:cNvSpPr/>
          <p:nvPr/>
        </p:nvSpPr>
        <p:spPr>
          <a:xfrm>
            <a:off x="1760220" y="4006596"/>
            <a:ext cx="8674735" cy="2013204"/>
          </a:xfrm>
          <a:prstGeom prst="roundRect">
            <a:avLst/>
          </a:prstGeom>
          <a:ln w="9525">
            <a:solidFill>
              <a:srgbClr val="FF7800"/>
            </a:solidFill>
          </a:ln>
        </p:spPr>
        <p:txBody>
          <a:bodyPr wrap="square" lIns="0" tIns="0" rIns="0" bIns="0" rtlCol="0"/>
          <a:lstStyle/>
          <a:p>
            <a:endParaRPr/>
          </a:p>
        </p:txBody>
      </p:sp>
      <p:sp>
        <p:nvSpPr>
          <p:cNvPr id="14" name="object 14"/>
          <p:cNvSpPr txBox="1"/>
          <p:nvPr/>
        </p:nvSpPr>
        <p:spPr>
          <a:xfrm>
            <a:off x="2076512" y="4252141"/>
            <a:ext cx="7581774" cy="1472198"/>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Objectifs</a:t>
            </a:r>
            <a:r>
              <a:rPr sz="1600" b="1" spc="-6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a:latin typeface="Calibri"/>
                <a:cs typeface="Calibri"/>
              </a:rPr>
              <a:t>Identifier</a:t>
            </a:r>
            <a:r>
              <a:rPr sz="1600" spc="-50">
                <a:latin typeface="Calibri"/>
                <a:cs typeface="Calibri"/>
              </a:rPr>
              <a:t> </a:t>
            </a:r>
            <a:r>
              <a:rPr sz="1600">
                <a:latin typeface="Calibri"/>
                <a:cs typeface="Calibri"/>
              </a:rPr>
              <a:t>les</a:t>
            </a:r>
            <a:r>
              <a:rPr sz="1600" spc="-20">
                <a:latin typeface="Calibri"/>
                <a:cs typeface="Calibri"/>
              </a:rPr>
              <a:t> </a:t>
            </a:r>
            <a:r>
              <a:rPr sz="1600">
                <a:latin typeface="Calibri"/>
                <a:cs typeface="Calibri"/>
              </a:rPr>
              <a:t>acteurs</a:t>
            </a:r>
            <a:r>
              <a:rPr sz="1600" spc="-20">
                <a:latin typeface="Calibri"/>
                <a:cs typeface="Calibri"/>
              </a:rPr>
              <a:t> </a:t>
            </a:r>
            <a:r>
              <a:rPr sz="1600">
                <a:latin typeface="Calibri"/>
                <a:cs typeface="Calibri"/>
              </a:rPr>
              <a:t>du</a:t>
            </a:r>
            <a:r>
              <a:rPr sz="1600" spc="-30">
                <a:latin typeface="Calibri"/>
                <a:cs typeface="Calibri"/>
              </a:rPr>
              <a:t> </a:t>
            </a:r>
            <a:r>
              <a:rPr sz="1600">
                <a:latin typeface="Calibri"/>
                <a:cs typeface="Calibri"/>
              </a:rPr>
              <a:t>domaine</a:t>
            </a:r>
            <a:r>
              <a:rPr sz="1600" spc="-25">
                <a:latin typeface="Calibri"/>
                <a:cs typeface="Calibri"/>
              </a:rPr>
              <a:t> </a:t>
            </a:r>
            <a:r>
              <a:rPr sz="1600">
                <a:latin typeface="Calibri"/>
                <a:cs typeface="Calibri"/>
              </a:rPr>
              <a:t>à</a:t>
            </a:r>
            <a:r>
              <a:rPr sz="1600" spc="-30">
                <a:latin typeface="Calibri"/>
                <a:cs typeface="Calibri"/>
              </a:rPr>
              <a:t> </a:t>
            </a:r>
            <a:r>
              <a:rPr sz="1600" spc="-10">
                <a:latin typeface="Calibri"/>
                <a:cs typeface="Calibri"/>
              </a:rPr>
              <a:t>informatiser</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spc="-10">
                <a:latin typeface="Calibri"/>
                <a:cs typeface="Calibri"/>
              </a:rPr>
              <a:t>Recenser</a:t>
            </a:r>
            <a:r>
              <a:rPr sz="1600" spc="-15">
                <a:latin typeface="Calibri"/>
                <a:cs typeface="Calibri"/>
              </a:rPr>
              <a:t> </a:t>
            </a:r>
            <a:r>
              <a:rPr sz="1600">
                <a:latin typeface="Calibri"/>
                <a:cs typeface="Calibri"/>
              </a:rPr>
              <a:t>les</a:t>
            </a:r>
            <a:r>
              <a:rPr sz="1600" spc="5">
                <a:latin typeface="Calibri"/>
                <a:cs typeface="Calibri"/>
              </a:rPr>
              <a:t> </a:t>
            </a:r>
            <a:r>
              <a:rPr sz="1600">
                <a:latin typeface="Calibri"/>
                <a:cs typeface="Calibri"/>
              </a:rPr>
              <a:t>besoins des</a:t>
            </a:r>
            <a:r>
              <a:rPr sz="1600" spc="-15">
                <a:latin typeface="Calibri"/>
                <a:cs typeface="Calibri"/>
              </a:rPr>
              <a:t> </a:t>
            </a:r>
            <a:r>
              <a:rPr sz="1600" spc="-10">
                <a:latin typeface="Calibri"/>
                <a:cs typeface="Calibri"/>
              </a:rPr>
              <a:t>utilisateurs</a:t>
            </a:r>
            <a:r>
              <a:rPr sz="1600" spc="-15">
                <a:latin typeface="Calibri"/>
                <a:cs typeface="Calibri"/>
              </a:rPr>
              <a:t> </a:t>
            </a:r>
            <a:r>
              <a:rPr sz="1600" spc="-10">
                <a:latin typeface="Calibri"/>
                <a:cs typeface="Calibri"/>
              </a:rPr>
              <a:t>(entretiens, documents</a:t>
            </a:r>
            <a:r>
              <a:rPr sz="1600" spc="-20">
                <a:latin typeface="Calibri"/>
                <a:cs typeface="Calibri"/>
              </a:rPr>
              <a:t> </a:t>
            </a:r>
            <a:r>
              <a:rPr sz="1600">
                <a:latin typeface="Calibri"/>
                <a:cs typeface="Calibri"/>
              </a:rPr>
              <a:t>collectés,</a:t>
            </a:r>
            <a:r>
              <a:rPr sz="1600" spc="30">
                <a:latin typeface="Calibri"/>
                <a:cs typeface="Calibri"/>
              </a:rPr>
              <a:t> </a:t>
            </a:r>
            <a:r>
              <a:rPr sz="1600" spc="-25">
                <a:latin typeface="Calibri"/>
                <a:cs typeface="Calibri"/>
              </a:rPr>
              <a:t>…)</a:t>
            </a:r>
            <a:endParaRPr sz="1600">
              <a:latin typeface="Calibri"/>
              <a:cs typeface="Calibri"/>
            </a:endParaRPr>
          </a:p>
          <a:p>
            <a:pPr marL="545465" indent="-456565">
              <a:lnSpc>
                <a:spcPct val="100000"/>
              </a:lnSpc>
              <a:spcBef>
                <a:spcPts val="1415"/>
              </a:spcBef>
              <a:buClr>
                <a:srgbClr val="FF0000"/>
              </a:buClr>
              <a:buFont typeface="Wingdings"/>
              <a:buChar char=""/>
              <a:tabLst>
                <a:tab pos="545465" algn="l"/>
              </a:tabLst>
            </a:pPr>
            <a:r>
              <a:rPr sz="1600">
                <a:latin typeface="Calibri"/>
                <a:cs typeface="Calibri"/>
              </a:rPr>
              <a:t>Classer</a:t>
            </a:r>
            <a:r>
              <a:rPr sz="1600" spc="-45">
                <a:latin typeface="Calibri"/>
                <a:cs typeface="Calibri"/>
              </a:rPr>
              <a:t> </a:t>
            </a:r>
            <a:r>
              <a:rPr sz="1600">
                <a:latin typeface="Calibri"/>
                <a:cs typeface="Calibri"/>
              </a:rPr>
              <a:t>les</a:t>
            </a:r>
            <a:r>
              <a:rPr sz="1600" spc="-5">
                <a:latin typeface="Calibri"/>
                <a:cs typeface="Calibri"/>
              </a:rPr>
              <a:t> </a:t>
            </a:r>
            <a:r>
              <a:rPr sz="1600">
                <a:latin typeface="Calibri"/>
                <a:cs typeface="Calibri"/>
              </a:rPr>
              <a:t>besoins</a:t>
            </a:r>
            <a:r>
              <a:rPr sz="1600" spc="-10">
                <a:latin typeface="Calibri"/>
                <a:cs typeface="Calibri"/>
              </a:rPr>
              <a:t> </a:t>
            </a:r>
            <a:r>
              <a:rPr sz="1600">
                <a:latin typeface="Calibri"/>
                <a:cs typeface="Calibri"/>
              </a:rPr>
              <a:t>:</a:t>
            </a:r>
            <a:r>
              <a:rPr sz="1600" spc="-25">
                <a:latin typeface="Calibri"/>
                <a:cs typeface="Calibri"/>
              </a:rPr>
              <a:t> </a:t>
            </a:r>
            <a:r>
              <a:rPr sz="1600">
                <a:latin typeface="Calibri"/>
                <a:cs typeface="Calibri"/>
              </a:rPr>
              <a:t>besoins</a:t>
            </a:r>
            <a:r>
              <a:rPr sz="1600" spc="-5">
                <a:latin typeface="Calibri"/>
                <a:cs typeface="Calibri"/>
              </a:rPr>
              <a:t> </a:t>
            </a:r>
            <a:r>
              <a:rPr sz="1600" spc="-10">
                <a:latin typeface="Calibri"/>
                <a:cs typeface="Calibri"/>
              </a:rPr>
              <a:t>fonctionnels</a:t>
            </a:r>
            <a:r>
              <a:rPr sz="1600" spc="35">
                <a:latin typeface="Calibri"/>
                <a:cs typeface="Calibri"/>
              </a:rPr>
              <a:t> </a:t>
            </a:r>
            <a:r>
              <a:rPr sz="1600">
                <a:latin typeface="Calibri"/>
                <a:cs typeface="Calibri"/>
              </a:rPr>
              <a:t>/</a:t>
            </a:r>
            <a:r>
              <a:rPr sz="1600" spc="-45">
                <a:latin typeface="Calibri"/>
                <a:cs typeface="Calibri"/>
              </a:rPr>
              <a:t> </a:t>
            </a:r>
            <a:r>
              <a:rPr sz="1600">
                <a:latin typeface="Calibri"/>
                <a:cs typeface="Calibri"/>
              </a:rPr>
              <a:t>besoins</a:t>
            </a:r>
            <a:r>
              <a:rPr sz="1600" spc="15">
                <a:latin typeface="Calibri"/>
                <a:cs typeface="Calibri"/>
              </a:rPr>
              <a:t> </a:t>
            </a:r>
            <a:r>
              <a:rPr sz="1600">
                <a:latin typeface="Calibri"/>
                <a:cs typeface="Calibri"/>
              </a:rPr>
              <a:t>non</a:t>
            </a:r>
            <a:r>
              <a:rPr sz="1600" spc="-25">
                <a:latin typeface="Calibri"/>
                <a:cs typeface="Calibri"/>
              </a:rPr>
              <a:t> </a:t>
            </a:r>
            <a:r>
              <a:rPr sz="1600" spc="-10" err="1">
                <a:latin typeface="Calibri"/>
                <a:cs typeface="Calibri"/>
              </a:rPr>
              <a:t>fonctionnels</a:t>
            </a:r>
            <a:endParaRPr sz="1600">
              <a:latin typeface="Calibri"/>
              <a:cs typeface="Calibri"/>
            </a:endParaRPr>
          </a:p>
        </p:txBody>
      </p:sp>
      <p:grpSp>
        <p:nvGrpSpPr>
          <p:cNvPr id="15" name="object 15"/>
          <p:cNvGrpSpPr/>
          <p:nvPr/>
        </p:nvGrpSpPr>
        <p:grpSpPr>
          <a:xfrm>
            <a:off x="2493264" y="1871472"/>
            <a:ext cx="527685" cy="2399030"/>
            <a:chOff x="2493264" y="1871472"/>
            <a:chExt cx="527685" cy="2399030"/>
          </a:xfrm>
        </p:grpSpPr>
        <p:pic>
          <p:nvPicPr>
            <p:cNvPr id="16" name="object 16"/>
            <p:cNvPicPr/>
            <p:nvPr/>
          </p:nvPicPr>
          <p:blipFill>
            <a:blip r:embed="rId4" cstate="print"/>
            <a:stretch>
              <a:fillRect/>
            </a:stretch>
          </p:blipFill>
          <p:spPr>
            <a:xfrm>
              <a:off x="2493264" y="1871472"/>
              <a:ext cx="338327" cy="368808"/>
            </a:xfrm>
            <a:prstGeom prst="rect">
              <a:avLst/>
            </a:prstGeom>
          </p:spPr>
        </p:pic>
        <p:pic>
          <p:nvPicPr>
            <p:cNvPr id="17" name="object 17"/>
            <p:cNvPicPr/>
            <p:nvPr/>
          </p:nvPicPr>
          <p:blipFill>
            <a:blip r:embed="rId5" cstate="print"/>
            <a:stretch>
              <a:fillRect/>
            </a:stretch>
          </p:blipFill>
          <p:spPr>
            <a:xfrm>
              <a:off x="2493264" y="3742944"/>
              <a:ext cx="527304" cy="527304"/>
            </a:xfrm>
            <a:prstGeom prst="rect">
              <a:avLst/>
            </a:prstGeom>
          </p:spPr>
        </p:pic>
      </p:gr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39</a:t>
            </a:fld>
            <a:endParaRPr spc="-25"/>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3350" cy="6858000"/>
            <a:chOff x="3048" y="-1"/>
            <a:chExt cx="6483350" cy="6858000"/>
          </a:xfrm>
        </p:grpSpPr>
        <p:pic>
          <p:nvPicPr>
            <p:cNvPr id="3" name="object 3"/>
            <p:cNvPicPr/>
            <p:nvPr/>
          </p:nvPicPr>
          <p:blipFill>
            <a:blip r:embed="rId2" cstate="print"/>
            <a:stretch>
              <a:fillRect/>
            </a:stretch>
          </p:blipFill>
          <p:spPr>
            <a:xfrm>
              <a:off x="3048" y="-1"/>
              <a:ext cx="6483078"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p:nvPr/>
        </p:nvSpPr>
        <p:spPr>
          <a:xfrm>
            <a:off x="6629400" y="2438400"/>
            <a:ext cx="4572000" cy="1351652"/>
          </a:xfrm>
          <a:prstGeom prst="rect">
            <a:avLst/>
          </a:prstGeom>
        </p:spPr>
        <p:txBody>
          <a:bodyPr vert="horz" wrap="square" lIns="0" tIns="12700" rIns="0" bIns="0" rtlCol="0">
            <a:spAutoFit/>
          </a:bodyPr>
          <a:lstStyle/>
          <a:p>
            <a:pPr>
              <a:lnSpc>
                <a:spcPct val="100000"/>
              </a:lnSpc>
              <a:spcBef>
                <a:spcPts val="1110"/>
              </a:spcBef>
            </a:pPr>
            <a:endParaRPr sz="1800">
              <a:latin typeface="Calibri"/>
              <a:cs typeface="Calibri"/>
            </a:endParaRPr>
          </a:p>
          <a:p>
            <a:pPr marL="509270" marR="5080" lvl="8" indent="-344805" algn="just">
              <a:buFont typeface="+mj-lt"/>
              <a:buAutoNum type="arabicPeriod"/>
              <a:tabLst>
                <a:tab pos="509270" algn="l"/>
              </a:tabLst>
            </a:pPr>
            <a:r>
              <a:rPr lang="fr-FR" sz="1600" spc="-10">
                <a:solidFill>
                  <a:srgbClr val="555555"/>
                </a:solidFill>
                <a:latin typeface="Calibri"/>
                <a:cs typeface="Calibri"/>
              </a:rPr>
              <a:t>Notion de SI, Système informatique et SI Informatisé.</a:t>
            </a:r>
          </a:p>
          <a:p>
            <a:pPr marL="509270" marR="5080" lvl="8" indent="-344805" algn="just">
              <a:buFont typeface="+mj-lt"/>
              <a:buAutoNum type="arabicPeriod"/>
              <a:tabLst>
                <a:tab pos="509270" algn="l"/>
              </a:tabLst>
            </a:pPr>
            <a:r>
              <a:rPr lang="fr-FR" sz="1600" spc="-10">
                <a:solidFill>
                  <a:srgbClr val="555555"/>
                </a:solidFill>
                <a:latin typeface="Calibri"/>
                <a:cs typeface="Calibri"/>
              </a:rPr>
              <a:t>Fonctions et types du SI.</a:t>
            </a:r>
            <a:endParaRPr sz="1600" spc="-10">
              <a:solidFill>
                <a:srgbClr val="555555"/>
              </a:solidFill>
              <a:latin typeface="Calibri"/>
              <a:cs typeface="Calibri"/>
            </a:endParaRPr>
          </a:p>
          <a:p>
            <a:pPr marL="509270" lvl="8" indent="-344170" algn="just">
              <a:spcBef>
                <a:spcPts val="600"/>
              </a:spcBef>
              <a:buFont typeface="+mj-lt"/>
              <a:buAutoNum type="arabicPeriod"/>
              <a:tabLst>
                <a:tab pos="509270" algn="l"/>
              </a:tabLst>
            </a:pPr>
            <a:r>
              <a:rPr sz="1600">
                <a:solidFill>
                  <a:srgbClr val="555555"/>
                </a:solidFill>
                <a:latin typeface="Calibri"/>
                <a:cs typeface="Calibri"/>
              </a:rPr>
              <a:t>Identifier</a:t>
            </a:r>
            <a:r>
              <a:rPr sz="1600" spc="-20">
                <a:solidFill>
                  <a:srgbClr val="555555"/>
                </a:solidFill>
                <a:latin typeface="Calibri"/>
                <a:cs typeface="Calibri"/>
              </a:rPr>
              <a:t> </a:t>
            </a:r>
            <a:r>
              <a:rPr sz="1600">
                <a:solidFill>
                  <a:srgbClr val="555555"/>
                </a:solidFill>
                <a:latin typeface="Calibri"/>
                <a:cs typeface="Calibri"/>
              </a:rPr>
              <a:t>les</a:t>
            </a:r>
            <a:r>
              <a:rPr sz="1600" spc="-30">
                <a:solidFill>
                  <a:srgbClr val="555555"/>
                </a:solidFill>
                <a:latin typeface="Calibri"/>
                <a:cs typeface="Calibri"/>
              </a:rPr>
              <a:t> </a:t>
            </a:r>
            <a:r>
              <a:rPr sz="1600" spc="-10">
                <a:solidFill>
                  <a:srgbClr val="555555"/>
                </a:solidFill>
                <a:latin typeface="Calibri"/>
                <a:cs typeface="Calibri"/>
              </a:rPr>
              <a:t>composantes</a:t>
            </a:r>
            <a:r>
              <a:rPr sz="1600" spc="-35">
                <a:solidFill>
                  <a:srgbClr val="555555"/>
                </a:solidFill>
                <a:latin typeface="Calibri"/>
                <a:cs typeface="Calibri"/>
              </a:rPr>
              <a:t> </a:t>
            </a:r>
            <a:r>
              <a:rPr sz="1600">
                <a:solidFill>
                  <a:srgbClr val="555555"/>
                </a:solidFill>
                <a:latin typeface="Calibri"/>
                <a:cs typeface="Calibri"/>
              </a:rPr>
              <a:t>d’un</a:t>
            </a:r>
            <a:r>
              <a:rPr sz="1600" spc="-75">
                <a:solidFill>
                  <a:srgbClr val="555555"/>
                </a:solidFill>
                <a:latin typeface="Calibri"/>
                <a:cs typeface="Calibri"/>
              </a:rPr>
              <a:t> </a:t>
            </a:r>
            <a:r>
              <a:rPr sz="1600" spc="-25">
                <a:solidFill>
                  <a:srgbClr val="555555"/>
                </a:solidFill>
                <a:latin typeface="Calibri"/>
                <a:cs typeface="Calibri"/>
              </a:rPr>
              <a:t>SI</a:t>
            </a:r>
            <a:r>
              <a:rPr lang="fr-FR" sz="1600" spc="-25">
                <a:solidFill>
                  <a:srgbClr val="555555"/>
                </a:solidFill>
                <a:latin typeface="Calibri"/>
                <a:cs typeface="Calibri"/>
              </a:rPr>
              <a:t> </a:t>
            </a:r>
            <a:r>
              <a:rPr lang="fr-FR" sz="1600">
                <a:solidFill>
                  <a:srgbClr val="555555"/>
                </a:solidFill>
                <a:latin typeface="Calibri"/>
                <a:cs typeface="Calibri"/>
              </a:rPr>
              <a:t>informatisé</a:t>
            </a:r>
            <a:r>
              <a:rPr lang="fr-FR" sz="1600" spc="-25">
                <a:solidFill>
                  <a:srgbClr val="555555"/>
                </a:solidFill>
                <a:latin typeface="Calibri"/>
                <a:cs typeface="Calibri"/>
              </a:rPr>
              <a:t>.</a:t>
            </a:r>
            <a:endParaRPr sz="1600">
              <a:latin typeface="Calibri"/>
              <a:cs typeface="Calibri"/>
            </a:endParaRPr>
          </a:p>
        </p:txBody>
      </p:sp>
      <p:sp>
        <p:nvSpPr>
          <p:cNvPr id="10" name="object 10"/>
          <p:cNvSpPr txBox="1"/>
          <p:nvPr/>
        </p:nvSpPr>
        <p:spPr>
          <a:xfrm>
            <a:off x="8656701" y="6263436"/>
            <a:ext cx="1344295" cy="391795"/>
          </a:xfrm>
          <a:prstGeom prst="rect">
            <a:avLst/>
          </a:prstGeom>
        </p:spPr>
        <p:txBody>
          <a:bodyPr vert="horz" wrap="square" lIns="0" tIns="12700" rIns="0" bIns="0" rtlCol="0">
            <a:spAutoFit/>
          </a:bodyPr>
          <a:lstStyle/>
          <a:p>
            <a:pPr marL="12700">
              <a:lnSpc>
                <a:spcPct val="100000"/>
              </a:lnSpc>
              <a:spcBef>
                <a:spcPts val="100"/>
              </a:spcBef>
            </a:pPr>
            <a:r>
              <a:rPr sz="2400" b="1">
                <a:solidFill>
                  <a:srgbClr val="FFFFFF"/>
                </a:solidFill>
                <a:latin typeface="Calibri"/>
                <a:cs typeface="Calibri"/>
              </a:rPr>
              <a:t>7,5</a:t>
            </a:r>
            <a:r>
              <a:rPr sz="2400" b="1" spc="-40">
                <a:solidFill>
                  <a:srgbClr val="FFFFFF"/>
                </a:solidFill>
                <a:latin typeface="Calibri"/>
                <a:cs typeface="Calibri"/>
              </a:rPr>
              <a:t> </a:t>
            </a:r>
            <a:r>
              <a:rPr sz="2400" b="1" spc="-10">
                <a:solidFill>
                  <a:srgbClr val="FFFFFF"/>
                </a:solidFill>
                <a:latin typeface="Calibri"/>
                <a:cs typeface="Calibri"/>
              </a:rPr>
              <a:t>heures</a:t>
            </a:r>
            <a:endParaRPr sz="2400">
              <a:latin typeface="Calibri"/>
              <a:cs typeface="Calibri"/>
            </a:endParaRPr>
          </a:p>
        </p:txBody>
      </p:sp>
      <p:sp>
        <p:nvSpPr>
          <p:cNvPr id="13" name="object 5"/>
          <p:cNvSpPr txBox="1">
            <a:spLocks noGrp="1"/>
          </p:cNvSpPr>
          <p:nvPr>
            <p:ph type="title"/>
          </p:nvPr>
        </p:nvSpPr>
        <p:spPr>
          <a:xfrm>
            <a:off x="142443" y="298450"/>
            <a:ext cx="11825122" cy="744041"/>
          </a:xfrm>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14" name="object 6"/>
          <p:cNvSpPr txBox="1"/>
          <p:nvPr/>
        </p:nvSpPr>
        <p:spPr>
          <a:xfrm>
            <a:off x="6948043" y="1105280"/>
            <a:ext cx="4284980" cy="757555"/>
          </a:xfrm>
          <a:prstGeom prst="rect">
            <a:avLst/>
          </a:prstGeom>
        </p:spPr>
        <p:txBody>
          <a:bodyPr vert="horz" wrap="square" lIns="0" tIns="12700" rIns="0" bIns="0" rtlCol="0">
            <a:spAutoFit/>
          </a:bodyPr>
          <a:lstStyle/>
          <a:p>
            <a:pPr algn="ctr">
              <a:lnSpc>
                <a:spcPct val="100000"/>
              </a:lnSpc>
              <a:spcBef>
                <a:spcPts val="100"/>
              </a:spcBef>
            </a:pPr>
            <a:r>
              <a:rPr sz="2400" b="1">
                <a:solidFill>
                  <a:srgbClr val="008245"/>
                </a:solidFill>
                <a:latin typeface="Calibri"/>
                <a:cs typeface="Calibri"/>
              </a:rPr>
              <a:t>Comprendre</a:t>
            </a:r>
            <a:r>
              <a:rPr sz="2400" b="1" spc="-75">
                <a:solidFill>
                  <a:srgbClr val="008245"/>
                </a:solidFill>
                <a:latin typeface="Calibri"/>
                <a:cs typeface="Calibri"/>
              </a:rPr>
              <a:t> </a:t>
            </a:r>
            <a:r>
              <a:rPr sz="2400" b="1">
                <a:solidFill>
                  <a:srgbClr val="008245"/>
                </a:solidFill>
                <a:latin typeface="Calibri"/>
                <a:cs typeface="Calibri"/>
              </a:rPr>
              <a:t>la</a:t>
            </a:r>
            <a:r>
              <a:rPr sz="2400" b="1" spc="-50">
                <a:solidFill>
                  <a:srgbClr val="008245"/>
                </a:solidFill>
                <a:latin typeface="Calibri"/>
                <a:cs typeface="Calibri"/>
              </a:rPr>
              <a:t> </a:t>
            </a:r>
            <a:r>
              <a:rPr sz="2400" b="1">
                <a:solidFill>
                  <a:srgbClr val="008245"/>
                </a:solidFill>
                <a:latin typeface="Calibri"/>
                <a:cs typeface="Calibri"/>
              </a:rPr>
              <a:t>notion</a:t>
            </a:r>
            <a:r>
              <a:rPr sz="2400" b="1" spc="-55">
                <a:solidFill>
                  <a:srgbClr val="008245"/>
                </a:solidFill>
                <a:latin typeface="Calibri"/>
                <a:cs typeface="Calibri"/>
              </a:rPr>
              <a:t> </a:t>
            </a:r>
            <a:r>
              <a:rPr sz="2400" b="1">
                <a:solidFill>
                  <a:srgbClr val="008245"/>
                </a:solidFill>
                <a:latin typeface="Calibri"/>
                <a:cs typeface="Calibri"/>
              </a:rPr>
              <a:t>de</a:t>
            </a:r>
            <a:r>
              <a:rPr sz="2400" b="1" spc="-50">
                <a:solidFill>
                  <a:srgbClr val="008245"/>
                </a:solidFill>
                <a:latin typeface="Calibri"/>
                <a:cs typeface="Calibri"/>
              </a:rPr>
              <a:t> </a:t>
            </a:r>
            <a:r>
              <a:rPr sz="2400" b="1" spc="-10">
                <a:solidFill>
                  <a:srgbClr val="008245"/>
                </a:solidFill>
                <a:latin typeface="Calibri"/>
                <a:cs typeface="Calibri"/>
              </a:rPr>
              <a:t>système</a:t>
            </a:r>
            <a:endParaRPr sz="2400">
              <a:latin typeface="Calibri"/>
              <a:cs typeface="Calibri"/>
            </a:endParaRPr>
          </a:p>
          <a:p>
            <a:pPr algn="ctr">
              <a:lnSpc>
                <a:spcPct val="100000"/>
              </a:lnSpc>
            </a:pPr>
            <a:r>
              <a:rPr sz="2400" b="1" spc="-10">
                <a:solidFill>
                  <a:srgbClr val="008245"/>
                </a:solidFill>
                <a:latin typeface="Calibri"/>
                <a:cs typeface="Calibri"/>
              </a:rPr>
              <a:t>d’information</a:t>
            </a:r>
            <a:endParaRPr sz="24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9963911" y="344424"/>
            <a:ext cx="2024380" cy="652780"/>
            <a:chOff x="9963911" y="344424"/>
            <a:chExt cx="2024380" cy="65278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grpSp>
      <p:sp>
        <p:nvSpPr>
          <p:cNvPr id="11" name="object 11"/>
          <p:cNvSpPr txBox="1"/>
          <p:nvPr/>
        </p:nvSpPr>
        <p:spPr>
          <a:xfrm>
            <a:off x="269240" y="832230"/>
            <a:ext cx="11236960" cy="4860946"/>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0058A0"/>
                </a:solidFill>
                <a:latin typeface="Calibri"/>
                <a:cs typeface="Calibri"/>
              </a:rPr>
              <a:t>Compréhension</a:t>
            </a:r>
            <a:r>
              <a:rPr sz="1600" b="1" spc="-20">
                <a:solidFill>
                  <a:srgbClr val="0058A0"/>
                </a:solidFill>
                <a:latin typeface="Calibri"/>
                <a:cs typeface="Calibri"/>
              </a:rPr>
              <a:t> </a:t>
            </a:r>
            <a:r>
              <a:rPr sz="1600" b="1">
                <a:solidFill>
                  <a:srgbClr val="0058A0"/>
                </a:solidFill>
                <a:latin typeface="Calibri"/>
                <a:cs typeface="Calibri"/>
              </a:rPr>
              <a:t>des</a:t>
            </a:r>
            <a:r>
              <a:rPr sz="1600" b="1" spc="15">
                <a:solidFill>
                  <a:srgbClr val="0058A0"/>
                </a:solidFill>
                <a:latin typeface="Calibri"/>
                <a:cs typeface="Calibri"/>
              </a:rPr>
              <a:t> </a:t>
            </a:r>
            <a:r>
              <a:rPr sz="1600" b="1" spc="-10">
                <a:solidFill>
                  <a:srgbClr val="0058A0"/>
                </a:solidFill>
                <a:latin typeface="Calibri"/>
                <a:cs typeface="Calibri"/>
              </a:rPr>
              <a:t>besoins</a:t>
            </a:r>
            <a:endParaRPr sz="1600">
              <a:latin typeface="Calibri"/>
              <a:cs typeface="Calibri"/>
            </a:endParaRPr>
          </a:p>
          <a:p>
            <a:pPr>
              <a:lnSpc>
                <a:spcPct val="100000"/>
              </a:lnSpc>
            </a:pPr>
            <a:endParaRPr sz="1600">
              <a:latin typeface="Calibri"/>
              <a:cs typeface="Calibri"/>
            </a:endParaRPr>
          </a:p>
          <a:p>
            <a:pPr>
              <a:lnSpc>
                <a:spcPct val="100000"/>
              </a:lnSpc>
              <a:spcBef>
                <a:spcPts val="235"/>
              </a:spcBef>
            </a:pPr>
            <a:endParaRPr sz="1600">
              <a:latin typeface="Calibri"/>
              <a:cs typeface="Calibri"/>
            </a:endParaRPr>
          </a:p>
          <a:p>
            <a:pPr marL="542290" algn="just">
              <a:lnSpc>
                <a:spcPct val="100000"/>
              </a:lnSpc>
            </a:pPr>
            <a:r>
              <a:rPr b="1" spc="-10">
                <a:solidFill>
                  <a:srgbClr val="FF7800"/>
                </a:solidFill>
                <a:latin typeface="Calibri"/>
                <a:cs typeface="Calibri"/>
              </a:rPr>
              <a:t>Différences</a:t>
            </a:r>
            <a:r>
              <a:rPr b="1" spc="-40">
                <a:solidFill>
                  <a:srgbClr val="FF7800"/>
                </a:solidFill>
                <a:latin typeface="Calibri"/>
                <a:cs typeface="Calibri"/>
              </a:rPr>
              <a:t> </a:t>
            </a:r>
            <a:r>
              <a:rPr b="1">
                <a:solidFill>
                  <a:srgbClr val="FF7800"/>
                </a:solidFill>
                <a:latin typeface="Calibri"/>
                <a:cs typeface="Calibri"/>
              </a:rPr>
              <a:t>entre</a:t>
            </a:r>
            <a:r>
              <a:rPr b="1" spc="-35">
                <a:solidFill>
                  <a:srgbClr val="FF7800"/>
                </a:solidFill>
                <a:latin typeface="Calibri"/>
                <a:cs typeface="Calibri"/>
              </a:rPr>
              <a:t> </a:t>
            </a:r>
            <a:r>
              <a:rPr b="1">
                <a:solidFill>
                  <a:srgbClr val="FF7800"/>
                </a:solidFill>
                <a:latin typeface="Calibri"/>
                <a:cs typeface="Calibri"/>
              </a:rPr>
              <a:t>besoins</a:t>
            </a:r>
            <a:r>
              <a:rPr b="1" spc="-35">
                <a:solidFill>
                  <a:srgbClr val="FF7800"/>
                </a:solidFill>
                <a:latin typeface="Calibri"/>
                <a:cs typeface="Calibri"/>
              </a:rPr>
              <a:t> </a:t>
            </a:r>
            <a:r>
              <a:rPr b="1" spc="-10">
                <a:solidFill>
                  <a:srgbClr val="FF7800"/>
                </a:solidFill>
                <a:latin typeface="Calibri"/>
                <a:cs typeface="Calibri"/>
              </a:rPr>
              <a:t>fonctionnels</a:t>
            </a:r>
            <a:r>
              <a:rPr b="1" spc="-35">
                <a:solidFill>
                  <a:srgbClr val="FF7800"/>
                </a:solidFill>
                <a:latin typeface="Calibri"/>
                <a:cs typeface="Calibri"/>
              </a:rPr>
              <a:t> </a:t>
            </a:r>
            <a:r>
              <a:rPr b="1">
                <a:solidFill>
                  <a:srgbClr val="FF7800"/>
                </a:solidFill>
                <a:latin typeface="Calibri"/>
                <a:cs typeface="Calibri"/>
              </a:rPr>
              <a:t>et</a:t>
            </a:r>
            <a:r>
              <a:rPr b="1" spc="-45">
                <a:solidFill>
                  <a:srgbClr val="FF7800"/>
                </a:solidFill>
                <a:latin typeface="Calibri"/>
                <a:cs typeface="Calibri"/>
              </a:rPr>
              <a:t> </a:t>
            </a:r>
            <a:r>
              <a:rPr b="1">
                <a:solidFill>
                  <a:srgbClr val="FF7800"/>
                </a:solidFill>
                <a:latin typeface="Calibri"/>
                <a:cs typeface="Calibri"/>
              </a:rPr>
              <a:t>besoins</a:t>
            </a:r>
            <a:r>
              <a:rPr b="1" spc="-50">
                <a:solidFill>
                  <a:srgbClr val="FF7800"/>
                </a:solidFill>
                <a:latin typeface="Calibri"/>
                <a:cs typeface="Calibri"/>
              </a:rPr>
              <a:t> </a:t>
            </a:r>
            <a:r>
              <a:rPr b="1">
                <a:solidFill>
                  <a:srgbClr val="FF7800"/>
                </a:solidFill>
                <a:latin typeface="Calibri"/>
                <a:cs typeface="Calibri"/>
              </a:rPr>
              <a:t>non</a:t>
            </a:r>
            <a:r>
              <a:rPr b="1" spc="-15">
                <a:solidFill>
                  <a:srgbClr val="FF7800"/>
                </a:solidFill>
                <a:latin typeface="Calibri"/>
                <a:cs typeface="Calibri"/>
              </a:rPr>
              <a:t> </a:t>
            </a:r>
            <a:r>
              <a:rPr b="1">
                <a:solidFill>
                  <a:srgbClr val="FF7800"/>
                </a:solidFill>
                <a:latin typeface="Calibri"/>
                <a:cs typeface="Calibri"/>
              </a:rPr>
              <a:t>fonctionnels</a:t>
            </a:r>
            <a:r>
              <a:rPr b="1" spc="-5">
                <a:solidFill>
                  <a:srgbClr val="FF7800"/>
                </a:solidFill>
                <a:latin typeface="Calibri"/>
                <a:cs typeface="Calibri"/>
              </a:rPr>
              <a:t> </a:t>
            </a:r>
            <a:r>
              <a:rPr b="1" spc="-50">
                <a:solidFill>
                  <a:srgbClr val="FF7800"/>
                </a:solidFill>
                <a:latin typeface="Calibri"/>
                <a:cs typeface="Calibri"/>
              </a:rPr>
              <a:t>:</a:t>
            </a:r>
            <a:endParaRPr>
              <a:latin typeface="Calibri"/>
              <a:cs typeface="Calibri"/>
            </a:endParaRPr>
          </a:p>
          <a:p>
            <a:pPr marL="542290" algn="just">
              <a:lnSpc>
                <a:spcPts val="1645"/>
              </a:lnSpc>
              <a:spcBef>
                <a:spcPts val="850"/>
              </a:spcBef>
            </a:pPr>
            <a:r>
              <a:rPr sz="1600" b="1">
                <a:solidFill>
                  <a:srgbClr val="555555"/>
                </a:solidFill>
                <a:latin typeface="Calibri"/>
                <a:cs typeface="Calibri"/>
              </a:rPr>
              <a:t>Besoins</a:t>
            </a:r>
            <a:r>
              <a:rPr sz="1600" b="1" spc="35">
                <a:solidFill>
                  <a:srgbClr val="555555"/>
                </a:solidFill>
                <a:latin typeface="Calibri"/>
                <a:cs typeface="Calibri"/>
              </a:rPr>
              <a:t> </a:t>
            </a:r>
            <a:r>
              <a:rPr sz="1600" b="1">
                <a:solidFill>
                  <a:srgbClr val="555555"/>
                </a:solidFill>
                <a:latin typeface="Calibri"/>
                <a:cs typeface="Calibri"/>
              </a:rPr>
              <a:t>fonctionnels</a:t>
            </a:r>
            <a:r>
              <a:rPr sz="1600" b="1" spc="40">
                <a:solidFill>
                  <a:srgbClr val="555555"/>
                </a:solidFill>
                <a:latin typeface="Calibri"/>
                <a:cs typeface="Calibri"/>
              </a:rPr>
              <a:t> </a:t>
            </a:r>
            <a:r>
              <a:rPr sz="1600">
                <a:solidFill>
                  <a:srgbClr val="555555"/>
                </a:solidFill>
                <a:latin typeface="Calibri"/>
                <a:cs typeface="Calibri"/>
              </a:rPr>
              <a:t>:</a:t>
            </a:r>
            <a:r>
              <a:rPr sz="1600" spc="50">
                <a:solidFill>
                  <a:srgbClr val="555555"/>
                </a:solidFill>
                <a:latin typeface="Calibri"/>
                <a:cs typeface="Calibri"/>
              </a:rPr>
              <a:t> </a:t>
            </a:r>
            <a:r>
              <a:rPr sz="1600">
                <a:solidFill>
                  <a:srgbClr val="555555"/>
                </a:solidFill>
                <a:latin typeface="Calibri"/>
                <a:cs typeface="Calibri"/>
              </a:rPr>
              <a:t>Ce</a:t>
            </a:r>
            <a:r>
              <a:rPr sz="1600" spc="45">
                <a:solidFill>
                  <a:srgbClr val="555555"/>
                </a:solidFill>
                <a:latin typeface="Calibri"/>
                <a:cs typeface="Calibri"/>
              </a:rPr>
              <a:t> </a:t>
            </a:r>
            <a:r>
              <a:rPr sz="1600">
                <a:solidFill>
                  <a:srgbClr val="555555"/>
                </a:solidFill>
                <a:latin typeface="Calibri"/>
                <a:cs typeface="Calibri"/>
              </a:rPr>
              <a:t>sont</a:t>
            </a:r>
            <a:r>
              <a:rPr sz="1600" spc="50">
                <a:solidFill>
                  <a:srgbClr val="555555"/>
                </a:solidFill>
                <a:latin typeface="Calibri"/>
                <a:cs typeface="Calibri"/>
              </a:rPr>
              <a:t> </a:t>
            </a:r>
            <a:r>
              <a:rPr sz="1600">
                <a:solidFill>
                  <a:srgbClr val="555555"/>
                </a:solidFill>
                <a:latin typeface="Calibri"/>
                <a:cs typeface="Calibri"/>
              </a:rPr>
              <a:t>les</a:t>
            </a:r>
            <a:r>
              <a:rPr sz="1600" spc="50">
                <a:solidFill>
                  <a:srgbClr val="555555"/>
                </a:solidFill>
                <a:latin typeface="Calibri"/>
                <a:cs typeface="Calibri"/>
              </a:rPr>
              <a:t> </a:t>
            </a:r>
            <a:r>
              <a:rPr sz="1600">
                <a:solidFill>
                  <a:srgbClr val="555555"/>
                </a:solidFill>
                <a:latin typeface="Calibri"/>
                <a:cs typeface="Calibri"/>
              </a:rPr>
              <a:t>besoins</a:t>
            </a:r>
            <a:r>
              <a:rPr sz="1600" spc="70">
                <a:solidFill>
                  <a:srgbClr val="555555"/>
                </a:solidFill>
                <a:latin typeface="Calibri"/>
                <a:cs typeface="Calibri"/>
              </a:rPr>
              <a:t> </a:t>
            </a:r>
            <a:r>
              <a:rPr sz="1600">
                <a:solidFill>
                  <a:srgbClr val="555555"/>
                </a:solidFill>
                <a:latin typeface="Calibri"/>
                <a:cs typeface="Calibri"/>
              </a:rPr>
              <a:t>des</a:t>
            </a:r>
            <a:r>
              <a:rPr sz="1600" spc="45">
                <a:solidFill>
                  <a:srgbClr val="555555"/>
                </a:solidFill>
                <a:latin typeface="Calibri"/>
                <a:cs typeface="Calibri"/>
              </a:rPr>
              <a:t> </a:t>
            </a:r>
            <a:r>
              <a:rPr sz="1600">
                <a:solidFill>
                  <a:srgbClr val="555555"/>
                </a:solidFill>
                <a:latin typeface="Calibri"/>
                <a:cs typeface="Calibri"/>
              </a:rPr>
              <a:t>utilisateurs</a:t>
            </a:r>
            <a:r>
              <a:rPr sz="1600" spc="75">
                <a:solidFill>
                  <a:srgbClr val="555555"/>
                </a:solidFill>
                <a:latin typeface="Calibri"/>
                <a:cs typeface="Calibri"/>
              </a:rPr>
              <a:t> </a:t>
            </a:r>
            <a:r>
              <a:rPr sz="1600">
                <a:solidFill>
                  <a:srgbClr val="555555"/>
                </a:solidFill>
                <a:latin typeface="Calibri"/>
                <a:cs typeface="Calibri"/>
              </a:rPr>
              <a:t>qui</a:t>
            </a:r>
            <a:r>
              <a:rPr sz="1600" spc="30">
                <a:solidFill>
                  <a:srgbClr val="555555"/>
                </a:solidFill>
                <a:latin typeface="Calibri"/>
                <a:cs typeface="Calibri"/>
              </a:rPr>
              <a:t> </a:t>
            </a:r>
            <a:r>
              <a:rPr sz="1600">
                <a:solidFill>
                  <a:srgbClr val="555555"/>
                </a:solidFill>
                <a:latin typeface="Calibri"/>
                <a:cs typeface="Calibri"/>
              </a:rPr>
              <a:t>correspondent</a:t>
            </a:r>
            <a:r>
              <a:rPr sz="1600" spc="40">
                <a:solidFill>
                  <a:srgbClr val="555555"/>
                </a:solidFill>
                <a:latin typeface="Calibri"/>
                <a:cs typeface="Calibri"/>
              </a:rPr>
              <a:t> </a:t>
            </a:r>
            <a:r>
              <a:rPr sz="1600">
                <a:solidFill>
                  <a:srgbClr val="555555"/>
                </a:solidFill>
                <a:latin typeface="Calibri"/>
                <a:cs typeface="Calibri"/>
              </a:rPr>
              <a:t>à</a:t>
            </a:r>
            <a:r>
              <a:rPr sz="1600" spc="45">
                <a:solidFill>
                  <a:srgbClr val="555555"/>
                </a:solidFill>
                <a:latin typeface="Calibri"/>
                <a:cs typeface="Calibri"/>
              </a:rPr>
              <a:t> </a:t>
            </a:r>
            <a:r>
              <a:rPr sz="1600">
                <a:solidFill>
                  <a:srgbClr val="555555"/>
                </a:solidFill>
                <a:latin typeface="Calibri"/>
                <a:cs typeface="Calibri"/>
              </a:rPr>
              <a:t>des</a:t>
            </a:r>
            <a:r>
              <a:rPr sz="1600" spc="50">
                <a:solidFill>
                  <a:srgbClr val="555555"/>
                </a:solidFill>
                <a:latin typeface="Calibri"/>
                <a:cs typeface="Calibri"/>
              </a:rPr>
              <a:t> </a:t>
            </a:r>
            <a:r>
              <a:rPr sz="1600" spc="-10">
                <a:solidFill>
                  <a:srgbClr val="555555"/>
                </a:solidFill>
                <a:latin typeface="Calibri"/>
                <a:cs typeface="Calibri"/>
              </a:rPr>
              <a:t>fonctionnalités</a:t>
            </a:r>
            <a:r>
              <a:rPr sz="1600" spc="60">
                <a:solidFill>
                  <a:srgbClr val="555555"/>
                </a:solidFill>
                <a:latin typeface="Calibri"/>
                <a:cs typeface="Calibri"/>
              </a:rPr>
              <a:t> </a:t>
            </a:r>
            <a:r>
              <a:rPr sz="1600">
                <a:solidFill>
                  <a:srgbClr val="555555"/>
                </a:solidFill>
                <a:latin typeface="Calibri"/>
                <a:cs typeface="Calibri"/>
              </a:rPr>
              <a:t>qui</a:t>
            </a:r>
            <a:r>
              <a:rPr sz="1600" spc="30">
                <a:solidFill>
                  <a:srgbClr val="555555"/>
                </a:solidFill>
                <a:latin typeface="Calibri"/>
                <a:cs typeface="Calibri"/>
              </a:rPr>
              <a:t> </a:t>
            </a:r>
            <a:r>
              <a:rPr sz="1600">
                <a:solidFill>
                  <a:srgbClr val="555555"/>
                </a:solidFill>
                <a:latin typeface="Calibri"/>
                <a:cs typeface="Calibri"/>
              </a:rPr>
              <a:t>doivent</a:t>
            </a:r>
            <a:r>
              <a:rPr sz="1600" spc="35">
                <a:solidFill>
                  <a:srgbClr val="555555"/>
                </a:solidFill>
                <a:latin typeface="Calibri"/>
                <a:cs typeface="Calibri"/>
              </a:rPr>
              <a:t> </a:t>
            </a:r>
            <a:r>
              <a:rPr sz="1600">
                <a:solidFill>
                  <a:srgbClr val="555555"/>
                </a:solidFill>
                <a:latin typeface="Calibri"/>
                <a:cs typeface="Calibri"/>
              </a:rPr>
              <a:t>être</a:t>
            </a:r>
            <a:r>
              <a:rPr sz="1600" spc="45">
                <a:solidFill>
                  <a:srgbClr val="555555"/>
                </a:solidFill>
                <a:latin typeface="Calibri"/>
                <a:cs typeface="Calibri"/>
              </a:rPr>
              <a:t> </a:t>
            </a:r>
            <a:r>
              <a:rPr sz="1600">
                <a:solidFill>
                  <a:srgbClr val="555555"/>
                </a:solidFill>
                <a:latin typeface="Calibri"/>
                <a:cs typeface="Calibri"/>
              </a:rPr>
              <a:t>assurées</a:t>
            </a:r>
            <a:r>
              <a:rPr sz="1600" spc="50">
                <a:solidFill>
                  <a:srgbClr val="555555"/>
                </a:solidFill>
                <a:latin typeface="Calibri"/>
                <a:cs typeface="Calibri"/>
              </a:rPr>
              <a:t> </a:t>
            </a:r>
            <a:r>
              <a:rPr sz="1600">
                <a:solidFill>
                  <a:srgbClr val="555555"/>
                </a:solidFill>
                <a:latin typeface="Calibri"/>
                <a:cs typeface="Calibri"/>
              </a:rPr>
              <a:t>par</a:t>
            </a:r>
            <a:r>
              <a:rPr sz="1600" spc="35">
                <a:solidFill>
                  <a:srgbClr val="555555"/>
                </a:solidFill>
                <a:latin typeface="Calibri"/>
                <a:cs typeface="Calibri"/>
              </a:rPr>
              <a:t> </a:t>
            </a:r>
            <a:r>
              <a:rPr sz="1600" spc="-25">
                <a:solidFill>
                  <a:srgbClr val="555555"/>
                </a:solidFill>
                <a:latin typeface="Calibri"/>
                <a:cs typeface="Calibri"/>
              </a:rPr>
              <a:t>les</a:t>
            </a:r>
            <a:r>
              <a:rPr lang="fr-FR" sz="1600">
                <a:latin typeface="Calibri"/>
                <a:cs typeface="Calibri"/>
              </a:rPr>
              <a:t> </a:t>
            </a:r>
            <a:r>
              <a:rPr sz="1600" spc="-10">
                <a:solidFill>
                  <a:srgbClr val="555555"/>
                </a:solidFill>
                <a:latin typeface="Calibri"/>
                <a:cs typeface="Calibri"/>
              </a:rPr>
              <a:t>applications</a:t>
            </a:r>
            <a:r>
              <a:rPr sz="1600" spc="25">
                <a:solidFill>
                  <a:srgbClr val="555555"/>
                </a:solidFill>
                <a:latin typeface="Calibri"/>
                <a:cs typeface="Calibri"/>
              </a:rPr>
              <a:t> </a:t>
            </a:r>
            <a:r>
              <a:rPr sz="1600">
                <a:solidFill>
                  <a:srgbClr val="555555"/>
                </a:solidFill>
                <a:latin typeface="Calibri"/>
                <a:cs typeface="Calibri"/>
              </a:rPr>
              <a:t>à</a:t>
            </a:r>
            <a:r>
              <a:rPr sz="1600" spc="-55">
                <a:solidFill>
                  <a:srgbClr val="555555"/>
                </a:solidFill>
                <a:latin typeface="Calibri"/>
                <a:cs typeface="Calibri"/>
              </a:rPr>
              <a:t> </a:t>
            </a:r>
            <a:r>
              <a:rPr sz="1600" spc="-25">
                <a:solidFill>
                  <a:srgbClr val="555555"/>
                </a:solidFill>
                <a:latin typeface="Calibri"/>
                <a:cs typeface="Calibri"/>
              </a:rPr>
              <a:t>développer.</a:t>
            </a:r>
            <a:r>
              <a:rPr sz="1600" spc="25">
                <a:solidFill>
                  <a:srgbClr val="555555"/>
                </a:solidFill>
                <a:latin typeface="Calibri"/>
                <a:cs typeface="Calibri"/>
              </a:rPr>
              <a:t> </a:t>
            </a:r>
            <a:r>
              <a:rPr sz="1600">
                <a:solidFill>
                  <a:srgbClr val="555555"/>
                </a:solidFill>
                <a:latin typeface="Calibri"/>
                <a:cs typeface="Calibri"/>
              </a:rPr>
              <a:t>Ils</a:t>
            </a:r>
            <a:r>
              <a:rPr sz="1600" spc="-55">
                <a:solidFill>
                  <a:srgbClr val="555555"/>
                </a:solidFill>
                <a:latin typeface="Calibri"/>
                <a:cs typeface="Calibri"/>
              </a:rPr>
              <a:t> </a:t>
            </a:r>
            <a:r>
              <a:rPr sz="1600">
                <a:solidFill>
                  <a:srgbClr val="555555"/>
                </a:solidFill>
                <a:latin typeface="Calibri"/>
                <a:cs typeface="Calibri"/>
              </a:rPr>
              <a:t>sont</a:t>
            </a:r>
            <a:r>
              <a:rPr sz="1600" spc="-25">
                <a:solidFill>
                  <a:srgbClr val="555555"/>
                </a:solidFill>
                <a:latin typeface="Calibri"/>
                <a:cs typeface="Calibri"/>
              </a:rPr>
              <a:t> </a:t>
            </a:r>
            <a:r>
              <a:rPr sz="1600" spc="-10">
                <a:solidFill>
                  <a:srgbClr val="555555"/>
                </a:solidFill>
                <a:latin typeface="Calibri"/>
                <a:cs typeface="Calibri"/>
              </a:rPr>
              <a:t>généralement</a:t>
            </a:r>
            <a:r>
              <a:rPr sz="1600" spc="10">
                <a:solidFill>
                  <a:srgbClr val="555555"/>
                </a:solidFill>
                <a:latin typeface="Calibri"/>
                <a:cs typeface="Calibri"/>
              </a:rPr>
              <a:t> </a:t>
            </a:r>
            <a:r>
              <a:rPr sz="1600">
                <a:solidFill>
                  <a:srgbClr val="555555"/>
                </a:solidFill>
                <a:latin typeface="Calibri"/>
                <a:cs typeface="Calibri"/>
              </a:rPr>
              <a:t>exprimés</a:t>
            </a:r>
            <a:r>
              <a:rPr sz="1600" spc="10">
                <a:solidFill>
                  <a:srgbClr val="555555"/>
                </a:solidFill>
                <a:latin typeface="Calibri"/>
                <a:cs typeface="Calibri"/>
              </a:rPr>
              <a:t> </a:t>
            </a:r>
            <a:r>
              <a:rPr sz="1600">
                <a:solidFill>
                  <a:srgbClr val="555555"/>
                </a:solidFill>
                <a:latin typeface="Calibri"/>
                <a:cs typeface="Calibri"/>
              </a:rPr>
              <a:t>sous</a:t>
            </a:r>
            <a:r>
              <a:rPr sz="1600" spc="-50">
                <a:solidFill>
                  <a:srgbClr val="555555"/>
                </a:solidFill>
                <a:latin typeface="Calibri"/>
                <a:cs typeface="Calibri"/>
              </a:rPr>
              <a:t> </a:t>
            </a:r>
            <a:r>
              <a:rPr sz="1600">
                <a:solidFill>
                  <a:srgbClr val="555555"/>
                </a:solidFill>
                <a:latin typeface="Calibri"/>
                <a:cs typeface="Calibri"/>
              </a:rPr>
              <a:t>forme</a:t>
            </a:r>
            <a:r>
              <a:rPr sz="1600" spc="-60">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a:solidFill>
                  <a:srgbClr val="555555"/>
                </a:solidFill>
                <a:latin typeface="Calibri"/>
                <a:cs typeface="Calibri"/>
              </a:rPr>
              <a:t>phrases</a:t>
            </a:r>
            <a:r>
              <a:rPr sz="1600" spc="-10">
                <a:solidFill>
                  <a:srgbClr val="555555"/>
                </a:solidFill>
                <a:latin typeface="Calibri"/>
                <a:cs typeface="Calibri"/>
              </a:rPr>
              <a:t> </a:t>
            </a:r>
            <a:r>
              <a:rPr sz="1600">
                <a:solidFill>
                  <a:srgbClr val="555555"/>
                </a:solidFill>
                <a:latin typeface="Calibri"/>
                <a:cs typeface="Calibri"/>
              </a:rPr>
              <a:t>avec</a:t>
            </a:r>
            <a:r>
              <a:rPr sz="1600" spc="-30">
                <a:solidFill>
                  <a:srgbClr val="555555"/>
                </a:solidFill>
                <a:latin typeface="Calibri"/>
                <a:cs typeface="Calibri"/>
              </a:rPr>
              <a:t> </a:t>
            </a:r>
            <a:r>
              <a:rPr sz="1600">
                <a:solidFill>
                  <a:srgbClr val="555555"/>
                </a:solidFill>
                <a:latin typeface="Calibri"/>
                <a:cs typeface="Calibri"/>
              </a:rPr>
              <a:t>des</a:t>
            </a:r>
            <a:r>
              <a:rPr sz="1600" spc="-35">
                <a:solidFill>
                  <a:srgbClr val="555555"/>
                </a:solidFill>
                <a:latin typeface="Calibri"/>
                <a:cs typeface="Calibri"/>
              </a:rPr>
              <a:t> </a:t>
            </a:r>
            <a:r>
              <a:rPr sz="1600">
                <a:solidFill>
                  <a:srgbClr val="555555"/>
                </a:solidFill>
                <a:latin typeface="Calibri"/>
                <a:cs typeface="Calibri"/>
              </a:rPr>
              <a:t>verbes</a:t>
            </a:r>
            <a:r>
              <a:rPr sz="1600" spc="-5">
                <a:solidFill>
                  <a:srgbClr val="555555"/>
                </a:solidFill>
                <a:latin typeface="Calibri"/>
                <a:cs typeface="Calibri"/>
              </a:rPr>
              <a:t> </a:t>
            </a:r>
            <a:r>
              <a:rPr sz="1600">
                <a:solidFill>
                  <a:srgbClr val="555555"/>
                </a:solidFill>
                <a:latin typeface="Calibri"/>
                <a:cs typeface="Calibri"/>
              </a:rPr>
              <a:t>à</a:t>
            </a:r>
            <a:r>
              <a:rPr sz="1600" spc="-60">
                <a:solidFill>
                  <a:srgbClr val="555555"/>
                </a:solidFill>
                <a:latin typeface="Calibri"/>
                <a:cs typeface="Calibri"/>
              </a:rPr>
              <a:t> </a:t>
            </a:r>
            <a:r>
              <a:rPr sz="1600" spc="-10">
                <a:solidFill>
                  <a:srgbClr val="555555"/>
                </a:solidFill>
                <a:latin typeface="Calibri"/>
                <a:cs typeface="Calibri"/>
              </a:rPr>
              <a:t>l’infinitif.</a:t>
            </a:r>
            <a:endParaRPr sz="1600">
              <a:latin typeface="Calibri"/>
              <a:cs typeface="Calibri"/>
            </a:endParaRPr>
          </a:p>
          <a:p>
            <a:pPr marL="542290" algn="just">
              <a:lnSpc>
                <a:spcPct val="100000"/>
              </a:lnSpc>
              <a:spcBef>
                <a:spcPts val="530"/>
              </a:spcBef>
            </a:pPr>
            <a:r>
              <a:rPr sz="1600" b="1" spc="-10">
                <a:solidFill>
                  <a:srgbClr val="555555"/>
                </a:solidFill>
                <a:latin typeface="Calibri"/>
                <a:cs typeface="Calibri"/>
              </a:rPr>
              <a:t>Exemples</a:t>
            </a:r>
            <a:r>
              <a:rPr sz="1600" spc="-5">
                <a:solidFill>
                  <a:srgbClr val="555555"/>
                </a:solidFill>
                <a:latin typeface="Calibri"/>
                <a:cs typeface="Calibri"/>
              </a:rPr>
              <a:t> </a:t>
            </a:r>
            <a:r>
              <a:rPr sz="1600" spc="-60">
                <a:solidFill>
                  <a:srgbClr val="555555"/>
                </a:solidFill>
                <a:latin typeface="Calibri"/>
                <a:cs typeface="Calibri"/>
              </a:rPr>
              <a:t>:</a:t>
            </a:r>
            <a:endParaRPr sz="1600">
              <a:latin typeface="Calibri"/>
              <a:cs typeface="Calibri"/>
            </a:endParaRPr>
          </a:p>
          <a:p>
            <a:pPr marL="828675" indent="-286385" algn="just">
              <a:lnSpc>
                <a:spcPct val="100000"/>
              </a:lnSpc>
              <a:spcBef>
                <a:spcPts val="505"/>
              </a:spcBef>
              <a:buFont typeface="Arial MT"/>
              <a:buChar char="•"/>
              <a:tabLst>
                <a:tab pos="828675" algn="l"/>
              </a:tabLst>
            </a:pPr>
            <a:r>
              <a:rPr sz="1600">
                <a:solidFill>
                  <a:srgbClr val="555555"/>
                </a:solidFill>
                <a:latin typeface="Calibri"/>
                <a:cs typeface="Calibri"/>
              </a:rPr>
              <a:t>Gérer</a:t>
            </a:r>
            <a:r>
              <a:rPr sz="1600" spc="-40">
                <a:solidFill>
                  <a:srgbClr val="555555"/>
                </a:solidFill>
                <a:latin typeface="Calibri"/>
                <a:cs typeface="Calibri"/>
              </a:rPr>
              <a:t> </a:t>
            </a:r>
            <a:r>
              <a:rPr sz="1600">
                <a:solidFill>
                  <a:srgbClr val="555555"/>
                </a:solidFill>
                <a:latin typeface="Calibri"/>
                <a:cs typeface="Calibri"/>
              </a:rPr>
              <a:t>les</a:t>
            </a:r>
            <a:r>
              <a:rPr sz="1600" spc="-25">
                <a:solidFill>
                  <a:srgbClr val="555555"/>
                </a:solidFill>
                <a:latin typeface="Calibri"/>
                <a:cs typeface="Calibri"/>
              </a:rPr>
              <a:t> </a:t>
            </a:r>
            <a:r>
              <a:rPr sz="1600" spc="-10">
                <a:solidFill>
                  <a:srgbClr val="555555"/>
                </a:solidFill>
                <a:latin typeface="Calibri"/>
                <a:cs typeface="Calibri"/>
              </a:rPr>
              <a:t>clients</a:t>
            </a:r>
            <a:endParaRPr sz="1600">
              <a:latin typeface="Calibri"/>
              <a:cs typeface="Calibri"/>
            </a:endParaRPr>
          </a:p>
          <a:p>
            <a:pPr marL="828675" indent="-286385" algn="just">
              <a:lnSpc>
                <a:spcPct val="100000"/>
              </a:lnSpc>
              <a:spcBef>
                <a:spcPts val="530"/>
              </a:spcBef>
              <a:buFont typeface="Arial MT"/>
              <a:buChar char="•"/>
              <a:tabLst>
                <a:tab pos="828675" algn="l"/>
              </a:tabLst>
            </a:pPr>
            <a:r>
              <a:rPr sz="1600">
                <a:solidFill>
                  <a:srgbClr val="555555"/>
                </a:solidFill>
                <a:latin typeface="Calibri"/>
                <a:cs typeface="Calibri"/>
              </a:rPr>
              <a:t>Gérer</a:t>
            </a:r>
            <a:r>
              <a:rPr sz="1600" spc="-40">
                <a:solidFill>
                  <a:srgbClr val="555555"/>
                </a:solidFill>
                <a:latin typeface="Calibri"/>
                <a:cs typeface="Calibri"/>
              </a:rPr>
              <a:t> </a:t>
            </a:r>
            <a:r>
              <a:rPr sz="1600">
                <a:solidFill>
                  <a:srgbClr val="555555"/>
                </a:solidFill>
                <a:latin typeface="Calibri"/>
                <a:cs typeface="Calibri"/>
              </a:rPr>
              <a:t>les</a:t>
            </a:r>
            <a:r>
              <a:rPr sz="1600" spc="-25">
                <a:solidFill>
                  <a:srgbClr val="555555"/>
                </a:solidFill>
                <a:latin typeface="Calibri"/>
                <a:cs typeface="Calibri"/>
              </a:rPr>
              <a:t> </a:t>
            </a:r>
            <a:r>
              <a:rPr sz="1600" spc="-10">
                <a:solidFill>
                  <a:srgbClr val="555555"/>
                </a:solidFill>
                <a:latin typeface="Calibri"/>
                <a:cs typeface="Calibri"/>
              </a:rPr>
              <a:t>commandes</a:t>
            </a:r>
            <a:endParaRPr sz="1600">
              <a:latin typeface="Calibri"/>
              <a:cs typeface="Calibri"/>
            </a:endParaRPr>
          </a:p>
          <a:p>
            <a:pPr marL="828675" indent="-286385" algn="just">
              <a:lnSpc>
                <a:spcPct val="100000"/>
              </a:lnSpc>
              <a:spcBef>
                <a:spcPts val="530"/>
              </a:spcBef>
              <a:buFont typeface="Arial MT"/>
              <a:buChar char="•"/>
              <a:tabLst>
                <a:tab pos="828675" algn="l"/>
              </a:tabLst>
            </a:pPr>
            <a:r>
              <a:rPr sz="1600" spc="-10">
                <a:solidFill>
                  <a:srgbClr val="555555"/>
                </a:solidFill>
                <a:latin typeface="Calibri"/>
                <a:cs typeface="Calibri"/>
              </a:rPr>
              <a:t>Envoyer </a:t>
            </a:r>
            <a:r>
              <a:rPr sz="1600">
                <a:solidFill>
                  <a:srgbClr val="555555"/>
                </a:solidFill>
                <a:latin typeface="Calibri"/>
                <a:cs typeface="Calibri"/>
              </a:rPr>
              <a:t>un</a:t>
            </a:r>
            <a:r>
              <a:rPr sz="1600" spc="-35">
                <a:solidFill>
                  <a:srgbClr val="555555"/>
                </a:solidFill>
                <a:latin typeface="Calibri"/>
                <a:cs typeface="Calibri"/>
              </a:rPr>
              <a:t> </a:t>
            </a:r>
            <a:r>
              <a:rPr sz="1600" spc="-20">
                <a:solidFill>
                  <a:srgbClr val="555555"/>
                </a:solidFill>
                <a:latin typeface="Calibri"/>
                <a:cs typeface="Calibri"/>
              </a:rPr>
              <a:t>email</a:t>
            </a:r>
            <a:endParaRPr sz="1600">
              <a:latin typeface="Calibri"/>
              <a:cs typeface="Calibri"/>
            </a:endParaRPr>
          </a:p>
          <a:p>
            <a:pPr algn="just">
              <a:lnSpc>
                <a:spcPct val="100000"/>
              </a:lnSpc>
              <a:spcBef>
                <a:spcPts val="1115"/>
              </a:spcBef>
              <a:buClr>
                <a:srgbClr val="555555"/>
              </a:buClr>
              <a:buFont typeface="Arial MT"/>
              <a:buChar char="•"/>
            </a:pPr>
            <a:endParaRPr sz="1600">
              <a:latin typeface="Calibri"/>
              <a:cs typeface="Calibri"/>
            </a:endParaRPr>
          </a:p>
          <a:p>
            <a:pPr marL="542290" marR="5080" algn="just">
              <a:lnSpc>
                <a:spcPts val="1610"/>
              </a:lnSpc>
            </a:pPr>
            <a:r>
              <a:rPr sz="1600" b="1">
                <a:solidFill>
                  <a:srgbClr val="555555"/>
                </a:solidFill>
                <a:latin typeface="Calibri"/>
                <a:cs typeface="Calibri"/>
              </a:rPr>
              <a:t>Besoins</a:t>
            </a:r>
            <a:r>
              <a:rPr sz="1600" b="1" spc="-5">
                <a:solidFill>
                  <a:srgbClr val="555555"/>
                </a:solidFill>
                <a:latin typeface="Calibri"/>
                <a:cs typeface="Calibri"/>
              </a:rPr>
              <a:t> </a:t>
            </a:r>
            <a:r>
              <a:rPr sz="1600" b="1">
                <a:solidFill>
                  <a:srgbClr val="555555"/>
                </a:solidFill>
                <a:latin typeface="Calibri"/>
                <a:cs typeface="Calibri"/>
              </a:rPr>
              <a:t>non fonctionnels</a:t>
            </a:r>
            <a:r>
              <a:rPr sz="1600" b="1" spc="10">
                <a:solidFill>
                  <a:srgbClr val="555555"/>
                </a:solidFill>
                <a:latin typeface="Calibri"/>
                <a:cs typeface="Calibri"/>
              </a:rPr>
              <a:t> </a:t>
            </a:r>
            <a:r>
              <a:rPr sz="1600">
                <a:solidFill>
                  <a:srgbClr val="555555"/>
                </a:solidFill>
                <a:latin typeface="Calibri"/>
                <a:cs typeface="Calibri"/>
              </a:rPr>
              <a:t>:</a:t>
            </a:r>
            <a:r>
              <a:rPr sz="1600" spc="-10">
                <a:solidFill>
                  <a:srgbClr val="555555"/>
                </a:solidFill>
                <a:latin typeface="Calibri"/>
                <a:cs typeface="Calibri"/>
              </a:rPr>
              <a:t> </a:t>
            </a:r>
            <a:r>
              <a:rPr sz="1600">
                <a:solidFill>
                  <a:srgbClr val="555555"/>
                </a:solidFill>
                <a:latin typeface="Calibri"/>
                <a:cs typeface="Calibri"/>
              </a:rPr>
              <a:t>Ce</a:t>
            </a:r>
            <a:r>
              <a:rPr sz="1600" spc="-15">
                <a:solidFill>
                  <a:srgbClr val="555555"/>
                </a:solidFill>
                <a:latin typeface="Calibri"/>
                <a:cs typeface="Calibri"/>
              </a:rPr>
              <a:t> </a:t>
            </a:r>
            <a:r>
              <a:rPr sz="1600">
                <a:solidFill>
                  <a:srgbClr val="555555"/>
                </a:solidFill>
                <a:latin typeface="Calibri"/>
                <a:cs typeface="Calibri"/>
              </a:rPr>
              <a:t>sont les</a:t>
            </a:r>
            <a:r>
              <a:rPr sz="1600" spc="10">
                <a:solidFill>
                  <a:srgbClr val="555555"/>
                </a:solidFill>
                <a:latin typeface="Calibri"/>
                <a:cs typeface="Calibri"/>
              </a:rPr>
              <a:t> </a:t>
            </a:r>
            <a:r>
              <a:rPr sz="1600">
                <a:solidFill>
                  <a:srgbClr val="555555"/>
                </a:solidFill>
                <a:latin typeface="Calibri"/>
                <a:cs typeface="Calibri"/>
              </a:rPr>
              <a:t>besoins</a:t>
            </a:r>
            <a:r>
              <a:rPr sz="1600" spc="15">
                <a:solidFill>
                  <a:srgbClr val="555555"/>
                </a:solidFill>
                <a:latin typeface="Calibri"/>
                <a:cs typeface="Calibri"/>
              </a:rPr>
              <a:t> </a:t>
            </a:r>
            <a:r>
              <a:rPr sz="1600">
                <a:solidFill>
                  <a:srgbClr val="555555"/>
                </a:solidFill>
                <a:latin typeface="Calibri"/>
                <a:cs typeface="Calibri"/>
              </a:rPr>
              <a:t>des</a:t>
            </a:r>
            <a:r>
              <a:rPr sz="1600" spc="15">
                <a:solidFill>
                  <a:srgbClr val="555555"/>
                </a:solidFill>
                <a:latin typeface="Calibri"/>
                <a:cs typeface="Calibri"/>
              </a:rPr>
              <a:t> </a:t>
            </a:r>
            <a:r>
              <a:rPr sz="1600" spc="-10">
                <a:solidFill>
                  <a:srgbClr val="555555"/>
                </a:solidFill>
                <a:latin typeface="Calibri"/>
                <a:cs typeface="Calibri"/>
              </a:rPr>
              <a:t>utilisateurs</a:t>
            </a:r>
            <a:r>
              <a:rPr sz="1600" spc="20">
                <a:solidFill>
                  <a:srgbClr val="555555"/>
                </a:solidFill>
                <a:latin typeface="Calibri"/>
                <a:cs typeface="Calibri"/>
              </a:rPr>
              <a:t> </a:t>
            </a:r>
            <a:r>
              <a:rPr sz="1600">
                <a:solidFill>
                  <a:srgbClr val="555555"/>
                </a:solidFill>
                <a:latin typeface="Calibri"/>
                <a:cs typeface="Calibri"/>
              </a:rPr>
              <a:t>qui</a:t>
            </a:r>
            <a:r>
              <a:rPr sz="1600" spc="-30">
                <a:solidFill>
                  <a:srgbClr val="555555"/>
                </a:solidFill>
                <a:latin typeface="Calibri"/>
                <a:cs typeface="Calibri"/>
              </a:rPr>
              <a:t> </a:t>
            </a:r>
            <a:r>
              <a:rPr sz="1600" spc="-10">
                <a:solidFill>
                  <a:srgbClr val="555555"/>
                </a:solidFill>
                <a:latin typeface="Calibri"/>
                <a:cs typeface="Calibri"/>
              </a:rPr>
              <a:t>correspondent</a:t>
            </a:r>
            <a:r>
              <a:rPr sz="1600" spc="-15">
                <a:solidFill>
                  <a:srgbClr val="555555"/>
                </a:solidFill>
                <a:latin typeface="Calibri"/>
                <a:cs typeface="Calibri"/>
              </a:rPr>
              <a:t> </a:t>
            </a:r>
            <a:r>
              <a:rPr sz="1600">
                <a:solidFill>
                  <a:srgbClr val="555555"/>
                </a:solidFill>
                <a:latin typeface="Calibri"/>
                <a:cs typeface="Calibri"/>
              </a:rPr>
              <a:t>à</a:t>
            </a:r>
            <a:r>
              <a:rPr sz="1600" spc="10">
                <a:solidFill>
                  <a:srgbClr val="555555"/>
                </a:solidFill>
                <a:latin typeface="Calibri"/>
                <a:cs typeface="Calibri"/>
              </a:rPr>
              <a:t> </a:t>
            </a:r>
            <a:r>
              <a:rPr sz="1600">
                <a:solidFill>
                  <a:srgbClr val="555555"/>
                </a:solidFill>
                <a:latin typeface="Calibri"/>
                <a:cs typeface="Calibri"/>
              </a:rPr>
              <a:t>des</a:t>
            </a:r>
            <a:r>
              <a:rPr sz="1600" spc="-10">
                <a:solidFill>
                  <a:srgbClr val="555555"/>
                </a:solidFill>
                <a:latin typeface="Calibri"/>
                <a:cs typeface="Calibri"/>
              </a:rPr>
              <a:t> caractéristiques</a:t>
            </a:r>
            <a:r>
              <a:rPr sz="1600" spc="25">
                <a:solidFill>
                  <a:srgbClr val="555555"/>
                </a:solidFill>
                <a:latin typeface="Calibri"/>
                <a:cs typeface="Calibri"/>
              </a:rPr>
              <a:t> </a:t>
            </a:r>
            <a:r>
              <a:rPr sz="1600">
                <a:solidFill>
                  <a:srgbClr val="555555"/>
                </a:solidFill>
                <a:latin typeface="Calibri"/>
                <a:cs typeface="Calibri"/>
              </a:rPr>
              <a:t>qui doivent être</a:t>
            </a:r>
            <a:r>
              <a:rPr sz="1600" spc="5">
                <a:solidFill>
                  <a:srgbClr val="555555"/>
                </a:solidFill>
                <a:latin typeface="Calibri"/>
                <a:cs typeface="Calibri"/>
              </a:rPr>
              <a:t> </a:t>
            </a:r>
            <a:r>
              <a:rPr sz="1600">
                <a:solidFill>
                  <a:srgbClr val="555555"/>
                </a:solidFill>
                <a:latin typeface="Calibri"/>
                <a:cs typeface="Calibri"/>
              </a:rPr>
              <a:t>vérifiées </a:t>
            </a:r>
            <a:r>
              <a:rPr sz="1600" spc="-25">
                <a:solidFill>
                  <a:srgbClr val="555555"/>
                </a:solidFill>
                <a:latin typeface="Calibri"/>
                <a:cs typeface="Calibri"/>
              </a:rPr>
              <a:t>par </a:t>
            </a:r>
            <a:r>
              <a:rPr sz="1600">
                <a:solidFill>
                  <a:srgbClr val="555555"/>
                </a:solidFill>
                <a:latin typeface="Calibri"/>
                <a:cs typeface="Calibri"/>
              </a:rPr>
              <a:t>les</a:t>
            </a:r>
            <a:r>
              <a:rPr sz="1600" spc="-25">
                <a:solidFill>
                  <a:srgbClr val="555555"/>
                </a:solidFill>
                <a:latin typeface="Calibri"/>
                <a:cs typeface="Calibri"/>
              </a:rPr>
              <a:t> </a:t>
            </a:r>
            <a:r>
              <a:rPr sz="1600" spc="-10">
                <a:solidFill>
                  <a:srgbClr val="555555"/>
                </a:solidFill>
                <a:latin typeface="Calibri"/>
                <a:cs typeface="Calibri"/>
              </a:rPr>
              <a:t>applications</a:t>
            </a:r>
            <a:r>
              <a:rPr sz="1600" spc="40">
                <a:solidFill>
                  <a:srgbClr val="555555"/>
                </a:solidFill>
                <a:latin typeface="Calibri"/>
                <a:cs typeface="Calibri"/>
              </a:rPr>
              <a:t> </a:t>
            </a:r>
            <a:r>
              <a:rPr sz="1600">
                <a:solidFill>
                  <a:srgbClr val="555555"/>
                </a:solidFill>
                <a:latin typeface="Calibri"/>
                <a:cs typeface="Calibri"/>
              </a:rPr>
              <a:t>à</a:t>
            </a:r>
            <a:r>
              <a:rPr sz="1600" spc="-45">
                <a:solidFill>
                  <a:srgbClr val="555555"/>
                </a:solidFill>
                <a:latin typeface="Calibri"/>
                <a:cs typeface="Calibri"/>
              </a:rPr>
              <a:t> </a:t>
            </a:r>
            <a:r>
              <a:rPr sz="1600" spc="-25">
                <a:solidFill>
                  <a:srgbClr val="555555"/>
                </a:solidFill>
                <a:latin typeface="Calibri"/>
                <a:cs typeface="Calibri"/>
              </a:rPr>
              <a:t>développer.</a:t>
            </a:r>
            <a:r>
              <a:rPr sz="1600" spc="15">
                <a:solidFill>
                  <a:srgbClr val="555555"/>
                </a:solidFill>
                <a:latin typeface="Calibri"/>
                <a:cs typeface="Calibri"/>
              </a:rPr>
              <a:t> </a:t>
            </a:r>
            <a:r>
              <a:rPr sz="1600">
                <a:solidFill>
                  <a:srgbClr val="555555"/>
                </a:solidFill>
                <a:latin typeface="Calibri"/>
                <a:cs typeface="Calibri"/>
              </a:rPr>
              <a:t>On</a:t>
            </a:r>
            <a:r>
              <a:rPr sz="1600" spc="-25">
                <a:solidFill>
                  <a:srgbClr val="555555"/>
                </a:solidFill>
                <a:latin typeface="Calibri"/>
                <a:cs typeface="Calibri"/>
              </a:rPr>
              <a:t> </a:t>
            </a:r>
            <a:r>
              <a:rPr sz="1600">
                <a:solidFill>
                  <a:srgbClr val="555555"/>
                </a:solidFill>
                <a:latin typeface="Calibri"/>
                <a:cs typeface="Calibri"/>
              </a:rPr>
              <a:t>les</a:t>
            </a:r>
            <a:r>
              <a:rPr sz="1600" spc="-40">
                <a:solidFill>
                  <a:srgbClr val="555555"/>
                </a:solidFill>
                <a:latin typeface="Calibri"/>
                <a:cs typeface="Calibri"/>
              </a:rPr>
              <a:t> </a:t>
            </a:r>
            <a:r>
              <a:rPr sz="1600">
                <a:solidFill>
                  <a:srgbClr val="555555"/>
                </a:solidFill>
                <a:latin typeface="Calibri"/>
                <a:cs typeface="Calibri"/>
              </a:rPr>
              <a:t>appelle</a:t>
            </a:r>
            <a:r>
              <a:rPr sz="1600" spc="10">
                <a:solidFill>
                  <a:srgbClr val="555555"/>
                </a:solidFill>
                <a:latin typeface="Calibri"/>
                <a:cs typeface="Calibri"/>
              </a:rPr>
              <a:t> </a:t>
            </a:r>
            <a:r>
              <a:rPr sz="1600">
                <a:solidFill>
                  <a:srgbClr val="555555"/>
                </a:solidFill>
                <a:latin typeface="Calibri"/>
                <a:cs typeface="Calibri"/>
              </a:rPr>
              <a:t>aussi</a:t>
            </a:r>
            <a:r>
              <a:rPr sz="1600" spc="-20">
                <a:solidFill>
                  <a:srgbClr val="555555"/>
                </a:solidFill>
                <a:latin typeface="Calibri"/>
                <a:cs typeface="Calibri"/>
              </a:rPr>
              <a:t> </a:t>
            </a:r>
            <a:r>
              <a:rPr sz="1600">
                <a:solidFill>
                  <a:srgbClr val="555555"/>
                </a:solidFill>
                <a:latin typeface="Calibri"/>
                <a:cs typeface="Calibri"/>
              </a:rPr>
              <a:t>«</a:t>
            </a:r>
            <a:r>
              <a:rPr sz="1600" spc="-65">
                <a:solidFill>
                  <a:srgbClr val="555555"/>
                </a:solidFill>
                <a:latin typeface="Calibri"/>
                <a:cs typeface="Calibri"/>
              </a:rPr>
              <a:t> </a:t>
            </a:r>
            <a:r>
              <a:rPr sz="1600">
                <a:solidFill>
                  <a:srgbClr val="555555"/>
                </a:solidFill>
                <a:latin typeface="Calibri"/>
                <a:cs typeface="Calibri"/>
              </a:rPr>
              <a:t>Exigences</a:t>
            </a:r>
            <a:r>
              <a:rPr sz="1600" spc="20">
                <a:solidFill>
                  <a:srgbClr val="555555"/>
                </a:solidFill>
                <a:latin typeface="Calibri"/>
                <a:cs typeface="Calibri"/>
              </a:rPr>
              <a:t> </a:t>
            </a:r>
            <a:r>
              <a:rPr sz="1600" spc="-25">
                <a:solidFill>
                  <a:srgbClr val="555555"/>
                </a:solidFill>
                <a:latin typeface="Calibri"/>
                <a:cs typeface="Calibri"/>
              </a:rPr>
              <a:t>».</a:t>
            </a:r>
            <a:endParaRPr sz="1600">
              <a:latin typeface="Calibri"/>
              <a:cs typeface="Calibri"/>
            </a:endParaRPr>
          </a:p>
          <a:p>
            <a:pPr marL="542290" algn="just">
              <a:lnSpc>
                <a:spcPct val="100000"/>
              </a:lnSpc>
              <a:spcBef>
                <a:spcPts val="464"/>
              </a:spcBef>
            </a:pPr>
            <a:r>
              <a:rPr sz="1600" b="1" spc="-10">
                <a:solidFill>
                  <a:srgbClr val="555555"/>
                </a:solidFill>
                <a:latin typeface="Calibri"/>
                <a:cs typeface="Calibri"/>
              </a:rPr>
              <a:t>Exemples</a:t>
            </a:r>
            <a:r>
              <a:rPr sz="1600" spc="-5">
                <a:solidFill>
                  <a:srgbClr val="555555"/>
                </a:solidFill>
                <a:latin typeface="Calibri"/>
                <a:cs typeface="Calibri"/>
              </a:rPr>
              <a:t> </a:t>
            </a:r>
            <a:r>
              <a:rPr sz="1600" spc="-60">
                <a:solidFill>
                  <a:srgbClr val="555555"/>
                </a:solidFill>
                <a:latin typeface="Calibri"/>
                <a:cs typeface="Calibri"/>
              </a:rPr>
              <a:t>:</a:t>
            </a:r>
            <a:endParaRPr sz="1600">
              <a:latin typeface="Calibri"/>
              <a:cs typeface="Calibri"/>
            </a:endParaRPr>
          </a:p>
          <a:p>
            <a:pPr marL="711835" indent="-169545" algn="just">
              <a:lnSpc>
                <a:spcPct val="100000"/>
              </a:lnSpc>
              <a:spcBef>
                <a:spcPts val="525"/>
              </a:spcBef>
              <a:buFont typeface="Arial MT"/>
              <a:buChar char="•"/>
              <a:tabLst>
                <a:tab pos="711835" algn="l"/>
              </a:tabLst>
            </a:pPr>
            <a:r>
              <a:rPr sz="1600" b="1" spc="-10">
                <a:solidFill>
                  <a:srgbClr val="555555"/>
                </a:solidFill>
                <a:latin typeface="Calibri"/>
                <a:cs typeface="Calibri"/>
              </a:rPr>
              <a:t>Performance </a:t>
            </a:r>
            <a:r>
              <a:rPr sz="1600">
                <a:solidFill>
                  <a:srgbClr val="555555"/>
                </a:solidFill>
                <a:latin typeface="Calibri"/>
                <a:cs typeface="Calibri"/>
              </a:rPr>
              <a:t>:</a:t>
            </a:r>
            <a:r>
              <a:rPr sz="1600" spc="-65">
                <a:solidFill>
                  <a:srgbClr val="555555"/>
                </a:solidFill>
                <a:latin typeface="Calibri"/>
                <a:cs typeface="Calibri"/>
              </a:rPr>
              <a:t> </a:t>
            </a:r>
            <a:r>
              <a:rPr sz="1600">
                <a:solidFill>
                  <a:srgbClr val="555555"/>
                </a:solidFill>
                <a:latin typeface="Calibri"/>
                <a:cs typeface="Calibri"/>
              </a:rPr>
              <a:t>Le</a:t>
            </a:r>
            <a:r>
              <a:rPr sz="1600" spc="-30">
                <a:solidFill>
                  <a:srgbClr val="555555"/>
                </a:solidFill>
                <a:latin typeface="Calibri"/>
                <a:cs typeface="Calibri"/>
              </a:rPr>
              <a:t> </a:t>
            </a:r>
            <a:r>
              <a:rPr sz="1600">
                <a:solidFill>
                  <a:srgbClr val="555555"/>
                </a:solidFill>
                <a:latin typeface="Calibri"/>
                <a:cs typeface="Calibri"/>
              </a:rPr>
              <a:t>calcul</a:t>
            </a:r>
            <a:r>
              <a:rPr sz="1600" spc="-55">
                <a:solidFill>
                  <a:srgbClr val="555555"/>
                </a:solidFill>
                <a:latin typeface="Calibri"/>
                <a:cs typeface="Calibri"/>
              </a:rPr>
              <a:t> </a:t>
            </a:r>
            <a:r>
              <a:rPr sz="1600">
                <a:solidFill>
                  <a:srgbClr val="555555"/>
                </a:solidFill>
                <a:latin typeface="Calibri"/>
                <a:cs typeface="Calibri"/>
              </a:rPr>
              <a:t>du</a:t>
            </a:r>
            <a:r>
              <a:rPr sz="1600" spc="-20">
                <a:solidFill>
                  <a:srgbClr val="555555"/>
                </a:solidFill>
                <a:latin typeface="Calibri"/>
                <a:cs typeface="Calibri"/>
              </a:rPr>
              <a:t> </a:t>
            </a:r>
            <a:r>
              <a:rPr sz="1600">
                <a:solidFill>
                  <a:srgbClr val="555555"/>
                </a:solidFill>
                <a:latin typeface="Calibri"/>
                <a:cs typeface="Calibri"/>
              </a:rPr>
              <a:t>chiffre</a:t>
            </a:r>
            <a:r>
              <a:rPr sz="1600" spc="-25">
                <a:solidFill>
                  <a:srgbClr val="555555"/>
                </a:solidFill>
                <a:latin typeface="Calibri"/>
                <a:cs typeface="Calibri"/>
              </a:rPr>
              <a:t> d’affaire</a:t>
            </a:r>
            <a:r>
              <a:rPr sz="1600" spc="-5">
                <a:solidFill>
                  <a:srgbClr val="555555"/>
                </a:solidFill>
                <a:latin typeface="Calibri"/>
                <a:cs typeface="Calibri"/>
              </a:rPr>
              <a:t> </a:t>
            </a:r>
            <a:r>
              <a:rPr sz="1600">
                <a:solidFill>
                  <a:srgbClr val="555555"/>
                </a:solidFill>
                <a:latin typeface="Calibri"/>
                <a:cs typeface="Calibri"/>
              </a:rPr>
              <a:t>annuel</a:t>
            </a:r>
            <a:r>
              <a:rPr sz="1600" spc="5">
                <a:solidFill>
                  <a:srgbClr val="555555"/>
                </a:solidFill>
                <a:latin typeface="Calibri"/>
                <a:cs typeface="Calibri"/>
              </a:rPr>
              <a:t> </a:t>
            </a:r>
            <a:r>
              <a:rPr sz="1600">
                <a:solidFill>
                  <a:srgbClr val="555555"/>
                </a:solidFill>
                <a:latin typeface="Calibri"/>
                <a:cs typeface="Calibri"/>
              </a:rPr>
              <a:t>par</a:t>
            </a:r>
            <a:r>
              <a:rPr sz="1600" spc="-30">
                <a:solidFill>
                  <a:srgbClr val="555555"/>
                </a:solidFill>
                <a:latin typeface="Calibri"/>
                <a:cs typeface="Calibri"/>
              </a:rPr>
              <a:t> </a:t>
            </a:r>
            <a:r>
              <a:rPr sz="1600">
                <a:solidFill>
                  <a:srgbClr val="555555"/>
                </a:solidFill>
                <a:latin typeface="Calibri"/>
                <a:cs typeface="Calibri"/>
              </a:rPr>
              <a:t>client</a:t>
            </a:r>
            <a:r>
              <a:rPr sz="1600" spc="5">
                <a:solidFill>
                  <a:srgbClr val="555555"/>
                </a:solidFill>
                <a:latin typeface="Calibri"/>
                <a:cs typeface="Calibri"/>
              </a:rPr>
              <a:t> </a:t>
            </a:r>
            <a:r>
              <a:rPr sz="1600">
                <a:solidFill>
                  <a:srgbClr val="555555"/>
                </a:solidFill>
                <a:latin typeface="Calibri"/>
                <a:cs typeface="Calibri"/>
              </a:rPr>
              <a:t>ne</a:t>
            </a:r>
            <a:r>
              <a:rPr sz="1600" spc="-30">
                <a:solidFill>
                  <a:srgbClr val="555555"/>
                </a:solidFill>
                <a:latin typeface="Calibri"/>
                <a:cs typeface="Calibri"/>
              </a:rPr>
              <a:t> </a:t>
            </a:r>
            <a:r>
              <a:rPr sz="1600">
                <a:solidFill>
                  <a:srgbClr val="555555"/>
                </a:solidFill>
                <a:latin typeface="Calibri"/>
                <a:cs typeface="Calibri"/>
              </a:rPr>
              <a:t>doit</a:t>
            </a:r>
            <a:r>
              <a:rPr sz="1600" spc="-20">
                <a:solidFill>
                  <a:srgbClr val="555555"/>
                </a:solidFill>
                <a:latin typeface="Calibri"/>
                <a:cs typeface="Calibri"/>
              </a:rPr>
              <a:t> </a:t>
            </a:r>
            <a:r>
              <a:rPr sz="1600">
                <a:solidFill>
                  <a:srgbClr val="555555"/>
                </a:solidFill>
                <a:latin typeface="Calibri"/>
                <a:cs typeface="Calibri"/>
              </a:rPr>
              <a:t>pas</a:t>
            </a:r>
            <a:r>
              <a:rPr sz="1600" spc="-25">
                <a:solidFill>
                  <a:srgbClr val="555555"/>
                </a:solidFill>
                <a:latin typeface="Calibri"/>
                <a:cs typeface="Calibri"/>
              </a:rPr>
              <a:t> </a:t>
            </a:r>
            <a:r>
              <a:rPr sz="1600">
                <a:solidFill>
                  <a:srgbClr val="555555"/>
                </a:solidFill>
                <a:latin typeface="Calibri"/>
                <a:cs typeface="Calibri"/>
              </a:rPr>
              <a:t>dépasser</a:t>
            </a:r>
            <a:r>
              <a:rPr sz="1600" spc="-5">
                <a:solidFill>
                  <a:srgbClr val="555555"/>
                </a:solidFill>
                <a:latin typeface="Calibri"/>
                <a:cs typeface="Calibri"/>
              </a:rPr>
              <a:t> </a:t>
            </a:r>
            <a:r>
              <a:rPr sz="1600">
                <a:solidFill>
                  <a:srgbClr val="555555"/>
                </a:solidFill>
                <a:latin typeface="Calibri"/>
                <a:cs typeface="Calibri"/>
              </a:rPr>
              <a:t>10</a:t>
            </a:r>
            <a:r>
              <a:rPr sz="1600" spc="-40">
                <a:solidFill>
                  <a:srgbClr val="555555"/>
                </a:solidFill>
                <a:latin typeface="Calibri"/>
                <a:cs typeface="Calibri"/>
              </a:rPr>
              <a:t> </a:t>
            </a:r>
            <a:r>
              <a:rPr sz="1600" spc="-10">
                <a:solidFill>
                  <a:srgbClr val="555555"/>
                </a:solidFill>
                <a:latin typeface="Calibri"/>
                <a:cs typeface="Calibri"/>
              </a:rPr>
              <a:t>millisecondes</a:t>
            </a:r>
            <a:endParaRPr sz="1600">
              <a:latin typeface="Calibri"/>
              <a:cs typeface="Calibri"/>
            </a:endParaRPr>
          </a:p>
          <a:p>
            <a:pPr marL="711835" indent="-169545" algn="just">
              <a:lnSpc>
                <a:spcPct val="100000"/>
              </a:lnSpc>
              <a:spcBef>
                <a:spcPts val="530"/>
              </a:spcBef>
              <a:buFont typeface="Arial MT"/>
              <a:buChar char="•"/>
              <a:tabLst>
                <a:tab pos="711835" algn="l"/>
              </a:tabLst>
            </a:pPr>
            <a:r>
              <a:rPr sz="1600" b="1">
                <a:solidFill>
                  <a:srgbClr val="555555"/>
                </a:solidFill>
                <a:latin typeface="Calibri"/>
                <a:cs typeface="Calibri"/>
              </a:rPr>
              <a:t>Sécurité </a:t>
            </a:r>
            <a:r>
              <a:rPr sz="1600">
                <a:solidFill>
                  <a:srgbClr val="555555"/>
                </a:solidFill>
                <a:latin typeface="Calibri"/>
                <a:cs typeface="Calibri"/>
              </a:rPr>
              <a:t>:</a:t>
            </a:r>
            <a:r>
              <a:rPr sz="1600" spc="-70">
                <a:solidFill>
                  <a:srgbClr val="555555"/>
                </a:solidFill>
                <a:latin typeface="Calibri"/>
                <a:cs typeface="Calibri"/>
              </a:rPr>
              <a:t> </a:t>
            </a:r>
            <a:r>
              <a:rPr sz="1600">
                <a:solidFill>
                  <a:srgbClr val="555555"/>
                </a:solidFill>
                <a:latin typeface="Calibri"/>
                <a:cs typeface="Calibri"/>
              </a:rPr>
              <a:t>Chaque</a:t>
            </a:r>
            <a:r>
              <a:rPr sz="1600" spc="5">
                <a:solidFill>
                  <a:srgbClr val="555555"/>
                </a:solidFill>
                <a:latin typeface="Calibri"/>
                <a:cs typeface="Calibri"/>
              </a:rPr>
              <a:t> </a:t>
            </a:r>
            <a:r>
              <a:rPr sz="1600" spc="-10">
                <a:solidFill>
                  <a:srgbClr val="555555"/>
                </a:solidFill>
                <a:latin typeface="Calibri"/>
                <a:cs typeface="Calibri"/>
              </a:rPr>
              <a:t>responsable</a:t>
            </a:r>
            <a:r>
              <a:rPr sz="1600" spc="5">
                <a:solidFill>
                  <a:srgbClr val="555555"/>
                </a:solidFill>
                <a:latin typeface="Calibri"/>
                <a:cs typeface="Calibri"/>
              </a:rPr>
              <a:t> </a:t>
            </a:r>
            <a:r>
              <a:rPr sz="1600">
                <a:solidFill>
                  <a:srgbClr val="555555"/>
                </a:solidFill>
                <a:latin typeface="Calibri"/>
                <a:cs typeface="Calibri"/>
              </a:rPr>
              <a:t>d’un</a:t>
            </a:r>
            <a:r>
              <a:rPr sz="1600" spc="-5">
                <a:solidFill>
                  <a:srgbClr val="555555"/>
                </a:solidFill>
                <a:latin typeface="Calibri"/>
                <a:cs typeface="Calibri"/>
              </a:rPr>
              <a:t> </a:t>
            </a:r>
            <a:r>
              <a:rPr sz="1600" spc="-10">
                <a:solidFill>
                  <a:srgbClr val="555555"/>
                </a:solidFill>
                <a:latin typeface="Calibri"/>
                <a:cs typeface="Calibri"/>
              </a:rPr>
              <a:t>département</a:t>
            </a:r>
            <a:r>
              <a:rPr sz="1600" spc="35">
                <a:solidFill>
                  <a:srgbClr val="555555"/>
                </a:solidFill>
                <a:latin typeface="Calibri"/>
                <a:cs typeface="Calibri"/>
              </a:rPr>
              <a:t> </a:t>
            </a:r>
            <a:r>
              <a:rPr sz="1600">
                <a:solidFill>
                  <a:srgbClr val="555555"/>
                </a:solidFill>
                <a:latin typeface="Calibri"/>
                <a:cs typeface="Calibri"/>
              </a:rPr>
              <a:t>ne</a:t>
            </a:r>
            <a:r>
              <a:rPr sz="1600" spc="-35">
                <a:solidFill>
                  <a:srgbClr val="555555"/>
                </a:solidFill>
                <a:latin typeface="Calibri"/>
                <a:cs typeface="Calibri"/>
              </a:rPr>
              <a:t> </a:t>
            </a:r>
            <a:r>
              <a:rPr sz="1600">
                <a:solidFill>
                  <a:srgbClr val="555555"/>
                </a:solidFill>
                <a:latin typeface="Calibri"/>
                <a:cs typeface="Calibri"/>
              </a:rPr>
              <a:t>doit</a:t>
            </a:r>
            <a:r>
              <a:rPr sz="1600" spc="-25">
                <a:solidFill>
                  <a:srgbClr val="555555"/>
                </a:solidFill>
                <a:latin typeface="Calibri"/>
                <a:cs typeface="Calibri"/>
              </a:rPr>
              <a:t> </a:t>
            </a:r>
            <a:r>
              <a:rPr sz="1600" spc="-10">
                <a:solidFill>
                  <a:srgbClr val="555555"/>
                </a:solidFill>
                <a:latin typeface="Calibri"/>
                <a:cs typeface="Calibri"/>
              </a:rPr>
              <a:t>pouvoir</a:t>
            </a:r>
            <a:r>
              <a:rPr sz="1600" spc="-20">
                <a:solidFill>
                  <a:srgbClr val="555555"/>
                </a:solidFill>
                <a:latin typeface="Calibri"/>
                <a:cs typeface="Calibri"/>
              </a:rPr>
              <a:t> </a:t>
            </a:r>
            <a:r>
              <a:rPr sz="1600">
                <a:solidFill>
                  <a:srgbClr val="555555"/>
                </a:solidFill>
                <a:latin typeface="Calibri"/>
                <a:cs typeface="Calibri"/>
              </a:rPr>
              <a:t>accéder</a:t>
            </a:r>
            <a:r>
              <a:rPr sz="1600" spc="-35">
                <a:solidFill>
                  <a:srgbClr val="555555"/>
                </a:solidFill>
                <a:latin typeface="Calibri"/>
                <a:cs typeface="Calibri"/>
              </a:rPr>
              <a:t> </a:t>
            </a:r>
            <a:r>
              <a:rPr sz="1600" spc="-20">
                <a:solidFill>
                  <a:srgbClr val="555555"/>
                </a:solidFill>
                <a:latin typeface="Calibri"/>
                <a:cs typeface="Calibri"/>
              </a:rPr>
              <a:t>qu’aux</a:t>
            </a:r>
            <a:r>
              <a:rPr sz="1600">
                <a:solidFill>
                  <a:srgbClr val="555555"/>
                </a:solidFill>
                <a:latin typeface="Calibri"/>
                <a:cs typeface="Calibri"/>
              </a:rPr>
              <a:t> employés</a:t>
            </a:r>
            <a:r>
              <a:rPr sz="1600" spc="-10">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a:solidFill>
                  <a:srgbClr val="555555"/>
                </a:solidFill>
                <a:latin typeface="Calibri"/>
                <a:cs typeface="Calibri"/>
              </a:rPr>
              <a:t>son</a:t>
            </a:r>
            <a:r>
              <a:rPr sz="1600" spc="-50">
                <a:solidFill>
                  <a:srgbClr val="555555"/>
                </a:solidFill>
                <a:latin typeface="Calibri"/>
                <a:cs typeface="Calibri"/>
              </a:rPr>
              <a:t> </a:t>
            </a:r>
            <a:r>
              <a:rPr sz="1600" spc="-10">
                <a:solidFill>
                  <a:srgbClr val="555555"/>
                </a:solidFill>
                <a:latin typeface="Calibri"/>
                <a:cs typeface="Calibri"/>
              </a:rPr>
              <a:t>département</a:t>
            </a:r>
            <a:endParaRPr sz="1600">
              <a:latin typeface="Calibri"/>
              <a:cs typeface="Calibri"/>
            </a:endParaRPr>
          </a:p>
          <a:p>
            <a:pPr marL="711835" indent="-169545" algn="just">
              <a:lnSpc>
                <a:spcPct val="100000"/>
              </a:lnSpc>
              <a:spcBef>
                <a:spcPts val="505"/>
              </a:spcBef>
              <a:buFont typeface="Arial MT"/>
              <a:buChar char="•"/>
              <a:tabLst>
                <a:tab pos="711835" algn="l"/>
              </a:tabLst>
            </a:pPr>
            <a:r>
              <a:rPr sz="1600" b="1" spc="-10">
                <a:solidFill>
                  <a:srgbClr val="555555"/>
                </a:solidFill>
                <a:latin typeface="Calibri"/>
                <a:cs typeface="Calibri"/>
              </a:rPr>
              <a:t>Ergonomie</a:t>
            </a:r>
            <a:r>
              <a:rPr sz="1600" b="1" spc="10">
                <a:solidFill>
                  <a:srgbClr val="555555"/>
                </a:solidFill>
                <a:latin typeface="Calibri"/>
                <a:cs typeface="Calibri"/>
              </a:rPr>
              <a:t> </a:t>
            </a:r>
            <a:r>
              <a:rPr sz="1600">
                <a:solidFill>
                  <a:srgbClr val="555555"/>
                </a:solidFill>
                <a:latin typeface="Calibri"/>
                <a:cs typeface="Calibri"/>
              </a:rPr>
              <a:t>:</a:t>
            </a:r>
            <a:r>
              <a:rPr sz="1600" spc="-55">
                <a:solidFill>
                  <a:srgbClr val="555555"/>
                </a:solidFill>
                <a:latin typeface="Calibri"/>
                <a:cs typeface="Calibri"/>
              </a:rPr>
              <a:t> </a:t>
            </a:r>
            <a:r>
              <a:rPr sz="1600" spc="-30">
                <a:solidFill>
                  <a:srgbClr val="555555"/>
                </a:solidFill>
                <a:latin typeface="Calibri"/>
                <a:cs typeface="Calibri"/>
              </a:rPr>
              <a:t>L’accès</a:t>
            </a:r>
            <a:r>
              <a:rPr sz="1600" spc="-35">
                <a:solidFill>
                  <a:srgbClr val="555555"/>
                </a:solidFill>
                <a:latin typeface="Calibri"/>
                <a:cs typeface="Calibri"/>
              </a:rPr>
              <a:t> </a:t>
            </a:r>
            <a:r>
              <a:rPr sz="1600">
                <a:solidFill>
                  <a:srgbClr val="555555"/>
                </a:solidFill>
                <a:latin typeface="Calibri"/>
                <a:cs typeface="Calibri"/>
              </a:rPr>
              <a:t>à</a:t>
            </a:r>
            <a:r>
              <a:rPr sz="1600" spc="-35">
                <a:solidFill>
                  <a:srgbClr val="555555"/>
                </a:solidFill>
                <a:latin typeface="Calibri"/>
                <a:cs typeface="Calibri"/>
              </a:rPr>
              <a:t> </a:t>
            </a:r>
            <a:r>
              <a:rPr sz="1600">
                <a:solidFill>
                  <a:srgbClr val="555555"/>
                </a:solidFill>
                <a:latin typeface="Calibri"/>
                <a:cs typeface="Calibri"/>
              </a:rPr>
              <a:t>chaque </a:t>
            </a:r>
            <a:r>
              <a:rPr sz="1600" spc="-10">
                <a:solidFill>
                  <a:srgbClr val="555555"/>
                </a:solidFill>
                <a:latin typeface="Calibri"/>
                <a:cs typeface="Calibri"/>
              </a:rPr>
              <a:t>fonctionnalité</a:t>
            </a:r>
            <a:r>
              <a:rPr sz="1600" spc="70">
                <a:solidFill>
                  <a:srgbClr val="555555"/>
                </a:solidFill>
                <a:latin typeface="Calibri"/>
                <a:cs typeface="Calibri"/>
              </a:rPr>
              <a:t> </a:t>
            </a:r>
            <a:r>
              <a:rPr sz="1600">
                <a:solidFill>
                  <a:srgbClr val="555555"/>
                </a:solidFill>
                <a:latin typeface="Calibri"/>
                <a:cs typeface="Calibri"/>
              </a:rPr>
              <a:t>de</a:t>
            </a:r>
            <a:r>
              <a:rPr sz="1600" spc="-20">
                <a:solidFill>
                  <a:srgbClr val="555555"/>
                </a:solidFill>
                <a:latin typeface="Calibri"/>
                <a:cs typeface="Calibri"/>
              </a:rPr>
              <a:t> l’application</a:t>
            </a:r>
            <a:r>
              <a:rPr sz="1600" spc="55">
                <a:solidFill>
                  <a:srgbClr val="555555"/>
                </a:solidFill>
                <a:latin typeface="Calibri"/>
                <a:cs typeface="Calibri"/>
              </a:rPr>
              <a:t> </a:t>
            </a:r>
            <a:r>
              <a:rPr sz="1600">
                <a:solidFill>
                  <a:srgbClr val="555555"/>
                </a:solidFill>
                <a:latin typeface="Calibri"/>
                <a:cs typeface="Calibri"/>
              </a:rPr>
              <a:t>doit</a:t>
            </a:r>
            <a:r>
              <a:rPr sz="1600" spc="-10">
                <a:solidFill>
                  <a:srgbClr val="555555"/>
                </a:solidFill>
                <a:latin typeface="Calibri"/>
                <a:cs typeface="Calibri"/>
              </a:rPr>
              <a:t> </a:t>
            </a:r>
            <a:r>
              <a:rPr sz="1600">
                <a:solidFill>
                  <a:srgbClr val="555555"/>
                </a:solidFill>
                <a:latin typeface="Calibri"/>
                <a:cs typeface="Calibri"/>
              </a:rPr>
              <a:t>être</a:t>
            </a:r>
            <a:r>
              <a:rPr sz="1600" spc="-20">
                <a:solidFill>
                  <a:srgbClr val="555555"/>
                </a:solidFill>
                <a:latin typeface="Calibri"/>
                <a:cs typeface="Calibri"/>
              </a:rPr>
              <a:t> </a:t>
            </a:r>
            <a:r>
              <a:rPr sz="1600">
                <a:solidFill>
                  <a:srgbClr val="555555"/>
                </a:solidFill>
                <a:latin typeface="Calibri"/>
                <a:cs typeface="Calibri"/>
              </a:rPr>
              <a:t>fait</a:t>
            </a:r>
            <a:r>
              <a:rPr sz="1600" spc="-30">
                <a:solidFill>
                  <a:srgbClr val="555555"/>
                </a:solidFill>
                <a:latin typeface="Calibri"/>
                <a:cs typeface="Calibri"/>
              </a:rPr>
              <a:t> </a:t>
            </a:r>
            <a:r>
              <a:rPr sz="1600">
                <a:solidFill>
                  <a:srgbClr val="555555"/>
                </a:solidFill>
                <a:latin typeface="Calibri"/>
                <a:cs typeface="Calibri"/>
              </a:rPr>
              <a:t>en</a:t>
            </a:r>
            <a:r>
              <a:rPr sz="1600" spc="-35">
                <a:solidFill>
                  <a:srgbClr val="555555"/>
                </a:solidFill>
                <a:latin typeface="Calibri"/>
                <a:cs typeface="Calibri"/>
              </a:rPr>
              <a:t> </a:t>
            </a:r>
            <a:r>
              <a:rPr sz="1600" spc="-10">
                <a:solidFill>
                  <a:srgbClr val="555555"/>
                </a:solidFill>
                <a:latin typeface="Calibri"/>
                <a:cs typeface="Calibri"/>
              </a:rPr>
              <a:t>cliquant</a:t>
            </a:r>
            <a:r>
              <a:rPr sz="1600" spc="30">
                <a:solidFill>
                  <a:srgbClr val="555555"/>
                </a:solidFill>
                <a:latin typeface="Calibri"/>
                <a:cs typeface="Calibri"/>
              </a:rPr>
              <a:t> </a:t>
            </a:r>
            <a:r>
              <a:rPr sz="1600">
                <a:solidFill>
                  <a:srgbClr val="555555"/>
                </a:solidFill>
                <a:latin typeface="Calibri"/>
                <a:cs typeface="Calibri"/>
              </a:rPr>
              <a:t>sur</a:t>
            </a:r>
            <a:r>
              <a:rPr sz="1600" spc="-30">
                <a:solidFill>
                  <a:srgbClr val="555555"/>
                </a:solidFill>
                <a:latin typeface="Calibri"/>
                <a:cs typeface="Calibri"/>
              </a:rPr>
              <a:t> </a:t>
            </a:r>
            <a:r>
              <a:rPr sz="1600">
                <a:solidFill>
                  <a:srgbClr val="555555"/>
                </a:solidFill>
                <a:latin typeface="Calibri"/>
                <a:cs typeface="Calibri"/>
              </a:rPr>
              <a:t>un</a:t>
            </a:r>
            <a:r>
              <a:rPr sz="1600" spc="-30">
                <a:solidFill>
                  <a:srgbClr val="555555"/>
                </a:solidFill>
                <a:latin typeface="Calibri"/>
                <a:cs typeface="Calibri"/>
              </a:rPr>
              <a:t> </a:t>
            </a:r>
            <a:r>
              <a:rPr sz="1600" spc="-10">
                <a:solidFill>
                  <a:srgbClr val="555555"/>
                </a:solidFill>
                <a:latin typeface="Calibri"/>
                <a:cs typeface="Calibri"/>
              </a:rPr>
              <a:t>bouton</a:t>
            </a:r>
            <a:endParaRPr sz="1600">
              <a:latin typeface="Calibri"/>
              <a:cs typeface="Calibri"/>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40</a:t>
            </a:fld>
            <a:endParaRPr spc="-25"/>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2" name="object 12"/>
          <p:cNvSpPr txBox="1">
            <a:spLocks noGrp="1"/>
          </p:cNvSpPr>
          <p:nvPr>
            <p:ph type="title"/>
          </p:nvPr>
        </p:nvSpPr>
        <p:spPr>
          <a:xfrm>
            <a:off x="268287" y="546035"/>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446595"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9" name="object 9"/>
          <p:cNvSpPr txBox="1">
            <a:spLocks noGrp="1"/>
          </p:cNvSpPr>
          <p:nvPr>
            <p:ph type="title"/>
          </p:nvPr>
        </p:nvSpPr>
        <p:spPr>
          <a:xfrm>
            <a:off x="268287" y="546739"/>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0" name="object 10"/>
          <p:cNvSpPr txBox="1"/>
          <p:nvPr/>
        </p:nvSpPr>
        <p:spPr>
          <a:xfrm>
            <a:off x="269240" y="838911"/>
            <a:ext cx="2387600"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Compréhension</a:t>
            </a:r>
            <a:r>
              <a:rPr sz="1600" b="1" spc="-30">
                <a:solidFill>
                  <a:srgbClr val="0058A0"/>
                </a:solidFill>
                <a:latin typeface="Calibri"/>
                <a:cs typeface="Calibri"/>
              </a:rPr>
              <a:t> </a:t>
            </a:r>
            <a:r>
              <a:rPr sz="1600" b="1">
                <a:solidFill>
                  <a:srgbClr val="0058A0"/>
                </a:solidFill>
                <a:latin typeface="Calibri"/>
                <a:cs typeface="Calibri"/>
              </a:rPr>
              <a:t>des</a:t>
            </a:r>
            <a:r>
              <a:rPr sz="1600" b="1" spc="5">
                <a:solidFill>
                  <a:srgbClr val="0058A0"/>
                </a:solidFill>
                <a:latin typeface="Calibri"/>
                <a:cs typeface="Calibri"/>
              </a:rPr>
              <a:t> </a:t>
            </a:r>
            <a:r>
              <a:rPr sz="1600" b="1" spc="-10">
                <a:solidFill>
                  <a:srgbClr val="0058A0"/>
                </a:solidFill>
                <a:latin typeface="Calibri"/>
                <a:cs typeface="Calibri"/>
              </a:rPr>
              <a:t>besoins</a:t>
            </a:r>
            <a:endParaRPr sz="1600">
              <a:latin typeface="Calibri"/>
              <a:cs typeface="Calibri"/>
            </a:endParaRPr>
          </a:p>
        </p:txBody>
      </p:sp>
      <p:sp>
        <p:nvSpPr>
          <p:cNvPr id="11" name="object 11"/>
          <p:cNvSpPr/>
          <p:nvPr/>
        </p:nvSpPr>
        <p:spPr>
          <a:xfrm>
            <a:off x="1397508" y="1924811"/>
            <a:ext cx="9217660" cy="1435735"/>
          </a:xfrm>
          <a:custGeom>
            <a:avLst/>
            <a:gdLst/>
            <a:ahLst/>
            <a:cxnLst/>
            <a:rect l="l" t="t" r="r" b="b"/>
            <a:pathLst>
              <a:path w="9217660" h="1435735">
                <a:moveTo>
                  <a:pt x="0" y="717803"/>
                </a:moveTo>
                <a:lnTo>
                  <a:pt x="1526" y="670615"/>
                </a:lnTo>
                <a:lnTo>
                  <a:pt x="6043" y="624240"/>
                </a:lnTo>
                <a:lnTo>
                  <a:pt x="13455" y="578774"/>
                </a:lnTo>
                <a:lnTo>
                  <a:pt x="23668" y="534312"/>
                </a:lnTo>
                <a:lnTo>
                  <a:pt x="36588" y="490947"/>
                </a:lnTo>
                <a:lnTo>
                  <a:pt x="52119" y="448775"/>
                </a:lnTo>
                <a:lnTo>
                  <a:pt x="70169" y="407890"/>
                </a:lnTo>
                <a:lnTo>
                  <a:pt x="90641" y="368387"/>
                </a:lnTo>
                <a:lnTo>
                  <a:pt x="113442" y="330361"/>
                </a:lnTo>
                <a:lnTo>
                  <a:pt x="138476" y="293906"/>
                </a:lnTo>
                <a:lnTo>
                  <a:pt x="165650" y="259117"/>
                </a:lnTo>
                <a:lnTo>
                  <a:pt x="194869" y="226088"/>
                </a:lnTo>
                <a:lnTo>
                  <a:pt x="226039" y="194915"/>
                </a:lnTo>
                <a:lnTo>
                  <a:pt x="259064" y="165692"/>
                </a:lnTo>
                <a:lnTo>
                  <a:pt x="293851" y="138513"/>
                </a:lnTo>
                <a:lnTo>
                  <a:pt x="330305" y="113473"/>
                </a:lnTo>
                <a:lnTo>
                  <a:pt x="368331" y="90667"/>
                </a:lnTo>
                <a:lnTo>
                  <a:pt x="407835" y="70190"/>
                </a:lnTo>
                <a:lnTo>
                  <a:pt x="448722" y="52136"/>
                </a:lnTo>
                <a:lnTo>
                  <a:pt x="490898" y="36600"/>
                </a:lnTo>
                <a:lnTo>
                  <a:pt x="534269" y="23676"/>
                </a:lnTo>
                <a:lnTo>
                  <a:pt x="578739" y="13460"/>
                </a:lnTo>
                <a:lnTo>
                  <a:pt x="624214" y="6045"/>
                </a:lnTo>
                <a:lnTo>
                  <a:pt x="670601" y="1527"/>
                </a:lnTo>
                <a:lnTo>
                  <a:pt x="717804" y="0"/>
                </a:lnTo>
                <a:lnTo>
                  <a:pt x="8499348" y="0"/>
                </a:lnTo>
                <a:lnTo>
                  <a:pt x="8546550" y="1527"/>
                </a:lnTo>
                <a:lnTo>
                  <a:pt x="8592937" y="6045"/>
                </a:lnTo>
                <a:lnTo>
                  <a:pt x="8638412" y="13460"/>
                </a:lnTo>
                <a:lnTo>
                  <a:pt x="8682882" y="23676"/>
                </a:lnTo>
                <a:lnTo>
                  <a:pt x="8726253" y="36600"/>
                </a:lnTo>
                <a:lnTo>
                  <a:pt x="8768429" y="52136"/>
                </a:lnTo>
                <a:lnTo>
                  <a:pt x="8809316" y="70190"/>
                </a:lnTo>
                <a:lnTo>
                  <a:pt x="8848820" y="90667"/>
                </a:lnTo>
                <a:lnTo>
                  <a:pt x="8886846" y="113473"/>
                </a:lnTo>
                <a:lnTo>
                  <a:pt x="8923300" y="138513"/>
                </a:lnTo>
                <a:lnTo>
                  <a:pt x="8958087" y="165692"/>
                </a:lnTo>
                <a:lnTo>
                  <a:pt x="8991112" y="194915"/>
                </a:lnTo>
                <a:lnTo>
                  <a:pt x="9022282" y="226088"/>
                </a:lnTo>
                <a:lnTo>
                  <a:pt x="9051501" y="259117"/>
                </a:lnTo>
                <a:lnTo>
                  <a:pt x="9078675" y="293906"/>
                </a:lnTo>
                <a:lnTo>
                  <a:pt x="9103709" y="330361"/>
                </a:lnTo>
                <a:lnTo>
                  <a:pt x="9126510" y="368387"/>
                </a:lnTo>
                <a:lnTo>
                  <a:pt x="9146982" y="407890"/>
                </a:lnTo>
                <a:lnTo>
                  <a:pt x="9165032" y="448775"/>
                </a:lnTo>
                <a:lnTo>
                  <a:pt x="9180563" y="490947"/>
                </a:lnTo>
                <a:lnTo>
                  <a:pt x="9193483" y="534312"/>
                </a:lnTo>
                <a:lnTo>
                  <a:pt x="9203696" y="578774"/>
                </a:lnTo>
                <a:lnTo>
                  <a:pt x="9211108" y="624240"/>
                </a:lnTo>
                <a:lnTo>
                  <a:pt x="9215625" y="670615"/>
                </a:lnTo>
                <a:lnTo>
                  <a:pt x="9217152" y="717803"/>
                </a:lnTo>
                <a:lnTo>
                  <a:pt x="9215624" y="765006"/>
                </a:lnTo>
                <a:lnTo>
                  <a:pt x="9211106" y="811393"/>
                </a:lnTo>
                <a:lnTo>
                  <a:pt x="9203691" y="856868"/>
                </a:lnTo>
                <a:lnTo>
                  <a:pt x="9193475" y="901338"/>
                </a:lnTo>
                <a:lnTo>
                  <a:pt x="9180551" y="944709"/>
                </a:lnTo>
                <a:lnTo>
                  <a:pt x="9165015" y="986885"/>
                </a:lnTo>
                <a:lnTo>
                  <a:pt x="9146961" y="1027772"/>
                </a:lnTo>
                <a:lnTo>
                  <a:pt x="9126484" y="1067276"/>
                </a:lnTo>
                <a:lnTo>
                  <a:pt x="9103678" y="1105302"/>
                </a:lnTo>
                <a:lnTo>
                  <a:pt x="9078638" y="1141756"/>
                </a:lnTo>
                <a:lnTo>
                  <a:pt x="9051459" y="1176543"/>
                </a:lnTo>
                <a:lnTo>
                  <a:pt x="9022236" y="1209568"/>
                </a:lnTo>
                <a:lnTo>
                  <a:pt x="8991063" y="1240738"/>
                </a:lnTo>
                <a:lnTo>
                  <a:pt x="8958034" y="1269957"/>
                </a:lnTo>
                <a:lnTo>
                  <a:pt x="8923245" y="1297131"/>
                </a:lnTo>
                <a:lnTo>
                  <a:pt x="8886790" y="1322165"/>
                </a:lnTo>
                <a:lnTo>
                  <a:pt x="8848764" y="1344966"/>
                </a:lnTo>
                <a:lnTo>
                  <a:pt x="8809261" y="1365438"/>
                </a:lnTo>
                <a:lnTo>
                  <a:pt x="8768376" y="1383488"/>
                </a:lnTo>
                <a:lnTo>
                  <a:pt x="8726204" y="1399019"/>
                </a:lnTo>
                <a:lnTo>
                  <a:pt x="8682839" y="1411939"/>
                </a:lnTo>
                <a:lnTo>
                  <a:pt x="8638377" y="1422152"/>
                </a:lnTo>
                <a:lnTo>
                  <a:pt x="8592911" y="1429564"/>
                </a:lnTo>
                <a:lnTo>
                  <a:pt x="8546536" y="1434081"/>
                </a:lnTo>
                <a:lnTo>
                  <a:pt x="8499348" y="1435608"/>
                </a:lnTo>
                <a:lnTo>
                  <a:pt x="717804" y="1435608"/>
                </a:lnTo>
                <a:lnTo>
                  <a:pt x="670601" y="1434080"/>
                </a:lnTo>
                <a:lnTo>
                  <a:pt x="624214" y="1429562"/>
                </a:lnTo>
                <a:lnTo>
                  <a:pt x="578739" y="1422147"/>
                </a:lnTo>
                <a:lnTo>
                  <a:pt x="534269" y="1411931"/>
                </a:lnTo>
                <a:lnTo>
                  <a:pt x="490898" y="1399007"/>
                </a:lnTo>
                <a:lnTo>
                  <a:pt x="448722" y="1383471"/>
                </a:lnTo>
                <a:lnTo>
                  <a:pt x="407835" y="1365417"/>
                </a:lnTo>
                <a:lnTo>
                  <a:pt x="368331" y="1344940"/>
                </a:lnTo>
                <a:lnTo>
                  <a:pt x="330305" y="1322134"/>
                </a:lnTo>
                <a:lnTo>
                  <a:pt x="293851" y="1297094"/>
                </a:lnTo>
                <a:lnTo>
                  <a:pt x="259064" y="1269915"/>
                </a:lnTo>
                <a:lnTo>
                  <a:pt x="226039" y="1240692"/>
                </a:lnTo>
                <a:lnTo>
                  <a:pt x="194869" y="1209519"/>
                </a:lnTo>
                <a:lnTo>
                  <a:pt x="165650" y="1176490"/>
                </a:lnTo>
                <a:lnTo>
                  <a:pt x="138476" y="1141701"/>
                </a:lnTo>
                <a:lnTo>
                  <a:pt x="113442" y="1105246"/>
                </a:lnTo>
                <a:lnTo>
                  <a:pt x="90641" y="1067220"/>
                </a:lnTo>
                <a:lnTo>
                  <a:pt x="70169" y="1027717"/>
                </a:lnTo>
                <a:lnTo>
                  <a:pt x="52119" y="986832"/>
                </a:lnTo>
                <a:lnTo>
                  <a:pt x="36588" y="944660"/>
                </a:lnTo>
                <a:lnTo>
                  <a:pt x="23668" y="901295"/>
                </a:lnTo>
                <a:lnTo>
                  <a:pt x="13455" y="856833"/>
                </a:lnTo>
                <a:lnTo>
                  <a:pt x="6043" y="811367"/>
                </a:lnTo>
                <a:lnTo>
                  <a:pt x="1526" y="764992"/>
                </a:lnTo>
                <a:lnTo>
                  <a:pt x="0" y="717803"/>
                </a:lnTo>
                <a:close/>
              </a:path>
            </a:pathLst>
          </a:custGeom>
          <a:ln w="9525">
            <a:solidFill>
              <a:srgbClr val="FF7800"/>
            </a:solidFill>
          </a:ln>
        </p:spPr>
        <p:txBody>
          <a:bodyPr wrap="square" lIns="0" tIns="0" rIns="0" bIns="0" rtlCol="0"/>
          <a:lstStyle/>
          <a:p>
            <a:endParaRPr/>
          </a:p>
        </p:txBody>
      </p:sp>
      <p:sp>
        <p:nvSpPr>
          <p:cNvPr id="12" name="object 12"/>
          <p:cNvSpPr txBox="1"/>
          <p:nvPr/>
        </p:nvSpPr>
        <p:spPr>
          <a:xfrm>
            <a:off x="1725183" y="2128866"/>
            <a:ext cx="3496565" cy="1097095"/>
          </a:xfrm>
          <a:prstGeom prst="rect">
            <a:avLst/>
          </a:prstGeom>
        </p:spPr>
        <p:txBody>
          <a:bodyPr vert="horz" wrap="square" lIns="0" tIns="108585" rIns="0" bIns="0" rtlCol="0">
            <a:spAutoFit/>
          </a:bodyPr>
          <a:lstStyle/>
          <a:p>
            <a:pPr marL="12700">
              <a:lnSpc>
                <a:spcPct val="100000"/>
              </a:lnSpc>
              <a:spcBef>
                <a:spcPts val="855"/>
              </a:spcBef>
            </a:pPr>
            <a:r>
              <a:rPr b="1" spc="-10">
                <a:solidFill>
                  <a:srgbClr val="008245"/>
                </a:solidFill>
                <a:latin typeface="Calibri"/>
                <a:cs typeface="Calibri"/>
              </a:rPr>
              <a:t>Participants</a:t>
            </a:r>
            <a:r>
              <a:rPr b="1" spc="15">
                <a:solidFill>
                  <a:srgbClr val="008245"/>
                </a:solidFill>
                <a:latin typeface="Calibri"/>
                <a:cs typeface="Calibri"/>
              </a:rPr>
              <a:t> </a:t>
            </a:r>
            <a:r>
              <a:rPr b="1" spc="-50">
                <a:solidFill>
                  <a:srgbClr val="008245"/>
                </a:solidFill>
                <a:latin typeface="Calibri"/>
                <a:cs typeface="Calibri"/>
              </a:rPr>
              <a:t>:</a:t>
            </a:r>
            <a:endParaRPr>
              <a:latin typeface="Calibri"/>
              <a:cs typeface="Calibri"/>
            </a:endParaRPr>
          </a:p>
          <a:p>
            <a:pPr marL="546100" indent="-457200">
              <a:lnSpc>
                <a:spcPct val="100000"/>
              </a:lnSpc>
              <a:spcBef>
                <a:spcPts val="635"/>
              </a:spcBef>
              <a:buClr>
                <a:srgbClr val="FF0000"/>
              </a:buClr>
              <a:buFont typeface="Wingdings"/>
              <a:buChar char=""/>
              <a:tabLst>
                <a:tab pos="546100" algn="l"/>
              </a:tabLst>
            </a:pPr>
            <a:r>
              <a:rPr sz="1600" spc="-10">
                <a:latin typeface="Calibri"/>
                <a:cs typeface="Calibri"/>
              </a:rPr>
              <a:t>Acteurs</a:t>
            </a:r>
            <a:r>
              <a:rPr sz="1600" spc="-5">
                <a:latin typeface="Calibri"/>
                <a:cs typeface="Calibri"/>
              </a:rPr>
              <a:t> </a:t>
            </a:r>
            <a:r>
              <a:rPr sz="1600">
                <a:latin typeface="Calibri"/>
                <a:cs typeface="Calibri"/>
              </a:rPr>
              <a:t>du</a:t>
            </a:r>
            <a:r>
              <a:rPr sz="1600" spc="-10">
                <a:latin typeface="Calibri"/>
                <a:cs typeface="Calibri"/>
              </a:rPr>
              <a:t> </a:t>
            </a:r>
            <a:r>
              <a:rPr sz="1600">
                <a:latin typeface="Calibri"/>
                <a:cs typeface="Calibri"/>
              </a:rPr>
              <a:t>domaine</a:t>
            </a:r>
            <a:r>
              <a:rPr sz="1600" spc="20">
                <a:latin typeface="Calibri"/>
                <a:cs typeface="Calibri"/>
              </a:rPr>
              <a:t> </a:t>
            </a:r>
            <a:r>
              <a:rPr sz="1600">
                <a:latin typeface="Calibri"/>
                <a:cs typeface="Calibri"/>
              </a:rPr>
              <a:t>à</a:t>
            </a:r>
            <a:r>
              <a:rPr sz="1600" spc="-20">
                <a:latin typeface="Calibri"/>
                <a:cs typeface="Calibri"/>
              </a:rPr>
              <a:t> </a:t>
            </a:r>
            <a:r>
              <a:rPr sz="1600" spc="-10">
                <a:latin typeface="Calibri"/>
                <a:cs typeface="Calibri"/>
              </a:rPr>
              <a:t>informatiser</a:t>
            </a:r>
            <a:endParaRPr sz="1600">
              <a:latin typeface="Calibri"/>
              <a:cs typeface="Calibri"/>
            </a:endParaRPr>
          </a:p>
          <a:p>
            <a:pPr marL="546100" indent="-457200">
              <a:lnSpc>
                <a:spcPct val="100000"/>
              </a:lnSpc>
              <a:spcBef>
                <a:spcPts val="1080"/>
              </a:spcBef>
              <a:buClr>
                <a:srgbClr val="FF0000"/>
              </a:buClr>
              <a:buFont typeface="Wingdings"/>
              <a:buChar char=""/>
              <a:tabLst>
                <a:tab pos="546100" algn="l"/>
              </a:tabLst>
            </a:pPr>
            <a:r>
              <a:rPr sz="1600" spc="-10">
                <a:latin typeface="Calibri"/>
                <a:cs typeface="Calibri"/>
              </a:rPr>
              <a:t>Analystes</a:t>
            </a:r>
            <a:endParaRPr sz="1600">
              <a:latin typeface="Calibri"/>
              <a:cs typeface="Calibri"/>
            </a:endParaRPr>
          </a:p>
        </p:txBody>
      </p:sp>
      <p:sp>
        <p:nvSpPr>
          <p:cNvPr id="13" name="object 13"/>
          <p:cNvSpPr/>
          <p:nvPr/>
        </p:nvSpPr>
        <p:spPr>
          <a:xfrm>
            <a:off x="1397508" y="3704845"/>
            <a:ext cx="9217660" cy="1781556"/>
          </a:xfrm>
          <a:prstGeom prst="roundRect">
            <a:avLst/>
          </a:prstGeom>
          <a:ln w="9524">
            <a:solidFill>
              <a:srgbClr val="FF7800"/>
            </a:solidFill>
          </a:ln>
        </p:spPr>
        <p:txBody>
          <a:bodyPr wrap="square" lIns="0" tIns="0" rIns="0" bIns="0" rtlCol="0"/>
          <a:lstStyle/>
          <a:p>
            <a:endParaRPr/>
          </a:p>
        </p:txBody>
      </p:sp>
      <p:sp>
        <p:nvSpPr>
          <p:cNvPr id="14" name="object 14"/>
          <p:cNvSpPr txBox="1"/>
          <p:nvPr/>
        </p:nvSpPr>
        <p:spPr>
          <a:xfrm>
            <a:off x="1762504" y="3959767"/>
            <a:ext cx="8852663" cy="1248419"/>
          </a:xfrm>
          <a:prstGeom prst="rect">
            <a:avLst/>
          </a:prstGeom>
        </p:spPr>
        <p:txBody>
          <a:bodyPr vert="horz" wrap="square" lIns="0" tIns="128905" rIns="0" bIns="0" rtlCol="0">
            <a:spAutoFit/>
          </a:bodyPr>
          <a:lstStyle/>
          <a:p>
            <a:pPr marL="12700">
              <a:lnSpc>
                <a:spcPct val="100000"/>
              </a:lnSpc>
              <a:spcBef>
                <a:spcPts val="1015"/>
              </a:spcBef>
            </a:pPr>
            <a:r>
              <a:rPr b="1">
                <a:solidFill>
                  <a:srgbClr val="008245"/>
                </a:solidFill>
                <a:latin typeface="Calibri"/>
                <a:cs typeface="Calibri"/>
              </a:rPr>
              <a:t>Résultats</a:t>
            </a:r>
            <a:r>
              <a:rPr b="1" spc="-25">
                <a:solidFill>
                  <a:srgbClr val="008245"/>
                </a:solidFill>
                <a:latin typeface="Calibri"/>
                <a:cs typeface="Calibri"/>
              </a:rPr>
              <a:t> </a:t>
            </a:r>
            <a:r>
              <a:rPr b="1" spc="-10">
                <a:solidFill>
                  <a:srgbClr val="008245"/>
                </a:solidFill>
                <a:latin typeface="Calibri"/>
                <a:cs typeface="Calibri"/>
              </a:rPr>
              <a:t>attendus</a:t>
            </a:r>
            <a:r>
              <a:rPr b="1" spc="-75">
                <a:solidFill>
                  <a:srgbClr val="008245"/>
                </a:solidFill>
                <a:latin typeface="Calibri"/>
                <a:cs typeface="Calibri"/>
              </a:rPr>
              <a:t> </a:t>
            </a:r>
            <a:r>
              <a:rPr b="1">
                <a:solidFill>
                  <a:srgbClr val="008245"/>
                </a:solidFill>
                <a:latin typeface="Calibri"/>
                <a:cs typeface="Calibri"/>
              </a:rPr>
              <a:t>(Délivrables)</a:t>
            </a:r>
            <a:r>
              <a:rPr b="1" spc="-95">
                <a:solidFill>
                  <a:srgbClr val="008245"/>
                </a:solidFill>
                <a:latin typeface="Calibri"/>
                <a:cs typeface="Calibri"/>
              </a:rPr>
              <a:t> </a:t>
            </a:r>
            <a:r>
              <a:rPr b="1" spc="-50">
                <a:solidFill>
                  <a:srgbClr val="008245"/>
                </a:solidFill>
                <a:latin typeface="Calibri"/>
                <a:cs typeface="Calibri"/>
              </a:rPr>
              <a:t>:</a:t>
            </a:r>
            <a:endParaRPr>
              <a:latin typeface="Calibri"/>
              <a:cs typeface="Calibri"/>
            </a:endParaRPr>
          </a:p>
          <a:p>
            <a:pPr marL="545465" indent="-456565">
              <a:lnSpc>
                <a:spcPct val="100000"/>
              </a:lnSpc>
              <a:spcBef>
                <a:spcPts val="775"/>
              </a:spcBef>
              <a:buClr>
                <a:srgbClr val="FF0000"/>
              </a:buClr>
              <a:buFont typeface="Wingdings"/>
              <a:buChar char=""/>
              <a:tabLst>
                <a:tab pos="545465" algn="l"/>
              </a:tabLst>
            </a:pPr>
            <a:r>
              <a:rPr sz="1600">
                <a:latin typeface="Calibri"/>
                <a:cs typeface="Calibri"/>
              </a:rPr>
              <a:t>Cahier</a:t>
            </a:r>
            <a:r>
              <a:rPr sz="1600" spc="-25">
                <a:latin typeface="Calibri"/>
                <a:cs typeface="Calibri"/>
              </a:rPr>
              <a:t> </a:t>
            </a:r>
            <a:r>
              <a:rPr sz="1600">
                <a:latin typeface="Calibri"/>
                <a:cs typeface="Calibri"/>
              </a:rPr>
              <a:t>des</a:t>
            </a:r>
            <a:r>
              <a:rPr sz="1600" spc="-5">
                <a:latin typeface="Calibri"/>
                <a:cs typeface="Calibri"/>
              </a:rPr>
              <a:t> </a:t>
            </a:r>
            <a:r>
              <a:rPr sz="1600" spc="-10">
                <a:latin typeface="Calibri"/>
                <a:cs typeface="Calibri"/>
              </a:rPr>
              <a:t>charges</a:t>
            </a:r>
            <a:r>
              <a:rPr lang="fr-FR" sz="1600">
                <a:latin typeface="Calibri"/>
                <a:cs typeface="Calibri"/>
              </a:rPr>
              <a:t> (</a:t>
            </a:r>
            <a:r>
              <a:rPr sz="1600" err="1">
                <a:latin typeface="Calibri"/>
                <a:cs typeface="Calibri"/>
              </a:rPr>
              <a:t>Liste</a:t>
            </a:r>
            <a:r>
              <a:rPr sz="1600" spc="195">
                <a:latin typeface="Calibri"/>
                <a:cs typeface="Calibri"/>
              </a:rPr>
              <a:t> </a:t>
            </a:r>
            <a:r>
              <a:rPr sz="1600">
                <a:latin typeface="Calibri"/>
                <a:cs typeface="Calibri"/>
              </a:rPr>
              <a:t>des</a:t>
            </a:r>
            <a:r>
              <a:rPr sz="1600" spc="195">
                <a:latin typeface="Calibri"/>
                <a:cs typeface="Calibri"/>
              </a:rPr>
              <a:t> </a:t>
            </a:r>
            <a:r>
              <a:rPr sz="1600">
                <a:latin typeface="Calibri"/>
                <a:cs typeface="Calibri"/>
              </a:rPr>
              <a:t>besoins</a:t>
            </a:r>
            <a:r>
              <a:rPr sz="1600" spc="220">
                <a:latin typeface="Calibri"/>
                <a:cs typeface="Calibri"/>
              </a:rPr>
              <a:t> </a:t>
            </a:r>
            <a:r>
              <a:rPr sz="1600">
                <a:latin typeface="Calibri"/>
                <a:cs typeface="Calibri"/>
              </a:rPr>
              <a:t>fonctionnels</a:t>
            </a:r>
            <a:r>
              <a:rPr sz="1600" spc="200">
                <a:latin typeface="Calibri"/>
                <a:cs typeface="Calibri"/>
              </a:rPr>
              <a:t> </a:t>
            </a:r>
            <a:r>
              <a:rPr sz="1600">
                <a:latin typeface="Calibri"/>
                <a:cs typeface="Calibri"/>
              </a:rPr>
              <a:t>en</a:t>
            </a:r>
            <a:r>
              <a:rPr sz="1600" spc="190">
                <a:latin typeface="Calibri"/>
                <a:cs typeface="Calibri"/>
              </a:rPr>
              <a:t> </a:t>
            </a:r>
            <a:r>
              <a:rPr sz="1600">
                <a:latin typeface="Calibri"/>
                <a:cs typeface="Calibri"/>
              </a:rPr>
              <a:t>précisant</a:t>
            </a:r>
            <a:r>
              <a:rPr sz="1600" spc="220">
                <a:latin typeface="Calibri"/>
                <a:cs typeface="Calibri"/>
              </a:rPr>
              <a:t> </a:t>
            </a:r>
            <a:r>
              <a:rPr sz="1600">
                <a:latin typeface="Calibri"/>
                <a:cs typeface="Calibri"/>
              </a:rPr>
              <a:t>pour</a:t>
            </a:r>
            <a:r>
              <a:rPr sz="1600" spc="185">
                <a:latin typeface="Calibri"/>
                <a:cs typeface="Calibri"/>
              </a:rPr>
              <a:t> </a:t>
            </a:r>
            <a:r>
              <a:rPr sz="1600">
                <a:latin typeface="Calibri"/>
                <a:cs typeface="Calibri"/>
              </a:rPr>
              <a:t>chacun</a:t>
            </a:r>
            <a:r>
              <a:rPr sz="1600" spc="190">
                <a:latin typeface="Calibri"/>
                <a:cs typeface="Calibri"/>
              </a:rPr>
              <a:t> </a:t>
            </a:r>
            <a:r>
              <a:rPr sz="1600">
                <a:latin typeface="Calibri"/>
                <a:cs typeface="Calibri"/>
              </a:rPr>
              <a:t>les</a:t>
            </a:r>
            <a:r>
              <a:rPr sz="1600" spc="180">
                <a:latin typeface="Calibri"/>
                <a:cs typeface="Calibri"/>
              </a:rPr>
              <a:t> </a:t>
            </a:r>
            <a:r>
              <a:rPr sz="1600">
                <a:latin typeface="Calibri"/>
                <a:cs typeface="Calibri"/>
              </a:rPr>
              <a:t>acteurs</a:t>
            </a:r>
            <a:r>
              <a:rPr sz="1600" spc="170">
                <a:latin typeface="Calibri"/>
                <a:cs typeface="Calibri"/>
              </a:rPr>
              <a:t> </a:t>
            </a:r>
            <a:r>
              <a:rPr sz="1600">
                <a:latin typeface="Calibri"/>
                <a:cs typeface="Calibri"/>
              </a:rPr>
              <a:t>concernés,</a:t>
            </a:r>
            <a:r>
              <a:rPr sz="1600" spc="195">
                <a:latin typeface="Calibri"/>
                <a:cs typeface="Calibri"/>
              </a:rPr>
              <a:t> </a:t>
            </a:r>
            <a:r>
              <a:rPr lang="fr-FR" sz="1600">
                <a:latin typeface="Calibri"/>
                <a:cs typeface="Calibri"/>
              </a:rPr>
              <a:t>les données à utilisées</a:t>
            </a:r>
            <a:r>
              <a:rPr lang="fr-FR" sz="1600" spc="195">
                <a:latin typeface="Calibri"/>
                <a:cs typeface="Calibri"/>
              </a:rPr>
              <a:t>, </a:t>
            </a:r>
            <a:r>
              <a:rPr sz="1600" spc="-10" err="1">
                <a:latin typeface="Calibri"/>
                <a:cs typeface="Calibri"/>
              </a:rPr>
              <a:t>l’objectif</a:t>
            </a:r>
            <a:r>
              <a:rPr sz="1600" spc="-10">
                <a:latin typeface="Calibri"/>
                <a:cs typeface="Calibri"/>
              </a:rPr>
              <a:t>,</a:t>
            </a:r>
            <a:r>
              <a:rPr sz="1600" spc="190">
                <a:latin typeface="Calibri"/>
                <a:cs typeface="Calibri"/>
              </a:rPr>
              <a:t> </a:t>
            </a:r>
            <a:r>
              <a:rPr sz="1600">
                <a:latin typeface="Calibri"/>
                <a:cs typeface="Calibri"/>
              </a:rPr>
              <a:t>le</a:t>
            </a:r>
            <a:r>
              <a:rPr sz="1600" spc="200">
                <a:latin typeface="Calibri"/>
                <a:cs typeface="Calibri"/>
              </a:rPr>
              <a:t> </a:t>
            </a:r>
            <a:r>
              <a:rPr sz="1600">
                <a:latin typeface="Calibri"/>
                <a:cs typeface="Calibri"/>
              </a:rPr>
              <a:t>niveau</a:t>
            </a:r>
            <a:r>
              <a:rPr sz="1600" spc="210">
                <a:latin typeface="Calibri"/>
                <a:cs typeface="Calibri"/>
              </a:rPr>
              <a:t> </a:t>
            </a:r>
            <a:r>
              <a:rPr sz="1600">
                <a:latin typeface="Calibri"/>
                <a:cs typeface="Calibri"/>
              </a:rPr>
              <a:t>de</a:t>
            </a:r>
            <a:r>
              <a:rPr sz="1600" spc="200">
                <a:latin typeface="Calibri"/>
                <a:cs typeface="Calibri"/>
              </a:rPr>
              <a:t> </a:t>
            </a:r>
            <a:r>
              <a:rPr sz="1600" err="1">
                <a:latin typeface="Calibri"/>
                <a:cs typeface="Calibri"/>
              </a:rPr>
              <a:t>priorité</a:t>
            </a:r>
            <a:r>
              <a:rPr lang="fr-FR" sz="1600">
                <a:latin typeface="Calibri"/>
                <a:cs typeface="Calibri"/>
              </a:rPr>
              <a:t> &amp; </a:t>
            </a:r>
            <a:r>
              <a:rPr sz="1600" err="1">
                <a:latin typeface="Calibri"/>
                <a:cs typeface="Calibri"/>
              </a:rPr>
              <a:t>Liste</a:t>
            </a:r>
            <a:r>
              <a:rPr sz="1600" spc="-20">
                <a:latin typeface="Calibri"/>
                <a:cs typeface="Calibri"/>
              </a:rPr>
              <a:t> </a:t>
            </a:r>
            <a:r>
              <a:rPr sz="1600">
                <a:latin typeface="Calibri"/>
                <a:cs typeface="Calibri"/>
              </a:rPr>
              <a:t>des</a:t>
            </a:r>
            <a:r>
              <a:rPr sz="1600" spc="-25">
                <a:latin typeface="Calibri"/>
                <a:cs typeface="Calibri"/>
              </a:rPr>
              <a:t> </a:t>
            </a:r>
            <a:r>
              <a:rPr sz="1600">
                <a:latin typeface="Calibri"/>
                <a:cs typeface="Calibri"/>
              </a:rPr>
              <a:t>besoins</a:t>
            </a:r>
            <a:r>
              <a:rPr sz="1600" spc="15">
                <a:latin typeface="Calibri"/>
                <a:cs typeface="Calibri"/>
              </a:rPr>
              <a:t> </a:t>
            </a:r>
            <a:r>
              <a:rPr sz="1600">
                <a:latin typeface="Calibri"/>
                <a:cs typeface="Calibri"/>
              </a:rPr>
              <a:t>non</a:t>
            </a:r>
            <a:r>
              <a:rPr sz="1600" spc="-30">
                <a:latin typeface="Calibri"/>
                <a:cs typeface="Calibri"/>
              </a:rPr>
              <a:t> </a:t>
            </a:r>
            <a:r>
              <a:rPr sz="1600" spc="-10">
                <a:latin typeface="Calibri"/>
                <a:cs typeface="Calibri"/>
              </a:rPr>
              <a:t>fonctionnels</a:t>
            </a:r>
            <a:r>
              <a:rPr sz="1600" spc="50">
                <a:latin typeface="Calibri"/>
                <a:cs typeface="Calibri"/>
              </a:rPr>
              <a:t> </a:t>
            </a:r>
            <a:r>
              <a:rPr sz="1600">
                <a:latin typeface="Calibri"/>
                <a:cs typeface="Calibri"/>
              </a:rPr>
              <a:t>(Sécurité,</a:t>
            </a:r>
            <a:r>
              <a:rPr sz="1600" spc="-5">
                <a:latin typeface="Calibri"/>
                <a:cs typeface="Calibri"/>
              </a:rPr>
              <a:t> </a:t>
            </a:r>
            <a:r>
              <a:rPr sz="1600" spc="-10">
                <a:latin typeface="Calibri"/>
                <a:cs typeface="Calibri"/>
              </a:rPr>
              <a:t>ergonomie,</a:t>
            </a:r>
            <a:r>
              <a:rPr sz="1600" spc="5">
                <a:latin typeface="Calibri"/>
                <a:cs typeface="Calibri"/>
              </a:rPr>
              <a:t> </a:t>
            </a:r>
            <a:r>
              <a:rPr sz="1600" spc="-10">
                <a:latin typeface="Calibri"/>
                <a:cs typeface="Calibri"/>
              </a:rPr>
              <a:t>performance,</a:t>
            </a:r>
            <a:r>
              <a:rPr sz="1600" spc="15">
                <a:latin typeface="Calibri"/>
                <a:cs typeface="Calibri"/>
              </a:rPr>
              <a:t> </a:t>
            </a:r>
            <a:r>
              <a:rPr sz="1600" spc="-25">
                <a:latin typeface="Calibri"/>
                <a:cs typeface="Calibri"/>
              </a:rPr>
              <a:t>…)</a:t>
            </a:r>
            <a:endParaRPr sz="1600">
              <a:latin typeface="Calibri"/>
              <a:cs typeface="Calibri"/>
            </a:endParaRPr>
          </a:p>
        </p:txBody>
      </p:sp>
      <p:grpSp>
        <p:nvGrpSpPr>
          <p:cNvPr id="15" name="object 15"/>
          <p:cNvGrpSpPr/>
          <p:nvPr/>
        </p:nvGrpSpPr>
        <p:grpSpPr>
          <a:xfrm>
            <a:off x="2176272" y="1633727"/>
            <a:ext cx="649605" cy="2338070"/>
            <a:chOff x="2176272" y="1633727"/>
            <a:chExt cx="649605" cy="2338070"/>
          </a:xfrm>
        </p:grpSpPr>
        <p:pic>
          <p:nvPicPr>
            <p:cNvPr id="16" name="object 16"/>
            <p:cNvPicPr/>
            <p:nvPr/>
          </p:nvPicPr>
          <p:blipFill>
            <a:blip r:embed="rId4" cstate="print"/>
            <a:stretch>
              <a:fillRect/>
            </a:stretch>
          </p:blipFill>
          <p:spPr>
            <a:xfrm>
              <a:off x="2176272" y="1633727"/>
              <a:ext cx="649224" cy="649224"/>
            </a:xfrm>
            <a:prstGeom prst="rect">
              <a:avLst/>
            </a:prstGeom>
          </p:spPr>
        </p:pic>
        <p:pic>
          <p:nvPicPr>
            <p:cNvPr id="17" name="object 17"/>
            <p:cNvPicPr/>
            <p:nvPr/>
          </p:nvPicPr>
          <p:blipFill>
            <a:blip r:embed="rId5" cstate="print"/>
            <a:stretch>
              <a:fillRect/>
            </a:stretch>
          </p:blipFill>
          <p:spPr>
            <a:xfrm>
              <a:off x="2176272" y="3358895"/>
              <a:ext cx="612648" cy="612647"/>
            </a:xfrm>
            <a:prstGeom prst="rect">
              <a:avLst/>
            </a:prstGeom>
          </p:spPr>
        </p:pic>
      </p:gr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41</a:t>
            </a:fld>
            <a:endParaRPr spc="-25"/>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0" y="0"/>
            <a:ext cx="12189460" cy="6858000"/>
            <a:chOff x="0" y="-1"/>
            <a:chExt cx="12189460" cy="6858000"/>
          </a:xfrm>
        </p:grpSpPr>
        <p:pic>
          <p:nvPicPr>
            <p:cNvPr id="5" name="object 3"/>
            <p:cNvPicPr/>
            <p:nvPr/>
          </p:nvPicPr>
          <p:blipFill>
            <a:blip r:embed="rId2" cstate="print"/>
            <a:stretch>
              <a:fillRect/>
            </a:stretch>
          </p:blipFill>
          <p:spPr>
            <a:xfrm>
              <a:off x="3048" y="-1"/>
              <a:ext cx="12185903" cy="6857999"/>
            </a:xfrm>
            <a:prstGeom prst="rect">
              <a:avLst/>
            </a:prstGeom>
          </p:spPr>
        </p:pic>
        <p:sp>
          <p:nvSpPr>
            <p:cNvPr id="6"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7"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8"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4" name="object 12"/>
          <p:cNvSpPr txBox="1"/>
          <p:nvPr/>
        </p:nvSpPr>
        <p:spPr>
          <a:xfrm>
            <a:off x="719327" y="1673395"/>
            <a:ext cx="4660900" cy="271228"/>
          </a:xfrm>
          <a:prstGeom prst="rect">
            <a:avLst/>
          </a:prstGeom>
          <a:solidFill>
            <a:srgbClr val="008245"/>
          </a:solidFill>
        </p:spPr>
        <p:txBody>
          <a:bodyPr vert="horz" wrap="square" lIns="0" tIns="24765" rIns="0" bIns="0" rtlCol="0">
            <a:spAutoFit/>
          </a:bodyPr>
          <a:lstStyle/>
          <a:p>
            <a:pPr marL="92710">
              <a:lnSpc>
                <a:spcPct val="100000"/>
              </a:lnSpc>
              <a:spcBef>
                <a:spcPts val="195"/>
              </a:spcBef>
            </a:pPr>
            <a:r>
              <a:rPr lang="fr-FR" sz="1600" b="1">
                <a:solidFill>
                  <a:srgbClr val="FFFFFF"/>
                </a:solidFill>
                <a:latin typeface="Calibri"/>
                <a:cs typeface="Calibri"/>
              </a:rPr>
              <a:t>Cahier des charges </a:t>
            </a:r>
            <a:r>
              <a:rPr sz="1600" b="1">
                <a:solidFill>
                  <a:srgbClr val="FFFFFF"/>
                </a:solidFill>
                <a:latin typeface="Calibri"/>
                <a:cs typeface="Calibri"/>
              </a:rPr>
              <a:t>:</a:t>
            </a:r>
          </a:p>
        </p:txBody>
      </p:sp>
      <p:sp>
        <p:nvSpPr>
          <p:cNvPr id="15" name="object 13"/>
          <p:cNvSpPr txBox="1"/>
          <p:nvPr/>
        </p:nvSpPr>
        <p:spPr>
          <a:xfrm>
            <a:off x="719327" y="1944623"/>
            <a:ext cx="4660900" cy="1102866"/>
          </a:xfrm>
          <a:prstGeom prst="rect">
            <a:avLst/>
          </a:prstGeom>
          <a:solidFill>
            <a:srgbClr val="005BA7"/>
          </a:solidFill>
        </p:spPr>
        <p:txBody>
          <a:bodyPr vert="horz" wrap="square" lIns="0" tIns="0" rIns="0" bIns="0" rtlCol="0">
            <a:spAutoFit/>
          </a:bodyPr>
          <a:lstStyle/>
          <a:p>
            <a:pPr>
              <a:lnSpc>
                <a:spcPct val="100000"/>
              </a:lnSpc>
              <a:spcBef>
                <a:spcPts val="434"/>
              </a:spcBef>
            </a:pPr>
            <a:endParaRPr sz="1400">
              <a:latin typeface="Times New Roman"/>
              <a:cs typeface="Times New Roman"/>
            </a:endParaRPr>
          </a:p>
          <a:p>
            <a:pPr marL="12700" algn="just">
              <a:lnSpc>
                <a:spcPct val="100000"/>
              </a:lnSpc>
              <a:spcBef>
                <a:spcPts val="90"/>
              </a:spcBef>
            </a:pPr>
            <a:r>
              <a:rPr lang="fr-FR" sz="1400" spc="-10">
                <a:solidFill>
                  <a:schemeClr val="bg1"/>
                </a:solidFill>
                <a:latin typeface="Calibri"/>
                <a:cs typeface="Calibri"/>
              </a:rPr>
              <a:t>C’est</a:t>
            </a:r>
            <a:r>
              <a:rPr lang="fr-FR" sz="1400" spc="-40">
                <a:solidFill>
                  <a:schemeClr val="bg1"/>
                </a:solidFill>
                <a:latin typeface="Calibri"/>
                <a:cs typeface="Calibri"/>
              </a:rPr>
              <a:t> </a:t>
            </a:r>
            <a:r>
              <a:rPr lang="fr-FR" sz="1400">
                <a:solidFill>
                  <a:schemeClr val="bg1"/>
                </a:solidFill>
                <a:latin typeface="Calibri"/>
                <a:cs typeface="Calibri"/>
              </a:rPr>
              <a:t>un</a:t>
            </a:r>
            <a:r>
              <a:rPr lang="fr-FR" sz="1400" spc="-30">
                <a:solidFill>
                  <a:schemeClr val="bg1"/>
                </a:solidFill>
                <a:latin typeface="Calibri"/>
                <a:cs typeface="Calibri"/>
              </a:rPr>
              <a:t> </a:t>
            </a:r>
            <a:r>
              <a:rPr lang="fr-FR" sz="1400">
                <a:solidFill>
                  <a:schemeClr val="bg1"/>
                </a:solidFill>
                <a:latin typeface="Calibri"/>
                <a:cs typeface="Calibri"/>
              </a:rPr>
              <a:t>document qui</a:t>
            </a:r>
            <a:r>
              <a:rPr lang="fr-FR" sz="1400" spc="-20">
                <a:solidFill>
                  <a:schemeClr val="bg1"/>
                </a:solidFill>
                <a:latin typeface="Calibri"/>
                <a:cs typeface="Calibri"/>
              </a:rPr>
              <a:t> </a:t>
            </a:r>
            <a:r>
              <a:rPr lang="fr-FR" sz="1400">
                <a:solidFill>
                  <a:schemeClr val="bg1"/>
                </a:solidFill>
                <a:latin typeface="Calibri"/>
                <a:cs typeface="Calibri"/>
              </a:rPr>
              <a:t>décrit</a:t>
            </a:r>
            <a:r>
              <a:rPr lang="fr-FR" sz="1400" spc="-25">
                <a:solidFill>
                  <a:schemeClr val="bg1"/>
                </a:solidFill>
                <a:latin typeface="Calibri"/>
                <a:cs typeface="Calibri"/>
              </a:rPr>
              <a:t> </a:t>
            </a:r>
            <a:r>
              <a:rPr lang="fr-FR" sz="1400">
                <a:solidFill>
                  <a:schemeClr val="bg1"/>
                </a:solidFill>
                <a:latin typeface="Calibri"/>
                <a:cs typeface="Calibri"/>
              </a:rPr>
              <a:t>les</a:t>
            </a:r>
            <a:r>
              <a:rPr lang="fr-FR" sz="1400" spc="-25">
                <a:solidFill>
                  <a:schemeClr val="bg1"/>
                </a:solidFill>
                <a:latin typeface="Calibri"/>
                <a:cs typeface="Calibri"/>
              </a:rPr>
              <a:t> </a:t>
            </a:r>
            <a:r>
              <a:rPr lang="fr-FR" sz="1400">
                <a:solidFill>
                  <a:schemeClr val="bg1"/>
                </a:solidFill>
                <a:latin typeface="Calibri"/>
                <a:cs typeface="Calibri"/>
              </a:rPr>
              <a:t>besoins</a:t>
            </a:r>
            <a:r>
              <a:rPr lang="fr-FR" sz="1400" spc="-5">
                <a:solidFill>
                  <a:schemeClr val="bg1"/>
                </a:solidFill>
                <a:latin typeface="Calibri"/>
                <a:cs typeface="Calibri"/>
              </a:rPr>
              <a:t> </a:t>
            </a:r>
            <a:r>
              <a:rPr lang="fr-FR" sz="1400">
                <a:solidFill>
                  <a:schemeClr val="bg1"/>
                </a:solidFill>
                <a:latin typeface="Calibri"/>
                <a:cs typeface="Calibri"/>
              </a:rPr>
              <a:t>des</a:t>
            </a:r>
            <a:r>
              <a:rPr lang="fr-FR" sz="1400" spc="-45">
                <a:solidFill>
                  <a:schemeClr val="bg1"/>
                </a:solidFill>
                <a:latin typeface="Calibri"/>
                <a:cs typeface="Calibri"/>
              </a:rPr>
              <a:t> </a:t>
            </a:r>
            <a:r>
              <a:rPr lang="fr-FR" sz="1400" spc="-10">
                <a:solidFill>
                  <a:schemeClr val="bg1"/>
                </a:solidFill>
                <a:latin typeface="Calibri"/>
                <a:cs typeface="Calibri"/>
              </a:rPr>
              <a:t>utilisateurs concernant un projet.</a:t>
            </a:r>
            <a:r>
              <a:rPr lang="fr-FR" sz="1400" spc="45">
                <a:solidFill>
                  <a:schemeClr val="bg1"/>
                </a:solidFill>
                <a:latin typeface="Calibri"/>
                <a:cs typeface="Calibri"/>
              </a:rPr>
              <a:t> </a:t>
            </a:r>
            <a:r>
              <a:rPr lang="fr-FR" sz="1400">
                <a:solidFill>
                  <a:schemeClr val="bg1"/>
                </a:solidFill>
                <a:latin typeface="Calibri"/>
                <a:cs typeface="Calibri"/>
              </a:rPr>
              <a:t>Il</a:t>
            </a:r>
            <a:r>
              <a:rPr lang="fr-FR" sz="1400" spc="-60">
                <a:solidFill>
                  <a:schemeClr val="bg1"/>
                </a:solidFill>
                <a:latin typeface="Calibri"/>
                <a:cs typeface="Calibri"/>
              </a:rPr>
              <a:t> </a:t>
            </a:r>
            <a:r>
              <a:rPr lang="fr-FR" sz="1400" spc="-10">
                <a:solidFill>
                  <a:schemeClr val="bg1"/>
                </a:solidFill>
                <a:latin typeface="Calibri"/>
                <a:cs typeface="Calibri"/>
              </a:rPr>
              <a:t>regroupe</a:t>
            </a:r>
            <a:r>
              <a:rPr lang="fr-FR" sz="1400" spc="5">
                <a:solidFill>
                  <a:schemeClr val="bg1"/>
                </a:solidFill>
                <a:latin typeface="Calibri"/>
                <a:cs typeface="Calibri"/>
              </a:rPr>
              <a:t> </a:t>
            </a:r>
            <a:r>
              <a:rPr lang="fr-FR" sz="1400">
                <a:solidFill>
                  <a:schemeClr val="bg1"/>
                </a:solidFill>
                <a:latin typeface="Calibri"/>
                <a:cs typeface="Calibri"/>
              </a:rPr>
              <a:t>les</a:t>
            </a:r>
            <a:r>
              <a:rPr lang="fr-FR" sz="1400" spc="-25">
                <a:solidFill>
                  <a:schemeClr val="bg1"/>
                </a:solidFill>
                <a:latin typeface="Calibri"/>
                <a:cs typeface="Calibri"/>
              </a:rPr>
              <a:t> </a:t>
            </a:r>
            <a:r>
              <a:rPr lang="fr-FR" sz="1400">
                <a:solidFill>
                  <a:schemeClr val="bg1"/>
                </a:solidFill>
                <a:latin typeface="Calibri"/>
                <a:cs typeface="Calibri"/>
              </a:rPr>
              <a:t>besoins</a:t>
            </a:r>
            <a:r>
              <a:rPr lang="fr-FR" sz="1400" spc="-40">
                <a:solidFill>
                  <a:schemeClr val="bg1"/>
                </a:solidFill>
                <a:latin typeface="Calibri"/>
                <a:cs typeface="Calibri"/>
              </a:rPr>
              <a:t> </a:t>
            </a:r>
            <a:r>
              <a:rPr lang="fr-FR" sz="1400" spc="-10">
                <a:solidFill>
                  <a:schemeClr val="bg1"/>
                </a:solidFill>
                <a:latin typeface="Calibri"/>
                <a:cs typeface="Calibri"/>
              </a:rPr>
              <a:t>fonctionnels</a:t>
            </a:r>
            <a:r>
              <a:rPr lang="fr-FR" sz="1400" spc="15">
                <a:solidFill>
                  <a:schemeClr val="bg1"/>
                </a:solidFill>
                <a:latin typeface="Calibri"/>
                <a:cs typeface="Calibri"/>
              </a:rPr>
              <a:t> </a:t>
            </a:r>
            <a:r>
              <a:rPr lang="fr-FR" sz="1400">
                <a:solidFill>
                  <a:schemeClr val="bg1"/>
                </a:solidFill>
                <a:latin typeface="Calibri"/>
                <a:cs typeface="Calibri"/>
              </a:rPr>
              <a:t>et</a:t>
            </a:r>
            <a:r>
              <a:rPr lang="fr-FR" sz="1400" spc="-45">
                <a:solidFill>
                  <a:schemeClr val="bg1"/>
                </a:solidFill>
                <a:latin typeface="Calibri"/>
                <a:cs typeface="Calibri"/>
              </a:rPr>
              <a:t> </a:t>
            </a:r>
            <a:r>
              <a:rPr lang="fr-FR" sz="1400">
                <a:solidFill>
                  <a:schemeClr val="bg1"/>
                </a:solidFill>
                <a:latin typeface="Calibri"/>
                <a:cs typeface="Calibri"/>
              </a:rPr>
              <a:t>les</a:t>
            </a:r>
            <a:r>
              <a:rPr lang="fr-FR" sz="1400" spc="-50">
                <a:solidFill>
                  <a:schemeClr val="bg1"/>
                </a:solidFill>
                <a:latin typeface="Calibri"/>
                <a:cs typeface="Calibri"/>
              </a:rPr>
              <a:t> </a:t>
            </a:r>
            <a:r>
              <a:rPr lang="fr-FR" sz="1400">
                <a:solidFill>
                  <a:schemeClr val="bg1"/>
                </a:solidFill>
                <a:latin typeface="Calibri"/>
                <a:cs typeface="Calibri"/>
              </a:rPr>
              <a:t>besoins</a:t>
            </a:r>
            <a:r>
              <a:rPr lang="fr-FR" sz="1400" spc="-5">
                <a:solidFill>
                  <a:schemeClr val="bg1"/>
                </a:solidFill>
                <a:latin typeface="Calibri"/>
                <a:cs typeface="Calibri"/>
              </a:rPr>
              <a:t> </a:t>
            </a:r>
            <a:r>
              <a:rPr lang="fr-FR" sz="1400">
                <a:solidFill>
                  <a:schemeClr val="bg1"/>
                </a:solidFill>
                <a:latin typeface="Calibri"/>
                <a:cs typeface="Calibri"/>
              </a:rPr>
              <a:t>non</a:t>
            </a:r>
            <a:r>
              <a:rPr lang="fr-FR" sz="1400" spc="-40">
                <a:solidFill>
                  <a:schemeClr val="bg1"/>
                </a:solidFill>
                <a:latin typeface="Calibri"/>
                <a:cs typeface="Calibri"/>
              </a:rPr>
              <a:t> </a:t>
            </a:r>
            <a:r>
              <a:rPr lang="fr-FR" sz="1400" spc="-10">
                <a:solidFill>
                  <a:schemeClr val="bg1"/>
                </a:solidFill>
                <a:latin typeface="Calibri"/>
                <a:cs typeface="Calibri"/>
              </a:rPr>
              <a:t>fonctionnels.</a:t>
            </a:r>
          </a:p>
          <a:p>
            <a:pPr marL="12700" algn="just">
              <a:lnSpc>
                <a:spcPct val="100000"/>
              </a:lnSpc>
              <a:spcBef>
                <a:spcPts val="90"/>
              </a:spcBef>
            </a:pPr>
            <a:endParaRPr lang="fr-FR" sz="1400">
              <a:latin typeface="Calibri"/>
              <a:cs typeface="Calibri"/>
            </a:endParaRPr>
          </a:p>
        </p:txBody>
      </p:sp>
      <p:sp>
        <p:nvSpPr>
          <p:cNvPr id="16" name="Rectangle 15"/>
          <p:cNvSpPr/>
          <p:nvPr/>
        </p:nvSpPr>
        <p:spPr>
          <a:xfrm>
            <a:off x="669712" y="3275803"/>
            <a:ext cx="4149406" cy="307135"/>
          </a:xfrm>
          <a:prstGeom prst="rect">
            <a:avLst/>
          </a:prstGeom>
        </p:spPr>
        <p:txBody>
          <a:bodyPr wrap="none">
            <a:spAutoFit/>
          </a:bodyPr>
          <a:lstStyle/>
          <a:p>
            <a:pPr lvl="0" algn="just" defTabSz="914400" rtl="0" eaLnBrk="1" latinLnBrk="0" hangingPunct="1">
              <a:lnSpc>
                <a:spcPts val="1600"/>
              </a:lnSpc>
              <a:spcBef>
                <a:spcPct val="0"/>
              </a:spcBef>
              <a:spcAft>
                <a:spcPct val="15000"/>
              </a:spcAft>
              <a:buClr>
                <a:srgbClr val="565656"/>
              </a:buClr>
            </a:pPr>
            <a:r>
              <a:rPr lang="en-US" sz="1800" kern="1200">
                <a:solidFill>
                  <a:srgbClr val="565656"/>
                </a:solidFill>
                <a:latin typeface="Calibri" panose="020F0502020204030204" pitchFamily="34" charset="0"/>
                <a:cs typeface="Calibri" panose="020F0502020204030204" pitchFamily="34" charset="0"/>
              </a:rPr>
              <a:t>Il </a:t>
            </a:r>
            <a:r>
              <a:rPr lang="fr-FR" sz="1800" kern="1200">
                <a:solidFill>
                  <a:srgbClr val="565656"/>
                </a:solidFill>
                <a:latin typeface="Calibri" panose="020F0502020204030204" pitchFamily="34" charset="0"/>
                <a:cs typeface="Calibri" panose="020F0502020204030204" pitchFamily="34" charset="0"/>
              </a:rPr>
              <a:t>existe</a:t>
            </a:r>
            <a:r>
              <a:rPr lang="en-US" sz="1800" kern="1200">
                <a:solidFill>
                  <a:srgbClr val="565656"/>
                </a:solidFill>
                <a:latin typeface="Calibri" panose="020F0502020204030204" pitchFamily="34" charset="0"/>
                <a:cs typeface="Calibri" panose="020F0502020204030204" pitchFamily="34" charset="0"/>
              </a:rPr>
              <a:t> </a:t>
            </a:r>
            <a:r>
              <a:rPr lang="fr-FR" sz="1800" kern="1200">
                <a:solidFill>
                  <a:srgbClr val="565656"/>
                </a:solidFill>
                <a:latin typeface="Calibri" panose="020F0502020204030204" pitchFamily="34" charset="0"/>
                <a:cs typeface="Calibri" panose="020F0502020204030204" pitchFamily="34" charset="0"/>
              </a:rPr>
              <a:t>deux</a:t>
            </a:r>
            <a:r>
              <a:rPr lang="en-US" sz="1800" kern="1200">
                <a:solidFill>
                  <a:srgbClr val="565656"/>
                </a:solidFill>
                <a:latin typeface="Calibri" panose="020F0502020204030204" pitchFamily="34" charset="0"/>
                <a:cs typeface="Calibri" panose="020F0502020204030204" pitchFamily="34" charset="0"/>
              </a:rPr>
              <a:t> types de cahier des charges :</a:t>
            </a:r>
            <a:endParaRPr lang="fr-FR" sz="1800" kern="1200">
              <a:solidFill>
                <a:srgbClr val="565656"/>
              </a:solidFill>
              <a:latin typeface="Calibri" panose="020F0502020204030204" pitchFamily="34" charset="0"/>
              <a:cs typeface="Calibri" panose="020F0502020204030204" pitchFamily="34" charset="0"/>
            </a:endParaRPr>
          </a:p>
        </p:txBody>
      </p:sp>
      <p:sp>
        <p:nvSpPr>
          <p:cNvPr id="17" name="Rectangle 16"/>
          <p:cNvSpPr/>
          <p:nvPr/>
        </p:nvSpPr>
        <p:spPr>
          <a:xfrm>
            <a:off x="669712" y="3578649"/>
            <a:ext cx="10607888" cy="2800767"/>
          </a:xfrm>
          <a:prstGeom prst="rect">
            <a:avLst/>
          </a:prstGeom>
        </p:spPr>
        <p:txBody>
          <a:bodyPr wrap="square">
            <a:spAutoFit/>
          </a:bodyPr>
          <a:lstStyle/>
          <a:p>
            <a:pPr algn="just"/>
            <a:r>
              <a:rPr lang="fr-FR" sz="1600" b="1" kern="1200">
                <a:solidFill>
                  <a:srgbClr val="565656"/>
                </a:solidFill>
                <a:latin typeface="Calibri" panose="020F0502020204030204" pitchFamily="34" charset="0"/>
                <a:cs typeface="Calibri" panose="020F0502020204030204" pitchFamily="34" charset="0"/>
              </a:rPr>
              <a:t>1. Cahier des charges fonctionnel (</a:t>
            </a:r>
            <a:r>
              <a:rPr lang="fr-FR" sz="1600" b="1" kern="1200" err="1">
                <a:solidFill>
                  <a:srgbClr val="565656"/>
                </a:solidFill>
                <a:latin typeface="Calibri" panose="020F0502020204030204" pitchFamily="34" charset="0"/>
                <a:cs typeface="Calibri" panose="020F0502020204030204" pitchFamily="34" charset="0"/>
              </a:rPr>
              <a:t>CdCF</a:t>
            </a:r>
            <a:r>
              <a:rPr lang="fr-FR" sz="1600" b="1" kern="1200">
                <a:solidFill>
                  <a:srgbClr val="565656"/>
                </a:solidFill>
                <a:latin typeface="Calibri" panose="020F0502020204030204" pitchFamily="34" charset="0"/>
                <a:cs typeface="Calibri" panose="020F0502020204030204" pitchFamily="34" charset="0"/>
              </a:rPr>
              <a:t>)</a:t>
            </a:r>
          </a:p>
          <a:p>
            <a:pPr algn="just"/>
            <a:r>
              <a:rPr lang="fr-FR" sz="1600" kern="1200">
                <a:solidFill>
                  <a:srgbClr val="565656"/>
                </a:solidFill>
                <a:latin typeface="Calibri" panose="020F0502020204030204" pitchFamily="34" charset="0"/>
                <a:cs typeface="Calibri" panose="020F0502020204030204" pitchFamily="34" charset="0"/>
              </a:rPr>
              <a:t>Ce type de cahier des charges décrit les besoins, les attentes et les contraintes du projet sans imposer de solutions techniques. Il répond principalement à la question : « Que doit faire le système ? »</a:t>
            </a:r>
          </a:p>
          <a:p>
            <a:pPr algn="just"/>
            <a:r>
              <a:rPr lang="fr-FR" sz="1600" b="1" kern="1200">
                <a:solidFill>
                  <a:schemeClr val="accent6">
                    <a:lumMod val="75000"/>
                  </a:schemeClr>
                </a:solidFill>
                <a:latin typeface="Calibri" panose="020F0502020204030204" pitchFamily="34" charset="0"/>
                <a:cs typeface="Calibri" panose="020F0502020204030204" pitchFamily="34" charset="0"/>
              </a:rPr>
              <a:t>Exemple</a:t>
            </a:r>
            <a:r>
              <a:rPr lang="fr-FR" sz="1600" b="1" kern="1200">
                <a:solidFill>
                  <a:srgbClr val="565656"/>
                </a:solidFill>
                <a:latin typeface="Calibri" panose="020F0502020204030204" pitchFamily="34" charset="0"/>
                <a:cs typeface="Calibri" panose="020F0502020204030204" pitchFamily="34" charset="0"/>
              </a:rPr>
              <a:t> :</a:t>
            </a:r>
            <a:r>
              <a:rPr lang="fr-FR" sz="1600">
                <a:latin typeface="Calibri" panose="020F0502020204030204" pitchFamily="34" charset="0"/>
                <a:cs typeface="Calibri" panose="020F0502020204030204" pitchFamily="34" charset="0"/>
              </a:rPr>
              <a:t> </a:t>
            </a:r>
            <a:r>
              <a:rPr lang="fr-FR" sz="1600" kern="1200">
                <a:solidFill>
                  <a:srgbClr val="565656"/>
                </a:solidFill>
                <a:latin typeface="Calibri" panose="020F0502020204030204" pitchFamily="34" charset="0"/>
                <a:cs typeface="Calibri" panose="020F0502020204030204" pitchFamily="34" charset="0"/>
              </a:rPr>
              <a:t>Pour un site e-commerce, le </a:t>
            </a:r>
            <a:r>
              <a:rPr lang="fr-FR" sz="1600" kern="1200" err="1">
                <a:solidFill>
                  <a:srgbClr val="565656"/>
                </a:solidFill>
                <a:latin typeface="Calibri" panose="020F0502020204030204" pitchFamily="34" charset="0"/>
                <a:cs typeface="Calibri" panose="020F0502020204030204" pitchFamily="34" charset="0"/>
              </a:rPr>
              <a:t>CdCF</a:t>
            </a:r>
            <a:r>
              <a:rPr lang="fr-FR" sz="1600" kern="1200">
                <a:solidFill>
                  <a:srgbClr val="565656"/>
                </a:solidFill>
                <a:latin typeface="Calibri" panose="020F0502020204030204" pitchFamily="34" charset="0"/>
                <a:cs typeface="Calibri" panose="020F0502020204030204" pitchFamily="34" charset="0"/>
              </a:rPr>
              <a:t> préciserait que les utilisateurs doivent pouvoir créer un compte, ajouter des produits au panier et payer en ligne, sans détailler la technologie à utiliser.</a:t>
            </a:r>
          </a:p>
          <a:p>
            <a:pPr algn="just"/>
            <a:endParaRPr lang="fr-FR" sz="1600" kern="1200">
              <a:solidFill>
                <a:srgbClr val="565656"/>
              </a:solidFill>
              <a:latin typeface="Calibri" panose="020F0502020204030204" pitchFamily="34" charset="0"/>
              <a:cs typeface="Calibri" panose="020F0502020204030204" pitchFamily="34" charset="0"/>
            </a:endParaRPr>
          </a:p>
          <a:p>
            <a:pPr algn="just"/>
            <a:r>
              <a:rPr lang="fr-FR" sz="1600" b="1" kern="1200">
                <a:solidFill>
                  <a:srgbClr val="565656"/>
                </a:solidFill>
                <a:latin typeface="Calibri" panose="020F0502020204030204" pitchFamily="34" charset="0"/>
                <a:cs typeface="Calibri" panose="020F0502020204030204" pitchFamily="34" charset="0"/>
              </a:rPr>
              <a:t>2. Cahier des charges technique (</a:t>
            </a:r>
            <a:r>
              <a:rPr lang="fr-FR" sz="1600" b="1" kern="1200" err="1">
                <a:solidFill>
                  <a:srgbClr val="565656"/>
                </a:solidFill>
                <a:latin typeface="Calibri" panose="020F0502020204030204" pitchFamily="34" charset="0"/>
                <a:cs typeface="Calibri" panose="020F0502020204030204" pitchFamily="34" charset="0"/>
              </a:rPr>
              <a:t>CdCT</a:t>
            </a:r>
            <a:r>
              <a:rPr lang="fr-FR" sz="1600" b="1" kern="1200">
                <a:solidFill>
                  <a:srgbClr val="565656"/>
                </a:solidFill>
                <a:latin typeface="Calibri" panose="020F0502020204030204" pitchFamily="34" charset="0"/>
                <a:cs typeface="Calibri" panose="020F0502020204030204" pitchFamily="34" charset="0"/>
              </a:rPr>
              <a:t>)</a:t>
            </a:r>
          </a:p>
          <a:p>
            <a:pPr algn="just"/>
            <a:r>
              <a:rPr lang="fr-FR" sz="1600" kern="1200">
                <a:solidFill>
                  <a:srgbClr val="565656"/>
                </a:solidFill>
                <a:latin typeface="Calibri" panose="020F0502020204030204" pitchFamily="34" charset="0"/>
                <a:cs typeface="Calibri" panose="020F0502020204030204" pitchFamily="34" charset="0"/>
              </a:rPr>
              <a:t>Il détaille les solutions techniques retenues pour répondre aux besoins exprimés dans le cahier des charges fonctionnel. Il répond à la question : « Comment le système va-t-il être conçu ? »</a:t>
            </a:r>
          </a:p>
          <a:p>
            <a:pPr algn="just"/>
            <a:r>
              <a:rPr lang="fr-FR" sz="1600" b="1" kern="1200">
                <a:solidFill>
                  <a:schemeClr val="accent6">
                    <a:lumMod val="75000"/>
                  </a:schemeClr>
                </a:solidFill>
                <a:latin typeface="Calibri" panose="020F0502020204030204" pitchFamily="34" charset="0"/>
                <a:cs typeface="Calibri" panose="020F0502020204030204" pitchFamily="34" charset="0"/>
              </a:rPr>
              <a:t>Exemple</a:t>
            </a:r>
            <a:r>
              <a:rPr lang="fr-FR" sz="1600" b="1"/>
              <a:t> :</a:t>
            </a:r>
            <a:r>
              <a:rPr lang="fr-FR" sz="1600"/>
              <a:t> </a:t>
            </a:r>
            <a:r>
              <a:rPr lang="fr-FR" sz="1600" kern="1200">
                <a:solidFill>
                  <a:srgbClr val="565656"/>
                </a:solidFill>
                <a:latin typeface="Calibri" panose="020F0502020204030204" pitchFamily="34" charset="0"/>
                <a:cs typeface="Calibri" panose="020F0502020204030204" pitchFamily="34" charset="0"/>
              </a:rPr>
              <a:t>Pour le même site e-commerce, le </a:t>
            </a:r>
            <a:r>
              <a:rPr lang="fr-FR" sz="1600" kern="1200" err="1">
                <a:solidFill>
                  <a:srgbClr val="565656"/>
                </a:solidFill>
                <a:latin typeface="Calibri" panose="020F0502020204030204" pitchFamily="34" charset="0"/>
                <a:cs typeface="Calibri" panose="020F0502020204030204" pitchFamily="34" charset="0"/>
              </a:rPr>
              <a:t>CdCT</a:t>
            </a:r>
            <a:r>
              <a:rPr lang="fr-FR" sz="1600" kern="1200">
                <a:solidFill>
                  <a:srgbClr val="565656"/>
                </a:solidFill>
                <a:latin typeface="Calibri" panose="020F0502020204030204" pitchFamily="34" charset="0"/>
                <a:cs typeface="Calibri" panose="020F0502020204030204" pitchFamily="34" charset="0"/>
              </a:rPr>
              <a:t> détaillerait que le site sera développé en </a:t>
            </a:r>
            <a:r>
              <a:rPr lang="fr-FR" sz="1600" kern="1200" err="1">
                <a:solidFill>
                  <a:srgbClr val="565656"/>
                </a:solidFill>
                <a:latin typeface="Calibri" panose="020F0502020204030204" pitchFamily="34" charset="0"/>
                <a:cs typeface="Calibri" panose="020F0502020204030204" pitchFamily="34" charset="0"/>
              </a:rPr>
              <a:t>React</a:t>
            </a:r>
            <a:r>
              <a:rPr lang="fr-FR" sz="1600" kern="1200">
                <a:solidFill>
                  <a:srgbClr val="565656"/>
                </a:solidFill>
                <a:latin typeface="Calibri" panose="020F0502020204030204" pitchFamily="34" charset="0"/>
                <a:cs typeface="Calibri" panose="020F0502020204030204" pitchFamily="34" charset="0"/>
              </a:rPr>
              <a:t> avec un back-end en Node.js et une base de données MySQL.</a:t>
            </a:r>
          </a:p>
        </p:txBody>
      </p:sp>
      <p:sp>
        <p:nvSpPr>
          <p:cNvPr id="18" name="object 12"/>
          <p:cNvSpPr txBox="1"/>
          <p:nvPr/>
        </p:nvSpPr>
        <p:spPr>
          <a:xfrm>
            <a:off x="268287" y="826389"/>
            <a:ext cx="238760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0058A0"/>
                </a:solidFill>
                <a:latin typeface="Calibri"/>
                <a:cs typeface="Calibri"/>
              </a:rPr>
              <a:t>Compréhension</a:t>
            </a:r>
            <a:r>
              <a:rPr sz="1600" b="1" spc="-20">
                <a:solidFill>
                  <a:srgbClr val="0058A0"/>
                </a:solidFill>
                <a:latin typeface="Calibri"/>
                <a:cs typeface="Calibri"/>
              </a:rPr>
              <a:t> </a:t>
            </a:r>
            <a:r>
              <a:rPr sz="1600" b="1">
                <a:solidFill>
                  <a:srgbClr val="0058A0"/>
                </a:solidFill>
                <a:latin typeface="Calibri"/>
                <a:cs typeface="Calibri"/>
              </a:rPr>
              <a:t>des</a:t>
            </a:r>
            <a:r>
              <a:rPr sz="1600" b="1" spc="15">
                <a:solidFill>
                  <a:srgbClr val="0058A0"/>
                </a:solidFill>
                <a:latin typeface="Calibri"/>
                <a:cs typeface="Calibri"/>
              </a:rPr>
              <a:t> </a:t>
            </a:r>
            <a:r>
              <a:rPr sz="1600" b="1" spc="-10">
                <a:solidFill>
                  <a:srgbClr val="0058A0"/>
                </a:solidFill>
                <a:latin typeface="Calibri"/>
                <a:cs typeface="Calibri"/>
              </a:rPr>
              <a:t>besoins</a:t>
            </a:r>
            <a:endParaRPr sz="1600">
              <a:latin typeface="Calibri"/>
              <a:cs typeface="Calibri"/>
            </a:endParaRPr>
          </a:p>
        </p:txBody>
      </p:sp>
      <p:sp>
        <p:nvSpPr>
          <p:cNvPr id="19" name="object 13"/>
          <p:cNvSpPr txBox="1">
            <a:spLocks noGrp="1"/>
          </p:cNvSpPr>
          <p:nvPr>
            <p:ph type="title"/>
          </p:nvPr>
        </p:nvSpPr>
        <p:spPr>
          <a:xfrm>
            <a:off x="268287" y="538350"/>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3" name="object 18"/>
          <p:cNvSpPr txBox="1">
            <a:spLocks noGrp="1"/>
          </p:cNvSpPr>
          <p:nvPr>
            <p:ph type="sldNum" sz="quarter" idx="7"/>
          </p:nvPr>
        </p:nvSpPr>
        <p:spPr>
          <a:xfrm>
            <a:off x="11782552" y="6613017"/>
            <a:ext cx="281304" cy="141064"/>
          </a:xfrm>
          <a:prstGeom prst="rect">
            <a:avLst/>
          </a:prstGeom>
        </p:spPr>
        <p:txBody>
          <a:bodyPr vert="horz" wrap="square" lIns="0" tIns="0" rIns="0" bIns="0" rtlCol="0">
            <a:spAutoFit/>
          </a:bodyPr>
          <a:lstStyle/>
          <a:p>
            <a:pPr marL="38100">
              <a:lnSpc>
                <a:spcPts val="1055"/>
              </a:lnSpc>
            </a:pPr>
            <a:r>
              <a:rPr lang="fr-FR" spc="-25"/>
              <a:t>42</a:t>
            </a:r>
            <a:endParaRPr spc="-25"/>
          </a:p>
        </p:txBody>
      </p:sp>
    </p:spTree>
    <p:extLst>
      <p:ext uri="{BB962C8B-B14F-4D97-AF65-F5344CB8AC3E}">
        <p14:creationId xmlns:p14="http://schemas.microsoft.com/office/powerpoint/2010/main" val="542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0" y="0"/>
            <a:ext cx="12189460" cy="6858000"/>
            <a:chOff x="0" y="-1"/>
            <a:chExt cx="12189460" cy="6858000"/>
          </a:xfrm>
        </p:grpSpPr>
        <p:pic>
          <p:nvPicPr>
            <p:cNvPr id="5" name="object 3"/>
            <p:cNvPicPr/>
            <p:nvPr/>
          </p:nvPicPr>
          <p:blipFill>
            <a:blip r:embed="rId2" cstate="print"/>
            <a:stretch>
              <a:fillRect/>
            </a:stretch>
          </p:blipFill>
          <p:spPr>
            <a:xfrm>
              <a:off x="3048" y="-1"/>
              <a:ext cx="12185903" cy="6857999"/>
            </a:xfrm>
            <a:prstGeom prst="rect">
              <a:avLst/>
            </a:prstGeom>
          </p:spPr>
        </p:pic>
        <p:sp>
          <p:nvSpPr>
            <p:cNvPr id="6"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7"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8"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2"/>
          <p:cNvSpPr txBox="1"/>
          <p:nvPr/>
        </p:nvSpPr>
        <p:spPr>
          <a:xfrm>
            <a:off x="268287" y="826389"/>
            <a:ext cx="238760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0058A0"/>
                </a:solidFill>
                <a:latin typeface="Calibri"/>
                <a:cs typeface="Calibri"/>
              </a:rPr>
              <a:t>Compréhension</a:t>
            </a:r>
            <a:r>
              <a:rPr sz="1600" b="1" spc="-20">
                <a:solidFill>
                  <a:srgbClr val="0058A0"/>
                </a:solidFill>
                <a:latin typeface="Calibri"/>
                <a:cs typeface="Calibri"/>
              </a:rPr>
              <a:t> </a:t>
            </a:r>
            <a:r>
              <a:rPr sz="1600" b="1">
                <a:solidFill>
                  <a:srgbClr val="0058A0"/>
                </a:solidFill>
                <a:latin typeface="Calibri"/>
                <a:cs typeface="Calibri"/>
              </a:rPr>
              <a:t>des</a:t>
            </a:r>
            <a:r>
              <a:rPr sz="1600" b="1" spc="15">
                <a:solidFill>
                  <a:srgbClr val="0058A0"/>
                </a:solidFill>
                <a:latin typeface="Calibri"/>
                <a:cs typeface="Calibri"/>
              </a:rPr>
              <a:t> </a:t>
            </a:r>
            <a:r>
              <a:rPr sz="1600" b="1" spc="-10">
                <a:solidFill>
                  <a:srgbClr val="0058A0"/>
                </a:solidFill>
                <a:latin typeface="Calibri"/>
                <a:cs typeface="Calibri"/>
              </a:rPr>
              <a:t>besoins</a:t>
            </a:r>
            <a:endParaRPr sz="1600">
              <a:latin typeface="Calibri"/>
              <a:cs typeface="Calibri"/>
            </a:endParaRPr>
          </a:p>
        </p:txBody>
      </p:sp>
      <p:sp>
        <p:nvSpPr>
          <p:cNvPr id="19" name="object 13"/>
          <p:cNvSpPr txBox="1">
            <a:spLocks noGrp="1"/>
          </p:cNvSpPr>
          <p:nvPr>
            <p:ph type="title"/>
          </p:nvPr>
        </p:nvSpPr>
        <p:spPr>
          <a:xfrm>
            <a:off x="268287" y="538350"/>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3" name="ZoneTexte 12"/>
          <p:cNvSpPr txBox="1"/>
          <p:nvPr/>
        </p:nvSpPr>
        <p:spPr>
          <a:xfrm>
            <a:off x="759225" y="2248486"/>
            <a:ext cx="10746576" cy="1229054"/>
          </a:xfrm>
          <a:prstGeom prst="rect">
            <a:avLst/>
          </a:prstGeom>
          <a:noFill/>
        </p:spPr>
        <p:txBody>
          <a:bodyPr wrap="square" rtlCol="0">
            <a:spAutoFit/>
          </a:bodyPr>
          <a:lstStyle/>
          <a:p>
            <a:pPr marL="0" lvl="1" algn="just">
              <a:lnSpc>
                <a:spcPts val="1600"/>
              </a:lnSpc>
              <a:spcBef>
                <a:spcPct val="0"/>
              </a:spcBef>
              <a:spcAft>
                <a:spcPct val="15000"/>
              </a:spcAft>
              <a:buClr>
                <a:srgbClr val="565656"/>
              </a:buClr>
            </a:pPr>
            <a:r>
              <a:rPr lang="en-US" sz="1600">
                <a:solidFill>
                  <a:srgbClr val="565656"/>
                </a:solidFill>
                <a:latin typeface="Calibri" panose="020F0502020204030204" pitchFamily="34" charset="0"/>
                <a:cs typeface="Calibri" panose="020F0502020204030204" pitchFamily="34" charset="0"/>
              </a:rPr>
              <a:t>Un cahier de charge se compose de </a:t>
            </a:r>
            <a:r>
              <a:rPr lang="fr-FR" sz="1600">
                <a:solidFill>
                  <a:srgbClr val="565656"/>
                </a:solidFill>
                <a:latin typeface="Calibri" panose="020F0502020204030204" pitchFamily="34" charset="0"/>
                <a:cs typeface="Calibri" panose="020F0502020204030204" pitchFamily="34" charset="0"/>
              </a:rPr>
              <a:t>cinq</a:t>
            </a:r>
            <a:r>
              <a:rPr lang="en-US" sz="1600">
                <a:solidFill>
                  <a:srgbClr val="565656"/>
                </a:solidFill>
                <a:latin typeface="Calibri" panose="020F0502020204030204" pitchFamily="34" charset="0"/>
                <a:cs typeface="Calibri" panose="020F0502020204030204" pitchFamily="34" charset="0"/>
              </a:rPr>
              <a:t> elements </a:t>
            </a:r>
            <a:r>
              <a:rPr lang="fr-FR" sz="1600">
                <a:solidFill>
                  <a:srgbClr val="565656"/>
                </a:solidFill>
                <a:latin typeface="Calibri" panose="020F0502020204030204" pitchFamily="34" charset="0"/>
                <a:cs typeface="Calibri" panose="020F0502020204030204" pitchFamily="34" charset="0"/>
              </a:rPr>
              <a:t>essentiels </a:t>
            </a:r>
            <a:r>
              <a:rPr lang="en-US" sz="160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endParaRPr lang="en-US" sz="160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600" b="1">
                <a:solidFill>
                  <a:srgbClr val="565656"/>
                </a:solidFill>
                <a:latin typeface="Calibri" panose="020F0502020204030204" pitchFamily="34" charset="0"/>
                <a:cs typeface="Calibri" panose="020F0502020204030204" pitchFamily="34" charset="0"/>
              </a:rPr>
              <a:t>1- Contexte et présentation du projet </a:t>
            </a:r>
            <a:r>
              <a:rPr lang="fr-FR" sz="1600">
                <a:solidFill>
                  <a:srgbClr val="565656"/>
                </a:solidFill>
                <a:latin typeface="Calibri" panose="020F0502020204030204" pitchFamily="34" charset="0"/>
                <a:cs typeface="Calibri" panose="020F0502020204030204" pitchFamily="34" charset="0"/>
              </a:rPr>
              <a:t>:  On commence par présenter l’entreprise et l’importance du projet dans son plan stratégique. On définit aussi les acteurs cibles et les objectifs, et le périmètre du projet. </a:t>
            </a:r>
          </a:p>
          <a:p>
            <a:pPr marL="0" lvl="1" algn="just">
              <a:lnSpc>
                <a:spcPts val="1600"/>
              </a:lnSpc>
              <a:spcBef>
                <a:spcPct val="0"/>
              </a:spcBef>
              <a:spcAft>
                <a:spcPct val="15000"/>
              </a:spcAft>
              <a:buClr>
                <a:srgbClr val="565656"/>
              </a:buClr>
            </a:pPr>
            <a:r>
              <a:rPr lang="en-US" sz="1600" b="1" err="1">
                <a:solidFill>
                  <a:srgbClr val="565656"/>
                </a:solidFill>
                <a:latin typeface="Calibri" panose="020F0502020204030204" pitchFamily="34" charset="0"/>
                <a:cs typeface="Calibri" panose="020F0502020204030204" pitchFamily="34" charset="0"/>
              </a:rPr>
              <a:t>Exemple</a:t>
            </a:r>
            <a:r>
              <a:rPr lang="en-US" sz="1600" b="1" i="1">
                <a:solidFill>
                  <a:srgbClr val="565656"/>
                </a:solidFill>
                <a:latin typeface="Calibri" panose="020F0502020204030204" pitchFamily="34" charset="0"/>
                <a:cs typeface="Calibri" panose="020F0502020204030204" pitchFamily="34" charset="0"/>
              </a:rPr>
              <a:t> :</a:t>
            </a:r>
          </a:p>
        </p:txBody>
      </p:sp>
      <p:sp>
        <p:nvSpPr>
          <p:cNvPr id="20" name="Espace réservé du contenu 4"/>
          <p:cNvSpPr txBox="1">
            <a:spLocks/>
          </p:cNvSpPr>
          <p:nvPr/>
        </p:nvSpPr>
        <p:spPr>
          <a:xfrm>
            <a:off x="759624" y="1835045"/>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a:t>La structure d’un cahier des charges</a:t>
            </a:r>
            <a:endParaRPr lang="fr-FR" b="1"/>
          </a:p>
        </p:txBody>
      </p:sp>
      <p:sp>
        <p:nvSpPr>
          <p:cNvPr id="21" name="ZoneTexte 20"/>
          <p:cNvSpPr txBox="1"/>
          <p:nvPr/>
        </p:nvSpPr>
        <p:spPr>
          <a:xfrm>
            <a:off x="759225" y="3935538"/>
            <a:ext cx="2554030" cy="1931862"/>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en-US" sz="1600"/>
              <a:t> </a:t>
            </a:r>
            <a:r>
              <a:rPr lang="en-US" sz="1600" b="1" err="1">
                <a:solidFill>
                  <a:srgbClr val="565656"/>
                </a:solidFill>
                <a:latin typeface="Calibri" panose="020F0502020204030204" pitchFamily="34" charset="0"/>
                <a:cs typeface="Calibri" panose="020F0502020204030204" pitchFamily="34" charset="0"/>
              </a:rPr>
              <a:t>Présenter</a:t>
            </a:r>
            <a:r>
              <a:rPr lang="en-US" sz="1600" b="1">
                <a:solidFill>
                  <a:srgbClr val="565656"/>
                </a:solidFill>
                <a:latin typeface="Calibri" panose="020F0502020204030204" pitchFamily="34" charset="0"/>
                <a:cs typeface="Calibri" panose="020F0502020204030204" pitchFamily="34" charset="0"/>
              </a:rPr>
              <a:t> </a:t>
            </a:r>
            <a:r>
              <a:rPr lang="en-US" sz="1600" b="1" err="1">
                <a:solidFill>
                  <a:srgbClr val="565656"/>
                </a:solidFill>
                <a:latin typeface="Calibri" panose="020F0502020204030204" pitchFamily="34" charset="0"/>
                <a:cs typeface="Calibri" panose="020F0502020204030204" pitchFamily="34" charset="0"/>
              </a:rPr>
              <a:t>l’entreprise</a:t>
            </a:r>
            <a:r>
              <a:rPr lang="en-US" sz="160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600">
                <a:solidFill>
                  <a:srgbClr val="565656"/>
                </a:solidFill>
                <a:latin typeface="Calibri" panose="020F0502020204030204" pitchFamily="34" charset="0"/>
                <a:cs typeface="Calibri" panose="020F0502020204030204" pitchFamily="34" charset="0"/>
              </a:rPr>
              <a:t>Le groupe Hospitalier </a:t>
            </a:r>
            <a:r>
              <a:rPr lang="fr-FR" sz="1600" err="1">
                <a:solidFill>
                  <a:srgbClr val="565656"/>
                </a:solidFill>
                <a:latin typeface="Calibri" panose="020F0502020204030204" pitchFamily="34" charset="0"/>
                <a:cs typeface="Calibri" panose="020F0502020204030204" pitchFamily="34" charset="0"/>
              </a:rPr>
              <a:t>SantéPro</a:t>
            </a:r>
            <a:r>
              <a:rPr lang="fr-FR" sz="1600">
                <a:solidFill>
                  <a:srgbClr val="565656"/>
                </a:solidFill>
                <a:latin typeface="Calibri" panose="020F0502020204030204" pitchFamily="34" charset="0"/>
                <a:cs typeface="Calibri" panose="020F0502020204030204" pitchFamily="34" charset="0"/>
              </a:rPr>
              <a:t> se compose de 4 </a:t>
            </a:r>
            <a:r>
              <a:rPr lang="fr-FR" sz="1600" err="1">
                <a:solidFill>
                  <a:srgbClr val="565656"/>
                </a:solidFill>
                <a:latin typeface="Calibri" panose="020F0502020204030204" pitchFamily="34" charset="0"/>
                <a:cs typeface="Calibri" panose="020F0502020204030204" pitchFamily="34" charset="0"/>
              </a:rPr>
              <a:t>hopitaux</a:t>
            </a:r>
            <a:r>
              <a:rPr lang="fr-FR" sz="1600">
                <a:solidFill>
                  <a:srgbClr val="565656"/>
                </a:solidFill>
                <a:latin typeface="Calibri" panose="020F0502020204030204" pitchFamily="34" charset="0"/>
                <a:cs typeface="Calibri" panose="020F0502020204030204" pitchFamily="34" charset="0"/>
              </a:rPr>
              <a:t>. Sa mission est de fournir des services de santé pour les habitants de la régions</a:t>
            </a:r>
            <a:r>
              <a:rPr lang="fr-FR" sz="1600"/>
              <a:t>.</a:t>
            </a:r>
          </a:p>
        </p:txBody>
      </p:sp>
      <p:sp>
        <p:nvSpPr>
          <p:cNvPr id="22" name="ZoneTexte 21"/>
          <p:cNvSpPr txBox="1"/>
          <p:nvPr/>
        </p:nvSpPr>
        <p:spPr>
          <a:xfrm>
            <a:off x="3623260" y="3959587"/>
            <a:ext cx="3950660" cy="1801983"/>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600" b="1">
                <a:solidFill>
                  <a:srgbClr val="565656"/>
                </a:solidFill>
                <a:latin typeface="Calibri" panose="020F0502020204030204" pitchFamily="34" charset="0"/>
                <a:cs typeface="Calibri" panose="020F0502020204030204" pitchFamily="34" charset="0"/>
              </a:rPr>
              <a:t>Présenter le projet: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600">
                <a:solidFill>
                  <a:srgbClr val="565656"/>
                </a:solidFill>
                <a:latin typeface="Calibri" panose="020F0502020204030204" pitchFamily="34" charset="0"/>
                <a:cs typeface="Calibri" panose="020F0502020204030204" pitchFamily="34" charset="0"/>
              </a:rPr>
              <a:t>Refonte d’un système d’information hospitalier dans le but de :</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600">
                <a:solidFill>
                  <a:srgbClr val="565656"/>
                </a:solidFill>
                <a:latin typeface="Calibri" panose="020F0502020204030204" pitchFamily="34" charset="0"/>
                <a:cs typeface="Calibri" panose="020F0502020204030204" pitchFamily="34" charset="0"/>
              </a:rPr>
              <a:t>Augmenter la productivité du personnel</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600">
                <a:solidFill>
                  <a:srgbClr val="565656"/>
                </a:solidFill>
                <a:latin typeface="Calibri" panose="020F0502020204030204" pitchFamily="34" charset="0"/>
                <a:cs typeface="Calibri" panose="020F0502020204030204" pitchFamily="34" charset="0"/>
              </a:rPr>
              <a:t>Collecter plus d’information depuis les différents processus</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600">
                <a:solidFill>
                  <a:srgbClr val="565656"/>
                </a:solidFill>
                <a:latin typeface="Calibri" panose="020F0502020204030204" pitchFamily="34" charset="0"/>
                <a:cs typeface="Calibri" panose="020F0502020204030204" pitchFamily="34" charset="0"/>
              </a:rPr>
              <a:t>Minimiser le délais d’attente des patients </a:t>
            </a:r>
          </a:p>
        </p:txBody>
      </p:sp>
      <p:sp>
        <p:nvSpPr>
          <p:cNvPr id="23" name="ZoneTexte 22"/>
          <p:cNvSpPr txBox="1"/>
          <p:nvPr/>
        </p:nvSpPr>
        <p:spPr>
          <a:xfrm>
            <a:off x="7883926" y="3935538"/>
            <a:ext cx="3276157" cy="1826032"/>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a:t> </a:t>
            </a:r>
            <a:r>
              <a:rPr lang="fr-FR" sz="1600" b="1">
                <a:solidFill>
                  <a:srgbClr val="565656"/>
                </a:solidFill>
                <a:latin typeface="Calibri" panose="020F0502020204030204" pitchFamily="34" charset="0"/>
                <a:cs typeface="Calibri" panose="020F0502020204030204" pitchFamily="34" charset="0"/>
              </a:rPr>
              <a:t>Définir le périmètre:</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600">
                <a:solidFill>
                  <a:srgbClr val="565656"/>
                </a:solidFill>
                <a:latin typeface="Calibri" panose="020F0502020204030204" pitchFamily="34" charset="0"/>
                <a:cs typeface="Calibri" panose="020F0502020204030204" pitchFamily="34" charset="0"/>
              </a:rPr>
              <a:t>La plateforme est utilisée par les différents hôpitaux du groupe, répartis sur la région. Il s’agit de plus de 2000 utilisateurs qui accèdent de manière journalière.</a:t>
            </a:r>
            <a:endParaRPr lang="en-US" sz="1600">
              <a:solidFill>
                <a:srgbClr val="565656"/>
              </a:solidFill>
              <a:latin typeface="Calibri" panose="020F0502020204030204" pitchFamily="34" charset="0"/>
              <a:cs typeface="Calibri" panose="020F0502020204030204" pitchFamily="34" charset="0"/>
            </a:endParaRPr>
          </a:p>
          <a:p>
            <a:endParaRPr lang="fr-FR" sz="1200"/>
          </a:p>
        </p:txBody>
      </p:sp>
      <p:sp>
        <p:nvSpPr>
          <p:cNvPr id="14" name="object 18"/>
          <p:cNvSpPr txBox="1">
            <a:spLocks noGrp="1"/>
          </p:cNvSpPr>
          <p:nvPr>
            <p:ph type="sldNum" sz="quarter" idx="7"/>
          </p:nvPr>
        </p:nvSpPr>
        <p:spPr>
          <a:xfrm>
            <a:off x="11782552" y="6613017"/>
            <a:ext cx="281304" cy="141064"/>
          </a:xfrm>
          <a:prstGeom prst="rect">
            <a:avLst/>
          </a:prstGeom>
        </p:spPr>
        <p:txBody>
          <a:bodyPr vert="horz" wrap="square" lIns="0" tIns="0" rIns="0" bIns="0" rtlCol="0">
            <a:spAutoFit/>
          </a:bodyPr>
          <a:lstStyle/>
          <a:p>
            <a:pPr marL="38100">
              <a:lnSpc>
                <a:spcPts val="1055"/>
              </a:lnSpc>
            </a:pPr>
            <a:r>
              <a:rPr lang="fr-FR" spc="-25"/>
              <a:t>43</a:t>
            </a:r>
            <a:endParaRPr spc="-25"/>
          </a:p>
        </p:txBody>
      </p:sp>
    </p:spTree>
    <p:extLst>
      <p:ext uri="{BB962C8B-B14F-4D97-AF65-F5344CB8AC3E}">
        <p14:creationId xmlns:p14="http://schemas.microsoft.com/office/powerpoint/2010/main" val="859814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0" y="0"/>
            <a:ext cx="12189460" cy="6858000"/>
            <a:chOff x="0" y="-1"/>
            <a:chExt cx="12189460" cy="6858000"/>
          </a:xfrm>
        </p:grpSpPr>
        <p:pic>
          <p:nvPicPr>
            <p:cNvPr id="5" name="object 3"/>
            <p:cNvPicPr/>
            <p:nvPr/>
          </p:nvPicPr>
          <p:blipFill>
            <a:blip r:embed="rId2" cstate="print"/>
            <a:stretch>
              <a:fillRect/>
            </a:stretch>
          </p:blipFill>
          <p:spPr>
            <a:xfrm>
              <a:off x="3048" y="-1"/>
              <a:ext cx="12185903" cy="6857999"/>
            </a:xfrm>
            <a:prstGeom prst="rect">
              <a:avLst/>
            </a:prstGeom>
          </p:spPr>
        </p:pic>
        <p:sp>
          <p:nvSpPr>
            <p:cNvPr id="6"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7"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8"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2"/>
          <p:cNvSpPr txBox="1"/>
          <p:nvPr/>
        </p:nvSpPr>
        <p:spPr>
          <a:xfrm>
            <a:off x="268287" y="826389"/>
            <a:ext cx="238760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0058A0"/>
                </a:solidFill>
                <a:latin typeface="Calibri"/>
                <a:cs typeface="Calibri"/>
              </a:rPr>
              <a:t>Compréhension</a:t>
            </a:r>
            <a:r>
              <a:rPr sz="1600" b="1" spc="-20">
                <a:solidFill>
                  <a:srgbClr val="0058A0"/>
                </a:solidFill>
                <a:latin typeface="Calibri"/>
                <a:cs typeface="Calibri"/>
              </a:rPr>
              <a:t> </a:t>
            </a:r>
            <a:r>
              <a:rPr sz="1600" b="1">
                <a:solidFill>
                  <a:srgbClr val="0058A0"/>
                </a:solidFill>
                <a:latin typeface="Calibri"/>
                <a:cs typeface="Calibri"/>
              </a:rPr>
              <a:t>des</a:t>
            </a:r>
            <a:r>
              <a:rPr sz="1600" b="1" spc="15">
                <a:solidFill>
                  <a:srgbClr val="0058A0"/>
                </a:solidFill>
                <a:latin typeface="Calibri"/>
                <a:cs typeface="Calibri"/>
              </a:rPr>
              <a:t> </a:t>
            </a:r>
            <a:r>
              <a:rPr sz="1600" b="1" spc="-10">
                <a:solidFill>
                  <a:srgbClr val="0058A0"/>
                </a:solidFill>
                <a:latin typeface="Calibri"/>
                <a:cs typeface="Calibri"/>
              </a:rPr>
              <a:t>besoins</a:t>
            </a:r>
            <a:endParaRPr sz="1600">
              <a:latin typeface="Calibri"/>
              <a:cs typeface="Calibri"/>
            </a:endParaRPr>
          </a:p>
        </p:txBody>
      </p:sp>
      <p:sp>
        <p:nvSpPr>
          <p:cNvPr id="19" name="object 13"/>
          <p:cNvSpPr txBox="1">
            <a:spLocks noGrp="1"/>
          </p:cNvSpPr>
          <p:nvPr>
            <p:ph type="title"/>
          </p:nvPr>
        </p:nvSpPr>
        <p:spPr>
          <a:xfrm>
            <a:off x="268287" y="538350"/>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4" name="Espace réservé du contenu 15">
            <a:extLst>
              <a:ext uri="{FF2B5EF4-FFF2-40B4-BE49-F238E27FC236}">
                <a16:creationId xmlns:a16="http://schemas.microsoft.com/office/drawing/2014/main" id="{4555877A-58B6-442A-A061-B17B3183B607}"/>
              </a:ext>
            </a:extLst>
          </p:cNvPr>
          <p:cNvSpPr txBox="1">
            <a:spLocks/>
          </p:cNvSpPr>
          <p:nvPr/>
        </p:nvSpPr>
        <p:spPr>
          <a:xfrm>
            <a:off x="653325" y="1605863"/>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b="1"/>
              <a:t>La structure d’un cahier de charge </a:t>
            </a:r>
            <a:r>
              <a:rPr lang="fr-FR"/>
              <a:t>: </a:t>
            </a:r>
            <a:r>
              <a:rPr lang="en-US"/>
              <a:t>(suite)</a:t>
            </a:r>
            <a:endParaRPr lang="fr-FR"/>
          </a:p>
        </p:txBody>
      </p:sp>
      <p:sp>
        <p:nvSpPr>
          <p:cNvPr id="15" name="ZoneTexte 14"/>
          <p:cNvSpPr txBox="1"/>
          <p:nvPr/>
        </p:nvSpPr>
        <p:spPr>
          <a:xfrm>
            <a:off x="956803" y="2049614"/>
            <a:ext cx="10443098" cy="4380686"/>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600" b="1">
                <a:solidFill>
                  <a:srgbClr val="565656"/>
                </a:solidFill>
                <a:latin typeface="Calibri" panose="020F0502020204030204" pitchFamily="34" charset="0"/>
                <a:cs typeface="Calibri" panose="020F0502020204030204" pitchFamily="34" charset="0"/>
              </a:rPr>
              <a:t>2- Description graphique et ergonomique </a:t>
            </a:r>
            <a:r>
              <a:rPr lang="fr-FR" sz="1600">
                <a:solidFill>
                  <a:srgbClr val="565656"/>
                </a:solidFill>
                <a:latin typeface="Calibri" panose="020F0502020204030204" pitchFamily="34" charset="0"/>
                <a:cs typeface="Calibri" panose="020F0502020204030204" pitchFamily="34" charset="0"/>
              </a:rPr>
              <a:t>:  On y décrit la charte graphique ainsi que tous les éléments graphiques et ergonomiques exigés relatifs au nouveau projet.</a:t>
            </a:r>
            <a:endParaRPr lang="en-US" sz="160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endParaRPr lang="en-US" sz="1600" b="1" i="1">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en-US" sz="1600" b="1" i="1" err="1">
                <a:solidFill>
                  <a:srgbClr val="565656"/>
                </a:solidFill>
                <a:latin typeface="Calibri" panose="020F0502020204030204" pitchFamily="34" charset="0"/>
                <a:cs typeface="Calibri" panose="020F0502020204030204" pitchFamily="34" charset="0"/>
              </a:rPr>
              <a:t>Exemples</a:t>
            </a:r>
            <a:r>
              <a:rPr lang="en-US" sz="1600" b="1" i="1">
                <a:solidFill>
                  <a:srgbClr val="565656"/>
                </a:solidFill>
                <a:latin typeface="Calibri" panose="020F0502020204030204" pitchFamily="34" charset="0"/>
                <a:cs typeface="Calibri" panose="020F0502020204030204" pitchFamily="34" charset="0"/>
              </a:rPr>
              <a:t> :</a:t>
            </a:r>
          </a:p>
          <a:p>
            <a:pPr marL="406400" lvl="1" indent="-160338" algn="just">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le logo</a:t>
            </a:r>
          </a:p>
          <a:p>
            <a:pPr marL="406400" lvl="1" indent="-160338" algn="just">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les couleurs</a:t>
            </a:r>
          </a:p>
          <a:p>
            <a:pPr marL="406400" lvl="1" indent="-160338" algn="just">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les illustrations</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60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600" b="1">
                <a:solidFill>
                  <a:srgbClr val="565656"/>
                </a:solidFill>
                <a:latin typeface="Calibri" panose="020F0502020204030204" pitchFamily="34" charset="0"/>
                <a:cs typeface="Calibri" panose="020F0502020204030204" pitchFamily="34" charset="0"/>
              </a:rPr>
              <a:t>3</a:t>
            </a:r>
            <a:r>
              <a:rPr lang="en-US" sz="1600" b="1">
                <a:solidFill>
                  <a:srgbClr val="565656"/>
                </a:solidFill>
                <a:latin typeface="Calibri" panose="020F0502020204030204" pitchFamily="34" charset="0"/>
                <a:cs typeface="Calibri" panose="020F0502020204030204" pitchFamily="34" charset="0"/>
              </a:rPr>
              <a:t>- </a:t>
            </a:r>
            <a:r>
              <a:rPr lang="fr-FR" sz="1600" b="1">
                <a:solidFill>
                  <a:srgbClr val="565656"/>
                </a:solidFill>
                <a:latin typeface="Calibri" panose="020F0502020204030204" pitchFamily="34" charset="0"/>
                <a:cs typeface="Calibri" panose="020F0502020204030204" pitchFamily="34" charset="0"/>
              </a:rPr>
              <a:t>Description fonctionnelle et technique </a:t>
            </a:r>
            <a:r>
              <a:rPr lang="en-US" sz="1600">
                <a:solidFill>
                  <a:srgbClr val="565656"/>
                </a:solidFill>
                <a:latin typeface="Calibri" panose="020F0502020204030204" pitchFamily="34" charset="0"/>
                <a:cs typeface="Calibri" panose="020F0502020204030204" pitchFamily="34" charset="0"/>
              </a:rPr>
              <a:t>: </a:t>
            </a:r>
            <a:r>
              <a:rPr lang="fr-FR" sz="1600">
                <a:solidFill>
                  <a:srgbClr val="565656"/>
                </a:solidFill>
                <a:latin typeface="Calibri" panose="020F0502020204030204" pitchFamily="34" charset="0"/>
                <a:cs typeface="Calibri" panose="020F0502020204030204" pitchFamily="34" charset="0"/>
              </a:rPr>
              <a:t>Cette étape décrit qu’il faut définir toutes les spécifications techniques et fonctionnelles des livrables. </a:t>
            </a:r>
          </a:p>
          <a:p>
            <a:pPr marL="0" lvl="1" algn="just" fontAlgn="base">
              <a:lnSpc>
                <a:spcPts val="1600"/>
              </a:lnSpc>
              <a:spcBef>
                <a:spcPct val="0"/>
              </a:spcBef>
              <a:spcAft>
                <a:spcPct val="15000"/>
              </a:spcAft>
              <a:buClr>
                <a:srgbClr val="565656"/>
              </a:buClr>
            </a:pPr>
            <a:endParaRPr lang="fr-FR" sz="1600" b="1" i="1">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600" b="1" i="1">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Technologies de développent</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Sécurité</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Données à collecter</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Règles</a:t>
            </a:r>
            <a:r>
              <a:rPr lang="en-US" sz="1600">
                <a:solidFill>
                  <a:srgbClr val="565656"/>
                </a:solidFill>
                <a:latin typeface="Calibri" panose="020F0502020204030204" pitchFamily="34" charset="0"/>
                <a:cs typeface="Calibri" panose="020F0502020204030204" pitchFamily="34" charset="0"/>
              </a:rPr>
              <a:t> de </a:t>
            </a:r>
            <a:r>
              <a:rPr lang="fr-FR" sz="1600">
                <a:solidFill>
                  <a:srgbClr val="565656"/>
                </a:solidFill>
                <a:latin typeface="Calibri" panose="020F0502020204030204" pitchFamily="34" charset="0"/>
                <a:cs typeface="Calibri" panose="020F0502020204030204" pitchFamily="34" charset="0"/>
              </a:rPr>
              <a:t>gestion</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600">
              <a:solidFill>
                <a:srgbClr val="565656"/>
              </a:solidFill>
              <a:latin typeface="Calibri" panose="020F0502020204030204" pitchFamily="34" charset="0"/>
              <a:cs typeface="Calibri" panose="020F0502020204030204" pitchFamily="34" charset="0"/>
            </a:endParaRPr>
          </a:p>
          <a:p>
            <a:pPr marL="285750" indent="-285750" fontAlgn="base">
              <a:buFont typeface="Arial" pitchFamily="34" charset="0"/>
              <a:buChar char="•"/>
            </a:pPr>
            <a:endParaRPr lang="en-US" sz="1600"/>
          </a:p>
        </p:txBody>
      </p:sp>
      <p:sp>
        <p:nvSpPr>
          <p:cNvPr id="11" name="object 18"/>
          <p:cNvSpPr txBox="1">
            <a:spLocks noGrp="1"/>
          </p:cNvSpPr>
          <p:nvPr>
            <p:ph type="sldNum" sz="quarter" idx="7"/>
          </p:nvPr>
        </p:nvSpPr>
        <p:spPr>
          <a:xfrm>
            <a:off x="11782552" y="6613017"/>
            <a:ext cx="281304" cy="141064"/>
          </a:xfrm>
          <a:prstGeom prst="rect">
            <a:avLst/>
          </a:prstGeom>
        </p:spPr>
        <p:txBody>
          <a:bodyPr vert="horz" wrap="square" lIns="0" tIns="0" rIns="0" bIns="0" rtlCol="0">
            <a:spAutoFit/>
          </a:bodyPr>
          <a:lstStyle/>
          <a:p>
            <a:pPr marL="38100">
              <a:lnSpc>
                <a:spcPts val="1055"/>
              </a:lnSpc>
            </a:pPr>
            <a:r>
              <a:rPr lang="fr-FR" spc="-25"/>
              <a:t>44</a:t>
            </a:r>
            <a:endParaRPr spc="-25"/>
          </a:p>
        </p:txBody>
      </p:sp>
    </p:spTree>
    <p:extLst>
      <p:ext uri="{BB962C8B-B14F-4D97-AF65-F5344CB8AC3E}">
        <p14:creationId xmlns:p14="http://schemas.microsoft.com/office/powerpoint/2010/main" val="1402570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p:cNvGrpSpPr/>
          <p:nvPr/>
        </p:nvGrpSpPr>
        <p:grpSpPr>
          <a:xfrm>
            <a:off x="0" y="0"/>
            <a:ext cx="12189460" cy="6858000"/>
            <a:chOff x="0" y="-1"/>
            <a:chExt cx="12189460" cy="6858000"/>
          </a:xfrm>
        </p:grpSpPr>
        <p:pic>
          <p:nvPicPr>
            <p:cNvPr id="5" name="object 3"/>
            <p:cNvPicPr/>
            <p:nvPr/>
          </p:nvPicPr>
          <p:blipFill>
            <a:blip r:embed="rId2" cstate="print"/>
            <a:stretch>
              <a:fillRect/>
            </a:stretch>
          </p:blipFill>
          <p:spPr>
            <a:xfrm>
              <a:off x="3048" y="-1"/>
              <a:ext cx="12185903" cy="6857999"/>
            </a:xfrm>
            <a:prstGeom prst="rect">
              <a:avLst/>
            </a:prstGeom>
          </p:spPr>
        </p:pic>
        <p:sp>
          <p:nvSpPr>
            <p:cNvPr id="6"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7"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8"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2"/>
          <p:cNvSpPr txBox="1"/>
          <p:nvPr/>
        </p:nvSpPr>
        <p:spPr>
          <a:xfrm>
            <a:off x="268287" y="826389"/>
            <a:ext cx="238760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0058A0"/>
                </a:solidFill>
                <a:latin typeface="Calibri"/>
                <a:cs typeface="Calibri"/>
              </a:rPr>
              <a:t>Compréhension</a:t>
            </a:r>
            <a:r>
              <a:rPr sz="1600" b="1" spc="-20">
                <a:solidFill>
                  <a:srgbClr val="0058A0"/>
                </a:solidFill>
                <a:latin typeface="Calibri"/>
                <a:cs typeface="Calibri"/>
              </a:rPr>
              <a:t> </a:t>
            </a:r>
            <a:r>
              <a:rPr sz="1600" b="1">
                <a:solidFill>
                  <a:srgbClr val="0058A0"/>
                </a:solidFill>
                <a:latin typeface="Calibri"/>
                <a:cs typeface="Calibri"/>
              </a:rPr>
              <a:t>des</a:t>
            </a:r>
            <a:r>
              <a:rPr sz="1600" b="1" spc="15">
                <a:solidFill>
                  <a:srgbClr val="0058A0"/>
                </a:solidFill>
                <a:latin typeface="Calibri"/>
                <a:cs typeface="Calibri"/>
              </a:rPr>
              <a:t> </a:t>
            </a:r>
            <a:r>
              <a:rPr sz="1600" b="1" spc="-10">
                <a:solidFill>
                  <a:srgbClr val="0058A0"/>
                </a:solidFill>
                <a:latin typeface="Calibri"/>
                <a:cs typeface="Calibri"/>
              </a:rPr>
              <a:t>besoins</a:t>
            </a:r>
            <a:endParaRPr sz="1600">
              <a:latin typeface="Calibri"/>
              <a:cs typeface="Calibri"/>
            </a:endParaRPr>
          </a:p>
        </p:txBody>
      </p:sp>
      <p:sp>
        <p:nvSpPr>
          <p:cNvPr id="19" name="object 13"/>
          <p:cNvSpPr txBox="1">
            <a:spLocks noGrp="1"/>
          </p:cNvSpPr>
          <p:nvPr>
            <p:ph type="title"/>
          </p:nvPr>
        </p:nvSpPr>
        <p:spPr>
          <a:xfrm>
            <a:off x="268287" y="538350"/>
            <a:ext cx="4650740" cy="603885"/>
          </a:xfrm>
          <a:prstGeom prst="rect">
            <a:avLst/>
          </a:prstGeom>
        </p:spPr>
        <p:txBody>
          <a:bodyPr vert="horz" wrap="square" lIns="0" tIns="11430" rIns="0" bIns="0" rtlCol="0">
            <a:spAutoFit/>
          </a:bodyPr>
          <a:lstStyle/>
          <a:p>
            <a:pPr marL="12700">
              <a:lnSpc>
                <a:spcPts val="2280"/>
              </a:lnSpc>
              <a:spcBef>
                <a:spcPts val="90"/>
              </a:spcBef>
            </a:pPr>
            <a:r>
              <a:rPr lang="fr-FR">
                <a:solidFill>
                  <a:srgbClr val="0058A0"/>
                </a:solidFill>
              </a:rPr>
              <a:t>03-</a:t>
            </a:r>
            <a:r>
              <a:rPr lang="fr-FR" spc="-60">
                <a:solidFill>
                  <a:srgbClr val="0058A0"/>
                </a:solidFill>
              </a:rPr>
              <a:t> </a:t>
            </a:r>
            <a:r>
              <a:rPr lang="fr-FR" spc="-20">
                <a:solidFill>
                  <a:srgbClr val="0058A0"/>
                </a:solidFill>
              </a:rPr>
              <a:t>Définir les étapes de conception d’un SI</a:t>
            </a:r>
            <a:br>
              <a:rPr lang="fr-FR" spc="-20">
                <a:solidFill>
                  <a:srgbClr val="0058A0"/>
                </a:solidFill>
              </a:rPr>
            </a:br>
            <a:endParaRPr spc="-35">
              <a:solidFill>
                <a:srgbClr val="0058A0"/>
              </a:solidFill>
            </a:endParaRPr>
          </a:p>
        </p:txBody>
      </p:sp>
      <p:sp>
        <p:nvSpPr>
          <p:cNvPr id="11" name="Espace réservé du contenu 15">
            <a:extLst>
              <a:ext uri="{FF2B5EF4-FFF2-40B4-BE49-F238E27FC236}">
                <a16:creationId xmlns:a16="http://schemas.microsoft.com/office/drawing/2014/main" id="{4555877A-58B6-442A-A061-B17B3183B607}"/>
              </a:ext>
            </a:extLst>
          </p:cNvPr>
          <p:cNvSpPr txBox="1">
            <a:spLocks/>
          </p:cNvSpPr>
          <p:nvPr/>
        </p:nvSpPr>
        <p:spPr>
          <a:xfrm>
            <a:off x="653325" y="1596533"/>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b="1"/>
              <a:t>La structure d’un cahier de charge </a:t>
            </a:r>
            <a:r>
              <a:rPr lang="fr-FR"/>
              <a:t>: </a:t>
            </a:r>
            <a:r>
              <a:rPr lang="en-US"/>
              <a:t>(suite)</a:t>
            </a:r>
            <a:endParaRPr lang="fr-FR"/>
          </a:p>
        </p:txBody>
      </p:sp>
      <p:sp>
        <p:nvSpPr>
          <p:cNvPr id="12" name="ZoneTexte 11"/>
          <p:cNvSpPr txBox="1"/>
          <p:nvPr/>
        </p:nvSpPr>
        <p:spPr>
          <a:xfrm>
            <a:off x="956803" y="2130960"/>
            <a:ext cx="10443098" cy="3707682"/>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600" b="1">
                <a:solidFill>
                  <a:srgbClr val="565656"/>
                </a:solidFill>
                <a:latin typeface="Calibri" panose="020F0502020204030204" pitchFamily="34" charset="0"/>
                <a:cs typeface="Calibri" panose="020F0502020204030204" pitchFamily="34" charset="0"/>
              </a:rPr>
              <a:t>4- Définition des résultats attendus </a:t>
            </a:r>
            <a:r>
              <a:rPr lang="fr-FR" sz="1600">
                <a:solidFill>
                  <a:srgbClr val="565656"/>
                </a:solidFill>
                <a:latin typeface="Calibri" panose="020F0502020204030204" pitchFamily="34" charset="0"/>
                <a:cs typeface="Calibri" panose="020F0502020204030204" pitchFamily="34" charset="0"/>
              </a:rPr>
              <a:t>:  On présente dans ce stade toutes les prestations attendues à la fin du projet.</a:t>
            </a:r>
          </a:p>
          <a:p>
            <a:pPr marL="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600" b="1" i="1">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600" b="1" i="1">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Livrer des exécutables </a:t>
            </a:r>
            <a:r>
              <a:rPr lang="en-US" sz="1600">
                <a:solidFill>
                  <a:srgbClr val="565656"/>
                </a:solidFill>
                <a:latin typeface="Calibri" panose="020F0502020204030204" pitchFamily="34" charset="0"/>
                <a:cs typeface="Calibri" panose="020F0502020204030204" pitchFamily="34" charset="0"/>
              </a:rPr>
              <a:t>/packages.</a:t>
            </a:r>
          </a:p>
          <a:p>
            <a:pPr marL="406400" lvl="1" indent="-160338" algn="just" fontAlgn="base">
              <a:lnSpc>
                <a:spcPts val="1600"/>
              </a:lnSpc>
              <a:spcBef>
                <a:spcPct val="0"/>
              </a:spcBef>
              <a:spcAft>
                <a:spcPct val="15000"/>
              </a:spcAft>
              <a:buClr>
                <a:srgbClr val="565656"/>
              </a:buClr>
              <a:buFont typeface="Wingdings" pitchFamily="2" charset="2"/>
              <a:buChar char="ü"/>
            </a:pPr>
            <a:r>
              <a:rPr lang="en-US" sz="1600" err="1">
                <a:solidFill>
                  <a:srgbClr val="565656"/>
                </a:solidFill>
                <a:latin typeface="Calibri" panose="020F0502020204030204" pitchFamily="34" charset="0"/>
                <a:cs typeface="Calibri" panose="020F0502020204030204" pitchFamily="34" charset="0"/>
              </a:rPr>
              <a:t>Serveur</a:t>
            </a:r>
            <a:r>
              <a:rPr lang="en-US" sz="1600">
                <a:solidFill>
                  <a:srgbClr val="565656"/>
                </a:solidFill>
                <a:latin typeface="Calibri" panose="020F0502020204030204" pitchFamily="34" charset="0"/>
                <a:cs typeface="Calibri" panose="020F0502020204030204" pitchFamily="34" charset="0"/>
              </a:rPr>
              <a:t> web </a:t>
            </a:r>
            <a:r>
              <a:rPr lang="en-US" sz="1600" err="1">
                <a:solidFill>
                  <a:srgbClr val="565656"/>
                </a:solidFill>
                <a:latin typeface="Calibri" panose="020F0502020204030204" pitchFamily="34" charset="0"/>
                <a:cs typeface="Calibri" panose="020F0502020204030204" pitchFamily="34" charset="0"/>
              </a:rPr>
              <a:t>configur</a:t>
            </a:r>
            <a:r>
              <a:rPr lang="fr-FR" sz="1600">
                <a:solidFill>
                  <a:srgbClr val="565656"/>
                </a:solidFill>
                <a:latin typeface="Calibri" panose="020F0502020204030204" pitchFamily="34" charset="0"/>
                <a:cs typeface="Calibri" panose="020F0502020204030204" pitchFamily="34" charset="0"/>
              </a:rPr>
              <a:t>é et  installé sur les lieux</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60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600" b="1">
                <a:solidFill>
                  <a:srgbClr val="565656"/>
                </a:solidFill>
                <a:latin typeface="Calibri" panose="020F0502020204030204" pitchFamily="34" charset="0"/>
                <a:cs typeface="Calibri" panose="020F0502020204030204" pitchFamily="34" charset="0"/>
              </a:rPr>
              <a:t>5- Budgétisation et fixation des délais </a:t>
            </a:r>
            <a:r>
              <a:rPr lang="fr-FR" sz="1600">
                <a:solidFill>
                  <a:srgbClr val="565656"/>
                </a:solidFill>
                <a:latin typeface="Calibri" panose="020F0502020204030204" pitchFamily="34" charset="0"/>
                <a:cs typeface="Calibri" panose="020F0502020204030204" pitchFamily="34" charset="0"/>
              </a:rPr>
              <a:t>: Cette phase concerne l’estimation du budget global permettant d’aiguiller les potentiels prestataires pour la réalisation de leurs devis :</a:t>
            </a:r>
          </a:p>
          <a:p>
            <a:pPr marL="317500" lvl="1" indent="-195263" algn="just">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Un délais de réalisation de 200 jrs.</a:t>
            </a:r>
          </a:p>
          <a:p>
            <a:pPr marL="317500" lvl="1" indent="-195263" algn="just">
              <a:lnSpc>
                <a:spcPts val="1600"/>
              </a:lnSpc>
              <a:spcBef>
                <a:spcPct val="0"/>
              </a:spcBef>
              <a:spcAft>
                <a:spcPct val="15000"/>
              </a:spcAft>
              <a:buClr>
                <a:srgbClr val="565656"/>
              </a:buClr>
              <a:buFont typeface="Wingdings" pitchFamily="2" charset="2"/>
              <a:buChar char="ü"/>
            </a:pPr>
            <a:r>
              <a:rPr lang="fr-FR" sz="1600">
                <a:solidFill>
                  <a:srgbClr val="565656"/>
                </a:solidFill>
                <a:latin typeface="Calibri" panose="020F0502020204030204" pitchFamily="34" charset="0"/>
                <a:cs typeface="Calibri" panose="020F0502020204030204" pitchFamily="34" charset="0"/>
              </a:rPr>
              <a:t>Budget global de 1M de Dirhams.</a:t>
            </a:r>
          </a:p>
          <a:p>
            <a:endParaRPr lang="en-US" sz="1600"/>
          </a:p>
          <a:p>
            <a:endParaRPr lang="en-US" sz="1600"/>
          </a:p>
          <a:p>
            <a:endParaRPr lang="en-US" sz="1600"/>
          </a:p>
          <a:p>
            <a:endParaRPr lang="fr-FR" sz="1600"/>
          </a:p>
          <a:p>
            <a:pPr marL="285750" indent="-285750" fontAlgn="base">
              <a:buFont typeface="Arial" pitchFamily="34" charset="0"/>
              <a:buChar char="•"/>
            </a:pPr>
            <a:endParaRPr lang="en-US" sz="1600"/>
          </a:p>
        </p:txBody>
      </p:sp>
      <p:sp>
        <p:nvSpPr>
          <p:cNvPr id="13" name="object 18"/>
          <p:cNvSpPr txBox="1">
            <a:spLocks noGrp="1"/>
          </p:cNvSpPr>
          <p:nvPr>
            <p:ph type="sldNum" sz="quarter" idx="7"/>
          </p:nvPr>
        </p:nvSpPr>
        <p:spPr>
          <a:xfrm>
            <a:off x="11782552" y="6613017"/>
            <a:ext cx="281304" cy="141064"/>
          </a:xfrm>
          <a:prstGeom prst="rect">
            <a:avLst/>
          </a:prstGeom>
        </p:spPr>
        <p:txBody>
          <a:bodyPr vert="horz" wrap="square" lIns="0" tIns="0" rIns="0" bIns="0" rtlCol="0">
            <a:spAutoFit/>
          </a:bodyPr>
          <a:lstStyle/>
          <a:p>
            <a:pPr marL="38100">
              <a:lnSpc>
                <a:spcPts val="1055"/>
              </a:lnSpc>
            </a:pPr>
            <a:r>
              <a:rPr lang="fr-FR" spc="-25"/>
              <a:t>45</a:t>
            </a:r>
            <a:endParaRPr spc="-25"/>
          </a:p>
        </p:txBody>
      </p:sp>
    </p:spTree>
    <p:extLst>
      <p:ext uri="{BB962C8B-B14F-4D97-AF65-F5344CB8AC3E}">
        <p14:creationId xmlns:p14="http://schemas.microsoft.com/office/powerpoint/2010/main" val="501947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7" name="object 7"/>
          <p:cNvSpPr txBox="1"/>
          <p:nvPr/>
        </p:nvSpPr>
        <p:spPr>
          <a:xfrm>
            <a:off x="6762115" y="1105280"/>
            <a:ext cx="4652645" cy="757555"/>
          </a:xfrm>
          <a:prstGeom prst="rect">
            <a:avLst/>
          </a:prstGeom>
        </p:spPr>
        <p:txBody>
          <a:bodyPr vert="horz" wrap="square" lIns="0" tIns="12700" rIns="0" bIns="0" rtlCol="0">
            <a:spAutoFit/>
          </a:bodyPr>
          <a:lstStyle/>
          <a:p>
            <a:pPr marL="8255" algn="ctr">
              <a:lnSpc>
                <a:spcPct val="100000"/>
              </a:lnSpc>
              <a:spcBef>
                <a:spcPts val="100"/>
              </a:spcBef>
            </a:pPr>
            <a:r>
              <a:rPr sz="2400" b="1">
                <a:solidFill>
                  <a:srgbClr val="008245"/>
                </a:solidFill>
                <a:latin typeface="Calibri"/>
                <a:cs typeface="Calibri"/>
              </a:rPr>
              <a:t>COMPRENDRE</a:t>
            </a:r>
            <a:r>
              <a:rPr sz="2400" b="1" spc="-55">
                <a:solidFill>
                  <a:srgbClr val="008245"/>
                </a:solidFill>
                <a:latin typeface="Calibri"/>
                <a:cs typeface="Calibri"/>
              </a:rPr>
              <a:t> </a:t>
            </a:r>
            <a:r>
              <a:rPr sz="2400" b="1">
                <a:solidFill>
                  <a:srgbClr val="008245"/>
                </a:solidFill>
                <a:latin typeface="Calibri"/>
                <a:cs typeface="Calibri"/>
              </a:rPr>
              <a:t>LA</a:t>
            </a:r>
            <a:r>
              <a:rPr sz="2400" b="1" spc="-70">
                <a:solidFill>
                  <a:srgbClr val="008245"/>
                </a:solidFill>
                <a:latin typeface="Calibri"/>
                <a:cs typeface="Calibri"/>
              </a:rPr>
              <a:t> </a:t>
            </a:r>
            <a:r>
              <a:rPr sz="2400" b="1" spc="-10">
                <a:solidFill>
                  <a:srgbClr val="008245"/>
                </a:solidFill>
                <a:latin typeface="Calibri"/>
                <a:cs typeface="Calibri"/>
              </a:rPr>
              <a:t>NOTION</a:t>
            </a:r>
            <a:endParaRPr sz="2400">
              <a:latin typeface="Calibri"/>
              <a:cs typeface="Calibri"/>
            </a:endParaRPr>
          </a:p>
          <a:p>
            <a:pPr algn="ctr">
              <a:lnSpc>
                <a:spcPct val="100000"/>
              </a:lnSpc>
            </a:pPr>
            <a:r>
              <a:rPr sz="2400" b="1" spc="-10">
                <a:solidFill>
                  <a:srgbClr val="008245"/>
                </a:solidFill>
                <a:latin typeface="Calibri"/>
                <a:cs typeface="Calibri"/>
              </a:rPr>
              <a:t>D’INFRASTRUCTURE</a:t>
            </a:r>
            <a:r>
              <a:rPr sz="2400" b="1" spc="15">
                <a:solidFill>
                  <a:srgbClr val="008245"/>
                </a:solidFill>
                <a:latin typeface="Calibri"/>
                <a:cs typeface="Calibri"/>
              </a:rPr>
              <a:t> </a:t>
            </a:r>
            <a:r>
              <a:rPr sz="2400" b="1" spc="-10">
                <a:solidFill>
                  <a:srgbClr val="008245"/>
                </a:solidFill>
                <a:latin typeface="Calibri"/>
                <a:cs typeface="Calibri"/>
              </a:rPr>
              <a:t>INFORMATIQUE</a:t>
            </a:r>
            <a:endParaRPr sz="2400">
              <a:latin typeface="Calibri"/>
              <a:cs typeface="Calibri"/>
            </a:endParaRPr>
          </a:p>
        </p:txBody>
      </p:sp>
      <p:sp>
        <p:nvSpPr>
          <p:cNvPr id="9" name="object 8"/>
          <p:cNvSpPr txBox="1"/>
          <p:nvPr/>
        </p:nvSpPr>
        <p:spPr>
          <a:xfrm>
            <a:off x="6629400" y="2667000"/>
            <a:ext cx="4419600" cy="2610330"/>
          </a:xfrm>
          <a:prstGeom prst="rect">
            <a:avLst/>
          </a:prstGeom>
        </p:spPr>
        <p:txBody>
          <a:bodyPr vert="horz" wrap="square" lIns="0" tIns="88265" rIns="0" bIns="0" rtlCol="0">
            <a:spAutoFit/>
          </a:bodyPr>
          <a:lstStyle/>
          <a:p>
            <a:pPr marL="356870" indent="-344170">
              <a:spcBef>
                <a:spcPts val="600"/>
              </a:spcBef>
              <a:buAutoNum type="arabicPeriod"/>
              <a:tabLst>
                <a:tab pos="356870" algn="l"/>
              </a:tabLst>
            </a:pPr>
            <a:r>
              <a:rPr sz="1600" spc="-10">
                <a:solidFill>
                  <a:srgbClr val="AEABAB"/>
                </a:solidFill>
                <a:latin typeface="Calibri"/>
                <a:cs typeface="Calibri"/>
              </a:rPr>
              <a:t>Compréhension de l’existant</a:t>
            </a:r>
          </a:p>
          <a:p>
            <a:pPr marL="356870" indent="-344170">
              <a:spcBef>
                <a:spcPts val="600"/>
              </a:spcBef>
              <a:buAutoNum type="arabicPeriod"/>
              <a:tabLst>
                <a:tab pos="356870" algn="l"/>
              </a:tabLst>
            </a:pPr>
            <a:r>
              <a:rPr sz="1600" spc="-10">
                <a:solidFill>
                  <a:srgbClr val="AEABAB"/>
                </a:solidFill>
                <a:latin typeface="Calibri"/>
                <a:cs typeface="Calibri"/>
              </a:rPr>
              <a:t>Compréhension des besoins</a:t>
            </a:r>
          </a:p>
          <a:p>
            <a:pPr marL="356870" indent="-344170">
              <a:lnSpc>
                <a:spcPct val="100000"/>
              </a:lnSpc>
              <a:spcBef>
                <a:spcPts val="600"/>
              </a:spcBef>
              <a:buAutoNum type="arabicPeriod"/>
              <a:tabLst>
                <a:tab pos="356870" algn="l"/>
              </a:tabLst>
            </a:pPr>
            <a:r>
              <a:rPr lang="fr-FR" sz="1600" b="1" spc="-10">
                <a:solidFill>
                  <a:srgbClr val="FF7800"/>
                </a:solidFill>
                <a:latin typeface="Calibri"/>
                <a:cs typeface="Calibri"/>
              </a:rPr>
              <a:t>Conception</a:t>
            </a:r>
          </a:p>
          <a:p>
            <a:pPr marL="356870" indent="-344170">
              <a:lnSpc>
                <a:spcPct val="100000"/>
              </a:lnSpc>
              <a:spcBef>
                <a:spcPts val="695"/>
              </a:spcBef>
              <a:buAutoNum type="arabicPeriod"/>
              <a:tabLst>
                <a:tab pos="356870" algn="l"/>
              </a:tabLst>
            </a:pPr>
            <a:r>
              <a:rPr lang="fr-FR" sz="1600">
                <a:solidFill>
                  <a:srgbClr val="AEABAB"/>
                </a:solidFill>
                <a:latin typeface="Calibri"/>
                <a:cs typeface="Calibri"/>
              </a:rPr>
              <a:t>Dévelop</a:t>
            </a:r>
            <a:r>
              <a:rPr lang="fr-FR" sz="1600" spc="-10">
                <a:solidFill>
                  <a:srgbClr val="AEABAB"/>
                </a:solidFill>
                <a:latin typeface="Calibri"/>
                <a:cs typeface="Calibri"/>
              </a:rPr>
              <a:t>pement et test d’un SI</a:t>
            </a: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Déploiement</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8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Principe</a:t>
            </a:r>
            <a:r>
              <a:rPr lang="fr-FR" sz="1600" spc="-20">
                <a:solidFill>
                  <a:srgbClr val="AEABAB"/>
                </a:solidFill>
                <a:latin typeface="Calibri"/>
                <a:cs typeface="Calibri"/>
              </a:rPr>
              <a:t> d’exploitation</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15">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5"/>
              </a:spcBef>
              <a:buAutoNum type="arabicPeriod"/>
              <a:tabLst>
                <a:tab pos="356870" algn="l"/>
              </a:tabLst>
            </a:pPr>
            <a:r>
              <a:rPr lang="fr-FR" sz="1600" spc="-10">
                <a:solidFill>
                  <a:srgbClr val="AEABAB"/>
                </a:solidFill>
                <a:latin typeface="Calibri"/>
                <a:cs typeface="Calibri"/>
              </a:rPr>
              <a:t>Identification</a:t>
            </a:r>
            <a:r>
              <a:rPr lang="fr-FR" sz="1600" spc="45">
                <a:solidFill>
                  <a:srgbClr val="AEABAB"/>
                </a:solidFill>
                <a:latin typeface="Calibri"/>
                <a:cs typeface="Calibri"/>
              </a:rPr>
              <a:t> </a:t>
            </a:r>
            <a:r>
              <a:rPr lang="fr-FR" sz="1600">
                <a:solidFill>
                  <a:srgbClr val="AEABAB"/>
                </a:solidFill>
                <a:latin typeface="Calibri"/>
                <a:cs typeface="Calibri"/>
              </a:rPr>
              <a:t>du</a:t>
            </a:r>
            <a:r>
              <a:rPr lang="fr-FR" sz="1600" spc="-20">
                <a:solidFill>
                  <a:srgbClr val="AEABAB"/>
                </a:solidFill>
                <a:latin typeface="Calibri"/>
                <a:cs typeface="Calibri"/>
              </a:rPr>
              <a:t> </a:t>
            </a:r>
            <a:r>
              <a:rPr lang="fr-FR" sz="1600" spc="-10">
                <a:solidFill>
                  <a:srgbClr val="AEABAB"/>
                </a:solidFill>
                <a:latin typeface="Calibri"/>
                <a:cs typeface="Calibri"/>
              </a:rPr>
              <a:t>processus</a:t>
            </a:r>
            <a:r>
              <a:rPr lang="fr-FR" sz="1600" spc="5">
                <a:solidFill>
                  <a:srgbClr val="AEABAB"/>
                </a:solidFill>
                <a:latin typeface="Calibri"/>
                <a:cs typeface="Calibri"/>
              </a:rPr>
              <a:t> </a:t>
            </a:r>
            <a:r>
              <a:rPr lang="fr-FR" sz="1600">
                <a:solidFill>
                  <a:srgbClr val="AEABAB"/>
                </a:solidFill>
                <a:latin typeface="Calibri"/>
                <a:cs typeface="Calibri"/>
              </a:rPr>
              <a:t>de</a:t>
            </a:r>
            <a:r>
              <a:rPr lang="fr-FR" sz="1600" spc="-25">
                <a:solidFill>
                  <a:srgbClr val="AEABAB"/>
                </a:solidFill>
                <a:latin typeface="Calibri"/>
                <a:cs typeface="Calibri"/>
              </a:rPr>
              <a:t> </a:t>
            </a:r>
            <a:r>
              <a:rPr lang="fr-FR" sz="1600" spc="-10">
                <a:solidFill>
                  <a:srgbClr val="AEABAB"/>
                </a:solidFill>
                <a:latin typeface="Calibri"/>
                <a:cs typeface="Calibri"/>
              </a:rPr>
              <a:t>maintenance</a:t>
            </a:r>
            <a:r>
              <a:rPr lang="fr-FR" sz="1600">
                <a:solidFill>
                  <a:srgbClr val="AEABAB"/>
                </a:solidFill>
                <a:latin typeface="Calibri"/>
                <a:cs typeface="Calibri"/>
              </a:rPr>
              <a:t> du</a:t>
            </a:r>
            <a:r>
              <a:rPr lang="fr-FR" sz="1600" spc="-2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12700">
              <a:lnSpc>
                <a:spcPct val="100000"/>
              </a:lnSpc>
              <a:spcBef>
                <a:spcPts val="600"/>
              </a:spcBef>
              <a:tabLst>
                <a:tab pos="356870" algn="l"/>
              </a:tabLst>
            </a:pPr>
            <a:endParaRPr sz="1600" spc="-10">
              <a:solidFill>
                <a:srgbClr val="AEABAB"/>
              </a:solidFill>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603057" y="344424"/>
            <a:ext cx="10384790" cy="2899410"/>
            <a:chOff x="1603057" y="344424"/>
            <a:chExt cx="10384790" cy="2899410"/>
          </a:xfrm>
        </p:grpSpPr>
        <p:pic>
          <p:nvPicPr>
            <p:cNvPr id="9" name="object 9"/>
            <p:cNvPicPr/>
            <p:nvPr/>
          </p:nvPicPr>
          <p:blipFill>
            <a:blip r:embed="rId3" cstate="print"/>
            <a:stretch>
              <a:fillRect/>
            </a:stretch>
          </p:blipFill>
          <p:spPr>
            <a:xfrm>
              <a:off x="9963912" y="344424"/>
              <a:ext cx="658368" cy="652272"/>
            </a:xfrm>
            <a:prstGeom prst="rect">
              <a:avLst/>
            </a:prstGeom>
          </p:spPr>
        </p:pic>
        <p:pic>
          <p:nvPicPr>
            <p:cNvPr id="10" name="object 10"/>
            <p:cNvPicPr/>
            <p:nvPr/>
          </p:nvPicPr>
          <p:blipFill>
            <a:blip r:embed="rId4" cstate="print"/>
            <a:stretch>
              <a:fillRect/>
            </a:stretch>
          </p:blipFill>
          <p:spPr>
            <a:xfrm>
              <a:off x="10692384" y="463296"/>
              <a:ext cx="1295400" cy="417575"/>
            </a:xfrm>
            <a:prstGeom prst="rect">
              <a:avLst/>
            </a:prstGeom>
          </p:spPr>
        </p:pic>
        <p:sp>
          <p:nvSpPr>
            <p:cNvPr id="11" name="object 11"/>
            <p:cNvSpPr/>
            <p:nvPr/>
          </p:nvSpPr>
          <p:spPr>
            <a:xfrm>
              <a:off x="1607819" y="1943099"/>
              <a:ext cx="9217660" cy="1295400"/>
            </a:xfrm>
            <a:custGeom>
              <a:avLst/>
              <a:gdLst/>
              <a:ahLst/>
              <a:cxnLst/>
              <a:rect l="l" t="t" r="r" b="b"/>
              <a:pathLst>
                <a:path w="9217660" h="1295400">
                  <a:moveTo>
                    <a:pt x="0" y="215900"/>
                  </a:moveTo>
                  <a:lnTo>
                    <a:pt x="5701" y="166391"/>
                  </a:lnTo>
                  <a:lnTo>
                    <a:pt x="21941" y="120946"/>
                  </a:lnTo>
                  <a:lnTo>
                    <a:pt x="47426" y="80859"/>
                  </a:lnTo>
                  <a:lnTo>
                    <a:pt x="80859" y="47426"/>
                  </a:lnTo>
                  <a:lnTo>
                    <a:pt x="120946" y="21941"/>
                  </a:lnTo>
                  <a:lnTo>
                    <a:pt x="166391" y="5701"/>
                  </a:lnTo>
                  <a:lnTo>
                    <a:pt x="215900" y="0"/>
                  </a:lnTo>
                  <a:lnTo>
                    <a:pt x="9001252" y="0"/>
                  </a:lnTo>
                  <a:lnTo>
                    <a:pt x="9050760" y="5701"/>
                  </a:lnTo>
                  <a:lnTo>
                    <a:pt x="9096205" y="21941"/>
                  </a:lnTo>
                  <a:lnTo>
                    <a:pt x="9136292" y="47426"/>
                  </a:lnTo>
                  <a:lnTo>
                    <a:pt x="9169725" y="80859"/>
                  </a:lnTo>
                  <a:lnTo>
                    <a:pt x="9195210" y="120946"/>
                  </a:lnTo>
                  <a:lnTo>
                    <a:pt x="9211450" y="166391"/>
                  </a:lnTo>
                  <a:lnTo>
                    <a:pt x="9217152" y="215900"/>
                  </a:lnTo>
                  <a:lnTo>
                    <a:pt x="9217152" y="1079500"/>
                  </a:lnTo>
                  <a:lnTo>
                    <a:pt x="9211450" y="1129008"/>
                  </a:lnTo>
                  <a:lnTo>
                    <a:pt x="9195210" y="1174453"/>
                  </a:lnTo>
                  <a:lnTo>
                    <a:pt x="9169725" y="1214540"/>
                  </a:lnTo>
                  <a:lnTo>
                    <a:pt x="9136292" y="1247973"/>
                  </a:lnTo>
                  <a:lnTo>
                    <a:pt x="9096205" y="1273458"/>
                  </a:lnTo>
                  <a:lnTo>
                    <a:pt x="9050760" y="1289698"/>
                  </a:lnTo>
                  <a:lnTo>
                    <a:pt x="9001252" y="1295400"/>
                  </a:lnTo>
                  <a:lnTo>
                    <a:pt x="215900" y="1295400"/>
                  </a:lnTo>
                  <a:lnTo>
                    <a:pt x="166391" y="1289698"/>
                  </a:lnTo>
                  <a:lnTo>
                    <a:pt x="120946" y="1273458"/>
                  </a:lnTo>
                  <a:lnTo>
                    <a:pt x="80859" y="1247973"/>
                  </a:lnTo>
                  <a:lnTo>
                    <a:pt x="47426" y="1214540"/>
                  </a:lnTo>
                  <a:lnTo>
                    <a:pt x="21941" y="1174453"/>
                  </a:lnTo>
                  <a:lnTo>
                    <a:pt x="5701" y="1129008"/>
                  </a:lnTo>
                  <a:lnTo>
                    <a:pt x="0" y="1079500"/>
                  </a:lnTo>
                  <a:lnTo>
                    <a:pt x="0" y="215900"/>
                  </a:lnTo>
                  <a:close/>
                </a:path>
              </a:pathLst>
            </a:custGeom>
            <a:ln w="9525">
              <a:solidFill>
                <a:srgbClr val="FF7800"/>
              </a:solidFill>
            </a:ln>
          </p:spPr>
          <p:txBody>
            <a:bodyPr wrap="square" lIns="0" tIns="0" rIns="0" bIns="0" rtlCol="0"/>
            <a:lstStyle/>
            <a:p>
              <a:endParaRPr/>
            </a:p>
          </p:txBody>
        </p:sp>
      </p:grpSp>
      <p:sp>
        <p:nvSpPr>
          <p:cNvPr id="12" name="object 12"/>
          <p:cNvSpPr txBox="1"/>
          <p:nvPr/>
        </p:nvSpPr>
        <p:spPr>
          <a:xfrm>
            <a:off x="1748789" y="1995119"/>
            <a:ext cx="3557270" cy="1105535"/>
          </a:xfrm>
          <a:prstGeom prst="rect">
            <a:avLst/>
          </a:prstGeom>
        </p:spPr>
        <p:txBody>
          <a:bodyPr vert="horz" wrap="square" lIns="0" tIns="109855" rIns="0" bIns="0" rtlCol="0">
            <a:spAutoFit/>
          </a:bodyPr>
          <a:lstStyle/>
          <a:p>
            <a:pPr marL="12700">
              <a:lnSpc>
                <a:spcPct val="100000"/>
              </a:lnSpc>
              <a:spcBef>
                <a:spcPts val="865"/>
              </a:spcBef>
            </a:pPr>
            <a:r>
              <a:rPr sz="1600" b="1">
                <a:solidFill>
                  <a:srgbClr val="008245"/>
                </a:solidFill>
                <a:latin typeface="Calibri"/>
                <a:cs typeface="Calibri"/>
              </a:rPr>
              <a:t>Chronologie</a:t>
            </a:r>
            <a:r>
              <a:rPr sz="1600" b="1" spc="-7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770"/>
              </a:spcBef>
              <a:buClr>
                <a:srgbClr val="FF0000"/>
              </a:buClr>
              <a:buFont typeface="Wingdings"/>
              <a:buChar char=""/>
              <a:tabLst>
                <a:tab pos="545465" algn="l"/>
              </a:tabLst>
            </a:pPr>
            <a:r>
              <a:rPr sz="1600">
                <a:latin typeface="Calibri"/>
                <a:cs typeface="Calibri"/>
              </a:rPr>
              <a:t>Après</a:t>
            </a:r>
            <a:r>
              <a:rPr sz="1600" spc="-30">
                <a:latin typeface="Calibri"/>
                <a:cs typeface="Calibri"/>
              </a:rPr>
              <a:t> </a:t>
            </a:r>
            <a:r>
              <a:rPr sz="1600">
                <a:latin typeface="Calibri"/>
                <a:cs typeface="Calibri"/>
              </a:rPr>
              <a:t>la</a:t>
            </a:r>
            <a:r>
              <a:rPr sz="1600" spc="-25">
                <a:latin typeface="Calibri"/>
                <a:cs typeface="Calibri"/>
              </a:rPr>
              <a:t> </a:t>
            </a:r>
            <a:r>
              <a:rPr sz="1600" spc="-10">
                <a:latin typeface="Calibri"/>
                <a:cs typeface="Calibri"/>
              </a:rPr>
              <a:t>compréhension</a:t>
            </a:r>
            <a:r>
              <a:rPr sz="1600" spc="15">
                <a:latin typeface="Calibri"/>
                <a:cs typeface="Calibri"/>
              </a:rPr>
              <a:t> </a:t>
            </a:r>
            <a:r>
              <a:rPr sz="1600">
                <a:latin typeface="Calibri"/>
                <a:cs typeface="Calibri"/>
              </a:rPr>
              <a:t>des</a:t>
            </a:r>
            <a:r>
              <a:rPr sz="1600" spc="-30">
                <a:latin typeface="Calibri"/>
                <a:cs typeface="Calibri"/>
              </a:rPr>
              <a:t> </a:t>
            </a:r>
            <a:r>
              <a:rPr sz="1600" spc="-10">
                <a:latin typeface="Calibri"/>
                <a:cs typeface="Calibri"/>
              </a:rPr>
              <a:t>besoins</a:t>
            </a:r>
            <a:endParaRPr sz="1600">
              <a:latin typeface="Calibri"/>
              <a:cs typeface="Calibri"/>
            </a:endParaRPr>
          </a:p>
          <a:p>
            <a:pPr marL="545465" indent="-456565">
              <a:lnSpc>
                <a:spcPct val="100000"/>
              </a:lnSpc>
              <a:spcBef>
                <a:spcPts val="1200"/>
              </a:spcBef>
              <a:buClr>
                <a:srgbClr val="FF0000"/>
              </a:buClr>
              <a:buFont typeface="Wingdings"/>
              <a:buChar char=""/>
              <a:tabLst>
                <a:tab pos="545465" algn="l"/>
              </a:tabLst>
            </a:pPr>
            <a:r>
              <a:rPr sz="1600" spc="-10">
                <a:latin typeface="Calibri"/>
                <a:cs typeface="Calibri"/>
              </a:rPr>
              <a:t>Avant</a:t>
            </a:r>
            <a:r>
              <a:rPr sz="1600" spc="-35">
                <a:latin typeface="Calibri"/>
                <a:cs typeface="Calibri"/>
              </a:rPr>
              <a:t> </a:t>
            </a:r>
            <a:r>
              <a:rPr sz="1600">
                <a:latin typeface="Calibri"/>
                <a:cs typeface="Calibri"/>
              </a:rPr>
              <a:t>le</a:t>
            </a:r>
            <a:r>
              <a:rPr sz="1600" spc="-10">
                <a:latin typeface="Calibri"/>
                <a:cs typeface="Calibri"/>
              </a:rPr>
              <a:t> développement</a:t>
            </a:r>
            <a:endParaRPr sz="1600">
              <a:latin typeface="Calibri"/>
              <a:cs typeface="Calibri"/>
            </a:endParaRPr>
          </a:p>
        </p:txBody>
      </p:sp>
      <p:grpSp>
        <p:nvGrpSpPr>
          <p:cNvPr id="13" name="object 13"/>
          <p:cNvGrpSpPr/>
          <p:nvPr/>
        </p:nvGrpSpPr>
        <p:grpSpPr>
          <a:xfrm>
            <a:off x="1603057" y="1621536"/>
            <a:ext cx="9227185" cy="4511675"/>
            <a:chOff x="1603057" y="1621536"/>
            <a:chExt cx="9227185" cy="4511675"/>
          </a:xfrm>
        </p:grpSpPr>
        <p:pic>
          <p:nvPicPr>
            <p:cNvPr id="14" name="object 14"/>
            <p:cNvPicPr/>
            <p:nvPr/>
          </p:nvPicPr>
          <p:blipFill>
            <a:blip r:embed="rId5" cstate="print"/>
            <a:stretch>
              <a:fillRect/>
            </a:stretch>
          </p:blipFill>
          <p:spPr>
            <a:xfrm>
              <a:off x="2398775" y="1621536"/>
              <a:ext cx="429768" cy="460248"/>
            </a:xfrm>
            <a:prstGeom prst="rect">
              <a:avLst/>
            </a:prstGeom>
          </p:spPr>
        </p:pic>
        <p:sp>
          <p:nvSpPr>
            <p:cNvPr id="15" name="object 15"/>
            <p:cNvSpPr/>
            <p:nvPr/>
          </p:nvSpPr>
          <p:spPr>
            <a:xfrm>
              <a:off x="1607819" y="3649980"/>
              <a:ext cx="9217660" cy="2478405"/>
            </a:xfrm>
            <a:custGeom>
              <a:avLst/>
              <a:gdLst/>
              <a:ahLst/>
              <a:cxnLst/>
              <a:rect l="l" t="t" r="r" b="b"/>
              <a:pathLst>
                <a:path w="9217660" h="2478404">
                  <a:moveTo>
                    <a:pt x="0" y="413004"/>
                  </a:moveTo>
                  <a:lnTo>
                    <a:pt x="2778" y="364839"/>
                  </a:lnTo>
                  <a:lnTo>
                    <a:pt x="10907" y="318307"/>
                  </a:lnTo>
                  <a:lnTo>
                    <a:pt x="24077" y="273716"/>
                  </a:lnTo>
                  <a:lnTo>
                    <a:pt x="41978" y="231376"/>
                  </a:lnTo>
                  <a:lnTo>
                    <a:pt x="64300" y="191599"/>
                  </a:lnTo>
                  <a:lnTo>
                    <a:pt x="90733" y="154692"/>
                  </a:lnTo>
                  <a:lnTo>
                    <a:pt x="120967" y="120967"/>
                  </a:lnTo>
                  <a:lnTo>
                    <a:pt x="154692" y="90733"/>
                  </a:lnTo>
                  <a:lnTo>
                    <a:pt x="191599" y="64300"/>
                  </a:lnTo>
                  <a:lnTo>
                    <a:pt x="231376" y="41978"/>
                  </a:lnTo>
                  <a:lnTo>
                    <a:pt x="273716" y="24077"/>
                  </a:lnTo>
                  <a:lnTo>
                    <a:pt x="318307" y="10907"/>
                  </a:lnTo>
                  <a:lnTo>
                    <a:pt x="364839" y="2778"/>
                  </a:lnTo>
                  <a:lnTo>
                    <a:pt x="413004" y="0"/>
                  </a:lnTo>
                  <a:lnTo>
                    <a:pt x="8804148" y="0"/>
                  </a:lnTo>
                  <a:lnTo>
                    <a:pt x="8852312" y="2778"/>
                  </a:lnTo>
                  <a:lnTo>
                    <a:pt x="8898844" y="10907"/>
                  </a:lnTo>
                  <a:lnTo>
                    <a:pt x="8943435" y="24077"/>
                  </a:lnTo>
                  <a:lnTo>
                    <a:pt x="8985775" y="41978"/>
                  </a:lnTo>
                  <a:lnTo>
                    <a:pt x="9025552" y="64300"/>
                  </a:lnTo>
                  <a:lnTo>
                    <a:pt x="9062459" y="90733"/>
                  </a:lnTo>
                  <a:lnTo>
                    <a:pt x="9096184" y="120967"/>
                  </a:lnTo>
                  <a:lnTo>
                    <a:pt x="9126418" y="154692"/>
                  </a:lnTo>
                  <a:lnTo>
                    <a:pt x="9152851" y="191599"/>
                  </a:lnTo>
                  <a:lnTo>
                    <a:pt x="9175173" y="231376"/>
                  </a:lnTo>
                  <a:lnTo>
                    <a:pt x="9193074" y="273716"/>
                  </a:lnTo>
                  <a:lnTo>
                    <a:pt x="9206244" y="318307"/>
                  </a:lnTo>
                  <a:lnTo>
                    <a:pt x="9214373" y="364839"/>
                  </a:lnTo>
                  <a:lnTo>
                    <a:pt x="9217152" y="413004"/>
                  </a:lnTo>
                  <a:lnTo>
                    <a:pt x="9217152" y="2065020"/>
                  </a:lnTo>
                  <a:lnTo>
                    <a:pt x="9214373" y="2113184"/>
                  </a:lnTo>
                  <a:lnTo>
                    <a:pt x="9206244" y="2159716"/>
                  </a:lnTo>
                  <a:lnTo>
                    <a:pt x="9193074" y="2204307"/>
                  </a:lnTo>
                  <a:lnTo>
                    <a:pt x="9175173" y="2246647"/>
                  </a:lnTo>
                  <a:lnTo>
                    <a:pt x="9152851" y="2286424"/>
                  </a:lnTo>
                  <a:lnTo>
                    <a:pt x="9126418" y="2323331"/>
                  </a:lnTo>
                  <a:lnTo>
                    <a:pt x="9096184" y="2357056"/>
                  </a:lnTo>
                  <a:lnTo>
                    <a:pt x="9062459" y="2387290"/>
                  </a:lnTo>
                  <a:lnTo>
                    <a:pt x="9025552" y="2413723"/>
                  </a:lnTo>
                  <a:lnTo>
                    <a:pt x="8985775" y="2436045"/>
                  </a:lnTo>
                  <a:lnTo>
                    <a:pt x="8943435" y="2453946"/>
                  </a:lnTo>
                  <a:lnTo>
                    <a:pt x="8898844" y="2467116"/>
                  </a:lnTo>
                  <a:lnTo>
                    <a:pt x="8852312" y="2475245"/>
                  </a:lnTo>
                  <a:lnTo>
                    <a:pt x="8804148" y="2478024"/>
                  </a:lnTo>
                  <a:lnTo>
                    <a:pt x="413004" y="2478024"/>
                  </a:lnTo>
                  <a:lnTo>
                    <a:pt x="364839" y="2475245"/>
                  </a:lnTo>
                  <a:lnTo>
                    <a:pt x="318307" y="2467116"/>
                  </a:lnTo>
                  <a:lnTo>
                    <a:pt x="273716" y="2453946"/>
                  </a:lnTo>
                  <a:lnTo>
                    <a:pt x="231376" y="2436045"/>
                  </a:lnTo>
                  <a:lnTo>
                    <a:pt x="191599" y="2413723"/>
                  </a:lnTo>
                  <a:lnTo>
                    <a:pt x="154692" y="2387290"/>
                  </a:lnTo>
                  <a:lnTo>
                    <a:pt x="120967" y="2357056"/>
                  </a:lnTo>
                  <a:lnTo>
                    <a:pt x="90733" y="2323331"/>
                  </a:lnTo>
                  <a:lnTo>
                    <a:pt x="64300" y="2286424"/>
                  </a:lnTo>
                  <a:lnTo>
                    <a:pt x="41978" y="2246647"/>
                  </a:lnTo>
                  <a:lnTo>
                    <a:pt x="24077" y="2204307"/>
                  </a:lnTo>
                  <a:lnTo>
                    <a:pt x="10907" y="2159716"/>
                  </a:lnTo>
                  <a:lnTo>
                    <a:pt x="2778" y="2113184"/>
                  </a:lnTo>
                  <a:lnTo>
                    <a:pt x="0" y="2065020"/>
                  </a:lnTo>
                  <a:lnTo>
                    <a:pt x="0" y="413004"/>
                  </a:lnTo>
                  <a:close/>
                </a:path>
              </a:pathLst>
            </a:custGeom>
            <a:ln w="9524">
              <a:solidFill>
                <a:srgbClr val="FF7800"/>
              </a:solidFill>
            </a:ln>
          </p:spPr>
          <p:txBody>
            <a:bodyPr wrap="square" lIns="0" tIns="0" rIns="0" bIns="0" rtlCol="0"/>
            <a:lstStyle/>
            <a:p>
              <a:endParaRPr/>
            </a:p>
          </p:txBody>
        </p:sp>
      </p:grpSp>
      <p:sp>
        <p:nvSpPr>
          <p:cNvPr id="16" name="object 16"/>
          <p:cNvSpPr txBox="1"/>
          <p:nvPr/>
        </p:nvSpPr>
        <p:spPr>
          <a:xfrm>
            <a:off x="1806701" y="3759777"/>
            <a:ext cx="8818245" cy="2121535"/>
          </a:xfrm>
          <a:prstGeom prst="rect">
            <a:avLst/>
          </a:prstGeom>
        </p:spPr>
        <p:txBody>
          <a:bodyPr vert="horz" wrap="square" lIns="0" tIns="110489" rIns="0" bIns="0" rtlCol="0">
            <a:spAutoFit/>
          </a:bodyPr>
          <a:lstStyle/>
          <a:p>
            <a:pPr marL="12700">
              <a:lnSpc>
                <a:spcPct val="100000"/>
              </a:lnSpc>
              <a:spcBef>
                <a:spcPts val="869"/>
              </a:spcBef>
            </a:pPr>
            <a:r>
              <a:rPr sz="1600" b="1">
                <a:solidFill>
                  <a:srgbClr val="008245"/>
                </a:solidFill>
                <a:latin typeface="Calibri"/>
                <a:cs typeface="Calibri"/>
              </a:rPr>
              <a:t>Objectifs</a:t>
            </a:r>
            <a:r>
              <a:rPr sz="1600" b="1" spc="-5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770"/>
              </a:spcBef>
              <a:buClr>
                <a:srgbClr val="FF0000"/>
              </a:buClr>
              <a:buFont typeface="Wingdings"/>
              <a:buChar char=""/>
              <a:tabLst>
                <a:tab pos="545465" algn="l"/>
              </a:tabLst>
            </a:pPr>
            <a:r>
              <a:rPr sz="1600">
                <a:latin typeface="Calibri"/>
                <a:cs typeface="Calibri"/>
              </a:rPr>
              <a:t>Proposer</a:t>
            </a:r>
            <a:r>
              <a:rPr sz="1600" spc="-25">
                <a:latin typeface="Calibri"/>
                <a:cs typeface="Calibri"/>
              </a:rPr>
              <a:t> </a:t>
            </a:r>
            <a:r>
              <a:rPr sz="1600">
                <a:latin typeface="Calibri"/>
                <a:cs typeface="Calibri"/>
              </a:rPr>
              <a:t>une</a:t>
            </a:r>
            <a:r>
              <a:rPr sz="1600" spc="-30">
                <a:latin typeface="Calibri"/>
                <a:cs typeface="Calibri"/>
              </a:rPr>
              <a:t> </a:t>
            </a:r>
            <a:r>
              <a:rPr sz="1600" spc="-10">
                <a:latin typeface="Calibri"/>
                <a:cs typeface="Calibri"/>
              </a:rPr>
              <a:t>architecture</a:t>
            </a:r>
            <a:r>
              <a:rPr sz="1600" spc="-5">
                <a:latin typeface="Calibri"/>
                <a:cs typeface="Calibri"/>
              </a:rPr>
              <a:t> </a:t>
            </a:r>
            <a:r>
              <a:rPr sz="1600">
                <a:latin typeface="Calibri"/>
                <a:cs typeface="Calibri"/>
              </a:rPr>
              <a:t>du</a:t>
            </a:r>
            <a:r>
              <a:rPr sz="1600" spc="-45">
                <a:latin typeface="Calibri"/>
                <a:cs typeface="Calibri"/>
              </a:rPr>
              <a:t> </a:t>
            </a:r>
            <a:r>
              <a:rPr sz="1600" spc="-25">
                <a:latin typeface="Calibri"/>
                <a:cs typeface="Calibri"/>
              </a:rPr>
              <a:t>SI</a:t>
            </a:r>
            <a:r>
              <a:rPr lang="fr-FR" sz="1600" spc="-25">
                <a:latin typeface="Calibri"/>
                <a:cs typeface="Calibri"/>
              </a:rPr>
              <a:t>I</a:t>
            </a:r>
            <a:endParaRPr sz="1600">
              <a:latin typeface="Calibri"/>
              <a:cs typeface="Calibri"/>
            </a:endParaRPr>
          </a:p>
          <a:p>
            <a:pPr marL="545465" indent="-456565">
              <a:lnSpc>
                <a:spcPct val="100000"/>
              </a:lnSpc>
              <a:spcBef>
                <a:spcPts val="1205"/>
              </a:spcBef>
              <a:buClr>
                <a:srgbClr val="FF0000"/>
              </a:buClr>
              <a:buFont typeface="Wingdings"/>
              <a:buChar char=""/>
              <a:tabLst>
                <a:tab pos="545465" algn="l"/>
              </a:tabLst>
            </a:pPr>
            <a:r>
              <a:rPr sz="1600">
                <a:latin typeface="Calibri"/>
                <a:cs typeface="Calibri"/>
              </a:rPr>
              <a:t>Donner</a:t>
            </a:r>
            <a:r>
              <a:rPr sz="1600" spc="-30">
                <a:latin typeface="Calibri"/>
                <a:cs typeface="Calibri"/>
              </a:rPr>
              <a:t> </a:t>
            </a:r>
            <a:r>
              <a:rPr sz="1600">
                <a:latin typeface="Calibri"/>
                <a:cs typeface="Calibri"/>
              </a:rPr>
              <a:t>une</a:t>
            </a:r>
            <a:r>
              <a:rPr sz="1600" spc="-50">
                <a:latin typeface="Calibri"/>
                <a:cs typeface="Calibri"/>
              </a:rPr>
              <a:t> </a:t>
            </a:r>
            <a:r>
              <a:rPr sz="1600">
                <a:latin typeface="Calibri"/>
                <a:cs typeface="Calibri"/>
              </a:rPr>
              <a:t>description</a:t>
            </a:r>
            <a:r>
              <a:rPr sz="1600" spc="-5">
                <a:latin typeface="Calibri"/>
                <a:cs typeface="Calibri"/>
              </a:rPr>
              <a:t> </a:t>
            </a:r>
            <a:r>
              <a:rPr sz="1600">
                <a:latin typeface="Calibri"/>
                <a:cs typeface="Calibri"/>
              </a:rPr>
              <a:t>des</a:t>
            </a:r>
            <a:r>
              <a:rPr sz="1600" spc="-45">
                <a:latin typeface="Calibri"/>
                <a:cs typeface="Calibri"/>
              </a:rPr>
              <a:t> </a:t>
            </a:r>
            <a:r>
              <a:rPr sz="1600">
                <a:latin typeface="Calibri"/>
                <a:cs typeface="Calibri"/>
              </a:rPr>
              <a:t>données</a:t>
            </a:r>
            <a:r>
              <a:rPr sz="1600" spc="-25">
                <a:latin typeface="Calibri"/>
                <a:cs typeface="Calibri"/>
              </a:rPr>
              <a:t> </a:t>
            </a:r>
            <a:r>
              <a:rPr sz="1600">
                <a:latin typeface="Calibri"/>
                <a:cs typeface="Calibri"/>
              </a:rPr>
              <a:t>du</a:t>
            </a:r>
            <a:r>
              <a:rPr sz="1600" spc="-50">
                <a:latin typeface="Calibri"/>
                <a:cs typeface="Calibri"/>
              </a:rPr>
              <a:t> </a:t>
            </a:r>
            <a:r>
              <a:rPr sz="1600" spc="-25">
                <a:latin typeface="Calibri"/>
                <a:cs typeface="Calibri"/>
              </a:rPr>
              <a:t>SI</a:t>
            </a:r>
            <a:endParaRPr sz="1600">
              <a:latin typeface="Calibri"/>
              <a:cs typeface="Calibri"/>
            </a:endParaRPr>
          </a:p>
          <a:p>
            <a:pPr marL="545465" indent="-456565">
              <a:lnSpc>
                <a:spcPct val="100000"/>
              </a:lnSpc>
              <a:spcBef>
                <a:spcPts val="1200"/>
              </a:spcBef>
              <a:buClr>
                <a:srgbClr val="FF0000"/>
              </a:buClr>
              <a:buFont typeface="Wingdings"/>
              <a:buChar char=""/>
              <a:tabLst>
                <a:tab pos="545465" algn="l"/>
              </a:tabLst>
            </a:pPr>
            <a:r>
              <a:rPr sz="1600">
                <a:latin typeface="Calibri"/>
                <a:cs typeface="Calibri"/>
              </a:rPr>
              <a:t>Donner</a:t>
            </a:r>
            <a:r>
              <a:rPr sz="1600" spc="-25">
                <a:latin typeface="Calibri"/>
                <a:cs typeface="Calibri"/>
              </a:rPr>
              <a:t> </a:t>
            </a:r>
            <a:r>
              <a:rPr sz="1600">
                <a:latin typeface="Calibri"/>
                <a:cs typeface="Calibri"/>
              </a:rPr>
              <a:t>une</a:t>
            </a:r>
            <a:r>
              <a:rPr sz="1600" spc="-50">
                <a:latin typeface="Calibri"/>
                <a:cs typeface="Calibri"/>
              </a:rPr>
              <a:t> </a:t>
            </a:r>
            <a:r>
              <a:rPr sz="1600">
                <a:latin typeface="Calibri"/>
                <a:cs typeface="Calibri"/>
              </a:rPr>
              <a:t>description</a:t>
            </a:r>
            <a:r>
              <a:rPr sz="1600" spc="5">
                <a:latin typeface="Calibri"/>
                <a:cs typeface="Calibri"/>
              </a:rPr>
              <a:t> </a:t>
            </a:r>
            <a:r>
              <a:rPr sz="1600">
                <a:latin typeface="Calibri"/>
                <a:cs typeface="Calibri"/>
              </a:rPr>
              <a:t>des</a:t>
            </a:r>
            <a:r>
              <a:rPr sz="1600" spc="-45">
                <a:latin typeface="Calibri"/>
                <a:cs typeface="Calibri"/>
              </a:rPr>
              <a:t> </a:t>
            </a:r>
            <a:r>
              <a:rPr sz="1600" spc="-10">
                <a:latin typeface="Calibri"/>
                <a:cs typeface="Calibri"/>
              </a:rPr>
              <a:t>fonctionnalités</a:t>
            </a:r>
            <a:r>
              <a:rPr sz="1600" spc="20">
                <a:latin typeface="Calibri"/>
                <a:cs typeface="Calibri"/>
              </a:rPr>
              <a:t> </a:t>
            </a:r>
            <a:r>
              <a:rPr sz="1600" spc="-10">
                <a:latin typeface="Calibri"/>
                <a:cs typeface="Calibri"/>
              </a:rPr>
              <a:t>(traitements)</a:t>
            </a:r>
            <a:r>
              <a:rPr sz="1600">
                <a:latin typeface="Calibri"/>
                <a:cs typeface="Calibri"/>
              </a:rPr>
              <a:t> du</a:t>
            </a:r>
            <a:r>
              <a:rPr sz="1600" spc="-45">
                <a:latin typeface="Calibri"/>
                <a:cs typeface="Calibri"/>
              </a:rPr>
              <a:t> </a:t>
            </a:r>
            <a:r>
              <a:rPr sz="1600" spc="-25">
                <a:latin typeface="Calibri"/>
                <a:cs typeface="Calibri"/>
              </a:rPr>
              <a:t>SI</a:t>
            </a:r>
            <a:endParaRPr sz="1600">
              <a:latin typeface="Calibri"/>
              <a:cs typeface="Calibri"/>
            </a:endParaRPr>
          </a:p>
          <a:p>
            <a:pPr marL="546100" marR="5080" indent="-457200">
              <a:lnSpc>
                <a:spcPts val="1730"/>
              </a:lnSpc>
              <a:spcBef>
                <a:spcPts val="1440"/>
              </a:spcBef>
              <a:buClr>
                <a:srgbClr val="FF0000"/>
              </a:buClr>
              <a:buFont typeface="Wingdings"/>
              <a:buChar char=""/>
              <a:tabLst>
                <a:tab pos="546100" algn="l"/>
              </a:tabLst>
            </a:pPr>
            <a:r>
              <a:rPr sz="1600">
                <a:latin typeface="Calibri"/>
                <a:cs typeface="Calibri"/>
              </a:rPr>
              <a:t>Identifier les</a:t>
            </a:r>
            <a:r>
              <a:rPr sz="1600" spc="10">
                <a:latin typeface="Calibri"/>
                <a:cs typeface="Calibri"/>
              </a:rPr>
              <a:t> </a:t>
            </a:r>
            <a:r>
              <a:rPr sz="1600" spc="-10">
                <a:latin typeface="Calibri"/>
                <a:cs typeface="Calibri"/>
              </a:rPr>
              <a:t>caractéristiques</a:t>
            </a:r>
            <a:r>
              <a:rPr sz="1600" spc="5">
                <a:latin typeface="Calibri"/>
                <a:cs typeface="Calibri"/>
              </a:rPr>
              <a:t> </a:t>
            </a:r>
            <a:r>
              <a:rPr sz="1600">
                <a:latin typeface="Calibri"/>
                <a:cs typeface="Calibri"/>
              </a:rPr>
              <a:t>de</a:t>
            </a:r>
            <a:r>
              <a:rPr sz="1600" spc="5">
                <a:latin typeface="Calibri"/>
                <a:cs typeface="Calibri"/>
              </a:rPr>
              <a:t> </a:t>
            </a:r>
            <a:r>
              <a:rPr sz="1600" spc="-10">
                <a:latin typeface="Calibri"/>
                <a:cs typeface="Calibri"/>
              </a:rPr>
              <a:t>l’infrastructure</a:t>
            </a:r>
            <a:r>
              <a:rPr sz="1600" spc="15">
                <a:latin typeface="Calibri"/>
                <a:cs typeface="Calibri"/>
              </a:rPr>
              <a:t> </a:t>
            </a:r>
            <a:r>
              <a:rPr sz="1600">
                <a:latin typeface="Calibri"/>
                <a:cs typeface="Calibri"/>
              </a:rPr>
              <a:t>matérielle</a:t>
            </a:r>
            <a:r>
              <a:rPr sz="1600" spc="5">
                <a:latin typeface="Calibri"/>
                <a:cs typeface="Calibri"/>
              </a:rPr>
              <a:t> </a:t>
            </a:r>
            <a:r>
              <a:rPr sz="1600">
                <a:latin typeface="Calibri"/>
                <a:cs typeface="Calibri"/>
              </a:rPr>
              <a:t>nécessaire</a:t>
            </a:r>
            <a:r>
              <a:rPr sz="1600" spc="-15">
                <a:latin typeface="Calibri"/>
                <a:cs typeface="Calibri"/>
              </a:rPr>
              <a:t> </a:t>
            </a:r>
            <a:r>
              <a:rPr sz="1600">
                <a:latin typeface="Calibri"/>
                <a:cs typeface="Calibri"/>
              </a:rPr>
              <a:t>au</a:t>
            </a:r>
            <a:r>
              <a:rPr sz="1600" spc="-15">
                <a:latin typeface="Calibri"/>
                <a:cs typeface="Calibri"/>
              </a:rPr>
              <a:t> </a:t>
            </a:r>
            <a:r>
              <a:rPr sz="1600">
                <a:latin typeface="Calibri"/>
                <a:cs typeface="Calibri"/>
              </a:rPr>
              <a:t>déploiement</a:t>
            </a:r>
            <a:r>
              <a:rPr sz="1600" spc="5">
                <a:latin typeface="Calibri"/>
                <a:cs typeface="Calibri"/>
              </a:rPr>
              <a:t> </a:t>
            </a:r>
            <a:r>
              <a:rPr sz="1600">
                <a:latin typeface="Calibri"/>
                <a:cs typeface="Calibri"/>
              </a:rPr>
              <a:t>de la</a:t>
            </a:r>
            <a:r>
              <a:rPr sz="1600" spc="-10">
                <a:latin typeface="Calibri"/>
                <a:cs typeface="Calibri"/>
              </a:rPr>
              <a:t> solution proposée</a:t>
            </a:r>
            <a:endParaRPr sz="1600">
              <a:latin typeface="Calibri"/>
              <a:cs typeface="Calibri"/>
            </a:endParaRPr>
          </a:p>
        </p:txBody>
      </p:sp>
      <p:pic>
        <p:nvPicPr>
          <p:cNvPr id="17" name="object 17"/>
          <p:cNvPicPr/>
          <p:nvPr/>
        </p:nvPicPr>
        <p:blipFill>
          <a:blip r:embed="rId6" cstate="print"/>
          <a:stretch>
            <a:fillRect/>
          </a:stretch>
        </p:blipFill>
        <p:spPr>
          <a:xfrm>
            <a:off x="2398776" y="3419855"/>
            <a:ext cx="466344" cy="466344"/>
          </a:xfrm>
          <a:prstGeom prst="rect">
            <a:avLst/>
          </a:prstGeom>
        </p:spPr>
      </p:pic>
      <p:sp>
        <p:nvSpPr>
          <p:cNvPr id="18" name="object 18"/>
          <p:cNvSpPr txBox="1">
            <a:spLocks noGrp="1"/>
          </p:cNvSpPr>
          <p:nvPr>
            <p:ph type="title"/>
          </p:nvPr>
        </p:nvSpPr>
        <p:spPr>
          <a:xfrm>
            <a:off x="258876" y="327406"/>
            <a:ext cx="4650740" cy="603885"/>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01-</a:t>
            </a:r>
            <a:r>
              <a:rPr spc="-60">
                <a:solidFill>
                  <a:srgbClr val="0058A0"/>
                </a:solidFill>
              </a:rPr>
              <a:t> </a:t>
            </a:r>
            <a:r>
              <a:rPr spc="-20">
                <a:solidFill>
                  <a:srgbClr val="0058A0"/>
                </a:solidFill>
              </a:rPr>
              <a:t>PRINCIPALES </a:t>
            </a:r>
            <a:r>
              <a:rPr spc="-25">
                <a:solidFill>
                  <a:srgbClr val="0058A0"/>
                </a:solidFill>
              </a:rPr>
              <a:t>ETAPES</a:t>
            </a:r>
            <a:r>
              <a:rPr spc="-15">
                <a:solidFill>
                  <a:srgbClr val="0058A0"/>
                </a:solidFill>
              </a:rPr>
              <a:t> </a:t>
            </a:r>
            <a:r>
              <a:rPr>
                <a:solidFill>
                  <a:srgbClr val="0058A0"/>
                </a:solidFill>
              </a:rPr>
              <a:t>DE</a:t>
            </a:r>
            <a:r>
              <a:rPr spc="-65">
                <a:solidFill>
                  <a:srgbClr val="0058A0"/>
                </a:solidFill>
              </a:rPr>
              <a:t> </a:t>
            </a:r>
            <a:r>
              <a:rPr spc="-10">
                <a:solidFill>
                  <a:srgbClr val="0058A0"/>
                </a:solidFill>
              </a:rPr>
              <a:t>CONSTRUCTION</a:t>
            </a:r>
          </a:p>
          <a:p>
            <a:pPr marL="12700">
              <a:lnSpc>
                <a:spcPts val="2280"/>
              </a:lnSpc>
            </a:pPr>
            <a:r>
              <a:rPr>
                <a:solidFill>
                  <a:srgbClr val="0058A0"/>
                </a:solidFill>
              </a:rPr>
              <a:t>D’UN</a:t>
            </a:r>
            <a:r>
              <a:rPr spc="-10">
                <a:solidFill>
                  <a:srgbClr val="0058A0"/>
                </a:solidFill>
              </a:rPr>
              <a:t> </a:t>
            </a:r>
            <a:r>
              <a:rPr spc="-25">
                <a:solidFill>
                  <a:srgbClr val="0058A0"/>
                </a:solidFill>
              </a:rPr>
              <a:t>SI</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47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9" name="object 19"/>
          <p:cNvSpPr txBox="1"/>
          <p:nvPr/>
        </p:nvSpPr>
        <p:spPr>
          <a:xfrm>
            <a:off x="269240" y="861822"/>
            <a:ext cx="3799204"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0058A0"/>
                </a:solidFill>
                <a:latin typeface="Calibri"/>
                <a:cs typeface="Calibri"/>
              </a:rPr>
              <a:t>Identification </a:t>
            </a:r>
            <a:r>
              <a:rPr sz="1600" b="1">
                <a:solidFill>
                  <a:srgbClr val="0058A0"/>
                </a:solidFill>
                <a:latin typeface="Calibri"/>
                <a:cs typeface="Calibri"/>
              </a:rPr>
              <a:t>des</a:t>
            </a:r>
            <a:r>
              <a:rPr sz="1600" b="1" spc="-25">
                <a:solidFill>
                  <a:srgbClr val="0058A0"/>
                </a:solidFill>
                <a:latin typeface="Calibri"/>
                <a:cs typeface="Calibri"/>
              </a:rPr>
              <a:t> </a:t>
            </a:r>
            <a:r>
              <a:rPr sz="1600" b="1">
                <a:solidFill>
                  <a:srgbClr val="0058A0"/>
                </a:solidFill>
                <a:latin typeface="Calibri"/>
                <a:cs typeface="Calibri"/>
              </a:rPr>
              <a:t>étapes</a:t>
            </a:r>
            <a:r>
              <a:rPr sz="1600" b="1" spc="-50">
                <a:solidFill>
                  <a:srgbClr val="0058A0"/>
                </a:solidFill>
                <a:latin typeface="Calibri"/>
                <a:cs typeface="Calibri"/>
              </a:rPr>
              <a:t> </a:t>
            </a:r>
            <a:r>
              <a:rPr sz="1600" b="1">
                <a:solidFill>
                  <a:srgbClr val="0058A0"/>
                </a:solidFill>
                <a:latin typeface="Calibri"/>
                <a:cs typeface="Calibri"/>
              </a:rPr>
              <a:t>de</a:t>
            </a:r>
            <a:r>
              <a:rPr sz="1600" b="1" spc="-30">
                <a:solidFill>
                  <a:srgbClr val="0058A0"/>
                </a:solidFill>
                <a:latin typeface="Calibri"/>
                <a:cs typeface="Calibri"/>
              </a:rPr>
              <a:t> </a:t>
            </a:r>
            <a:r>
              <a:rPr sz="1600" b="1">
                <a:solidFill>
                  <a:srgbClr val="0058A0"/>
                </a:solidFill>
                <a:latin typeface="Calibri"/>
                <a:cs typeface="Calibri"/>
              </a:rPr>
              <a:t>conception</a:t>
            </a:r>
            <a:r>
              <a:rPr sz="1600" b="1" spc="-30">
                <a:solidFill>
                  <a:srgbClr val="0058A0"/>
                </a:solidFill>
                <a:latin typeface="Calibri"/>
                <a:cs typeface="Calibri"/>
              </a:rPr>
              <a:t> </a:t>
            </a:r>
            <a:r>
              <a:rPr sz="1600" b="1">
                <a:solidFill>
                  <a:srgbClr val="0058A0"/>
                </a:solidFill>
                <a:latin typeface="Calibri"/>
                <a:cs typeface="Calibri"/>
              </a:rPr>
              <a:t>du</a:t>
            </a:r>
            <a:r>
              <a:rPr sz="1600" b="1" spc="-5">
                <a:solidFill>
                  <a:srgbClr val="0058A0"/>
                </a:solidFill>
                <a:latin typeface="Calibri"/>
                <a:cs typeface="Calibri"/>
              </a:rPr>
              <a:t> </a:t>
            </a:r>
            <a:r>
              <a:rPr sz="1600" b="1" spc="-25">
                <a:solidFill>
                  <a:srgbClr val="0058A0"/>
                </a:solidFill>
                <a:latin typeface="Calibri"/>
                <a:cs typeface="Calibri"/>
              </a:rPr>
              <a:t>SI</a:t>
            </a:r>
            <a:endParaRPr sz="16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48</a:t>
            </a:fld>
            <a:endParaRPr spc="-25"/>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9" name="object 9"/>
          <p:cNvSpPr txBox="1">
            <a:spLocks noGrp="1"/>
          </p:cNvSpPr>
          <p:nvPr>
            <p:ph type="title"/>
          </p:nvPr>
        </p:nvSpPr>
        <p:spPr>
          <a:xfrm>
            <a:off x="258876" y="327406"/>
            <a:ext cx="4650740" cy="603885"/>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01-</a:t>
            </a:r>
            <a:r>
              <a:rPr spc="-60">
                <a:solidFill>
                  <a:srgbClr val="0058A0"/>
                </a:solidFill>
              </a:rPr>
              <a:t> </a:t>
            </a:r>
            <a:r>
              <a:rPr spc="-20">
                <a:solidFill>
                  <a:srgbClr val="0058A0"/>
                </a:solidFill>
              </a:rPr>
              <a:t>PRINCIPALES </a:t>
            </a:r>
            <a:r>
              <a:rPr spc="-25">
                <a:solidFill>
                  <a:srgbClr val="0058A0"/>
                </a:solidFill>
              </a:rPr>
              <a:t>ETAPES</a:t>
            </a:r>
            <a:r>
              <a:rPr spc="-15">
                <a:solidFill>
                  <a:srgbClr val="0058A0"/>
                </a:solidFill>
              </a:rPr>
              <a:t> </a:t>
            </a:r>
            <a:r>
              <a:rPr>
                <a:solidFill>
                  <a:srgbClr val="0058A0"/>
                </a:solidFill>
              </a:rPr>
              <a:t>DE</a:t>
            </a:r>
            <a:r>
              <a:rPr spc="-65">
                <a:solidFill>
                  <a:srgbClr val="0058A0"/>
                </a:solidFill>
              </a:rPr>
              <a:t> </a:t>
            </a:r>
            <a:r>
              <a:rPr spc="-10">
                <a:solidFill>
                  <a:srgbClr val="0058A0"/>
                </a:solidFill>
              </a:rPr>
              <a:t>CONSTRUCTION</a:t>
            </a:r>
          </a:p>
          <a:p>
            <a:pPr marL="12700">
              <a:lnSpc>
                <a:spcPts val="2280"/>
              </a:lnSpc>
            </a:pPr>
            <a:r>
              <a:rPr>
                <a:solidFill>
                  <a:srgbClr val="0058A0"/>
                </a:solidFill>
              </a:rPr>
              <a:t>D’UN</a:t>
            </a:r>
            <a:r>
              <a:rPr spc="-10">
                <a:solidFill>
                  <a:srgbClr val="0058A0"/>
                </a:solidFill>
              </a:rPr>
              <a:t> </a:t>
            </a:r>
            <a:r>
              <a:rPr spc="-25">
                <a:solidFill>
                  <a:srgbClr val="0058A0"/>
                </a:solidFill>
              </a:rPr>
              <a:t>SI</a:t>
            </a:r>
          </a:p>
        </p:txBody>
      </p:sp>
      <p:sp>
        <p:nvSpPr>
          <p:cNvPr id="10" name="object 10"/>
          <p:cNvSpPr txBox="1"/>
          <p:nvPr/>
        </p:nvSpPr>
        <p:spPr>
          <a:xfrm>
            <a:off x="269240" y="860882"/>
            <a:ext cx="3799204"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Identification</a:t>
            </a:r>
            <a:r>
              <a:rPr sz="1600" b="1" spc="-15">
                <a:solidFill>
                  <a:srgbClr val="0058A0"/>
                </a:solidFill>
                <a:latin typeface="Calibri"/>
                <a:cs typeface="Calibri"/>
              </a:rPr>
              <a:t> </a:t>
            </a:r>
            <a:r>
              <a:rPr sz="1600" b="1">
                <a:solidFill>
                  <a:srgbClr val="0058A0"/>
                </a:solidFill>
                <a:latin typeface="Calibri"/>
                <a:cs typeface="Calibri"/>
              </a:rPr>
              <a:t>des</a:t>
            </a:r>
            <a:r>
              <a:rPr sz="1600" b="1" spc="-30">
                <a:solidFill>
                  <a:srgbClr val="0058A0"/>
                </a:solidFill>
                <a:latin typeface="Calibri"/>
                <a:cs typeface="Calibri"/>
              </a:rPr>
              <a:t> </a:t>
            </a:r>
            <a:r>
              <a:rPr sz="1600" b="1">
                <a:solidFill>
                  <a:srgbClr val="0058A0"/>
                </a:solidFill>
                <a:latin typeface="Calibri"/>
                <a:cs typeface="Calibri"/>
              </a:rPr>
              <a:t>étapes</a:t>
            </a:r>
            <a:r>
              <a:rPr sz="1600" b="1" spc="-50">
                <a:solidFill>
                  <a:srgbClr val="0058A0"/>
                </a:solidFill>
                <a:latin typeface="Calibri"/>
                <a:cs typeface="Calibri"/>
              </a:rPr>
              <a:t> </a:t>
            </a:r>
            <a:r>
              <a:rPr sz="1600" b="1">
                <a:solidFill>
                  <a:srgbClr val="0058A0"/>
                </a:solidFill>
                <a:latin typeface="Calibri"/>
                <a:cs typeface="Calibri"/>
              </a:rPr>
              <a:t>de</a:t>
            </a:r>
            <a:r>
              <a:rPr sz="1600" b="1" spc="-30">
                <a:solidFill>
                  <a:srgbClr val="0058A0"/>
                </a:solidFill>
                <a:latin typeface="Calibri"/>
                <a:cs typeface="Calibri"/>
              </a:rPr>
              <a:t> </a:t>
            </a:r>
            <a:r>
              <a:rPr sz="1600" b="1">
                <a:solidFill>
                  <a:srgbClr val="0058A0"/>
                </a:solidFill>
                <a:latin typeface="Calibri"/>
                <a:cs typeface="Calibri"/>
              </a:rPr>
              <a:t>conception</a:t>
            </a:r>
            <a:r>
              <a:rPr sz="1600" b="1" spc="-40">
                <a:solidFill>
                  <a:srgbClr val="0058A0"/>
                </a:solidFill>
                <a:latin typeface="Calibri"/>
                <a:cs typeface="Calibri"/>
              </a:rPr>
              <a:t> </a:t>
            </a:r>
            <a:r>
              <a:rPr sz="1600" b="1">
                <a:solidFill>
                  <a:srgbClr val="0058A0"/>
                </a:solidFill>
                <a:latin typeface="Calibri"/>
                <a:cs typeface="Calibri"/>
              </a:rPr>
              <a:t>du</a:t>
            </a:r>
            <a:r>
              <a:rPr sz="1600" b="1" spc="-10">
                <a:solidFill>
                  <a:srgbClr val="0058A0"/>
                </a:solidFill>
                <a:latin typeface="Calibri"/>
                <a:cs typeface="Calibri"/>
              </a:rPr>
              <a:t> </a:t>
            </a:r>
            <a:r>
              <a:rPr sz="1600" b="1" spc="-25">
                <a:solidFill>
                  <a:srgbClr val="0058A0"/>
                </a:solidFill>
                <a:latin typeface="Calibri"/>
                <a:cs typeface="Calibri"/>
              </a:rPr>
              <a:t>SI</a:t>
            </a:r>
            <a:endParaRPr sz="1600">
              <a:latin typeface="Calibri"/>
              <a:cs typeface="Calibri"/>
            </a:endParaRPr>
          </a:p>
        </p:txBody>
      </p:sp>
      <p:sp>
        <p:nvSpPr>
          <p:cNvPr id="11" name="object 11"/>
          <p:cNvSpPr txBox="1"/>
          <p:nvPr/>
        </p:nvSpPr>
        <p:spPr>
          <a:xfrm>
            <a:off x="888046" y="1598491"/>
            <a:ext cx="10415905" cy="4555350"/>
          </a:xfrm>
          <a:prstGeom prst="rect">
            <a:avLst/>
          </a:prstGeom>
        </p:spPr>
        <p:txBody>
          <a:bodyPr vert="horz" wrap="square" lIns="0" tIns="11430" rIns="0" bIns="0" rtlCol="0">
            <a:spAutoFit/>
          </a:bodyPr>
          <a:lstStyle/>
          <a:p>
            <a:pPr marL="298450" indent="-285750">
              <a:lnSpc>
                <a:spcPts val="1645"/>
              </a:lnSpc>
              <a:spcBef>
                <a:spcPts val="90"/>
              </a:spcBef>
              <a:buFont typeface="Wingdings" panose="05000000000000000000" pitchFamily="2" charset="2"/>
              <a:buChar char="Ø"/>
            </a:pPr>
            <a:r>
              <a:rPr sz="1600" b="1">
                <a:solidFill>
                  <a:srgbClr val="555555"/>
                </a:solidFill>
                <a:latin typeface="Calibri"/>
                <a:cs typeface="Calibri"/>
              </a:rPr>
              <a:t>Proposer</a:t>
            </a:r>
            <a:r>
              <a:rPr sz="1600" b="1" spc="15">
                <a:solidFill>
                  <a:srgbClr val="555555"/>
                </a:solidFill>
                <a:latin typeface="Calibri"/>
                <a:cs typeface="Calibri"/>
              </a:rPr>
              <a:t> </a:t>
            </a:r>
            <a:r>
              <a:rPr sz="1600" b="1">
                <a:solidFill>
                  <a:srgbClr val="555555"/>
                </a:solidFill>
                <a:latin typeface="Calibri"/>
                <a:cs typeface="Calibri"/>
              </a:rPr>
              <a:t>une </a:t>
            </a:r>
            <a:r>
              <a:rPr sz="1600" b="1" spc="-10">
                <a:solidFill>
                  <a:srgbClr val="555555"/>
                </a:solidFill>
                <a:latin typeface="Calibri"/>
                <a:cs typeface="Calibri"/>
              </a:rPr>
              <a:t>architecture</a:t>
            </a:r>
            <a:r>
              <a:rPr sz="1600" b="1" spc="10">
                <a:solidFill>
                  <a:srgbClr val="555555"/>
                </a:solidFill>
                <a:latin typeface="Calibri"/>
                <a:cs typeface="Calibri"/>
              </a:rPr>
              <a:t> </a:t>
            </a:r>
            <a:r>
              <a:rPr sz="1600" b="1">
                <a:solidFill>
                  <a:srgbClr val="555555"/>
                </a:solidFill>
                <a:latin typeface="Calibri"/>
                <a:cs typeface="Calibri"/>
              </a:rPr>
              <a:t>du</a:t>
            </a:r>
            <a:r>
              <a:rPr sz="1600" b="1" spc="20">
                <a:solidFill>
                  <a:srgbClr val="555555"/>
                </a:solidFill>
                <a:latin typeface="Calibri"/>
                <a:cs typeface="Calibri"/>
              </a:rPr>
              <a:t> </a:t>
            </a:r>
            <a:r>
              <a:rPr sz="1600" b="1">
                <a:solidFill>
                  <a:srgbClr val="555555"/>
                </a:solidFill>
                <a:latin typeface="Calibri"/>
                <a:cs typeface="Calibri"/>
              </a:rPr>
              <a:t>S</a:t>
            </a:r>
            <a:r>
              <a:rPr lang="fr-FR" sz="1600" b="1">
                <a:solidFill>
                  <a:srgbClr val="555555"/>
                </a:solidFill>
                <a:latin typeface="Calibri"/>
                <a:cs typeface="Calibri"/>
              </a:rPr>
              <a:t>I</a:t>
            </a:r>
            <a:r>
              <a:rPr sz="1600" b="1">
                <a:solidFill>
                  <a:srgbClr val="555555"/>
                </a:solidFill>
                <a:latin typeface="Calibri"/>
                <a:cs typeface="Calibri"/>
              </a:rPr>
              <a:t>I</a:t>
            </a:r>
            <a:r>
              <a:rPr sz="1600" b="1" spc="-5">
                <a:solidFill>
                  <a:srgbClr val="555555"/>
                </a:solidFill>
                <a:latin typeface="Calibri"/>
                <a:cs typeface="Calibri"/>
              </a:rPr>
              <a:t> </a:t>
            </a:r>
            <a:r>
              <a:rPr sz="1600">
                <a:solidFill>
                  <a:srgbClr val="555555"/>
                </a:solidFill>
                <a:latin typeface="Calibri"/>
                <a:cs typeface="Calibri"/>
              </a:rPr>
              <a:t>:</a:t>
            </a:r>
            <a:r>
              <a:rPr sz="1600" spc="15">
                <a:solidFill>
                  <a:srgbClr val="555555"/>
                </a:solidFill>
                <a:latin typeface="Calibri"/>
                <a:cs typeface="Calibri"/>
              </a:rPr>
              <a:t> </a:t>
            </a:r>
            <a:r>
              <a:rPr sz="1600">
                <a:solidFill>
                  <a:srgbClr val="555555"/>
                </a:solidFill>
                <a:latin typeface="Calibri"/>
                <a:cs typeface="Calibri"/>
              </a:rPr>
              <a:t>Il </a:t>
            </a:r>
            <a:r>
              <a:rPr sz="1600" spc="-10">
                <a:solidFill>
                  <a:srgbClr val="555555"/>
                </a:solidFill>
                <a:latin typeface="Calibri"/>
                <a:cs typeface="Calibri"/>
              </a:rPr>
              <a:t>s’agit</a:t>
            </a:r>
            <a:r>
              <a:rPr sz="1600" spc="20">
                <a:solidFill>
                  <a:srgbClr val="555555"/>
                </a:solidFill>
                <a:latin typeface="Calibri"/>
                <a:cs typeface="Calibri"/>
              </a:rPr>
              <a:t> </a:t>
            </a:r>
            <a:r>
              <a:rPr sz="1600">
                <a:solidFill>
                  <a:srgbClr val="555555"/>
                </a:solidFill>
                <a:latin typeface="Calibri"/>
                <a:cs typeface="Calibri"/>
              </a:rPr>
              <a:t>de</a:t>
            </a:r>
            <a:r>
              <a:rPr sz="1600" spc="10">
                <a:solidFill>
                  <a:srgbClr val="555555"/>
                </a:solidFill>
                <a:latin typeface="Calibri"/>
                <a:cs typeface="Calibri"/>
              </a:rPr>
              <a:t> </a:t>
            </a:r>
            <a:r>
              <a:rPr sz="1600">
                <a:solidFill>
                  <a:srgbClr val="555555"/>
                </a:solidFill>
                <a:latin typeface="Calibri"/>
                <a:cs typeface="Calibri"/>
              </a:rPr>
              <a:t>fixer</a:t>
            </a:r>
            <a:r>
              <a:rPr sz="1600" spc="25">
                <a:solidFill>
                  <a:srgbClr val="555555"/>
                </a:solidFill>
                <a:latin typeface="Calibri"/>
                <a:cs typeface="Calibri"/>
              </a:rPr>
              <a:t> </a:t>
            </a:r>
            <a:r>
              <a:rPr sz="1600" spc="-10">
                <a:solidFill>
                  <a:srgbClr val="555555"/>
                </a:solidFill>
                <a:latin typeface="Calibri"/>
                <a:cs typeface="Calibri"/>
              </a:rPr>
              <a:t>l’architecture</a:t>
            </a:r>
            <a:r>
              <a:rPr sz="1600" spc="40">
                <a:solidFill>
                  <a:srgbClr val="555555"/>
                </a:solidFill>
                <a:latin typeface="Calibri"/>
                <a:cs typeface="Calibri"/>
              </a:rPr>
              <a:t> </a:t>
            </a:r>
            <a:r>
              <a:rPr sz="1600">
                <a:solidFill>
                  <a:srgbClr val="555555"/>
                </a:solidFill>
                <a:latin typeface="Calibri"/>
                <a:cs typeface="Calibri"/>
              </a:rPr>
              <a:t>de</a:t>
            </a:r>
            <a:r>
              <a:rPr sz="1600" spc="25">
                <a:solidFill>
                  <a:srgbClr val="555555"/>
                </a:solidFill>
                <a:latin typeface="Calibri"/>
                <a:cs typeface="Calibri"/>
              </a:rPr>
              <a:t> </a:t>
            </a:r>
            <a:r>
              <a:rPr sz="1600">
                <a:solidFill>
                  <a:srgbClr val="555555"/>
                </a:solidFill>
                <a:latin typeface="Calibri"/>
                <a:cs typeface="Calibri"/>
              </a:rPr>
              <a:t>déploiement</a:t>
            </a:r>
            <a:r>
              <a:rPr sz="1600" spc="25">
                <a:solidFill>
                  <a:srgbClr val="555555"/>
                </a:solidFill>
                <a:latin typeface="Calibri"/>
                <a:cs typeface="Calibri"/>
              </a:rPr>
              <a:t> </a:t>
            </a:r>
            <a:r>
              <a:rPr sz="1600">
                <a:solidFill>
                  <a:srgbClr val="555555"/>
                </a:solidFill>
                <a:latin typeface="Calibri"/>
                <a:cs typeface="Calibri"/>
              </a:rPr>
              <a:t>du</a:t>
            </a:r>
            <a:r>
              <a:rPr sz="1600" spc="-5">
                <a:solidFill>
                  <a:srgbClr val="555555"/>
                </a:solidFill>
                <a:latin typeface="Calibri"/>
                <a:cs typeface="Calibri"/>
              </a:rPr>
              <a:t> </a:t>
            </a:r>
            <a:r>
              <a:rPr sz="1600">
                <a:solidFill>
                  <a:srgbClr val="555555"/>
                </a:solidFill>
                <a:latin typeface="Calibri"/>
                <a:cs typeface="Calibri"/>
              </a:rPr>
              <a:t>SI</a:t>
            </a:r>
            <a:r>
              <a:rPr sz="1600" spc="10">
                <a:solidFill>
                  <a:srgbClr val="555555"/>
                </a:solidFill>
                <a:latin typeface="Calibri"/>
                <a:cs typeface="Calibri"/>
              </a:rPr>
              <a:t> </a:t>
            </a:r>
            <a:r>
              <a:rPr sz="1600">
                <a:solidFill>
                  <a:srgbClr val="555555"/>
                </a:solidFill>
                <a:latin typeface="Calibri"/>
                <a:cs typeface="Calibri"/>
              </a:rPr>
              <a:t>en</a:t>
            </a:r>
            <a:r>
              <a:rPr sz="1600" spc="-5">
                <a:solidFill>
                  <a:srgbClr val="555555"/>
                </a:solidFill>
                <a:latin typeface="Calibri"/>
                <a:cs typeface="Calibri"/>
              </a:rPr>
              <a:t> </a:t>
            </a:r>
            <a:r>
              <a:rPr sz="1600" spc="-10">
                <a:solidFill>
                  <a:srgbClr val="555555"/>
                </a:solidFill>
                <a:latin typeface="Calibri"/>
                <a:cs typeface="Calibri"/>
              </a:rPr>
              <a:t>effectuant</a:t>
            </a:r>
            <a:r>
              <a:rPr sz="1600" spc="20">
                <a:solidFill>
                  <a:srgbClr val="555555"/>
                </a:solidFill>
                <a:latin typeface="Calibri"/>
                <a:cs typeface="Calibri"/>
              </a:rPr>
              <a:t> </a:t>
            </a:r>
            <a:r>
              <a:rPr sz="1600">
                <a:solidFill>
                  <a:srgbClr val="555555"/>
                </a:solidFill>
                <a:latin typeface="Calibri"/>
                <a:cs typeface="Calibri"/>
              </a:rPr>
              <a:t>un</a:t>
            </a:r>
            <a:r>
              <a:rPr sz="1600" spc="-5">
                <a:solidFill>
                  <a:srgbClr val="555555"/>
                </a:solidFill>
                <a:latin typeface="Calibri"/>
                <a:cs typeface="Calibri"/>
              </a:rPr>
              <a:t> </a:t>
            </a:r>
            <a:r>
              <a:rPr sz="1600">
                <a:solidFill>
                  <a:srgbClr val="555555"/>
                </a:solidFill>
                <a:latin typeface="Calibri"/>
                <a:cs typeface="Calibri"/>
              </a:rPr>
              <a:t>choix</a:t>
            </a:r>
            <a:r>
              <a:rPr sz="1600" spc="5">
                <a:solidFill>
                  <a:srgbClr val="555555"/>
                </a:solidFill>
                <a:latin typeface="Calibri"/>
                <a:cs typeface="Calibri"/>
              </a:rPr>
              <a:t> </a:t>
            </a:r>
            <a:r>
              <a:rPr sz="1600">
                <a:solidFill>
                  <a:srgbClr val="555555"/>
                </a:solidFill>
                <a:latin typeface="Calibri"/>
                <a:cs typeface="Calibri"/>
              </a:rPr>
              <a:t>parmi</a:t>
            </a:r>
            <a:r>
              <a:rPr sz="1600" spc="15">
                <a:solidFill>
                  <a:srgbClr val="555555"/>
                </a:solidFill>
                <a:latin typeface="Calibri"/>
                <a:cs typeface="Calibri"/>
              </a:rPr>
              <a:t> </a:t>
            </a:r>
            <a:r>
              <a:rPr sz="1600">
                <a:solidFill>
                  <a:srgbClr val="555555"/>
                </a:solidFill>
                <a:latin typeface="Calibri"/>
                <a:cs typeface="Calibri"/>
              </a:rPr>
              <a:t>les</a:t>
            </a:r>
            <a:r>
              <a:rPr sz="1600" spc="35">
                <a:solidFill>
                  <a:srgbClr val="555555"/>
                </a:solidFill>
                <a:latin typeface="Calibri"/>
                <a:cs typeface="Calibri"/>
              </a:rPr>
              <a:t> </a:t>
            </a:r>
            <a:r>
              <a:rPr sz="1600" spc="-10" err="1">
                <a:solidFill>
                  <a:srgbClr val="555555"/>
                </a:solidFill>
                <a:latin typeface="Calibri"/>
                <a:cs typeface="Calibri"/>
              </a:rPr>
              <a:t>différentes</a:t>
            </a:r>
            <a:r>
              <a:rPr sz="1600" spc="20">
                <a:solidFill>
                  <a:srgbClr val="555555"/>
                </a:solidFill>
                <a:latin typeface="Calibri"/>
                <a:cs typeface="Calibri"/>
              </a:rPr>
              <a:t> </a:t>
            </a:r>
            <a:r>
              <a:rPr sz="1600" spc="-10">
                <a:solidFill>
                  <a:srgbClr val="555555"/>
                </a:solidFill>
                <a:latin typeface="Calibri"/>
                <a:cs typeface="Calibri"/>
              </a:rPr>
              <a:t>architectures</a:t>
            </a:r>
            <a:r>
              <a:rPr lang="fr-FR" sz="1600">
                <a:latin typeface="Calibri"/>
                <a:cs typeface="Calibri"/>
              </a:rPr>
              <a:t> </a:t>
            </a:r>
            <a:r>
              <a:rPr sz="1600" err="1">
                <a:solidFill>
                  <a:srgbClr val="555555"/>
                </a:solidFill>
                <a:latin typeface="Calibri"/>
                <a:cs typeface="Calibri"/>
              </a:rPr>
              <a:t>possibles</a:t>
            </a:r>
            <a:r>
              <a:rPr sz="1600">
                <a:solidFill>
                  <a:srgbClr val="555555"/>
                </a:solidFill>
                <a:latin typeface="Calibri"/>
                <a:cs typeface="Calibri"/>
              </a:rPr>
              <a:t> et</a:t>
            </a:r>
            <a:r>
              <a:rPr sz="1600" spc="-40">
                <a:solidFill>
                  <a:srgbClr val="555555"/>
                </a:solidFill>
                <a:latin typeface="Calibri"/>
                <a:cs typeface="Calibri"/>
              </a:rPr>
              <a:t> </a:t>
            </a:r>
            <a:r>
              <a:rPr sz="1600">
                <a:solidFill>
                  <a:srgbClr val="555555"/>
                </a:solidFill>
                <a:latin typeface="Calibri"/>
                <a:cs typeface="Calibri"/>
              </a:rPr>
              <a:t>en</a:t>
            </a:r>
            <a:r>
              <a:rPr sz="1600" spc="-40">
                <a:solidFill>
                  <a:srgbClr val="555555"/>
                </a:solidFill>
                <a:latin typeface="Calibri"/>
                <a:cs typeface="Calibri"/>
              </a:rPr>
              <a:t> </a:t>
            </a:r>
            <a:r>
              <a:rPr sz="1600" spc="-10">
                <a:solidFill>
                  <a:srgbClr val="555555"/>
                </a:solidFill>
                <a:latin typeface="Calibri"/>
                <a:cs typeface="Calibri"/>
              </a:rPr>
              <a:t>tenant</a:t>
            </a:r>
            <a:r>
              <a:rPr sz="1600" spc="20">
                <a:solidFill>
                  <a:srgbClr val="555555"/>
                </a:solidFill>
                <a:latin typeface="Calibri"/>
                <a:cs typeface="Calibri"/>
              </a:rPr>
              <a:t> </a:t>
            </a:r>
            <a:r>
              <a:rPr sz="1600">
                <a:solidFill>
                  <a:srgbClr val="555555"/>
                </a:solidFill>
                <a:latin typeface="Calibri"/>
                <a:cs typeface="Calibri"/>
              </a:rPr>
              <a:t>compte</a:t>
            </a:r>
            <a:r>
              <a:rPr sz="1600" spc="-20">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a:solidFill>
                  <a:srgbClr val="555555"/>
                </a:solidFill>
                <a:latin typeface="Calibri"/>
                <a:cs typeface="Calibri"/>
              </a:rPr>
              <a:t>spécificités</a:t>
            </a:r>
            <a:r>
              <a:rPr sz="1600" spc="5">
                <a:solidFill>
                  <a:srgbClr val="555555"/>
                </a:solidFill>
                <a:latin typeface="Calibri"/>
                <a:cs typeface="Calibri"/>
              </a:rPr>
              <a:t> </a:t>
            </a:r>
            <a:r>
              <a:rPr sz="1600">
                <a:solidFill>
                  <a:srgbClr val="555555"/>
                </a:solidFill>
                <a:latin typeface="Calibri"/>
                <a:cs typeface="Calibri"/>
              </a:rPr>
              <a:t>du</a:t>
            </a:r>
            <a:r>
              <a:rPr sz="1600" spc="-20">
                <a:solidFill>
                  <a:srgbClr val="555555"/>
                </a:solidFill>
                <a:latin typeface="Calibri"/>
                <a:cs typeface="Calibri"/>
              </a:rPr>
              <a:t> </a:t>
            </a:r>
            <a:r>
              <a:rPr sz="1600">
                <a:solidFill>
                  <a:srgbClr val="555555"/>
                </a:solidFill>
                <a:latin typeface="Calibri"/>
                <a:cs typeface="Calibri"/>
              </a:rPr>
              <a:t>SI</a:t>
            </a:r>
            <a:r>
              <a:rPr sz="1600" spc="-65">
                <a:solidFill>
                  <a:srgbClr val="555555"/>
                </a:solidFill>
                <a:latin typeface="Calibri"/>
                <a:cs typeface="Calibri"/>
              </a:rPr>
              <a:t> </a:t>
            </a:r>
            <a:r>
              <a:rPr sz="1600">
                <a:solidFill>
                  <a:srgbClr val="555555"/>
                </a:solidFill>
                <a:latin typeface="Calibri"/>
                <a:cs typeface="Calibri"/>
              </a:rPr>
              <a:t>et</a:t>
            </a:r>
            <a:r>
              <a:rPr sz="1600" spc="-55">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spc="-10">
                <a:solidFill>
                  <a:srgbClr val="555555"/>
                </a:solidFill>
                <a:latin typeface="Calibri"/>
                <a:cs typeface="Calibri"/>
              </a:rPr>
              <a:t>exigences</a:t>
            </a:r>
            <a:r>
              <a:rPr sz="1600">
                <a:solidFill>
                  <a:srgbClr val="555555"/>
                </a:solidFill>
                <a:latin typeface="Calibri"/>
                <a:cs typeface="Calibri"/>
              </a:rPr>
              <a:t> des</a:t>
            </a:r>
            <a:r>
              <a:rPr sz="1600" spc="-20">
                <a:solidFill>
                  <a:srgbClr val="555555"/>
                </a:solidFill>
                <a:latin typeface="Calibri"/>
                <a:cs typeface="Calibri"/>
              </a:rPr>
              <a:t> </a:t>
            </a:r>
            <a:r>
              <a:rPr sz="1600" spc="-10">
                <a:solidFill>
                  <a:srgbClr val="555555"/>
                </a:solidFill>
                <a:latin typeface="Calibri"/>
                <a:cs typeface="Calibri"/>
              </a:rPr>
              <a:t>utilisateurs.</a:t>
            </a:r>
            <a:endParaRPr sz="1600">
              <a:latin typeface="Calibri"/>
              <a:cs typeface="Calibri"/>
            </a:endParaRPr>
          </a:p>
          <a:p>
            <a:pPr marL="12700">
              <a:lnSpc>
                <a:spcPct val="100000"/>
              </a:lnSpc>
              <a:spcBef>
                <a:spcPts val="530"/>
              </a:spcBef>
            </a:pPr>
            <a:r>
              <a:rPr sz="1600" b="1" spc="-10" err="1">
                <a:solidFill>
                  <a:srgbClr val="555555"/>
                </a:solidFill>
                <a:latin typeface="Calibri"/>
                <a:cs typeface="Calibri"/>
              </a:rPr>
              <a:t>Exemples</a:t>
            </a:r>
            <a:r>
              <a:rPr sz="1600" spc="-5">
                <a:solidFill>
                  <a:srgbClr val="555555"/>
                </a:solidFill>
                <a:latin typeface="Calibri"/>
                <a:cs typeface="Calibri"/>
              </a:rPr>
              <a:t> </a:t>
            </a:r>
            <a:r>
              <a:rPr sz="1600" spc="-60">
                <a:solidFill>
                  <a:srgbClr val="555555"/>
                </a:solidFill>
                <a:latin typeface="Calibri"/>
                <a:cs typeface="Calibri"/>
              </a:rPr>
              <a:t>:</a:t>
            </a:r>
            <a:r>
              <a:rPr lang="fr-FR" sz="1600">
                <a:latin typeface="Calibri"/>
                <a:cs typeface="Calibri"/>
              </a:rPr>
              <a:t> </a:t>
            </a:r>
            <a:r>
              <a:rPr sz="1600" spc="-10">
                <a:solidFill>
                  <a:srgbClr val="555555"/>
                </a:solidFill>
                <a:latin typeface="Calibri"/>
                <a:cs typeface="Calibri"/>
              </a:rPr>
              <a:t>Architecture</a:t>
            </a:r>
            <a:r>
              <a:rPr sz="1600" spc="50">
                <a:solidFill>
                  <a:srgbClr val="555555"/>
                </a:solidFill>
                <a:latin typeface="Calibri"/>
                <a:cs typeface="Calibri"/>
              </a:rPr>
              <a:t> </a:t>
            </a:r>
            <a:r>
              <a:rPr sz="1600" spc="-10">
                <a:solidFill>
                  <a:srgbClr val="555555"/>
                </a:solidFill>
                <a:latin typeface="Calibri"/>
                <a:cs typeface="Calibri"/>
              </a:rPr>
              <a:t>client/serveur</a:t>
            </a:r>
            <a:r>
              <a:rPr sz="1600" spc="65">
                <a:solidFill>
                  <a:srgbClr val="555555"/>
                </a:solidFill>
                <a:latin typeface="Calibri"/>
                <a:cs typeface="Calibri"/>
              </a:rPr>
              <a:t> </a:t>
            </a:r>
            <a:r>
              <a:rPr sz="1600">
                <a:solidFill>
                  <a:srgbClr val="555555"/>
                </a:solidFill>
                <a:latin typeface="Calibri"/>
                <a:cs typeface="Calibri"/>
              </a:rPr>
              <a:t>à</a:t>
            </a:r>
            <a:r>
              <a:rPr sz="1600" spc="-35">
                <a:solidFill>
                  <a:srgbClr val="555555"/>
                </a:solidFill>
                <a:latin typeface="Calibri"/>
                <a:cs typeface="Calibri"/>
              </a:rPr>
              <a:t> </a:t>
            </a:r>
            <a:r>
              <a:rPr sz="1600">
                <a:solidFill>
                  <a:srgbClr val="555555"/>
                </a:solidFill>
                <a:latin typeface="Calibri"/>
                <a:cs typeface="Calibri"/>
              </a:rPr>
              <a:t>3</a:t>
            </a:r>
            <a:r>
              <a:rPr sz="1600" spc="-30">
                <a:solidFill>
                  <a:srgbClr val="555555"/>
                </a:solidFill>
                <a:latin typeface="Calibri"/>
                <a:cs typeface="Calibri"/>
              </a:rPr>
              <a:t> </a:t>
            </a:r>
            <a:r>
              <a:rPr sz="1600" spc="-10" err="1">
                <a:solidFill>
                  <a:srgbClr val="555555"/>
                </a:solidFill>
                <a:latin typeface="Calibri"/>
                <a:cs typeface="Calibri"/>
              </a:rPr>
              <a:t>niveaux</a:t>
            </a:r>
            <a:endParaRPr lang="fr-FR" sz="1600">
              <a:latin typeface="Calibri"/>
              <a:cs typeface="Calibri"/>
            </a:endParaRPr>
          </a:p>
          <a:p>
            <a:pPr marL="298450" indent="-285750">
              <a:lnSpc>
                <a:spcPct val="100000"/>
              </a:lnSpc>
              <a:spcBef>
                <a:spcPts val="530"/>
              </a:spcBef>
              <a:buFont typeface="Wingdings" panose="05000000000000000000" pitchFamily="2" charset="2"/>
              <a:buChar char="Ø"/>
            </a:pPr>
            <a:r>
              <a:rPr sz="1600" b="1">
                <a:solidFill>
                  <a:srgbClr val="555555"/>
                </a:solidFill>
                <a:latin typeface="Calibri"/>
                <a:cs typeface="Calibri"/>
              </a:rPr>
              <a:t>Donner</a:t>
            </a:r>
            <a:r>
              <a:rPr sz="1600" b="1" spc="5">
                <a:solidFill>
                  <a:srgbClr val="555555"/>
                </a:solidFill>
                <a:latin typeface="Calibri"/>
                <a:cs typeface="Calibri"/>
              </a:rPr>
              <a:t> </a:t>
            </a:r>
            <a:r>
              <a:rPr sz="1600" b="1">
                <a:solidFill>
                  <a:srgbClr val="555555"/>
                </a:solidFill>
                <a:latin typeface="Calibri"/>
                <a:cs typeface="Calibri"/>
              </a:rPr>
              <a:t>une</a:t>
            </a:r>
            <a:r>
              <a:rPr sz="1600" b="1" spc="20">
                <a:solidFill>
                  <a:srgbClr val="555555"/>
                </a:solidFill>
                <a:latin typeface="Calibri"/>
                <a:cs typeface="Calibri"/>
              </a:rPr>
              <a:t> </a:t>
            </a:r>
            <a:r>
              <a:rPr sz="1600" b="1">
                <a:solidFill>
                  <a:srgbClr val="555555"/>
                </a:solidFill>
                <a:latin typeface="Calibri"/>
                <a:cs typeface="Calibri"/>
              </a:rPr>
              <a:t>description</a:t>
            </a:r>
            <a:r>
              <a:rPr sz="1600" b="1" spc="25">
                <a:solidFill>
                  <a:srgbClr val="555555"/>
                </a:solidFill>
                <a:latin typeface="Calibri"/>
                <a:cs typeface="Calibri"/>
              </a:rPr>
              <a:t> </a:t>
            </a:r>
            <a:r>
              <a:rPr sz="1600" b="1">
                <a:solidFill>
                  <a:srgbClr val="555555"/>
                </a:solidFill>
                <a:latin typeface="Calibri"/>
                <a:cs typeface="Calibri"/>
              </a:rPr>
              <a:t>des données du</a:t>
            </a:r>
            <a:r>
              <a:rPr sz="1600" b="1" spc="15">
                <a:solidFill>
                  <a:srgbClr val="555555"/>
                </a:solidFill>
                <a:latin typeface="Calibri"/>
                <a:cs typeface="Calibri"/>
              </a:rPr>
              <a:t> </a:t>
            </a:r>
            <a:r>
              <a:rPr sz="1600" b="1">
                <a:solidFill>
                  <a:srgbClr val="555555"/>
                </a:solidFill>
                <a:latin typeface="Calibri"/>
                <a:cs typeface="Calibri"/>
              </a:rPr>
              <a:t>SI</a:t>
            </a:r>
            <a:r>
              <a:rPr sz="1600" b="1" spc="-10">
                <a:solidFill>
                  <a:srgbClr val="555555"/>
                </a:solidFill>
                <a:latin typeface="Calibri"/>
                <a:cs typeface="Calibri"/>
              </a:rPr>
              <a:t> </a:t>
            </a:r>
            <a:r>
              <a:rPr sz="1600">
                <a:solidFill>
                  <a:srgbClr val="555555"/>
                </a:solidFill>
                <a:latin typeface="Calibri"/>
                <a:cs typeface="Calibri"/>
              </a:rPr>
              <a:t>:</a:t>
            </a:r>
            <a:r>
              <a:rPr sz="1600" spc="10">
                <a:solidFill>
                  <a:srgbClr val="555555"/>
                </a:solidFill>
                <a:latin typeface="Calibri"/>
                <a:cs typeface="Calibri"/>
              </a:rPr>
              <a:t> </a:t>
            </a:r>
            <a:r>
              <a:rPr sz="1600">
                <a:solidFill>
                  <a:srgbClr val="555555"/>
                </a:solidFill>
                <a:latin typeface="Calibri"/>
                <a:cs typeface="Calibri"/>
              </a:rPr>
              <a:t>Il</a:t>
            </a:r>
            <a:r>
              <a:rPr sz="1600" spc="-5">
                <a:solidFill>
                  <a:srgbClr val="555555"/>
                </a:solidFill>
                <a:latin typeface="Calibri"/>
                <a:cs typeface="Calibri"/>
              </a:rPr>
              <a:t> </a:t>
            </a:r>
            <a:r>
              <a:rPr sz="1600" spc="-10">
                <a:solidFill>
                  <a:srgbClr val="555555"/>
                </a:solidFill>
                <a:latin typeface="Calibri"/>
                <a:cs typeface="Calibri"/>
              </a:rPr>
              <a:t>s’agit</a:t>
            </a:r>
            <a:r>
              <a:rPr sz="1600" spc="-5">
                <a:solidFill>
                  <a:srgbClr val="555555"/>
                </a:solidFill>
                <a:latin typeface="Calibri"/>
                <a:cs typeface="Calibri"/>
              </a:rPr>
              <a:t> </a:t>
            </a:r>
            <a:r>
              <a:rPr sz="1600">
                <a:solidFill>
                  <a:srgbClr val="555555"/>
                </a:solidFill>
                <a:latin typeface="Calibri"/>
                <a:cs typeface="Calibri"/>
              </a:rPr>
              <a:t>d’identifier</a:t>
            </a:r>
            <a:r>
              <a:rPr sz="1600" spc="5">
                <a:solidFill>
                  <a:srgbClr val="555555"/>
                </a:solidFill>
                <a:latin typeface="Calibri"/>
                <a:cs typeface="Calibri"/>
              </a:rPr>
              <a:t> </a:t>
            </a:r>
            <a:r>
              <a:rPr sz="1600">
                <a:solidFill>
                  <a:srgbClr val="555555"/>
                </a:solidFill>
                <a:latin typeface="Calibri"/>
                <a:cs typeface="Calibri"/>
              </a:rPr>
              <a:t>et</a:t>
            </a:r>
            <a:r>
              <a:rPr sz="1600" spc="15">
                <a:solidFill>
                  <a:srgbClr val="555555"/>
                </a:solidFill>
                <a:latin typeface="Calibri"/>
                <a:cs typeface="Calibri"/>
              </a:rPr>
              <a:t> </a:t>
            </a:r>
            <a:r>
              <a:rPr sz="1600">
                <a:solidFill>
                  <a:srgbClr val="555555"/>
                </a:solidFill>
                <a:latin typeface="Calibri"/>
                <a:cs typeface="Calibri"/>
              </a:rPr>
              <a:t>décrire</a:t>
            </a:r>
            <a:r>
              <a:rPr sz="1600" spc="25">
                <a:solidFill>
                  <a:srgbClr val="555555"/>
                </a:solidFill>
                <a:latin typeface="Calibri"/>
                <a:cs typeface="Calibri"/>
              </a:rPr>
              <a:t> </a:t>
            </a:r>
            <a:r>
              <a:rPr sz="1600">
                <a:solidFill>
                  <a:srgbClr val="555555"/>
                </a:solidFill>
                <a:latin typeface="Calibri"/>
                <a:cs typeface="Calibri"/>
              </a:rPr>
              <a:t>les</a:t>
            </a:r>
            <a:r>
              <a:rPr sz="1600" spc="10">
                <a:solidFill>
                  <a:srgbClr val="555555"/>
                </a:solidFill>
                <a:latin typeface="Calibri"/>
                <a:cs typeface="Calibri"/>
              </a:rPr>
              <a:t> </a:t>
            </a:r>
            <a:r>
              <a:rPr sz="1600" spc="-10">
                <a:solidFill>
                  <a:srgbClr val="555555"/>
                </a:solidFill>
                <a:latin typeface="Calibri"/>
                <a:cs typeface="Calibri"/>
              </a:rPr>
              <a:t>différents</a:t>
            </a:r>
            <a:r>
              <a:rPr sz="1600" spc="10">
                <a:solidFill>
                  <a:srgbClr val="555555"/>
                </a:solidFill>
                <a:latin typeface="Calibri"/>
                <a:cs typeface="Calibri"/>
              </a:rPr>
              <a:t> </a:t>
            </a:r>
            <a:r>
              <a:rPr sz="1600">
                <a:solidFill>
                  <a:srgbClr val="555555"/>
                </a:solidFill>
                <a:latin typeface="Calibri"/>
                <a:cs typeface="Calibri"/>
              </a:rPr>
              <a:t>objets</a:t>
            </a:r>
            <a:r>
              <a:rPr sz="1600" spc="30">
                <a:solidFill>
                  <a:srgbClr val="555555"/>
                </a:solidFill>
                <a:latin typeface="Calibri"/>
                <a:cs typeface="Calibri"/>
              </a:rPr>
              <a:t> </a:t>
            </a:r>
            <a:r>
              <a:rPr sz="1600">
                <a:solidFill>
                  <a:srgbClr val="555555"/>
                </a:solidFill>
                <a:latin typeface="Calibri"/>
                <a:cs typeface="Calibri"/>
              </a:rPr>
              <a:t>du</a:t>
            </a:r>
            <a:r>
              <a:rPr sz="1600" spc="-15">
                <a:solidFill>
                  <a:srgbClr val="555555"/>
                </a:solidFill>
                <a:latin typeface="Calibri"/>
                <a:cs typeface="Calibri"/>
              </a:rPr>
              <a:t> </a:t>
            </a:r>
            <a:r>
              <a:rPr sz="1600">
                <a:solidFill>
                  <a:srgbClr val="555555"/>
                </a:solidFill>
                <a:latin typeface="Calibri"/>
                <a:cs typeface="Calibri"/>
              </a:rPr>
              <a:t>SI</a:t>
            </a:r>
            <a:r>
              <a:rPr sz="1600" spc="10">
                <a:solidFill>
                  <a:srgbClr val="555555"/>
                </a:solidFill>
                <a:latin typeface="Calibri"/>
                <a:cs typeface="Calibri"/>
              </a:rPr>
              <a:t> </a:t>
            </a:r>
            <a:r>
              <a:rPr sz="1600">
                <a:solidFill>
                  <a:srgbClr val="555555"/>
                </a:solidFill>
                <a:latin typeface="Calibri"/>
                <a:cs typeface="Calibri"/>
              </a:rPr>
              <a:t>ainsi</a:t>
            </a:r>
            <a:r>
              <a:rPr sz="1600" spc="15">
                <a:solidFill>
                  <a:srgbClr val="555555"/>
                </a:solidFill>
                <a:latin typeface="Calibri"/>
                <a:cs typeface="Calibri"/>
              </a:rPr>
              <a:t> </a:t>
            </a:r>
            <a:r>
              <a:rPr sz="1600">
                <a:solidFill>
                  <a:srgbClr val="555555"/>
                </a:solidFill>
                <a:latin typeface="Calibri"/>
                <a:cs typeface="Calibri"/>
              </a:rPr>
              <a:t>que</a:t>
            </a:r>
            <a:r>
              <a:rPr sz="1600" spc="10">
                <a:solidFill>
                  <a:srgbClr val="555555"/>
                </a:solidFill>
                <a:latin typeface="Calibri"/>
                <a:cs typeface="Calibri"/>
              </a:rPr>
              <a:t> </a:t>
            </a:r>
            <a:r>
              <a:rPr sz="1600">
                <a:solidFill>
                  <a:srgbClr val="555555"/>
                </a:solidFill>
                <a:latin typeface="Calibri"/>
                <a:cs typeface="Calibri"/>
              </a:rPr>
              <a:t>les</a:t>
            </a:r>
            <a:r>
              <a:rPr sz="1600" spc="5">
                <a:solidFill>
                  <a:srgbClr val="555555"/>
                </a:solidFill>
                <a:latin typeface="Calibri"/>
                <a:cs typeface="Calibri"/>
              </a:rPr>
              <a:t> </a:t>
            </a:r>
            <a:r>
              <a:rPr sz="1600">
                <a:solidFill>
                  <a:srgbClr val="555555"/>
                </a:solidFill>
                <a:latin typeface="Calibri"/>
                <a:cs typeface="Calibri"/>
              </a:rPr>
              <a:t>associations</a:t>
            </a:r>
            <a:r>
              <a:rPr sz="1600" spc="40">
                <a:solidFill>
                  <a:srgbClr val="555555"/>
                </a:solidFill>
                <a:latin typeface="Calibri"/>
                <a:cs typeface="Calibri"/>
              </a:rPr>
              <a:t> </a:t>
            </a:r>
            <a:r>
              <a:rPr sz="1600">
                <a:solidFill>
                  <a:srgbClr val="555555"/>
                </a:solidFill>
                <a:latin typeface="Calibri"/>
                <a:cs typeface="Calibri"/>
              </a:rPr>
              <a:t>entre </a:t>
            </a:r>
            <a:r>
              <a:rPr sz="1600" err="1">
                <a:solidFill>
                  <a:srgbClr val="555555"/>
                </a:solidFill>
                <a:latin typeface="Calibri"/>
                <a:cs typeface="Calibri"/>
              </a:rPr>
              <a:t>ces</a:t>
            </a:r>
            <a:r>
              <a:rPr sz="1600" spc="15">
                <a:solidFill>
                  <a:srgbClr val="555555"/>
                </a:solidFill>
                <a:latin typeface="Calibri"/>
                <a:cs typeface="Calibri"/>
              </a:rPr>
              <a:t> </a:t>
            </a:r>
            <a:r>
              <a:rPr sz="1600" spc="-10" err="1">
                <a:solidFill>
                  <a:srgbClr val="555555"/>
                </a:solidFill>
                <a:latin typeface="Calibri"/>
                <a:cs typeface="Calibri"/>
              </a:rPr>
              <a:t>objets</a:t>
            </a:r>
            <a:r>
              <a:rPr sz="1600" spc="-10">
                <a:solidFill>
                  <a:srgbClr val="555555"/>
                </a:solidFill>
                <a:latin typeface="Calibri"/>
                <a:cs typeface="Calibri"/>
              </a:rPr>
              <a:t>.</a:t>
            </a:r>
            <a:r>
              <a:rPr lang="fr-FR" sz="1600">
                <a:latin typeface="Calibri"/>
                <a:cs typeface="Calibri"/>
              </a:rPr>
              <a:t> </a:t>
            </a:r>
            <a:r>
              <a:rPr sz="1600" spc="-10" err="1">
                <a:solidFill>
                  <a:srgbClr val="555555"/>
                </a:solidFill>
                <a:latin typeface="Calibri"/>
                <a:cs typeface="Calibri"/>
              </a:rPr>
              <a:t>Cette</a:t>
            </a:r>
            <a:r>
              <a:rPr sz="1600" spc="-30">
                <a:solidFill>
                  <a:srgbClr val="555555"/>
                </a:solidFill>
                <a:latin typeface="Calibri"/>
                <a:cs typeface="Calibri"/>
              </a:rPr>
              <a:t> </a:t>
            </a:r>
            <a:r>
              <a:rPr sz="1600">
                <a:solidFill>
                  <a:srgbClr val="555555"/>
                </a:solidFill>
                <a:latin typeface="Calibri"/>
                <a:cs typeface="Calibri"/>
              </a:rPr>
              <a:t>description doit</a:t>
            </a:r>
            <a:r>
              <a:rPr sz="1600" spc="-40">
                <a:solidFill>
                  <a:srgbClr val="555555"/>
                </a:solidFill>
                <a:latin typeface="Calibri"/>
                <a:cs typeface="Calibri"/>
              </a:rPr>
              <a:t> </a:t>
            </a:r>
            <a:r>
              <a:rPr sz="1600">
                <a:solidFill>
                  <a:srgbClr val="555555"/>
                </a:solidFill>
                <a:latin typeface="Calibri"/>
                <a:cs typeface="Calibri"/>
              </a:rPr>
              <a:t>donner</a:t>
            </a:r>
            <a:r>
              <a:rPr sz="1600" spc="-30">
                <a:solidFill>
                  <a:srgbClr val="555555"/>
                </a:solidFill>
                <a:latin typeface="Calibri"/>
                <a:cs typeface="Calibri"/>
              </a:rPr>
              <a:t> </a:t>
            </a:r>
            <a:r>
              <a:rPr sz="1600">
                <a:solidFill>
                  <a:srgbClr val="555555"/>
                </a:solidFill>
                <a:latin typeface="Calibri"/>
                <a:cs typeface="Calibri"/>
              </a:rPr>
              <a:t>pour</a:t>
            </a:r>
            <a:r>
              <a:rPr sz="1600" spc="-40">
                <a:solidFill>
                  <a:srgbClr val="555555"/>
                </a:solidFill>
                <a:latin typeface="Calibri"/>
                <a:cs typeface="Calibri"/>
              </a:rPr>
              <a:t> </a:t>
            </a:r>
            <a:r>
              <a:rPr sz="1600">
                <a:solidFill>
                  <a:srgbClr val="555555"/>
                </a:solidFill>
                <a:latin typeface="Calibri"/>
                <a:cs typeface="Calibri"/>
              </a:rPr>
              <a:t>chaque</a:t>
            </a:r>
            <a:r>
              <a:rPr sz="1600" spc="-25">
                <a:solidFill>
                  <a:srgbClr val="555555"/>
                </a:solidFill>
                <a:latin typeface="Calibri"/>
                <a:cs typeface="Calibri"/>
              </a:rPr>
              <a:t> </a:t>
            </a:r>
            <a:r>
              <a:rPr sz="1600">
                <a:solidFill>
                  <a:srgbClr val="555555"/>
                </a:solidFill>
                <a:latin typeface="Calibri"/>
                <a:cs typeface="Calibri"/>
              </a:rPr>
              <a:t>objet</a:t>
            </a:r>
            <a:r>
              <a:rPr sz="1600" spc="-55">
                <a:solidFill>
                  <a:srgbClr val="555555"/>
                </a:solidFill>
                <a:latin typeface="Calibri"/>
                <a:cs typeface="Calibri"/>
              </a:rPr>
              <a:t> </a:t>
            </a:r>
            <a:r>
              <a:rPr sz="1600">
                <a:solidFill>
                  <a:srgbClr val="555555"/>
                </a:solidFill>
                <a:latin typeface="Calibri"/>
                <a:cs typeface="Calibri"/>
              </a:rPr>
              <a:t>ses</a:t>
            </a:r>
            <a:r>
              <a:rPr sz="1600" spc="-60">
                <a:solidFill>
                  <a:srgbClr val="555555"/>
                </a:solidFill>
                <a:latin typeface="Calibri"/>
                <a:cs typeface="Calibri"/>
              </a:rPr>
              <a:t> </a:t>
            </a:r>
            <a:r>
              <a:rPr sz="1600" spc="-10">
                <a:solidFill>
                  <a:srgbClr val="555555"/>
                </a:solidFill>
                <a:latin typeface="Calibri"/>
                <a:cs typeface="Calibri"/>
              </a:rPr>
              <a:t>différentes</a:t>
            </a:r>
            <a:r>
              <a:rPr sz="1600" spc="15">
                <a:solidFill>
                  <a:srgbClr val="555555"/>
                </a:solidFill>
                <a:latin typeface="Calibri"/>
                <a:cs typeface="Calibri"/>
              </a:rPr>
              <a:t> </a:t>
            </a:r>
            <a:r>
              <a:rPr sz="1600" spc="-10">
                <a:solidFill>
                  <a:srgbClr val="555555"/>
                </a:solidFill>
                <a:latin typeface="Calibri"/>
                <a:cs typeface="Calibri"/>
              </a:rPr>
              <a:t>propriétés.</a:t>
            </a:r>
            <a:endParaRPr sz="1600">
              <a:latin typeface="Calibri"/>
              <a:cs typeface="Calibri"/>
            </a:endParaRPr>
          </a:p>
          <a:p>
            <a:pPr marL="12700">
              <a:lnSpc>
                <a:spcPct val="100000"/>
              </a:lnSpc>
              <a:spcBef>
                <a:spcPts val="530"/>
              </a:spcBef>
            </a:pPr>
            <a:r>
              <a:rPr sz="1600" b="1" spc="-10">
                <a:solidFill>
                  <a:srgbClr val="555555"/>
                </a:solidFill>
                <a:latin typeface="Calibri"/>
                <a:cs typeface="Calibri"/>
              </a:rPr>
              <a:t>Exemples</a:t>
            </a:r>
            <a:r>
              <a:rPr sz="1600" spc="-5">
                <a:solidFill>
                  <a:srgbClr val="555555"/>
                </a:solidFill>
                <a:latin typeface="Calibri"/>
                <a:cs typeface="Calibri"/>
              </a:rPr>
              <a:t> </a:t>
            </a:r>
            <a:r>
              <a:rPr sz="1600" spc="-60">
                <a:solidFill>
                  <a:srgbClr val="555555"/>
                </a:solidFill>
                <a:latin typeface="Calibri"/>
                <a:cs typeface="Calibri"/>
              </a:rPr>
              <a:t>:</a:t>
            </a:r>
            <a:endParaRPr sz="1600">
              <a:latin typeface="Calibri"/>
              <a:cs typeface="Calibri"/>
            </a:endParaRPr>
          </a:p>
          <a:p>
            <a:pPr marL="182245" indent="-169545">
              <a:lnSpc>
                <a:spcPct val="100000"/>
              </a:lnSpc>
              <a:spcBef>
                <a:spcPts val="525"/>
              </a:spcBef>
              <a:buFont typeface="Arial MT"/>
              <a:buChar char="•"/>
              <a:tabLst>
                <a:tab pos="182245" algn="l"/>
              </a:tabLst>
            </a:pPr>
            <a:r>
              <a:rPr sz="1600">
                <a:solidFill>
                  <a:srgbClr val="555555"/>
                </a:solidFill>
                <a:latin typeface="Calibri"/>
                <a:cs typeface="Calibri"/>
              </a:rPr>
              <a:t>Données</a:t>
            </a:r>
            <a:r>
              <a:rPr sz="1600" spc="-35">
                <a:solidFill>
                  <a:srgbClr val="555555"/>
                </a:solidFill>
                <a:latin typeface="Calibri"/>
                <a:cs typeface="Calibri"/>
              </a:rPr>
              <a:t> </a:t>
            </a:r>
            <a:r>
              <a:rPr sz="1600">
                <a:solidFill>
                  <a:srgbClr val="555555"/>
                </a:solidFill>
                <a:latin typeface="Calibri"/>
                <a:cs typeface="Calibri"/>
              </a:rPr>
              <a:t>CLIENT</a:t>
            </a:r>
            <a:r>
              <a:rPr sz="1600" spc="-10">
                <a:solidFill>
                  <a:srgbClr val="555555"/>
                </a:solidFill>
                <a:latin typeface="Calibri"/>
                <a:cs typeface="Calibri"/>
              </a:rPr>
              <a:t> </a:t>
            </a:r>
            <a:r>
              <a:rPr sz="1600">
                <a:solidFill>
                  <a:srgbClr val="555555"/>
                </a:solidFill>
                <a:latin typeface="Calibri"/>
                <a:cs typeface="Calibri"/>
              </a:rPr>
              <a:t>:</a:t>
            </a:r>
            <a:r>
              <a:rPr sz="1600" spc="-75">
                <a:solidFill>
                  <a:srgbClr val="555555"/>
                </a:solidFill>
                <a:latin typeface="Calibri"/>
                <a:cs typeface="Calibri"/>
              </a:rPr>
              <a:t> </a:t>
            </a:r>
            <a:r>
              <a:rPr sz="1600">
                <a:solidFill>
                  <a:srgbClr val="555555"/>
                </a:solidFill>
                <a:latin typeface="Calibri"/>
                <a:cs typeface="Calibri"/>
              </a:rPr>
              <a:t>code</a:t>
            </a:r>
            <a:r>
              <a:rPr sz="1600" spc="-55">
                <a:solidFill>
                  <a:srgbClr val="555555"/>
                </a:solidFill>
                <a:latin typeface="Calibri"/>
                <a:cs typeface="Calibri"/>
              </a:rPr>
              <a:t> </a:t>
            </a:r>
            <a:r>
              <a:rPr sz="1600">
                <a:solidFill>
                  <a:srgbClr val="555555"/>
                </a:solidFill>
                <a:latin typeface="Calibri"/>
                <a:cs typeface="Calibri"/>
              </a:rPr>
              <a:t>client,</a:t>
            </a:r>
            <a:r>
              <a:rPr sz="1600" spc="-25">
                <a:solidFill>
                  <a:srgbClr val="555555"/>
                </a:solidFill>
                <a:latin typeface="Calibri"/>
                <a:cs typeface="Calibri"/>
              </a:rPr>
              <a:t> </a:t>
            </a:r>
            <a:r>
              <a:rPr sz="1600">
                <a:solidFill>
                  <a:srgbClr val="555555"/>
                </a:solidFill>
                <a:latin typeface="Calibri"/>
                <a:cs typeface="Calibri"/>
              </a:rPr>
              <a:t>nom</a:t>
            </a:r>
            <a:r>
              <a:rPr sz="1600" spc="-50">
                <a:solidFill>
                  <a:srgbClr val="555555"/>
                </a:solidFill>
                <a:latin typeface="Calibri"/>
                <a:cs typeface="Calibri"/>
              </a:rPr>
              <a:t> </a:t>
            </a:r>
            <a:r>
              <a:rPr sz="1600">
                <a:solidFill>
                  <a:srgbClr val="555555"/>
                </a:solidFill>
                <a:latin typeface="Calibri"/>
                <a:cs typeface="Calibri"/>
              </a:rPr>
              <a:t>client</a:t>
            </a:r>
            <a:r>
              <a:rPr sz="1600" spc="-10">
                <a:solidFill>
                  <a:srgbClr val="555555"/>
                </a:solidFill>
                <a:latin typeface="Calibri"/>
                <a:cs typeface="Calibri"/>
              </a:rPr>
              <a:t> </a:t>
            </a:r>
            <a:r>
              <a:rPr sz="1600">
                <a:solidFill>
                  <a:srgbClr val="555555"/>
                </a:solidFill>
                <a:latin typeface="Calibri"/>
                <a:cs typeface="Calibri"/>
              </a:rPr>
              <a:t>,</a:t>
            </a:r>
            <a:r>
              <a:rPr sz="1600" spc="-75">
                <a:solidFill>
                  <a:srgbClr val="555555"/>
                </a:solidFill>
                <a:latin typeface="Calibri"/>
                <a:cs typeface="Calibri"/>
              </a:rPr>
              <a:t> </a:t>
            </a:r>
            <a:r>
              <a:rPr sz="1600">
                <a:solidFill>
                  <a:srgbClr val="555555"/>
                </a:solidFill>
                <a:latin typeface="Calibri"/>
                <a:cs typeface="Calibri"/>
              </a:rPr>
              <a:t>adresse</a:t>
            </a:r>
            <a:r>
              <a:rPr sz="1600" spc="-20">
                <a:solidFill>
                  <a:srgbClr val="555555"/>
                </a:solidFill>
                <a:latin typeface="Calibri"/>
                <a:cs typeface="Calibri"/>
              </a:rPr>
              <a:t> </a:t>
            </a:r>
            <a:r>
              <a:rPr sz="1600">
                <a:solidFill>
                  <a:srgbClr val="555555"/>
                </a:solidFill>
                <a:latin typeface="Calibri"/>
                <a:cs typeface="Calibri"/>
              </a:rPr>
              <a:t>client,</a:t>
            </a:r>
            <a:r>
              <a:rPr sz="1600" spc="-1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82245" indent="-169545">
              <a:lnSpc>
                <a:spcPct val="100000"/>
              </a:lnSpc>
              <a:spcBef>
                <a:spcPts val="509"/>
              </a:spcBef>
              <a:buFont typeface="Arial MT"/>
              <a:buChar char="•"/>
              <a:tabLst>
                <a:tab pos="182245" algn="l"/>
              </a:tabLst>
            </a:pPr>
            <a:r>
              <a:rPr sz="1600">
                <a:solidFill>
                  <a:srgbClr val="555555"/>
                </a:solidFill>
                <a:latin typeface="Calibri"/>
                <a:cs typeface="Calibri"/>
              </a:rPr>
              <a:t>Données</a:t>
            </a:r>
            <a:r>
              <a:rPr sz="1600" spc="-45">
                <a:solidFill>
                  <a:srgbClr val="555555"/>
                </a:solidFill>
                <a:latin typeface="Calibri"/>
                <a:cs typeface="Calibri"/>
              </a:rPr>
              <a:t> </a:t>
            </a:r>
            <a:r>
              <a:rPr sz="1600">
                <a:solidFill>
                  <a:srgbClr val="555555"/>
                </a:solidFill>
                <a:latin typeface="Calibri"/>
                <a:cs typeface="Calibri"/>
              </a:rPr>
              <a:t>COMMAND</a:t>
            </a:r>
            <a:r>
              <a:rPr sz="1600" spc="-25">
                <a:solidFill>
                  <a:srgbClr val="555555"/>
                </a:solidFill>
                <a:latin typeface="Calibri"/>
                <a:cs typeface="Calibri"/>
              </a:rPr>
              <a:t> </a:t>
            </a:r>
            <a:r>
              <a:rPr sz="1600">
                <a:solidFill>
                  <a:srgbClr val="555555"/>
                </a:solidFill>
                <a:latin typeface="Calibri"/>
                <a:cs typeface="Calibri"/>
              </a:rPr>
              <a:t>:</a:t>
            </a:r>
            <a:r>
              <a:rPr sz="1600" spc="-65">
                <a:solidFill>
                  <a:srgbClr val="555555"/>
                </a:solidFill>
                <a:latin typeface="Calibri"/>
                <a:cs typeface="Calibri"/>
              </a:rPr>
              <a:t> </a:t>
            </a:r>
            <a:r>
              <a:rPr sz="1600">
                <a:solidFill>
                  <a:srgbClr val="555555"/>
                </a:solidFill>
                <a:latin typeface="Calibri"/>
                <a:cs typeface="Calibri"/>
              </a:rPr>
              <a:t>N°</a:t>
            </a:r>
            <a:r>
              <a:rPr sz="1600" spc="-65">
                <a:solidFill>
                  <a:srgbClr val="555555"/>
                </a:solidFill>
                <a:latin typeface="Calibri"/>
                <a:cs typeface="Calibri"/>
              </a:rPr>
              <a:t> </a:t>
            </a:r>
            <a:r>
              <a:rPr sz="1600">
                <a:solidFill>
                  <a:srgbClr val="555555"/>
                </a:solidFill>
                <a:latin typeface="Calibri"/>
                <a:cs typeface="Calibri"/>
              </a:rPr>
              <a:t>commande,</a:t>
            </a:r>
            <a:r>
              <a:rPr sz="1600" spc="-40">
                <a:solidFill>
                  <a:srgbClr val="555555"/>
                </a:solidFill>
                <a:latin typeface="Calibri"/>
                <a:cs typeface="Calibri"/>
              </a:rPr>
              <a:t> </a:t>
            </a:r>
            <a:r>
              <a:rPr sz="1600">
                <a:solidFill>
                  <a:srgbClr val="555555"/>
                </a:solidFill>
                <a:latin typeface="Calibri"/>
                <a:cs typeface="Calibri"/>
              </a:rPr>
              <a:t>date</a:t>
            </a:r>
            <a:r>
              <a:rPr sz="1600" spc="-30">
                <a:solidFill>
                  <a:srgbClr val="555555"/>
                </a:solidFill>
                <a:latin typeface="Calibri"/>
                <a:cs typeface="Calibri"/>
              </a:rPr>
              <a:t> </a:t>
            </a:r>
            <a:r>
              <a:rPr sz="1600">
                <a:solidFill>
                  <a:srgbClr val="555555"/>
                </a:solidFill>
                <a:latin typeface="Calibri"/>
                <a:cs typeface="Calibri"/>
              </a:rPr>
              <a:t>commande,</a:t>
            </a:r>
            <a:r>
              <a:rPr sz="1600" spc="-40">
                <a:solidFill>
                  <a:srgbClr val="555555"/>
                </a:solidFill>
                <a:latin typeface="Calibri"/>
                <a:cs typeface="Calibri"/>
              </a:rPr>
              <a:t> </a:t>
            </a:r>
            <a:r>
              <a:rPr sz="1600">
                <a:solidFill>
                  <a:srgbClr val="555555"/>
                </a:solidFill>
                <a:latin typeface="Calibri"/>
                <a:cs typeface="Calibri"/>
              </a:rPr>
              <a:t>code</a:t>
            </a:r>
            <a:r>
              <a:rPr sz="1600" spc="-65">
                <a:solidFill>
                  <a:srgbClr val="555555"/>
                </a:solidFill>
                <a:latin typeface="Calibri"/>
                <a:cs typeface="Calibri"/>
              </a:rPr>
              <a:t> </a:t>
            </a:r>
            <a:r>
              <a:rPr sz="1600">
                <a:solidFill>
                  <a:srgbClr val="555555"/>
                </a:solidFill>
                <a:latin typeface="Calibri"/>
                <a:cs typeface="Calibri"/>
              </a:rPr>
              <a:t>client,</a:t>
            </a:r>
            <a:r>
              <a:rPr sz="1600" spc="-2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298450" marR="5080" indent="-285750" algn="just">
              <a:lnSpc>
                <a:spcPct val="95100"/>
              </a:lnSpc>
              <a:spcBef>
                <a:spcPts val="610"/>
              </a:spcBef>
              <a:buFont typeface="Wingdings" panose="05000000000000000000" pitchFamily="2" charset="2"/>
              <a:buChar char="Ø"/>
            </a:pPr>
            <a:r>
              <a:rPr sz="1600" b="1">
                <a:solidFill>
                  <a:srgbClr val="555555"/>
                </a:solidFill>
                <a:latin typeface="Calibri"/>
                <a:cs typeface="Calibri"/>
              </a:rPr>
              <a:t>Donner</a:t>
            </a:r>
            <a:r>
              <a:rPr sz="1600" b="1" spc="30">
                <a:solidFill>
                  <a:srgbClr val="555555"/>
                </a:solidFill>
                <a:latin typeface="Calibri"/>
                <a:cs typeface="Calibri"/>
              </a:rPr>
              <a:t> </a:t>
            </a:r>
            <a:r>
              <a:rPr sz="1600" b="1">
                <a:solidFill>
                  <a:srgbClr val="555555"/>
                </a:solidFill>
                <a:latin typeface="Calibri"/>
                <a:cs typeface="Calibri"/>
              </a:rPr>
              <a:t>une</a:t>
            </a:r>
            <a:r>
              <a:rPr sz="1600" b="1" spc="20">
                <a:solidFill>
                  <a:srgbClr val="555555"/>
                </a:solidFill>
                <a:latin typeface="Calibri"/>
                <a:cs typeface="Calibri"/>
              </a:rPr>
              <a:t> </a:t>
            </a:r>
            <a:r>
              <a:rPr sz="1600" b="1">
                <a:solidFill>
                  <a:srgbClr val="555555"/>
                </a:solidFill>
                <a:latin typeface="Calibri"/>
                <a:cs typeface="Calibri"/>
              </a:rPr>
              <a:t>description</a:t>
            </a:r>
            <a:r>
              <a:rPr sz="1600" b="1" spc="25">
                <a:solidFill>
                  <a:srgbClr val="555555"/>
                </a:solidFill>
                <a:latin typeface="Calibri"/>
                <a:cs typeface="Calibri"/>
              </a:rPr>
              <a:t> </a:t>
            </a:r>
            <a:r>
              <a:rPr sz="1600" b="1">
                <a:solidFill>
                  <a:srgbClr val="555555"/>
                </a:solidFill>
                <a:latin typeface="Calibri"/>
                <a:cs typeface="Calibri"/>
              </a:rPr>
              <a:t>des</a:t>
            </a:r>
            <a:r>
              <a:rPr sz="1600" b="1" spc="20">
                <a:solidFill>
                  <a:srgbClr val="555555"/>
                </a:solidFill>
                <a:latin typeface="Calibri"/>
                <a:cs typeface="Calibri"/>
              </a:rPr>
              <a:t> </a:t>
            </a:r>
            <a:r>
              <a:rPr sz="1600" b="1">
                <a:solidFill>
                  <a:srgbClr val="555555"/>
                </a:solidFill>
                <a:latin typeface="Calibri"/>
                <a:cs typeface="Calibri"/>
              </a:rPr>
              <a:t>fonctionnalités</a:t>
            </a:r>
            <a:r>
              <a:rPr sz="1600" b="1" spc="35">
                <a:solidFill>
                  <a:srgbClr val="555555"/>
                </a:solidFill>
                <a:latin typeface="Calibri"/>
                <a:cs typeface="Calibri"/>
              </a:rPr>
              <a:t> </a:t>
            </a:r>
            <a:r>
              <a:rPr sz="1600" b="1" spc="-10">
                <a:solidFill>
                  <a:srgbClr val="555555"/>
                </a:solidFill>
                <a:latin typeface="Calibri"/>
                <a:cs typeface="Calibri"/>
              </a:rPr>
              <a:t>(traitements)</a:t>
            </a:r>
            <a:r>
              <a:rPr sz="1600" b="1" spc="20">
                <a:solidFill>
                  <a:srgbClr val="555555"/>
                </a:solidFill>
                <a:latin typeface="Calibri"/>
                <a:cs typeface="Calibri"/>
              </a:rPr>
              <a:t> </a:t>
            </a:r>
            <a:r>
              <a:rPr sz="1600" b="1">
                <a:solidFill>
                  <a:srgbClr val="555555"/>
                </a:solidFill>
                <a:latin typeface="Calibri"/>
                <a:cs typeface="Calibri"/>
              </a:rPr>
              <a:t>du</a:t>
            </a:r>
            <a:r>
              <a:rPr sz="1600" b="1" spc="20">
                <a:solidFill>
                  <a:srgbClr val="555555"/>
                </a:solidFill>
                <a:latin typeface="Calibri"/>
                <a:cs typeface="Calibri"/>
              </a:rPr>
              <a:t> </a:t>
            </a:r>
            <a:r>
              <a:rPr sz="1600" b="1">
                <a:solidFill>
                  <a:srgbClr val="555555"/>
                </a:solidFill>
                <a:latin typeface="Calibri"/>
                <a:cs typeface="Calibri"/>
              </a:rPr>
              <a:t>SI</a:t>
            </a:r>
            <a:r>
              <a:rPr sz="1600" b="1" spc="15">
                <a:solidFill>
                  <a:srgbClr val="555555"/>
                </a:solidFill>
                <a:latin typeface="Calibri"/>
                <a:cs typeface="Calibri"/>
              </a:rPr>
              <a:t> </a:t>
            </a:r>
            <a:r>
              <a:rPr sz="1600">
                <a:solidFill>
                  <a:srgbClr val="555555"/>
                </a:solidFill>
                <a:latin typeface="Calibri"/>
                <a:cs typeface="Calibri"/>
              </a:rPr>
              <a:t>:</a:t>
            </a:r>
            <a:r>
              <a:rPr sz="1600" spc="30">
                <a:solidFill>
                  <a:srgbClr val="555555"/>
                </a:solidFill>
                <a:latin typeface="Calibri"/>
                <a:cs typeface="Calibri"/>
              </a:rPr>
              <a:t> </a:t>
            </a:r>
            <a:r>
              <a:rPr sz="1600">
                <a:solidFill>
                  <a:srgbClr val="555555"/>
                </a:solidFill>
                <a:latin typeface="Calibri"/>
                <a:cs typeface="Calibri"/>
              </a:rPr>
              <a:t>Il</a:t>
            </a:r>
            <a:r>
              <a:rPr sz="1600" spc="10">
                <a:solidFill>
                  <a:srgbClr val="555555"/>
                </a:solidFill>
                <a:latin typeface="Calibri"/>
                <a:cs typeface="Calibri"/>
              </a:rPr>
              <a:t> </a:t>
            </a:r>
            <a:r>
              <a:rPr sz="1600">
                <a:solidFill>
                  <a:srgbClr val="555555"/>
                </a:solidFill>
                <a:latin typeface="Calibri"/>
                <a:cs typeface="Calibri"/>
              </a:rPr>
              <a:t>s’agit</a:t>
            </a:r>
            <a:r>
              <a:rPr sz="1600" spc="40">
                <a:solidFill>
                  <a:srgbClr val="555555"/>
                </a:solidFill>
                <a:latin typeface="Calibri"/>
                <a:cs typeface="Calibri"/>
              </a:rPr>
              <a:t> </a:t>
            </a:r>
            <a:r>
              <a:rPr sz="1600">
                <a:solidFill>
                  <a:srgbClr val="555555"/>
                </a:solidFill>
                <a:latin typeface="Calibri"/>
                <a:cs typeface="Calibri"/>
              </a:rPr>
              <a:t>de</a:t>
            </a:r>
            <a:r>
              <a:rPr sz="1600" spc="50">
                <a:solidFill>
                  <a:srgbClr val="555555"/>
                </a:solidFill>
                <a:latin typeface="Calibri"/>
                <a:cs typeface="Calibri"/>
              </a:rPr>
              <a:t> </a:t>
            </a:r>
            <a:r>
              <a:rPr sz="1600">
                <a:solidFill>
                  <a:srgbClr val="555555"/>
                </a:solidFill>
                <a:latin typeface="Calibri"/>
                <a:cs typeface="Calibri"/>
              </a:rPr>
              <a:t>décrire</a:t>
            </a:r>
            <a:r>
              <a:rPr sz="1600" spc="70">
                <a:solidFill>
                  <a:srgbClr val="555555"/>
                </a:solidFill>
                <a:latin typeface="Calibri"/>
                <a:cs typeface="Calibri"/>
              </a:rPr>
              <a:t> </a:t>
            </a:r>
            <a:r>
              <a:rPr sz="1600">
                <a:solidFill>
                  <a:srgbClr val="555555"/>
                </a:solidFill>
                <a:latin typeface="Calibri"/>
                <a:cs typeface="Calibri"/>
              </a:rPr>
              <a:t>les</a:t>
            </a:r>
            <a:r>
              <a:rPr sz="1600" spc="30">
                <a:solidFill>
                  <a:srgbClr val="555555"/>
                </a:solidFill>
                <a:latin typeface="Calibri"/>
                <a:cs typeface="Calibri"/>
              </a:rPr>
              <a:t> </a:t>
            </a:r>
            <a:r>
              <a:rPr sz="1600" spc="-10">
                <a:solidFill>
                  <a:srgbClr val="555555"/>
                </a:solidFill>
                <a:latin typeface="Calibri"/>
                <a:cs typeface="Calibri"/>
              </a:rPr>
              <a:t>différentes</a:t>
            </a:r>
            <a:r>
              <a:rPr sz="1600" spc="40">
                <a:solidFill>
                  <a:srgbClr val="555555"/>
                </a:solidFill>
                <a:latin typeface="Calibri"/>
                <a:cs typeface="Calibri"/>
              </a:rPr>
              <a:t> </a:t>
            </a:r>
            <a:r>
              <a:rPr sz="1600">
                <a:solidFill>
                  <a:srgbClr val="555555"/>
                </a:solidFill>
                <a:latin typeface="Calibri"/>
                <a:cs typeface="Calibri"/>
              </a:rPr>
              <a:t>fonctionnalités</a:t>
            </a:r>
            <a:r>
              <a:rPr sz="1600" spc="65">
                <a:solidFill>
                  <a:srgbClr val="555555"/>
                </a:solidFill>
                <a:latin typeface="Calibri"/>
                <a:cs typeface="Calibri"/>
              </a:rPr>
              <a:t> </a:t>
            </a:r>
            <a:r>
              <a:rPr sz="1600">
                <a:solidFill>
                  <a:srgbClr val="555555"/>
                </a:solidFill>
                <a:latin typeface="Calibri"/>
                <a:cs typeface="Calibri"/>
              </a:rPr>
              <a:t>que</a:t>
            </a:r>
            <a:r>
              <a:rPr sz="1600" spc="50">
                <a:solidFill>
                  <a:srgbClr val="555555"/>
                </a:solidFill>
                <a:latin typeface="Calibri"/>
                <a:cs typeface="Calibri"/>
              </a:rPr>
              <a:t> </a:t>
            </a:r>
            <a:r>
              <a:rPr sz="1600">
                <a:solidFill>
                  <a:srgbClr val="555555"/>
                </a:solidFill>
                <a:latin typeface="Calibri"/>
                <a:cs typeface="Calibri"/>
              </a:rPr>
              <a:t>doit</a:t>
            </a:r>
            <a:r>
              <a:rPr sz="1600" spc="15">
                <a:solidFill>
                  <a:srgbClr val="555555"/>
                </a:solidFill>
                <a:latin typeface="Calibri"/>
                <a:cs typeface="Calibri"/>
              </a:rPr>
              <a:t> </a:t>
            </a:r>
            <a:r>
              <a:rPr sz="1600">
                <a:solidFill>
                  <a:srgbClr val="555555"/>
                </a:solidFill>
                <a:latin typeface="Calibri"/>
                <a:cs typeface="Calibri"/>
              </a:rPr>
              <a:t>assurer</a:t>
            </a:r>
            <a:r>
              <a:rPr sz="1600" spc="20">
                <a:solidFill>
                  <a:srgbClr val="555555"/>
                </a:solidFill>
                <a:latin typeface="Calibri"/>
                <a:cs typeface="Calibri"/>
              </a:rPr>
              <a:t> </a:t>
            </a:r>
            <a:r>
              <a:rPr sz="1600">
                <a:solidFill>
                  <a:srgbClr val="555555"/>
                </a:solidFill>
                <a:latin typeface="Calibri"/>
                <a:cs typeface="Calibri"/>
              </a:rPr>
              <a:t>le</a:t>
            </a:r>
            <a:r>
              <a:rPr sz="1600" spc="30">
                <a:solidFill>
                  <a:srgbClr val="555555"/>
                </a:solidFill>
                <a:latin typeface="Calibri"/>
                <a:cs typeface="Calibri"/>
              </a:rPr>
              <a:t> </a:t>
            </a:r>
            <a:r>
              <a:rPr sz="1600">
                <a:solidFill>
                  <a:srgbClr val="555555"/>
                </a:solidFill>
                <a:latin typeface="Calibri"/>
                <a:cs typeface="Calibri"/>
              </a:rPr>
              <a:t>SI</a:t>
            </a:r>
            <a:r>
              <a:rPr sz="1600" spc="30">
                <a:solidFill>
                  <a:srgbClr val="555555"/>
                </a:solidFill>
                <a:latin typeface="Calibri"/>
                <a:cs typeface="Calibri"/>
              </a:rPr>
              <a:t> </a:t>
            </a:r>
            <a:r>
              <a:rPr sz="1600">
                <a:solidFill>
                  <a:srgbClr val="555555"/>
                </a:solidFill>
                <a:latin typeface="Calibri"/>
                <a:cs typeface="Calibri"/>
              </a:rPr>
              <a:t>et</a:t>
            </a:r>
            <a:r>
              <a:rPr sz="1600" spc="10">
                <a:solidFill>
                  <a:srgbClr val="555555"/>
                </a:solidFill>
                <a:latin typeface="Calibri"/>
                <a:cs typeface="Calibri"/>
              </a:rPr>
              <a:t> </a:t>
            </a:r>
            <a:r>
              <a:rPr sz="1600" spc="-25">
                <a:solidFill>
                  <a:srgbClr val="555555"/>
                </a:solidFill>
                <a:latin typeface="Calibri"/>
                <a:cs typeface="Calibri"/>
              </a:rPr>
              <a:t>qui </a:t>
            </a:r>
            <a:r>
              <a:rPr sz="1600">
                <a:solidFill>
                  <a:srgbClr val="555555"/>
                </a:solidFill>
                <a:latin typeface="Calibri"/>
                <a:cs typeface="Calibri"/>
              </a:rPr>
              <a:t>correspondent</a:t>
            </a:r>
            <a:r>
              <a:rPr sz="1600" spc="185">
                <a:solidFill>
                  <a:srgbClr val="555555"/>
                </a:solidFill>
                <a:latin typeface="Calibri"/>
                <a:cs typeface="Calibri"/>
              </a:rPr>
              <a:t> </a:t>
            </a:r>
            <a:r>
              <a:rPr sz="1600">
                <a:solidFill>
                  <a:srgbClr val="555555"/>
                </a:solidFill>
                <a:latin typeface="Calibri"/>
                <a:cs typeface="Calibri"/>
              </a:rPr>
              <a:t>aux</a:t>
            </a:r>
            <a:r>
              <a:rPr sz="1600" spc="185">
                <a:solidFill>
                  <a:srgbClr val="555555"/>
                </a:solidFill>
                <a:latin typeface="Calibri"/>
                <a:cs typeface="Calibri"/>
              </a:rPr>
              <a:t> </a:t>
            </a:r>
            <a:r>
              <a:rPr sz="1600">
                <a:solidFill>
                  <a:srgbClr val="555555"/>
                </a:solidFill>
                <a:latin typeface="Calibri"/>
                <a:cs typeface="Calibri"/>
              </a:rPr>
              <a:t>besoins</a:t>
            </a:r>
            <a:r>
              <a:rPr sz="1600" spc="195">
                <a:solidFill>
                  <a:srgbClr val="555555"/>
                </a:solidFill>
                <a:latin typeface="Calibri"/>
                <a:cs typeface="Calibri"/>
              </a:rPr>
              <a:t> </a:t>
            </a:r>
            <a:r>
              <a:rPr sz="1600">
                <a:solidFill>
                  <a:srgbClr val="555555"/>
                </a:solidFill>
                <a:latin typeface="Calibri"/>
                <a:cs typeface="Calibri"/>
              </a:rPr>
              <a:t>fonctionnels</a:t>
            </a:r>
            <a:r>
              <a:rPr sz="1600" spc="220">
                <a:solidFill>
                  <a:srgbClr val="555555"/>
                </a:solidFill>
                <a:latin typeface="Calibri"/>
                <a:cs typeface="Calibri"/>
              </a:rPr>
              <a:t> </a:t>
            </a:r>
            <a:r>
              <a:rPr sz="1600">
                <a:solidFill>
                  <a:srgbClr val="555555"/>
                </a:solidFill>
                <a:latin typeface="Calibri"/>
                <a:cs typeface="Calibri"/>
              </a:rPr>
              <a:t>dégagés</a:t>
            </a:r>
            <a:r>
              <a:rPr sz="1600" spc="185">
                <a:solidFill>
                  <a:srgbClr val="555555"/>
                </a:solidFill>
                <a:latin typeface="Calibri"/>
                <a:cs typeface="Calibri"/>
              </a:rPr>
              <a:t> </a:t>
            </a:r>
            <a:r>
              <a:rPr sz="1600">
                <a:solidFill>
                  <a:srgbClr val="555555"/>
                </a:solidFill>
                <a:latin typeface="Calibri"/>
                <a:cs typeface="Calibri"/>
              </a:rPr>
              <a:t>lors</a:t>
            </a:r>
            <a:r>
              <a:rPr sz="1600" spc="210">
                <a:solidFill>
                  <a:srgbClr val="555555"/>
                </a:solidFill>
                <a:latin typeface="Calibri"/>
                <a:cs typeface="Calibri"/>
              </a:rPr>
              <a:t> </a:t>
            </a:r>
            <a:r>
              <a:rPr sz="1600">
                <a:solidFill>
                  <a:srgbClr val="555555"/>
                </a:solidFill>
                <a:latin typeface="Calibri"/>
                <a:cs typeface="Calibri"/>
              </a:rPr>
              <a:t>de</a:t>
            </a:r>
            <a:r>
              <a:rPr sz="1600" spc="190">
                <a:solidFill>
                  <a:srgbClr val="555555"/>
                </a:solidFill>
                <a:latin typeface="Calibri"/>
                <a:cs typeface="Calibri"/>
              </a:rPr>
              <a:t> </a:t>
            </a:r>
            <a:r>
              <a:rPr sz="1600">
                <a:solidFill>
                  <a:srgbClr val="555555"/>
                </a:solidFill>
                <a:latin typeface="Calibri"/>
                <a:cs typeface="Calibri"/>
              </a:rPr>
              <a:t>l’étude</a:t>
            </a:r>
            <a:r>
              <a:rPr sz="1600" spc="195">
                <a:solidFill>
                  <a:srgbClr val="555555"/>
                </a:solidFill>
                <a:latin typeface="Calibri"/>
                <a:cs typeface="Calibri"/>
              </a:rPr>
              <a:t> </a:t>
            </a:r>
            <a:r>
              <a:rPr sz="1600">
                <a:solidFill>
                  <a:srgbClr val="555555"/>
                </a:solidFill>
                <a:latin typeface="Calibri"/>
                <a:cs typeface="Calibri"/>
              </a:rPr>
              <a:t>des</a:t>
            </a:r>
            <a:r>
              <a:rPr sz="1600" spc="215">
                <a:solidFill>
                  <a:srgbClr val="555555"/>
                </a:solidFill>
                <a:latin typeface="Calibri"/>
                <a:cs typeface="Calibri"/>
              </a:rPr>
              <a:t> </a:t>
            </a:r>
            <a:r>
              <a:rPr sz="1600">
                <a:solidFill>
                  <a:srgbClr val="555555"/>
                </a:solidFill>
                <a:latin typeface="Calibri"/>
                <a:cs typeface="Calibri"/>
              </a:rPr>
              <a:t>besoins.</a:t>
            </a:r>
            <a:r>
              <a:rPr sz="1600" spc="195">
                <a:solidFill>
                  <a:srgbClr val="555555"/>
                </a:solidFill>
                <a:latin typeface="Calibri"/>
                <a:cs typeface="Calibri"/>
              </a:rPr>
              <a:t> </a:t>
            </a:r>
            <a:r>
              <a:rPr sz="1600">
                <a:solidFill>
                  <a:srgbClr val="555555"/>
                </a:solidFill>
                <a:latin typeface="Calibri"/>
                <a:cs typeface="Calibri"/>
              </a:rPr>
              <a:t>Pour</a:t>
            </a:r>
            <a:r>
              <a:rPr sz="1600" spc="185">
                <a:solidFill>
                  <a:srgbClr val="555555"/>
                </a:solidFill>
                <a:latin typeface="Calibri"/>
                <a:cs typeface="Calibri"/>
              </a:rPr>
              <a:t> </a:t>
            </a:r>
            <a:r>
              <a:rPr sz="1600">
                <a:solidFill>
                  <a:srgbClr val="555555"/>
                </a:solidFill>
                <a:latin typeface="Calibri"/>
                <a:cs typeface="Calibri"/>
              </a:rPr>
              <a:t>chaque</a:t>
            </a:r>
            <a:r>
              <a:rPr sz="1600" spc="215">
                <a:solidFill>
                  <a:srgbClr val="555555"/>
                </a:solidFill>
                <a:latin typeface="Calibri"/>
                <a:cs typeface="Calibri"/>
              </a:rPr>
              <a:t> </a:t>
            </a:r>
            <a:r>
              <a:rPr sz="1600">
                <a:solidFill>
                  <a:srgbClr val="555555"/>
                </a:solidFill>
                <a:latin typeface="Calibri"/>
                <a:cs typeface="Calibri"/>
              </a:rPr>
              <a:t>traitement,</a:t>
            </a:r>
            <a:r>
              <a:rPr sz="1600" spc="180">
                <a:solidFill>
                  <a:srgbClr val="555555"/>
                </a:solidFill>
                <a:latin typeface="Calibri"/>
                <a:cs typeface="Calibri"/>
              </a:rPr>
              <a:t> </a:t>
            </a:r>
            <a:r>
              <a:rPr sz="1600">
                <a:solidFill>
                  <a:srgbClr val="555555"/>
                </a:solidFill>
                <a:latin typeface="Calibri"/>
                <a:cs typeface="Calibri"/>
              </a:rPr>
              <a:t>on</a:t>
            </a:r>
            <a:r>
              <a:rPr sz="1600" spc="200">
                <a:solidFill>
                  <a:srgbClr val="555555"/>
                </a:solidFill>
                <a:latin typeface="Calibri"/>
                <a:cs typeface="Calibri"/>
              </a:rPr>
              <a:t> </a:t>
            </a:r>
            <a:r>
              <a:rPr sz="1600">
                <a:solidFill>
                  <a:srgbClr val="555555"/>
                </a:solidFill>
                <a:latin typeface="Calibri"/>
                <a:cs typeface="Calibri"/>
              </a:rPr>
              <a:t>doit</a:t>
            </a:r>
            <a:r>
              <a:rPr sz="1600" spc="175">
                <a:solidFill>
                  <a:srgbClr val="555555"/>
                </a:solidFill>
                <a:latin typeface="Calibri"/>
                <a:cs typeface="Calibri"/>
              </a:rPr>
              <a:t> </a:t>
            </a:r>
            <a:r>
              <a:rPr sz="1600">
                <a:solidFill>
                  <a:srgbClr val="555555"/>
                </a:solidFill>
                <a:latin typeface="Calibri"/>
                <a:cs typeface="Calibri"/>
              </a:rPr>
              <a:t>décrire</a:t>
            </a:r>
            <a:r>
              <a:rPr sz="1600" spc="215">
                <a:solidFill>
                  <a:srgbClr val="555555"/>
                </a:solidFill>
                <a:latin typeface="Calibri"/>
                <a:cs typeface="Calibri"/>
              </a:rPr>
              <a:t> </a:t>
            </a:r>
            <a:r>
              <a:rPr sz="1600">
                <a:solidFill>
                  <a:srgbClr val="555555"/>
                </a:solidFill>
                <a:latin typeface="Calibri"/>
                <a:cs typeface="Calibri"/>
              </a:rPr>
              <a:t>le</a:t>
            </a:r>
            <a:r>
              <a:rPr sz="1600" spc="210">
                <a:solidFill>
                  <a:srgbClr val="555555"/>
                </a:solidFill>
                <a:latin typeface="Calibri"/>
                <a:cs typeface="Calibri"/>
              </a:rPr>
              <a:t> </a:t>
            </a:r>
            <a:r>
              <a:rPr sz="1600">
                <a:solidFill>
                  <a:srgbClr val="555555"/>
                </a:solidFill>
                <a:latin typeface="Calibri"/>
                <a:cs typeface="Calibri"/>
              </a:rPr>
              <a:t>déroulement</a:t>
            </a:r>
            <a:r>
              <a:rPr sz="1600" spc="180">
                <a:solidFill>
                  <a:srgbClr val="555555"/>
                </a:solidFill>
                <a:latin typeface="Calibri"/>
                <a:cs typeface="Calibri"/>
              </a:rPr>
              <a:t> </a:t>
            </a:r>
            <a:r>
              <a:rPr sz="1600" spc="-25">
                <a:solidFill>
                  <a:srgbClr val="555555"/>
                </a:solidFill>
                <a:latin typeface="Calibri"/>
                <a:cs typeface="Calibri"/>
              </a:rPr>
              <a:t>du </a:t>
            </a:r>
            <a:r>
              <a:rPr sz="1600" spc="-10">
                <a:solidFill>
                  <a:srgbClr val="555555"/>
                </a:solidFill>
                <a:latin typeface="Calibri"/>
                <a:cs typeface="Calibri"/>
              </a:rPr>
              <a:t>traitement</a:t>
            </a:r>
            <a:r>
              <a:rPr sz="1600" spc="35">
                <a:solidFill>
                  <a:srgbClr val="555555"/>
                </a:solidFill>
                <a:latin typeface="Calibri"/>
                <a:cs typeface="Calibri"/>
              </a:rPr>
              <a:t> </a:t>
            </a:r>
            <a:r>
              <a:rPr sz="1600">
                <a:solidFill>
                  <a:srgbClr val="555555"/>
                </a:solidFill>
                <a:latin typeface="Calibri"/>
                <a:cs typeface="Calibri"/>
              </a:rPr>
              <a:t>et</a:t>
            </a:r>
            <a:r>
              <a:rPr sz="1600" spc="-50">
                <a:solidFill>
                  <a:srgbClr val="555555"/>
                </a:solidFill>
                <a:latin typeface="Calibri"/>
                <a:cs typeface="Calibri"/>
              </a:rPr>
              <a:t> </a:t>
            </a:r>
            <a:r>
              <a:rPr sz="1600">
                <a:solidFill>
                  <a:srgbClr val="555555"/>
                </a:solidFill>
                <a:latin typeface="Calibri"/>
                <a:cs typeface="Calibri"/>
              </a:rPr>
              <a:t>indiquer</a:t>
            </a:r>
            <a:r>
              <a:rPr sz="1600" spc="40">
                <a:solidFill>
                  <a:srgbClr val="555555"/>
                </a:solidFill>
                <a:latin typeface="Calibri"/>
                <a:cs typeface="Calibri"/>
              </a:rPr>
              <a:t> </a:t>
            </a:r>
            <a:r>
              <a:rPr sz="1600">
                <a:solidFill>
                  <a:srgbClr val="555555"/>
                </a:solidFill>
                <a:latin typeface="Calibri"/>
                <a:cs typeface="Calibri"/>
              </a:rPr>
              <a:t>qui</a:t>
            </a:r>
            <a:r>
              <a:rPr sz="1600" spc="-25">
                <a:solidFill>
                  <a:srgbClr val="555555"/>
                </a:solidFill>
                <a:latin typeface="Calibri"/>
                <a:cs typeface="Calibri"/>
              </a:rPr>
              <a:t> </a:t>
            </a:r>
            <a:r>
              <a:rPr sz="1600">
                <a:solidFill>
                  <a:srgbClr val="555555"/>
                </a:solidFill>
                <a:latin typeface="Calibri"/>
                <a:cs typeface="Calibri"/>
              </a:rPr>
              <a:t>est</a:t>
            </a:r>
            <a:r>
              <a:rPr sz="1600" spc="-45">
                <a:solidFill>
                  <a:srgbClr val="555555"/>
                </a:solidFill>
                <a:latin typeface="Calibri"/>
                <a:cs typeface="Calibri"/>
              </a:rPr>
              <a:t> </a:t>
            </a:r>
            <a:r>
              <a:rPr sz="1600" spc="-10">
                <a:solidFill>
                  <a:srgbClr val="555555"/>
                </a:solidFill>
                <a:latin typeface="Calibri"/>
                <a:cs typeface="Calibri"/>
              </a:rPr>
              <a:t>responsable</a:t>
            </a:r>
            <a:r>
              <a:rPr sz="1600" spc="10">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a:solidFill>
                  <a:srgbClr val="555555"/>
                </a:solidFill>
                <a:latin typeface="Calibri"/>
                <a:cs typeface="Calibri"/>
              </a:rPr>
              <a:t>ce</a:t>
            </a:r>
            <a:r>
              <a:rPr sz="1600" spc="-55">
                <a:solidFill>
                  <a:srgbClr val="555555"/>
                </a:solidFill>
                <a:latin typeface="Calibri"/>
                <a:cs typeface="Calibri"/>
              </a:rPr>
              <a:t> </a:t>
            </a:r>
            <a:r>
              <a:rPr sz="1600" spc="-10">
                <a:solidFill>
                  <a:srgbClr val="555555"/>
                </a:solidFill>
                <a:latin typeface="Calibri"/>
                <a:cs typeface="Calibri"/>
              </a:rPr>
              <a:t>traitement</a:t>
            </a:r>
            <a:r>
              <a:rPr sz="1600" spc="35">
                <a:solidFill>
                  <a:srgbClr val="555555"/>
                </a:solidFill>
                <a:latin typeface="Calibri"/>
                <a:cs typeface="Calibri"/>
              </a:rPr>
              <a:t> </a:t>
            </a:r>
            <a:r>
              <a:rPr sz="1600">
                <a:solidFill>
                  <a:srgbClr val="555555"/>
                </a:solidFill>
                <a:latin typeface="Calibri"/>
                <a:cs typeface="Calibri"/>
              </a:rPr>
              <a:t>et</a:t>
            </a:r>
            <a:r>
              <a:rPr sz="1600" spc="-50">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a:solidFill>
                  <a:srgbClr val="555555"/>
                </a:solidFill>
                <a:latin typeface="Calibri"/>
                <a:cs typeface="Calibri"/>
              </a:rPr>
              <a:t>quel</a:t>
            </a:r>
            <a:r>
              <a:rPr sz="1600" spc="-25">
                <a:solidFill>
                  <a:srgbClr val="555555"/>
                </a:solidFill>
                <a:latin typeface="Calibri"/>
                <a:cs typeface="Calibri"/>
              </a:rPr>
              <a:t> </a:t>
            </a:r>
            <a:r>
              <a:rPr sz="1600">
                <a:solidFill>
                  <a:srgbClr val="555555"/>
                </a:solidFill>
                <a:latin typeface="Calibri"/>
                <a:cs typeface="Calibri"/>
              </a:rPr>
              <a:t>moment</a:t>
            </a:r>
            <a:r>
              <a:rPr sz="1600" spc="-5">
                <a:solidFill>
                  <a:srgbClr val="555555"/>
                </a:solidFill>
                <a:latin typeface="Calibri"/>
                <a:cs typeface="Calibri"/>
              </a:rPr>
              <a:t> </a:t>
            </a:r>
            <a:r>
              <a:rPr sz="1600">
                <a:solidFill>
                  <a:srgbClr val="555555"/>
                </a:solidFill>
                <a:latin typeface="Calibri"/>
                <a:cs typeface="Calibri"/>
              </a:rPr>
              <a:t>ce</a:t>
            </a:r>
            <a:r>
              <a:rPr sz="1600" spc="-75">
                <a:solidFill>
                  <a:srgbClr val="555555"/>
                </a:solidFill>
                <a:latin typeface="Calibri"/>
                <a:cs typeface="Calibri"/>
              </a:rPr>
              <a:t> </a:t>
            </a:r>
            <a:r>
              <a:rPr sz="1600" spc="-10">
                <a:solidFill>
                  <a:srgbClr val="555555"/>
                </a:solidFill>
                <a:latin typeface="Calibri"/>
                <a:cs typeface="Calibri"/>
              </a:rPr>
              <a:t>traitement</a:t>
            </a:r>
            <a:r>
              <a:rPr sz="1600" spc="35">
                <a:solidFill>
                  <a:srgbClr val="555555"/>
                </a:solidFill>
                <a:latin typeface="Calibri"/>
                <a:cs typeface="Calibri"/>
              </a:rPr>
              <a:t> </a:t>
            </a:r>
            <a:r>
              <a:rPr sz="1600">
                <a:solidFill>
                  <a:srgbClr val="555555"/>
                </a:solidFill>
                <a:latin typeface="Calibri"/>
                <a:cs typeface="Calibri"/>
              </a:rPr>
              <a:t>est</a:t>
            </a:r>
            <a:r>
              <a:rPr sz="1600" spc="-50">
                <a:solidFill>
                  <a:srgbClr val="555555"/>
                </a:solidFill>
                <a:latin typeface="Calibri"/>
                <a:cs typeface="Calibri"/>
              </a:rPr>
              <a:t> </a:t>
            </a:r>
            <a:r>
              <a:rPr sz="1600" spc="-10">
                <a:solidFill>
                  <a:srgbClr val="555555"/>
                </a:solidFill>
                <a:latin typeface="Calibri"/>
                <a:cs typeface="Calibri"/>
              </a:rPr>
              <a:t>déclenché.</a:t>
            </a:r>
            <a:endParaRPr sz="1600">
              <a:latin typeface="Calibri"/>
              <a:cs typeface="Calibri"/>
            </a:endParaRPr>
          </a:p>
          <a:p>
            <a:pPr marL="12700" algn="just">
              <a:lnSpc>
                <a:spcPct val="100000"/>
              </a:lnSpc>
              <a:spcBef>
                <a:spcPts val="525"/>
              </a:spcBef>
            </a:pPr>
            <a:r>
              <a:rPr sz="1600" b="1" spc="-10">
                <a:solidFill>
                  <a:srgbClr val="555555"/>
                </a:solidFill>
                <a:latin typeface="Calibri"/>
                <a:cs typeface="Calibri"/>
              </a:rPr>
              <a:t>Exemple</a:t>
            </a:r>
            <a:r>
              <a:rPr sz="1600" spc="10">
                <a:solidFill>
                  <a:srgbClr val="555555"/>
                </a:solidFill>
                <a:latin typeface="Calibri"/>
                <a:cs typeface="Calibri"/>
              </a:rPr>
              <a:t> </a:t>
            </a:r>
            <a:r>
              <a:rPr sz="1600">
                <a:solidFill>
                  <a:srgbClr val="555555"/>
                </a:solidFill>
                <a:latin typeface="Calibri"/>
                <a:cs typeface="Calibri"/>
              </a:rPr>
              <a:t>:</a:t>
            </a:r>
            <a:r>
              <a:rPr sz="1600" spc="175">
                <a:solidFill>
                  <a:srgbClr val="555555"/>
                </a:solidFill>
                <a:latin typeface="Calibri"/>
                <a:cs typeface="Calibri"/>
              </a:rPr>
              <a:t> </a:t>
            </a:r>
            <a:r>
              <a:rPr sz="1600">
                <a:solidFill>
                  <a:srgbClr val="555555"/>
                </a:solidFill>
                <a:latin typeface="Calibri"/>
                <a:cs typeface="Calibri"/>
              </a:rPr>
              <a:t>Création</a:t>
            </a:r>
            <a:r>
              <a:rPr sz="1600" spc="5">
                <a:solidFill>
                  <a:srgbClr val="555555"/>
                </a:solidFill>
                <a:latin typeface="Calibri"/>
                <a:cs typeface="Calibri"/>
              </a:rPr>
              <a:t> </a:t>
            </a:r>
            <a:r>
              <a:rPr sz="1600" spc="-10">
                <a:solidFill>
                  <a:srgbClr val="555555"/>
                </a:solidFill>
                <a:latin typeface="Calibri"/>
                <a:cs typeface="Calibri"/>
              </a:rPr>
              <a:t>d’une</a:t>
            </a:r>
            <a:r>
              <a:rPr sz="1600" spc="-25">
                <a:solidFill>
                  <a:srgbClr val="555555"/>
                </a:solidFill>
                <a:latin typeface="Calibri"/>
                <a:cs typeface="Calibri"/>
              </a:rPr>
              <a:t> </a:t>
            </a:r>
            <a:r>
              <a:rPr sz="1600">
                <a:solidFill>
                  <a:srgbClr val="555555"/>
                </a:solidFill>
                <a:latin typeface="Calibri"/>
                <a:cs typeface="Calibri"/>
              </a:rPr>
              <a:t>commande</a:t>
            </a:r>
            <a:r>
              <a:rPr sz="1600" spc="-3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2700" marR="11430" algn="just">
              <a:lnSpc>
                <a:spcPct val="95100"/>
              </a:lnSpc>
              <a:spcBef>
                <a:spcPts val="610"/>
              </a:spcBef>
            </a:pPr>
            <a:r>
              <a:rPr sz="1600">
                <a:solidFill>
                  <a:srgbClr val="555555"/>
                </a:solidFill>
                <a:latin typeface="Calibri"/>
                <a:cs typeface="Calibri"/>
              </a:rPr>
              <a:t>Elle</a:t>
            </a:r>
            <a:r>
              <a:rPr sz="1600" spc="20">
                <a:solidFill>
                  <a:srgbClr val="555555"/>
                </a:solidFill>
                <a:latin typeface="Calibri"/>
                <a:cs typeface="Calibri"/>
              </a:rPr>
              <a:t> </a:t>
            </a:r>
            <a:r>
              <a:rPr sz="1600">
                <a:solidFill>
                  <a:srgbClr val="555555"/>
                </a:solidFill>
                <a:latin typeface="Calibri"/>
                <a:cs typeface="Calibri"/>
              </a:rPr>
              <a:t>consiste</a:t>
            </a:r>
            <a:r>
              <a:rPr sz="1600" spc="25">
                <a:solidFill>
                  <a:srgbClr val="555555"/>
                </a:solidFill>
                <a:latin typeface="Calibri"/>
                <a:cs typeface="Calibri"/>
              </a:rPr>
              <a:t> </a:t>
            </a:r>
            <a:r>
              <a:rPr sz="1600">
                <a:solidFill>
                  <a:srgbClr val="555555"/>
                </a:solidFill>
                <a:latin typeface="Calibri"/>
                <a:cs typeface="Calibri"/>
              </a:rPr>
              <a:t>à</a:t>
            </a:r>
            <a:r>
              <a:rPr sz="1600" spc="45">
                <a:solidFill>
                  <a:srgbClr val="555555"/>
                </a:solidFill>
                <a:latin typeface="Calibri"/>
                <a:cs typeface="Calibri"/>
              </a:rPr>
              <a:t> </a:t>
            </a:r>
            <a:r>
              <a:rPr sz="1600">
                <a:solidFill>
                  <a:srgbClr val="555555"/>
                </a:solidFill>
                <a:latin typeface="Calibri"/>
                <a:cs typeface="Calibri"/>
              </a:rPr>
              <a:t>saisir</a:t>
            </a:r>
            <a:r>
              <a:rPr sz="1600" spc="10">
                <a:solidFill>
                  <a:srgbClr val="555555"/>
                </a:solidFill>
                <a:latin typeface="Calibri"/>
                <a:cs typeface="Calibri"/>
              </a:rPr>
              <a:t> </a:t>
            </a:r>
            <a:r>
              <a:rPr sz="1600">
                <a:solidFill>
                  <a:srgbClr val="555555"/>
                </a:solidFill>
                <a:latin typeface="Calibri"/>
                <a:cs typeface="Calibri"/>
              </a:rPr>
              <a:t>et</a:t>
            </a:r>
            <a:r>
              <a:rPr sz="1600" spc="30">
                <a:solidFill>
                  <a:srgbClr val="555555"/>
                </a:solidFill>
                <a:latin typeface="Calibri"/>
                <a:cs typeface="Calibri"/>
              </a:rPr>
              <a:t> </a:t>
            </a:r>
            <a:r>
              <a:rPr sz="1600">
                <a:solidFill>
                  <a:srgbClr val="555555"/>
                </a:solidFill>
                <a:latin typeface="Calibri"/>
                <a:cs typeface="Calibri"/>
              </a:rPr>
              <a:t>enregistrer</a:t>
            </a:r>
            <a:r>
              <a:rPr sz="1600" spc="45">
                <a:solidFill>
                  <a:srgbClr val="555555"/>
                </a:solidFill>
                <a:latin typeface="Calibri"/>
                <a:cs typeface="Calibri"/>
              </a:rPr>
              <a:t> </a:t>
            </a:r>
            <a:r>
              <a:rPr sz="1600">
                <a:solidFill>
                  <a:srgbClr val="555555"/>
                </a:solidFill>
                <a:latin typeface="Calibri"/>
                <a:cs typeface="Calibri"/>
              </a:rPr>
              <a:t>les</a:t>
            </a:r>
            <a:r>
              <a:rPr sz="1600" spc="50">
                <a:solidFill>
                  <a:srgbClr val="555555"/>
                </a:solidFill>
                <a:latin typeface="Calibri"/>
                <a:cs typeface="Calibri"/>
              </a:rPr>
              <a:t> </a:t>
            </a:r>
            <a:r>
              <a:rPr sz="1600">
                <a:solidFill>
                  <a:srgbClr val="555555"/>
                </a:solidFill>
                <a:latin typeface="Calibri"/>
                <a:cs typeface="Calibri"/>
              </a:rPr>
              <a:t>différentes</a:t>
            </a:r>
            <a:r>
              <a:rPr sz="1600" spc="45">
                <a:solidFill>
                  <a:srgbClr val="555555"/>
                </a:solidFill>
                <a:latin typeface="Calibri"/>
                <a:cs typeface="Calibri"/>
              </a:rPr>
              <a:t> </a:t>
            </a:r>
            <a:r>
              <a:rPr sz="1600">
                <a:solidFill>
                  <a:srgbClr val="555555"/>
                </a:solidFill>
                <a:latin typeface="Calibri"/>
                <a:cs typeface="Calibri"/>
              </a:rPr>
              <a:t>informations</a:t>
            </a:r>
            <a:r>
              <a:rPr sz="1600" spc="50">
                <a:solidFill>
                  <a:srgbClr val="555555"/>
                </a:solidFill>
                <a:latin typeface="Calibri"/>
                <a:cs typeface="Calibri"/>
              </a:rPr>
              <a:t> </a:t>
            </a:r>
            <a:r>
              <a:rPr sz="1600">
                <a:solidFill>
                  <a:srgbClr val="555555"/>
                </a:solidFill>
                <a:latin typeface="Calibri"/>
                <a:cs typeface="Calibri"/>
              </a:rPr>
              <a:t>relatives</a:t>
            </a:r>
            <a:r>
              <a:rPr sz="1600" spc="25">
                <a:solidFill>
                  <a:srgbClr val="555555"/>
                </a:solidFill>
                <a:latin typeface="Calibri"/>
                <a:cs typeface="Calibri"/>
              </a:rPr>
              <a:t> </a:t>
            </a:r>
            <a:r>
              <a:rPr sz="1600">
                <a:solidFill>
                  <a:srgbClr val="555555"/>
                </a:solidFill>
                <a:latin typeface="Calibri"/>
                <a:cs typeface="Calibri"/>
              </a:rPr>
              <a:t>à</a:t>
            </a:r>
            <a:r>
              <a:rPr sz="1600" spc="45">
                <a:solidFill>
                  <a:srgbClr val="555555"/>
                </a:solidFill>
                <a:latin typeface="Calibri"/>
                <a:cs typeface="Calibri"/>
              </a:rPr>
              <a:t> </a:t>
            </a:r>
            <a:r>
              <a:rPr sz="1600">
                <a:solidFill>
                  <a:srgbClr val="555555"/>
                </a:solidFill>
                <a:latin typeface="Calibri"/>
                <a:cs typeface="Calibri"/>
              </a:rPr>
              <a:t>la</a:t>
            </a:r>
            <a:r>
              <a:rPr sz="1600" spc="20">
                <a:solidFill>
                  <a:srgbClr val="555555"/>
                </a:solidFill>
                <a:latin typeface="Calibri"/>
                <a:cs typeface="Calibri"/>
              </a:rPr>
              <a:t> </a:t>
            </a:r>
            <a:r>
              <a:rPr sz="1600">
                <a:solidFill>
                  <a:srgbClr val="555555"/>
                </a:solidFill>
                <a:latin typeface="Calibri"/>
                <a:cs typeface="Calibri"/>
              </a:rPr>
              <a:t>commande</a:t>
            </a:r>
            <a:r>
              <a:rPr sz="1600" spc="25">
                <a:solidFill>
                  <a:srgbClr val="555555"/>
                </a:solidFill>
                <a:latin typeface="Calibri"/>
                <a:cs typeface="Calibri"/>
              </a:rPr>
              <a:t> </a:t>
            </a:r>
            <a:r>
              <a:rPr sz="1600">
                <a:solidFill>
                  <a:srgbClr val="555555"/>
                </a:solidFill>
                <a:latin typeface="Calibri"/>
                <a:cs typeface="Calibri"/>
              </a:rPr>
              <a:t>(date</a:t>
            </a:r>
            <a:r>
              <a:rPr sz="1600" spc="65">
                <a:solidFill>
                  <a:srgbClr val="555555"/>
                </a:solidFill>
                <a:latin typeface="Calibri"/>
                <a:cs typeface="Calibri"/>
              </a:rPr>
              <a:t> </a:t>
            </a:r>
            <a:r>
              <a:rPr sz="1600">
                <a:solidFill>
                  <a:srgbClr val="555555"/>
                </a:solidFill>
                <a:latin typeface="Calibri"/>
                <a:cs typeface="Calibri"/>
              </a:rPr>
              <a:t>de</a:t>
            </a:r>
            <a:r>
              <a:rPr sz="1600" spc="15">
                <a:solidFill>
                  <a:srgbClr val="555555"/>
                </a:solidFill>
                <a:latin typeface="Calibri"/>
                <a:cs typeface="Calibri"/>
              </a:rPr>
              <a:t> </a:t>
            </a:r>
            <a:r>
              <a:rPr sz="1600">
                <a:solidFill>
                  <a:srgbClr val="555555"/>
                </a:solidFill>
                <a:latin typeface="Calibri"/>
                <a:cs typeface="Calibri"/>
              </a:rPr>
              <a:t>commande,</a:t>
            </a:r>
            <a:r>
              <a:rPr sz="1600" spc="15">
                <a:solidFill>
                  <a:srgbClr val="555555"/>
                </a:solidFill>
                <a:latin typeface="Calibri"/>
                <a:cs typeface="Calibri"/>
              </a:rPr>
              <a:t> </a:t>
            </a:r>
            <a:r>
              <a:rPr sz="1600">
                <a:solidFill>
                  <a:srgbClr val="555555"/>
                </a:solidFill>
                <a:latin typeface="Calibri"/>
                <a:cs typeface="Calibri"/>
              </a:rPr>
              <a:t>client,</a:t>
            </a:r>
            <a:r>
              <a:rPr sz="1600" spc="10">
                <a:solidFill>
                  <a:srgbClr val="555555"/>
                </a:solidFill>
                <a:latin typeface="Calibri"/>
                <a:cs typeface="Calibri"/>
              </a:rPr>
              <a:t> </a:t>
            </a:r>
            <a:r>
              <a:rPr sz="1600">
                <a:solidFill>
                  <a:srgbClr val="555555"/>
                </a:solidFill>
                <a:latin typeface="Calibri"/>
                <a:cs typeface="Calibri"/>
              </a:rPr>
              <a:t>N°</a:t>
            </a:r>
            <a:r>
              <a:rPr sz="1600" spc="45">
                <a:solidFill>
                  <a:srgbClr val="555555"/>
                </a:solidFill>
                <a:latin typeface="Calibri"/>
                <a:cs typeface="Calibri"/>
              </a:rPr>
              <a:t> </a:t>
            </a:r>
            <a:r>
              <a:rPr sz="1600">
                <a:solidFill>
                  <a:srgbClr val="555555"/>
                </a:solidFill>
                <a:latin typeface="Calibri"/>
                <a:cs typeface="Calibri"/>
              </a:rPr>
              <a:t>de</a:t>
            </a:r>
            <a:r>
              <a:rPr sz="1600" spc="15">
                <a:solidFill>
                  <a:srgbClr val="555555"/>
                </a:solidFill>
                <a:latin typeface="Calibri"/>
                <a:cs typeface="Calibri"/>
              </a:rPr>
              <a:t> </a:t>
            </a:r>
            <a:r>
              <a:rPr sz="1600">
                <a:solidFill>
                  <a:srgbClr val="555555"/>
                </a:solidFill>
                <a:latin typeface="Calibri"/>
                <a:cs typeface="Calibri"/>
              </a:rPr>
              <a:t>commande,</a:t>
            </a:r>
            <a:r>
              <a:rPr sz="1600" spc="35">
                <a:solidFill>
                  <a:srgbClr val="555555"/>
                </a:solidFill>
                <a:latin typeface="Calibri"/>
                <a:cs typeface="Calibri"/>
              </a:rPr>
              <a:t> </a:t>
            </a:r>
            <a:r>
              <a:rPr sz="1600" spc="-10">
                <a:solidFill>
                  <a:srgbClr val="555555"/>
                </a:solidFill>
                <a:latin typeface="Calibri"/>
                <a:cs typeface="Calibri"/>
              </a:rPr>
              <a:t>articles </a:t>
            </a:r>
            <a:r>
              <a:rPr sz="1600">
                <a:solidFill>
                  <a:srgbClr val="555555"/>
                </a:solidFill>
                <a:latin typeface="Calibri"/>
                <a:cs typeface="Calibri"/>
              </a:rPr>
              <a:t>concernés</a:t>
            </a:r>
            <a:r>
              <a:rPr sz="1600" spc="-20">
                <a:solidFill>
                  <a:srgbClr val="555555"/>
                </a:solidFill>
                <a:latin typeface="Calibri"/>
                <a:cs typeface="Calibri"/>
              </a:rPr>
              <a:t> </a:t>
            </a:r>
            <a:r>
              <a:rPr sz="1600">
                <a:solidFill>
                  <a:srgbClr val="555555"/>
                </a:solidFill>
                <a:latin typeface="Calibri"/>
                <a:cs typeface="Calibri"/>
              </a:rPr>
              <a:t>avec</a:t>
            </a:r>
            <a:r>
              <a:rPr sz="1600" spc="-30">
                <a:solidFill>
                  <a:srgbClr val="555555"/>
                </a:solidFill>
                <a:latin typeface="Calibri"/>
                <a:cs typeface="Calibri"/>
              </a:rPr>
              <a:t> </a:t>
            </a:r>
            <a:r>
              <a:rPr sz="1600">
                <a:solidFill>
                  <a:srgbClr val="555555"/>
                </a:solidFill>
                <a:latin typeface="Calibri"/>
                <a:cs typeface="Calibri"/>
              </a:rPr>
              <a:t>les</a:t>
            </a:r>
            <a:r>
              <a:rPr sz="1600" spc="-25">
                <a:solidFill>
                  <a:srgbClr val="555555"/>
                </a:solidFill>
                <a:latin typeface="Calibri"/>
                <a:cs typeface="Calibri"/>
              </a:rPr>
              <a:t> </a:t>
            </a:r>
            <a:r>
              <a:rPr sz="1600">
                <a:solidFill>
                  <a:srgbClr val="555555"/>
                </a:solidFill>
                <a:latin typeface="Calibri"/>
                <a:cs typeface="Calibri"/>
              </a:rPr>
              <a:t>quantités</a:t>
            </a:r>
            <a:r>
              <a:rPr sz="1600" spc="-20">
                <a:solidFill>
                  <a:srgbClr val="555555"/>
                </a:solidFill>
                <a:latin typeface="Calibri"/>
                <a:cs typeface="Calibri"/>
              </a:rPr>
              <a:t> </a:t>
            </a:r>
            <a:r>
              <a:rPr sz="1600" spc="-10">
                <a:solidFill>
                  <a:srgbClr val="555555"/>
                </a:solidFill>
                <a:latin typeface="Calibri"/>
                <a:cs typeface="Calibri"/>
              </a:rPr>
              <a:t>correspondantes)</a:t>
            </a:r>
            <a:r>
              <a:rPr sz="1600" spc="-15">
                <a:solidFill>
                  <a:srgbClr val="555555"/>
                </a:solidFill>
                <a:latin typeface="Calibri"/>
                <a:cs typeface="Calibri"/>
              </a:rPr>
              <a:t> </a:t>
            </a:r>
            <a:r>
              <a:rPr sz="1600">
                <a:solidFill>
                  <a:srgbClr val="555555"/>
                </a:solidFill>
                <a:latin typeface="Calibri"/>
                <a:cs typeface="Calibri"/>
              </a:rPr>
              <a:t>et</a:t>
            </a:r>
            <a:r>
              <a:rPr sz="1600" spc="-30">
                <a:solidFill>
                  <a:srgbClr val="555555"/>
                </a:solidFill>
                <a:latin typeface="Calibri"/>
                <a:cs typeface="Calibri"/>
              </a:rPr>
              <a:t> </a:t>
            </a:r>
            <a:r>
              <a:rPr sz="1600">
                <a:solidFill>
                  <a:srgbClr val="555555"/>
                </a:solidFill>
                <a:latin typeface="Calibri"/>
                <a:cs typeface="Calibri"/>
              </a:rPr>
              <a:t>vérifier</a:t>
            </a:r>
            <a:r>
              <a:rPr sz="1600" spc="-35">
                <a:solidFill>
                  <a:srgbClr val="555555"/>
                </a:solidFill>
                <a:latin typeface="Calibri"/>
                <a:cs typeface="Calibri"/>
              </a:rPr>
              <a:t> </a:t>
            </a:r>
            <a:r>
              <a:rPr sz="1600">
                <a:solidFill>
                  <a:srgbClr val="555555"/>
                </a:solidFill>
                <a:latin typeface="Calibri"/>
                <a:cs typeface="Calibri"/>
              </a:rPr>
              <a:t>la</a:t>
            </a:r>
            <a:r>
              <a:rPr sz="1600" spc="-35">
                <a:solidFill>
                  <a:srgbClr val="555555"/>
                </a:solidFill>
                <a:latin typeface="Calibri"/>
                <a:cs typeface="Calibri"/>
              </a:rPr>
              <a:t> </a:t>
            </a:r>
            <a:r>
              <a:rPr sz="1600">
                <a:solidFill>
                  <a:srgbClr val="555555"/>
                </a:solidFill>
                <a:latin typeface="Calibri"/>
                <a:cs typeface="Calibri"/>
              </a:rPr>
              <a:t>validité</a:t>
            </a:r>
            <a:r>
              <a:rPr sz="1600" spc="-25">
                <a:solidFill>
                  <a:srgbClr val="555555"/>
                </a:solidFill>
                <a:latin typeface="Calibri"/>
                <a:cs typeface="Calibri"/>
              </a:rPr>
              <a:t> </a:t>
            </a:r>
            <a:r>
              <a:rPr sz="1600">
                <a:solidFill>
                  <a:srgbClr val="555555"/>
                </a:solidFill>
                <a:latin typeface="Calibri"/>
                <a:cs typeface="Calibri"/>
              </a:rPr>
              <a:t>des</a:t>
            </a:r>
            <a:r>
              <a:rPr sz="1600" spc="-5">
                <a:solidFill>
                  <a:srgbClr val="555555"/>
                </a:solidFill>
                <a:latin typeface="Calibri"/>
                <a:cs typeface="Calibri"/>
              </a:rPr>
              <a:t> </a:t>
            </a:r>
            <a:r>
              <a:rPr sz="1600">
                <a:solidFill>
                  <a:srgbClr val="555555"/>
                </a:solidFill>
                <a:latin typeface="Calibri"/>
                <a:cs typeface="Calibri"/>
              </a:rPr>
              <a:t>données</a:t>
            </a:r>
            <a:r>
              <a:rPr sz="1600" spc="-25">
                <a:solidFill>
                  <a:srgbClr val="555555"/>
                </a:solidFill>
                <a:latin typeface="Calibri"/>
                <a:cs typeface="Calibri"/>
              </a:rPr>
              <a:t> </a:t>
            </a:r>
            <a:r>
              <a:rPr sz="1600">
                <a:solidFill>
                  <a:srgbClr val="555555"/>
                </a:solidFill>
                <a:latin typeface="Calibri"/>
                <a:cs typeface="Calibri"/>
              </a:rPr>
              <a:t>saisies</a:t>
            </a:r>
            <a:r>
              <a:rPr sz="1600" spc="-20">
                <a:solidFill>
                  <a:srgbClr val="555555"/>
                </a:solidFill>
                <a:latin typeface="Calibri"/>
                <a:cs typeface="Calibri"/>
              </a:rPr>
              <a:t> </a:t>
            </a:r>
            <a:r>
              <a:rPr sz="1600">
                <a:solidFill>
                  <a:srgbClr val="555555"/>
                </a:solidFill>
                <a:latin typeface="Calibri"/>
                <a:cs typeface="Calibri"/>
              </a:rPr>
              <a:t>ainsi</a:t>
            </a:r>
            <a:r>
              <a:rPr sz="1600" spc="-40">
                <a:solidFill>
                  <a:srgbClr val="555555"/>
                </a:solidFill>
                <a:latin typeface="Calibri"/>
                <a:cs typeface="Calibri"/>
              </a:rPr>
              <a:t> </a:t>
            </a:r>
            <a:r>
              <a:rPr sz="1600">
                <a:solidFill>
                  <a:srgbClr val="555555"/>
                </a:solidFill>
                <a:latin typeface="Calibri"/>
                <a:cs typeface="Calibri"/>
              </a:rPr>
              <a:t>que</a:t>
            </a:r>
            <a:r>
              <a:rPr sz="1600" spc="-30">
                <a:solidFill>
                  <a:srgbClr val="555555"/>
                </a:solidFill>
                <a:latin typeface="Calibri"/>
                <a:cs typeface="Calibri"/>
              </a:rPr>
              <a:t> </a:t>
            </a:r>
            <a:r>
              <a:rPr sz="1600">
                <a:solidFill>
                  <a:srgbClr val="555555"/>
                </a:solidFill>
                <a:latin typeface="Calibri"/>
                <a:cs typeface="Calibri"/>
              </a:rPr>
              <a:t>la</a:t>
            </a:r>
            <a:r>
              <a:rPr sz="1600" spc="-30">
                <a:solidFill>
                  <a:srgbClr val="555555"/>
                </a:solidFill>
                <a:latin typeface="Calibri"/>
                <a:cs typeface="Calibri"/>
              </a:rPr>
              <a:t> </a:t>
            </a:r>
            <a:r>
              <a:rPr sz="1600">
                <a:solidFill>
                  <a:srgbClr val="555555"/>
                </a:solidFill>
                <a:latin typeface="Calibri"/>
                <a:cs typeface="Calibri"/>
              </a:rPr>
              <a:t>disponibilité</a:t>
            </a:r>
            <a:r>
              <a:rPr sz="1600" spc="-5">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a:solidFill>
                  <a:srgbClr val="555555"/>
                </a:solidFill>
                <a:latin typeface="Calibri"/>
                <a:cs typeface="Calibri"/>
              </a:rPr>
              <a:t>articles</a:t>
            </a:r>
            <a:r>
              <a:rPr sz="1600" spc="-25">
                <a:solidFill>
                  <a:srgbClr val="555555"/>
                </a:solidFill>
                <a:latin typeface="Calibri"/>
                <a:cs typeface="Calibri"/>
              </a:rPr>
              <a:t> </a:t>
            </a:r>
            <a:r>
              <a:rPr sz="1600" spc="-10">
                <a:solidFill>
                  <a:srgbClr val="555555"/>
                </a:solidFill>
                <a:latin typeface="Calibri"/>
                <a:cs typeface="Calibri"/>
              </a:rPr>
              <a:t>commandés.</a:t>
            </a:r>
            <a:r>
              <a:rPr sz="1600" spc="-35">
                <a:solidFill>
                  <a:srgbClr val="555555"/>
                </a:solidFill>
                <a:latin typeface="Calibri"/>
                <a:cs typeface="Calibri"/>
              </a:rPr>
              <a:t> </a:t>
            </a:r>
            <a:r>
              <a:rPr sz="1600" spc="-10">
                <a:solidFill>
                  <a:srgbClr val="555555"/>
                </a:solidFill>
                <a:latin typeface="Calibri"/>
                <a:cs typeface="Calibri"/>
              </a:rPr>
              <a:t>Cette opération </a:t>
            </a:r>
            <a:r>
              <a:rPr sz="1600">
                <a:solidFill>
                  <a:srgbClr val="555555"/>
                </a:solidFill>
                <a:latin typeface="Calibri"/>
                <a:cs typeface="Calibri"/>
              </a:rPr>
              <a:t>est</a:t>
            </a:r>
            <a:r>
              <a:rPr sz="1600" spc="-45">
                <a:solidFill>
                  <a:srgbClr val="555555"/>
                </a:solidFill>
                <a:latin typeface="Calibri"/>
                <a:cs typeface="Calibri"/>
              </a:rPr>
              <a:t> </a:t>
            </a:r>
            <a:r>
              <a:rPr sz="1600">
                <a:solidFill>
                  <a:srgbClr val="555555"/>
                </a:solidFill>
                <a:latin typeface="Calibri"/>
                <a:cs typeface="Calibri"/>
              </a:rPr>
              <a:t>déclenchée</a:t>
            </a:r>
            <a:r>
              <a:rPr sz="1600" spc="5">
                <a:solidFill>
                  <a:srgbClr val="555555"/>
                </a:solidFill>
                <a:latin typeface="Calibri"/>
                <a:cs typeface="Calibri"/>
              </a:rPr>
              <a:t> </a:t>
            </a:r>
            <a:r>
              <a:rPr sz="1600">
                <a:solidFill>
                  <a:srgbClr val="555555"/>
                </a:solidFill>
                <a:latin typeface="Calibri"/>
                <a:cs typeface="Calibri"/>
              </a:rPr>
              <a:t>par</a:t>
            </a:r>
            <a:r>
              <a:rPr sz="1600" spc="-45">
                <a:solidFill>
                  <a:srgbClr val="555555"/>
                </a:solidFill>
                <a:latin typeface="Calibri"/>
                <a:cs typeface="Calibri"/>
              </a:rPr>
              <a:t> </a:t>
            </a:r>
            <a:r>
              <a:rPr sz="1600" spc="-20">
                <a:solidFill>
                  <a:srgbClr val="555555"/>
                </a:solidFill>
                <a:latin typeface="Calibri"/>
                <a:cs typeface="Calibri"/>
              </a:rPr>
              <a:t>l’arrivée</a:t>
            </a:r>
            <a:r>
              <a:rPr sz="1600" spc="5">
                <a:solidFill>
                  <a:srgbClr val="555555"/>
                </a:solidFill>
                <a:latin typeface="Calibri"/>
                <a:cs typeface="Calibri"/>
              </a:rPr>
              <a:t> </a:t>
            </a:r>
            <a:r>
              <a:rPr sz="1600">
                <a:solidFill>
                  <a:srgbClr val="555555"/>
                </a:solidFill>
                <a:latin typeface="Calibri"/>
                <a:cs typeface="Calibri"/>
              </a:rPr>
              <a:t>d’une</a:t>
            </a:r>
            <a:r>
              <a:rPr sz="1600" spc="5">
                <a:solidFill>
                  <a:srgbClr val="555555"/>
                </a:solidFill>
                <a:latin typeface="Calibri"/>
                <a:cs typeface="Calibri"/>
              </a:rPr>
              <a:t> </a:t>
            </a:r>
            <a:r>
              <a:rPr sz="1600" spc="-10">
                <a:solidFill>
                  <a:srgbClr val="555555"/>
                </a:solidFill>
                <a:latin typeface="Calibri"/>
                <a:cs typeface="Calibri"/>
              </a:rPr>
              <a:t>nouvelle</a:t>
            </a:r>
            <a:r>
              <a:rPr sz="1600" spc="20">
                <a:solidFill>
                  <a:srgbClr val="555555"/>
                </a:solidFill>
                <a:latin typeface="Calibri"/>
                <a:cs typeface="Calibri"/>
              </a:rPr>
              <a:t> </a:t>
            </a:r>
            <a:r>
              <a:rPr sz="1600">
                <a:solidFill>
                  <a:srgbClr val="555555"/>
                </a:solidFill>
                <a:latin typeface="Calibri"/>
                <a:cs typeface="Calibri"/>
              </a:rPr>
              <a:t>commande</a:t>
            </a:r>
            <a:r>
              <a:rPr sz="1600" spc="-30">
                <a:solidFill>
                  <a:srgbClr val="555555"/>
                </a:solidFill>
                <a:latin typeface="Calibri"/>
                <a:cs typeface="Calibri"/>
              </a:rPr>
              <a:t> </a:t>
            </a:r>
            <a:r>
              <a:rPr sz="1600">
                <a:solidFill>
                  <a:srgbClr val="555555"/>
                </a:solidFill>
                <a:latin typeface="Calibri"/>
                <a:cs typeface="Calibri"/>
              </a:rPr>
              <a:t>et</a:t>
            </a:r>
            <a:r>
              <a:rPr sz="1600" spc="-50">
                <a:solidFill>
                  <a:srgbClr val="555555"/>
                </a:solidFill>
                <a:latin typeface="Calibri"/>
                <a:cs typeface="Calibri"/>
              </a:rPr>
              <a:t> </a:t>
            </a:r>
            <a:r>
              <a:rPr sz="1600">
                <a:solidFill>
                  <a:srgbClr val="555555"/>
                </a:solidFill>
                <a:latin typeface="Calibri"/>
                <a:cs typeface="Calibri"/>
              </a:rPr>
              <a:t>elle</a:t>
            </a:r>
            <a:r>
              <a:rPr sz="1600" spc="-40">
                <a:solidFill>
                  <a:srgbClr val="555555"/>
                </a:solidFill>
                <a:latin typeface="Calibri"/>
                <a:cs typeface="Calibri"/>
              </a:rPr>
              <a:t> </a:t>
            </a:r>
            <a:r>
              <a:rPr sz="1600">
                <a:solidFill>
                  <a:srgbClr val="555555"/>
                </a:solidFill>
                <a:latin typeface="Calibri"/>
                <a:cs typeface="Calibri"/>
              </a:rPr>
              <a:t>est</a:t>
            </a:r>
            <a:r>
              <a:rPr sz="1600" spc="-45">
                <a:solidFill>
                  <a:srgbClr val="555555"/>
                </a:solidFill>
                <a:latin typeface="Calibri"/>
                <a:cs typeface="Calibri"/>
              </a:rPr>
              <a:t> </a:t>
            </a:r>
            <a:r>
              <a:rPr sz="1600" spc="-10">
                <a:solidFill>
                  <a:srgbClr val="555555"/>
                </a:solidFill>
                <a:latin typeface="Calibri"/>
                <a:cs typeface="Calibri"/>
              </a:rPr>
              <a:t>effectuée</a:t>
            </a:r>
            <a:r>
              <a:rPr sz="1600" spc="-35">
                <a:solidFill>
                  <a:srgbClr val="555555"/>
                </a:solidFill>
                <a:latin typeface="Calibri"/>
                <a:cs typeface="Calibri"/>
              </a:rPr>
              <a:t> </a:t>
            </a:r>
            <a:r>
              <a:rPr sz="1600">
                <a:solidFill>
                  <a:srgbClr val="555555"/>
                </a:solidFill>
                <a:latin typeface="Calibri"/>
                <a:cs typeface="Calibri"/>
              </a:rPr>
              <a:t>par</a:t>
            </a:r>
            <a:r>
              <a:rPr sz="1600" spc="-40">
                <a:solidFill>
                  <a:srgbClr val="555555"/>
                </a:solidFill>
                <a:latin typeface="Calibri"/>
                <a:cs typeface="Calibri"/>
              </a:rPr>
              <a:t> </a:t>
            </a:r>
            <a:r>
              <a:rPr sz="1600">
                <a:solidFill>
                  <a:srgbClr val="555555"/>
                </a:solidFill>
                <a:latin typeface="Calibri"/>
                <a:cs typeface="Calibri"/>
              </a:rPr>
              <a:t>le</a:t>
            </a:r>
            <a:r>
              <a:rPr sz="1600" spc="-40">
                <a:solidFill>
                  <a:srgbClr val="555555"/>
                </a:solidFill>
                <a:latin typeface="Calibri"/>
                <a:cs typeface="Calibri"/>
              </a:rPr>
              <a:t> </a:t>
            </a:r>
            <a:r>
              <a:rPr sz="1600">
                <a:solidFill>
                  <a:srgbClr val="555555"/>
                </a:solidFill>
                <a:latin typeface="Calibri"/>
                <a:cs typeface="Calibri"/>
              </a:rPr>
              <a:t>service</a:t>
            </a:r>
            <a:r>
              <a:rPr sz="1600" spc="-45">
                <a:solidFill>
                  <a:srgbClr val="555555"/>
                </a:solidFill>
                <a:latin typeface="Calibri"/>
                <a:cs typeface="Calibri"/>
              </a:rPr>
              <a:t> </a:t>
            </a:r>
            <a:r>
              <a:rPr sz="1600" spc="-10">
                <a:solidFill>
                  <a:srgbClr val="555555"/>
                </a:solidFill>
                <a:latin typeface="Calibri"/>
                <a:cs typeface="Calibri"/>
              </a:rPr>
              <a:t>commercial.</a:t>
            </a:r>
            <a:endParaRPr sz="16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49</a:t>
            </a:fld>
            <a:endParaRPr spc="-25"/>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9" name="object 9"/>
          <p:cNvSpPr txBox="1">
            <a:spLocks noGrp="1"/>
          </p:cNvSpPr>
          <p:nvPr>
            <p:ph type="title"/>
          </p:nvPr>
        </p:nvSpPr>
        <p:spPr>
          <a:xfrm>
            <a:off x="258876" y="327406"/>
            <a:ext cx="4650740" cy="603885"/>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01-</a:t>
            </a:r>
            <a:r>
              <a:rPr spc="-60">
                <a:solidFill>
                  <a:srgbClr val="0058A0"/>
                </a:solidFill>
              </a:rPr>
              <a:t> </a:t>
            </a:r>
            <a:r>
              <a:rPr spc="-20">
                <a:solidFill>
                  <a:srgbClr val="0058A0"/>
                </a:solidFill>
              </a:rPr>
              <a:t>PRINCIPALES </a:t>
            </a:r>
            <a:r>
              <a:rPr spc="-25">
                <a:solidFill>
                  <a:srgbClr val="0058A0"/>
                </a:solidFill>
              </a:rPr>
              <a:t>ETAPES</a:t>
            </a:r>
            <a:r>
              <a:rPr spc="-15">
                <a:solidFill>
                  <a:srgbClr val="0058A0"/>
                </a:solidFill>
              </a:rPr>
              <a:t> </a:t>
            </a:r>
            <a:r>
              <a:rPr>
                <a:solidFill>
                  <a:srgbClr val="0058A0"/>
                </a:solidFill>
              </a:rPr>
              <a:t>DE</a:t>
            </a:r>
            <a:r>
              <a:rPr spc="-65">
                <a:solidFill>
                  <a:srgbClr val="0058A0"/>
                </a:solidFill>
              </a:rPr>
              <a:t> </a:t>
            </a:r>
            <a:r>
              <a:rPr spc="-10">
                <a:solidFill>
                  <a:srgbClr val="0058A0"/>
                </a:solidFill>
              </a:rPr>
              <a:t>CONSTRUCTION</a:t>
            </a:r>
          </a:p>
          <a:p>
            <a:pPr marL="12700">
              <a:lnSpc>
                <a:spcPts val="2280"/>
              </a:lnSpc>
            </a:pPr>
            <a:r>
              <a:rPr>
                <a:solidFill>
                  <a:srgbClr val="0058A0"/>
                </a:solidFill>
              </a:rPr>
              <a:t>D’UN</a:t>
            </a:r>
            <a:r>
              <a:rPr spc="-10">
                <a:solidFill>
                  <a:srgbClr val="0058A0"/>
                </a:solidFill>
              </a:rPr>
              <a:t> </a:t>
            </a:r>
            <a:r>
              <a:rPr spc="-25">
                <a:solidFill>
                  <a:srgbClr val="0058A0"/>
                </a:solidFill>
              </a:rPr>
              <a:t>SI</a:t>
            </a:r>
          </a:p>
        </p:txBody>
      </p:sp>
      <p:sp>
        <p:nvSpPr>
          <p:cNvPr id="10" name="object 10"/>
          <p:cNvSpPr txBox="1"/>
          <p:nvPr/>
        </p:nvSpPr>
        <p:spPr>
          <a:xfrm>
            <a:off x="269240" y="860882"/>
            <a:ext cx="3799204"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Identification</a:t>
            </a:r>
            <a:r>
              <a:rPr sz="1600" b="1" spc="-15">
                <a:solidFill>
                  <a:srgbClr val="0058A0"/>
                </a:solidFill>
                <a:latin typeface="Calibri"/>
                <a:cs typeface="Calibri"/>
              </a:rPr>
              <a:t> </a:t>
            </a:r>
            <a:r>
              <a:rPr sz="1600" b="1">
                <a:solidFill>
                  <a:srgbClr val="0058A0"/>
                </a:solidFill>
                <a:latin typeface="Calibri"/>
                <a:cs typeface="Calibri"/>
              </a:rPr>
              <a:t>des</a:t>
            </a:r>
            <a:r>
              <a:rPr sz="1600" b="1" spc="-30">
                <a:solidFill>
                  <a:srgbClr val="0058A0"/>
                </a:solidFill>
                <a:latin typeface="Calibri"/>
                <a:cs typeface="Calibri"/>
              </a:rPr>
              <a:t> </a:t>
            </a:r>
            <a:r>
              <a:rPr sz="1600" b="1">
                <a:solidFill>
                  <a:srgbClr val="0058A0"/>
                </a:solidFill>
                <a:latin typeface="Calibri"/>
                <a:cs typeface="Calibri"/>
              </a:rPr>
              <a:t>étapes</a:t>
            </a:r>
            <a:r>
              <a:rPr sz="1600" b="1" spc="-50">
                <a:solidFill>
                  <a:srgbClr val="0058A0"/>
                </a:solidFill>
                <a:latin typeface="Calibri"/>
                <a:cs typeface="Calibri"/>
              </a:rPr>
              <a:t> </a:t>
            </a:r>
            <a:r>
              <a:rPr sz="1600" b="1">
                <a:solidFill>
                  <a:srgbClr val="0058A0"/>
                </a:solidFill>
                <a:latin typeface="Calibri"/>
                <a:cs typeface="Calibri"/>
              </a:rPr>
              <a:t>de</a:t>
            </a:r>
            <a:r>
              <a:rPr sz="1600" b="1" spc="-30">
                <a:solidFill>
                  <a:srgbClr val="0058A0"/>
                </a:solidFill>
                <a:latin typeface="Calibri"/>
                <a:cs typeface="Calibri"/>
              </a:rPr>
              <a:t> </a:t>
            </a:r>
            <a:r>
              <a:rPr sz="1600" b="1">
                <a:solidFill>
                  <a:srgbClr val="0058A0"/>
                </a:solidFill>
                <a:latin typeface="Calibri"/>
                <a:cs typeface="Calibri"/>
              </a:rPr>
              <a:t>conception</a:t>
            </a:r>
            <a:r>
              <a:rPr sz="1600" b="1" spc="-40">
                <a:solidFill>
                  <a:srgbClr val="0058A0"/>
                </a:solidFill>
                <a:latin typeface="Calibri"/>
                <a:cs typeface="Calibri"/>
              </a:rPr>
              <a:t> </a:t>
            </a:r>
            <a:r>
              <a:rPr sz="1600" b="1">
                <a:solidFill>
                  <a:srgbClr val="0058A0"/>
                </a:solidFill>
                <a:latin typeface="Calibri"/>
                <a:cs typeface="Calibri"/>
              </a:rPr>
              <a:t>du</a:t>
            </a:r>
            <a:r>
              <a:rPr sz="1600" b="1" spc="-10">
                <a:solidFill>
                  <a:srgbClr val="0058A0"/>
                </a:solidFill>
                <a:latin typeface="Calibri"/>
                <a:cs typeface="Calibri"/>
              </a:rPr>
              <a:t> </a:t>
            </a:r>
            <a:r>
              <a:rPr sz="1600" b="1" spc="-25">
                <a:solidFill>
                  <a:srgbClr val="0058A0"/>
                </a:solidFill>
                <a:latin typeface="Calibri"/>
                <a:cs typeface="Calibri"/>
              </a:rPr>
              <a:t>SI</a:t>
            </a:r>
            <a:endParaRPr sz="1600">
              <a:latin typeface="Calibri"/>
              <a:cs typeface="Calibri"/>
            </a:endParaRPr>
          </a:p>
        </p:txBody>
      </p:sp>
      <p:sp>
        <p:nvSpPr>
          <p:cNvPr id="11" name="object 11"/>
          <p:cNvSpPr txBox="1"/>
          <p:nvPr/>
        </p:nvSpPr>
        <p:spPr>
          <a:xfrm>
            <a:off x="798982" y="2236469"/>
            <a:ext cx="10410825" cy="3415037"/>
          </a:xfrm>
          <a:prstGeom prst="rect">
            <a:avLst/>
          </a:prstGeom>
        </p:spPr>
        <p:txBody>
          <a:bodyPr vert="horz" wrap="square" lIns="0" tIns="21590" rIns="0" bIns="0" rtlCol="0">
            <a:spAutoFit/>
          </a:bodyPr>
          <a:lstStyle/>
          <a:p>
            <a:pPr marL="298450" marR="5080" indent="-285750" algn="just">
              <a:lnSpc>
                <a:spcPct val="95200"/>
              </a:lnSpc>
              <a:spcBef>
                <a:spcPts val="170"/>
              </a:spcBef>
              <a:buFont typeface="Wingdings" panose="05000000000000000000" pitchFamily="2" charset="2"/>
              <a:buChar char="Ø"/>
            </a:pPr>
            <a:r>
              <a:rPr sz="1600" b="1">
                <a:solidFill>
                  <a:srgbClr val="555555"/>
                </a:solidFill>
                <a:latin typeface="Calibri"/>
                <a:cs typeface="Calibri"/>
              </a:rPr>
              <a:t>Identifier</a:t>
            </a:r>
            <a:r>
              <a:rPr sz="1600" b="1" spc="210">
                <a:solidFill>
                  <a:srgbClr val="555555"/>
                </a:solidFill>
                <a:latin typeface="Calibri"/>
                <a:cs typeface="Calibri"/>
              </a:rPr>
              <a:t> </a:t>
            </a:r>
            <a:r>
              <a:rPr sz="1600" b="1">
                <a:solidFill>
                  <a:srgbClr val="555555"/>
                </a:solidFill>
                <a:latin typeface="Calibri"/>
                <a:cs typeface="Calibri"/>
              </a:rPr>
              <a:t>les</a:t>
            </a:r>
            <a:r>
              <a:rPr sz="1600" b="1" spc="195">
                <a:solidFill>
                  <a:srgbClr val="555555"/>
                </a:solidFill>
                <a:latin typeface="Calibri"/>
                <a:cs typeface="Calibri"/>
              </a:rPr>
              <a:t> </a:t>
            </a:r>
            <a:r>
              <a:rPr sz="1600" b="1">
                <a:solidFill>
                  <a:srgbClr val="555555"/>
                </a:solidFill>
                <a:latin typeface="Calibri"/>
                <a:cs typeface="Calibri"/>
              </a:rPr>
              <a:t>caractéristiques</a:t>
            </a:r>
            <a:r>
              <a:rPr sz="1600" b="1" spc="204">
                <a:solidFill>
                  <a:srgbClr val="555555"/>
                </a:solidFill>
                <a:latin typeface="Calibri"/>
                <a:cs typeface="Calibri"/>
              </a:rPr>
              <a:t> </a:t>
            </a:r>
            <a:r>
              <a:rPr sz="1600" b="1">
                <a:solidFill>
                  <a:srgbClr val="555555"/>
                </a:solidFill>
                <a:latin typeface="Calibri"/>
                <a:cs typeface="Calibri"/>
              </a:rPr>
              <a:t>de</a:t>
            </a:r>
            <a:r>
              <a:rPr sz="1600" b="1" spc="200">
                <a:solidFill>
                  <a:srgbClr val="555555"/>
                </a:solidFill>
                <a:latin typeface="Calibri"/>
                <a:cs typeface="Calibri"/>
              </a:rPr>
              <a:t> </a:t>
            </a:r>
            <a:r>
              <a:rPr sz="1600" b="1">
                <a:solidFill>
                  <a:srgbClr val="555555"/>
                </a:solidFill>
                <a:latin typeface="Calibri"/>
                <a:cs typeface="Calibri"/>
              </a:rPr>
              <a:t>l’infrastructure</a:t>
            </a:r>
            <a:r>
              <a:rPr sz="1600" b="1" spc="200">
                <a:solidFill>
                  <a:srgbClr val="555555"/>
                </a:solidFill>
                <a:latin typeface="Calibri"/>
                <a:cs typeface="Calibri"/>
              </a:rPr>
              <a:t> </a:t>
            </a:r>
            <a:r>
              <a:rPr sz="1600" b="1">
                <a:solidFill>
                  <a:srgbClr val="555555"/>
                </a:solidFill>
                <a:latin typeface="Calibri"/>
                <a:cs typeface="Calibri"/>
              </a:rPr>
              <a:t>matérielle</a:t>
            </a:r>
            <a:r>
              <a:rPr sz="1600" b="1" spc="204">
                <a:solidFill>
                  <a:srgbClr val="555555"/>
                </a:solidFill>
                <a:latin typeface="Calibri"/>
                <a:cs typeface="Calibri"/>
              </a:rPr>
              <a:t> </a:t>
            </a:r>
            <a:r>
              <a:rPr sz="1600" b="1">
                <a:solidFill>
                  <a:srgbClr val="555555"/>
                </a:solidFill>
                <a:latin typeface="Calibri"/>
                <a:cs typeface="Calibri"/>
              </a:rPr>
              <a:t>nécessaire</a:t>
            </a:r>
            <a:r>
              <a:rPr sz="1600" b="1" spc="200">
                <a:solidFill>
                  <a:srgbClr val="555555"/>
                </a:solidFill>
                <a:latin typeface="Calibri"/>
                <a:cs typeface="Calibri"/>
              </a:rPr>
              <a:t> </a:t>
            </a:r>
            <a:r>
              <a:rPr sz="1600" b="1">
                <a:solidFill>
                  <a:srgbClr val="555555"/>
                </a:solidFill>
                <a:latin typeface="Calibri"/>
                <a:cs typeface="Calibri"/>
              </a:rPr>
              <a:t>au</a:t>
            </a:r>
            <a:r>
              <a:rPr sz="1600" b="1" spc="200">
                <a:solidFill>
                  <a:srgbClr val="555555"/>
                </a:solidFill>
                <a:latin typeface="Calibri"/>
                <a:cs typeface="Calibri"/>
              </a:rPr>
              <a:t> </a:t>
            </a:r>
            <a:r>
              <a:rPr sz="1600" b="1">
                <a:solidFill>
                  <a:srgbClr val="555555"/>
                </a:solidFill>
                <a:latin typeface="Calibri"/>
                <a:cs typeface="Calibri"/>
              </a:rPr>
              <a:t>déploiement</a:t>
            </a:r>
            <a:r>
              <a:rPr sz="1600" b="1" spc="200">
                <a:solidFill>
                  <a:srgbClr val="555555"/>
                </a:solidFill>
                <a:latin typeface="Calibri"/>
                <a:cs typeface="Calibri"/>
              </a:rPr>
              <a:t> </a:t>
            </a:r>
            <a:r>
              <a:rPr sz="1600" b="1">
                <a:solidFill>
                  <a:srgbClr val="555555"/>
                </a:solidFill>
                <a:latin typeface="Calibri"/>
                <a:cs typeface="Calibri"/>
              </a:rPr>
              <a:t>de</a:t>
            </a:r>
            <a:r>
              <a:rPr sz="1600" b="1" spc="195">
                <a:solidFill>
                  <a:srgbClr val="555555"/>
                </a:solidFill>
                <a:latin typeface="Calibri"/>
                <a:cs typeface="Calibri"/>
              </a:rPr>
              <a:t> </a:t>
            </a:r>
            <a:r>
              <a:rPr sz="1600" b="1">
                <a:solidFill>
                  <a:srgbClr val="555555"/>
                </a:solidFill>
                <a:latin typeface="Calibri"/>
                <a:cs typeface="Calibri"/>
              </a:rPr>
              <a:t>la</a:t>
            </a:r>
            <a:r>
              <a:rPr sz="1600" b="1" spc="210">
                <a:solidFill>
                  <a:srgbClr val="555555"/>
                </a:solidFill>
                <a:latin typeface="Calibri"/>
                <a:cs typeface="Calibri"/>
              </a:rPr>
              <a:t> </a:t>
            </a:r>
            <a:r>
              <a:rPr sz="1600" b="1">
                <a:solidFill>
                  <a:srgbClr val="555555"/>
                </a:solidFill>
                <a:latin typeface="Calibri"/>
                <a:cs typeface="Calibri"/>
              </a:rPr>
              <a:t>solution</a:t>
            </a:r>
            <a:r>
              <a:rPr sz="1600" b="1" spc="200">
                <a:solidFill>
                  <a:srgbClr val="555555"/>
                </a:solidFill>
                <a:latin typeface="Calibri"/>
                <a:cs typeface="Calibri"/>
              </a:rPr>
              <a:t> </a:t>
            </a:r>
            <a:r>
              <a:rPr sz="1600" b="1">
                <a:solidFill>
                  <a:srgbClr val="555555"/>
                </a:solidFill>
                <a:latin typeface="Calibri"/>
                <a:cs typeface="Calibri"/>
              </a:rPr>
              <a:t>proposée</a:t>
            </a:r>
            <a:r>
              <a:rPr sz="1600" b="1" spc="200">
                <a:solidFill>
                  <a:srgbClr val="555555"/>
                </a:solidFill>
                <a:latin typeface="Calibri"/>
                <a:cs typeface="Calibri"/>
              </a:rPr>
              <a:t> </a:t>
            </a:r>
            <a:r>
              <a:rPr sz="1600" b="1">
                <a:solidFill>
                  <a:srgbClr val="555555"/>
                </a:solidFill>
                <a:latin typeface="Calibri"/>
                <a:cs typeface="Calibri"/>
              </a:rPr>
              <a:t>:</a:t>
            </a:r>
            <a:r>
              <a:rPr sz="1600" b="1" spc="200">
                <a:solidFill>
                  <a:srgbClr val="555555"/>
                </a:solidFill>
                <a:latin typeface="Calibri"/>
                <a:cs typeface="Calibri"/>
              </a:rPr>
              <a:t> </a:t>
            </a:r>
            <a:r>
              <a:rPr sz="1600">
                <a:solidFill>
                  <a:srgbClr val="555555"/>
                </a:solidFill>
                <a:latin typeface="Calibri"/>
                <a:cs typeface="Calibri"/>
              </a:rPr>
              <a:t>Il</a:t>
            </a:r>
            <a:r>
              <a:rPr sz="1600" spc="190">
                <a:solidFill>
                  <a:srgbClr val="555555"/>
                </a:solidFill>
                <a:latin typeface="Calibri"/>
                <a:cs typeface="Calibri"/>
              </a:rPr>
              <a:t> </a:t>
            </a:r>
            <a:r>
              <a:rPr sz="1600">
                <a:solidFill>
                  <a:srgbClr val="555555"/>
                </a:solidFill>
                <a:latin typeface="Calibri"/>
                <a:cs typeface="Calibri"/>
              </a:rPr>
              <a:t>s’agit</a:t>
            </a:r>
            <a:r>
              <a:rPr sz="1600" spc="220">
                <a:solidFill>
                  <a:srgbClr val="555555"/>
                </a:solidFill>
                <a:latin typeface="Calibri"/>
                <a:cs typeface="Calibri"/>
              </a:rPr>
              <a:t> </a:t>
            </a:r>
            <a:r>
              <a:rPr sz="1600">
                <a:solidFill>
                  <a:srgbClr val="555555"/>
                </a:solidFill>
                <a:latin typeface="Calibri"/>
                <a:cs typeface="Calibri"/>
              </a:rPr>
              <a:t>d’identifier</a:t>
            </a:r>
            <a:r>
              <a:rPr sz="1600" spc="204">
                <a:solidFill>
                  <a:srgbClr val="555555"/>
                </a:solidFill>
                <a:latin typeface="Calibri"/>
                <a:cs typeface="Calibri"/>
              </a:rPr>
              <a:t> </a:t>
            </a:r>
            <a:r>
              <a:rPr sz="1600" spc="-25">
                <a:solidFill>
                  <a:srgbClr val="555555"/>
                </a:solidFill>
                <a:latin typeface="Calibri"/>
                <a:cs typeface="Calibri"/>
              </a:rPr>
              <a:t>les </a:t>
            </a:r>
            <a:r>
              <a:rPr sz="1600">
                <a:solidFill>
                  <a:srgbClr val="555555"/>
                </a:solidFill>
                <a:latin typeface="Calibri"/>
                <a:cs typeface="Calibri"/>
              </a:rPr>
              <a:t>différentes</a:t>
            </a:r>
            <a:r>
              <a:rPr sz="1600" spc="100">
                <a:solidFill>
                  <a:srgbClr val="555555"/>
                </a:solidFill>
                <a:latin typeface="Calibri"/>
                <a:cs typeface="Calibri"/>
              </a:rPr>
              <a:t> </a:t>
            </a:r>
            <a:r>
              <a:rPr sz="1600">
                <a:solidFill>
                  <a:srgbClr val="555555"/>
                </a:solidFill>
                <a:latin typeface="Calibri"/>
                <a:cs typeface="Calibri"/>
              </a:rPr>
              <a:t>composantes</a:t>
            </a:r>
            <a:r>
              <a:rPr sz="1600" spc="105">
                <a:solidFill>
                  <a:srgbClr val="555555"/>
                </a:solidFill>
                <a:latin typeface="Calibri"/>
                <a:cs typeface="Calibri"/>
              </a:rPr>
              <a:t> </a:t>
            </a:r>
            <a:r>
              <a:rPr sz="1600">
                <a:solidFill>
                  <a:srgbClr val="555555"/>
                </a:solidFill>
                <a:latin typeface="Calibri"/>
                <a:cs typeface="Calibri"/>
              </a:rPr>
              <a:t>matérielles</a:t>
            </a:r>
            <a:r>
              <a:rPr sz="1600" spc="90">
                <a:solidFill>
                  <a:srgbClr val="555555"/>
                </a:solidFill>
                <a:latin typeface="Calibri"/>
                <a:cs typeface="Calibri"/>
              </a:rPr>
              <a:t> </a:t>
            </a:r>
            <a:r>
              <a:rPr sz="1600">
                <a:solidFill>
                  <a:srgbClr val="555555"/>
                </a:solidFill>
                <a:latin typeface="Calibri"/>
                <a:cs typeface="Calibri"/>
              </a:rPr>
              <a:t>et</a:t>
            </a:r>
            <a:r>
              <a:rPr sz="1600" spc="80">
                <a:solidFill>
                  <a:srgbClr val="555555"/>
                </a:solidFill>
                <a:latin typeface="Calibri"/>
                <a:cs typeface="Calibri"/>
              </a:rPr>
              <a:t> </a:t>
            </a:r>
            <a:r>
              <a:rPr sz="1600">
                <a:solidFill>
                  <a:srgbClr val="555555"/>
                </a:solidFill>
                <a:latin typeface="Calibri"/>
                <a:cs typeface="Calibri"/>
              </a:rPr>
              <a:t>logicielles</a:t>
            </a:r>
            <a:r>
              <a:rPr sz="1600" spc="110">
                <a:solidFill>
                  <a:srgbClr val="555555"/>
                </a:solidFill>
                <a:latin typeface="Calibri"/>
                <a:cs typeface="Calibri"/>
              </a:rPr>
              <a:t> </a:t>
            </a:r>
            <a:r>
              <a:rPr sz="1600">
                <a:solidFill>
                  <a:srgbClr val="555555"/>
                </a:solidFill>
                <a:latin typeface="Calibri"/>
                <a:cs typeface="Calibri"/>
              </a:rPr>
              <a:t>nécessaires</a:t>
            </a:r>
            <a:r>
              <a:rPr sz="1600" spc="125">
                <a:solidFill>
                  <a:srgbClr val="555555"/>
                </a:solidFill>
                <a:latin typeface="Calibri"/>
                <a:cs typeface="Calibri"/>
              </a:rPr>
              <a:t> </a:t>
            </a:r>
            <a:r>
              <a:rPr sz="1600">
                <a:solidFill>
                  <a:srgbClr val="555555"/>
                </a:solidFill>
                <a:latin typeface="Calibri"/>
                <a:cs typeface="Calibri"/>
              </a:rPr>
              <a:t>pour</a:t>
            </a:r>
            <a:r>
              <a:rPr sz="1600" spc="85">
                <a:solidFill>
                  <a:srgbClr val="555555"/>
                </a:solidFill>
                <a:latin typeface="Calibri"/>
                <a:cs typeface="Calibri"/>
              </a:rPr>
              <a:t> </a:t>
            </a:r>
            <a:r>
              <a:rPr sz="1600">
                <a:solidFill>
                  <a:srgbClr val="555555"/>
                </a:solidFill>
                <a:latin typeface="Calibri"/>
                <a:cs typeface="Calibri"/>
              </a:rPr>
              <a:t>exploiter</a:t>
            </a:r>
            <a:r>
              <a:rPr sz="1600" spc="95">
                <a:solidFill>
                  <a:srgbClr val="555555"/>
                </a:solidFill>
                <a:latin typeface="Calibri"/>
                <a:cs typeface="Calibri"/>
              </a:rPr>
              <a:t> </a:t>
            </a:r>
            <a:r>
              <a:rPr sz="1600">
                <a:solidFill>
                  <a:srgbClr val="555555"/>
                </a:solidFill>
                <a:latin typeface="Calibri"/>
                <a:cs typeface="Calibri"/>
              </a:rPr>
              <a:t>les</a:t>
            </a:r>
            <a:r>
              <a:rPr sz="1600" spc="100">
                <a:solidFill>
                  <a:srgbClr val="555555"/>
                </a:solidFill>
                <a:latin typeface="Calibri"/>
                <a:cs typeface="Calibri"/>
              </a:rPr>
              <a:t> </a:t>
            </a:r>
            <a:r>
              <a:rPr sz="1600">
                <a:solidFill>
                  <a:srgbClr val="555555"/>
                </a:solidFill>
                <a:latin typeface="Calibri"/>
                <a:cs typeface="Calibri"/>
              </a:rPr>
              <a:t>différentes</a:t>
            </a:r>
            <a:r>
              <a:rPr sz="1600" spc="105">
                <a:solidFill>
                  <a:srgbClr val="555555"/>
                </a:solidFill>
                <a:latin typeface="Calibri"/>
                <a:cs typeface="Calibri"/>
              </a:rPr>
              <a:t> </a:t>
            </a:r>
            <a:r>
              <a:rPr sz="1600">
                <a:solidFill>
                  <a:srgbClr val="555555"/>
                </a:solidFill>
                <a:latin typeface="Calibri"/>
                <a:cs typeface="Calibri"/>
              </a:rPr>
              <a:t>applications</a:t>
            </a:r>
            <a:r>
              <a:rPr sz="1600" spc="100">
                <a:solidFill>
                  <a:srgbClr val="555555"/>
                </a:solidFill>
                <a:latin typeface="Calibri"/>
                <a:cs typeface="Calibri"/>
              </a:rPr>
              <a:t> </a:t>
            </a:r>
            <a:r>
              <a:rPr sz="1600">
                <a:solidFill>
                  <a:srgbClr val="555555"/>
                </a:solidFill>
                <a:latin typeface="Calibri"/>
                <a:cs typeface="Calibri"/>
              </a:rPr>
              <a:t>à</a:t>
            </a:r>
            <a:r>
              <a:rPr sz="1600" spc="114">
                <a:solidFill>
                  <a:srgbClr val="555555"/>
                </a:solidFill>
                <a:latin typeface="Calibri"/>
                <a:cs typeface="Calibri"/>
              </a:rPr>
              <a:t> </a:t>
            </a:r>
            <a:r>
              <a:rPr sz="1600">
                <a:solidFill>
                  <a:srgbClr val="555555"/>
                </a:solidFill>
                <a:latin typeface="Calibri"/>
                <a:cs typeface="Calibri"/>
              </a:rPr>
              <a:t>développer.</a:t>
            </a:r>
            <a:r>
              <a:rPr sz="1600" spc="95">
                <a:solidFill>
                  <a:srgbClr val="555555"/>
                </a:solidFill>
                <a:latin typeface="Calibri"/>
                <a:cs typeface="Calibri"/>
              </a:rPr>
              <a:t> </a:t>
            </a:r>
            <a:r>
              <a:rPr sz="1600">
                <a:solidFill>
                  <a:srgbClr val="555555"/>
                </a:solidFill>
                <a:latin typeface="Calibri"/>
                <a:cs typeface="Calibri"/>
              </a:rPr>
              <a:t>Pour</a:t>
            </a:r>
            <a:r>
              <a:rPr sz="1600" spc="105">
                <a:solidFill>
                  <a:srgbClr val="555555"/>
                </a:solidFill>
                <a:latin typeface="Calibri"/>
                <a:cs typeface="Calibri"/>
              </a:rPr>
              <a:t> </a:t>
            </a:r>
            <a:r>
              <a:rPr sz="1600">
                <a:solidFill>
                  <a:srgbClr val="555555"/>
                </a:solidFill>
                <a:latin typeface="Calibri"/>
                <a:cs typeface="Calibri"/>
              </a:rPr>
              <a:t>chacune</a:t>
            </a:r>
            <a:r>
              <a:rPr sz="1600" spc="120">
                <a:solidFill>
                  <a:srgbClr val="555555"/>
                </a:solidFill>
                <a:latin typeface="Calibri"/>
                <a:cs typeface="Calibri"/>
              </a:rPr>
              <a:t> </a:t>
            </a:r>
            <a:r>
              <a:rPr sz="1600">
                <a:solidFill>
                  <a:srgbClr val="555555"/>
                </a:solidFill>
                <a:latin typeface="Calibri"/>
                <a:cs typeface="Calibri"/>
              </a:rPr>
              <a:t>de</a:t>
            </a:r>
            <a:r>
              <a:rPr sz="1600" spc="90">
                <a:solidFill>
                  <a:srgbClr val="555555"/>
                </a:solidFill>
                <a:latin typeface="Calibri"/>
                <a:cs typeface="Calibri"/>
              </a:rPr>
              <a:t> </a:t>
            </a:r>
            <a:r>
              <a:rPr sz="1600" spc="-25">
                <a:solidFill>
                  <a:srgbClr val="555555"/>
                </a:solidFill>
                <a:latin typeface="Calibri"/>
                <a:cs typeface="Calibri"/>
              </a:rPr>
              <a:t>ces </a:t>
            </a:r>
            <a:r>
              <a:rPr sz="1600">
                <a:solidFill>
                  <a:srgbClr val="555555"/>
                </a:solidFill>
                <a:latin typeface="Calibri"/>
                <a:cs typeface="Calibri"/>
              </a:rPr>
              <a:t>composantes</a:t>
            </a:r>
            <a:r>
              <a:rPr sz="1600" spc="140">
                <a:solidFill>
                  <a:srgbClr val="555555"/>
                </a:solidFill>
                <a:latin typeface="Calibri"/>
                <a:cs typeface="Calibri"/>
              </a:rPr>
              <a:t> </a:t>
            </a:r>
            <a:r>
              <a:rPr sz="1600">
                <a:solidFill>
                  <a:srgbClr val="555555"/>
                </a:solidFill>
                <a:latin typeface="Calibri"/>
                <a:cs typeface="Calibri"/>
              </a:rPr>
              <a:t>on</a:t>
            </a:r>
            <a:r>
              <a:rPr sz="1600" spc="110">
                <a:solidFill>
                  <a:srgbClr val="555555"/>
                </a:solidFill>
                <a:latin typeface="Calibri"/>
                <a:cs typeface="Calibri"/>
              </a:rPr>
              <a:t> </a:t>
            </a:r>
            <a:r>
              <a:rPr sz="1600">
                <a:solidFill>
                  <a:srgbClr val="555555"/>
                </a:solidFill>
                <a:latin typeface="Calibri"/>
                <a:cs typeface="Calibri"/>
              </a:rPr>
              <a:t>doit</a:t>
            </a:r>
            <a:r>
              <a:rPr sz="1600" spc="120">
                <a:solidFill>
                  <a:srgbClr val="555555"/>
                </a:solidFill>
                <a:latin typeface="Calibri"/>
                <a:cs typeface="Calibri"/>
              </a:rPr>
              <a:t> </a:t>
            </a:r>
            <a:r>
              <a:rPr sz="1600">
                <a:solidFill>
                  <a:srgbClr val="555555"/>
                </a:solidFill>
                <a:latin typeface="Calibri"/>
                <a:cs typeface="Calibri"/>
              </a:rPr>
              <a:t>indiquer</a:t>
            </a:r>
            <a:r>
              <a:rPr sz="1600" spc="125">
                <a:solidFill>
                  <a:srgbClr val="555555"/>
                </a:solidFill>
                <a:latin typeface="Calibri"/>
                <a:cs typeface="Calibri"/>
              </a:rPr>
              <a:t> </a:t>
            </a:r>
            <a:r>
              <a:rPr sz="1600">
                <a:solidFill>
                  <a:srgbClr val="555555"/>
                </a:solidFill>
                <a:latin typeface="Calibri"/>
                <a:cs typeface="Calibri"/>
              </a:rPr>
              <a:t>les</a:t>
            </a:r>
            <a:r>
              <a:rPr sz="1600" spc="135">
                <a:solidFill>
                  <a:srgbClr val="555555"/>
                </a:solidFill>
                <a:latin typeface="Calibri"/>
                <a:cs typeface="Calibri"/>
              </a:rPr>
              <a:t> </a:t>
            </a:r>
            <a:r>
              <a:rPr sz="1600">
                <a:solidFill>
                  <a:srgbClr val="555555"/>
                </a:solidFill>
                <a:latin typeface="Calibri"/>
                <a:cs typeface="Calibri"/>
              </a:rPr>
              <a:t>caractéristiques</a:t>
            </a:r>
            <a:r>
              <a:rPr sz="1600" spc="165">
                <a:solidFill>
                  <a:srgbClr val="555555"/>
                </a:solidFill>
                <a:latin typeface="Calibri"/>
                <a:cs typeface="Calibri"/>
              </a:rPr>
              <a:t> </a:t>
            </a:r>
            <a:r>
              <a:rPr sz="1600">
                <a:solidFill>
                  <a:srgbClr val="555555"/>
                </a:solidFill>
                <a:latin typeface="Calibri"/>
                <a:cs typeface="Calibri"/>
              </a:rPr>
              <a:t>techniques</a:t>
            </a:r>
            <a:r>
              <a:rPr sz="1600" spc="140">
                <a:solidFill>
                  <a:srgbClr val="555555"/>
                </a:solidFill>
                <a:latin typeface="Calibri"/>
                <a:cs typeface="Calibri"/>
              </a:rPr>
              <a:t> </a:t>
            </a:r>
            <a:r>
              <a:rPr sz="1600">
                <a:solidFill>
                  <a:srgbClr val="555555"/>
                </a:solidFill>
                <a:latin typeface="Calibri"/>
                <a:cs typeface="Calibri"/>
              </a:rPr>
              <a:t>nécessaires</a:t>
            </a:r>
            <a:r>
              <a:rPr sz="1600" spc="135">
                <a:solidFill>
                  <a:srgbClr val="555555"/>
                </a:solidFill>
                <a:latin typeface="Calibri"/>
                <a:cs typeface="Calibri"/>
              </a:rPr>
              <a:t> </a:t>
            </a:r>
            <a:r>
              <a:rPr sz="1600">
                <a:solidFill>
                  <a:srgbClr val="555555"/>
                </a:solidFill>
                <a:latin typeface="Calibri"/>
                <a:cs typeface="Calibri"/>
              </a:rPr>
              <a:t>(Volume</a:t>
            </a:r>
            <a:r>
              <a:rPr sz="1600" spc="135">
                <a:solidFill>
                  <a:srgbClr val="555555"/>
                </a:solidFill>
                <a:latin typeface="Calibri"/>
                <a:cs typeface="Calibri"/>
              </a:rPr>
              <a:t> </a:t>
            </a:r>
            <a:r>
              <a:rPr sz="1600">
                <a:solidFill>
                  <a:srgbClr val="555555"/>
                </a:solidFill>
                <a:latin typeface="Calibri"/>
                <a:cs typeface="Calibri"/>
              </a:rPr>
              <a:t>disque,</a:t>
            </a:r>
            <a:r>
              <a:rPr sz="1600" spc="120">
                <a:solidFill>
                  <a:srgbClr val="555555"/>
                </a:solidFill>
                <a:latin typeface="Calibri"/>
                <a:cs typeface="Calibri"/>
              </a:rPr>
              <a:t> </a:t>
            </a:r>
            <a:r>
              <a:rPr sz="1600">
                <a:solidFill>
                  <a:srgbClr val="555555"/>
                </a:solidFill>
                <a:latin typeface="Calibri"/>
                <a:cs typeface="Calibri"/>
              </a:rPr>
              <a:t>capacité</a:t>
            </a:r>
            <a:r>
              <a:rPr sz="1600" spc="135">
                <a:solidFill>
                  <a:srgbClr val="555555"/>
                </a:solidFill>
                <a:latin typeface="Calibri"/>
                <a:cs typeface="Calibri"/>
              </a:rPr>
              <a:t> </a:t>
            </a:r>
            <a:r>
              <a:rPr sz="1600">
                <a:solidFill>
                  <a:srgbClr val="555555"/>
                </a:solidFill>
                <a:latin typeface="Calibri"/>
                <a:cs typeface="Calibri"/>
              </a:rPr>
              <a:t>mémoire</a:t>
            </a:r>
            <a:r>
              <a:rPr sz="1600" spc="130">
                <a:solidFill>
                  <a:srgbClr val="555555"/>
                </a:solidFill>
                <a:latin typeface="Calibri"/>
                <a:cs typeface="Calibri"/>
              </a:rPr>
              <a:t> </a:t>
            </a:r>
            <a:r>
              <a:rPr sz="1600">
                <a:solidFill>
                  <a:srgbClr val="555555"/>
                </a:solidFill>
                <a:latin typeface="Calibri"/>
                <a:cs typeface="Calibri"/>
              </a:rPr>
              <a:t>centrale,</a:t>
            </a:r>
            <a:r>
              <a:rPr sz="1600" spc="140">
                <a:solidFill>
                  <a:srgbClr val="555555"/>
                </a:solidFill>
                <a:latin typeface="Calibri"/>
                <a:cs typeface="Calibri"/>
              </a:rPr>
              <a:t> </a:t>
            </a:r>
            <a:r>
              <a:rPr sz="1600">
                <a:solidFill>
                  <a:srgbClr val="555555"/>
                </a:solidFill>
                <a:latin typeface="Calibri"/>
                <a:cs typeface="Calibri"/>
              </a:rPr>
              <a:t>types</a:t>
            </a:r>
            <a:r>
              <a:rPr sz="1600" spc="155">
                <a:solidFill>
                  <a:srgbClr val="555555"/>
                </a:solidFill>
                <a:latin typeface="Calibri"/>
                <a:cs typeface="Calibri"/>
              </a:rPr>
              <a:t> </a:t>
            </a:r>
            <a:r>
              <a:rPr sz="1600">
                <a:solidFill>
                  <a:srgbClr val="555555"/>
                </a:solidFill>
                <a:latin typeface="Calibri"/>
                <a:cs typeface="Calibri"/>
              </a:rPr>
              <a:t>et</a:t>
            </a:r>
            <a:r>
              <a:rPr sz="1600" spc="114">
                <a:solidFill>
                  <a:srgbClr val="555555"/>
                </a:solidFill>
                <a:latin typeface="Calibri"/>
                <a:cs typeface="Calibri"/>
              </a:rPr>
              <a:t> </a:t>
            </a:r>
            <a:r>
              <a:rPr sz="1600">
                <a:solidFill>
                  <a:srgbClr val="555555"/>
                </a:solidFill>
                <a:latin typeface="Calibri"/>
                <a:cs typeface="Calibri"/>
              </a:rPr>
              <a:t>nombre</a:t>
            </a:r>
            <a:r>
              <a:rPr sz="1600" spc="130">
                <a:solidFill>
                  <a:srgbClr val="555555"/>
                </a:solidFill>
                <a:latin typeface="Calibri"/>
                <a:cs typeface="Calibri"/>
              </a:rPr>
              <a:t> </a:t>
            </a:r>
            <a:r>
              <a:rPr sz="1600" spc="-25">
                <a:solidFill>
                  <a:srgbClr val="555555"/>
                </a:solidFill>
                <a:latin typeface="Calibri"/>
                <a:cs typeface="Calibri"/>
              </a:rPr>
              <a:t>de </a:t>
            </a:r>
            <a:r>
              <a:rPr sz="1600" spc="-10">
                <a:solidFill>
                  <a:srgbClr val="555555"/>
                </a:solidFill>
                <a:latin typeface="Calibri"/>
                <a:cs typeface="Calibri"/>
              </a:rPr>
              <a:t>processeurs,</a:t>
            </a:r>
            <a:r>
              <a:rPr sz="1600">
                <a:solidFill>
                  <a:srgbClr val="555555"/>
                </a:solidFill>
                <a:latin typeface="Calibri"/>
                <a:cs typeface="Calibri"/>
              </a:rPr>
              <a:t> </a:t>
            </a:r>
            <a:r>
              <a:rPr sz="1600" spc="-10">
                <a:solidFill>
                  <a:srgbClr val="555555"/>
                </a:solidFill>
                <a:latin typeface="Calibri"/>
                <a:cs typeface="Calibri"/>
              </a:rPr>
              <a:t>périphériques</a:t>
            </a:r>
            <a:r>
              <a:rPr sz="1600" spc="80">
                <a:solidFill>
                  <a:srgbClr val="555555"/>
                </a:solidFill>
                <a:latin typeface="Calibri"/>
                <a:cs typeface="Calibri"/>
              </a:rPr>
              <a:t> </a:t>
            </a:r>
            <a:r>
              <a:rPr sz="1600" spc="-10">
                <a:solidFill>
                  <a:srgbClr val="555555"/>
                </a:solidFill>
                <a:latin typeface="Calibri"/>
                <a:cs typeface="Calibri"/>
              </a:rPr>
              <a:t>nécessaires,…)</a:t>
            </a:r>
            <a:endParaRPr sz="1600">
              <a:latin typeface="Calibri"/>
              <a:cs typeface="Calibri"/>
            </a:endParaRPr>
          </a:p>
          <a:p>
            <a:pPr>
              <a:lnSpc>
                <a:spcPct val="100000"/>
              </a:lnSpc>
              <a:spcBef>
                <a:spcPts val="1005"/>
              </a:spcBef>
            </a:pPr>
            <a:endParaRPr sz="1600">
              <a:latin typeface="Calibri"/>
              <a:cs typeface="Calibri"/>
            </a:endParaRPr>
          </a:p>
          <a:p>
            <a:pPr marL="12700">
              <a:lnSpc>
                <a:spcPct val="100000"/>
              </a:lnSpc>
            </a:pPr>
            <a:r>
              <a:rPr sz="1600" b="1" spc="-10">
                <a:solidFill>
                  <a:srgbClr val="555555"/>
                </a:solidFill>
                <a:latin typeface="Calibri"/>
                <a:cs typeface="Calibri"/>
              </a:rPr>
              <a:t>Exemples</a:t>
            </a:r>
            <a:r>
              <a:rPr sz="1600" spc="1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298450" indent="-285750">
              <a:lnSpc>
                <a:spcPct val="100000"/>
              </a:lnSpc>
              <a:spcBef>
                <a:spcPts val="530"/>
              </a:spcBef>
              <a:buFont typeface="Arial" panose="020B0604020202020204" pitchFamily="34" charset="0"/>
              <a:buChar char="•"/>
            </a:pPr>
            <a:r>
              <a:rPr sz="1600">
                <a:solidFill>
                  <a:srgbClr val="555555"/>
                </a:solidFill>
                <a:latin typeface="Calibri"/>
                <a:cs typeface="Calibri"/>
              </a:rPr>
              <a:t>Un</a:t>
            </a:r>
            <a:r>
              <a:rPr sz="1600" spc="-55">
                <a:solidFill>
                  <a:srgbClr val="555555"/>
                </a:solidFill>
                <a:latin typeface="Calibri"/>
                <a:cs typeface="Calibri"/>
              </a:rPr>
              <a:t> </a:t>
            </a:r>
            <a:r>
              <a:rPr sz="1600">
                <a:solidFill>
                  <a:srgbClr val="555555"/>
                </a:solidFill>
                <a:latin typeface="Calibri"/>
                <a:cs typeface="Calibri"/>
              </a:rPr>
              <a:t>serveur</a:t>
            </a:r>
            <a:r>
              <a:rPr sz="1600" spc="-20">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a:solidFill>
                  <a:srgbClr val="555555"/>
                </a:solidFill>
                <a:latin typeface="Calibri"/>
                <a:cs typeface="Calibri"/>
              </a:rPr>
              <a:t>données</a:t>
            </a:r>
            <a:r>
              <a:rPr sz="1600" spc="5">
                <a:solidFill>
                  <a:srgbClr val="555555"/>
                </a:solidFill>
                <a:latin typeface="Calibri"/>
                <a:cs typeface="Calibri"/>
              </a:rPr>
              <a:t> </a:t>
            </a:r>
            <a:r>
              <a:rPr sz="1600">
                <a:solidFill>
                  <a:srgbClr val="555555"/>
                </a:solidFill>
                <a:latin typeface="Calibri"/>
                <a:cs typeface="Calibri"/>
              </a:rPr>
              <a:t>(5</a:t>
            </a:r>
            <a:r>
              <a:rPr sz="1600" spc="-65">
                <a:solidFill>
                  <a:srgbClr val="555555"/>
                </a:solidFill>
                <a:latin typeface="Calibri"/>
                <a:cs typeface="Calibri"/>
              </a:rPr>
              <a:t> </a:t>
            </a:r>
            <a:r>
              <a:rPr sz="1600" spc="-35">
                <a:solidFill>
                  <a:srgbClr val="555555"/>
                </a:solidFill>
                <a:latin typeface="Calibri"/>
                <a:cs typeface="Calibri"/>
              </a:rPr>
              <a:t>Téra</a:t>
            </a:r>
            <a:r>
              <a:rPr sz="1600" spc="-40">
                <a:solidFill>
                  <a:srgbClr val="555555"/>
                </a:solidFill>
                <a:latin typeface="Calibri"/>
                <a:cs typeface="Calibri"/>
              </a:rPr>
              <a:t> </a:t>
            </a:r>
            <a:r>
              <a:rPr sz="1600">
                <a:solidFill>
                  <a:srgbClr val="555555"/>
                </a:solidFill>
                <a:latin typeface="Calibri"/>
                <a:cs typeface="Calibri"/>
              </a:rPr>
              <a:t>octets</a:t>
            </a:r>
            <a:r>
              <a:rPr sz="1600" spc="-30">
                <a:solidFill>
                  <a:srgbClr val="555555"/>
                </a:solidFill>
                <a:latin typeface="Calibri"/>
                <a:cs typeface="Calibri"/>
              </a:rPr>
              <a:t> </a:t>
            </a:r>
            <a:r>
              <a:rPr sz="1600" spc="-20">
                <a:solidFill>
                  <a:srgbClr val="555555"/>
                </a:solidFill>
                <a:latin typeface="Calibri"/>
                <a:cs typeface="Calibri"/>
              </a:rPr>
              <a:t>d’espace</a:t>
            </a:r>
            <a:r>
              <a:rPr sz="1600" spc="-15">
                <a:solidFill>
                  <a:srgbClr val="555555"/>
                </a:solidFill>
                <a:latin typeface="Calibri"/>
                <a:cs typeface="Calibri"/>
              </a:rPr>
              <a:t> </a:t>
            </a:r>
            <a:r>
              <a:rPr sz="1600">
                <a:solidFill>
                  <a:srgbClr val="555555"/>
                </a:solidFill>
                <a:latin typeface="Calibri"/>
                <a:cs typeface="Calibri"/>
              </a:rPr>
              <a:t>disque,</a:t>
            </a:r>
            <a:r>
              <a:rPr sz="1600" spc="-5">
                <a:solidFill>
                  <a:srgbClr val="555555"/>
                </a:solidFill>
                <a:latin typeface="Calibri"/>
                <a:cs typeface="Calibri"/>
              </a:rPr>
              <a:t> </a:t>
            </a:r>
            <a:r>
              <a:rPr sz="1600">
                <a:solidFill>
                  <a:srgbClr val="555555"/>
                </a:solidFill>
                <a:latin typeface="Calibri"/>
                <a:cs typeface="Calibri"/>
              </a:rPr>
              <a:t>16</a:t>
            </a:r>
            <a:r>
              <a:rPr sz="1600" spc="-45">
                <a:solidFill>
                  <a:srgbClr val="555555"/>
                </a:solidFill>
                <a:latin typeface="Calibri"/>
                <a:cs typeface="Calibri"/>
              </a:rPr>
              <a:t> </a:t>
            </a:r>
            <a:r>
              <a:rPr sz="1600">
                <a:solidFill>
                  <a:srgbClr val="555555"/>
                </a:solidFill>
                <a:latin typeface="Calibri"/>
                <a:cs typeface="Calibri"/>
              </a:rPr>
              <a:t>Giga</a:t>
            </a:r>
            <a:r>
              <a:rPr sz="1600" spc="-15">
                <a:solidFill>
                  <a:srgbClr val="555555"/>
                </a:solidFill>
                <a:latin typeface="Calibri"/>
                <a:cs typeface="Calibri"/>
              </a:rPr>
              <a:t> </a:t>
            </a:r>
            <a:r>
              <a:rPr sz="1600">
                <a:solidFill>
                  <a:srgbClr val="555555"/>
                </a:solidFill>
                <a:latin typeface="Calibri"/>
                <a:cs typeface="Calibri"/>
              </a:rPr>
              <a:t>octets</a:t>
            </a:r>
            <a:r>
              <a:rPr sz="1600" spc="-30">
                <a:solidFill>
                  <a:srgbClr val="555555"/>
                </a:solidFill>
                <a:latin typeface="Calibri"/>
                <a:cs typeface="Calibri"/>
              </a:rPr>
              <a:t> </a:t>
            </a:r>
            <a:r>
              <a:rPr sz="1600">
                <a:solidFill>
                  <a:srgbClr val="555555"/>
                </a:solidFill>
                <a:latin typeface="Calibri"/>
                <a:cs typeface="Calibri"/>
              </a:rPr>
              <a:t>de</a:t>
            </a:r>
            <a:r>
              <a:rPr sz="1600" spc="-60">
                <a:solidFill>
                  <a:srgbClr val="555555"/>
                </a:solidFill>
                <a:latin typeface="Calibri"/>
                <a:cs typeface="Calibri"/>
              </a:rPr>
              <a:t> </a:t>
            </a:r>
            <a:r>
              <a:rPr sz="1600">
                <a:solidFill>
                  <a:srgbClr val="555555"/>
                </a:solidFill>
                <a:latin typeface="Calibri"/>
                <a:cs typeface="Calibri"/>
              </a:rPr>
              <a:t>mémoire</a:t>
            </a:r>
            <a:r>
              <a:rPr sz="1600" spc="-15">
                <a:solidFill>
                  <a:srgbClr val="555555"/>
                </a:solidFill>
                <a:latin typeface="Calibri"/>
                <a:cs typeface="Calibri"/>
              </a:rPr>
              <a:t> </a:t>
            </a:r>
            <a:r>
              <a:rPr sz="1600" spc="-10">
                <a:solidFill>
                  <a:srgbClr val="555555"/>
                </a:solidFill>
                <a:latin typeface="Calibri"/>
                <a:cs typeface="Calibri"/>
              </a:rPr>
              <a:t>centrale,</a:t>
            </a:r>
            <a:r>
              <a:rPr sz="1600" spc="15">
                <a:solidFill>
                  <a:srgbClr val="555555"/>
                </a:solidFill>
                <a:latin typeface="Calibri"/>
                <a:cs typeface="Calibri"/>
              </a:rPr>
              <a:t> </a:t>
            </a:r>
            <a:r>
              <a:rPr sz="1600">
                <a:solidFill>
                  <a:srgbClr val="555555"/>
                </a:solidFill>
                <a:latin typeface="Calibri"/>
                <a:cs typeface="Calibri"/>
              </a:rPr>
              <a:t>…)</a:t>
            </a:r>
            <a:r>
              <a:rPr sz="1600" spc="-70">
                <a:solidFill>
                  <a:srgbClr val="555555"/>
                </a:solidFill>
                <a:latin typeface="Calibri"/>
                <a:cs typeface="Calibri"/>
              </a:rPr>
              <a:t> </a:t>
            </a:r>
            <a:r>
              <a:rPr sz="1600">
                <a:solidFill>
                  <a:srgbClr val="555555"/>
                </a:solidFill>
                <a:latin typeface="Calibri"/>
                <a:cs typeface="Calibri"/>
              </a:rPr>
              <a:t>avec</a:t>
            </a:r>
            <a:r>
              <a:rPr sz="1600" spc="-30">
                <a:solidFill>
                  <a:srgbClr val="555555"/>
                </a:solidFill>
                <a:latin typeface="Calibri"/>
                <a:cs typeface="Calibri"/>
              </a:rPr>
              <a:t> </a:t>
            </a:r>
            <a:r>
              <a:rPr sz="1600">
                <a:solidFill>
                  <a:srgbClr val="555555"/>
                </a:solidFill>
                <a:latin typeface="Calibri"/>
                <a:cs typeface="Calibri"/>
              </a:rPr>
              <a:t>un</a:t>
            </a:r>
            <a:r>
              <a:rPr sz="1600" spc="-30">
                <a:solidFill>
                  <a:srgbClr val="555555"/>
                </a:solidFill>
                <a:latin typeface="Calibri"/>
                <a:cs typeface="Calibri"/>
              </a:rPr>
              <a:t> </a:t>
            </a:r>
            <a:r>
              <a:rPr sz="1600" spc="-10">
                <a:solidFill>
                  <a:srgbClr val="555555"/>
                </a:solidFill>
                <a:latin typeface="Calibri"/>
                <a:cs typeface="Calibri"/>
              </a:rPr>
              <a:t>système</a:t>
            </a:r>
            <a:r>
              <a:rPr sz="1600">
                <a:solidFill>
                  <a:srgbClr val="555555"/>
                </a:solidFill>
                <a:latin typeface="Calibri"/>
                <a:cs typeface="Calibri"/>
              </a:rPr>
              <a:t> </a:t>
            </a:r>
            <a:r>
              <a:rPr sz="1600" spc="-20">
                <a:solidFill>
                  <a:srgbClr val="555555"/>
                </a:solidFill>
                <a:latin typeface="Calibri"/>
                <a:cs typeface="Calibri"/>
              </a:rPr>
              <a:t>d’exploitation</a:t>
            </a:r>
            <a:r>
              <a:rPr sz="1600" spc="35">
                <a:solidFill>
                  <a:srgbClr val="555555"/>
                </a:solidFill>
                <a:latin typeface="Calibri"/>
                <a:cs typeface="Calibri"/>
              </a:rPr>
              <a:t> </a:t>
            </a:r>
            <a:r>
              <a:rPr sz="1600" spc="-10">
                <a:solidFill>
                  <a:srgbClr val="555555"/>
                </a:solidFill>
                <a:latin typeface="Calibri"/>
                <a:cs typeface="Calibri"/>
              </a:rPr>
              <a:t>Linux.</a:t>
            </a:r>
            <a:endParaRPr sz="1600">
              <a:latin typeface="Calibri"/>
              <a:cs typeface="Calibri"/>
            </a:endParaRPr>
          </a:p>
          <a:p>
            <a:pPr marL="298450" marR="433705" indent="-285750">
              <a:lnSpc>
                <a:spcPct val="130200"/>
              </a:lnSpc>
              <a:spcBef>
                <a:spcPts val="20"/>
              </a:spcBef>
              <a:buFont typeface="Arial" panose="020B0604020202020204" pitchFamily="34" charset="0"/>
              <a:buChar char="•"/>
            </a:pPr>
            <a:r>
              <a:rPr sz="1600">
                <a:solidFill>
                  <a:srgbClr val="555555"/>
                </a:solidFill>
                <a:latin typeface="Calibri"/>
                <a:cs typeface="Calibri"/>
              </a:rPr>
              <a:t>Un</a:t>
            </a:r>
            <a:r>
              <a:rPr sz="1600" spc="-50">
                <a:solidFill>
                  <a:srgbClr val="555555"/>
                </a:solidFill>
                <a:latin typeface="Calibri"/>
                <a:cs typeface="Calibri"/>
              </a:rPr>
              <a:t> </a:t>
            </a:r>
            <a:r>
              <a:rPr sz="1600">
                <a:solidFill>
                  <a:srgbClr val="555555"/>
                </a:solidFill>
                <a:latin typeface="Calibri"/>
                <a:cs typeface="Calibri"/>
              </a:rPr>
              <a:t>serveur</a:t>
            </a:r>
            <a:r>
              <a:rPr sz="1600" spc="-20">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spc="-10">
                <a:solidFill>
                  <a:srgbClr val="555555"/>
                </a:solidFill>
                <a:latin typeface="Calibri"/>
                <a:cs typeface="Calibri"/>
              </a:rPr>
              <a:t>traitement</a:t>
            </a:r>
            <a:r>
              <a:rPr sz="1600" spc="40">
                <a:solidFill>
                  <a:srgbClr val="555555"/>
                </a:solidFill>
                <a:latin typeface="Calibri"/>
                <a:cs typeface="Calibri"/>
              </a:rPr>
              <a:t> </a:t>
            </a:r>
            <a:r>
              <a:rPr sz="1600">
                <a:solidFill>
                  <a:srgbClr val="555555"/>
                </a:solidFill>
                <a:latin typeface="Calibri"/>
                <a:cs typeface="Calibri"/>
              </a:rPr>
              <a:t>(1</a:t>
            </a:r>
            <a:r>
              <a:rPr sz="1600" spc="-65">
                <a:solidFill>
                  <a:srgbClr val="555555"/>
                </a:solidFill>
                <a:latin typeface="Calibri"/>
                <a:cs typeface="Calibri"/>
              </a:rPr>
              <a:t> </a:t>
            </a:r>
            <a:r>
              <a:rPr sz="1600" spc="-45">
                <a:solidFill>
                  <a:srgbClr val="555555"/>
                </a:solidFill>
                <a:latin typeface="Calibri"/>
                <a:cs typeface="Calibri"/>
              </a:rPr>
              <a:t>Téra</a:t>
            </a:r>
            <a:r>
              <a:rPr sz="1600" spc="-35">
                <a:solidFill>
                  <a:srgbClr val="555555"/>
                </a:solidFill>
                <a:latin typeface="Calibri"/>
                <a:cs typeface="Calibri"/>
              </a:rPr>
              <a:t> </a:t>
            </a:r>
            <a:r>
              <a:rPr sz="1600">
                <a:solidFill>
                  <a:srgbClr val="555555"/>
                </a:solidFill>
                <a:latin typeface="Calibri"/>
                <a:cs typeface="Calibri"/>
              </a:rPr>
              <a:t>octets</a:t>
            </a:r>
            <a:r>
              <a:rPr sz="1600" spc="-25">
                <a:solidFill>
                  <a:srgbClr val="555555"/>
                </a:solidFill>
                <a:latin typeface="Calibri"/>
                <a:cs typeface="Calibri"/>
              </a:rPr>
              <a:t> </a:t>
            </a:r>
            <a:r>
              <a:rPr sz="1600" spc="-20">
                <a:solidFill>
                  <a:srgbClr val="555555"/>
                </a:solidFill>
                <a:latin typeface="Calibri"/>
                <a:cs typeface="Calibri"/>
              </a:rPr>
              <a:t>d’espace</a:t>
            </a:r>
            <a:r>
              <a:rPr sz="1600" spc="-10">
                <a:solidFill>
                  <a:srgbClr val="555555"/>
                </a:solidFill>
                <a:latin typeface="Calibri"/>
                <a:cs typeface="Calibri"/>
              </a:rPr>
              <a:t> </a:t>
            </a:r>
            <a:r>
              <a:rPr sz="1600">
                <a:solidFill>
                  <a:srgbClr val="555555"/>
                </a:solidFill>
                <a:latin typeface="Calibri"/>
                <a:cs typeface="Calibri"/>
              </a:rPr>
              <a:t>disque, 32</a:t>
            </a:r>
            <a:r>
              <a:rPr sz="1600" spc="-25">
                <a:solidFill>
                  <a:srgbClr val="555555"/>
                </a:solidFill>
                <a:latin typeface="Calibri"/>
                <a:cs typeface="Calibri"/>
              </a:rPr>
              <a:t> </a:t>
            </a:r>
            <a:r>
              <a:rPr sz="1600">
                <a:solidFill>
                  <a:srgbClr val="555555"/>
                </a:solidFill>
                <a:latin typeface="Calibri"/>
                <a:cs typeface="Calibri"/>
              </a:rPr>
              <a:t>Giga</a:t>
            </a:r>
            <a:r>
              <a:rPr sz="1600" spc="-30">
                <a:solidFill>
                  <a:srgbClr val="555555"/>
                </a:solidFill>
                <a:latin typeface="Calibri"/>
                <a:cs typeface="Calibri"/>
              </a:rPr>
              <a:t> </a:t>
            </a:r>
            <a:r>
              <a:rPr sz="1600">
                <a:solidFill>
                  <a:srgbClr val="555555"/>
                </a:solidFill>
                <a:latin typeface="Calibri"/>
                <a:cs typeface="Calibri"/>
              </a:rPr>
              <a:t>octets</a:t>
            </a:r>
            <a:r>
              <a:rPr sz="1600" spc="-25">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a:solidFill>
                  <a:srgbClr val="555555"/>
                </a:solidFill>
                <a:latin typeface="Calibri"/>
                <a:cs typeface="Calibri"/>
              </a:rPr>
              <a:t>mémoire</a:t>
            </a:r>
            <a:r>
              <a:rPr sz="1600" spc="-10">
                <a:solidFill>
                  <a:srgbClr val="555555"/>
                </a:solidFill>
                <a:latin typeface="Calibri"/>
                <a:cs typeface="Calibri"/>
              </a:rPr>
              <a:t> centrale,</a:t>
            </a:r>
            <a:r>
              <a:rPr sz="1600" spc="-5">
                <a:solidFill>
                  <a:srgbClr val="555555"/>
                </a:solidFill>
                <a:latin typeface="Calibri"/>
                <a:cs typeface="Calibri"/>
              </a:rPr>
              <a:t> </a:t>
            </a:r>
            <a:r>
              <a:rPr sz="1600">
                <a:solidFill>
                  <a:srgbClr val="555555"/>
                </a:solidFill>
                <a:latin typeface="Calibri"/>
                <a:cs typeface="Calibri"/>
              </a:rPr>
              <a:t>…)</a:t>
            </a:r>
            <a:r>
              <a:rPr sz="1600" spc="-45">
                <a:solidFill>
                  <a:srgbClr val="555555"/>
                </a:solidFill>
                <a:latin typeface="Calibri"/>
                <a:cs typeface="Calibri"/>
              </a:rPr>
              <a:t> </a:t>
            </a:r>
            <a:r>
              <a:rPr sz="1600" spc="-10">
                <a:solidFill>
                  <a:srgbClr val="555555"/>
                </a:solidFill>
                <a:latin typeface="Calibri"/>
                <a:cs typeface="Calibri"/>
              </a:rPr>
              <a:t>avec</a:t>
            </a:r>
            <a:r>
              <a:rPr sz="1600" spc="-50">
                <a:solidFill>
                  <a:srgbClr val="555555"/>
                </a:solidFill>
                <a:latin typeface="Calibri"/>
                <a:cs typeface="Calibri"/>
              </a:rPr>
              <a:t> </a:t>
            </a:r>
            <a:r>
              <a:rPr sz="1600">
                <a:solidFill>
                  <a:srgbClr val="555555"/>
                </a:solidFill>
                <a:latin typeface="Calibri"/>
                <a:cs typeface="Calibri"/>
              </a:rPr>
              <a:t>un</a:t>
            </a:r>
            <a:r>
              <a:rPr sz="1600" spc="-25">
                <a:solidFill>
                  <a:srgbClr val="555555"/>
                </a:solidFill>
                <a:latin typeface="Calibri"/>
                <a:cs typeface="Calibri"/>
              </a:rPr>
              <a:t> </a:t>
            </a:r>
            <a:r>
              <a:rPr sz="1600" spc="-10">
                <a:solidFill>
                  <a:srgbClr val="555555"/>
                </a:solidFill>
                <a:latin typeface="Calibri"/>
                <a:cs typeface="Calibri"/>
              </a:rPr>
              <a:t>système</a:t>
            </a:r>
            <a:r>
              <a:rPr sz="1600" spc="10">
                <a:solidFill>
                  <a:srgbClr val="555555"/>
                </a:solidFill>
                <a:latin typeface="Calibri"/>
                <a:cs typeface="Calibri"/>
              </a:rPr>
              <a:t> </a:t>
            </a:r>
            <a:r>
              <a:rPr sz="1600" spc="-20">
                <a:solidFill>
                  <a:srgbClr val="555555"/>
                </a:solidFill>
                <a:latin typeface="Calibri"/>
                <a:cs typeface="Calibri"/>
              </a:rPr>
              <a:t>d’exploitation</a:t>
            </a:r>
            <a:r>
              <a:rPr sz="1600" spc="40">
                <a:solidFill>
                  <a:srgbClr val="555555"/>
                </a:solidFill>
                <a:latin typeface="Calibri"/>
                <a:cs typeface="Calibri"/>
              </a:rPr>
              <a:t> </a:t>
            </a:r>
            <a:r>
              <a:rPr sz="1600" spc="-10">
                <a:solidFill>
                  <a:srgbClr val="555555"/>
                </a:solidFill>
                <a:latin typeface="Calibri"/>
                <a:cs typeface="Calibri"/>
              </a:rPr>
              <a:t>Windows. </a:t>
            </a:r>
            <a:endParaRPr lang="fr-FR" sz="1600" spc="-10">
              <a:solidFill>
                <a:srgbClr val="555555"/>
              </a:solidFill>
              <a:latin typeface="Calibri"/>
              <a:cs typeface="Calibri"/>
            </a:endParaRPr>
          </a:p>
          <a:p>
            <a:pPr marL="298450" marR="433705" indent="-285750">
              <a:lnSpc>
                <a:spcPct val="130200"/>
              </a:lnSpc>
              <a:spcBef>
                <a:spcPts val="20"/>
              </a:spcBef>
              <a:buFont typeface="Arial" panose="020B0604020202020204" pitchFamily="34" charset="0"/>
              <a:buChar char="•"/>
            </a:pPr>
            <a:r>
              <a:rPr sz="1600">
                <a:solidFill>
                  <a:srgbClr val="555555"/>
                </a:solidFill>
                <a:latin typeface="Calibri"/>
                <a:cs typeface="Calibri"/>
              </a:rPr>
              <a:t>150</a:t>
            </a:r>
            <a:r>
              <a:rPr sz="1600" spc="-35">
                <a:solidFill>
                  <a:srgbClr val="555555"/>
                </a:solidFill>
                <a:latin typeface="Calibri"/>
                <a:cs typeface="Calibri"/>
              </a:rPr>
              <a:t> </a:t>
            </a:r>
            <a:r>
              <a:rPr sz="1600">
                <a:solidFill>
                  <a:srgbClr val="555555"/>
                </a:solidFill>
                <a:latin typeface="Calibri"/>
                <a:cs typeface="Calibri"/>
              </a:rPr>
              <a:t>postes</a:t>
            </a:r>
            <a:r>
              <a:rPr sz="1600" spc="-15">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spc="-10">
                <a:solidFill>
                  <a:srgbClr val="555555"/>
                </a:solidFill>
                <a:latin typeface="Calibri"/>
                <a:cs typeface="Calibri"/>
              </a:rPr>
              <a:t>travail</a:t>
            </a:r>
            <a:r>
              <a:rPr sz="1600" spc="-15">
                <a:solidFill>
                  <a:srgbClr val="555555"/>
                </a:solidFill>
                <a:latin typeface="Calibri"/>
                <a:cs typeface="Calibri"/>
              </a:rPr>
              <a:t> </a:t>
            </a:r>
            <a:r>
              <a:rPr sz="1600">
                <a:solidFill>
                  <a:srgbClr val="555555"/>
                </a:solidFill>
                <a:latin typeface="Calibri"/>
                <a:cs typeface="Calibri"/>
              </a:rPr>
              <a:t>(500</a:t>
            </a:r>
            <a:r>
              <a:rPr sz="1600" spc="-35">
                <a:solidFill>
                  <a:srgbClr val="555555"/>
                </a:solidFill>
                <a:latin typeface="Calibri"/>
                <a:cs typeface="Calibri"/>
              </a:rPr>
              <a:t> </a:t>
            </a:r>
            <a:r>
              <a:rPr sz="1600">
                <a:solidFill>
                  <a:srgbClr val="555555"/>
                </a:solidFill>
                <a:latin typeface="Calibri"/>
                <a:cs typeface="Calibri"/>
              </a:rPr>
              <a:t>Gigas</a:t>
            </a:r>
            <a:r>
              <a:rPr sz="1600" spc="-45">
                <a:solidFill>
                  <a:srgbClr val="555555"/>
                </a:solidFill>
                <a:latin typeface="Calibri"/>
                <a:cs typeface="Calibri"/>
              </a:rPr>
              <a:t> </a:t>
            </a:r>
            <a:r>
              <a:rPr sz="1600">
                <a:solidFill>
                  <a:srgbClr val="555555"/>
                </a:solidFill>
                <a:latin typeface="Calibri"/>
                <a:cs typeface="Calibri"/>
              </a:rPr>
              <a:t>octets</a:t>
            </a:r>
            <a:r>
              <a:rPr sz="1600" spc="-35">
                <a:solidFill>
                  <a:srgbClr val="555555"/>
                </a:solidFill>
                <a:latin typeface="Calibri"/>
                <a:cs typeface="Calibri"/>
              </a:rPr>
              <a:t> </a:t>
            </a:r>
            <a:r>
              <a:rPr sz="1600" spc="-20">
                <a:solidFill>
                  <a:srgbClr val="555555"/>
                </a:solidFill>
                <a:latin typeface="Calibri"/>
                <a:cs typeface="Calibri"/>
              </a:rPr>
              <a:t>d’espace </a:t>
            </a:r>
            <a:r>
              <a:rPr sz="1600">
                <a:solidFill>
                  <a:srgbClr val="555555"/>
                </a:solidFill>
                <a:latin typeface="Calibri"/>
                <a:cs typeface="Calibri"/>
              </a:rPr>
              <a:t>disque,</a:t>
            </a:r>
            <a:r>
              <a:rPr sz="1600" spc="-10">
                <a:solidFill>
                  <a:srgbClr val="555555"/>
                </a:solidFill>
                <a:latin typeface="Calibri"/>
                <a:cs typeface="Calibri"/>
              </a:rPr>
              <a:t> </a:t>
            </a:r>
            <a:r>
              <a:rPr sz="1600">
                <a:solidFill>
                  <a:srgbClr val="555555"/>
                </a:solidFill>
                <a:latin typeface="Calibri"/>
                <a:cs typeface="Calibri"/>
              </a:rPr>
              <a:t>8</a:t>
            </a:r>
            <a:r>
              <a:rPr sz="1600" spc="-50">
                <a:solidFill>
                  <a:srgbClr val="555555"/>
                </a:solidFill>
                <a:latin typeface="Calibri"/>
                <a:cs typeface="Calibri"/>
              </a:rPr>
              <a:t> </a:t>
            </a:r>
            <a:r>
              <a:rPr sz="1600">
                <a:solidFill>
                  <a:srgbClr val="555555"/>
                </a:solidFill>
                <a:latin typeface="Calibri"/>
                <a:cs typeface="Calibri"/>
              </a:rPr>
              <a:t>Giga</a:t>
            </a:r>
            <a:r>
              <a:rPr sz="1600" spc="-40">
                <a:solidFill>
                  <a:srgbClr val="555555"/>
                </a:solidFill>
                <a:latin typeface="Calibri"/>
                <a:cs typeface="Calibri"/>
              </a:rPr>
              <a:t> </a:t>
            </a:r>
            <a:r>
              <a:rPr sz="1600">
                <a:solidFill>
                  <a:srgbClr val="555555"/>
                </a:solidFill>
                <a:latin typeface="Calibri"/>
                <a:cs typeface="Calibri"/>
              </a:rPr>
              <a:t>octets</a:t>
            </a:r>
            <a:r>
              <a:rPr sz="1600" spc="-35">
                <a:solidFill>
                  <a:srgbClr val="555555"/>
                </a:solidFill>
                <a:latin typeface="Calibri"/>
                <a:cs typeface="Calibri"/>
              </a:rPr>
              <a:t> </a:t>
            </a:r>
            <a:r>
              <a:rPr sz="1600">
                <a:solidFill>
                  <a:srgbClr val="555555"/>
                </a:solidFill>
                <a:latin typeface="Calibri"/>
                <a:cs typeface="Calibri"/>
              </a:rPr>
              <a:t>de</a:t>
            </a:r>
            <a:r>
              <a:rPr sz="1600" spc="-45">
                <a:solidFill>
                  <a:srgbClr val="555555"/>
                </a:solidFill>
                <a:latin typeface="Calibri"/>
                <a:cs typeface="Calibri"/>
              </a:rPr>
              <a:t> </a:t>
            </a:r>
            <a:r>
              <a:rPr sz="1600">
                <a:solidFill>
                  <a:srgbClr val="555555"/>
                </a:solidFill>
                <a:latin typeface="Calibri"/>
                <a:cs typeface="Calibri"/>
              </a:rPr>
              <a:t>mémoire</a:t>
            </a:r>
            <a:r>
              <a:rPr sz="1600" spc="-15">
                <a:solidFill>
                  <a:srgbClr val="555555"/>
                </a:solidFill>
                <a:latin typeface="Calibri"/>
                <a:cs typeface="Calibri"/>
              </a:rPr>
              <a:t> </a:t>
            </a:r>
            <a:r>
              <a:rPr sz="1600" spc="-10">
                <a:solidFill>
                  <a:srgbClr val="555555"/>
                </a:solidFill>
                <a:latin typeface="Calibri"/>
                <a:cs typeface="Calibri"/>
              </a:rPr>
              <a:t>centrale, </a:t>
            </a:r>
            <a:r>
              <a:rPr sz="1600">
                <a:solidFill>
                  <a:srgbClr val="555555"/>
                </a:solidFill>
                <a:latin typeface="Calibri"/>
                <a:cs typeface="Calibri"/>
              </a:rPr>
              <a:t>…)</a:t>
            </a:r>
            <a:r>
              <a:rPr sz="1600" spc="-55">
                <a:solidFill>
                  <a:srgbClr val="555555"/>
                </a:solidFill>
                <a:latin typeface="Calibri"/>
                <a:cs typeface="Calibri"/>
              </a:rPr>
              <a:t> </a:t>
            </a:r>
            <a:r>
              <a:rPr sz="1600">
                <a:solidFill>
                  <a:srgbClr val="555555"/>
                </a:solidFill>
                <a:latin typeface="Calibri"/>
                <a:cs typeface="Calibri"/>
              </a:rPr>
              <a:t>avec</a:t>
            </a:r>
            <a:r>
              <a:rPr sz="1600" spc="-40">
                <a:solidFill>
                  <a:srgbClr val="555555"/>
                </a:solidFill>
                <a:latin typeface="Calibri"/>
                <a:cs typeface="Calibri"/>
              </a:rPr>
              <a:t> </a:t>
            </a:r>
            <a:r>
              <a:rPr sz="1600">
                <a:solidFill>
                  <a:srgbClr val="555555"/>
                </a:solidFill>
                <a:latin typeface="Calibri"/>
                <a:cs typeface="Calibri"/>
              </a:rPr>
              <a:t>un</a:t>
            </a:r>
            <a:r>
              <a:rPr sz="1600" spc="-55">
                <a:solidFill>
                  <a:srgbClr val="555555"/>
                </a:solidFill>
                <a:latin typeface="Calibri"/>
                <a:cs typeface="Calibri"/>
              </a:rPr>
              <a:t> </a:t>
            </a:r>
            <a:r>
              <a:rPr sz="1600" spc="-10">
                <a:solidFill>
                  <a:srgbClr val="555555"/>
                </a:solidFill>
                <a:latin typeface="Calibri"/>
                <a:cs typeface="Calibri"/>
              </a:rPr>
              <a:t>système</a:t>
            </a:r>
            <a:r>
              <a:rPr sz="1600">
                <a:solidFill>
                  <a:srgbClr val="555555"/>
                </a:solidFill>
                <a:latin typeface="Calibri"/>
                <a:cs typeface="Calibri"/>
              </a:rPr>
              <a:t> </a:t>
            </a:r>
            <a:r>
              <a:rPr sz="1600" spc="-20">
                <a:solidFill>
                  <a:srgbClr val="555555"/>
                </a:solidFill>
                <a:latin typeface="Calibri"/>
                <a:cs typeface="Calibri"/>
              </a:rPr>
              <a:t>d’exploitation</a:t>
            </a:r>
            <a:r>
              <a:rPr sz="1600" spc="30">
                <a:solidFill>
                  <a:srgbClr val="555555"/>
                </a:solidFill>
                <a:latin typeface="Calibri"/>
                <a:cs typeface="Calibri"/>
              </a:rPr>
              <a:t> </a:t>
            </a:r>
            <a:r>
              <a:rPr sz="1600" spc="-10">
                <a:solidFill>
                  <a:srgbClr val="555555"/>
                </a:solidFill>
                <a:latin typeface="Calibri"/>
                <a:cs typeface="Calibri"/>
              </a:rPr>
              <a:t>Windows.</a:t>
            </a:r>
            <a:endParaRPr sz="16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 y="-1"/>
            <a:ext cx="6483350" cy="6858000"/>
            <a:chOff x="3048" y="-1"/>
            <a:chExt cx="6483350" cy="6858000"/>
          </a:xfrm>
        </p:grpSpPr>
        <p:pic>
          <p:nvPicPr>
            <p:cNvPr id="3" name="object 3"/>
            <p:cNvPicPr/>
            <p:nvPr/>
          </p:nvPicPr>
          <p:blipFill>
            <a:blip r:embed="rId2" cstate="print"/>
            <a:stretch>
              <a:fillRect/>
            </a:stretch>
          </p:blipFill>
          <p:spPr>
            <a:xfrm>
              <a:off x="3048" y="-1"/>
              <a:ext cx="6483078"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p:nvPr/>
        </p:nvSpPr>
        <p:spPr>
          <a:xfrm>
            <a:off x="6380479" y="1257376"/>
            <a:ext cx="5356225" cy="2403222"/>
          </a:xfrm>
          <a:prstGeom prst="rect">
            <a:avLst/>
          </a:prstGeom>
        </p:spPr>
        <p:txBody>
          <a:bodyPr vert="horz" wrap="square" lIns="0" tIns="12700" rIns="0" bIns="0" rtlCol="0">
            <a:spAutoFit/>
          </a:bodyPr>
          <a:lstStyle/>
          <a:p>
            <a:pPr marL="372110" algn="ctr">
              <a:lnSpc>
                <a:spcPct val="100000"/>
              </a:lnSpc>
              <a:spcBef>
                <a:spcPts val="100"/>
              </a:spcBef>
            </a:pPr>
            <a:r>
              <a:rPr sz="2400" b="1">
                <a:solidFill>
                  <a:srgbClr val="008245"/>
                </a:solidFill>
                <a:latin typeface="Calibri"/>
                <a:cs typeface="Calibri"/>
              </a:rPr>
              <a:t>Comprendre</a:t>
            </a:r>
            <a:r>
              <a:rPr sz="2400" b="1" spc="-80">
                <a:solidFill>
                  <a:srgbClr val="008245"/>
                </a:solidFill>
                <a:latin typeface="Calibri"/>
                <a:cs typeface="Calibri"/>
              </a:rPr>
              <a:t> </a:t>
            </a:r>
            <a:r>
              <a:rPr sz="2400" b="1">
                <a:solidFill>
                  <a:srgbClr val="008245"/>
                </a:solidFill>
                <a:latin typeface="Calibri"/>
                <a:cs typeface="Calibri"/>
              </a:rPr>
              <a:t>la</a:t>
            </a:r>
            <a:r>
              <a:rPr sz="2400" b="1" spc="-50">
                <a:solidFill>
                  <a:srgbClr val="008245"/>
                </a:solidFill>
                <a:latin typeface="Calibri"/>
                <a:cs typeface="Calibri"/>
              </a:rPr>
              <a:t> </a:t>
            </a:r>
            <a:r>
              <a:rPr sz="2400" b="1">
                <a:solidFill>
                  <a:srgbClr val="008245"/>
                </a:solidFill>
                <a:latin typeface="Calibri"/>
                <a:cs typeface="Calibri"/>
              </a:rPr>
              <a:t>notion</a:t>
            </a:r>
            <a:r>
              <a:rPr sz="2400" b="1" spc="-60">
                <a:solidFill>
                  <a:srgbClr val="008245"/>
                </a:solidFill>
                <a:latin typeface="Calibri"/>
                <a:cs typeface="Calibri"/>
              </a:rPr>
              <a:t> </a:t>
            </a:r>
            <a:r>
              <a:rPr sz="2400" b="1">
                <a:solidFill>
                  <a:srgbClr val="008245"/>
                </a:solidFill>
                <a:latin typeface="Calibri"/>
                <a:cs typeface="Calibri"/>
              </a:rPr>
              <a:t>de</a:t>
            </a:r>
            <a:r>
              <a:rPr sz="2400" b="1" spc="-50">
                <a:solidFill>
                  <a:srgbClr val="008245"/>
                </a:solidFill>
                <a:latin typeface="Calibri"/>
                <a:cs typeface="Calibri"/>
              </a:rPr>
              <a:t> </a:t>
            </a:r>
            <a:r>
              <a:rPr sz="2400" b="1" spc="-10">
                <a:solidFill>
                  <a:srgbClr val="008245"/>
                </a:solidFill>
                <a:latin typeface="Calibri"/>
                <a:cs typeface="Calibri"/>
              </a:rPr>
              <a:t>système</a:t>
            </a:r>
            <a:endParaRPr sz="2400">
              <a:latin typeface="Calibri"/>
              <a:cs typeface="Calibri"/>
            </a:endParaRPr>
          </a:p>
          <a:p>
            <a:pPr marL="367030" algn="ctr">
              <a:lnSpc>
                <a:spcPct val="100000"/>
              </a:lnSpc>
              <a:spcBef>
                <a:spcPts val="5"/>
              </a:spcBef>
            </a:pPr>
            <a:r>
              <a:rPr sz="2400" b="1" spc="-10">
                <a:solidFill>
                  <a:srgbClr val="008245"/>
                </a:solidFill>
                <a:latin typeface="Calibri"/>
                <a:cs typeface="Calibri"/>
              </a:rPr>
              <a:t>d’information</a:t>
            </a:r>
            <a:endParaRPr sz="2400">
              <a:latin typeface="Calibri"/>
              <a:cs typeface="Calibri"/>
            </a:endParaRPr>
          </a:p>
          <a:p>
            <a:pPr>
              <a:lnSpc>
                <a:spcPct val="100000"/>
              </a:lnSpc>
              <a:spcBef>
                <a:spcPts val="1110"/>
              </a:spcBef>
            </a:pPr>
            <a:endParaRPr lang="fr-FR" sz="1800">
              <a:latin typeface="Calibri"/>
              <a:cs typeface="Calibri"/>
            </a:endParaRPr>
          </a:p>
          <a:p>
            <a:pPr>
              <a:lnSpc>
                <a:spcPct val="100000"/>
              </a:lnSpc>
              <a:spcBef>
                <a:spcPts val="1110"/>
              </a:spcBef>
            </a:pPr>
            <a:endParaRPr sz="1800">
              <a:latin typeface="Calibri"/>
              <a:cs typeface="Calibri"/>
            </a:endParaRPr>
          </a:p>
          <a:p>
            <a:pPr marL="509270" marR="5080" indent="-344805">
              <a:buFont typeface="+mj-lt"/>
              <a:buAutoNum type="arabicPeriod"/>
              <a:tabLst>
                <a:tab pos="509270" algn="l"/>
              </a:tabLst>
            </a:pPr>
            <a:r>
              <a:rPr lang="fr-FR" sz="1600" b="1">
                <a:solidFill>
                  <a:srgbClr val="FF7800"/>
                </a:solidFill>
                <a:latin typeface="Calibri"/>
                <a:cs typeface="Calibri"/>
              </a:rPr>
              <a:t>Notion de</a:t>
            </a:r>
            <a:r>
              <a:rPr lang="fr-FR" sz="1600" b="1" spc="-25">
                <a:solidFill>
                  <a:srgbClr val="FF7800"/>
                </a:solidFill>
                <a:latin typeface="Calibri"/>
                <a:cs typeface="Calibri"/>
              </a:rPr>
              <a:t> </a:t>
            </a:r>
            <a:r>
              <a:rPr lang="fr-FR" sz="1600" b="1">
                <a:solidFill>
                  <a:srgbClr val="FF7800"/>
                </a:solidFill>
                <a:latin typeface="Calibri"/>
                <a:cs typeface="Calibri"/>
              </a:rPr>
              <a:t>SI,</a:t>
            </a:r>
            <a:r>
              <a:rPr lang="fr-FR" sz="1600" b="1" spc="-10">
                <a:solidFill>
                  <a:srgbClr val="FF7800"/>
                </a:solidFill>
                <a:latin typeface="Calibri"/>
                <a:cs typeface="Calibri"/>
              </a:rPr>
              <a:t> Système</a:t>
            </a:r>
            <a:r>
              <a:rPr lang="fr-FR" sz="1600" b="1" spc="-70">
                <a:solidFill>
                  <a:srgbClr val="FF7800"/>
                </a:solidFill>
                <a:latin typeface="Calibri"/>
                <a:cs typeface="Calibri"/>
              </a:rPr>
              <a:t> </a:t>
            </a:r>
            <a:r>
              <a:rPr lang="fr-FR" sz="1600" b="1" spc="-10">
                <a:solidFill>
                  <a:srgbClr val="FF7800"/>
                </a:solidFill>
                <a:latin typeface="Calibri"/>
                <a:cs typeface="Calibri"/>
              </a:rPr>
              <a:t>informatique</a:t>
            </a:r>
            <a:r>
              <a:rPr lang="fr-FR" sz="1600" b="1" spc="-20">
                <a:solidFill>
                  <a:srgbClr val="FF7800"/>
                </a:solidFill>
                <a:latin typeface="Calibri"/>
                <a:cs typeface="Calibri"/>
              </a:rPr>
              <a:t> </a:t>
            </a:r>
            <a:r>
              <a:rPr lang="fr-FR" sz="1600" b="1">
                <a:solidFill>
                  <a:srgbClr val="FF7800"/>
                </a:solidFill>
                <a:latin typeface="Calibri"/>
                <a:cs typeface="Calibri"/>
              </a:rPr>
              <a:t>et</a:t>
            </a:r>
            <a:r>
              <a:rPr lang="fr-FR" sz="1600" b="1" spc="-35">
                <a:solidFill>
                  <a:srgbClr val="FF7800"/>
                </a:solidFill>
                <a:latin typeface="Calibri"/>
                <a:cs typeface="Calibri"/>
              </a:rPr>
              <a:t> </a:t>
            </a:r>
            <a:r>
              <a:rPr lang="fr-FR" sz="1600" b="1">
                <a:solidFill>
                  <a:srgbClr val="FF7800"/>
                </a:solidFill>
                <a:latin typeface="Calibri"/>
                <a:cs typeface="Calibri"/>
              </a:rPr>
              <a:t>SI</a:t>
            </a:r>
            <a:r>
              <a:rPr lang="fr-FR" sz="1600" b="1" spc="-25">
                <a:solidFill>
                  <a:srgbClr val="FF7800"/>
                </a:solidFill>
                <a:latin typeface="Calibri"/>
                <a:cs typeface="Calibri"/>
              </a:rPr>
              <a:t> </a:t>
            </a:r>
            <a:r>
              <a:rPr lang="fr-FR" sz="1600" b="1" spc="-10">
                <a:solidFill>
                  <a:srgbClr val="FF7800"/>
                </a:solidFill>
                <a:latin typeface="Calibri"/>
                <a:cs typeface="Calibri"/>
              </a:rPr>
              <a:t>Informatisé</a:t>
            </a:r>
            <a:r>
              <a:rPr lang="fr-FR" sz="1600" b="1" spc="-10">
                <a:solidFill>
                  <a:schemeClr val="accent6"/>
                </a:solidFill>
                <a:latin typeface="Calibri"/>
                <a:cs typeface="Calibri"/>
              </a:rPr>
              <a:t>.</a:t>
            </a:r>
          </a:p>
          <a:p>
            <a:pPr marL="509270" marR="5080" indent="-344805">
              <a:buFont typeface="+mj-lt"/>
              <a:buAutoNum type="arabicPeriod"/>
              <a:tabLst>
                <a:tab pos="509270" algn="l"/>
              </a:tabLst>
            </a:pPr>
            <a:r>
              <a:rPr lang="fr-FR" sz="1600" spc="-10">
                <a:solidFill>
                  <a:schemeClr val="bg1">
                    <a:lumMod val="65000"/>
                  </a:schemeClr>
                </a:solidFill>
                <a:latin typeface="Calibri"/>
                <a:cs typeface="Calibri"/>
              </a:rPr>
              <a:t>Fonctions et types du SI.</a:t>
            </a:r>
            <a:endParaRPr sz="1600" spc="-10">
              <a:solidFill>
                <a:schemeClr val="bg1">
                  <a:lumMod val="65000"/>
                </a:schemeClr>
              </a:solidFill>
              <a:latin typeface="Calibri"/>
              <a:cs typeface="Calibri"/>
            </a:endParaRPr>
          </a:p>
          <a:p>
            <a:pPr marL="509270" indent="-344170">
              <a:spcBef>
                <a:spcPts val="600"/>
              </a:spcBef>
              <a:buFont typeface="+mj-lt"/>
              <a:buAutoNum type="arabicPeriod"/>
              <a:tabLst>
                <a:tab pos="509270" algn="l"/>
              </a:tabLst>
            </a:pPr>
            <a:r>
              <a:rPr sz="1600">
                <a:solidFill>
                  <a:schemeClr val="bg1">
                    <a:lumMod val="65000"/>
                  </a:schemeClr>
                </a:solidFill>
                <a:latin typeface="Calibri"/>
                <a:cs typeface="Calibri"/>
              </a:rPr>
              <a:t>Identifier</a:t>
            </a:r>
            <a:r>
              <a:rPr sz="1600" spc="-20">
                <a:solidFill>
                  <a:schemeClr val="bg1">
                    <a:lumMod val="65000"/>
                  </a:schemeClr>
                </a:solidFill>
                <a:latin typeface="Calibri"/>
                <a:cs typeface="Calibri"/>
              </a:rPr>
              <a:t> </a:t>
            </a:r>
            <a:r>
              <a:rPr sz="1600">
                <a:solidFill>
                  <a:schemeClr val="bg1">
                    <a:lumMod val="65000"/>
                  </a:schemeClr>
                </a:solidFill>
                <a:latin typeface="Calibri"/>
                <a:cs typeface="Calibri"/>
              </a:rPr>
              <a:t>les</a:t>
            </a:r>
            <a:r>
              <a:rPr sz="1600" spc="-30">
                <a:solidFill>
                  <a:schemeClr val="bg1">
                    <a:lumMod val="65000"/>
                  </a:schemeClr>
                </a:solidFill>
                <a:latin typeface="Calibri"/>
                <a:cs typeface="Calibri"/>
              </a:rPr>
              <a:t> </a:t>
            </a:r>
            <a:r>
              <a:rPr sz="1600" spc="-10">
                <a:solidFill>
                  <a:schemeClr val="bg1">
                    <a:lumMod val="65000"/>
                  </a:schemeClr>
                </a:solidFill>
                <a:latin typeface="Calibri"/>
                <a:cs typeface="Calibri"/>
              </a:rPr>
              <a:t>composantes</a:t>
            </a:r>
            <a:r>
              <a:rPr sz="1600" spc="-35">
                <a:solidFill>
                  <a:schemeClr val="bg1">
                    <a:lumMod val="65000"/>
                  </a:schemeClr>
                </a:solidFill>
                <a:latin typeface="Calibri"/>
                <a:cs typeface="Calibri"/>
              </a:rPr>
              <a:t> </a:t>
            </a:r>
            <a:r>
              <a:rPr sz="1600">
                <a:solidFill>
                  <a:schemeClr val="bg1">
                    <a:lumMod val="65000"/>
                  </a:schemeClr>
                </a:solidFill>
                <a:latin typeface="Calibri"/>
                <a:cs typeface="Calibri"/>
              </a:rPr>
              <a:t>d’un</a:t>
            </a:r>
            <a:r>
              <a:rPr sz="1600" spc="-75">
                <a:solidFill>
                  <a:schemeClr val="bg1">
                    <a:lumMod val="65000"/>
                  </a:schemeClr>
                </a:solidFill>
                <a:latin typeface="Calibri"/>
                <a:cs typeface="Calibri"/>
              </a:rPr>
              <a:t> </a:t>
            </a:r>
            <a:r>
              <a:rPr sz="1600" spc="-25">
                <a:solidFill>
                  <a:schemeClr val="bg1">
                    <a:lumMod val="65000"/>
                  </a:schemeClr>
                </a:solidFill>
                <a:latin typeface="Calibri"/>
                <a:cs typeface="Calibri"/>
              </a:rPr>
              <a:t>SI</a:t>
            </a:r>
            <a:r>
              <a:rPr lang="fr-FR" sz="1600" spc="-25">
                <a:solidFill>
                  <a:schemeClr val="bg1">
                    <a:lumMod val="65000"/>
                  </a:schemeClr>
                </a:solidFill>
                <a:latin typeface="Calibri"/>
                <a:cs typeface="Calibri"/>
              </a:rPr>
              <a:t> </a:t>
            </a:r>
            <a:r>
              <a:rPr lang="fr-FR" sz="1600" spc="-10">
                <a:solidFill>
                  <a:srgbClr val="AEABAB"/>
                </a:solidFill>
                <a:latin typeface="Calibri"/>
                <a:cs typeface="Calibri"/>
              </a:rPr>
              <a:t>informatisé</a:t>
            </a:r>
            <a:r>
              <a:rPr lang="fr-FR" sz="1600" spc="-25">
                <a:solidFill>
                  <a:schemeClr val="bg1">
                    <a:lumMod val="65000"/>
                  </a:schemeClr>
                </a:solidFill>
                <a:latin typeface="Calibri"/>
                <a:cs typeface="Calibri"/>
              </a:rPr>
              <a:t>.</a:t>
            </a:r>
            <a:endParaRPr sz="1600">
              <a:solidFill>
                <a:schemeClr val="bg1">
                  <a:lumMod val="65000"/>
                </a:schemeClr>
              </a:solidFill>
              <a:latin typeface="Calibri"/>
              <a:cs typeface="Calibri"/>
            </a:endParaRPr>
          </a:p>
        </p:txBody>
      </p:sp>
      <p:sp>
        <p:nvSpPr>
          <p:cNvPr id="10" name="object 10"/>
          <p:cNvSpPr txBox="1"/>
          <p:nvPr/>
        </p:nvSpPr>
        <p:spPr>
          <a:xfrm>
            <a:off x="8656701" y="6263436"/>
            <a:ext cx="1344295" cy="391795"/>
          </a:xfrm>
          <a:prstGeom prst="rect">
            <a:avLst/>
          </a:prstGeom>
        </p:spPr>
        <p:txBody>
          <a:bodyPr vert="horz" wrap="square" lIns="0" tIns="12700" rIns="0" bIns="0" rtlCol="0">
            <a:spAutoFit/>
          </a:bodyPr>
          <a:lstStyle/>
          <a:p>
            <a:pPr marL="12700">
              <a:lnSpc>
                <a:spcPct val="100000"/>
              </a:lnSpc>
              <a:spcBef>
                <a:spcPts val="100"/>
              </a:spcBef>
            </a:pPr>
            <a:r>
              <a:rPr sz="2400" b="1">
                <a:solidFill>
                  <a:srgbClr val="FFFFFF"/>
                </a:solidFill>
                <a:latin typeface="Calibri"/>
                <a:cs typeface="Calibri"/>
              </a:rPr>
              <a:t>7,5</a:t>
            </a:r>
            <a:r>
              <a:rPr sz="2400" b="1" spc="-40">
                <a:solidFill>
                  <a:srgbClr val="FFFFFF"/>
                </a:solidFill>
                <a:latin typeface="Calibri"/>
                <a:cs typeface="Calibri"/>
              </a:rPr>
              <a:t> </a:t>
            </a:r>
            <a:r>
              <a:rPr sz="2400" b="1" spc="-10">
                <a:solidFill>
                  <a:srgbClr val="FFFFFF"/>
                </a:solidFill>
                <a:latin typeface="Calibri"/>
                <a:cs typeface="Calibri"/>
              </a:rPr>
              <a:t>heures</a:t>
            </a:r>
            <a:endParaRPr sz="2400">
              <a:latin typeface="Calibri"/>
              <a:cs typeface="Calibri"/>
            </a:endParaRPr>
          </a:p>
        </p:txBody>
      </p:sp>
      <p:sp>
        <p:nvSpPr>
          <p:cNvPr id="11" name="object 11"/>
          <p:cNvSpPr txBox="1">
            <a:spLocks noGrp="1"/>
          </p:cNvSpPr>
          <p:nvPr>
            <p:ph type="title"/>
          </p:nvPr>
        </p:nvSpPr>
        <p:spPr>
          <a:xfrm>
            <a:off x="8368665" y="712165"/>
            <a:ext cx="1751330" cy="454025"/>
          </a:xfrm>
          <a:prstGeom prst="rect">
            <a:avLst/>
          </a:prstGeom>
        </p:spPr>
        <p:txBody>
          <a:bodyPr vert="horz" wrap="square" lIns="0" tIns="13970" rIns="0" bIns="0" rtlCol="0">
            <a:spAutoFit/>
          </a:bodyPr>
          <a:lstStyle/>
          <a:p>
            <a:pPr marL="12700">
              <a:lnSpc>
                <a:spcPct val="100000"/>
              </a:lnSpc>
              <a:spcBef>
                <a:spcPts val="110"/>
              </a:spcBef>
            </a:pPr>
            <a:r>
              <a:rPr sz="2800">
                <a:solidFill>
                  <a:srgbClr val="007842"/>
                </a:solidFill>
              </a:rPr>
              <a:t>CHAPITRE</a:t>
            </a:r>
            <a:r>
              <a:rPr sz="2800" spc="-30">
                <a:solidFill>
                  <a:srgbClr val="007842"/>
                </a:solidFill>
              </a:rPr>
              <a:t> </a:t>
            </a:r>
            <a:r>
              <a:rPr sz="2800" spc="-50">
                <a:solidFill>
                  <a:srgbClr val="007842"/>
                </a:solidFill>
              </a:rPr>
              <a:t>1</a:t>
            </a:r>
            <a:endParaRPr sz="2800"/>
          </a:p>
        </p:txBody>
      </p:sp>
    </p:spTree>
    <p:extLst>
      <p:ext uri="{BB962C8B-B14F-4D97-AF65-F5344CB8AC3E}">
        <p14:creationId xmlns:p14="http://schemas.microsoft.com/office/powerpoint/2010/main" val="2131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9" name="object 9"/>
          <p:cNvSpPr txBox="1">
            <a:spLocks noGrp="1"/>
          </p:cNvSpPr>
          <p:nvPr>
            <p:ph type="title"/>
          </p:nvPr>
        </p:nvSpPr>
        <p:spPr>
          <a:xfrm>
            <a:off x="258876" y="327406"/>
            <a:ext cx="4650740" cy="603885"/>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01-</a:t>
            </a:r>
            <a:r>
              <a:rPr spc="-60">
                <a:solidFill>
                  <a:srgbClr val="0058A0"/>
                </a:solidFill>
              </a:rPr>
              <a:t> </a:t>
            </a:r>
            <a:r>
              <a:rPr spc="-20">
                <a:solidFill>
                  <a:srgbClr val="0058A0"/>
                </a:solidFill>
              </a:rPr>
              <a:t>PRINCIPALES </a:t>
            </a:r>
            <a:r>
              <a:rPr spc="-25">
                <a:solidFill>
                  <a:srgbClr val="0058A0"/>
                </a:solidFill>
              </a:rPr>
              <a:t>ETAPES</a:t>
            </a:r>
            <a:r>
              <a:rPr spc="-15">
                <a:solidFill>
                  <a:srgbClr val="0058A0"/>
                </a:solidFill>
              </a:rPr>
              <a:t> </a:t>
            </a:r>
            <a:r>
              <a:rPr>
                <a:solidFill>
                  <a:srgbClr val="0058A0"/>
                </a:solidFill>
              </a:rPr>
              <a:t>DE</a:t>
            </a:r>
            <a:r>
              <a:rPr spc="-65">
                <a:solidFill>
                  <a:srgbClr val="0058A0"/>
                </a:solidFill>
              </a:rPr>
              <a:t> </a:t>
            </a:r>
            <a:r>
              <a:rPr spc="-10">
                <a:solidFill>
                  <a:srgbClr val="0058A0"/>
                </a:solidFill>
              </a:rPr>
              <a:t>CONSTRUCTION</a:t>
            </a:r>
          </a:p>
          <a:p>
            <a:pPr marL="12700">
              <a:lnSpc>
                <a:spcPts val="2280"/>
              </a:lnSpc>
            </a:pPr>
            <a:r>
              <a:rPr>
                <a:solidFill>
                  <a:srgbClr val="0058A0"/>
                </a:solidFill>
              </a:rPr>
              <a:t>D’UN</a:t>
            </a:r>
            <a:r>
              <a:rPr spc="-10">
                <a:solidFill>
                  <a:srgbClr val="0058A0"/>
                </a:solidFill>
              </a:rPr>
              <a:t> </a:t>
            </a:r>
            <a:r>
              <a:rPr spc="-25">
                <a:solidFill>
                  <a:srgbClr val="0058A0"/>
                </a:solidFill>
              </a:rPr>
              <a:t>SI</a:t>
            </a:r>
          </a:p>
        </p:txBody>
      </p:sp>
      <p:sp>
        <p:nvSpPr>
          <p:cNvPr id="10" name="object 10"/>
          <p:cNvSpPr txBox="1"/>
          <p:nvPr/>
        </p:nvSpPr>
        <p:spPr>
          <a:xfrm>
            <a:off x="269240" y="860882"/>
            <a:ext cx="3799204"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Identification</a:t>
            </a:r>
            <a:r>
              <a:rPr sz="1600" b="1" spc="-15">
                <a:solidFill>
                  <a:srgbClr val="0058A0"/>
                </a:solidFill>
                <a:latin typeface="Calibri"/>
                <a:cs typeface="Calibri"/>
              </a:rPr>
              <a:t> </a:t>
            </a:r>
            <a:r>
              <a:rPr sz="1600" b="1">
                <a:solidFill>
                  <a:srgbClr val="0058A0"/>
                </a:solidFill>
                <a:latin typeface="Calibri"/>
                <a:cs typeface="Calibri"/>
              </a:rPr>
              <a:t>des</a:t>
            </a:r>
            <a:r>
              <a:rPr sz="1600" b="1" spc="-30">
                <a:solidFill>
                  <a:srgbClr val="0058A0"/>
                </a:solidFill>
                <a:latin typeface="Calibri"/>
                <a:cs typeface="Calibri"/>
              </a:rPr>
              <a:t> </a:t>
            </a:r>
            <a:r>
              <a:rPr sz="1600" b="1">
                <a:solidFill>
                  <a:srgbClr val="0058A0"/>
                </a:solidFill>
                <a:latin typeface="Calibri"/>
                <a:cs typeface="Calibri"/>
              </a:rPr>
              <a:t>étapes</a:t>
            </a:r>
            <a:r>
              <a:rPr sz="1600" b="1" spc="-50">
                <a:solidFill>
                  <a:srgbClr val="0058A0"/>
                </a:solidFill>
                <a:latin typeface="Calibri"/>
                <a:cs typeface="Calibri"/>
              </a:rPr>
              <a:t> </a:t>
            </a:r>
            <a:r>
              <a:rPr sz="1600" b="1">
                <a:solidFill>
                  <a:srgbClr val="0058A0"/>
                </a:solidFill>
                <a:latin typeface="Calibri"/>
                <a:cs typeface="Calibri"/>
              </a:rPr>
              <a:t>de</a:t>
            </a:r>
            <a:r>
              <a:rPr sz="1600" b="1" spc="-30">
                <a:solidFill>
                  <a:srgbClr val="0058A0"/>
                </a:solidFill>
                <a:latin typeface="Calibri"/>
                <a:cs typeface="Calibri"/>
              </a:rPr>
              <a:t> </a:t>
            </a:r>
            <a:r>
              <a:rPr sz="1600" b="1">
                <a:solidFill>
                  <a:srgbClr val="0058A0"/>
                </a:solidFill>
                <a:latin typeface="Calibri"/>
                <a:cs typeface="Calibri"/>
              </a:rPr>
              <a:t>conception</a:t>
            </a:r>
            <a:r>
              <a:rPr sz="1600" b="1" spc="-40">
                <a:solidFill>
                  <a:srgbClr val="0058A0"/>
                </a:solidFill>
                <a:latin typeface="Calibri"/>
                <a:cs typeface="Calibri"/>
              </a:rPr>
              <a:t> </a:t>
            </a:r>
            <a:r>
              <a:rPr sz="1600" b="1">
                <a:solidFill>
                  <a:srgbClr val="0058A0"/>
                </a:solidFill>
                <a:latin typeface="Calibri"/>
                <a:cs typeface="Calibri"/>
              </a:rPr>
              <a:t>du</a:t>
            </a:r>
            <a:r>
              <a:rPr sz="1600" b="1" spc="-10">
                <a:solidFill>
                  <a:srgbClr val="0058A0"/>
                </a:solidFill>
                <a:latin typeface="Calibri"/>
                <a:cs typeface="Calibri"/>
              </a:rPr>
              <a:t> </a:t>
            </a:r>
            <a:r>
              <a:rPr sz="1600" b="1" spc="-25">
                <a:solidFill>
                  <a:srgbClr val="0058A0"/>
                </a:solidFill>
                <a:latin typeface="Calibri"/>
                <a:cs typeface="Calibri"/>
              </a:rPr>
              <a:t>SI</a:t>
            </a:r>
            <a:endParaRPr sz="1600">
              <a:latin typeface="Calibri"/>
              <a:cs typeface="Calibri"/>
            </a:endParaRPr>
          </a:p>
        </p:txBody>
      </p:sp>
      <p:sp>
        <p:nvSpPr>
          <p:cNvPr id="11" name="object 11"/>
          <p:cNvSpPr/>
          <p:nvPr/>
        </p:nvSpPr>
        <p:spPr>
          <a:xfrm>
            <a:off x="1641348" y="2162555"/>
            <a:ext cx="8912860" cy="1268095"/>
          </a:xfrm>
          <a:custGeom>
            <a:avLst/>
            <a:gdLst/>
            <a:ahLst/>
            <a:cxnLst/>
            <a:rect l="l" t="t" r="r" b="b"/>
            <a:pathLst>
              <a:path w="8912860" h="1268095">
                <a:moveTo>
                  <a:pt x="0" y="211328"/>
                </a:moveTo>
                <a:lnTo>
                  <a:pt x="5581" y="162872"/>
                </a:lnTo>
                <a:lnTo>
                  <a:pt x="21479" y="118391"/>
                </a:lnTo>
                <a:lnTo>
                  <a:pt x="46426" y="79153"/>
                </a:lnTo>
                <a:lnTo>
                  <a:pt x="79153" y="46426"/>
                </a:lnTo>
                <a:lnTo>
                  <a:pt x="118391" y="21479"/>
                </a:lnTo>
                <a:lnTo>
                  <a:pt x="162872" y="5581"/>
                </a:lnTo>
                <a:lnTo>
                  <a:pt x="211327" y="0"/>
                </a:lnTo>
                <a:lnTo>
                  <a:pt x="8701024" y="0"/>
                </a:lnTo>
                <a:lnTo>
                  <a:pt x="8749479" y="5581"/>
                </a:lnTo>
                <a:lnTo>
                  <a:pt x="8793960" y="21479"/>
                </a:lnTo>
                <a:lnTo>
                  <a:pt x="8833198" y="46426"/>
                </a:lnTo>
                <a:lnTo>
                  <a:pt x="8865925" y="79153"/>
                </a:lnTo>
                <a:lnTo>
                  <a:pt x="8890872" y="118391"/>
                </a:lnTo>
                <a:lnTo>
                  <a:pt x="8906770" y="162872"/>
                </a:lnTo>
                <a:lnTo>
                  <a:pt x="8912352" y="211328"/>
                </a:lnTo>
                <a:lnTo>
                  <a:pt x="8912352" y="1056640"/>
                </a:lnTo>
                <a:lnTo>
                  <a:pt x="8906770" y="1105095"/>
                </a:lnTo>
                <a:lnTo>
                  <a:pt x="8890872" y="1149576"/>
                </a:lnTo>
                <a:lnTo>
                  <a:pt x="8865925" y="1188814"/>
                </a:lnTo>
                <a:lnTo>
                  <a:pt x="8833198" y="1221541"/>
                </a:lnTo>
                <a:lnTo>
                  <a:pt x="8793960" y="1246488"/>
                </a:lnTo>
                <a:lnTo>
                  <a:pt x="8749479" y="1262386"/>
                </a:lnTo>
                <a:lnTo>
                  <a:pt x="8701024" y="1267968"/>
                </a:lnTo>
                <a:lnTo>
                  <a:pt x="211327" y="1267968"/>
                </a:lnTo>
                <a:lnTo>
                  <a:pt x="162872" y="1262386"/>
                </a:lnTo>
                <a:lnTo>
                  <a:pt x="118391" y="1246488"/>
                </a:lnTo>
                <a:lnTo>
                  <a:pt x="79153" y="1221541"/>
                </a:lnTo>
                <a:lnTo>
                  <a:pt x="46426" y="1188814"/>
                </a:lnTo>
                <a:lnTo>
                  <a:pt x="21479" y="1149576"/>
                </a:lnTo>
                <a:lnTo>
                  <a:pt x="5581" y="1105095"/>
                </a:lnTo>
                <a:lnTo>
                  <a:pt x="0" y="1056640"/>
                </a:lnTo>
                <a:lnTo>
                  <a:pt x="0" y="211328"/>
                </a:lnTo>
                <a:close/>
              </a:path>
            </a:pathLst>
          </a:custGeom>
          <a:ln w="9525">
            <a:solidFill>
              <a:srgbClr val="FF7800"/>
            </a:solidFill>
          </a:ln>
        </p:spPr>
        <p:txBody>
          <a:bodyPr wrap="square" lIns="0" tIns="0" rIns="0" bIns="0" rtlCol="0"/>
          <a:lstStyle/>
          <a:p>
            <a:endParaRPr/>
          </a:p>
        </p:txBody>
      </p:sp>
      <p:sp>
        <p:nvSpPr>
          <p:cNvPr id="12" name="object 12"/>
          <p:cNvSpPr txBox="1"/>
          <p:nvPr/>
        </p:nvSpPr>
        <p:spPr>
          <a:xfrm>
            <a:off x="1780412" y="2327529"/>
            <a:ext cx="2181987" cy="1059906"/>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008245"/>
                </a:solidFill>
                <a:latin typeface="Calibri"/>
                <a:cs typeface="Calibri"/>
              </a:rPr>
              <a:t>Participants</a:t>
            </a:r>
            <a:r>
              <a:rPr sz="1600" b="1" spc="1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6100" indent="-457200">
              <a:lnSpc>
                <a:spcPct val="100000"/>
              </a:lnSpc>
              <a:spcBef>
                <a:spcPts val="1025"/>
              </a:spcBef>
              <a:buClr>
                <a:srgbClr val="FF0000"/>
              </a:buClr>
              <a:buFont typeface="Wingdings"/>
              <a:buChar char=""/>
              <a:tabLst>
                <a:tab pos="546100" algn="l"/>
              </a:tabLst>
            </a:pPr>
            <a:r>
              <a:rPr sz="1600" spc="-10">
                <a:latin typeface="Calibri"/>
                <a:cs typeface="Calibri"/>
              </a:rPr>
              <a:t>Concepteurs</a:t>
            </a:r>
            <a:endParaRPr sz="1600">
              <a:latin typeface="Calibri"/>
              <a:cs typeface="Calibri"/>
            </a:endParaRPr>
          </a:p>
          <a:p>
            <a:pPr marL="546100" indent="-457200">
              <a:lnSpc>
                <a:spcPct val="100000"/>
              </a:lnSpc>
              <a:spcBef>
                <a:spcPts val="1395"/>
              </a:spcBef>
              <a:buClr>
                <a:srgbClr val="FF0000"/>
              </a:buClr>
              <a:buFont typeface="Wingdings"/>
              <a:buChar char=""/>
              <a:tabLst>
                <a:tab pos="546100" algn="l"/>
              </a:tabLst>
            </a:pPr>
            <a:r>
              <a:rPr sz="1600" spc="-10">
                <a:latin typeface="Calibri"/>
                <a:cs typeface="Calibri"/>
              </a:rPr>
              <a:t>Architectes</a:t>
            </a:r>
            <a:r>
              <a:rPr sz="1600" spc="35">
                <a:latin typeface="Calibri"/>
                <a:cs typeface="Calibri"/>
              </a:rPr>
              <a:t> </a:t>
            </a:r>
            <a:r>
              <a:rPr sz="1600">
                <a:latin typeface="Calibri"/>
                <a:cs typeface="Calibri"/>
              </a:rPr>
              <a:t>de</a:t>
            </a:r>
            <a:r>
              <a:rPr sz="1600" spc="-5">
                <a:latin typeface="Calibri"/>
                <a:cs typeface="Calibri"/>
              </a:rPr>
              <a:t> </a:t>
            </a:r>
            <a:r>
              <a:rPr sz="1600" spc="-25">
                <a:latin typeface="Calibri"/>
                <a:cs typeface="Calibri"/>
              </a:rPr>
              <a:t>SI</a:t>
            </a:r>
            <a:r>
              <a:rPr lang="fr-FR" sz="1600" spc="-25">
                <a:latin typeface="Calibri"/>
                <a:cs typeface="Calibri"/>
              </a:rPr>
              <a:t>I</a:t>
            </a:r>
            <a:endParaRPr sz="1600">
              <a:latin typeface="Calibri"/>
              <a:cs typeface="Calibri"/>
            </a:endParaRPr>
          </a:p>
        </p:txBody>
      </p:sp>
      <p:sp>
        <p:nvSpPr>
          <p:cNvPr id="13" name="object 13"/>
          <p:cNvSpPr/>
          <p:nvPr/>
        </p:nvSpPr>
        <p:spPr>
          <a:xfrm>
            <a:off x="1641348" y="3893820"/>
            <a:ext cx="8912860" cy="2049780"/>
          </a:xfrm>
          <a:custGeom>
            <a:avLst/>
            <a:gdLst/>
            <a:ahLst/>
            <a:cxnLst/>
            <a:rect l="l" t="t" r="r" b="b"/>
            <a:pathLst>
              <a:path w="8912860" h="1783079">
                <a:moveTo>
                  <a:pt x="0" y="297179"/>
                </a:moveTo>
                <a:lnTo>
                  <a:pt x="3890" y="248986"/>
                </a:lnTo>
                <a:lnTo>
                  <a:pt x="15154" y="203265"/>
                </a:lnTo>
                <a:lnTo>
                  <a:pt x="33179" y="160628"/>
                </a:lnTo>
                <a:lnTo>
                  <a:pt x="57351" y="121688"/>
                </a:lnTo>
                <a:lnTo>
                  <a:pt x="87058" y="87058"/>
                </a:lnTo>
                <a:lnTo>
                  <a:pt x="121688" y="57351"/>
                </a:lnTo>
                <a:lnTo>
                  <a:pt x="160628" y="33179"/>
                </a:lnTo>
                <a:lnTo>
                  <a:pt x="203265" y="15154"/>
                </a:lnTo>
                <a:lnTo>
                  <a:pt x="248986" y="3890"/>
                </a:lnTo>
                <a:lnTo>
                  <a:pt x="297179" y="0"/>
                </a:lnTo>
                <a:lnTo>
                  <a:pt x="8615172" y="0"/>
                </a:lnTo>
                <a:lnTo>
                  <a:pt x="8663365" y="3890"/>
                </a:lnTo>
                <a:lnTo>
                  <a:pt x="8709086" y="15154"/>
                </a:lnTo>
                <a:lnTo>
                  <a:pt x="8751723" y="33179"/>
                </a:lnTo>
                <a:lnTo>
                  <a:pt x="8790663" y="57351"/>
                </a:lnTo>
                <a:lnTo>
                  <a:pt x="8825293" y="87058"/>
                </a:lnTo>
                <a:lnTo>
                  <a:pt x="8855000" y="121688"/>
                </a:lnTo>
                <a:lnTo>
                  <a:pt x="8879172" y="160628"/>
                </a:lnTo>
                <a:lnTo>
                  <a:pt x="8897197" y="203265"/>
                </a:lnTo>
                <a:lnTo>
                  <a:pt x="8908461" y="248986"/>
                </a:lnTo>
                <a:lnTo>
                  <a:pt x="8912352" y="297179"/>
                </a:lnTo>
                <a:lnTo>
                  <a:pt x="8912352" y="1485899"/>
                </a:lnTo>
                <a:lnTo>
                  <a:pt x="8908461" y="1534093"/>
                </a:lnTo>
                <a:lnTo>
                  <a:pt x="8897197" y="1579814"/>
                </a:lnTo>
                <a:lnTo>
                  <a:pt x="8879172" y="1622451"/>
                </a:lnTo>
                <a:lnTo>
                  <a:pt x="8855000" y="1661391"/>
                </a:lnTo>
                <a:lnTo>
                  <a:pt x="8825293" y="1696021"/>
                </a:lnTo>
                <a:lnTo>
                  <a:pt x="8790663" y="1725728"/>
                </a:lnTo>
                <a:lnTo>
                  <a:pt x="8751723" y="1749900"/>
                </a:lnTo>
                <a:lnTo>
                  <a:pt x="8709086" y="1767925"/>
                </a:lnTo>
                <a:lnTo>
                  <a:pt x="8663365" y="1779189"/>
                </a:lnTo>
                <a:lnTo>
                  <a:pt x="8615172" y="1783079"/>
                </a:lnTo>
                <a:lnTo>
                  <a:pt x="297179" y="1783079"/>
                </a:lnTo>
                <a:lnTo>
                  <a:pt x="248986" y="1779189"/>
                </a:lnTo>
                <a:lnTo>
                  <a:pt x="203265" y="1767925"/>
                </a:lnTo>
                <a:lnTo>
                  <a:pt x="160628" y="1749900"/>
                </a:lnTo>
                <a:lnTo>
                  <a:pt x="121688" y="1725728"/>
                </a:lnTo>
                <a:lnTo>
                  <a:pt x="87058" y="1696021"/>
                </a:lnTo>
                <a:lnTo>
                  <a:pt x="57351" y="1661391"/>
                </a:lnTo>
                <a:lnTo>
                  <a:pt x="33179" y="1622451"/>
                </a:lnTo>
                <a:lnTo>
                  <a:pt x="15154" y="1579814"/>
                </a:lnTo>
                <a:lnTo>
                  <a:pt x="3890" y="1534093"/>
                </a:lnTo>
                <a:lnTo>
                  <a:pt x="0" y="1485899"/>
                </a:lnTo>
                <a:lnTo>
                  <a:pt x="0" y="297179"/>
                </a:lnTo>
                <a:close/>
              </a:path>
            </a:pathLst>
          </a:custGeom>
          <a:ln w="9525">
            <a:solidFill>
              <a:srgbClr val="FF7800"/>
            </a:solidFill>
          </a:ln>
        </p:spPr>
        <p:txBody>
          <a:bodyPr wrap="square" lIns="0" tIns="0" rIns="0" bIns="0" rtlCol="0"/>
          <a:lstStyle/>
          <a:p>
            <a:endParaRPr/>
          </a:p>
        </p:txBody>
      </p:sp>
      <p:sp>
        <p:nvSpPr>
          <p:cNvPr id="14" name="object 14"/>
          <p:cNvSpPr txBox="1"/>
          <p:nvPr/>
        </p:nvSpPr>
        <p:spPr>
          <a:xfrm>
            <a:off x="1805685" y="3949901"/>
            <a:ext cx="4366515" cy="1806905"/>
          </a:xfrm>
          <a:prstGeom prst="rect">
            <a:avLst/>
          </a:prstGeom>
        </p:spPr>
        <p:txBody>
          <a:bodyPr vert="horz" wrap="square" lIns="0" tIns="105410" rIns="0" bIns="0" rtlCol="0">
            <a:spAutoFit/>
          </a:bodyPr>
          <a:lstStyle/>
          <a:p>
            <a:pPr marL="12700">
              <a:lnSpc>
                <a:spcPct val="100000"/>
              </a:lnSpc>
              <a:spcBef>
                <a:spcPts val="830"/>
              </a:spcBef>
            </a:pPr>
            <a:r>
              <a:rPr sz="1400" b="1" spc="-10">
                <a:solidFill>
                  <a:srgbClr val="008245"/>
                </a:solidFill>
                <a:latin typeface="Calibri"/>
                <a:cs typeface="Calibri"/>
              </a:rPr>
              <a:t>Résultats</a:t>
            </a:r>
            <a:r>
              <a:rPr sz="1400" b="1" spc="-5">
                <a:solidFill>
                  <a:srgbClr val="008245"/>
                </a:solidFill>
                <a:latin typeface="Calibri"/>
                <a:cs typeface="Calibri"/>
              </a:rPr>
              <a:t> </a:t>
            </a:r>
            <a:r>
              <a:rPr sz="1400" b="1" spc="-10">
                <a:solidFill>
                  <a:srgbClr val="008245"/>
                </a:solidFill>
                <a:latin typeface="Calibri"/>
                <a:cs typeface="Calibri"/>
              </a:rPr>
              <a:t>attendus</a:t>
            </a:r>
            <a:r>
              <a:rPr sz="1400" b="1" spc="5">
                <a:solidFill>
                  <a:srgbClr val="008245"/>
                </a:solidFill>
                <a:latin typeface="Calibri"/>
                <a:cs typeface="Calibri"/>
              </a:rPr>
              <a:t> </a:t>
            </a:r>
            <a:r>
              <a:rPr sz="1400" b="1" spc="-10">
                <a:solidFill>
                  <a:srgbClr val="008245"/>
                </a:solidFill>
                <a:latin typeface="Calibri"/>
                <a:cs typeface="Calibri"/>
              </a:rPr>
              <a:t>(Délivrables)</a:t>
            </a:r>
            <a:r>
              <a:rPr sz="1400" b="1">
                <a:solidFill>
                  <a:srgbClr val="008245"/>
                </a:solidFill>
                <a:latin typeface="Calibri"/>
                <a:cs typeface="Calibri"/>
              </a:rPr>
              <a:t> </a:t>
            </a:r>
            <a:r>
              <a:rPr sz="1400" b="1" spc="-50">
                <a:solidFill>
                  <a:srgbClr val="008245"/>
                </a:solidFill>
                <a:latin typeface="Calibri"/>
                <a:cs typeface="Calibri"/>
              </a:rPr>
              <a:t>:</a:t>
            </a:r>
            <a:endParaRPr sz="1400">
              <a:latin typeface="Calibri"/>
              <a:cs typeface="Calibri"/>
            </a:endParaRPr>
          </a:p>
          <a:p>
            <a:pPr marL="546100" indent="-457200">
              <a:lnSpc>
                <a:spcPct val="100000"/>
              </a:lnSpc>
              <a:spcBef>
                <a:spcPts val="635"/>
              </a:spcBef>
              <a:buClr>
                <a:srgbClr val="FF0000"/>
              </a:buClr>
              <a:buFont typeface="Wingdings"/>
              <a:buChar char=""/>
              <a:tabLst>
                <a:tab pos="546100" algn="l"/>
              </a:tabLst>
            </a:pPr>
            <a:r>
              <a:rPr sz="1600">
                <a:latin typeface="Calibri"/>
                <a:cs typeface="Calibri"/>
              </a:rPr>
              <a:t>Dossier</a:t>
            </a:r>
            <a:r>
              <a:rPr sz="1600" spc="-20">
                <a:latin typeface="Calibri"/>
                <a:cs typeface="Calibri"/>
              </a:rPr>
              <a:t> </a:t>
            </a:r>
            <a:r>
              <a:rPr sz="1600">
                <a:latin typeface="Calibri"/>
                <a:cs typeface="Calibri"/>
              </a:rPr>
              <a:t>de</a:t>
            </a:r>
            <a:r>
              <a:rPr sz="1600" spc="-35">
                <a:latin typeface="Calibri"/>
                <a:cs typeface="Calibri"/>
              </a:rPr>
              <a:t> </a:t>
            </a:r>
            <a:r>
              <a:rPr sz="1600" spc="-10">
                <a:latin typeface="Calibri"/>
                <a:cs typeface="Calibri"/>
              </a:rPr>
              <a:t>conception</a:t>
            </a:r>
            <a:endParaRPr sz="1600">
              <a:latin typeface="Calibri"/>
              <a:cs typeface="Calibri"/>
            </a:endParaRPr>
          </a:p>
          <a:p>
            <a:pPr marL="546100" indent="-457200">
              <a:lnSpc>
                <a:spcPct val="100000"/>
              </a:lnSpc>
              <a:spcBef>
                <a:spcPts val="1130"/>
              </a:spcBef>
              <a:buClr>
                <a:srgbClr val="FF0000"/>
              </a:buClr>
              <a:buFont typeface="Wingdings"/>
              <a:buChar char=""/>
              <a:tabLst>
                <a:tab pos="546100" algn="l"/>
              </a:tabLst>
            </a:pPr>
            <a:r>
              <a:rPr sz="1600">
                <a:latin typeface="Calibri"/>
                <a:cs typeface="Calibri"/>
              </a:rPr>
              <a:t>Modèle de </a:t>
            </a:r>
            <a:r>
              <a:rPr sz="1600" spc="-20">
                <a:latin typeface="Calibri"/>
                <a:cs typeface="Calibri"/>
              </a:rPr>
              <a:t>l’architecture</a:t>
            </a:r>
            <a:r>
              <a:rPr sz="1600" spc="45">
                <a:latin typeface="Calibri"/>
                <a:cs typeface="Calibri"/>
              </a:rPr>
              <a:t> </a:t>
            </a:r>
            <a:r>
              <a:rPr sz="1600">
                <a:latin typeface="Calibri"/>
                <a:cs typeface="Calibri"/>
              </a:rPr>
              <a:t>de </a:t>
            </a:r>
            <a:r>
              <a:rPr sz="1600" spc="-10">
                <a:latin typeface="Calibri"/>
                <a:cs typeface="Calibri"/>
              </a:rPr>
              <a:t>déploiement</a:t>
            </a:r>
            <a:endParaRPr sz="1600">
              <a:latin typeface="Calibri"/>
              <a:cs typeface="Calibri"/>
            </a:endParaRPr>
          </a:p>
          <a:p>
            <a:pPr marL="546100" indent="-457200">
              <a:lnSpc>
                <a:spcPct val="100000"/>
              </a:lnSpc>
              <a:spcBef>
                <a:spcPts val="1105"/>
              </a:spcBef>
              <a:buClr>
                <a:srgbClr val="FF0000"/>
              </a:buClr>
              <a:buFont typeface="Wingdings"/>
              <a:buChar char=""/>
              <a:tabLst>
                <a:tab pos="546100" algn="l"/>
              </a:tabLst>
            </a:pPr>
            <a:r>
              <a:rPr sz="1600">
                <a:latin typeface="Calibri"/>
                <a:cs typeface="Calibri"/>
              </a:rPr>
              <a:t>Modèle</a:t>
            </a:r>
            <a:r>
              <a:rPr sz="1600" spc="-20">
                <a:latin typeface="Calibri"/>
                <a:cs typeface="Calibri"/>
              </a:rPr>
              <a:t> </a:t>
            </a:r>
            <a:r>
              <a:rPr sz="1600">
                <a:latin typeface="Calibri"/>
                <a:cs typeface="Calibri"/>
              </a:rPr>
              <a:t>des</a:t>
            </a:r>
            <a:r>
              <a:rPr sz="1600" spc="-10">
                <a:latin typeface="Calibri"/>
                <a:cs typeface="Calibri"/>
              </a:rPr>
              <a:t> données</a:t>
            </a:r>
            <a:endParaRPr sz="1600">
              <a:latin typeface="Calibri"/>
              <a:cs typeface="Calibri"/>
            </a:endParaRPr>
          </a:p>
          <a:p>
            <a:pPr marL="546100" indent="-457200">
              <a:lnSpc>
                <a:spcPct val="100000"/>
              </a:lnSpc>
              <a:spcBef>
                <a:spcPts val="1105"/>
              </a:spcBef>
              <a:buClr>
                <a:srgbClr val="FF0000"/>
              </a:buClr>
              <a:buFont typeface="Wingdings"/>
              <a:buChar char=""/>
              <a:tabLst>
                <a:tab pos="546100" algn="l"/>
              </a:tabLst>
            </a:pPr>
            <a:r>
              <a:rPr sz="1600">
                <a:latin typeface="Calibri"/>
                <a:cs typeface="Calibri"/>
              </a:rPr>
              <a:t>Modèle</a:t>
            </a:r>
            <a:r>
              <a:rPr sz="1600" spc="-20">
                <a:latin typeface="Calibri"/>
                <a:cs typeface="Calibri"/>
              </a:rPr>
              <a:t> </a:t>
            </a:r>
            <a:r>
              <a:rPr sz="1600">
                <a:latin typeface="Calibri"/>
                <a:cs typeface="Calibri"/>
              </a:rPr>
              <a:t>des</a:t>
            </a:r>
            <a:r>
              <a:rPr sz="1600" spc="-10">
                <a:latin typeface="Calibri"/>
                <a:cs typeface="Calibri"/>
              </a:rPr>
              <a:t> traitements</a:t>
            </a:r>
            <a:endParaRPr sz="1600">
              <a:latin typeface="Calibri"/>
              <a:cs typeface="Calibri"/>
            </a:endParaRPr>
          </a:p>
        </p:txBody>
      </p:sp>
      <p:grpSp>
        <p:nvGrpSpPr>
          <p:cNvPr id="15" name="object 15"/>
          <p:cNvGrpSpPr/>
          <p:nvPr/>
        </p:nvGrpSpPr>
        <p:grpSpPr>
          <a:xfrm>
            <a:off x="1877567" y="1786127"/>
            <a:ext cx="701040" cy="2307590"/>
            <a:chOff x="1877567" y="1786127"/>
            <a:chExt cx="701040" cy="2307590"/>
          </a:xfrm>
        </p:grpSpPr>
        <p:pic>
          <p:nvPicPr>
            <p:cNvPr id="16" name="object 16"/>
            <p:cNvPicPr/>
            <p:nvPr/>
          </p:nvPicPr>
          <p:blipFill>
            <a:blip r:embed="rId4" cstate="print"/>
            <a:stretch>
              <a:fillRect/>
            </a:stretch>
          </p:blipFill>
          <p:spPr>
            <a:xfrm>
              <a:off x="1999487" y="1786127"/>
              <a:ext cx="579119" cy="579120"/>
            </a:xfrm>
            <a:prstGeom prst="rect">
              <a:avLst/>
            </a:prstGeom>
          </p:spPr>
        </p:pic>
        <p:pic>
          <p:nvPicPr>
            <p:cNvPr id="17" name="object 17"/>
            <p:cNvPicPr/>
            <p:nvPr/>
          </p:nvPicPr>
          <p:blipFill>
            <a:blip r:embed="rId5" cstate="print"/>
            <a:stretch>
              <a:fillRect/>
            </a:stretch>
          </p:blipFill>
          <p:spPr>
            <a:xfrm>
              <a:off x="1877567" y="3462527"/>
              <a:ext cx="630936" cy="630936"/>
            </a:xfrm>
            <a:prstGeom prst="rect">
              <a:avLst/>
            </a:prstGeom>
          </p:spPr>
        </p:pic>
      </p:gr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50</a:t>
            </a:fld>
            <a:endParaRPr spc="-25"/>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51</a:t>
            </a:fld>
            <a:endParaRPr spc="-25"/>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9" name="object 9"/>
          <p:cNvSpPr txBox="1">
            <a:spLocks noGrp="1"/>
          </p:cNvSpPr>
          <p:nvPr>
            <p:ph type="title"/>
          </p:nvPr>
        </p:nvSpPr>
        <p:spPr>
          <a:xfrm>
            <a:off x="258876" y="327406"/>
            <a:ext cx="4650740" cy="603885"/>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01-</a:t>
            </a:r>
            <a:r>
              <a:rPr spc="-60">
                <a:solidFill>
                  <a:srgbClr val="0058A0"/>
                </a:solidFill>
              </a:rPr>
              <a:t> </a:t>
            </a:r>
            <a:r>
              <a:rPr spc="-20">
                <a:solidFill>
                  <a:srgbClr val="0058A0"/>
                </a:solidFill>
              </a:rPr>
              <a:t>PRINCIPALES </a:t>
            </a:r>
            <a:r>
              <a:rPr spc="-25">
                <a:solidFill>
                  <a:srgbClr val="0058A0"/>
                </a:solidFill>
              </a:rPr>
              <a:t>ETAPES</a:t>
            </a:r>
            <a:r>
              <a:rPr spc="-15">
                <a:solidFill>
                  <a:srgbClr val="0058A0"/>
                </a:solidFill>
              </a:rPr>
              <a:t> </a:t>
            </a:r>
            <a:r>
              <a:rPr>
                <a:solidFill>
                  <a:srgbClr val="0058A0"/>
                </a:solidFill>
              </a:rPr>
              <a:t>DE</a:t>
            </a:r>
            <a:r>
              <a:rPr spc="-65">
                <a:solidFill>
                  <a:srgbClr val="0058A0"/>
                </a:solidFill>
              </a:rPr>
              <a:t> </a:t>
            </a:r>
            <a:r>
              <a:rPr spc="-10">
                <a:solidFill>
                  <a:srgbClr val="0058A0"/>
                </a:solidFill>
              </a:rPr>
              <a:t>CONSTRUCTION</a:t>
            </a:r>
          </a:p>
          <a:p>
            <a:pPr marL="12700">
              <a:lnSpc>
                <a:spcPts val="2280"/>
              </a:lnSpc>
            </a:pPr>
            <a:r>
              <a:rPr>
                <a:solidFill>
                  <a:srgbClr val="0058A0"/>
                </a:solidFill>
              </a:rPr>
              <a:t>D’UN</a:t>
            </a:r>
            <a:r>
              <a:rPr spc="-10">
                <a:solidFill>
                  <a:srgbClr val="0058A0"/>
                </a:solidFill>
              </a:rPr>
              <a:t> </a:t>
            </a:r>
            <a:r>
              <a:rPr spc="-25">
                <a:solidFill>
                  <a:srgbClr val="0058A0"/>
                </a:solidFill>
              </a:rPr>
              <a:t>SI</a:t>
            </a:r>
          </a:p>
        </p:txBody>
      </p:sp>
      <p:sp>
        <p:nvSpPr>
          <p:cNvPr id="10" name="object 10"/>
          <p:cNvSpPr txBox="1"/>
          <p:nvPr/>
        </p:nvSpPr>
        <p:spPr>
          <a:xfrm>
            <a:off x="269240" y="860882"/>
            <a:ext cx="3799204" cy="271145"/>
          </a:xfrm>
          <a:prstGeom prst="rect">
            <a:avLst/>
          </a:prstGeom>
        </p:spPr>
        <p:txBody>
          <a:bodyPr vert="horz" wrap="square" lIns="0" tIns="13970" rIns="0" bIns="0" rtlCol="0">
            <a:spAutoFit/>
          </a:bodyPr>
          <a:lstStyle/>
          <a:p>
            <a:pPr marL="12700">
              <a:lnSpc>
                <a:spcPct val="100000"/>
              </a:lnSpc>
              <a:spcBef>
                <a:spcPts val="110"/>
              </a:spcBef>
            </a:pPr>
            <a:r>
              <a:rPr sz="1600" b="1" spc="-10">
                <a:solidFill>
                  <a:srgbClr val="0058A0"/>
                </a:solidFill>
                <a:latin typeface="Calibri"/>
                <a:cs typeface="Calibri"/>
              </a:rPr>
              <a:t>Identification</a:t>
            </a:r>
            <a:r>
              <a:rPr sz="1600" b="1" spc="-15">
                <a:solidFill>
                  <a:srgbClr val="0058A0"/>
                </a:solidFill>
                <a:latin typeface="Calibri"/>
                <a:cs typeface="Calibri"/>
              </a:rPr>
              <a:t> </a:t>
            </a:r>
            <a:r>
              <a:rPr sz="1600" b="1">
                <a:solidFill>
                  <a:srgbClr val="0058A0"/>
                </a:solidFill>
                <a:latin typeface="Calibri"/>
                <a:cs typeface="Calibri"/>
              </a:rPr>
              <a:t>des</a:t>
            </a:r>
            <a:r>
              <a:rPr sz="1600" b="1" spc="-30">
                <a:solidFill>
                  <a:srgbClr val="0058A0"/>
                </a:solidFill>
                <a:latin typeface="Calibri"/>
                <a:cs typeface="Calibri"/>
              </a:rPr>
              <a:t> </a:t>
            </a:r>
            <a:r>
              <a:rPr sz="1600" b="1">
                <a:solidFill>
                  <a:srgbClr val="0058A0"/>
                </a:solidFill>
                <a:latin typeface="Calibri"/>
                <a:cs typeface="Calibri"/>
              </a:rPr>
              <a:t>étapes</a:t>
            </a:r>
            <a:r>
              <a:rPr sz="1600" b="1" spc="-50">
                <a:solidFill>
                  <a:srgbClr val="0058A0"/>
                </a:solidFill>
                <a:latin typeface="Calibri"/>
                <a:cs typeface="Calibri"/>
              </a:rPr>
              <a:t> </a:t>
            </a:r>
            <a:r>
              <a:rPr sz="1600" b="1">
                <a:solidFill>
                  <a:srgbClr val="0058A0"/>
                </a:solidFill>
                <a:latin typeface="Calibri"/>
                <a:cs typeface="Calibri"/>
              </a:rPr>
              <a:t>de</a:t>
            </a:r>
            <a:r>
              <a:rPr sz="1600" b="1" spc="-30">
                <a:solidFill>
                  <a:srgbClr val="0058A0"/>
                </a:solidFill>
                <a:latin typeface="Calibri"/>
                <a:cs typeface="Calibri"/>
              </a:rPr>
              <a:t> </a:t>
            </a:r>
            <a:r>
              <a:rPr sz="1600" b="1">
                <a:solidFill>
                  <a:srgbClr val="0058A0"/>
                </a:solidFill>
                <a:latin typeface="Calibri"/>
                <a:cs typeface="Calibri"/>
              </a:rPr>
              <a:t>conception</a:t>
            </a:r>
            <a:r>
              <a:rPr sz="1600" b="1" spc="-40">
                <a:solidFill>
                  <a:srgbClr val="0058A0"/>
                </a:solidFill>
                <a:latin typeface="Calibri"/>
                <a:cs typeface="Calibri"/>
              </a:rPr>
              <a:t> </a:t>
            </a:r>
            <a:r>
              <a:rPr sz="1600" b="1">
                <a:solidFill>
                  <a:srgbClr val="0058A0"/>
                </a:solidFill>
                <a:latin typeface="Calibri"/>
                <a:cs typeface="Calibri"/>
              </a:rPr>
              <a:t>du</a:t>
            </a:r>
            <a:r>
              <a:rPr sz="1600" b="1" spc="-10">
                <a:solidFill>
                  <a:srgbClr val="0058A0"/>
                </a:solidFill>
                <a:latin typeface="Calibri"/>
                <a:cs typeface="Calibri"/>
              </a:rPr>
              <a:t> </a:t>
            </a:r>
            <a:r>
              <a:rPr sz="1600" b="1" spc="-25">
                <a:solidFill>
                  <a:srgbClr val="0058A0"/>
                </a:solidFill>
                <a:latin typeface="Calibri"/>
                <a:cs typeface="Calibri"/>
              </a:rPr>
              <a:t>SI</a:t>
            </a:r>
            <a:endParaRPr sz="1600">
              <a:latin typeface="Calibri"/>
              <a:cs typeface="Calibri"/>
            </a:endParaRPr>
          </a:p>
        </p:txBody>
      </p:sp>
      <p:sp>
        <p:nvSpPr>
          <p:cNvPr id="11" name="object 11"/>
          <p:cNvSpPr txBox="1"/>
          <p:nvPr/>
        </p:nvSpPr>
        <p:spPr>
          <a:xfrm>
            <a:off x="798982" y="2236469"/>
            <a:ext cx="10412095" cy="3037625"/>
          </a:xfrm>
          <a:prstGeom prst="rect">
            <a:avLst/>
          </a:prstGeom>
        </p:spPr>
        <p:txBody>
          <a:bodyPr vert="horz" wrap="square" lIns="0" tIns="26034" rIns="0" bIns="0" rtlCol="0">
            <a:spAutoFit/>
          </a:bodyPr>
          <a:lstStyle/>
          <a:p>
            <a:pPr marL="12700" marR="5080" algn="just">
              <a:lnSpc>
                <a:spcPts val="1610"/>
              </a:lnSpc>
              <a:spcBef>
                <a:spcPts val="204"/>
              </a:spcBef>
            </a:pPr>
            <a:r>
              <a:rPr sz="1600" b="1">
                <a:solidFill>
                  <a:srgbClr val="555555"/>
                </a:solidFill>
                <a:latin typeface="Calibri"/>
                <a:cs typeface="Calibri"/>
              </a:rPr>
              <a:t>Dossier</a:t>
            </a:r>
            <a:r>
              <a:rPr sz="1600" b="1" spc="240">
                <a:solidFill>
                  <a:srgbClr val="555555"/>
                </a:solidFill>
                <a:latin typeface="Calibri"/>
                <a:cs typeface="Calibri"/>
              </a:rPr>
              <a:t> </a:t>
            </a:r>
            <a:r>
              <a:rPr sz="1600" b="1">
                <a:solidFill>
                  <a:srgbClr val="555555"/>
                </a:solidFill>
                <a:latin typeface="Calibri"/>
                <a:cs typeface="Calibri"/>
              </a:rPr>
              <a:t>de</a:t>
            </a:r>
            <a:r>
              <a:rPr sz="1600" b="1" spc="229">
                <a:solidFill>
                  <a:srgbClr val="555555"/>
                </a:solidFill>
                <a:latin typeface="Calibri"/>
                <a:cs typeface="Calibri"/>
              </a:rPr>
              <a:t> </a:t>
            </a:r>
            <a:r>
              <a:rPr sz="1600" b="1">
                <a:solidFill>
                  <a:srgbClr val="555555"/>
                </a:solidFill>
                <a:latin typeface="Calibri"/>
                <a:cs typeface="Calibri"/>
              </a:rPr>
              <a:t>conception</a:t>
            </a:r>
            <a:r>
              <a:rPr sz="1600" b="1" spc="229">
                <a:solidFill>
                  <a:srgbClr val="555555"/>
                </a:solidFill>
                <a:latin typeface="Calibri"/>
                <a:cs typeface="Calibri"/>
              </a:rPr>
              <a:t> </a:t>
            </a:r>
            <a:r>
              <a:rPr sz="1600">
                <a:solidFill>
                  <a:srgbClr val="555555"/>
                </a:solidFill>
                <a:latin typeface="Calibri"/>
                <a:cs typeface="Calibri"/>
              </a:rPr>
              <a:t>:</a:t>
            </a:r>
            <a:r>
              <a:rPr sz="1600" spc="265">
                <a:solidFill>
                  <a:srgbClr val="555555"/>
                </a:solidFill>
                <a:latin typeface="Calibri"/>
                <a:cs typeface="Calibri"/>
              </a:rPr>
              <a:t> </a:t>
            </a:r>
            <a:r>
              <a:rPr lang="fr-FR" sz="1600">
                <a:solidFill>
                  <a:srgbClr val="555555"/>
                </a:solidFill>
                <a:latin typeface="Calibri"/>
                <a:cs typeface="Calibri"/>
              </a:rPr>
              <a:t>il </a:t>
            </a:r>
            <a:r>
              <a:rPr sz="1600" err="1">
                <a:solidFill>
                  <a:srgbClr val="555555"/>
                </a:solidFill>
                <a:latin typeface="Calibri"/>
                <a:cs typeface="Calibri"/>
              </a:rPr>
              <a:t>constitue</a:t>
            </a:r>
            <a:r>
              <a:rPr sz="1600" spc="265">
                <a:solidFill>
                  <a:srgbClr val="555555"/>
                </a:solidFill>
                <a:latin typeface="Calibri"/>
                <a:cs typeface="Calibri"/>
              </a:rPr>
              <a:t> </a:t>
            </a:r>
            <a:r>
              <a:rPr sz="1600">
                <a:solidFill>
                  <a:srgbClr val="555555"/>
                </a:solidFill>
                <a:latin typeface="Calibri"/>
                <a:cs typeface="Calibri"/>
              </a:rPr>
              <a:t>l’élément</a:t>
            </a:r>
            <a:r>
              <a:rPr sz="1600" spc="250">
                <a:solidFill>
                  <a:srgbClr val="555555"/>
                </a:solidFill>
                <a:latin typeface="Calibri"/>
                <a:cs typeface="Calibri"/>
              </a:rPr>
              <a:t> </a:t>
            </a:r>
            <a:r>
              <a:rPr sz="1600">
                <a:solidFill>
                  <a:srgbClr val="555555"/>
                </a:solidFill>
                <a:latin typeface="Calibri"/>
                <a:cs typeface="Calibri"/>
              </a:rPr>
              <a:t>le</a:t>
            </a:r>
            <a:r>
              <a:rPr sz="1600" spc="254">
                <a:solidFill>
                  <a:srgbClr val="555555"/>
                </a:solidFill>
                <a:latin typeface="Calibri"/>
                <a:cs typeface="Calibri"/>
              </a:rPr>
              <a:t> </a:t>
            </a:r>
            <a:r>
              <a:rPr sz="1600">
                <a:solidFill>
                  <a:srgbClr val="555555"/>
                </a:solidFill>
                <a:latin typeface="Calibri"/>
                <a:cs typeface="Calibri"/>
              </a:rPr>
              <a:t>plus</a:t>
            </a:r>
            <a:r>
              <a:rPr sz="1600" spc="265">
                <a:solidFill>
                  <a:srgbClr val="555555"/>
                </a:solidFill>
                <a:latin typeface="Calibri"/>
                <a:cs typeface="Calibri"/>
              </a:rPr>
              <a:t> </a:t>
            </a:r>
            <a:r>
              <a:rPr sz="1600">
                <a:solidFill>
                  <a:srgbClr val="555555"/>
                </a:solidFill>
                <a:latin typeface="Calibri"/>
                <a:cs typeface="Calibri"/>
              </a:rPr>
              <a:t>important</a:t>
            </a:r>
            <a:r>
              <a:rPr sz="1600" spc="250">
                <a:solidFill>
                  <a:srgbClr val="555555"/>
                </a:solidFill>
                <a:latin typeface="Calibri"/>
                <a:cs typeface="Calibri"/>
              </a:rPr>
              <a:t> </a:t>
            </a:r>
            <a:r>
              <a:rPr sz="1600">
                <a:solidFill>
                  <a:srgbClr val="555555"/>
                </a:solidFill>
                <a:latin typeface="Calibri"/>
                <a:cs typeface="Calibri"/>
              </a:rPr>
              <a:t>de</a:t>
            </a:r>
            <a:r>
              <a:rPr sz="1600" spc="250">
                <a:solidFill>
                  <a:srgbClr val="555555"/>
                </a:solidFill>
                <a:latin typeface="Calibri"/>
                <a:cs typeface="Calibri"/>
              </a:rPr>
              <a:t> </a:t>
            </a:r>
            <a:r>
              <a:rPr sz="1600">
                <a:solidFill>
                  <a:srgbClr val="555555"/>
                </a:solidFill>
                <a:latin typeface="Calibri"/>
                <a:cs typeface="Calibri"/>
              </a:rPr>
              <a:t>l’étape</a:t>
            </a:r>
            <a:r>
              <a:rPr sz="1600" spc="265">
                <a:solidFill>
                  <a:srgbClr val="555555"/>
                </a:solidFill>
                <a:latin typeface="Calibri"/>
                <a:cs typeface="Calibri"/>
              </a:rPr>
              <a:t> </a:t>
            </a:r>
            <a:r>
              <a:rPr sz="1600">
                <a:solidFill>
                  <a:srgbClr val="555555"/>
                </a:solidFill>
                <a:latin typeface="Calibri"/>
                <a:cs typeface="Calibri"/>
              </a:rPr>
              <a:t>de</a:t>
            </a:r>
            <a:r>
              <a:rPr sz="1600" spc="250">
                <a:solidFill>
                  <a:srgbClr val="555555"/>
                </a:solidFill>
                <a:latin typeface="Calibri"/>
                <a:cs typeface="Calibri"/>
              </a:rPr>
              <a:t> </a:t>
            </a:r>
            <a:r>
              <a:rPr sz="1600">
                <a:solidFill>
                  <a:srgbClr val="555555"/>
                </a:solidFill>
                <a:latin typeface="Calibri"/>
                <a:cs typeface="Calibri"/>
              </a:rPr>
              <a:t>conception</a:t>
            </a:r>
            <a:r>
              <a:rPr sz="1600" spc="229">
                <a:solidFill>
                  <a:srgbClr val="555555"/>
                </a:solidFill>
                <a:latin typeface="Calibri"/>
                <a:cs typeface="Calibri"/>
              </a:rPr>
              <a:t> </a:t>
            </a:r>
            <a:r>
              <a:rPr sz="1600">
                <a:solidFill>
                  <a:srgbClr val="555555"/>
                </a:solidFill>
                <a:latin typeface="Calibri"/>
                <a:cs typeface="Calibri"/>
              </a:rPr>
              <a:t>du</a:t>
            </a:r>
            <a:r>
              <a:rPr sz="1600" spc="235">
                <a:solidFill>
                  <a:srgbClr val="555555"/>
                </a:solidFill>
                <a:latin typeface="Calibri"/>
                <a:cs typeface="Calibri"/>
              </a:rPr>
              <a:t> </a:t>
            </a:r>
            <a:r>
              <a:rPr sz="1600">
                <a:solidFill>
                  <a:srgbClr val="555555"/>
                </a:solidFill>
                <a:latin typeface="Calibri"/>
                <a:cs typeface="Calibri"/>
              </a:rPr>
              <a:t>SI.</a:t>
            </a:r>
            <a:r>
              <a:rPr sz="1600" spc="240">
                <a:solidFill>
                  <a:srgbClr val="555555"/>
                </a:solidFill>
                <a:latin typeface="Calibri"/>
                <a:cs typeface="Calibri"/>
              </a:rPr>
              <a:t> </a:t>
            </a:r>
            <a:r>
              <a:rPr sz="1600">
                <a:solidFill>
                  <a:srgbClr val="555555"/>
                </a:solidFill>
                <a:latin typeface="Calibri"/>
                <a:cs typeface="Calibri"/>
              </a:rPr>
              <a:t>Il</a:t>
            </a:r>
            <a:r>
              <a:rPr sz="1600" spc="220">
                <a:solidFill>
                  <a:srgbClr val="555555"/>
                </a:solidFill>
                <a:latin typeface="Calibri"/>
                <a:cs typeface="Calibri"/>
              </a:rPr>
              <a:t> </a:t>
            </a:r>
            <a:r>
              <a:rPr sz="1600">
                <a:solidFill>
                  <a:srgbClr val="555555"/>
                </a:solidFill>
                <a:latin typeface="Calibri"/>
                <a:cs typeface="Calibri"/>
              </a:rPr>
              <a:t>contient</a:t>
            </a:r>
            <a:r>
              <a:rPr sz="1600" spc="245">
                <a:solidFill>
                  <a:srgbClr val="555555"/>
                </a:solidFill>
                <a:latin typeface="Calibri"/>
                <a:cs typeface="Calibri"/>
              </a:rPr>
              <a:t> </a:t>
            </a:r>
            <a:r>
              <a:rPr sz="1600" spc="-25">
                <a:solidFill>
                  <a:srgbClr val="555555"/>
                </a:solidFill>
                <a:latin typeface="Calibri"/>
                <a:cs typeface="Calibri"/>
              </a:rPr>
              <a:t>une </a:t>
            </a:r>
            <a:r>
              <a:rPr sz="1600" spc="-10">
                <a:solidFill>
                  <a:srgbClr val="555555"/>
                </a:solidFill>
                <a:latin typeface="Calibri"/>
                <a:cs typeface="Calibri"/>
              </a:rPr>
              <a:t>description</a:t>
            </a:r>
            <a:r>
              <a:rPr sz="1600" spc="-5">
                <a:solidFill>
                  <a:srgbClr val="555555"/>
                </a:solidFill>
                <a:latin typeface="Calibri"/>
                <a:cs typeface="Calibri"/>
              </a:rPr>
              <a:t> </a:t>
            </a:r>
            <a:r>
              <a:rPr sz="1600">
                <a:solidFill>
                  <a:srgbClr val="555555"/>
                </a:solidFill>
                <a:latin typeface="Calibri"/>
                <a:cs typeface="Calibri"/>
              </a:rPr>
              <a:t>théorique</a:t>
            </a:r>
            <a:r>
              <a:rPr sz="1600" spc="30">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spc="-10">
                <a:solidFill>
                  <a:srgbClr val="555555"/>
                </a:solidFill>
                <a:latin typeface="Calibri"/>
                <a:cs typeface="Calibri"/>
              </a:rPr>
              <a:t>applications</a:t>
            </a:r>
            <a:r>
              <a:rPr sz="1600" spc="15">
                <a:solidFill>
                  <a:srgbClr val="555555"/>
                </a:solidFill>
                <a:latin typeface="Calibri"/>
                <a:cs typeface="Calibri"/>
              </a:rPr>
              <a:t> </a:t>
            </a:r>
            <a:r>
              <a:rPr sz="1600">
                <a:solidFill>
                  <a:srgbClr val="555555"/>
                </a:solidFill>
                <a:latin typeface="Calibri"/>
                <a:cs typeface="Calibri"/>
              </a:rPr>
              <a:t>à</a:t>
            </a:r>
            <a:r>
              <a:rPr sz="1600" spc="-55">
                <a:solidFill>
                  <a:srgbClr val="555555"/>
                </a:solidFill>
                <a:latin typeface="Calibri"/>
                <a:cs typeface="Calibri"/>
              </a:rPr>
              <a:t> </a:t>
            </a:r>
            <a:r>
              <a:rPr sz="1600" spc="-10">
                <a:solidFill>
                  <a:srgbClr val="555555"/>
                </a:solidFill>
                <a:latin typeface="Calibri"/>
                <a:cs typeface="Calibri"/>
              </a:rPr>
              <a:t>développer</a:t>
            </a:r>
            <a:r>
              <a:rPr sz="1600" spc="25">
                <a:solidFill>
                  <a:srgbClr val="555555"/>
                </a:solidFill>
                <a:latin typeface="Calibri"/>
                <a:cs typeface="Calibri"/>
              </a:rPr>
              <a:t> </a:t>
            </a:r>
            <a:r>
              <a:rPr sz="1600" spc="-10">
                <a:solidFill>
                  <a:srgbClr val="555555"/>
                </a:solidFill>
                <a:latin typeface="Calibri"/>
                <a:cs typeface="Calibri"/>
              </a:rPr>
              <a:t>(description</a:t>
            </a:r>
            <a:r>
              <a:rPr sz="1600" spc="5">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a:solidFill>
                  <a:srgbClr val="555555"/>
                </a:solidFill>
                <a:latin typeface="Calibri"/>
                <a:cs typeface="Calibri"/>
              </a:rPr>
              <a:t>données</a:t>
            </a:r>
            <a:r>
              <a:rPr sz="1600" spc="-5">
                <a:solidFill>
                  <a:srgbClr val="555555"/>
                </a:solidFill>
                <a:latin typeface="Calibri"/>
                <a:cs typeface="Calibri"/>
              </a:rPr>
              <a:t> </a:t>
            </a:r>
            <a:r>
              <a:rPr sz="1600">
                <a:solidFill>
                  <a:srgbClr val="555555"/>
                </a:solidFill>
                <a:latin typeface="Calibri"/>
                <a:cs typeface="Calibri"/>
              </a:rPr>
              <a:t>et</a:t>
            </a:r>
            <a:r>
              <a:rPr sz="1600" spc="-45">
                <a:solidFill>
                  <a:srgbClr val="555555"/>
                </a:solidFill>
                <a:latin typeface="Calibri"/>
                <a:cs typeface="Calibri"/>
              </a:rPr>
              <a:t> </a:t>
            </a:r>
            <a:r>
              <a:rPr sz="1600">
                <a:solidFill>
                  <a:srgbClr val="555555"/>
                </a:solidFill>
                <a:latin typeface="Calibri"/>
                <a:cs typeface="Calibri"/>
              </a:rPr>
              <a:t>description</a:t>
            </a:r>
            <a:r>
              <a:rPr sz="1600" spc="20">
                <a:solidFill>
                  <a:srgbClr val="555555"/>
                </a:solidFill>
                <a:latin typeface="Calibri"/>
                <a:cs typeface="Calibri"/>
              </a:rPr>
              <a:t> </a:t>
            </a:r>
            <a:r>
              <a:rPr sz="1600">
                <a:solidFill>
                  <a:srgbClr val="555555"/>
                </a:solidFill>
                <a:latin typeface="Calibri"/>
                <a:cs typeface="Calibri"/>
              </a:rPr>
              <a:t>des</a:t>
            </a:r>
            <a:r>
              <a:rPr sz="1600" spc="-50">
                <a:solidFill>
                  <a:srgbClr val="555555"/>
                </a:solidFill>
                <a:latin typeface="Calibri"/>
                <a:cs typeface="Calibri"/>
              </a:rPr>
              <a:t> </a:t>
            </a:r>
            <a:r>
              <a:rPr sz="1600" spc="-10">
                <a:solidFill>
                  <a:srgbClr val="555555"/>
                </a:solidFill>
                <a:latin typeface="Calibri"/>
                <a:cs typeface="Calibri"/>
              </a:rPr>
              <a:t>traitements).</a:t>
            </a:r>
            <a:endParaRPr sz="1600">
              <a:latin typeface="Calibri"/>
              <a:cs typeface="Calibri"/>
            </a:endParaRPr>
          </a:p>
          <a:p>
            <a:pPr algn="just">
              <a:lnSpc>
                <a:spcPct val="100000"/>
              </a:lnSpc>
              <a:spcBef>
                <a:spcPts val="1070"/>
              </a:spcBef>
            </a:pPr>
            <a:endParaRPr sz="1600">
              <a:latin typeface="Calibri"/>
              <a:cs typeface="Calibri"/>
            </a:endParaRPr>
          </a:p>
          <a:p>
            <a:pPr marL="12700" marR="5080" algn="just">
              <a:lnSpc>
                <a:spcPts val="1610"/>
              </a:lnSpc>
            </a:pPr>
            <a:r>
              <a:rPr sz="1600" b="1">
                <a:solidFill>
                  <a:srgbClr val="555555"/>
                </a:solidFill>
                <a:latin typeface="Calibri"/>
                <a:cs typeface="Calibri"/>
              </a:rPr>
              <a:t>Modèle</a:t>
            </a:r>
            <a:r>
              <a:rPr sz="1600" b="1" spc="220">
                <a:solidFill>
                  <a:srgbClr val="555555"/>
                </a:solidFill>
                <a:latin typeface="Calibri"/>
                <a:cs typeface="Calibri"/>
              </a:rPr>
              <a:t> </a:t>
            </a:r>
            <a:r>
              <a:rPr sz="1600" b="1">
                <a:solidFill>
                  <a:srgbClr val="555555"/>
                </a:solidFill>
                <a:latin typeface="Calibri"/>
                <a:cs typeface="Calibri"/>
              </a:rPr>
              <a:t>de</a:t>
            </a:r>
            <a:r>
              <a:rPr sz="1600" b="1" spc="195">
                <a:solidFill>
                  <a:srgbClr val="555555"/>
                </a:solidFill>
                <a:latin typeface="Calibri"/>
                <a:cs typeface="Calibri"/>
              </a:rPr>
              <a:t> </a:t>
            </a:r>
            <a:r>
              <a:rPr sz="1600" b="1" spc="-10">
                <a:solidFill>
                  <a:srgbClr val="555555"/>
                </a:solidFill>
                <a:latin typeface="Calibri"/>
                <a:cs typeface="Calibri"/>
              </a:rPr>
              <a:t>l’architecture</a:t>
            </a:r>
            <a:r>
              <a:rPr sz="1600" b="1" spc="200">
                <a:solidFill>
                  <a:srgbClr val="555555"/>
                </a:solidFill>
                <a:latin typeface="Calibri"/>
                <a:cs typeface="Calibri"/>
              </a:rPr>
              <a:t> </a:t>
            </a:r>
            <a:r>
              <a:rPr sz="1600" b="1">
                <a:solidFill>
                  <a:srgbClr val="555555"/>
                </a:solidFill>
                <a:latin typeface="Calibri"/>
                <a:cs typeface="Calibri"/>
              </a:rPr>
              <a:t>de</a:t>
            </a:r>
            <a:r>
              <a:rPr sz="1600" b="1" spc="195">
                <a:solidFill>
                  <a:srgbClr val="555555"/>
                </a:solidFill>
                <a:latin typeface="Calibri"/>
                <a:cs typeface="Calibri"/>
              </a:rPr>
              <a:t> </a:t>
            </a:r>
            <a:r>
              <a:rPr sz="1600" b="1">
                <a:solidFill>
                  <a:srgbClr val="555555"/>
                </a:solidFill>
                <a:latin typeface="Calibri"/>
                <a:cs typeface="Calibri"/>
              </a:rPr>
              <a:t>déploiement</a:t>
            </a:r>
            <a:r>
              <a:rPr sz="1600" b="1" spc="200">
                <a:solidFill>
                  <a:srgbClr val="555555"/>
                </a:solidFill>
                <a:latin typeface="Calibri"/>
                <a:cs typeface="Calibri"/>
              </a:rPr>
              <a:t> </a:t>
            </a:r>
            <a:r>
              <a:rPr sz="1600">
                <a:solidFill>
                  <a:srgbClr val="555555"/>
                </a:solidFill>
                <a:latin typeface="Calibri"/>
                <a:cs typeface="Calibri"/>
              </a:rPr>
              <a:t>:</a:t>
            </a:r>
            <a:r>
              <a:rPr sz="1600" spc="210">
                <a:solidFill>
                  <a:srgbClr val="555555"/>
                </a:solidFill>
                <a:latin typeface="Calibri"/>
                <a:cs typeface="Calibri"/>
              </a:rPr>
              <a:t> </a:t>
            </a:r>
            <a:r>
              <a:rPr sz="1600">
                <a:solidFill>
                  <a:srgbClr val="555555"/>
                </a:solidFill>
                <a:latin typeface="Calibri"/>
                <a:cs typeface="Calibri"/>
              </a:rPr>
              <a:t>C’est</a:t>
            </a:r>
            <a:r>
              <a:rPr sz="1600" spc="215">
                <a:solidFill>
                  <a:srgbClr val="555555"/>
                </a:solidFill>
                <a:latin typeface="Calibri"/>
                <a:cs typeface="Calibri"/>
              </a:rPr>
              <a:t> </a:t>
            </a:r>
            <a:r>
              <a:rPr sz="1600">
                <a:solidFill>
                  <a:srgbClr val="555555"/>
                </a:solidFill>
                <a:latin typeface="Calibri"/>
                <a:cs typeface="Calibri"/>
              </a:rPr>
              <a:t>un</a:t>
            </a:r>
            <a:r>
              <a:rPr sz="1600" spc="190">
                <a:solidFill>
                  <a:srgbClr val="555555"/>
                </a:solidFill>
                <a:latin typeface="Calibri"/>
                <a:cs typeface="Calibri"/>
              </a:rPr>
              <a:t> </a:t>
            </a:r>
            <a:r>
              <a:rPr sz="1600">
                <a:solidFill>
                  <a:srgbClr val="555555"/>
                </a:solidFill>
                <a:latin typeface="Calibri"/>
                <a:cs typeface="Calibri"/>
              </a:rPr>
              <a:t>modèle</a:t>
            </a:r>
            <a:r>
              <a:rPr sz="1600" spc="210">
                <a:solidFill>
                  <a:srgbClr val="555555"/>
                </a:solidFill>
                <a:latin typeface="Calibri"/>
                <a:cs typeface="Calibri"/>
              </a:rPr>
              <a:t> </a:t>
            </a:r>
            <a:r>
              <a:rPr sz="1600">
                <a:solidFill>
                  <a:srgbClr val="555555"/>
                </a:solidFill>
                <a:latin typeface="Calibri"/>
                <a:cs typeface="Calibri"/>
              </a:rPr>
              <a:t>qui</a:t>
            </a:r>
            <a:r>
              <a:rPr sz="1600" spc="190">
                <a:solidFill>
                  <a:srgbClr val="555555"/>
                </a:solidFill>
                <a:latin typeface="Calibri"/>
                <a:cs typeface="Calibri"/>
              </a:rPr>
              <a:t> </a:t>
            </a:r>
            <a:r>
              <a:rPr sz="1600">
                <a:solidFill>
                  <a:srgbClr val="555555"/>
                </a:solidFill>
                <a:latin typeface="Calibri"/>
                <a:cs typeface="Calibri"/>
              </a:rPr>
              <a:t>représente</a:t>
            </a:r>
            <a:r>
              <a:rPr sz="1600" spc="229">
                <a:solidFill>
                  <a:srgbClr val="555555"/>
                </a:solidFill>
                <a:latin typeface="Calibri"/>
                <a:cs typeface="Calibri"/>
              </a:rPr>
              <a:t> </a:t>
            </a:r>
            <a:r>
              <a:rPr sz="1600" spc="-10">
                <a:solidFill>
                  <a:srgbClr val="555555"/>
                </a:solidFill>
                <a:latin typeface="Calibri"/>
                <a:cs typeface="Calibri"/>
              </a:rPr>
              <a:t>l’architecture</a:t>
            </a:r>
            <a:r>
              <a:rPr sz="1600" spc="220">
                <a:solidFill>
                  <a:srgbClr val="555555"/>
                </a:solidFill>
                <a:latin typeface="Calibri"/>
                <a:cs typeface="Calibri"/>
              </a:rPr>
              <a:t> </a:t>
            </a:r>
            <a:r>
              <a:rPr sz="1600">
                <a:solidFill>
                  <a:srgbClr val="555555"/>
                </a:solidFill>
                <a:latin typeface="Calibri"/>
                <a:cs typeface="Calibri"/>
              </a:rPr>
              <a:t>choisie</a:t>
            </a:r>
            <a:r>
              <a:rPr sz="1600" spc="210">
                <a:solidFill>
                  <a:srgbClr val="555555"/>
                </a:solidFill>
                <a:latin typeface="Calibri"/>
                <a:cs typeface="Calibri"/>
              </a:rPr>
              <a:t> </a:t>
            </a:r>
            <a:r>
              <a:rPr sz="1600">
                <a:solidFill>
                  <a:srgbClr val="555555"/>
                </a:solidFill>
                <a:latin typeface="Calibri"/>
                <a:cs typeface="Calibri"/>
              </a:rPr>
              <a:t>pour</a:t>
            </a:r>
            <a:r>
              <a:rPr sz="1600" spc="195">
                <a:solidFill>
                  <a:srgbClr val="555555"/>
                </a:solidFill>
                <a:latin typeface="Calibri"/>
                <a:cs typeface="Calibri"/>
              </a:rPr>
              <a:t> </a:t>
            </a:r>
            <a:r>
              <a:rPr sz="1600">
                <a:solidFill>
                  <a:srgbClr val="555555"/>
                </a:solidFill>
                <a:latin typeface="Calibri"/>
                <a:cs typeface="Calibri"/>
              </a:rPr>
              <a:t>déployer</a:t>
            </a:r>
            <a:r>
              <a:rPr sz="1600" spc="204">
                <a:solidFill>
                  <a:srgbClr val="555555"/>
                </a:solidFill>
                <a:latin typeface="Calibri"/>
                <a:cs typeface="Calibri"/>
              </a:rPr>
              <a:t> </a:t>
            </a:r>
            <a:r>
              <a:rPr sz="1600">
                <a:solidFill>
                  <a:srgbClr val="555555"/>
                </a:solidFill>
                <a:latin typeface="Calibri"/>
                <a:cs typeface="Calibri"/>
              </a:rPr>
              <a:t>le</a:t>
            </a:r>
            <a:r>
              <a:rPr sz="1600" spc="204">
                <a:solidFill>
                  <a:srgbClr val="555555"/>
                </a:solidFill>
                <a:latin typeface="Calibri"/>
                <a:cs typeface="Calibri"/>
              </a:rPr>
              <a:t> </a:t>
            </a:r>
            <a:r>
              <a:rPr sz="1600">
                <a:solidFill>
                  <a:srgbClr val="555555"/>
                </a:solidFill>
                <a:latin typeface="Calibri"/>
                <a:cs typeface="Calibri"/>
              </a:rPr>
              <a:t>SI.</a:t>
            </a:r>
            <a:r>
              <a:rPr sz="1600" spc="204">
                <a:solidFill>
                  <a:srgbClr val="555555"/>
                </a:solidFill>
                <a:latin typeface="Calibri"/>
                <a:cs typeface="Calibri"/>
              </a:rPr>
              <a:t> </a:t>
            </a:r>
            <a:r>
              <a:rPr sz="1600">
                <a:solidFill>
                  <a:srgbClr val="555555"/>
                </a:solidFill>
                <a:latin typeface="Calibri"/>
                <a:cs typeface="Calibri"/>
              </a:rPr>
              <a:t>Il</a:t>
            </a:r>
            <a:r>
              <a:rPr sz="1600" spc="195">
                <a:solidFill>
                  <a:srgbClr val="555555"/>
                </a:solidFill>
                <a:latin typeface="Calibri"/>
                <a:cs typeface="Calibri"/>
              </a:rPr>
              <a:t> </a:t>
            </a:r>
            <a:r>
              <a:rPr sz="1600">
                <a:solidFill>
                  <a:srgbClr val="555555"/>
                </a:solidFill>
                <a:latin typeface="Calibri"/>
                <a:cs typeface="Calibri"/>
              </a:rPr>
              <a:t>schématise</a:t>
            </a:r>
            <a:r>
              <a:rPr sz="1600" spc="210">
                <a:solidFill>
                  <a:srgbClr val="555555"/>
                </a:solidFill>
                <a:latin typeface="Calibri"/>
                <a:cs typeface="Calibri"/>
              </a:rPr>
              <a:t> </a:t>
            </a:r>
            <a:r>
              <a:rPr sz="1600" spc="-10">
                <a:solidFill>
                  <a:srgbClr val="555555"/>
                </a:solidFill>
                <a:latin typeface="Calibri"/>
                <a:cs typeface="Calibri"/>
              </a:rPr>
              <a:t>cette architecture</a:t>
            </a:r>
            <a:r>
              <a:rPr sz="1600" spc="25">
                <a:solidFill>
                  <a:srgbClr val="555555"/>
                </a:solidFill>
                <a:latin typeface="Calibri"/>
                <a:cs typeface="Calibri"/>
              </a:rPr>
              <a:t> </a:t>
            </a:r>
            <a:r>
              <a:rPr sz="1600">
                <a:solidFill>
                  <a:srgbClr val="555555"/>
                </a:solidFill>
                <a:latin typeface="Calibri"/>
                <a:cs typeface="Calibri"/>
              </a:rPr>
              <a:t>en</a:t>
            </a:r>
            <a:r>
              <a:rPr sz="1600" spc="-50">
                <a:solidFill>
                  <a:srgbClr val="555555"/>
                </a:solidFill>
                <a:latin typeface="Calibri"/>
                <a:cs typeface="Calibri"/>
              </a:rPr>
              <a:t> </a:t>
            </a:r>
            <a:r>
              <a:rPr sz="1600" spc="-10">
                <a:solidFill>
                  <a:srgbClr val="555555"/>
                </a:solidFill>
                <a:latin typeface="Calibri"/>
                <a:cs typeface="Calibri"/>
              </a:rPr>
              <a:t>représentant</a:t>
            </a:r>
            <a:r>
              <a:rPr sz="1600" spc="35">
                <a:solidFill>
                  <a:srgbClr val="555555"/>
                </a:solidFill>
                <a:latin typeface="Calibri"/>
                <a:cs typeface="Calibri"/>
              </a:rPr>
              <a:t> </a:t>
            </a:r>
            <a:r>
              <a:rPr sz="1600">
                <a:solidFill>
                  <a:srgbClr val="555555"/>
                </a:solidFill>
                <a:latin typeface="Calibri"/>
                <a:cs typeface="Calibri"/>
              </a:rPr>
              <a:t>ses</a:t>
            </a:r>
            <a:r>
              <a:rPr sz="1600" spc="-50">
                <a:solidFill>
                  <a:srgbClr val="555555"/>
                </a:solidFill>
                <a:latin typeface="Calibri"/>
                <a:cs typeface="Calibri"/>
              </a:rPr>
              <a:t> </a:t>
            </a:r>
            <a:r>
              <a:rPr sz="1600" spc="-20">
                <a:solidFill>
                  <a:srgbClr val="555555"/>
                </a:solidFill>
                <a:latin typeface="Calibri"/>
                <a:cs typeface="Calibri"/>
              </a:rPr>
              <a:t>différentes</a:t>
            </a:r>
            <a:r>
              <a:rPr sz="1600" spc="30">
                <a:solidFill>
                  <a:srgbClr val="555555"/>
                </a:solidFill>
                <a:latin typeface="Calibri"/>
                <a:cs typeface="Calibri"/>
              </a:rPr>
              <a:t> </a:t>
            </a:r>
            <a:r>
              <a:rPr sz="1600" spc="-10">
                <a:solidFill>
                  <a:srgbClr val="555555"/>
                </a:solidFill>
                <a:latin typeface="Calibri"/>
                <a:cs typeface="Calibri"/>
              </a:rPr>
              <a:t>composantes</a:t>
            </a:r>
            <a:r>
              <a:rPr sz="1600" spc="-5">
                <a:solidFill>
                  <a:srgbClr val="555555"/>
                </a:solidFill>
                <a:latin typeface="Calibri"/>
                <a:cs typeface="Calibri"/>
              </a:rPr>
              <a:t> </a:t>
            </a:r>
            <a:r>
              <a:rPr sz="1600">
                <a:solidFill>
                  <a:srgbClr val="555555"/>
                </a:solidFill>
                <a:latin typeface="Calibri"/>
                <a:cs typeface="Calibri"/>
              </a:rPr>
              <a:t>et</a:t>
            </a:r>
            <a:r>
              <a:rPr sz="1600" spc="-50">
                <a:solidFill>
                  <a:srgbClr val="555555"/>
                </a:solidFill>
                <a:latin typeface="Calibri"/>
                <a:cs typeface="Calibri"/>
              </a:rPr>
              <a:t> </a:t>
            </a:r>
            <a:r>
              <a:rPr sz="1600" spc="-10">
                <a:solidFill>
                  <a:srgbClr val="555555"/>
                </a:solidFill>
                <a:latin typeface="Calibri"/>
                <a:cs typeface="Calibri"/>
              </a:rPr>
              <a:t>comment</a:t>
            </a:r>
            <a:r>
              <a:rPr sz="1600" spc="-45">
                <a:solidFill>
                  <a:srgbClr val="555555"/>
                </a:solidFill>
                <a:latin typeface="Calibri"/>
                <a:cs typeface="Calibri"/>
              </a:rPr>
              <a:t> </a:t>
            </a:r>
            <a:r>
              <a:rPr sz="1600">
                <a:solidFill>
                  <a:srgbClr val="555555"/>
                </a:solidFill>
                <a:latin typeface="Calibri"/>
                <a:cs typeface="Calibri"/>
              </a:rPr>
              <a:t>ces</a:t>
            </a:r>
            <a:r>
              <a:rPr sz="1600" spc="-50">
                <a:solidFill>
                  <a:srgbClr val="555555"/>
                </a:solidFill>
                <a:latin typeface="Calibri"/>
                <a:cs typeface="Calibri"/>
              </a:rPr>
              <a:t> </a:t>
            </a:r>
            <a:r>
              <a:rPr sz="1600" spc="-10">
                <a:solidFill>
                  <a:srgbClr val="555555"/>
                </a:solidFill>
                <a:latin typeface="Calibri"/>
                <a:cs typeface="Calibri"/>
              </a:rPr>
              <a:t>composantes</a:t>
            </a:r>
            <a:r>
              <a:rPr sz="1600" spc="-5">
                <a:solidFill>
                  <a:srgbClr val="555555"/>
                </a:solidFill>
                <a:latin typeface="Calibri"/>
                <a:cs typeface="Calibri"/>
              </a:rPr>
              <a:t> </a:t>
            </a:r>
            <a:r>
              <a:rPr sz="1600">
                <a:solidFill>
                  <a:srgbClr val="555555"/>
                </a:solidFill>
                <a:latin typeface="Calibri"/>
                <a:cs typeface="Calibri"/>
              </a:rPr>
              <a:t>sont</a:t>
            </a:r>
            <a:r>
              <a:rPr sz="1600" spc="-30">
                <a:solidFill>
                  <a:srgbClr val="555555"/>
                </a:solidFill>
                <a:latin typeface="Calibri"/>
                <a:cs typeface="Calibri"/>
              </a:rPr>
              <a:t> </a:t>
            </a:r>
            <a:r>
              <a:rPr sz="1600">
                <a:solidFill>
                  <a:srgbClr val="555555"/>
                </a:solidFill>
                <a:latin typeface="Calibri"/>
                <a:cs typeface="Calibri"/>
              </a:rPr>
              <a:t>reliées</a:t>
            </a:r>
            <a:r>
              <a:rPr sz="1600" spc="-10">
                <a:solidFill>
                  <a:srgbClr val="555555"/>
                </a:solidFill>
                <a:latin typeface="Calibri"/>
                <a:cs typeface="Calibri"/>
              </a:rPr>
              <a:t> </a:t>
            </a:r>
            <a:r>
              <a:rPr sz="1600">
                <a:solidFill>
                  <a:srgbClr val="555555"/>
                </a:solidFill>
                <a:latin typeface="Calibri"/>
                <a:cs typeface="Calibri"/>
              </a:rPr>
              <a:t>entre</a:t>
            </a:r>
            <a:r>
              <a:rPr sz="1600" spc="-20">
                <a:solidFill>
                  <a:srgbClr val="555555"/>
                </a:solidFill>
                <a:latin typeface="Calibri"/>
                <a:cs typeface="Calibri"/>
              </a:rPr>
              <a:t> </a:t>
            </a:r>
            <a:r>
              <a:rPr sz="1600" spc="-10">
                <a:solidFill>
                  <a:srgbClr val="555555"/>
                </a:solidFill>
                <a:latin typeface="Calibri"/>
                <a:cs typeface="Calibri"/>
              </a:rPr>
              <a:t>elles.</a:t>
            </a:r>
            <a:endParaRPr sz="1600">
              <a:latin typeface="Calibri"/>
              <a:cs typeface="Calibri"/>
            </a:endParaRPr>
          </a:p>
          <a:p>
            <a:pPr algn="just">
              <a:lnSpc>
                <a:spcPct val="100000"/>
              </a:lnSpc>
              <a:spcBef>
                <a:spcPts val="1075"/>
              </a:spcBef>
            </a:pPr>
            <a:endParaRPr sz="1600">
              <a:latin typeface="Calibri"/>
              <a:cs typeface="Calibri"/>
            </a:endParaRPr>
          </a:p>
          <a:p>
            <a:pPr marL="12700" marR="8255" algn="just">
              <a:lnSpc>
                <a:spcPts val="1610"/>
              </a:lnSpc>
            </a:pPr>
            <a:r>
              <a:rPr sz="1600" b="1">
                <a:solidFill>
                  <a:srgbClr val="555555"/>
                </a:solidFill>
                <a:latin typeface="Calibri"/>
                <a:cs typeface="Calibri"/>
              </a:rPr>
              <a:t>Modèle</a:t>
            </a:r>
            <a:r>
              <a:rPr sz="1600" b="1" spc="210">
                <a:solidFill>
                  <a:srgbClr val="555555"/>
                </a:solidFill>
                <a:latin typeface="Calibri"/>
                <a:cs typeface="Calibri"/>
              </a:rPr>
              <a:t> </a:t>
            </a:r>
            <a:r>
              <a:rPr sz="1600" b="1">
                <a:solidFill>
                  <a:srgbClr val="555555"/>
                </a:solidFill>
                <a:latin typeface="Calibri"/>
                <a:cs typeface="Calibri"/>
              </a:rPr>
              <a:t>de</a:t>
            </a:r>
            <a:r>
              <a:rPr sz="1600" b="1" spc="210">
                <a:solidFill>
                  <a:srgbClr val="555555"/>
                </a:solidFill>
                <a:latin typeface="Calibri"/>
                <a:cs typeface="Calibri"/>
              </a:rPr>
              <a:t> </a:t>
            </a:r>
            <a:r>
              <a:rPr sz="1600" b="1">
                <a:solidFill>
                  <a:srgbClr val="555555"/>
                </a:solidFill>
                <a:latin typeface="Calibri"/>
                <a:cs typeface="Calibri"/>
              </a:rPr>
              <a:t>données</a:t>
            </a:r>
            <a:r>
              <a:rPr sz="1600" b="1" spc="215">
                <a:solidFill>
                  <a:srgbClr val="555555"/>
                </a:solidFill>
                <a:latin typeface="Calibri"/>
                <a:cs typeface="Calibri"/>
              </a:rPr>
              <a:t> </a:t>
            </a:r>
            <a:r>
              <a:rPr sz="1600">
                <a:solidFill>
                  <a:srgbClr val="555555"/>
                </a:solidFill>
                <a:latin typeface="Calibri"/>
                <a:cs typeface="Calibri"/>
              </a:rPr>
              <a:t>:</a:t>
            </a:r>
            <a:r>
              <a:rPr sz="1600" spc="225">
                <a:solidFill>
                  <a:srgbClr val="555555"/>
                </a:solidFill>
                <a:latin typeface="Calibri"/>
                <a:cs typeface="Calibri"/>
              </a:rPr>
              <a:t> </a:t>
            </a:r>
            <a:r>
              <a:rPr sz="1600">
                <a:solidFill>
                  <a:srgbClr val="555555"/>
                </a:solidFill>
                <a:latin typeface="Calibri"/>
                <a:cs typeface="Calibri"/>
              </a:rPr>
              <a:t>C’est</a:t>
            </a:r>
            <a:r>
              <a:rPr sz="1600" spc="235">
                <a:solidFill>
                  <a:srgbClr val="555555"/>
                </a:solidFill>
                <a:latin typeface="Calibri"/>
                <a:cs typeface="Calibri"/>
              </a:rPr>
              <a:t> </a:t>
            </a:r>
            <a:r>
              <a:rPr sz="1600">
                <a:solidFill>
                  <a:srgbClr val="555555"/>
                </a:solidFill>
                <a:latin typeface="Calibri"/>
                <a:cs typeface="Calibri"/>
              </a:rPr>
              <a:t>une</a:t>
            </a:r>
            <a:r>
              <a:rPr sz="1600" spc="220">
                <a:solidFill>
                  <a:srgbClr val="555555"/>
                </a:solidFill>
                <a:latin typeface="Calibri"/>
                <a:cs typeface="Calibri"/>
              </a:rPr>
              <a:t> </a:t>
            </a:r>
            <a:r>
              <a:rPr sz="1600">
                <a:solidFill>
                  <a:srgbClr val="555555"/>
                </a:solidFill>
                <a:latin typeface="Calibri"/>
                <a:cs typeface="Calibri"/>
              </a:rPr>
              <a:t>représentation</a:t>
            </a:r>
            <a:r>
              <a:rPr sz="1600" spc="210">
                <a:solidFill>
                  <a:srgbClr val="555555"/>
                </a:solidFill>
                <a:latin typeface="Calibri"/>
                <a:cs typeface="Calibri"/>
              </a:rPr>
              <a:t> </a:t>
            </a:r>
            <a:r>
              <a:rPr sz="1600">
                <a:solidFill>
                  <a:srgbClr val="555555"/>
                </a:solidFill>
                <a:latin typeface="Calibri"/>
                <a:cs typeface="Calibri"/>
              </a:rPr>
              <a:t>graphique</a:t>
            </a:r>
            <a:r>
              <a:rPr sz="1600" spc="225">
                <a:solidFill>
                  <a:srgbClr val="555555"/>
                </a:solidFill>
                <a:latin typeface="Calibri"/>
                <a:cs typeface="Calibri"/>
              </a:rPr>
              <a:t> </a:t>
            </a:r>
            <a:r>
              <a:rPr sz="1600">
                <a:solidFill>
                  <a:srgbClr val="555555"/>
                </a:solidFill>
                <a:latin typeface="Calibri"/>
                <a:cs typeface="Calibri"/>
              </a:rPr>
              <a:t>des</a:t>
            </a:r>
            <a:r>
              <a:rPr sz="1600" spc="250">
                <a:solidFill>
                  <a:srgbClr val="555555"/>
                </a:solidFill>
                <a:latin typeface="Calibri"/>
                <a:cs typeface="Calibri"/>
              </a:rPr>
              <a:t> </a:t>
            </a:r>
            <a:r>
              <a:rPr sz="1600">
                <a:solidFill>
                  <a:srgbClr val="555555"/>
                </a:solidFill>
                <a:latin typeface="Calibri"/>
                <a:cs typeface="Calibri"/>
              </a:rPr>
              <a:t>différents</a:t>
            </a:r>
            <a:r>
              <a:rPr sz="1600" spc="225">
                <a:solidFill>
                  <a:srgbClr val="555555"/>
                </a:solidFill>
                <a:latin typeface="Calibri"/>
                <a:cs typeface="Calibri"/>
              </a:rPr>
              <a:t> </a:t>
            </a:r>
            <a:r>
              <a:rPr sz="1600">
                <a:solidFill>
                  <a:srgbClr val="555555"/>
                </a:solidFill>
                <a:latin typeface="Calibri"/>
                <a:cs typeface="Calibri"/>
              </a:rPr>
              <a:t>objets</a:t>
            </a:r>
            <a:r>
              <a:rPr sz="1600" spc="220">
                <a:solidFill>
                  <a:srgbClr val="555555"/>
                </a:solidFill>
                <a:latin typeface="Calibri"/>
                <a:cs typeface="Calibri"/>
              </a:rPr>
              <a:t> </a:t>
            </a:r>
            <a:r>
              <a:rPr sz="1600">
                <a:solidFill>
                  <a:srgbClr val="555555"/>
                </a:solidFill>
                <a:latin typeface="Calibri"/>
                <a:cs typeface="Calibri"/>
              </a:rPr>
              <a:t>contenus</a:t>
            </a:r>
            <a:r>
              <a:rPr sz="1600" spc="235">
                <a:solidFill>
                  <a:srgbClr val="555555"/>
                </a:solidFill>
                <a:latin typeface="Calibri"/>
                <a:cs typeface="Calibri"/>
              </a:rPr>
              <a:t> </a:t>
            </a:r>
            <a:r>
              <a:rPr sz="1600">
                <a:solidFill>
                  <a:srgbClr val="555555"/>
                </a:solidFill>
                <a:latin typeface="Calibri"/>
                <a:cs typeface="Calibri"/>
              </a:rPr>
              <a:t>dans</a:t>
            </a:r>
            <a:r>
              <a:rPr sz="1600" spc="225">
                <a:solidFill>
                  <a:srgbClr val="555555"/>
                </a:solidFill>
                <a:latin typeface="Calibri"/>
                <a:cs typeface="Calibri"/>
              </a:rPr>
              <a:t> </a:t>
            </a:r>
            <a:r>
              <a:rPr sz="1600">
                <a:solidFill>
                  <a:srgbClr val="555555"/>
                </a:solidFill>
                <a:latin typeface="Calibri"/>
                <a:cs typeface="Calibri"/>
              </a:rPr>
              <a:t>le</a:t>
            </a:r>
            <a:r>
              <a:rPr sz="1600" spc="215">
                <a:solidFill>
                  <a:srgbClr val="555555"/>
                </a:solidFill>
                <a:latin typeface="Calibri"/>
                <a:cs typeface="Calibri"/>
              </a:rPr>
              <a:t> </a:t>
            </a:r>
            <a:r>
              <a:rPr sz="1600">
                <a:solidFill>
                  <a:srgbClr val="555555"/>
                </a:solidFill>
                <a:latin typeface="Calibri"/>
                <a:cs typeface="Calibri"/>
              </a:rPr>
              <a:t>SI</a:t>
            </a:r>
            <a:r>
              <a:rPr sz="1600" spc="225">
                <a:solidFill>
                  <a:srgbClr val="555555"/>
                </a:solidFill>
                <a:latin typeface="Calibri"/>
                <a:cs typeface="Calibri"/>
              </a:rPr>
              <a:t> </a:t>
            </a:r>
            <a:r>
              <a:rPr sz="1600">
                <a:solidFill>
                  <a:srgbClr val="555555"/>
                </a:solidFill>
                <a:latin typeface="Calibri"/>
                <a:cs typeface="Calibri"/>
              </a:rPr>
              <a:t>et</a:t>
            </a:r>
            <a:r>
              <a:rPr sz="1600" spc="204">
                <a:solidFill>
                  <a:srgbClr val="555555"/>
                </a:solidFill>
                <a:latin typeface="Calibri"/>
                <a:cs typeface="Calibri"/>
              </a:rPr>
              <a:t> </a:t>
            </a:r>
            <a:r>
              <a:rPr sz="1600">
                <a:solidFill>
                  <a:srgbClr val="555555"/>
                </a:solidFill>
                <a:latin typeface="Calibri"/>
                <a:cs typeface="Calibri"/>
              </a:rPr>
              <a:t>des</a:t>
            </a:r>
            <a:r>
              <a:rPr sz="1600" spc="220">
                <a:solidFill>
                  <a:srgbClr val="555555"/>
                </a:solidFill>
                <a:latin typeface="Calibri"/>
                <a:cs typeface="Calibri"/>
              </a:rPr>
              <a:t> </a:t>
            </a:r>
            <a:r>
              <a:rPr sz="1600">
                <a:solidFill>
                  <a:srgbClr val="555555"/>
                </a:solidFill>
                <a:latin typeface="Calibri"/>
                <a:cs typeface="Calibri"/>
              </a:rPr>
              <a:t>associations</a:t>
            </a:r>
            <a:r>
              <a:rPr sz="1600" spc="235">
                <a:solidFill>
                  <a:srgbClr val="555555"/>
                </a:solidFill>
                <a:latin typeface="Calibri"/>
                <a:cs typeface="Calibri"/>
              </a:rPr>
              <a:t> </a:t>
            </a:r>
            <a:r>
              <a:rPr sz="1600">
                <a:solidFill>
                  <a:srgbClr val="555555"/>
                </a:solidFill>
                <a:latin typeface="Calibri"/>
                <a:cs typeface="Calibri"/>
              </a:rPr>
              <a:t>entre</a:t>
            </a:r>
            <a:r>
              <a:rPr sz="1600" spc="215">
                <a:solidFill>
                  <a:srgbClr val="555555"/>
                </a:solidFill>
                <a:latin typeface="Calibri"/>
                <a:cs typeface="Calibri"/>
              </a:rPr>
              <a:t> </a:t>
            </a:r>
            <a:r>
              <a:rPr sz="1600">
                <a:solidFill>
                  <a:srgbClr val="555555"/>
                </a:solidFill>
                <a:latin typeface="Calibri"/>
                <a:cs typeface="Calibri"/>
              </a:rPr>
              <a:t>eux.</a:t>
            </a:r>
            <a:r>
              <a:rPr sz="1600" spc="225">
                <a:solidFill>
                  <a:srgbClr val="555555"/>
                </a:solidFill>
                <a:latin typeface="Calibri"/>
                <a:cs typeface="Calibri"/>
              </a:rPr>
              <a:t> </a:t>
            </a:r>
            <a:r>
              <a:rPr sz="1600" spc="-10">
                <a:solidFill>
                  <a:srgbClr val="555555"/>
                </a:solidFill>
                <a:latin typeface="Calibri"/>
                <a:cs typeface="Calibri"/>
              </a:rPr>
              <a:t>Cette représentation</a:t>
            </a:r>
            <a:r>
              <a:rPr sz="1600" spc="30">
                <a:solidFill>
                  <a:srgbClr val="555555"/>
                </a:solidFill>
                <a:latin typeface="Calibri"/>
                <a:cs typeface="Calibri"/>
              </a:rPr>
              <a:t> </a:t>
            </a:r>
            <a:r>
              <a:rPr sz="1600">
                <a:solidFill>
                  <a:srgbClr val="555555"/>
                </a:solidFill>
                <a:latin typeface="Calibri"/>
                <a:cs typeface="Calibri"/>
              </a:rPr>
              <a:t>est</a:t>
            </a:r>
            <a:r>
              <a:rPr sz="1600" spc="-50">
                <a:solidFill>
                  <a:srgbClr val="555555"/>
                </a:solidFill>
                <a:latin typeface="Calibri"/>
                <a:cs typeface="Calibri"/>
              </a:rPr>
              <a:t> </a:t>
            </a:r>
            <a:r>
              <a:rPr sz="1600">
                <a:solidFill>
                  <a:srgbClr val="555555"/>
                </a:solidFill>
                <a:latin typeface="Calibri"/>
                <a:cs typeface="Calibri"/>
              </a:rPr>
              <a:t>faite</a:t>
            </a:r>
            <a:r>
              <a:rPr sz="1600" spc="-25">
                <a:solidFill>
                  <a:srgbClr val="555555"/>
                </a:solidFill>
                <a:latin typeface="Calibri"/>
                <a:cs typeface="Calibri"/>
              </a:rPr>
              <a:t> </a:t>
            </a:r>
            <a:r>
              <a:rPr sz="1600">
                <a:solidFill>
                  <a:srgbClr val="555555"/>
                </a:solidFill>
                <a:latin typeface="Calibri"/>
                <a:cs typeface="Calibri"/>
              </a:rPr>
              <a:t>à</a:t>
            </a:r>
            <a:r>
              <a:rPr sz="1600" spc="-55">
                <a:solidFill>
                  <a:srgbClr val="555555"/>
                </a:solidFill>
                <a:latin typeface="Calibri"/>
                <a:cs typeface="Calibri"/>
              </a:rPr>
              <a:t> </a:t>
            </a:r>
            <a:r>
              <a:rPr sz="1600" spc="-20">
                <a:solidFill>
                  <a:srgbClr val="555555"/>
                </a:solidFill>
                <a:latin typeface="Calibri"/>
                <a:cs typeface="Calibri"/>
              </a:rPr>
              <a:t>l’aide</a:t>
            </a:r>
            <a:r>
              <a:rPr sz="1600" spc="-30">
                <a:solidFill>
                  <a:srgbClr val="555555"/>
                </a:solidFill>
                <a:latin typeface="Calibri"/>
                <a:cs typeface="Calibri"/>
              </a:rPr>
              <a:t> </a:t>
            </a:r>
            <a:r>
              <a:rPr sz="1600">
                <a:solidFill>
                  <a:srgbClr val="555555"/>
                </a:solidFill>
                <a:latin typeface="Calibri"/>
                <a:cs typeface="Calibri"/>
              </a:rPr>
              <a:t>d’un</a:t>
            </a:r>
            <a:r>
              <a:rPr sz="1600" spc="-10">
                <a:solidFill>
                  <a:srgbClr val="555555"/>
                </a:solidFill>
                <a:latin typeface="Calibri"/>
                <a:cs typeface="Calibri"/>
              </a:rPr>
              <a:t> formalisme</a:t>
            </a:r>
            <a:r>
              <a:rPr sz="1600" spc="-40">
                <a:solidFill>
                  <a:srgbClr val="555555"/>
                </a:solidFill>
                <a:latin typeface="Calibri"/>
                <a:cs typeface="Calibri"/>
              </a:rPr>
              <a:t> </a:t>
            </a:r>
            <a:r>
              <a:rPr sz="1600">
                <a:solidFill>
                  <a:srgbClr val="555555"/>
                </a:solidFill>
                <a:latin typeface="Calibri"/>
                <a:cs typeface="Calibri"/>
              </a:rPr>
              <a:t>normalisé</a:t>
            </a:r>
            <a:r>
              <a:rPr sz="1600" spc="5">
                <a:solidFill>
                  <a:srgbClr val="555555"/>
                </a:solidFill>
                <a:latin typeface="Calibri"/>
                <a:cs typeface="Calibri"/>
              </a:rPr>
              <a:t> </a:t>
            </a:r>
            <a:r>
              <a:rPr sz="1600">
                <a:solidFill>
                  <a:srgbClr val="555555"/>
                </a:solidFill>
                <a:latin typeface="Calibri"/>
                <a:cs typeface="Calibri"/>
              </a:rPr>
              <a:t>et</a:t>
            </a:r>
            <a:r>
              <a:rPr sz="1600" spc="-75">
                <a:solidFill>
                  <a:srgbClr val="555555"/>
                </a:solidFill>
                <a:latin typeface="Calibri"/>
                <a:cs typeface="Calibri"/>
              </a:rPr>
              <a:t> </a:t>
            </a:r>
            <a:r>
              <a:rPr sz="1600" spc="-10">
                <a:solidFill>
                  <a:srgbClr val="555555"/>
                </a:solidFill>
                <a:latin typeface="Calibri"/>
                <a:cs typeface="Calibri"/>
              </a:rPr>
              <a:t>compréhensible</a:t>
            </a:r>
            <a:r>
              <a:rPr sz="1600" spc="45">
                <a:solidFill>
                  <a:srgbClr val="555555"/>
                </a:solidFill>
                <a:latin typeface="Calibri"/>
                <a:cs typeface="Calibri"/>
              </a:rPr>
              <a:t> </a:t>
            </a:r>
            <a:r>
              <a:rPr sz="1600">
                <a:solidFill>
                  <a:srgbClr val="555555"/>
                </a:solidFill>
                <a:latin typeface="Calibri"/>
                <a:cs typeface="Calibri"/>
              </a:rPr>
              <a:t>par</a:t>
            </a:r>
            <a:r>
              <a:rPr sz="1600" spc="-45">
                <a:solidFill>
                  <a:srgbClr val="555555"/>
                </a:solidFill>
                <a:latin typeface="Calibri"/>
                <a:cs typeface="Calibri"/>
              </a:rPr>
              <a:t> </a:t>
            </a:r>
            <a:r>
              <a:rPr sz="1600">
                <a:solidFill>
                  <a:srgbClr val="555555"/>
                </a:solidFill>
                <a:latin typeface="Calibri"/>
                <a:cs typeface="Calibri"/>
              </a:rPr>
              <a:t>tout</a:t>
            </a:r>
            <a:r>
              <a:rPr sz="1600" spc="-30">
                <a:solidFill>
                  <a:srgbClr val="555555"/>
                </a:solidFill>
                <a:latin typeface="Calibri"/>
                <a:cs typeface="Calibri"/>
              </a:rPr>
              <a:t> </a:t>
            </a:r>
            <a:r>
              <a:rPr sz="1600">
                <a:solidFill>
                  <a:srgbClr val="555555"/>
                </a:solidFill>
                <a:latin typeface="Calibri"/>
                <a:cs typeface="Calibri"/>
              </a:rPr>
              <a:t>le</a:t>
            </a:r>
            <a:r>
              <a:rPr sz="1600" spc="-45">
                <a:solidFill>
                  <a:srgbClr val="555555"/>
                </a:solidFill>
                <a:latin typeface="Calibri"/>
                <a:cs typeface="Calibri"/>
              </a:rPr>
              <a:t> </a:t>
            </a:r>
            <a:r>
              <a:rPr sz="1600" spc="-10">
                <a:solidFill>
                  <a:srgbClr val="555555"/>
                </a:solidFill>
                <a:latin typeface="Calibri"/>
                <a:cs typeface="Calibri"/>
              </a:rPr>
              <a:t>monde.</a:t>
            </a:r>
            <a:endParaRPr sz="1600">
              <a:latin typeface="Calibri"/>
              <a:cs typeface="Calibri"/>
            </a:endParaRPr>
          </a:p>
          <a:p>
            <a:pPr algn="just">
              <a:lnSpc>
                <a:spcPct val="100000"/>
              </a:lnSpc>
              <a:spcBef>
                <a:spcPts val="1070"/>
              </a:spcBef>
            </a:pPr>
            <a:endParaRPr sz="1600">
              <a:latin typeface="Calibri"/>
              <a:cs typeface="Calibri"/>
            </a:endParaRPr>
          </a:p>
          <a:p>
            <a:pPr marL="12700" marR="5080" algn="just">
              <a:lnSpc>
                <a:spcPts val="1610"/>
              </a:lnSpc>
              <a:spcBef>
                <a:spcPts val="5"/>
              </a:spcBef>
            </a:pPr>
            <a:r>
              <a:rPr sz="1600" b="1">
                <a:solidFill>
                  <a:srgbClr val="555555"/>
                </a:solidFill>
                <a:latin typeface="Calibri"/>
                <a:cs typeface="Calibri"/>
              </a:rPr>
              <a:t>Modèles</a:t>
            </a:r>
            <a:r>
              <a:rPr sz="1600" b="1" spc="350">
                <a:solidFill>
                  <a:srgbClr val="555555"/>
                </a:solidFill>
                <a:latin typeface="Calibri"/>
                <a:cs typeface="Calibri"/>
              </a:rPr>
              <a:t> </a:t>
            </a:r>
            <a:r>
              <a:rPr sz="1600" b="1">
                <a:solidFill>
                  <a:srgbClr val="555555"/>
                </a:solidFill>
                <a:latin typeface="Calibri"/>
                <a:cs typeface="Calibri"/>
              </a:rPr>
              <a:t>de</a:t>
            </a:r>
            <a:r>
              <a:rPr sz="1600" b="1" spc="360">
                <a:solidFill>
                  <a:srgbClr val="555555"/>
                </a:solidFill>
                <a:latin typeface="Calibri"/>
                <a:cs typeface="Calibri"/>
              </a:rPr>
              <a:t> </a:t>
            </a:r>
            <a:r>
              <a:rPr sz="1600" b="1">
                <a:solidFill>
                  <a:srgbClr val="555555"/>
                </a:solidFill>
                <a:latin typeface="Calibri"/>
                <a:cs typeface="Calibri"/>
              </a:rPr>
              <a:t>traitements</a:t>
            </a:r>
            <a:r>
              <a:rPr sz="1600" b="1" spc="370">
                <a:solidFill>
                  <a:srgbClr val="555555"/>
                </a:solidFill>
                <a:latin typeface="Calibri"/>
                <a:cs typeface="Calibri"/>
              </a:rPr>
              <a:t> </a:t>
            </a:r>
            <a:r>
              <a:rPr sz="1600">
                <a:solidFill>
                  <a:srgbClr val="555555"/>
                </a:solidFill>
                <a:latin typeface="Calibri"/>
                <a:cs typeface="Calibri"/>
              </a:rPr>
              <a:t>:</a:t>
            </a:r>
            <a:r>
              <a:rPr sz="1600" spc="355">
                <a:solidFill>
                  <a:srgbClr val="555555"/>
                </a:solidFill>
                <a:latin typeface="Calibri"/>
                <a:cs typeface="Calibri"/>
              </a:rPr>
              <a:t> </a:t>
            </a:r>
            <a:r>
              <a:rPr sz="1600">
                <a:solidFill>
                  <a:srgbClr val="555555"/>
                </a:solidFill>
                <a:latin typeface="Calibri"/>
                <a:cs typeface="Calibri"/>
              </a:rPr>
              <a:t>C’est</a:t>
            </a:r>
            <a:r>
              <a:rPr sz="1600" spc="355">
                <a:solidFill>
                  <a:srgbClr val="555555"/>
                </a:solidFill>
                <a:latin typeface="Calibri"/>
                <a:cs typeface="Calibri"/>
              </a:rPr>
              <a:t> </a:t>
            </a:r>
            <a:r>
              <a:rPr sz="1600">
                <a:solidFill>
                  <a:srgbClr val="555555"/>
                </a:solidFill>
                <a:latin typeface="Calibri"/>
                <a:cs typeface="Calibri"/>
              </a:rPr>
              <a:t>une</a:t>
            </a:r>
            <a:r>
              <a:rPr sz="1600" spc="350">
                <a:solidFill>
                  <a:srgbClr val="555555"/>
                </a:solidFill>
                <a:latin typeface="Calibri"/>
                <a:cs typeface="Calibri"/>
              </a:rPr>
              <a:t> </a:t>
            </a:r>
            <a:r>
              <a:rPr sz="1600">
                <a:solidFill>
                  <a:srgbClr val="555555"/>
                </a:solidFill>
                <a:latin typeface="Calibri"/>
                <a:cs typeface="Calibri"/>
              </a:rPr>
              <a:t>représentation</a:t>
            </a:r>
            <a:r>
              <a:rPr sz="1600" spc="370">
                <a:solidFill>
                  <a:srgbClr val="555555"/>
                </a:solidFill>
                <a:latin typeface="Calibri"/>
                <a:cs typeface="Calibri"/>
              </a:rPr>
              <a:t> </a:t>
            </a:r>
            <a:r>
              <a:rPr sz="1600">
                <a:solidFill>
                  <a:srgbClr val="555555"/>
                </a:solidFill>
                <a:latin typeface="Calibri"/>
                <a:cs typeface="Calibri"/>
              </a:rPr>
              <a:t>graphique</a:t>
            </a:r>
            <a:r>
              <a:rPr sz="1600" spc="375">
                <a:solidFill>
                  <a:srgbClr val="555555"/>
                </a:solidFill>
                <a:latin typeface="Calibri"/>
                <a:cs typeface="Calibri"/>
              </a:rPr>
              <a:t> </a:t>
            </a:r>
            <a:r>
              <a:rPr sz="1600">
                <a:solidFill>
                  <a:srgbClr val="555555"/>
                </a:solidFill>
                <a:latin typeface="Calibri"/>
                <a:cs typeface="Calibri"/>
              </a:rPr>
              <a:t>des</a:t>
            </a:r>
            <a:r>
              <a:rPr sz="1600" spc="380">
                <a:solidFill>
                  <a:srgbClr val="555555"/>
                </a:solidFill>
                <a:latin typeface="Calibri"/>
                <a:cs typeface="Calibri"/>
              </a:rPr>
              <a:t> </a:t>
            </a:r>
            <a:r>
              <a:rPr sz="1600">
                <a:solidFill>
                  <a:srgbClr val="555555"/>
                </a:solidFill>
                <a:latin typeface="Calibri"/>
                <a:cs typeface="Calibri"/>
              </a:rPr>
              <a:t>traitements</a:t>
            </a:r>
            <a:r>
              <a:rPr sz="1600" spc="375">
                <a:solidFill>
                  <a:srgbClr val="555555"/>
                </a:solidFill>
                <a:latin typeface="Calibri"/>
                <a:cs typeface="Calibri"/>
              </a:rPr>
              <a:t> </a:t>
            </a:r>
            <a:r>
              <a:rPr sz="1600">
                <a:solidFill>
                  <a:srgbClr val="555555"/>
                </a:solidFill>
                <a:latin typeface="Calibri"/>
                <a:cs typeface="Calibri"/>
              </a:rPr>
              <a:t>effectués</a:t>
            </a:r>
            <a:r>
              <a:rPr sz="1600" spc="360">
                <a:solidFill>
                  <a:srgbClr val="555555"/>
                </a:solidFill>
                <a:latin typeface="Calibri"/>
                <a:cs typeface="Calibri"/>
              </a:rPr>
              <a:t> </a:t>
            </a:r>
            <a:r>
              <a:rPr sz="1600">
                <a:solidFill>
                  <a:srgbClr val="555555"/>
                </a:solidFill>
                <a:latin typeface="Calibri"/>
                <a:cs typeface="Calibri"/>
              </a:rPr>
              <a:t>par</a:t>
            </a:r>
            <a:r>
              <a:rPr sz="1600" spc="340">
                <a:solidFill>
                  <a:srgbClr val="555555"/>
                </a:solidFill>
                <a:latin typeface="Calibri"/>
                <a:cs typeface="Calibri"/>
              </a:rPr>
              <a:t> </a:t>
            </a:r>
            <a:r>
              <a:rPr sz="1600">
                <a:solidFill>
                  <a:srgbClr val="555555"/>
                </a:solidFill>
                <a:latin typeface="Calibri"/>
                <a:cs typeface="Calibri"/>
              </a:rPr>
              <a:t>les</a:t>
            </a:r>
            <a:r>
              <a:rPr sz="1600" spc="355">
                <a:solidFill>
                  <a:srgbClr val="555555"/>
                </a:solidFill>
                <a:latin typeface="Calibri"/>
                <a:cs typeface="Calibri"/>
              </a:rPr>
              <a:t> </a:t>
            </a:r>
            <a:r>
              <a:rPr sz="1600">
                <a:solidFill>
                  <a:srgbClr val="555555"/>
                </a:solidFill>
                <a:latin typeface="Calibri"/>
                <a:cs typeface="Calibri"/>
              </a:rPr>
              <a:t>différentes</a:t>
            </a:r>
            <a:r>
              <a:rPr sz="1600" spc="360">
                <a:solidFill>
                  <a:srgbClr val="555555"/>
                </a:solidFill>
                <a:latin typeface="Calibri"/>
                <a:cs typeface="Calibri"/>
              </a:rPr>
              <a:t> </a:t>
            </a:r>
            <a:r>
              <a:rPr sz="1600">
                <a:solidFill>
                  <a:srgbClr val="555555"/>
                </a:solidFill>
                <a:latin typeface="Calibri"/>
                <a:cs typeface="Calibri"/>
              </a:rPr>
              <a:t>applications</a:t>
            </a:r>
            <a:r>
              <a:rPr sz="1600" spc="380">
                <a:solidFill>
                  <a:srgbClr val="555555"/>
                </a:solidFill>
                <a:latin typeface="Calibri"/>
                <a:cs typeface="Calibri"/>
              </a:rPr>
              <a:t> </a:t>
            </a:r>
            <a:r>
              <a:rPr sz="1600">
                <a:solidFill>
                  <a:srgbClr val="555555"/>
                </a:solidFill>
                <a:latin typeface="Calibri"/>
                <a:cs typeface="Calibri"/>
              </a:rPr>
              <a:t>du</a:t>
            </a:r>
            <a:r>
              <a:rPr sz="1600" spc="335">
                <a:solidFill>
                  <a:srgbClr val="555555"/>
                </a:solidFill>
                <a:latin typeface="Calibri"/>
                <a:cs typeface="Calibri"/>
              </a:rPr>
              <a:t> </a:t>
            </a:r>
            <a:r>
              <a:rPr sz="1600">
                <a:solidFill>
                  <a:srgbClr val="555555"/>
                </a:solidFill>
                <a:latin typeface="Calibri"/>
                <a:cs typeface="Calibri"/>
              </a:rPr>
              <a:t>SI.</a:t>
            </a:r>
            <a:r>
              <a:rPr sz="1600" spc="350">
                <a:solidFill>
                  <a:srgbClr val="555555"/>
                </a:solidFill>
                <a:latin typeface="Calibri"/>
                <a:cs typeface="Calibri"/>
              </a:rPr>
              <a:t> </a:t>
            </a:r>
            <a:r>
              <a:rPr sz="1600" spc="-10">
                <a:solidFill>
                  <a:srgbClr val="555555"/>
                </a:solidFill>
                <a:latin typeface="Calibri"/>
                <a:cs typeface="Calibri"/>
              </a:rPr>
              <a:t>Cette représentation</a:t>
            </a:r>
            <a:r>
              <a:rPr sz="1600" spc="30">
                <a:solidFill>
                  <a:srgbClr val="555555"/>
                </a:solidFill>
                <a:latin typeface="Calibri"/>
                <a:cs typeface="Calibri"/>
              </a:rPr>
              <a:t> </a:t>
            </a:r>
            <a:r>
              <a:rPr sz="1600">
                <a:solidFill>
                  <a:srgbClr val="555555"/>
                </a:solidFill>
                <a:latin typeface="Calibri"/>
                <a:cs typeface="Calibri"/>
              </a:rPr>
              <a:t>est</a:t>
            </a:r>
            <a:r>
              <a:rPr sz="1600" spc="-50">
                <a:solidFill>
                  <a:srgbClr val="555555"/>
                </a:solidFill>
                <a:latin typeface="Calibri"/>
                <a:cs typeface="Calibri"/>
              </a:rPr>
              <a:t> </a:t>
            </a:r>
            <a:r>
              <a:rPr sz="1600">
                <a:solidFill>
                  <a:srgbClr val="555555"/>
                </a:solidFill>
                <a:latin typeface="Calibri"/>
                <a:cs typeface="Calibri"/>
              </a:rPr>
              <a:t>faite</a:t>
            </a:r>
            <a:r>
              <a:rPr sz="1600" spc="-25">
                <a:solidFill>
                  <a:srgbClr val="555555"/>
                </a:solidFill>
                <a:latin typeface="Calibri"/>
                <a:cs typeface="Calibri"/>
              </a:rPr>
              <a:t> </a:t>
            </a:r>
            <a:r>
              <a:rPr sz="1600">
                <a:solidFill>
                  <a:srgbClr val="555555"/>
                </a:solidFill>
                <a:latin typeface="Calibri"/>
                <a:cs typeface="Calibri"/>
              </a:rPr>
              <a:t>à</a:t>
            </a:r>
            <a:r>
              <a:rPr sz="1600" spc="-55">
                <a:solidFill>
                  <a:srgbClr val="555555"/>
                </a:solidFill>
                <a:latin typeface="Calibri"/>
                <a:cs typeface="Calibri"/>
              </a:rPr>
              <a:t> </a:t>
            </a:r>
            <a:r>
              <a:rPr sz="1600" spc="-20">
                <a:solidFill>
                  <a:srgbClr val="555555"/>
                </a:solidFill>
                <a:latin typeface="Calibri"/>
                <a:cs typeface="Calibri"/>
              </a:rPr>
              <a:t>l’aide</a:t>
            </a:r>
            <a:r>
              <a:rPr sz="1600" spc="-30">
                <a:solidFill>
                  <a:srgbClr val="555555"/>
                </a:solidFill>
                <a:latin typeface="Calibri"/>
                <a:cs typeface="Calibri"/>
              </a:rPr>
              <a:t> </a:t>
            </a:r>
            <a:r>
              <a:rPr sz="1600">
                <a:solidFill>
                  <a:srgbClr val="555555"/>
                </a:solidFill>
                <a:latin typeface="Calibri"/>
                <a:cs typeface="Calibri"/>
              </a:rPr>
              <a:t>d’un</a:t>
            </a:r>
            <a:r>
              <a:rPr sz="1600" spc="-10">
                <a:solidFill>
                  <a:srgbClr val="555555"/>
                </a:solidFill>
                <a:latin typeface="Calibri"/>
                <a:cs typeface="Calibri"/>
              </a:rPr>
              <a:t> formalisme</a:t>
            </a:r>
            <a:r>
              <a:rPr sz="1600" spc="-40">
                <a:solidFill>
                  <a:srgbClr val="555555"/>
                </a:solidFill>
                <a:latin typeface="Calibri"/>
                <a:cs typeface="Calibri"/>
              </a:rPr>
              <a:t> </a:t>
            </a:r>
            <a:r>
              <a:rPr sz="1600">
                <a:solidFill>
                  <a:srgbClr val="555555"/>
                </a:solidFill>
                <a:latin typeface="Calibri"/>
                <a:cs typeface="Calibri"/>
              </a:rPr>
              <a:t>normalisé</a:t>
            </a:r>
            <a:r>
              <a:rPr sz="1600" spc="5">
                <a:solidFill>
                  <a:srgbClr val="555555"/>
                </a:solidFill>
                <a:latin typeface="Calibri"/>
                <a:cs typeface="Calibri"/>
              </a:rPr>
              <a:t> </a:t>
            </a:r>
            <a:r>
              <a:rPr sz="1600">
                <a:solidFill>
                  <a:srgbClr val="555555"/>
                </a:solidFill>
                <a:latin typeface="Calibri"/>
                <a:cs typeface="Calibri"/>
              </a:rPr>
              <a:t>et</a:t>
            </a:r>
            <a:r>
              <a:rPr sz="1600" spc="-75">
                <a:solidFill>
                  <a:srgbClr val="555555"/>
                </a:solidFill>
                <a:latin typeface="Calibri"/>
                <a:cs typeface="Calibri"/>
              </a:rPr>
              <a:t> </a:t>
            </a:r>
            <a:r>
              <a:rPr sz="1600" spc="-10">
                <a:solidFill>
                  <a:srgbClr val="555555"/>
                </a:solidFill>
                <a:latin typeface="Calibri"/>
                <a:cs typeface="Calibri"/>
              </a:rPr>
              <a:t>compréhensible</a:t>
            </a:r>
            <a:r>
              <a:rPr sz="1600" spc="45">
                <a:solidFill>
                  <a:srgbClr val="555555"/>
                </a:solidFill>
                <a:latin typeface="Calibri"/>
                <a:cs typeface="Calibri"/>
              </a:rPr>
              <a:t> </a:t>
            </a:r>
            <a:r>
              <a:rPr sz="1600">
                <a:solidFill>
                  <a:srgbClr val="555555"/>
                </a:solidFill>
                <a:latin typeface="Calibri"/>
                <a:cs typeface="Calibri"/>
              </a:rPr>
              <a:t>par</a:t>
            </a:r>
            <a:r>
              <a:rPr sz="1600" spc="-45">
                <a:solidFill>
                  <a:srgbClr val="555555"/>
                </a:solidFill>
                <a:latin typeface="Calibri"/>
                <a:cs typeface="Calibri"/>
              </a:rPr>
              <a:t> </a:t>
            </a:r>
            <a:r>
              <a:rPr sz="1600">
                <a:solidFill>
                  <a:srgbClr val="555555"/>
                </a:solidFill>
                <a:latin typeface="Calibri"/>
                <a:cs typeface="Calibri"/>
              </a:rPr>
              <a:t>tout</a:t>
            </a:r>
            <a:r>
              <a:rPr sz="1600" spc="-30">
                <a:solidFill>
                  <a:srgbClr val="555555"/>
                </a:solidFill>
                <a:latin typeface="Calibri"/>
                <a:cs typeface="Calibri"/>
              </a:rPr>
              <a:t> </a:t>
            </a:r>
            <a:r>
              <a:rPr sz="1600">
                <a:solidFill>
                  <a:srgbClr val="555555"/>
                </a:solidFill>
                <a:latin typeface="Calibri"/>
                <a:cs typeface="Calibri"/>
              </a:rPr>
              <a:t>le</a:t>
            </a:r>
            <a:r>
              <a:rPr sz="1600" spc="-45">
                <a:solidFill>
                  <a:srgbClr val="555555"/>
                </a:solidFill>
                <a:latin typeface="Calibri"/>
                <a:cs typeface="Calibri"/>
              </a:rPr>
              <a:t> </a:t>
            </a:r>
            <a:r>
              <a:rPr sz="1600" spc="-10">
                <a:solidFill>
                  <a:srgbClr val="555555"/>
                </a:solidFill>
                <a:latin typeface="Calibri"/>
                <a:cs typeface="Calibri"/>
              </a:rPr>
              <a:t>monde.</a:t>
            </a:r>
            <a:endParaRPr sz="16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xfrm>
            <a:off x="142443" y="298450"/>
            <a:ext cx="11825122" cy="708526"/>
          </a:xfrm>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lang="fr-FR" sz="2800" spc="-50">
                <a:solidFill>
                  <a:srgbClr val="007842"/>
                </a:solidFill>
              </a:rPr>
              <a:t>2</a:t>
            </a:r>
            <a:endParaRPr sz="2800"/>
          </a:p>
        </p:txBody>
      </p:sp>
      <p:sp>
        <p:nvSpPr>
          <p:cNvPr id="7" name="object 7"/>
          <p:cNvSpPr txBox="1"/>
          <p:nvPr/>
        </p:nvSpPr>
        <p:spPr>
          <a:xfrm>
            <a:off x="6874891" y="1105280"/>
            <a:ext cx="4430395" cy="757555"/>
          </a:xfrm>
          <a:prstGeom prst="rect">
            <a:avLst/>
          </a:prstGeom>
        </p:spPr>
        <p:txBody>
          <a:bodyPr vert="horz" wrap="square" lIns="0" tIns="12700" rIns="0" bIns="0" rtlCol="0">
            <a:spAutoFit/>
          </a:bodyPr>
          <a:lstStyle/>
          <a:p>
            <a:pPr algn="ctr">
              <a:lnSpc>
                <a:spcPct val="100000"/>
              </a:lnSpc>
              <a:spcBef>
                <a:spcPts val="100"/>
              </a:spcBef>
            </a:pPr>
            <a:r>
              <a:rPr sz="2400" b="1">
                <a:solidFill>
                  <a:srgbClr val="008245"/>
                </a:solidFill>
                <a:latin typeface="Calibri"/>
                <a:cs typeface="Calibri"/>
              </a:rPr>
              <a:t>MAITRISER</a:t>
            </a:r>
            <a:r>
              <a:rPr sz="2400" b="1" spc="-75">
                <a:solidFill>
                  <a:srgbClr val="008245"/>
                </a:solidFill>
                <a:latin typeface="Calibri"/>
                <a:cs typeface="Calibri"/>
              </a:rPr>
              <a:t> </a:t>
            </a:r>
            <a:r>
              <a:rPr sz="2400" b="1">
                <a:solidFill>
                  <a:srgbClr val="008245"/>
                </a:solidFill>
                <a:latin typeface="Calibri"/>
                <a:cs typeface="Calibri"/>
              </a:rPr>
              <a:t>LES</a:t>
            </a:r>
            <a:r>
              <a:rPr sz="2400" b="1" spc="-55">
                <a:solidFill>
                  <a:srgbClr val="008245"/>
                </a:solidFill>
                <a:latin typeface="Calibri"/>
                <a:cs typeface="Calibri"/>
              </a:rPr>
              <a:t> </a:t>
            </a:r>
            <a:r>
              <a:rPr sz="2400" b="1" spc="-30">
                <a:solidFill>
                  <a:srgbClr val="008245"/>
                </a:solidFill>
                <a:latin typeface="Calibri"/>
                <a:cs typeface="Calibri"/>
              </a:rPr>
              <a:t>ETAPES</a:t>
            </a:r>
            <a:r>
              <a:rPr sz="2400" b="1" spc="-75">
                <a:solidFill>
                  <a:srgbClr val="008245"/>
                </a:solidFill>
                <a:latin typeface="Calibri"/>
                <a:cs typeface="Calibri"/>
              </a:rPr>
              <a:t> </a:t>
            </a:r>
            <a:r>
              <a:rPr sz="2400" b="1">
                <a:solidFill>
                  <a:srgbClr val="008245"/>
                </a:solidFill>
                <a:latin typeface="Calibri"/>
                <a:cs typeface="Calibri"/>
              </a:rPr>
              <a:t>DE</a:t>
            </a:r>
            <a:r>
              <a:rPr sz="2400" b="1" spc="-60">
                <a:solidFill>
                  <a:srgbClr val="008245"/>
                </a:solidFill>
                <a:latin typeface="Calibri"/>
                <a:cs typeface="Calibri"/>
              </a:rPr>
              <a:t> </a:t>
            </a:r>
            <a:r>
              <a:rPr sz="2400" b="1">
                <a:solidFill>
                  <a:srgbClr val="008245"/>
                </a:solidFill>
                <a:latin typeface="Calibri"/>
                <a:cs typeface="Calibri"/>
              </a:rPr>
              <a:t>MISE</a:t>
            </a:r>
            <a:r>
              <a:rPr sz="2400" b="1" spc="-45">
                <a:solidFill>
                  <a:srgbClr val="008245"/>
                </a:solidFill>
                <a:latin typeface="Calibri"/>
                <a:cs typeface="Calibri"/>
              </a:rPr>
              <a:t> </a:t>
            </a:r>
            <a:r>
              <a:rPr sz="2400" b="1" spc="-25">
                <a:solidFill>
                  <a:srgbClr val="008245"/>
                </a:solidFill>
                <a:latin typeface="Calibri"/>
                <a:cs typeface="Calibri"/>
              </a:rPr>
              <a:t>EN</a:t>
            </a:r>
            <a:endParaRPr sz="2400">
              <a:latin typeface="Calibri"/>
              <a:cs typeface="Calibri"/>
            </a:endParaRPr>
          </a:p>
          <a:p>
            <a:pPr marL="2540" algn="ctr">
              <a:lnSpc>
                <a:spcPct val="100000"/>
              </a:lnSpc>
            </a:pPr>
            <a:r>
              <a:rPr sz="2400" b="1">
                <a:solidFill>
                  <a:srgbClr val="008245"/>
                </a:solidFill>
                <a:latin typeface="Calibri"/>
                <a:cs typeface="Calibri"/>
              </a:rPr>
              <a:t>ŒUVRE</a:t>
            </a:r>
            <a:r>
              <a:rPr sz="2400" b="1" spc="-25">
                <a:solidFill>
                  <a:srgbClr val="008245"/>
                </a:solidFill>
                <a:latin typeface="Calibri"/>
                <a:cs typeface="Calibri"/>
              </a:rPr>
              <a:t> </a:t>
            </a:r>
            <a:r>
              <a:rPr sz="2400" b="1">
                <a:solidFill>
                  <a:srgbClr val="008245"/>
                </a:solidFill>
                <a:latin typeface="Calibri"/>
                <a:cs typeface="Calibri"/>
              </a:rPr>
              <a:t>DU</a:t>
            </a:r>
            <a:r>
              <a:rPr sz="2400" b="1" spc="-75">
                <a:solidFill>
                  <a:srgbClr val="008245"/>
                </a:solidFill>
                <a:latin typeface="Calibri"/>
                <a:cs typeface="Calibri"/>
              </a:rPr>
              <a:t> </a:t>
            </a:r>
            <a:r>
              <a:rPr sz="2400" b="1" spc="-25">
                <a:solidFill>
                  <a:srgbClr val="008245"/>
                </a:solidFill>
                <a:latin typeface="Calibri"/>
                <a:cs typeface="Calibri"/>
              </a:rPr>
              <a:t>SI</a:t>
            </a:r>
            <a:endParaRPr sz="2400">
              <a:latin typeface="Calibri"/>
              <a:cs typeface="Calibri"/>
            </a:endParaRPr>
          </a:p>
        </p:txBody>
      </p:sp>
      <p:sp>
        <p:nvSpPr>
          <p:cNvPr id="9" name="object 8"/>
          <p:cNvSpPr txBox="1"/>
          <p:nvPr/>
        </p:nvSpPr>
        <p:spPr>
          <a:xfrm>
            <a:off x="6629400" y="2667000"/>
            <a:ext cx="4419600" cy="2610330"/>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spc="-10">
                <a:solidFill>
                  <a:srgbClr val="AEABAB"/>
                </a:solidFill>
                <a:latin typeface="Calibri"/>
                <a:cs typeface="Calibri"/>
              </a:rPr>
              <a:t>Compréhension de l’existant</a:t>
            </a: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Compréhension</a:t>
            </a:r>
            <a:r>
              <a:rPr sz="1600" spc="-15">
                <a:solidFill>
                  <a:srgbClr val="AEABAB"/>
                </a:solidFill>
                <a:latin typeface="Calibri"/>
                <a:cs typeface="Calibri"/>
              </a:rPr>
              <a:t> </a:t>
            </a:r>
            <a:r>
              <a:rPr sz="1600">
                <a:solidFill>
                  <a:srgbClr val="AEABAB"/>
                </a:solidFill>
                <a:latin typeface="Calibri"/>
                <a:cs typeface="Calibri"/>
              </a:rPr>
              <a:t>des</a:t>
            </a:r>
            <a:r>
              <a:rPr sz="1600" spc="15">
                <a:solidFill>
                  <a:srgbClr val="AEABAB"/>
                </a:solidFill>
                <a:latin typeface="Calibri"/>
                <a:cs typeface="Calibri"/>
              </a:rPr>
              <a:t> </a:t>
            </a:r>
            <a:r>
              <a:rPr sz="1600" spc="-10">
                <a:solidFill>
                  <a:srgbClr val="AEABAB"/>
                </a:solidFill>
                <a:latin typeface="Calibri"/>
                <a:cs typeface="Calibri"/>
              </a:rPr>
              <a:t>besoins</a:t>
            </a:r>
            <a:endParaRPr sz="1600">
              <a:latin typeface="Calibri"/>
              <a:cs typeface="Calibri"/>
            </a:endParaRPr>
          </a:p>
          <a:p>
            <a:pPr marL="356870" indent="-344170">
              <a:lnSpc>
                <a:spcPct val="100000"/>
              </a:lnSpc>
              <a:spcBef>
                <a:spcPts val="600"/>
              </a:spcBef>
              <a:buAutoNum type="arabicPeriod"/>
              <a:tabLst>
                <a:tab pos="356870" algn="l"/>
              </a:tabLst>
            </a:pPr>
            <a:r>
              <a:rPr lang="fr-FR" sz="1600" spc="-10">
                <a:solidFill>
                  <a:srgbClr val="AEABAB"/>
                </a:solidFill>
                <a:latin typeface="Calibri"/>
                <a:cs typeface="Calibri"/>
              </a:rPr>
              <a:t>Conception</a:t>
            </a:r>
          </a:p>
          <a:p>
            <a:pPr marL="356870" indent="-344170">
              <a:spcBef>
                <a:spcPts val="695"/>
              </a:spcBef>
              <a:buAutoNum type="arabicPeriod"/>
              <a:tabLst>
                <a:tab pos="356870" algn="l"/>
              </a:tabLst>
            </a:pPr>
            <a:r>
              <a:rPr lang="fr-FR" sz="1600" b="1" spc="-10">
                <a:solidFill>
                  <a:srgbClr val="FF7800"/>
                </a:solidFill>
                <a:latin typeface="Calibri"/>
                <a:cs typeface="Calibri"/>
              </a:rPr>
              <a:t>Développement et test d’un SI</a:t>
            </a: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Déploiement</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8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Principe</a:t>
            </a:r>
            <a:r>
              <a:rPr lang="fr-FR" sz="1600" spc="-20">
                <a:solidFill>
                  <a:srgbClr val="AEABAB"/>
                </a:solidFill>
                <a:latin typeface="Calibri"/>
                <a:cs typeface="Calibri"/>
              </a:rPr>
              <a:t> d’exploitation</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15">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5"/>
              </a:spcBef>
              <a:buAutoNum type="arabicPeriod"/>
              <a:tabLst>
                <a:tab pos="356870" algn="l"/>
              </a:tabLst>
            </a:pPr>
            <a:r>
              <a:rPr lang="fr-FR" sz="1600" spc="-10">
                <a:solidFill>
                  <a:srgbClr val="AEABAB"/>
                </a:solidFill>
                <a:latin typeface="Calibri"/>
                <a:cs typeface="Calibri"/>
              </a:rPr>
              <a:t>Identification</a:t>
            </a:r>
            <a:r>
              <a:rPr lang="fr-FR" sz="1600" spc="45">
                <a:solidFill>
                  <a:srgbClr val="AEABAB"/>
                </a:solidFill>
                <a:latin typeface="Calibri"/>
                <a:cs typeface="Calibri"/>
              </a:rPr>
              <a:t> </a:t>
            </a:r>
            <a:r>
              <a:rPr lang="fr-FR" sz="1600">
                <a:solidFill>
                  <a:srgbClr val="AEABAB"/>
                </a:solidFill>
                <a:latin typeface="Calibri"/>
                <a:cs typeface="Calibri"/>
              </a:rPr>
              <a:t>du</a:t>
            </a:r>
            <a:r>
              <a:rPr lang="fr-FR" sz="1600" spc="-20">
                <a:solidFill>
                  <a:srgbClr val="AEABAB"/>
                </a:solidFill>
                <a:latin typeface="Calibri"/>
                <a:cs typeface="Calibri"/>
              </a:rPr>
              <a:t> </a:t>
            </a:r>
            <a:r>
              <a:rPr lang="fr-FR" sz="1600" spc="-10">
                <a:solidFill>
                  <a:srgbClr val="AEABAB"/>
                </a:solidFill>
                <a:latin typeface="Calibri"/>
                <a:cs typeface="Calibri"/>
              </a:rPr>
              <a:t>processus</a:t>
            </a:r>
            <a:r>
              <a:rPr lang="fr-FR" sz="1600" spc="5">
                <a:solidFill>
                  <a:srgbClr val="AEABAB"/>
                </a:solidFill>
                <a:latin typeface="Calibri"/>
                <a:cs typeface="Calibri"/>
              </a:rPr>
              <a:t> </a:t>
            </a:r>
            <a:r>
              <a:rPr lang="fr-FR" sz="1600">
                <a:solidFill>
                  <a:srgbClr val="AEABAB"/>
                </a:solidFill>
                <a:latin typeface="Calibri"/>
                <a:cs typeface="Calibri"/>
              </a:rPr>
              <a:t>de</a:t>
            </a:r>
            <a:r>
              <a:rPr lang="fr-FR" sz="1600" spc="-25">
                <a:solidFill>
                  <a:srgbClr val="AEABAB"/>
                </a:solidFill>
                <a:latin typeface="Calibri"/>
                <a:cs typeface="Calibri"/>
              </a:rPr>
              <a:t> </a:t>
            </a:r>
            <a:r>
              <a:rPr lang="fr-FR" sz="1600" spc="-10">
                <a:solidFill>
                  <a:srgbClr val="AEABAB"/>
                </a:solidFill>
                <a:latin typeface="Calibri"/>
                <a:cs typeface="Calibri"/>
              </a:rPr>
              <a:t>maintenance</a:t>
            </a:r>
            <a:r>
              <a:rPr lang="fr-FR" sz="1600">
                <a:solidFill>
                  <a:srgbClr val="AEABAB"/>
                </a:solidFill>
                <a:latin typeface="Calibri"/>
                <a:cs typeface="Calibri"/>
              </a:rPr>
              <a:t> du</a:t>
            </a:r>
            <a:r>
              <a:rPr lang="fr-FR" sz="1600" spc="-2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12700">
              <a:lnSpc>
                <a:spcPct val="100000"/>
              </a:lnSpc>
              <a:spcBef>
                <a:spcPts val="600"/>
              </a:spcBef>
              <a:tabLst>
                <a:tab pos="356870" algn="l"/>
              </a:tabLst>
            </a:pPr>
            <a:endParaRPr sz="1600" spc="-10">
              <a:solidFill>
                <a:srgbClr val="AEABAB"/>
              </a:solidFill>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367027" y="344425"/>
            <a:ext cx="10620757" cy="6132574"/>
            <a:chOff x="1367027" y="344424"/>
            <a:chExt cx="10620757" cy="6205786"/>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4" y="463296"/>
              <a:ext cx="1295400" cy="417575"/>
            </a:xfrm>
            <a:prstGeom prst="rect">
              <a:avLst/>
            </a:prstGeom>
          </p:spPr>
        </p:pic>
        <p:sp>
          <p:nvSpPr>
            <p:cNvPr id="11" name="object 11"/>
            <p:cNvSpPr/>
            <p:nvPr/>
          </p:nvSpPr>
          <p:spPr>
            <a:xfrm>
              <a:off x="1367027" y="3428997"/>
              <a:ext cx="8656320" cy="3121213"/>
            </a:xfrm>
            <a:prstGeom prst="roundRect">
              <a:avLst/>
            </a:prstGeom>
            <a:ln w="9524">
              <a:solidFill>
                <a:srgbClr val="FF7800"/>
              </a:solidFill>
            </a:ln>
          </p:spPr>
          <p:txBody>
            <a:bodyPr wrap="square" lIns="0" tIns="0" rIns="0" bIns="0" rtlCol="0"/>
            <a:lstStyle/>
            <a:p>
              <a:endParaRPr/>
            </a:p>
          </p:txBody>
        </p:sp>
      </p:grpSp>
      <p:sp>
        <p:nvSpPr>
          <p:cNvPr id="12" name="object 12"/>
          <p:cNvSpPr txBox="1"/>
          <p:nvPr/>
        </p:nvSpPr>
        <p:spPr>
          <a:xfrm>
            <a:off x="1828800" y="3675887"/>
            <a:ext cx="5321426" cy="2323713"/>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Objectifs</a:t>
            </a:r>
            <a:r>
              <a:rPr sz="1600" b="1" spc="-6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6100" indent="-457200">
              <a:lnSpc>
                <a:spcPct val="100000"/>
              </a:lnSpc>
              <a:spcBef>
                <a:spcPts val="910"/>
              </a:spcBef>
              <a:buClr>
                <a:srgbClr val="FF0000"/>
              </a:buClr>
              <a:buFont typeface="Wingdings"/>
              <a:buChar char=""/>
              <a:tabLst>
                <a:tab pos="546100" algn="l"/>
              </a:tabLst>
            </a:pPr>
            <a:r>
              <a:rPr sz="1600">
                <a:latin typeface="Calibri"/>
                <a:cs typeface="Calibri"/>
              </a:rPr>
              <a:t>Création</a:t>
            </a:r>
            <a:r>
              <a:rPr sz="1600" spc="-15">
                <a:latin typeface="Calibri"/>
                <a:cs typeface="Calibri"/>
              </a:rPr>
              <a:t> </a:t>
            </a:r>
            <a:r>
              <a:rPr sz="1600">
                <a:latin typeface="Calibri"/>
                <a:cs typeface="Calibri"/>
              </a:rPr>
              <a:t>de</a:t>
            </a:r>
            <a:r>
              <a:rPr sz="1600" spc="-30">
                <a:latin typeface="Calibri"/>
                <a:cs typeface="Calibri"/>
              </a:rPr>
              <a:t> </a:t>
            </a:r>
            <a:r>
              <a:rPr sz="1600">
                <a:latin typeface="Calibri"/>
                <a:cs typeface="Calibri"/>
              </a:rPr>
              <a:t>la</a:t>
            </a:r>
            <a:r>
              <a:rPr sz="1600" spc="-10">
                <a:latin typeface="Calibri"/>
                <a:cs typeface="Calibri"/>
              </a:rPr>
              <a:t> </a:t>
            </a:r>
            <a:r>
              <a:rPr sz="1600">
                <a:latin typeface="Calibri"/>
                <a:cs typeface="Calibri"/>
              </a:rPr>
              <a:t>base</a:t>
            </a:r>
            <a:r>
              <a:rPr sz="1600" spc="-25">
                <a:latin typeface="Calibri"/>
                <a:cs typeface="Calibri"/>
              </a:rPr>
              <a:t> </a:t>
            </a:r>
            <a:r>
              <a:rPr sz="1600">
                <a:latin typeface="Calibri"/>
                <a:cs typeface="Calibri"/>
              </a:rPr>
              <a:t>de</a:t>
            </a:r>
            <a:r>
              <a:rPr sz="1600" spc="-10">
                <a:latin typeface="Calibri"/>
                <a:cs typeface="Calibri"/>
              </a:rPr>
              <a:t> données</a:t>
            </a:r>
            <a:endParaRPr sz="1600">
              <a:latin typeface="Calibri"/>
              <a:cs typeface="Calibri"/>
            </a:endParaRPr>
          </a:p>
          <a:p>
            <a:pPr marL="546100" indent="-457200">
              <a:lnSpc>
                <a:spcPct val="100000"/>
              </a:lnSpc>
              <a:spcBef>
                <a:spcPts val="1395"/>
              </a:spcBef>
              <a:buClr>
                <a:srgbClr val="FF0000"/>
              </a:buClr>
              <a:buFont typeface="Wingdings"/>
              <a:buChar char=""/>
              <a:tabLst>
                <a:tab pos="546100" algn="l"/>
              </a:tabLst>
            </a:pPr>
            <a:r>
              <a:rPr sz="1600" spc="-10">
                <a:latin typeface="Calibri"/>
                <a:cs typeface="Calibri"/>
              </a:rPr>
              <a:t>Développement</a:t>
            </a:r>
            <a:r>
              <a:rPr sz="1600" spc="-40">
                <a:latin typeface="Calibri"/>
                <a:cs typeface="Calibri"/>
              </a:rPr>
              <a:t> </a:t>
            </a:r>
            <a:r>
              <a:rPr sz="1600">
                <a:latin typeface="Calibri"/>
                <a:cs typeface="Calibri"/>
              </a:rPr>
              <a:t>des</a:t>
            </a:r>
            <a:r>
              <a:rPr sz="1600" spc="5">
                <a:latin typeface="Calibri"/>
                <a:cs typeface="Calibri"/>
              </a:rPr>
              <a:t> </a:t>
            </a:r>
            <a:r>
              <a:rPr sz="1600">
                <a:latin typeface="Calibri"/>
                <a:cs typeface="Calibri"/>
              </a:rPr>
              <a:t>modules</a:t>
            </a:r>
            <a:r>
              <a:rPr sz="1600" spc="10">
                <a:latin typeface="Calibri"/>
                <a:cs typeface="Calibri"/>
              </a:rPr>
              <a:t> </a:t>
            </a:r>
            <a:r>
              <a:rPr sz="1600" spc="-10">
                <a:latin typeface="Calibri"/>
                <a:cs typeface="Calibri"/>
              </a:rPr>
              <a:t>applicatifs</a:t>
            </a:r>
            <a:endParaRPr sz="1600">
              <a:latin typeface="Calibri"/>
              <a:cs typeface="Calibri"/>
            </a:endParaRPr>
          </a:p>
          <a:p>
            <a:pPr marL="546100" indent="-457200">
              <a:lnSpc>
                <a:spcPct val="100000"/>
              </a:lnSpc>
              <a:spcBef>
                <a:spcPts val="1415"/>
              </a:spcBef>
              <a:buClr>
                <a:srgbClr val="FF0000"/>
              </a:buClr>
              <a:buFont typeface="Wingdings"/>
              <a:buChar char=""/>
              <a:tabLst>
                <a:tab pos="546100" algn="l"/>
              </a:tabLst>
            </a:pPr>
            <a:r>
              <a:rPr sz="1600" spc="-25">
                <a:latin typeface="Calibri"/>
                <a:cs typeface="Calibri"/>
              </a:rPr>
              <a:t>Tests</a:t>
            </a:r>
            <a:r>
              <a:rPr sz="1600" spc="-45">
                <a:latin typeface="Calibri"/>
                <a:cs typeface="Calibri"/>
              </a:rPr>
              <a:t> </a:t>
            </a:r>
            <a:r>
              <a:rPr sz="1600">
                <a:latin typeface="Calibri"/>
                <a:cs typeface="Calibri"/>
              </a:rPr>
              <a:t>unitaires</a:t>
            </a:r>
            <a:r>
              <a:rPr sz="1600" spc="-15">
                <a:latin typeface="Calibri"/>
                <a:cs typeface="Calibri"/>
              </a:rPr>
              <a:t> </a:t>
            </a:r>
            <a:r>
              <a:rPr sz="1600">
                <a:latin typeface="Calibri"/>
                <a:cs typeface="Calibri"/>
              </a:rPr>
              <a:t>des</a:t>
            </a:r>
            <a:r>
              <a:rPr sz="1600" spc="-50">
                <a:latin typeface="Calibri"/>
                <a:cs typeface="Calibri"/>
              </a:rPr>
              <a:t> </a:t>
            </a:r>
            <a:r>
              <a:rPr sz="1600">
                <a:latin typeface="Calibri"/>
                <a:cs typeface="Calibri"/>
              </a:rPr>
              <a:t>modules</a:t>
            </a:r>
            <a:r>
              <a:rPr sz="1600" spc="-10">
                <a:latin typeface="Calibri"/>
                <a:cs typeface="Calibri"/>
              </a:rPr>
              <a:t> applicatifs</a:t>
            </a:r>
            <a:endParaRPr sz="1600">
              <a:latin typeface="Calibri"/>
              <a:cs typeface="Calibri"/>
            </a:endParaRPr>
          </a:p>
          <a:p>
            <a:pPr marL="546100" indent="-457200">
              <a:lnSpc>
                <a:spcPct val="100000"/>
              </a:lnSpc>
              <a:spcBef>
                <a:spcPts val="1395"/>
              </a:spcBef>
              <a:buClr>
                <a:srgbClr val="FF0000"/>
              </a:buClr>
              <a:buFont typeface="Wingdings"/>
              <a:buChar char=""/>
              <a:tabLst>
                <a:tab pos="546100" algn="l"/>
              </a:tabLst>
            </a:pPr>
            <a:r>
              <a:rPr sz="1600" spc="-25">
                <a:latin typeface="Calibri"/>
                <a:cs typeface="Calibri"/>
              </a:rPr>
              <a:t>Tests</a:t>
            </a:r>
            <a:r>
              <a:rPr sz="1600" spc="-30">
                <a:latin typeface="Calibri"/>
                <a:cs typeface="Calibri"/>
              </a:rPr>
              <a:t> </a:t>
            </a:r>
            <a:r>
              <a:rPr sz="1600" spc="-10">
                <a:latin typeface="Calibri"/>
                <a:cs typeface="Calibri"/>
              </a:rPr>
              <a:t>d’intégration</a:t>
            </a:r>
            <a:r>
              <a:rPr sz="1600" spc="-25">
                <a:latin typeface="Calibri"/>
                <a:cs typeface="Calibri"/>
              </a:rPr>
              <a:t> </a:t>
            </a:r>
            <a:r>
              <a:rPr sz="1600">
                <a:latin typeface="Calibri"/>
                <a:cs typeface="Calibri"/>
              </a:rPr>
              <a:t>des</a:t>
            </a:r>
            <a:r>
              <a:rPr sz="1600" spc="-5">
                <a:latin typeface="Calibri"/>
                <a:cs typeface="Calibri"/>
              </a:rPr>
              <a:t> </a:t>
            </a:r>
            <a:r>
              <a:rPr sz="1600">
                <a:latin typeface="Calibri"/>
                <a:cs typeface="Calibri"/>
              </a:rPr>
              <a:t>modules</a:t>
            </a:r>
            <a:r>
              <a:rPr sz="1600" spc="-10">
                <a:latin typeface="Calibri"/>
                <a:cs typeface="Calibri"/>
              </a:rPr>
              <a:t> applicatifs</a:t>
            </a:r>
            <a:endParaRPr sz="1600">
              <a:latin typeface="Calibri"/>
              <a:cs typeface="Calibri"/>
            </a:endParaRPr>
          </a:p>
          <a:p>
            <a:pPr marL="546100" indent="-457200">
              <a:lnSpc>
                <a:spcPct val="100000"/>
              </a:lnSpc>
              <a:spcBef>
                <a:spcPts val="1415"/>
              </a:spcBef>
              <a:buClr>
                <a:srgbClr val="FF0000"/>
              </a:buClr>
              <a:buFont typeface="Wingdings"/>
              <a:buChar char=""/>
              <a:tabLst>
                <a:tab pos="546100" algn="l"/>
              </a:tabLst>
            </a:pPr>
            <a:r>
              <a:rPr sz="1600" spc="-10" err="1">
                <a:latin typeface="Calibri"/>
                <a:cs typeface="Calibri"/>
              </a:rPr>
              <a:t>Préparation</a:t>
            </a:r>
            <a:r>
              <a:rPr sz="1600" spc="-20">
                <a:latin typeface="Calibri"/>
                <a:cs typeface="Calibri"/>
              </a:rPr>
              <a:t> </a:t>
            </a:r>
            <a:r>
              <a:rPr sz="1600">
                <a:latin typeface="Calibri"/>
                <a:cs typeface="Calibri"/>
              </a:rPr>
              <a:t>des manuels</a:t>
            </a:r>
            <a:r>
              <a:rPr sz="1600" spc="-5">
                <a:latin typeface="Calibri"/>
                <a:cs typeface="Calibri"/>
              </a:rPr>
              <a:t> </a:t>
            </a:r>
            <a:r>
              <a:rPr sz="1600" spc="-10">
                <a:latin typeface="Calibri"/>
                <a:cs typeface="Calibri"/>
              </a:rPr>
              <a:t>utilisateurs</a:t>
            </a:r>
            <a:endParaRPr sz="1600">
              <a:latin typeface="Calibri"/>
              <a:cs typeface="Calibri"/>
            </a:endParaRPr>
          </a:p>
        </p:txBody>
      </p:sp>
      <p:sp>
        <p:nvSpPr>
          <p:cNvPr id="13" name="object 13"/>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50">
                <a:solidFill>
                  <a:srgbClr val="0058A0"/>
                </a:solidFill>
              </a:rPr>
              <a:t> </a:t>
            </a:r>
            <a:r>
              <a:rPr spc="-25">
                <a:solidFill>
                  <a:srgbClr val="0058A0"/>
                </a:solidFill>
              </a:rPr>
              <a:t>ETAPES</a:t>
            </a:r>
            <a:r>
              <a:rPr spc="-5">
                <a:solidFill>
                  <a:srgbClr val="0058A0"/>
                </a:solidFill>
              </a:rPr>
              <a:t> </a:t>
            </a:r>
            <a:r>
              <a:rPr>
                <a:solidFill>
                  <a:srgbClr val="0058A0"/>
                </a:solidFill>
              </a:rPr>
              <a:t>DE</a:t>
            </a:r>
            <a:r>
              <a:rPr spc="-50">
                <a:solidFill>
                  <a:srgbClr val="0058A0"/>
                </a:solidFill>
              </a:rPr>
              <a:t> </a:t>
            </a:r>
            <a:r>
              <a:rPr>
                <a:solidFill>
                  <a:srgbClr val="0058A0"/>
                </a:solidFill>
              </a:rPr>
              <a:t>MISE</a:t>
            </a:r>
            <a:r>
              <a:rPr spc="-50">
                <a:solidFill>
                  <a:srgbClr val="0058A0"/>
                </a:solidFill>
              </a:rPr>
              <a:t> </a:t>
            </a:r>
            <a:r>
              <a:rPr>
                <a:solidFill>
                  <a:srgbClr val="0058A0"/>
                </a:solidFill>
              </a:rPr>
              <a:t>EN</a:t>
            </a:r>
            <a:r>
              <a:rPr spc="-65">
                <a:solidFill>
                  <a:srgbClr val="0058A0"/>
                </a:solidFill>
              </a:rPr>
              <a:t> </a:t>
            </a:r>
            <a:r>
              <a:rPr spc="-10">
                <a:solidFill>
                  <a:srgbClr val="0058A0"/>
                </a:solidFill>
              </a:rPr>
              <a:t>ŒUVRE</a:t>
            </a:r>
          </a:p>
          <a:p>
            <a:pPr marL="139065">
              <a:lnSpc>
                <a:spcPct val="100000"/>
              </a:lnSpc>
              <a:spcBef>
                <a:spcPts val="35"/>
              </a:spcBef>
            </a:pPr>
            <a:r>
              <a:rPr sz="1600">
                <a:solidFill>
                  <a:srgbClr val="0058A0"/>
                </a:solidFill>
              </a:rPr>
              <a:t>Mise</a:t>
            </a:r>
            <a:r>
              <a:rPr sz="1600" spc="-65">
                <a:solidFill>
                  <a:srgbClr val="0058A0"/>
                </a:solidFill>
              </a:rPr>
              <a:t> </a:t>
            </a:r>
            <a:r>
              <a:rPr sz="1600">
                <a:solidFill>
                  <a:srgbClr val="0058A0"/>
                </a:solidFill>
              </a:rPr>
              <a:t>en</a:t>
            </a:r>
            <a:r>
              <a:rPr sz="1600" spc="-15">
                <a:solidFill>
                  <a:srgbClr val="0058A0"/>
                </a:solidFill>
              </a:rPr>
              <a:t> </a:t>
            </a:r>
            <a:r>
              <a:rPr sz="1600">
                <a:solidFill>
                  <a:srgbClr val="0058A0"/>
                </a:solidFill>
              </a:rPr>
              <a:t>œuvre</a:t>
            </a:r>
            <a:r>
              <a:rPr sz="1600" spc="-40">
                <a:solidFill>
                  <a:srgbClr val="0058A0"/>
                </a:solidFill>
              </a:rPr>
              <a:t> </a:t>
            </a:r>
            <a:r>
              <a:rPr sz="1600">
                <a:solidFill>
                  <a:srgbClr val="0058A0"/>
                </a:solidFill>
              </a:rPr>
              <a:t>et</a:t>
            </a:r>
            <a:r>
              <a:rPr sz="1600" spc="-50">
                <a:solidFill>
                  <a:srgbClr val="0058A0"/>
                </a:solidFill>
              </a:rPr>
              <a:t> </a:t>
            </a:r>
            <a:r>
              <a:rPr sz="1600">
                <a:solidFill>
                  <a:srgbClr val="0058A0"/>
                </a:solidFill>
              </a:rPr>
              <a:t>test</a:t>
            </a:r>
            <a:r>
              <a:rPr sz="1600" spc="-25">
                <a:solidFill>
                  <a:srgbClr val="0058A0"/>
                </a:solidFill>
              </a:rPr>
              <a:t> </a:t>
            </a:r>
            <a:r>
              <a:rPr sz="1600">
                <a:solidFill>
                  <a:srgbClr val="0058A0"/>
                </a:solidFill>
              </a:rPr>
              <a:t>d’un</a:t>
            </a:r>
            <a:r>
              <a:rPr sz="1600" spc="-15">
                <a:solidFill>
                  <a:srgbClr val="0058A0"/>
                </a:solidFill>
              </a:rPr>
              <a:t> </a:t>
            </a:r>
            <a:r>
              <a:rPr sz="1600" spc="-25">
                <a:solidFill>
                  <a:srgbClr val="0058A0"/>
                </a:solidFill>
              </a:rPr>
              <a:t>SI</a:t>
            </a:r>
            <a:endParaRPr sz="1600"/>
          </a:p>
        </p:txBody>
      </p:sp>
      <p:sp>
        <p:nvSpPr>
          <p:cNvPr id="14" name="object 14"/>
          <p:cNvSpPr/>
          <p:nvPr/>
        </p:nvSpPr>
        <p:spPr>
          <a:xfrm>
            <a:off x="1367027" y="1802892"/>
            <a:ext cx="8656320" cy="1316990"/>
          </a:xfrm>
          <a:custGeom>
            <a:avLst/>
            <a:gdLst/>
            <a:ahLst/>
            <a:cxnLst/>
            <a:rect l="l" t="t" r="r" b="b"/>
            <a:pathLst>
              <a:path w="8656320" h="1316989">
                <a:moveTo>
                  <a:pt x="0" y="620141"/>
                </a:moveTo>
                <a:lnTo>
                  <a:pt x="1865" y="571674"/>
                </a:lnTo>
                <a:lnTo>
                  <a:pt x="7370" y="524228"/>
                </a:lnTo>
                <a:lnTo>
                  <a:pt x="16377" y="477940"/>
                </a:lnTo>
                <a:lnTo>
                  <a:pt x="28747" y="432949"/>
                </a:lnTo>
                <a:lnTo>
                  <a:pt x="44343" y="389392"/>
                </a:lnTo>
                <a:lnTo>
                  <a:pt x="63027" y="347407"/>
                </a:lnTo>
                <a:lnTo>
                  <a:pt x="84661" y="307133"/>
                </a:lnTo>
                <a:lnTo>
                  <a:pt x="109108" y="268705"/>
                </a:lnTo>
                <a:lnTo>
                  <a:pt x="136230" y="232264"/>
                </a:lnTo>
                <a:lnTo>
                  <a:pt x="165888" y="197945"/>
                </a:lnTo>
                <a:lnTo>
                  <a:pt x="197945" y="165888"/>
                </a:lnTo>
                <a:lnTo>
                  <a:pt x="232264" y="136230"/>
                </a:lnTo>
                <a:lnTo>
                  <a:pt x="268705" y="109108"/>
                </a:lnTo>
                <a:lnTo>
                  <a:pt x="307133" y="84661"/>
                </a:lnTo>
                <a:lnTo>
                  <a:pt x="347407" y="63027"/>
                </a:lnTo>
                <a:lnTo>
                  <a:pt x="389392" y="44343"/>
                </a:lnTo>
                <a:lnTo>
                  <a:pt x="432949" y="28747"/>
                </a:lnTo>
                <a:lnTo>
                  <a:pt x="477940" y="16377"/>
                </a:lnTo>
                <a:lnTo>
                  <a:pt x="524228" y="7370"/>
                </a:lnTo>
                <a:lnTo>
                  <a:pt x="571674" y="1865"/>
                </a:lnTo>
                <a:lnTo>
                  <a:pt x="620141" y="0"/>
                </a:lnTo>
                <a:lnTo>
                  <a:pt x="8036179" y="0"/>
                </a:lnTo>
                <a:lnTo>
                  <a:pt x="8084645" y="1865"/>
                </a:lnTo>
                <a:lnTo>
                  <a:pt x="8132091" y="7370"/>
                </a:lnTo>
                <a:lnTo>
                  <a:pt x="8178379" y="16377"/>
                </a:lnTo>
                <a:lnTo>
                  <a:pt x="8223370" y="28747"/>
                </a:lnTo>
                <a:lnTo>
                  <a:pt x="8266927" y="44343"/>
                </a:lnTo>
                <a:lnTo>
                  <a:pt x="8308912" y="63027"/>
                </a:lnTo>
                <a:lnTo>
                  <a:pt x="8349186" y="84661"/>
                </a:lnTo>
                <a:lnTo>
                  <a:pt x="8387614" y="109108"/>
                </a:lnTo>
                <a:lnTo>
                  <a:pt x="8424055" y="136230"/>
                </a:lnTo>
                <a:lnTo>
                  <a:pt x="8458374" y="165888"/>
                </a:lnTo>
                <a:lnTo>
                  <a:pt x="8490431" y="197945"/>
                </a:lnTo>
                <a:lnTo>
                  <a:pt x="8520089" y="232264"/>
                </a:lnTo>
                <a:lnTo>
                  <a:pt x="8547211" y="268705"/>
                </a:lnTo>
                <a:lnTo>
                  <a:pt x="8571658" y="307133"/>
                </a:lnTo>
                <a:lnTo>
                  <a:pt x="8593292" y="347407"/>
                </a:lnTo>
                <a:lnTo>
                  <a:pt x="8611976" y="389392"/>
                </a:lnTo>
                <a:lnTo>
                  <a:pt x="8627572" y="432949"/>
                </a:lnTo>
                <a:lnTo>
                  <a:pt x="8639942" y="477940"/>
                </a:lnTo>
                <a:lnTo>
                  <a:pt x="8648949" y="524228"/>
                </a:lnTo>
                <a:lnTo>
                  <a:pt x="8654454" y="571674"/>
                </a:lnTo>
                <a:lnTo>
                  <a:pt x="8656320" y="620141"/>
                </a:lnTo>
                <a:lnTo>
                  <a:pt x="8656320" y="696595"/>
                </a:lnTo>
                <a:lnTo>
                  <a:pt x="8654454" y="745061"/>
                </a:lnTo>
                <a:lnTo>
                  <a:pt x="8648949" y="792507"/>
                </a:lnTo>
                <a:lnTo>
                  <a:pt x="8639942" y="838795"/>
                </a:lnTo>
                <a:lnTo>
                  <a:pt x="8627572" y="883786"/>
                </a:lnTo>
                <a:lnTo>
                  <a:pt x="8611976" y="927343"/>
                </a:lnTo>
                <a:lnTo>
                  <a:pt x="8593292" y="969328"/>
                </a:lnTo>
                <a:lnTo>
                  <a:pt x="8571658" y="1009602"/>
                </a:lnTo>
                <a:lnTo>
                  <a:pt x="8547211" y="1048030"/>
                </a:lnTo>
                <a:lnTo>
                  <a:pt x="8520089" y="1084471"/>
                </a:lnTo>
                <a:lnTo>
                  <a:pt x="8490431" y="1118790"/>
                </a:lnTo>
                <a:lnTo>
                  <a:pt x="8458374" y="1150847"/>
                </a:lnTo>
                <a:lnTo>
                  <a:pt x="8424055" y="1180505"/>
                </a:lnTo>
                <a:lnTo>
                  <a:pt x="8387614" y="1207627"/>
                </a:lnTo>
                <a:lnTo>
                  <a:pt x="8349186" y="1232074"/>
                </a:lnTo>
                <a:lnTo>
                  <a:pt x="8308912" y="1253708"/>
                </a:lnTo>
                <a:lnTo>
                  <a:pt x="8266927" y="1272392"/>
                </a:lnTo>
                <a:lnTo>
                  <a:pt x="8223370" y="1287988"/>
                </a:lnTo>
                <a:lnTo>
                  <a:pt x="8178379" y="1300358"/>
                </a:lnTo>
                <a:lnTo>
                  <a:pt x="8132091" y="1309365"/>
                </a:lnTo>
                <a:lnTo>
                  <a:pt x="8084645" y="1314870"/>
                </a:lnTo>
                <a:lnTo>
                  <a:pt x="8036179" y="1316736"/>
                </a:lnTo>
                <a:lnTo>
                  <a:pt x="620141" y="1316736"/>
                </a:lnTo>
                <a:lnTo>
                  <a:pt x="571674" y="1314870"/>
                </a:lnTo>
                <a:lnTo>
                  <a:pt x="524228" y="1309365"/>
                </a:lnTo>
                <a:lnTo>
                  <a:pt x="477940" y="1300358"/>
                </a:lnTo>
                <a:lnTo>
                  <a:pt x="432949" y="1287988"/>
                </a:lnTo>
                <a:lnTo>
                  <a:pt x="389392" y="1272392"/>
                </a:lnTo>
                <a:lnTo>
                  <a:pt x="347407" y="1253708"/>
                </a:lnTo>
                <a:lnTo>
                  <a:pt x="307133" y="1232074"/>
                </a:lnTo>
                <a:lnTo>
                  <a:pt x="268705" y="1207627"/>
                </a:lnTo>
                <a:lnTo>
                  <a:pt x="232264" y="1180505"/>
                </a:lnTo>
                <a:lnTo>
                  <a:pt x="197945" y="1150847"/>
                </a:lnTo>
                <a:lnTo>
                  <a:pt x="165888" y="1118790"/>
                </a:lnTo>
                <a:lnTo>
                  <a:pt x="136230" y="1084471"/>
                </a:lnTo>
                <a:lnTo>
                  <a:pt x="109108" y="1048030"/>
                </a:lnTo>
                <a:lnTo>
                  <a:pt x="84661" y="1009602"/>
                </a:lnTo>
                <a:lnTo>
                  <a:pt x="63027" y="969328"/>
                </a:lnTo>
                <a:lnTo>
                  <a:pt x="44343" y="927343"/>
                </a:lnTo>
                <a:lnTo>
                  <a:pt x="28747" y="883786"/>
                </a:lnTo>
                <a:lnTo>
                  <a:pt x="16377" y="838795"/>
                </a:lnTo>
                <a:lnTo>
                  <a:pt x="7370" y="792507"/>
                </a:lnTo>
                <a:lnTo>
                  <a:pt x="1865" y="745061"/>
                </a:lnTo>
                <a:lnTo>
                  <a:pt x="0" y="696595"/>
                </a:lnTo>
                <a:lnTo>
                  <a:pt x="0" y="620141"/>
                </a:lnTo>
                <a:close/>
              </a:path>
            </a:pathLst>
          </a:custGeom>
          <a:ln w="9525">
            <a:solidFill>
              <a:srgbClr val="FF7800"/>
            </a:solidFill>
          </a:ln>
        </p:spPr>
        <p:txBody>
          <a:bodyPr wrap="square" lIns="0" tIns="0" rIns="0" bIns="0" rtlCol="0"/>
          <a:lstStyle/>
          <a:p>
            <a:endParaRPr/>
          </a:p>
        </p:txBody>
      </p:sp>
      <p:sp>
        <p:nvSpPr>
          <p:cNvPr id="15" name="object 15"/>
          <p:cNvSpPr txBox="1"/>
          <p:nvPr/>
        </p:nvSpPr>
        <p:spPr>
          <a:xfrm>
            <a:off x="1676400" y="2008632"/>
            <a:ext cx="3098800" cy="1046440"/>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Chronologie</a:t>
            </a:r>
            <a:r>
              <a:rPr sz="1600" b="1" spc="-5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a:latin typeface="Calibri"/>
                <a:cs typeface="Calibri"/>
              </a:rPr>
              <a:t>Après</a:t>
            </a:r>
            <a:r>
              <a:rPr sz="1600" spc="-20">
                <a:latin typeface="Calibri"/>
                <a:cs typeface="Calibri"/>
              </a:rPr>
              <a:t> </a:t>
            </a:r>
            <a:r>
              <a:rPr sz="1600">
                <a:latin typeface="Calibri"/>
                <a:cs typeface="Calibri"/>
              </a:rPr>
              <a:t>la</a:t>
            </a:r>
            <a:r>
              <a:rPr sz="1600" spc="-25">
                <a:latin typeface="Calibri"/>
                <a:cs typeface="Calibri"/>
              </a:rPr>
              <a:t> </a:t>
            </a:r>
            <a:r>
              <a:rPr sz="1600" spc="-10">
                <a:latin typeface="Calibri"/>
                <a:cs typeface="Calibri"/>
              </a:rPr>
              <a:t>conception</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a:latin typeface="Calibri"/>
                <a:cs typeface="Calibri"/>
              </a:rPr>
              <a:t>Avant</a:t>
            </a:r>
            <a:r>
              <a:rPr sz="1600" spc="-50">
                <a:latin typeface="Calibri"/>
                <a:cs typeface="Calibri"/>
              </a:rPr>
              <a:t> </a:t>
            </a:r>
            <a:r>
              <a:rPr sz="1600">
                <a:latin typeface="Calibri"/>
                <a:cs typeface="Calibri"/>
              </a:rPr>
              <a:t>le</a:t>
            </a:r>
            <a:r>
              <a:rPr sz="1600" spc="-50">
                <a:latin typeface="Calibri"/>
                <a:cs typeface="Calibri"/>
              </a:rPr>
              <a:t> </a:t>
            </a:r>
            <a:r>
              <a:rPr sz="1600" spc="-10">
                <a:latin typeface="Calibri"/>
                <a:cs typeface="Calibri"/>
              </a:rPr>
              <a:t>déploiement</a:t>
            </a:r>
            <a:endParaRPr sz="1600">
              <a:latin typeface="Calibri"/>
              <a:cs typeface="Calibri"/>
            </a:endParaRPr>
          </a:p>
        </p:txBody>
      </p:sp>
      <p:grpSp>
        <p:nvGrpSpPr>
          <p:cNvPr id="16" name="object 16"/>
          <p:cNvGrpSpPr/>
          <p:nvPr/>
        </p:nvGrpSpPr>
        <p:grpSpPr>
          <a:xfrm>
            <a:off x="2447544" y="1609344"/>
            <a:ext cx="433070" cy="2066925"/>
            <a:chOff x="2447544" y="1609344"/>
            <a:chExt cx="433070" cy="2066925"/>
          </a:xfrm>
        </p:grpSpPr>
        <p:pic>
          <p:nvPicPr>
            <p:cNvPr id="17" name="object 17"/>
            <p:cNvPicPr/>
            <p:nvPr/>
          </p:nvPicPr>
          <p:blipFill>
            <a:blip r:embed="rId5" cstate="print"/>
            <a:stretch>
              <a:fillRect/>
            </a:stretch>
          </p:blipFill>
          <p:spPr>
            <a:xfrm>
              <a:off x="2447544" y="1609344"/>
              <a:ext cx="368807" cy="399288"/>
            </a:xfrm>
            <a:prstGeom prst="rect">
              <a:avLst/>
            </a:prstGeom>
          </p:spPr>
        </p:pic>
        <p:pic>
          <p:nvPicPr>
            <p:cNvPr id="18" name="object 18"/>
            <p:cNvPicPr/>
            <p:nvPr/>
          </p:nvPicPr>
          <p:blipFill>
            <a:blip r:embed="rId6" cstate="print"/>
            <a:stretch>
              <a:fillRect/>
            </a:stretch>
          </p:blipFill>
          <p:spPr>
            <a:xfrm>
              <a:off x="2447544" y="3179063"/>
              <a:ext cx="432816" cy="496824"/>
            </a:xfrm>
            <a:prstGeom prst="rect">
              <a:avLst/>
            </a:prstGeom>
          </p:spPr>
        </p:pic>
      </p:gr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53</a:t>
            </a:fld>
            <a:endParaRPr spc="-25"/>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9963911" y="344424"/>
            <a:ext cx="2024380" cy="652780"/>
            <a:chOff x="9963911" y="344424"/>
            <a:chExt cx="2024380" cy="65278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grpSp>
      <p:sp>
        <p:nvSpPr>
          <p:cNvPr id="11" name="object 11"/>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50">
                <a:solidFill>
                  <a:srgbClr val="0058A0"/>
                </a:solidFill>
              </a:rPr>
              <a:t> </a:t>
            </a:r>
            <a:r>
              <a:rPr spc="-25">
                <a:solidFill>
                  <a:srgbClr val="0058A0"/>
                </a:solidFill>
              </a:rPr>
              <a:t>ETAPES</a:t>
            </a:r>
            <a:r>
              <a:rPr spc="-5">
                <a:solidFill>
                  <a:srgbClr val="0058A0"/>
                </a:solidFill>
              </a:rPr>
              <a:t> </a:t>
            </a:r>
            <a:r>
              <a:rPr>
                <a:solidFill>
                  <a:srgbClr val="0058A0"/>
                </a:solidFill>
              </a:rPr>
              <a:t>DE</a:t>
            </a:r>
            <a:r>
              <a:rPr spc="-50">
                <a:solidFill>
                  <a:srgbClr val="0058A0"/>
                </a:solidFill>
              </a:rPr>
              <a:t> </a:t>
            </a:r>
            <a:r>
              <a:rPr>
                <a:solidFill>
                  <a:srgbClr val="0058A0"/>
                </a:solidFill>
              </a:rPr>
              <a:t>MISE</a:t>
            </a:r>
            <a:r>
              <a:rPr spc="-50">
                <a:solidFill>
                  <a:srgbClr val="0058A0"/>
                </a:solidFill>
              </a:rPr>
              <a:t> </a:t>
            </a:r>
            <a:r>
              <a:rPr>
                <a:solidFill>
                  <a:srgbClr val="0058A0"/>
                </a:solidFill>
              </a:rPr>
              <a:t>EN</a:t>
            </a:r>
            <a:r>
              <a:rPr spc="-65">
                <a:solidFill>
                  <a:srgbClr val="0058A0"/>
                </a:solidFill>
              </a:rPr>
              <a:t> </a:t>
            </a:r>
            <a:r>
              <a:rPr spc="-10">
                <a:solidFill>
                  <a:srgbClr val="0058A0"/>
                </a:solidFill>
              </a:rPr>
              <a:t>ŒUVRE</a:t>
            </a:r>
          </a:p>
          <a:p>
            <a:pPr marL="139065">
              <a:lnSpc>
                <a:spcPct val="100000"/>
              </a:lnSpc>
              <a:spcBef>
                <a:spcPts val="35"/>
              </a:spcBef>
            </a:pPr>
            <a:r>
              <a:rPr sz="1600">
                <a:solidFill>
                  <a:srgbClr val="0058A0"/>
                </a:solidFill>
              </a:rPr>
              <a:t>Mise</a:t>
            </a:r>
            <a:r>
              <a:rPr sz="1600" spc="-65">
                <a:solidFill>
                  <a:srgbClr val="0058A0"/>
                </a:solidFill>
              </a:rPr>
              <a:t> </a:t>
            </a:r>
            <a:r>
              <a:rPr sz="1600">
                <a:solidFill>
                  <a:srgbClr val="0058A0"/>
                </a:solidFill>
              </a:rPr>
              <a:t>en</a:t>
            </a:r>
            <a:r>
              <a:rPr sz="1600" spc="-15">
                <a:solidFill>
                  <a:srgbClr val="0058A0"/>
                </a:solidFill>
              </a:rPr>
              <a:t> </a:t>
            </a:r>
            <a:r>
              <a:rPr sz="1600">
                <a:solidFill>
                  <a:srgbClr val="0058A0"/>
                </a:solidFill>
              </a:rPr>
              <a:t>œuvre</a:t>
            </a:r>
            <a:r>
              <a:rPr sz="1600" spc="-40">
                <a:solidFill>
                  <a:srgbClr val="0058A0"/>
                </a:solidFill>
              </a:rPr>
              <a:t> </a:t>
            </a:r>
            <a:r>
              <a:rPr sz="1600">
                <a:solidFill>
                  <a:srgbClr val="0058A0"/>
                </a:solidFill>
              </a:rPr>
              <a:t>et</a:t>
            </a:r>
            <a:r>
              <a:rPr sz="1600" spc="-50">
                <a:solidFill>
                  <a:srgbClr val="0058A0"/>
                </a:solidFill>
              </a:rPr>
              <a:t> </a:t>
            </a:r>
            <a:r>
              <a:rPr sz="1600">
                <a:solidFill>
                  <a:srgbClr val="0058A0"/>
                </a:solidFill>
              </a:rPr>
              <a:t>test</a:t>
            </a:r>
            <a:r>
              <a:rPr sz="1600" spc="-25">
                <a:solidFill>
                  <a:srgbClr val="0058A0"/>
                </a:solidFill>
              </a:rPr>
              <a:t> </a:t>
            </a:r>
            <a:r>
              <a:rPr sz="1600">
                <a:solidFill>
                  <a:srgbClr val="0058A0"/>
                </a:solidFill>
              </a:rPr>
              <a:t>d’un</a:t>
            </a:r>
            <a:r>
              <a:rPr sz="1600" spc="-15">
                <a:solidFill>
                  <a:srgbClr val="0058A0"/>
                </a:solidFill>
              </a:rPr>
              <a:t> </a:t>
            </a:r>
            <a:r>
              <a:rPr sz="1600" spc="-25">
                <a:solidFill>
                  <a:srgbClr val="0058A0"/>
                </a:solidFill>
              </a:rPr>
              <a:t>SI</a:t>
            </a:r>
            <a:endParaRPr sz="160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54</a:t>
            </a:fld>
            <a:endParaRPr spc="-25"/>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2" name="object 12"/>
          <p:cNvSpPr txBox="1"/>
          <p:nvPr/>
        </p:nvSpPr>
        <p:spPr>
          <a:xfrm>
            <a:off x="798982" y="1955673"/>
            <a:ext cx="10248265" cy="2181366"/>
          </a:xfrm>
          <a:prstGeom prst="rect">
            <a:avLst/>
          </a:prstGeom>
        </p:spPr>
        <p:txBody>
          <a:bodyPr vert="horz" wrap="square" lIns="0" tIns="11430" rIns="0" bIns="0" rtlCol="0">
            <a:spAutoFit/>
          </a:bodyPr>
          <a:lstStyle/>
          <a:p>
            <a:pPr marL="298450" indent="-285750" algn="just">
              <a:lnSpc>
                <a:spcPts val="1645"/>
              </a:lnSpc>
              <a:spcBef>
                <a:spcPts val="90"/>
              </a:spcBef>
              <a:buFont typeface="Wingdings" panose="05000000000000000000" pitchFamily="2" charset="2"/>
              <a:buChar char="Ø"/>
            </a:pPr>
            <a:r>
              <a:rPr sz="1600" b="1">
                <a:solidFill>
                  <a:srgbClr val="555555"/>
                </a:solidFill>
                <a:latin typeface="Calibri"/>
                <a:cs typeface="Calibri"/>
              </a:rPr>
              <a:t>Création</a:t>
            </a:r>
            <a:r>
              <a:rPr sz="1600" b="1" spc="195">
                <a:solidFill>
                  <a:srgbClr val="555555"/>
                </a:solidFill>
                <a:latin typeface="Calibri"/>
                <a:cs typeface="Calibri"/>
              </a:rPr>
              <a:t> </a:t>
            </a:r>
            <a:r>
              <a:rPr sz="1600" b="1">
                <a:solidFill>
                  <a:srgbClr val="555555"/>
                </a:solidFill>
                <a:latin typeface="Calibri"/>
                <a:cs typeface="Calibri"/>
              </a:rPr>
              <a:t>de</a:t>
            </a:r>
            <a:r>
              <a:rPr sz="1600" b="1" spc="215">
                <a:solidFill>
                  <a:srgbClr val="555555"/>
                </a:solidFill>
                <a:latin typeface="Calibri"/>
                <a:cs typeface="Calibri"/>
              </a:rPr>
              <a:t> </a:t>
            </a:r>
            <a:r>
              <a:rPr sz="1600" b="1">
                <a:solidFill>
                  <a:srgbClr val="555555"/>
                </a:solidFill>
                <a:latin typeface="Calibri"/>
                <a:cs typeface="Calibri"/>
              </a:rPr>
              <a:t>la</a:t>
            </a:r>
            <a:r>
              <a:rPr sz="1600" b="1" spc="210">
                <a:solidFill>
                  <a:srgbClr val="555555"/>
                </a:solidFill>
                <a:latin typeface="Calibri"/>
                <a:cs typeface="Calibri"/>
              </a:rPr>
              <a:t> </a:t>
            </a:r>
            <a:r>
              <a:rPr sz="1600" b="1">
                <a:solidFill>
                  <a:srgbClr val="555555"/>
                </a:solidFill>
                <a:latin typeface="Calibri"/>
                <a:cs typeface="Calibri"/>
              </a:rPr>
              <a:t>base</a:t>
            </a:r>
            <a:r>
              <a:rPr sz="1600" b="1" spc="215">
                <a:solidFill>
                  <a:srgbClr val="555555"/>
                </a:solidFill>
                <a:latin typeface="Calibri"/>
                <a:cs typeface="Calibri"/>
              </a:rPr>
              <a:t> </a:t>
            </a:r>
            <a:r>
              <a:rPr sz="1600" b="1">
                <a:solidFill>
                  <a:srgbClr val="555555"/>
                </a:solidFill>
                <a:latin typeface="Calibri"/>
                <a:cs typeface="Calibri"/>
              </a:rPr>
              <a:t>de</a:t>
            </a:r>
            <a:r>
              <a:rPr sz="1600" b="1" spc="195">
                <a:solidFill>
                  <a:srgbClr val="555555"/>
                </a:solidFill>
                <a:latin typeface="Calibri"/>
                <a:cs typeface="Calibri"/>
              </a:rPr>
              <a:t> </a:t>
            </a:r>
            <a:r>
              <a:rPr sz="1600" b="1">
                <a:solidFill>
                  <a:srgbClr val="555555"/>
                </a:solidFill>
                <a:latin typeface="Calibri"/>
                <a:cs typeface="Calibri"/>
              </a:rPr>
              <a:t>données</a:t>
            </a:r>
            <a:r>
              <a:rPr sz="1600" b="1" spc="190">
                <a:solidFill>
                  <a:srgbClr val="555555"/>
                </a:solidFill>
                <a:latin typeface="Calibri"/>
                <a:cs typeface="Calibri"/>
              </a:rPr>
              <a:t> </a:t>
            </a:r>
            <a:r>
              <a:rPr sz="1600">
                <a:solidFill>
                  <a:srgbClr val="555555"/>
                </a:solidFill>
                <a:latin typeface="Calibri"/>
                <a:cs typeface="Calibri"/>
              </a:rPr>
              <a:t>:</a:t>
            </a:r>
            <a:r>
              <a:rPr sz="1600" spc="204">
                <a:solidFill>
                  <a:srgbClr val="555555"/>
                </a:solidFill>
                <a:latin typeface="Calibri"/>
                <a:cs typeface="Calibri"/>
              </a:rPr>
              <a:t> </a:t>
            </a:r>
            <a:r>
              <a:rPr sz="1600">
                <a:solidFill>
                  <a:srgbClr val="555555"/>
                </a:solidFill>
                <a:latin typeface="Calibri"/>
                <a:cs typeface="Calibri"/>
              </a:rPr>
              <a:t>Il</a:t>
            </a:r>
            <a:r>
              <a:rPr sz="1600" spc="190">
                <a:solidFill>
                  <a:srgbClr val="555555"/>
                </a:solidFill>
                <a:latin typeface="Calibri"/>
                <a:cs typeface="Calibri"/>
              </a:rPr>
              <a:t> </a:t>
            </a:r>
            <a:r>
              <a:rPr sz="1600">
                <a:solidFill>
                  <a:srgbClr val="555555"/>
                </a:solidFill>
                <a:latin typeface="Calibri"/>
                <a:cs typeface="Calibri"/>
              </a:rPr>
              <a:t>s’agit</a:t>
            </a:r>
            <a:r>
              <a:rPr sz="1600" spc="215">
                <a:solidFill>
                  <a:srgbClr val="555555"/>
                </a:solidFill>
                <a:latin typeface="Calibri"/>
                <a:cs typeface="Calibri"/>
              </a:rPr>
              <a:t> </a:t>
            </a:r>
            <a:r>
              <a:rPr sz="1600">
                <a:solidFill>
                  <a:srgbClr val="555555"/>
                </a:solidFill>
                <a:latin typeface="Calibri"/>
                <a:cs typeface="Calibri"/>
              </a:rPr>
              <a:t>de</a:t>
            </a:r>
            <a:r>
              <a:rPr sz="1600" spc="220">
                <a:solidFill>
                  <a:srgbClr val="555555"/>
                </a:solidFill>
                <a:latin typeface="Calibri"/>
                <a:cs typeface="Calibri"/>
              </a:rPr>
              <a:t> </a:t>
            </a:r>
            <a:r>
              <a:rPr sz="1600">
                <a:solidFill>
                  <a:srgbClr val="555555"/>
                </a:solidFill>
                <a:latin typeface="Calibri"/>
                <a:cs typeface="Calibri"/>
              </a:rPr>
              <a:t>créer</a:t>
            </a:r>
            <a:r>
              <a:rPr sz="1600" spc="215">
                <a:solidFill>
                  <a:srgbClr val="555555"/>
                </a:solidFill>
                <a:latin typeface="Calibri"/>
                <a:cs typeface="Calibri"/>
              </a:rPr>
              <a:t> </a:t>
            </a:r>
            <a:r>
              <a:rPr sz="1600">
                <a:solidFill>
                  <a:srgbClr val="555555"/>
                </a:solidFill>
                <a:latin typeface="Calibri"/>
                <a:cs typeface="Calibri"/>
              </a:rPr>
              <a:t>physiquement</a:t>
            </a:r>
            <a:r>
              <a:rPr sz="1600" spc="225">
                <a:solidFill>
                  <a:srgbClr val="555555"/>
                </a:solidFill>
                <a:latin typeface="Calibri"/>
                <a:cs typeface="Calibri"/>
              </a:rPr>
              <a:t> </a:t>
            </a:r>
            <a:r>
              <a:rPr sz="1600">
                <a:solidFill>
                  <a:srgbClr val="555555"/>
                </a:solidFill>
                <a:latin typeface="Calibri"/>
                <a:cs typeface="Calibri"/>
              </a:rPr>
              <a:t>les</a:t>
            </a:r>
            <a:r>
              <a:rPr sz="1600" spc="229">
                <a:solidFill>
                  <a:srgbClr val="555555"/>
                </a:solidFill>
                <a:latin typeface="Calibri"/>
                <a:cs typeface="Calibri"/>
              </a:rPr>
              <a:t> </a:t>
            </a:r>
            <a:r>
              <a:rPr sz="1600">
                <a:solidFill>
                  <a:srgbClr val="555555"/>
                </a:solidFill>
                <a:latin typeface="Calibri"/>
                <a:cs typeface="Calibri"/>
              </a:rPr>
              <a:t>différents</a:t>
            </a:r>
            <a:r>
              <a:rPr sz="1600" spc="229">
                <a:solidFill>
                  <a:srgbClr val="555555"/>
                </a:solidFill>
                <a:latin typeface="Calibri"/>
                <a:cs typeface="Calibri"/>
              </a:rPr>
              <a:t> </a:t>
            </a:r>
            <a:r>
              <a:rPr sz="1600">
                <a:solidFill>
                  <a:srgbClr val="555555"/>
                </a:solidFill>
                <a:latin typeface="Calibri"/>
                <a:cs typeface="Calibri"/>
              </a:rPr>
              <a:t>objets</a:t>
            </a:r>
            <a:r>
              <a:rPr sz="1600" spc="210">
                <a:solidFill>
                  <a:srgbClr val="555555"/>
                </a:solidFill>
                <a:latin typeface="Calibri"/>
                <a:cs typeface="Calibri"/>
              </a:rPr>
              <a:t> </a:t>
            </a:r>
            <a:r>
              <a:rPr sz="1600">
                <a:solidFill>
                  <a:srgbClr val="555555"/>
                </a:solidFill>
                <a:latin typeface="Calibri"/>
                <a:cs typeface="Calibri"/>
              </a:rPr>
              <a:t>constituant</a:t>
            </a:r>
            <a:r>
              <a:rPr sz="1600" spc="195">
                <a:solidFill>
                  <a:srgbClr val="555555"/>
                </a:solidFill>
                <a:latin typeface="Calibri"/>
                <a:cs typeface="Calibri"/>
              </a:rPr>
              <a:t> </a:t>
            </a:r>
            <a:r>
              <a:rPr sz="1600">
                <a:solidFill>
                  <a:srgbClr val="555555"/>
                </a:solidFill>
                <a:latin typeface="Calibri"/>
                <a:cs typeface="Calibri"/>
              </a:rPr>
              <a:t>la</a:t>
            </a:r>
            <a:r>
              <a:rPr sz="1600" spc="225">
                <a:solidFill>
                  <a:srgbClr val="555555"/>
                </a:solidFill>
                <a:latin typeface="Calibri"/>
                <a:cs typeface="Calibri"/>
              </a:rPr>
              <a:t> </a:t>
            </a:r>
            <a:r>
              <a:rPr sz="1600">
                <a:solidFill>
                  <a:srgbClr val="555555"/>
                </a:solidFill>
                <a:latin typeface="Calibri"/>
                <a:cs typeface="Calibri"/>
              </a:rPr>
              <a:t>base</a:t>
            </a:r>
            <a:r>
              <a:rPr sz="1600" spc="229">
                <a:solidFill>
                  <a:srgbClr val="555555"/>
                </a:solidFill>
                <a:latin typeface="Calibri"/>
                <a:cs typeface="Calibri"/>
              </a:rPr>
              <a:t> </a:t>
            </a:r>
            <a:r>
              <a:rPr sz="1600">
                <a:solidFill>
                  <a:srgbClr val="555555"/>
                </a:solidFill>
                <a:latin typeface="Calibri"/>
                <a:cs typeface="Calibri"/>
              </a:rPr>
              <a:t>de</a:t>
            </a:r>
            <a:r>
              <a:rPr sz="1600" spc="220">
                <a:solidFill>
                  <a:srgbClr val="555555"/>
                </a:solidFill>
                <a:latin typeface="Calibri"/>
                <a:cs typeface="Calibri"/>
              </a:rPr>
              <a:t> </a:t>
            </a:r>
            <a:r>
              <a:rPr sz="1600">
                <a:solidFill>
                  <a:srgbClr val="555555"/>
                </a:solidFill>
                <a:latin typeface="Calibri"/>
                <a:cs typeface="Calibri"/>
              </a:rPr>
              <a:t>données</a:t>
            </a:r>
            <a:r>
              <a:rPr sz="1600" spc="235">
                <a:solidFill>
                  <a:srgbClr val="555555"/>
                </a:solidFill>
                <a:latin typeface="Calibri"/>
                <a:cs typeface="Calibri"/>
              </a:rPr>
              <a:t> </a:t>
            </a:r>
            <a:r>
              <a:rPr sz="1600">
                <a:solidFill>
                  <a:srgbClr val="555555"/>
                </a:solidFill>
                <a:latin typeface="Calibri"/>
                <a:cs typeface="Calibri"/>
              </a:rPr>
              <a:t>utilisée</a:t>
            </a:r>
            <a:r>
              <a:rPr sz="1600" spc="229">
                <a:solidFill>
                  <a:srgbClr val="555555"/>
                </a:solidFill>
                <a:latin typeface="Calibri"/>
                <a:cs typeface="Calibri"/>
              </a:rPr>
              <a:t> </a:t>
            </a:r>
            <a:r>
              <a:rPr sz="1600">
                <a:solidFill>
                  <a:srgbClr val="555555"/>
                </a:solidFill>
                <a:latin typeface="Calibri"/>
                <a:cs typeface="Calibri"/>
              </a:rPr>
              <a:t>par</a:t>
            </a:r>
            <a:r>
              <a:rPr sz="1600" spc="215">
                <a:solidFill>
                  <a:srgbClr val="555555"/>
                </a:solidFill>
                <a:latin typeface="Calibri"/>
                <a:cs typeface="Calibri"/>
              </a:rPr>
              <a:t> </a:t>
            </a:r>
            <a:r>
              <a:rPr sz="1600" spc="-25">
                <a:solidFill>
                  <a:srgbClr val="555555"/>
                </a:solidFill>
                <a:latin typeface="Calibri"/>
                <a:cs typeface="Calibri"/>
              </a:rPr>
              <a:t>les</a:t>
            </a:r>
            <a:r>
              <a:rPr lang="fr-FR" sz="1600">
                <a:latin typeface="Calibri"/>
                <a:cs typeface="Calibri"/>
              </a:rPr>
              <a:t> </a:t>
            </a:r>
            <a:r>
              <a:rPr sz="1600" spc="-10" err="1">
                <a:solidFill>
                  <a:srgbClr val="555555"/>
                </a:solidFill>
                <a:latin typeface="Calibri"/>
                <a:cs typeface="Calibri"/>
              </a:rPr>
              <a:t>différentes</a:t>
            </a:r>
            <a:r>
              <a:rPr sz="1600" spc="-35">
                <a:solidFill>
                  <a:srgbClr val="555555"/>
                </a:solidFill>
                <a:latin typeface="Calibri"/>
                <a:cs typeface="Calibri"/>
              </a:rPr>
              <a:t> </a:t>
            </a:r>
            <a:r>
              <a:rPr sz="1600" spc="-10">
                <a:solidFill>
                  <a:srgbClr val="555555"/>
                </a:solidFill>
                <a:latin typeface="Calibri"/>
                <a:cs typeface="Calibri"/>
              </a:rPr>
              <a:t>applications.</a:t>
            </a:r>
            <a:endParaRPr sz="1600">
              <a:latin typeface="Calibri"/>
              <a:cs typeface="Calibri"/>
            </a:endParaRPr>
          </a:p>
          <a:p>
            <a:pPr marL="298450" marR="6985" indent="-285750" algn="just">
              <a:lnSpc>
                <a:spcPts val="1580"/>
              </a:lnSpc>
              <a:spcBef>
                <a:spcPts val="670"/>
              </a:spcBef>
              <a:buFont typeface="Wingdings" panose="05000000000000000000" pitchFamily="2" charset="2"/>
              <a:buChar char="Ø"/>
            </a:pPr>
            <a:r>
              <a:rPr sz="1600" b="1">
                <a:solidFill>
                  <a:srgbClr val="555555"/>
                </a:solidFill>
                <a:latin typeface="Calibri"/>
                <a:cs typeface="Calibri"/>
              </a:rPr>
              <a:t>Développement</a:t>
            </a:r>
            <a:r>
              <a:rPr sz="1600" b="1" spc="80">
                <a:solidFill>
                  <a:srgbClr val="555555"/>
                </a:solidFill>
                <a:latin typeface="Calibri"/>
                <a:cs typeface="Calibri"/>
              </a:rPr>
              <a:t> </a:t>
            </a:r>
            <a:r>
              <a:rPr sz="1600" b="1">
                <a:solidFill>
                  <a:srgbClr val="555555"/>
                </a:solidFill>
                <a:latin typeface="Calibri"/>
                <a:cs typeface="Calibri"/>
              </a:rPr>
              <a:t>des</a:t>
            </a:r>
            <a:r>
              <a:rPr sz="1600" b="1" spc="70">
                <a:solidFill>
                  <a:srgbClr val="555555"/>
                </a:solidFill>
                <a:latin typeface="Calibri"/>
                <a:cs typeface="Calibri"/>
              </a:rPr>
              <a:t> </a:t>
            </a:r>
            <a:r>
              <a:rPr sz="1600" b="1">
                <a:solidFill>
                  <a:srgbClr val="555555"/>
                </a:solidFill>
                <a:latin typeface="Calibri"/>
                <a:cs typeface="Calibri"/>
              </a:rPr>
              <a:t>modules</a:t>
            </a:r>
            <a:r>
              <a:rPr sz="1600" b="1" spc="75">
                <a:solidFill>
                  <a:srgbClr val="555555"/>
                </a:solidFill>
                <a:latin typeface="Calibri"/>
                <a:cs typeface="Calibri"/>
              </a:rPr>
              <a:t> </a:t>
            </a:r>
            <a:r>
              <a:rPr sz="1600" b="1">
                <a:solidFill>
                  <a:srgbClr val="555555"/>
                </a:solidFill>
                <a:latin typeface="Calibri"/>
                <a:cs typeface="Calibri"/>
              </a:rPr>
              <a:t>applicatifs</a:t>
            </a:r>
            <a:r>
              <a:rPr sz="1600" b="1" spc="80">
                <a:solidFill>
                  <a:srgbClr val="555555"/>
                </a:solidFill>
                <a:latin typeface="Calibri"/>
                <a:cs typeface="Calibri"/>
              </a:rPr>
              <a:t> </a:t>
            </a:r>
            <a:r>
              <a:rPr sz="1600">
                <a:solidFill>
                  <a:srgbClr val="555555"/>
                </a:solidFill>
                <a:latin typeface="Calibri"/>
                <a:cs typeface="Calibri"/>
              </a:rPr>
              <a:t>:</a:t>
            </a:r>
            <a:r>
              <a:rPr sz="1600" spc="85">
                <a:solidFill>
                  <a:srgbClr val="555555"/>
                </a:solidFill>
                <a:latin typeface="Calibri"/>
                <a:cs typeface="Calibri"/>
              </a:rPr>
              <a:t> </a:t>
            </a:r>
            <a:r>
              <a:rPr sz="1600">
                <a:solidFill>
                  <a:srgbClr val="555555"/>
                </a:solidFill>
                <a:latin typeface="Calibri"/>
                <a:cs typeface="Calibri"/>
              </a:rPr>
              <a:t>un</a:t>
            </a:r>
            <a:r>
              <a:rPr sz="1600" spc="60">
                <a:solidFill>
                  <a:srgbClr val="555555"/>
                </a:solidFill>
                <a:latin typeface="Calibri"/>
                <a:cs typeface="Calibri"/>
              </a:rPr>
              <a:t> </a:t>
            </a:r>
            <a:r>
              <a:rPr sz="1600">
                <a:solidFill>
                  <a:srgbClr val="555555"/>
                </a:solidFill>
                <a:latin typeface="Calibri"/>
                <a:cs typeface="Calibri"/>
              </a:rPr>
              <a:t>module</a:t>
            </a:r>
            <a:r>
              <a:rPr sz="1600" spc="80">
                <a:solidFill>
                  <a:srgbClr val="555555"/>
                </a:solidFill>
                <a:latin typeface="Calibri"/>
                <a:cs typeface="Calibri"/>
              </a:rPr>
              <a:t> </a:t>
            </a:r>
            <a:r>
              <a:rPr sz="1600">
                <a:solidFill>
                  <a:srgbClr val="555555"/>
                </a:solidFill>
                <a:latin typeface="Calibri"/>
                <a:cs typeface="Calibri"/>
              </a:rPr>
              <a:t>applicatif</a:t>
            </a:r>
            <a:r>
              <a:rPr sz="1600" spc="90">
                <a:solidFill>
                  <a:srgbClr val="555555"/>
                </a:solidFill>
                <a:latin typeface="Calibri"/>
                <a:cs typeface="Calibri"/>
              </a:rPr>
              <a:t> </a:t>
            </a:r>
            <a:r>
              <a:rPr sz="1600">
                <a:solidFill>
                  <a:srgbClr val="555555"/>
                </a:solidFill>
                <a:latin typeface="Calibri"/>
                <a:cs typeface="Calibri"/>
              </a:rPr>
              <a:t>est</a:t>
            </a:r>
            <a:r>
              <a:rPr sz="1600" spc="70">
                <a:solidFill>
                  <a:srgbClr val="555555"/>
                </a:solidFill>
                <a:latin typeface="Calibri"/>
                <a:cs typeface="Calibri"/>
              </a:rPr>
              <a:t> </a:t>
            </a:r>
            <a:r>
              <a:rPr sz="1600">
                <a:solidFill>
                  <a:srgbClr val="555555"/>
                </a:solidFill>
                <a:latin typeface="Calibri"/>
                <a:cs typeface="Calibri"/>
              </a:rPr>
              <a:t>une</a:t>
            </a:r>
            <a:r>
              <a:rPr sz="1600" spc="80">
                <a:solidFill>
                  <a:srgbClr val="555555"/>
                </a:solidFill>
                <a:latin typeface="Calibri"/>
                <a:cs typeface="Calibri"/>
              </a:rPr>
              <a:t> </a:t>
            </a:r>
            <a:r>
              <a:rPr sz="1600">
                <a:solidFill>
                  <a:srgbClr val="555555"/>
                </a:solidFill>
                <a:latin typeface="Calibri"/>
                <a:cs typeface="Calibri"/>
              </a:rPr>
              <a:t>composante</a:t>
            </a:r>
            <a:r>
              <a:rPr sz="1600" spc="85">
                <a:solidFill>
                  <a:srgbClr val="555555"/>
                </a:solidFill>
                <a:latin typeface="Calibri"/>
                <a:cs typeface="Calibri"/>
              </a:rPr>
              <a:t> </a:t>
            </a:r>
            <a:r>
              <a:rPr sz="1600">
                <a:solidFill>
                  <a:srgbClr val="555555"/>
                </a:solidFill>
                <a:latin typeface="Calibri"/>
                <a:cs typeface="Calibri"/>
              </a:rPr>
              <a:t>d’une</a:t>
            </a:r>
            <a:r>
              <a:rPr sz="1600" spc="80">
                <a:solidFill>
                  <a:srgbClr val="555555"/>
                </a:solidFill>
                <a:latin typeface="Calibri"/>
                <a:cs typeface="Calibri"/>
              </a:rPr>
              <a:t> </a:t>
            </a:r>
            <a:r>
              <a:rPr sz="1600">
                <a:solidFill>
                  <a:srgbClr val="555555"/>
                </a:solidFill>
                <a:latin typeface="Calibri"/>
                <a:cs typeface="Calibri"/>
              </a:rPr>
              <a:t>application</a:t>
            </a:r>
            <a:r>
              <a:rPr sz="1600" spc="75">
                <a:solidFill>
                  <a:srgbClr val="555555"/>
                </a:solidFill>
                <a:latin typeface="Calibri"/>
                <a:cs typeface="Calibri"/>
              </a:rPr>
              <a:t> </a:t>
            </a:r>
            <a:r>
              <a:rPr sz="1600">
                <a:solidFill>
                  <a:srgbClr val="555555"/>
                </a:solidFill>
                <a:latin typeface="Calibri"/>
                <a:cs typeface="Calibri"/>
              </a:rPr>
              <a:t>correspondant</a:t>
            </a:r>
            <a:r>
              <a:rPr sz="1600" spc="70">
                <a:solidFill>
                  <a:srgbClr val="555555"/>
                </a:solidFill>
                <a:latin typeface="Calibri"/>
                <a:cs typeface="Calibri"/>
              </a:rPr>
              <a:t> </a:t>
            </a:r>
            <a:r>
              <a:rPr sz="1600">
                <a:solidFill>
                  <a:srgbClr val="555555"/>
                </a:solidFill>
                <a:latin typeface="Calibri"/>
                <a:cs typeface="Calibri"/>
              </a:rPr>
              <a:t>à</a:t>
            </a:r>
            <a:r>
              <a:rPr sz="1600" spc="95">
                <a:solidFill>
                  <a:srgbClr val="555555"/>
                </a:solidFill>
                <a:latin typeface="Calibri"/>
                <a:cs typeface="Calibri"/>
              </a:rPr>
              <a:t> </a:t>
            </a:r>
            <a:r>
              <a:rPr sz="1600">
                <a:solidFill>
                  <a:srgbClr val="555555"/>
                </a:solidFill>
                <a:latin typeface="Calibri"/>
                <a:cs typeface="Calibri"/>
              </a:rPr>
              <a:t>une</a:t>
            </a:r>
            <a:r>
              <a:rPr sz="1600" spc="75">
                <a:solidFill>
                  <a:srgbClr val="555555"/>
                </a:solidFill>
                <a:latin typeface="Calibri"/>
                <a:cs typeface="Calibri"/>
              </a:rPr>
              <a:t> </a:t>
            </a:r>
            <a:r>
              <a:rPr sz="1600" spc="-10">
                <a:solidFill>
                  <a:srgbClr val="555555"/>
                </a:solidFill>
                <a:latin typeface="Calibri"/>
                <a:cs typeface="Calibri"/>
              </a:rPr>
              <a:t>fonctionnalité élémentaire</a:t>
            </a:r>
            <a:r>
              <a:rPr sz="1600" spc="30">
                <a:solidFill>
                  <a:srgbClr val="555555"/>
                </a:solidFill>
                <a:latin typeface="Calibri"/>
                <a:cs typeface="Calibri"/>
              </a:rPr>
              <a:t> </a:t>
            </a:r>
            <a:r>
              <a:rPr sz="1600">
                <a:solidFill>
                  <a:srgbClr val="555555"/>
                </a:solidFill>
                <a:latin typeface="Calibri"/>
                <a:cs typeface="Calibri"/>
              </a:rPr>
              <a:t>(</a:t>
            </a:r>
            <a:r>
              <a:rPr sz="1600" err="1">
                <a:solidFill>
                  <a:srgbClr val="555555"/>
                </a:solidFill>
                <a:latin typeface="Calibri"/>
                <a:cs typeface="Calibri"/>
              </a:rPr>
              <a:t>calcul</a:t>
            </a:r>
            <a:r>
              <a:rPr sz="1600" spc="-10">
                <a:solidFill>
                  <a:srgbClr val="555555"/>
                </a:solidFill>
                <a:latin typeface="Calibri"/>
                <a:cs typeface="Calibri"/>
              </a:rPr>
              <a:t>,</a:t>
            </a:r>
            <a:r>
              <a:rPr sz="1600" spc="5">
                <a:solidFill>
                  <a:srgbClr val="555555"/>
                </a:solidFill>
                <a:latin typeface="Calibri"/>
                <a:cs typeface="Calibri"/>
              </a:rPr>
              <a:t> </a:t>
            </a:r>
            <a:r>
              <a:rPr sz="1600" spc="-25">
                <a:solidFill>
                  <a:srgbClr val="555555"/>
                </a:solidFill>
                <a:latin typeface="Calibri"/>
                <a:cs typeface="Calibri"/>
              </a:rPr>
              <a:t>…).</a:t>
            </a:r>
            <a:endParaRPr sz="1600">
              <a:latin typeface="Calibri"/>
              <a:cs typeface="Calibri"/>
            </a:endParaRPr>
          </a:p>
          <a:p>
            <a:pPr marL="298450" indent="-285750" algn="just">
              <a:lnSpc>
                <a:spcPct val="100000"/>
              </a:lnSpc>
              <a:spcBef>
                <a:spcPts val="495"/>
              </a:spcBef>
              <a:buFont typeface="Wingdings" panose="05000000000000000000" pitchFamily="2" charset="2"/>
              <a:buChar char="Ø"/>
            </a:pPr>
            <a:r>
              <a:rPr sz="1600" b="1" spc="-25">
                <a:solidFill>
                  <a:srgbClr val="555555"/>
                </a:solidFill>
                <a:latin typeface="Calibri"/>
                <a:cs typeface="Calibri"/>
              </a:rPr>
              <a:t>Tests</a:t>
            </a:r>
            <a:r>
              <a:rPr sz="1600" b="1" spc="-45">
                <a:solidFill>
                  <a:srgbClr val="555555"/>
                </a:solidFill>
                <a:latin typeface="Calibri"/>
                <a:cs typeface="Calibri"/>
              </a:rPr>
              <a:t> </a:t>
            </a:r>
            <a:r>
              <a:rPr sz="1600" b="1" spc="-10">
                <a:solidFill>
                  <a:srgbClr val="555555"/>
                </a:solidFill>
                <a:latin typeface="Calibri"/>
                <a:cs typeface="Calibri"/>
              </a:rPr>
              <a:t>unitaires</a:t>
            </a:r>
            <a:r>
              <a:rPr sz="1600" b="1" spc="5">
                <a:solidFill>
                  <a:srgbClr val="555555"/>
                </a:solidFill>
                <a:latin typeface="Calibri"/>
                <a:cs typeface="Calibri"/>
              </a:rPr>
              <a:t> </a:t>
            </a:r>
            <a:r>
              <a:rPr sz="1600" b="1">
                <a:solidFill>
                  <a:srgbClr val="555555"/>
                </a:solidFill>
                <a:latin typeface="Calibri"/>
                <a:cs typeface="Calibri"/>
              </a:rPr>
              <a:t>des</a:t>
            </a:r>
            <a:r>
              <a:rPr sz="1600" b="1" spc="-35">
                <a:solidFill>
                  <a:srgbClr val="555555"/>
                </a:solidFill>
                <a:latin typeface="Calibri"/>
                <a:cs typeface="Calibri"/>
              </a:rPr>
              <a:t> </a:t>
            </a:r>
            <a:r>
              <a:rPr sz="1600" b="1">
                <a:solidFill>
                  <a:srgbClr val="555555"/>
                </a:solidFill>
                <a:latin typeface="Calibri"/>
                <a:cs typeface="Calibri"/>
              </a:rPr>
              <a:t>modules</a:t>
            </a:r>
            <a:r>
              <a:rPr sz="1600" b="1" spc="-15">
                <a:solidFill>
                  <a:srgbClr val="555555"/>
                </a:solidFill>
                <a:latin typeface="Calibri"/>
                <a:cs typeface="Calibri"/>
              </a:rPr>
              <a:t> </a:t>
            </a:r>
            <a:r>
              <a:rPr sz="1600" b="1" spc="-10">
                <a:solidFill>
                  <a:srgbClr val="555555"/>
                </a:solidFill>
                <a:latin typeface="Calibri"/>
                <a:cs typeface="Calibri"/>
              </a:rPr>
              <a:t>applicatifs</a:t>
            </a:r>
            <a:r>
              <a:rPr sz="1600" b="1" spc="25">
                <a:solidFill>
                  <a:srgbClr val="555555"/>
                </a:solidFill>
                <a:latin typeface="Calibri"/>
                <a:cs typeface="Calibri"/>
              </a:rPr>
              <a:t> </a:t>
            </a:r>
            <a:r>
              <a:rPr sz="1600">
                <a:solidFill>
                  <a:srgbClr val="555555"/>
                </a:solidFill>
                <a:latin typeface="Calibri"/>
                <a:cs typeface="Calibri"/>
              </a:rPr>
              <a:t>:</a:t>
            </a:r>
            <a:r>
              <a:rPr sz="1600" spc="-45">
                <a:solidFill>
                  <a:srgbClr val="555555"/>
                </a:solidFill>
                <a:latin typeface="Calibri"/>
                <a:cs typeface="Calibri"/>
              </a:rPr>
              <a:t> </a:t>
            </a:r>
            <a:r>
              <a:rPr sz="1600">
                <a:solidFill>
                  <a:srgbClr val="555555"/>
                </a:solidFill>
                <a:latin typeface="Calibri"/>
                <a:cs typeface="Calibri"/>
              </a:rPr>
              <a:t>il</a:t>
            </a:r>
            <a:r>
              <a:rPr sz="1600" spc="-45">
                <a:solidFill>
                  <a:srgbClr val="555555"/>
                </a:solidFill>
                <a:latin typeface="Calibri"/>
                <a:cs typeface="Calibri"/>
              </a:rPr>
              <a:t> </a:t>
            </a:r>
            <a:r>
              <a:rPr sz="1600" spc="-20">
                <a:solidFill>
                  <a:srgbClr val="555555"/>
                </a:solidFill>
                <a:latin typeface="Calibri"/>
                <a:cs typeface="Calibri"/>
              </a:rPr>
              <a:t>s’agit</a:t>
            </a:r>
            <a:r>
              <a:rPr sz="1600" spc="-25">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a:solidFill>
                  <a:srgbClr val="555555"/>
                </a:solidFill>
                <a:latin typeface="Calibri"/>
                <a:cs typeface="Calibri"/>
              </a:rPr>
              <a:t>vérifier</a:t>
            </a:r>
            <a:r>
              <a:rPr sz="1600" spc="5">
                <a:solidFill>
                  <a:srgbClr val="555555"/>
                </a:solidFill>
                <a:latin typeface="Calibri"/>
                <a:cs typeface="Calibri"/>
              </a:rPr>
              <a:t> </a:t>
            </a:r>
            <a:r>
              <a:rPr sz="1600">
                <a:solidFill>
                  <a:srgbClr val="555555"/>
                </a:solidFill>
                <a:latin typeface="Calibri"/>
                <a:cs typeface="Calibri"/>
              </a:rPr>
              <a:t>que</a:t>
            </a:r>
            <a:r>
              <a:rPr sz="1600" spc="-40">
                <a:solidFill>
                  <a:srgbClr val="555555"/>
                </a:solidFill>
                <a:latin typeface="Calibri"/>
                <a:cs typeface="Calibri"/>
              </a:rPr>
              <a:t> </a:t>
            </a:r>
            <a:r>
              <a:rPr sz="1600">
                <a:solidFill>
                  <a:srgbClr val="555555"/>
                </a:solidFill>
                <a:latin typeface="Calibri"/>
                <a:cs typeface="Calibri"/>
              </a:rPr>
              <a:t>chaque</a:t>
            </a:r>
            <a:r>
              <a:rPr sz="1600" spc="-5">
                <a:solidFill>
                  <a:srgbClr val="555555"/>
                </a:solidFill>
                <a:latin typeface="Calibri"/>
                <a:cs typeface="Calibri"/>
              </a:rPr>
              <a:t> </a:t>
            </a:r>
            <a:r>
              <a:rPr sz="1600">
                <a:solidFill>
                  <a:srgbClr val="555555"/>
                </a:solidFill>
                <a:latin typeface="Calibri"/>
                <a:cs typeface="Calibri"/>
              </a:rPr>
              <a:t>module</a:t>
            </a:r>
            <a:r>
              <a:rPr sz="1600" spc="10">
                <a:solidFill>
                  <a:srgbClr val="555555"/>
                </a:solidFill>
                <a:latin typeface="Calibri"/>
                <a:cs typeface="Calibri"/>
              </a:rPr>
              <a:t> </a:t>
            </a:r>
            <a:r>
              <a:rPr sz="1600" spc="-10">
                <a:solidFill>
                  <a:srgbClr val="555555"/>
                </a:solidFill>
                <a:latin typeface="Calibri"/>
                <a:cs typeface="Calibri"/>
              </a:rPr>
              <a:t>applicatif</a:t>
            </a:r>
            <a:r>
              <a:rPr sz="1600" spc="15">
                <a:solidFill>
                  <a:srgbClr val="555555"/>
                </a:solidFill>
                <a:latin typeface="Calibri"/>
                <a:cs typeface="Calibri"/>
              </a:rPr>
              <a:t> </a:t>
            </a:r>
            <a:r>
              <a:rPr sz="1600" spc="-10">
                <a:solidFill>
                  <a:srgbClr val="555555"/>
                </a:solidFill>
                <a:latin typeface="Calibri"/>
                <a:cs typeface="Calibri"/>
              </a:rPr>
              <a:t>fonctionne</a:t>
            </a:r>
            <a:r>
              <a:rPr sz="1600" spc="-5">
                <a:solidFill>
                  <a:srgbClr val="555555"/>
                </a:solidFill>
                <a:latin typeface="Calibri"/>
                <a:cs typeface="Calibri"/>
              </a:rPr>
              <a:t> </a:t>
            </a:r>
            <a:r>
              <a:rPr sz="1600" spc="-10">
                <a:solidFill>
                  <a:srgbClr val="555555"/>
                </a:solidFill>
                <a:latin typeface="Calibri"/>
                <a:cs typeface="Calibri"/>
              </a:rPr>
              <a:t>correctement.</a:t>
            </a:r>
            <a:endParaRPr sz="1600">
              <a:latin typeface="Calibri"/>
              <a:cs typeface="Calibri"/>
            </a:endParaRPr>
          </a:p>
          <a:p>
            <a:pPr marL="298450" indent="-285750" algn="just">
              <a:lnSpc>
                <a:spcPts val="1630"/>
              </a:lnSpc>
              <a:spcBef>
                <a:spcPts val="530"/>
              </a:spcBef>
              <a:buFont typeface="Wingdings" panose="05000000000000000000" pitchFamily="2" charset="2"/>
              <a:buChar char="Ø"/>
            </a:pPr>
            <a:r>
              <a:rPr sz="1600" b="1">
                <a:solidFill>
                  <a:srgbClr val="555555"/>
                </a:solidFill>
                <a:latin typeface="Calibri"/>
                <a:cs typeface="Calibri"/>
              </a:rPr>
              <a:t>Tests</a:t>
            </a:r>
            <a:r>
              <a:rPr sz="1600" b="1" spc="315">
                <a:solidFill>
                  <a:srgbClr val="555555"/>
                </a:solidFill>
                <a:latin typeface="Calibri"/>
                <a:cs typeface="Calibri"/>
              </a:rPr>
              <a:t> </a:t>
            </a:r>
            <a:r>
              <a:rPr sz="1600" b="1">
                <a:solidFill>
                  <a:srgbClr val="555555"/>
                </a:solidFill>
                <a:latin typeface="Calibri"/>
                <a:cs typeface="Calibri"/>
              </a:rPr>
              <a:t>d’intégration</a:t>
            </a:r>
            <a:r>
              <a:rPr sz="1600" b="1" spc="330">
                <a:solidFill>
                  <a:srgbClr val="555555"/>
                </a:solidFill>
                <a:latin typeface="Calibri"/>
                <a:cs typeface="Calibri"/>
              </a:rPr>
              <a:t> </a:t>
            </a:r>
            <a:r>
              <a:rPr sz="1600" b="1">
                <a:solidFill>
                  <a:srgbClr val="555555"/>
                </a:solidFill>
                <a:latin typeface="Calibri"/>
                <a:cs typeface="Calibri"/>
              </a:rPr>
              <a:t>des</a:t>
            </a:r>
            <a:r>
              <a:rPr sz="1600" b="1" spc="320">
                <a:solidFill>
                  <a:srgbClr val="555555"/>
                </a:solidFill>
                <a:latin typeface="Calibri"/>
                <a:cs typeface="Calibri"/>
              </a:rPr>
              <a:t> </a:t>
            </a:r>
            <a:r>
              <a:rPr sz="1600" b="1">
                <a:solidFill>
                  <a:srgbClr val="555555"/>
                </a:solidFill>
                <a:latin typeface="Calibri"/>
                <a:cs typeface="Calibri"/>
              </a:rPr>
              <a:t>modules</a:t>
            </a:r>
            <a:r>
              <a:rPr sz="1600" b="1" spc="310">
                <a:solidFill>
                  <a:srgbClr val="555555"/>
                </a:solidFill>
                <a:latin typeface="Calibri"/>
                <a:cs typeface="Calibri"/>
              </a:rPr>
              <a:t> </a:t>
            </a:r>
            <a:r>
              <a:rPr sz="1600" b="1">
                <a:solidFill>
                  <a:srgbClr val="555555"/>
                </a:solidFill>
                <a:latin typeface="Calibri"/>
                <a:cs typeface="Calibri"/>
              </a:rPr>
              <a:t>applicatifs</a:t>
            </a:r>
            <a:r>
              <a:rPr sz="1600" b="1" spc="330">
                <a:solidFill>
                  <a:srgbClr val="555555"/>
                </a:solidFill>
                <a:latin typeface="Calibri"/>
                <a:cs typeface="Calibri"/>
              </a:rPr>
              <a:t> </a:t>
            </a:r>
            <a:r>
              <a:rPr sz="1600">
                <a:solidFill>
                  <a:srgbClr val="555555"/>
                </a:solidFill>
                <a:latin typeface="Calibri"/>
                <a:cs typeface="Calibri"/>
              </a:rPr>
              <a:t>:</a:t>
            </a:r>
            <a:r>
              <a:rPr sz="1600" spc="330">
                <a:solidFill>
                  <a:srgbClr val="555555"/>
                </a:solidFill>
                <a:latin typeface="Calibri"/>
                <a:cs typeface="Calibri"/>
              </a:rPr>
              <a:t> </a:t>
            </a:r>
            <a:r>
              <a:rPr sz="1600">
                <a:solidFill>
                  <a:srgbClr val="555555"/>
                </a:solidFill>
                <a:latin typeface="Calibri"/>
                <a:cs typeface="Calibri"/>
              </a:rPr>
              <a:t>il</a:t>
            </a:r>
            <a:r>
              <a:rPr sz="1600" spc="315">
                <a:solidFill>
                  <a:srgbClr val="555555"/>
                </a:solidFill>
                <a:latin typeface="Calibri"/>
                <a:cs typeface="Calibri"/>
              </a:rPr>
              <a:t> </a:t>
            </a:r>
            <a:r>
              <a:rPr sz="1600">
                <a:solidFill>
                  <a:srgbClr val="555555"/>
                </a:solidFill>
                <a:latin typeface="Calibri"/>
                <a:cs typeface="Calibri"/>
              </a:rPr>
              <a:t>s’agit</a:t>
            </a:r>
            <a:r>
              <a:rPr sz="1600" spc="335">
                <a:solidFill>
                  <a:srgbClr val="555555"/>
                </a:solidFill>
                <a:latin typeface="Calibri"/>
                <a:cs typeface="Calibri"/>
              </a:rPr>
              <a:t> </a:t>
            </a:r>
            <a:r>
              <a:rPr sz="1600">
                <a:solidFill>
                  <a:srgbClr val="555555"/>
                </a:solidFill>
                <a:latin typeface="Calibri"/>
                <a:cs typeface="Calibri"/>
              </a:rPr>
              <a:t>de</a:t>
            </a:r>
            <a:r>
              <a:rPr sz="1600" spc="330">
                <a:solidFill>
                  <a:srgbClr val="555555"/>
                </a:solidFill>
                <a:latin typeface="Calibri"/>
                <a:cs typeface="Calibri"/>
              </a:rPr>
              <a:t> </a:t>
            </a:r>
            <a:r>
              <a:rPr sz="1600">
                <a:solidFill>
                  <a:srgbClr val="555555"/>
                </a:solidFill>
                <a:latin typeface="Calibri"/>
                <a:cs typeface="Calibri"/>
              </a:rPr>
              <a:t>vérifier</a:t>
            </a:r>
            <a:r>
              <a:rPr sz="1600" spc="340">
                <a:solidFill>
                  <a:srgbClr val="555555"/>
                </a:solidFill>
                <a:latin typeface="Calibri"/>
                <a:cs typeface="Calibri"/>
              </a:rPr>
              <a:t> </a:t>
            </a:r>
            <a:r>
              <a:rPr sz="1600">
                <a:solidFill>
                  <a:srgbClr val="555555"/>
                </a:solidFill>
                <a:latin typeface="Calibri"/>
                <a:cs typeface="Calibri"/>
              </a:rPr>
              <a:t>que</a:t>
            </a:r>
            <a:r>
              <a:rPr sz="1600" spc="345">
                <a:solidFill>
                  <a:srgbClr val="555555"/>
                </a:solidFill>
                <a:latin typeface="Calibri"/>
                <a:cs typeface="Calibri"/>
              </a:rPr>
              <a:t> </a:t>
            </a:r>
            <a:r>
              <a:rPr sz="1600">
                <a:solidFill>
                  <a:srgbClr val="555555"/>
                </a:solidFill>
                <a:latin typeface="Calibri"/>
                <a:cs typeface="Calibri"/>
              </a:rPr>
              <a:t>les</a:t>
            </a:r>
            <a:r>
              <a:rPr sz="1600" spc="330">
                <a:solidFill>
                  <a:srgbClr val="555555"/>
                </a:solidFill>
                <a:latin typeface="Calibri"/>
                <a:cs typeface="Calibri"/>
              </a:rPr>
              <a:t> </a:t>
            </a:r>
            <a:r>
              <a:rPr sz="1600">
                <a:solidFill>
                  <a:srgbClr val="555555"/>
                </a:solidFill>
                <a:latin typeface="Calibri"/>
                <a:cs typeface="Calibri"/>
              </a:rPr>
              <a:t>modules</a:t>
            </a:r>
            <a:r>
              <a:rPr sz="1600" spc="340">
                <a:solidFill>
                  <a:srgbClr val="555555"/>
                </a:solidFill>
                <a:latin typeface="Calibri"/>
                <a:cs typeface="Calibri"/>
              </a:rPr>
              <a:t> </a:t>
            </a:r>
            <a:r>
              <a:rPr sz="1600">
                <a:solidFill>
                  <a:srgbClr val="555555"/>
                </a:solidFill>
                <a:latin typeface="Calibri"/>
                <a:cs typeface="Calibri"/>
              </a:rPr>
              <a:t>applicatifs</a:t>
            </a:r>
            <a:r>
              <a:rPr sz="1600" spc="360">
                <a:solidFill>
                  <a:srgbClr val="555555"/>
                </a:solidFill>
                <a:latin typeface="Calibri"/>
                <a:cs typeface="Calibri"/>
              </a:rPr>
              <a:t> </a:t>
            </a:r>
            <a:r>
              <a:rPr sz="1600">
                <a:solidFill>
                  <a:srgbClr val="555555"/>
                </a:solidFill>
                <a:latin typeface="Calibri"/>
                <a:cs typeface="Calibri"/>
              </a:rPr>
              <a:t>d’une</a:t>
            </a:r>
            <a:r>
              <a:rPr sz="1600" spc="325">
                <a:solidFill>
                  <a:srgbClr val="555555"/>
                </a:solidFill>
                <a:latin typeface="Calibri"/>
                <a:cs typeface="Calibri"/>
              </a:rPr>
              <a:t> </a:t>
            </a:r>
            <a:r>
              <a:rPr sz="1600" err="1">
                <a:solidFill>
                  <a:srgbClr val="555555"/>
                </a:solidFill>
                <a:latin typeface="Calibri"/>
                <a:cs typeface="Calibri"/>
              </a:rPr>
              <a:t>même</a:t>
            </a:r>
            <a:r>
              <a:rPr sz="1600" spc="320">
                <a:solidFill>
                  <a:srgbClr val="555555"/>
                </a:solidFill>
                <a:latin typeface="Calibri"/>
                <a:cs typeface="Calibri"/>
              </a:rPr>
              <a:t> </a:t>
            </a:r>
            <a:r>
              <a:rPr sz="1600">
                <a:solidFill>
                  <a:srgbClr val="555555"/>
                </a:solidFill>
                <a:latin typeface="Calibri"/>
                <a:cs typeface="Calibri"/>
              </a:rPr>
              <a:t>application</a:t>
            </a:r>
            <a:r>
              <a:rPr sz="1600" spc="360">
                <a:solidFill>
                  <a:srgbClr val="555555"/>
                </a:solidFill>
                <a:latin typeface="Calibri"/>
                <a:cs typeface="Calibri"/>
              </a:rPr>
              <a:t> </a:t>
            </a:r>
            <a:r>
              <a:rPr sz="1600" spc="-10" err="1">
                <a:solidFill>
                  <a:srgbClr val="555555"/>
                </a:solidFill>
                <a:latin typeface="Calibri"/>
                <a:cs typeface="Calibri"/>
              </a:rPr>
              <a:t>fonctionnent</a:t>
            </a:r>
            <a:r>
              <a:rPr lang="fr-FR" sz="1600">
                <a:latin typeface="Calibri"/>
                <a:cs typeface="Calibri"/>
              </a:rPr>
              <a:t> </a:t>
            </a:r>
            <a:r>
              <a:rPr sz="1600" spc="-10" err="1">
                <a:solidFill>
                  <a:srgbClr val="555555"/>
                </a:solidFill>
                <a:latin typeface="Calibri"/>
                <a:cs typeface="Calibri"/>
              </a:rPr>
              <a:t>correctement</a:t>
            </a:r>
            <a:r>
              <a:rPr sz="1600" spc="-10">
                <a:solidFill>
                  <a:srgbClr val="555555"/>
                </a:solidFill>
                <a:latin typeface="Calibri"/>
                <a:cs typeface="Calibri"/>
              </a:rPr>
              <a:t> lorsqu’ils</a:t>
            </a:r>
            <a:r>
              <a:rPr sz="1600" spc="20">
                <a:solidFill>
                  <a:srgbClr val="555555"/>
                </a:solidFill>
                <a:latin typeface="Calibri"/>
                <a:cs typeface="Calibri"/>
              </a:rPr>
              <a:t> </a:t>
            </a:r>
            <a:r>
              <a:rPr sz="1600">
                <a:solidFill>
                  <a:srgbClr val="555555"/>
                </a:solidFill>
                <a:latin typeface="Calibri"/>
                <a:cs typeface="Calibri"/>
              </a:rPr>
              <a:t>sont</a:t>
            </a:r>
            <a:r>
              <a:rPr sz="1600" spc="-30">
                <a:solidFill>
                  <a:srgbClr val="555555"/>
                </a:solidFill>
                <a:latin typeface="Calibri"/>
                <a:cs typeface="Calibri"/>
              </a:rPr>
              <a:t> </a:t>
            </a:r>
            <a:r>
              <a:rPr sz="1600" spc="-10">
                <a:solidFill>
                  <a:srgbClr val="555555"/>
                </a:solidFill>
                <a:latin typeface="Calibri"/>
                <a:cs typeface="Calibri"/>
              </a:rPr>
              <a:t>intégrés</a:t>
            </a:r>
            <a:r>
              <a:rPr sz="1600" spc="20">
                <a:solidFill>
                  <a:srgbClr val="555555"/>
                </a:solidFill>
                <a:latin typeface="Calibri"/>
                <a:cs typeface="Calibri"/>
              </a:rPr>
              <a:t> </a:t>
            </a:r>
            <a:r>
              <a:rPr sz="1600">
                <a:solidFill>
                  <a:srgbClr val="555555"/>
                </a:solidFill>
                <a:latin typeface="Calibri"/>
                <a:cs typeface="Calibri"/>
              </a:rPr>
              <a:t>dans</a:t>
            </a:r>
            <a:r>
              <a:rPr sz="1600" spc="-40">
                <a:solidFill>
                  <a:srgbClr val="555555"/>
                </a:solidFill>
                <a:latin typeface="Calibri"/>
                <a:cs typeface="Calibri"/>
              </a:rPr>
              <a:t> </a:t>
            </a:r>
            <a:r>
              <a:rPr sz="1600" spc="-10">
                <a:solidFill>
                  <a:srgbClr val="555555"/>
                </a:solidFill>
                <a:latin typeface="Calibri"/>
                <a:cs typeface="Calibri"/>
              </a:rPr>
              <a:t>l’application.</a:t>
            </a:r>
            <a:endParaRPr sz="1600">
              <a:latin typeface="Calibri"/>
              <a:cs typeface="Calibri"/>
            </a:endParaRPr>
          </a:p>
          <a:p>
            <a:pPr marL="298450" indent="-285750" algn="just">
              <a:lnSpc>
                <a:spcPts val="1645"/>
              </a:lnSpc>
              <a:spcBef>
                <a:spcPts val="459"/>
              </a:spcBef>
              <a:buFont typeface="Wingdings" panose="05000000000000000000" pitchFamily="2" charset="2"/>
              <a:buChar char="Ø"/>
            </a:pPr>
            <a:r>
              <a:rPr sz="1600" b="1" err="1">
                <a:solidFill>
                  <a:srgbClr val="555555"/>
                </a:solidFill>
                <a:latin typeface="Calibri"/>
                <a:cs typeface="Calibri"/>
              </a:rPr>
              <a:t>Préparation</a:t>
            </a:r>
            <a:r>
              <a:rPr sz="1600" b="1">
                <a:solidFill>
                  <a:srgbClr val="555555"/>
                </a:solidFill>
                <a:latin typeface="Calibri"/>
                <a:cs typeface="Calibri"/>
              </a:rPr>
              <a:t> des</a:t>
            </a:r>
            <a:r>
              <a:rPr sz="1600" b="1" spc="-5">
                <a:solidFill>
                  <a:srgbClr val="555555"/>
                </a:solidFill>
                <a:latin typeface="Calibri"/>
                <a:cs typeface="Calibri"/>
              </a:rPr>
              <a:t> </a:t>
            </a:r>
            <a:r>
              <a:rPr sz="1600" b="1">
                <a:solidFill>
                  <a:srgbClr val="555555"/>
                </a:solidFill>
                <a:latin typeface="Calibri"/>
                <a:cs typeface="Calibri"/>
              </a:rPr>
              <a:t>manuels utilisateurs</a:t>
            </a:r>
            <a:r>
              <a:rPr sz="1600" b="1" spc="-15">
                <a:solidFill>
                  <a:srgbClr val="555555"/>
                </a:solidFill>
                <a:latin typeface="Calibri"/>
                <a:cs typeface="Calibri"/>
              </a:rPr>
              <a:t> </a:t>
            </a:r>
            <a:r>
              <a:rPr sz="1600">
                <a:solidFill>
                  <a:srgbClr val="555555"/>
                </a:solidFill>
                <a:latin typeface="Calibri"/>
                <a:cs typeface="Calibri"/>
              </a:rPr>
              <a:t>:</a:t>
            </a:r>
            <a:r>
              <a:rPr sz="1600" spc="10">
                <a:solidFill>
                  <a:srgbClr val="555555"/>
                </a:solidFill>
                <a:latin typeface="Calibri"/>
                <a:cs typeface="Calibri"/>
              </a:rPr>
              <a:t> </a:t>
            </a:r>
            <a:r>
              <a:rPr sz="1600">
                <a:solidFill>
                  <a:srgbClr val="555555"/>
                </a:solidFill>
                <a:latin typeface="Calibri"/>
                <a:cs typeface="Calibri"/>
              </a:rPr>
              <a:t>il</a:t>
            </a:r>
            <a:r>
              <a:rPr sz="1600" spc="-10">
                <a:solidFill>
                  <a:srgbClr val="555555"/>
                </a:solidFill>
                <a:latin typeface="Calibri"/>
                <a:cs typeface="Calibri"/>
              </a:rPr>
              <a:t> </a:t>
            </a:r>
            <a:r>
              <a:rPr sz="1600">
                <a:solidFill>
                  <a:srgbClr val="555555"/>
                </a:solidFill>
                <a:latin typeface="Calibri"/>
                <a:cs typeface="Calibri"/>
              </a:rPr>
              <a:t>s’agit</a:t>
            </a:r>
            <a:r>
              <a:rPr sz="1600" spc="-5">
                <a:solidFill>
                  <a:srgbClr val="555555"/>
                </a:solidFill>
                <a:latin typeface="Calibri"/>
                <a:cs typeface="Calibri"/>
              </a:rPr>
              <a:t> </a:t>
            </a:r>
            <a:r>
              <a:rPr sz="1600">
                <a:solidFill>
                  <a:srgbClr val="555555"/>
                </a:solidFill>
                <a:latin typeface="Calibri"/>
                <a:cs typeface="Calibri"/>
              </a:rPr>
              <a:t>de préparer</a:t>
            </a:r>
            <a:r>
              <a:rPr sz="1600" spc="25">
                <a:solidFill>
                  <a:srgbClr val="555555"/>
                </a:solidFill>
                <a:latin typeface="Calibri"/>
                <a:cs typeface="Calibri"/>
              </a:rPr>
              <a:t> </a:t>
            </a:r>
            <a:r>
              <a:rPr sz="1600">
                <a:solidFill>
                  <a:srgbClr val="555555"/>
                </a:solidFill>
                <a:latin typeface="Calibri"/>
                <a:cs typeface="Calibri"/>
              </a:rPr>
              <a:t>une</a:t>
            </a:r>
            <a:r>
              <a:rPr sz="1600" spc="5">
                <a:solidFill>
                  <a:srgbClr val="555555"/>
                </a:solidFill>
                <a:latin typeface="Calibri"/>
                <a:cs typeface="Calibri"/>
              </a:rPr>
              <a:t> </a:t>
            </a:r>
            <a:r>
              <a:rPr sz="1600">
                <a:solidFill>
                  <a:srgbClr val="555555"/>
                </a:solidFill>
                <a:latin typeface="Calibri"/>
                <a:cs typeface="Calibri"/>
              </a:rPr>
              <a:t>première</a:t>
            </a:r>
            <a:r>
              <a:rPr sz="1600" spc="25">
                <a:solidFill>
                  <a:srgbClr val="555555"/>
                </a:solidFill>
                <a:latin typeface="Calibri"/>
                <a:cs typeface="Calibri"/>
              </a:rPr>
              <a:t> </a:t>
            </a:r>
            <a:r>
              <a:rPr sz="1600">
                <a:solidFill>
                  <a:srgbClr val="555555"/>
                </a:solidFill>
                <a:latin typeface="Calibri"/>
                <a:cs typeface="Calibri"/>
              </a:rPr>
              <a:t>version</a:t>
            </a:r>
            <a:r>
              <a:rPr sz="1600" spc="10">
                <a:solidFill>
                  <a:srgbClr val="555555"/>
                </a:solidFill>
                <a:latin typeface="Calibri"/>
                <a:cs typeface="Calibri"/>
              </a:rPr>
              <a:t> </a:t>
            </a:r>
            <a:r>
              <a:rPr sz="1600">
                <a:solidFill>
                  <a:srgbClr val="555555"/>
                </a:solidFill>
                <a:latin typeface="Calibri"/>
                <a:cs typeface="Calibri"/>
              </a:rPr>
              <a:t>des</a:t>
            </a:r>
            <a:r>
              <a:rPr sz="1600" spc="30">
                <a:solidFill>
                  <a:srgbClr val="555555"/>
                </a:solidFill>
                <a:latin typeface="Calibri"/>
                <a:cs typeface="Calibri"/>
              </a:rPr>
              <a:t> </a:t>
            </a:r>
            <a:r>
              <a:rPr sz="1600">
                <a:solidFill>
                  <a:srgbClr val="555555"/>
                </a:solidFill>
                <a:latin typeface="Calibri"/>
                <a:cs typeface="Calibri"/>
              </a:rPr>
              <a:t>manuels</a:t>
            </a:r>
            <a:r>
              <a:rPr sz="1600" spc="10">
                <a:solidFill>
                  <a:srgbClr val="555555"/>
                </a:solidFill>
                <a:latin typeface="Calibri"/>
                <a:cs typeface="Calibri"/>
              </a:rPr>
              <a:t> </a:t>
            </a:r>
            <a:r>
              <a:rPr sz="1600">
                <a:solidFill>
                  <a:srgbClr val="555555"/>
                </a:solidFill>
                <a:latin typeface="Calibri"/>
                <a:cs typeface="Calibri"/>
              </a:rPr>
              <a:t>utilisateurs</a:t>
            </a:r>
            <a:r>
              <a:rPr sz="1600" spc="10">
                <a:solidFill>
                  <a:srgbClr val="555555"/>
                </a:solidFill>
                <a:latin typeface="Calibri"/>
                <a:cs typeface="Calibri"/>
              </a:rPr>
              <a:t> </a:t>
            </a:r>
            <a:r>
              <a:rPr sz="1600">
                <a:solidFill>
                  <a:srgbClr val="555555"/>
                </a:solidFill>
                <a:latin typeface="Calibri"/>
                <a:cs typeface="Calibri"/>
              </a:rPr>
              <a:t>permettant à</a:t>
            </a:r>
            <a:r>
              <a:rPr sz="1600" spc="5">
                <a:solidFill>
                  <a:srgbClr val="555555"/>
                </a:solidFill>
                <a:latin typeface="Calibri"/>
                <a:cs typeface="Calibri"/>
              </a:rPr>
              <a:t> </a:t>
            </a:r>
            <a:r>
              <a:rPr sz="1600">
                <a:solidFill>
                  <a:srgbClr val="555555"/>
                </a:solidFill>
                <a:latin typeface="Calibri"/>
                <a:cs typeface="Calibri"/>
              </a:rPr>
              <a:t>ces</a:t>
            </a:r>
            <a:r>
              <a:rPr sz="1600" spc="5">
                <a:solidFill>
                  <a:srgbClr val="555555"/>
                </a:solidFill>
                <a:latin typeface="Calibri"/>
                <a:cs typeface="Calibri"/>
              </a:rPr>
              <a:t> </a:t>
            </a:r>
            <a:r>
              <a:rPr sz="1600">
                <a:solidFill>
                  <a:srgbClr val="555555"/>
                </a:solidFill>
                <a:latin typeface="Calibri"/>
                <a:cs typeface="Calibri"/>
              </a:rPr>
              <a:t>derniers de </a:t>
            </a:r>
            <a:r>
              <a:rPr sz="1600" spc="-20" err="1">
                <a:solidFill>
                  <a:srgbClr val="555555"/>
                </a:solidFill>
                <a:latin typeface="Calibri"/>
                <a:cs typeface="Calibri"/>
              </a:rPr>
              <a:t>bien</a:t>
            </a:r>
            <a:r>
              <a:rPr lang="fr-FR" sz="1600">
                <a:latin typeface="Calibri"/>
                <a:cs typeface="Calibri"/>
              </a:rPr>
              <a:t> </a:t>
            </a:r>
            <a:r>
              <a:rPr sz="1600" err="1">
                <a:solidFill>
                  <a:srgbClr val="555555"/>
                </a:solidFill>
                <a:latin typeface="Calibri"/>
                <a:cs typeface="Calibri"/>
              </a:rPr>
              <a:t>maitriser</a:t>
            </a:r>
            <a:r>
              <a:rPr sz="1600" spc="-10">
                <a:solidFill>
                  <a:srgbClr val="555555"/>
                </a:solidFill>
                <a:latin typeface="Calibri"/>
                <a:cs typeface="Calibri"/>
              </a:rPr>
              <a:t> l’utilisation</a:t>
            </a:r>
            <a:r>
              <a:rPr sz="1600" spc="10">
                <a:solidFill>
                  <a:srgbClr val="555555"/>
                </a:solidFill>
                <a:latin typeface="Calibri"/>
                <a:cs typeface="Calibri"/>
              </a:rPr>
              <a:t> </a:t>
            </a:r>
            <a:r>
              <a:rPr sz="1600">
                <a:solidFill>
                  <a:srgbClr val="555555"/>
                </a:solidFill>
                <a:latin typeface="Calibri"/>
                <a:cs typeface="Calibri"/>
              </a:rPr>
              <a:t>des</a:t>
            </a:r>
            <a:r>
              <a:rPr sz="1600" spc="-35">
                <a:solidFill>
                  <a:srgbClr val="555555"/>
                </a:solidFill>
                <a:latin typeface="Calibri"/>
                <a:cs typeface="Calibri"/>
              </a:rPr>
              <a:t> </a:t>
            </a:r>
            <a:r>
              <a:rPr sz="1600" spc="-10">
                <a:solidFill>
                  <a:srgbClr val="555555"/>
                </a:solidFill>
                <a:latin typeface="Calibri"/>
                <a:cs typeface="Calibri"/>
              </a:rPr>
              <a:t>nouvelles</a:t>
            </a:r>
            <a:r>
              <a:rPr sz="1600" spc="25">
                <a:solidFill>
                  <a:srgbClr val="555555"/>
                </a:solidFill>
                <a:latin typeface="Calibri"/>
                <a:cs typeface="Calibri"/>
              </a:rPr>
              <a:t> </a:t>
            </a:r>
            <a:r>
              <a:rPr sz="1600" spc="-10">
                <a:solidFill>
                  <a:srgbClr val="555555"/>
                </a:solidFill>
                <a:latin typeface="Calibri"/>
                <a:cs typeface="Calibri"/>
              </a:rPr>
              <a:t>applications.</a:t>
            </a:r>
            <a:endParaRPr sz="16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651825" y="344424"/>
            <a:ext cx="10336530" cy="2908300"/>
            <a:chOff x="1651825" y="344424"/>
            <a:chExt cx="10336530" cy="290830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sp>
          <p:nvSpPr>
            <p:cNvPr id="11" name="object 11"/>
            <p:cNvSpPr/>
            <p:nvPr/>
          </p:nvSpPr>
          <p:spPr>
            <a:xfrm>
              <a:off x="1656588" y="2001012"/>
              <a:ext cx="8061959" cy="1247140"/>
            </a:xfrm>
            <a:custGeom>
              <a:avLst/>
              <a:gdLst/>
              <a:ahLst/>
              <a:cxnLst/>
              <a:rect l="l" t="t" r="r" b="b"/>
              <a:pathLst>
                <a:path w="8061959" h="1247139">
                  <a:moveTo>
                    <a:pt x="0" y="604012"/>
                  </a:moveTo>
                  <a:lnTo>
                    <a:pt x="1816" y="556803"/>
                  </a:lnTo>
                  <a:lnTo>
                    <a:pt x="7178" y="510589"/>
                  </a:lnTo>
                  <a:lnTo>
                    <a:pt x="15950" y="465504"/>
                  </a:lnTo>
                  <a:lnTo>
                    <a:pt x="27997" y="421682"/>
                  </a:lnTo>
                  <a:lnTo>
                    <a:pt x="43187" y="379257"/>
                  </a:lnTo>
                  <a:lnTo>
                    <a:pt x="61385" y="338364"/>
                  </a:lnTo>
                  <a:lnTo>
                    <a:pt x="82455" y="299136"/>
                  </a:lnTo>
                  <a:lnTo>
                    <a:pt x="106266" y="261709"/>
                  </a:lnTo>
                  <a:lnTo>
                    <a:pt x="132681" y="226215"/>
                  </a:lnTo>
                  <a:lnTo>
                    <a:pt x="161567" y="192790"/>
                  </a:lnTo>
                  <a:lnTo>
                    <a:pt x="192790" y="161567"/>
                  </a:lnTo>
                  <a:lnTo>
                    <a:pt x="226215" y="132681"/>
                  </a:lnTo>
                  <a:lnTo>
                    <a:pt x="261709" y="106266"/>
                  </a:lnTo>
                  <a:lnTo>
                    <a:pt x="299136" y="82455"/>
                  </a:lnTo>
                  <a:lnTo>
                    <a:pt x="338364" y="61385"/>
                  </a:lnTo>
                  <a:lnTo>
                    <a:pt x="379257" y="43187"/>
                  </a:lnTo>
                  <a:lnTo>
                    <a:pt x="421682" y="27997"/>
                  </a:lnTo>
                  <a:lnTo>
                    <a:pt x="465504" y="15950"/>
                  </a:lnTo>
                  <a:lnTo>
                    <a:pt x="510589" y="7178"/>
                  </a:lnTo>
                  <a:lnTo>
                    <a:pt x="556803" y="1816"/>
                  </a:lnTo>
                  <a:lnTo>
                    <a:pt x="604012" y="0"/>
                  </a:lnTo>
                  <a:lnTo>
                    <a:pt x="7457948" y="0"/>
                  </a:lnTo>
                  <a:lnTo>
                    <a:pt x="7505156" y="1816"/>
                  </a:lnTo>
                  <a:lnTo>
                    <a:pt x="7551370" y="7178"/>
                  </a:lnTo>
                  <a:lnTo>
                    <a:pt x="7596455" y="15950"/>
                  </a:lnTo>
                  <a:lnTo>
                    <a:pt x="7640277" y="27997"/>
                  </a:lnTo>
                  <a:lnTo>
                    <a:pt x="7682702" y="43187"/>
                  </a:lnTo>
                  <a:lnTo>
                    <a:pt x="7723595" y="61385"/>
                  </a:lnTo>
                  <a:lnTo>
                    <a:pt x="7762823" y="82455"/>
                  </a:lnTo>
                  <a:lnTo>
                    <a:pt x="7800250" y="106266"/>
                  </a:lnTo>
                  <a:lnTo>
                    <a:pt x="7835744" y="132681"/>
                  </a:lnTo>
                  <a:lnTo>
                    <a:pt x="7869169" y="161567"/>
                  </a:lnTo>
                  <a:lnTo>
                    <a:pt x="7900392" y="192790"/>
                  </a:lnTo>
                  <a:lnTo>
                    <a:pt x="7929278" y="226215"/>
                  </a:lnTo>
                  <a:lnTo>
                    <a:pt x="7955693" y="261709"/>
                  </a:lnTo>
                  <a:lnTo>
                    <a:pt x="7979504" y="299136"/>
                  </a:lnTo>
                  <a:lnTo>
                    <a:pt x="8000574" y="338364"/>
                  </a:lnTo>
                  <a:lnTo>
                    <a:pt x="8018772" y="379257"/>
                  </a:lnTo>
                  <a:lnTo>
                    <a:pt x="8033962" y="421682"/>
                  </a:lnTo>
                  <a:lnTo>
                    <a:pt x="8046009" y="465504"/>
                  </a:lnTo>
                  <a:lnTo>
                    <a:pt x="8054781" y="510589"/>
                  </a:lnTo>
                  <a:lnTo>
                    <a:pt x="8060143" y="556803"/>
                  </a:lnTo>
                  <a:lnTo>
                    <a:pt x="8061959" y="604012"/>
                  </a:lnTo>
                  <a:lnTo>
                    <a:pt x="8061959" y="642620"/>
                  </a:lnTo>
                  <a:lnTo>
                    <a:pt x="8060143" y="689828"/>
                  </a:lnTo>
                  <a:lnTo>
                    <a:pt x="8054781" y="736042"/>
                  </a:lnTo>
                  <a:lnTo>
                    <a:pt x="8046009" y="781127"/>
                  </a:lnTo>
                  <a:lnTo>
                    <a:pt x="8033962" y="824949"/>
                  </a:lnTo>
                  <a:lnTo>
                    <a:pt x="8018772" y="867374"/>
                  </a:lnTo>
                  <a:lnTo>
                    <a:pt x="8000574" y="908267"/>
                  </a:lnTo>
                  <a:lnTo>
                    <a:pt x="7979504" y="947495"/>
                  </a:lnTo>
                  <a:lnTo>
                    <a:pt x="7955693" y="984922"/>
                  </a:lnTo>
                  <a:lnTo>
                    <a:pt x="7929278" y="1020416"/>
                  </a:lnTo>
                  <a:lnTo>
                    <a:pt x="7900392" y="1053841"/>
                  </a:lnTo>
                  <a:lnTo>
                    <a:pt x="7869169" y="1085064"/>
                  </a:lnTo>
                  <a:lnTo>
                    <a:pt x="7835744" y="1113950"/>
                  </a:lnTo>
                  <a:lnTo>
                    <a:pt x="7800250" y="1140365"/>
                  </a:lnTo>
                  <a:lnTo>
                    <a:pt x="7762823" y="1164176"/>
                  </a:lnTo>
                  <a:lnTo>
                    <a:pt x="7723595" y="1185246"/>
                  </a:lnTo>
                  <a:lnTo>
                    <a:pt x="7682702" y="1203444"/>
                  </a:lnTo>
                  <a:lnTo>
                    <a:pt x="7640277" y="1218634"/>
                  </a:lnTo>
                  <a:lnTo>
                    <a:pt x="7596455" y="1230681"/>
                  </a:lnTo>
                  <a:lnTo>
                    <a:pt x="7551370" y="1239453"/>
                  </a:lnTo>
                  <a:lnTo>
                    <a:pt x="7505156" y="1244815"/>
                  </a:lnTo>
                  <a:lnTo>
                    <a:pt x="7457948" y="1246632"/>
                  </a:lnTo>
                  <a:lnTo>
                    <a:pt x="604012" y="1246632"/>
                  </a:lnTo>
                  <a:lnTo>
                    <a:pt x="556803" y="1244815"/>
                  </a:lnTo>
                  <a:lnTo>
                    <a:pt x="510589" y="1239453"/>
                  </a:lnTo>
                  <a:lnTo>
                    <a:pt x="465504" y="1230681"/>
                  </a:lnTo>
                  <a:lnTo>
                    <a:pt x="421682" y="1218634"/>
                  </a:lnTo>
                  <a:lnTo>
                    <a:pt x="379257" y="1203444"/>
                  </a:lnTo>
                  <a:lnTo>
                    <a:pt x="338364" y="1185246"/>
                  </a:lnTo>
                  <a:lnTo>
                    <a:pt x="299136" y="1164176"/>
                  </a:lnTo>
                  <a:lnTo>
                    <a:pt x="261709" y="1140365"/>
                  </a:lnTo>
                  <a:lnTo>
                    <a:pt x="226215" y="1113950"/>
                  </a:lnTo>
                  <a:lnTo>
                    <a:pt x="192790" y="1085064"/>
                  </a:lnTo>
                  <a:lnTo>
                    <a:pt x="161567" y="1053841"/>
                  </a:lnTo>
                  <a:lnTo>
                    <a:pt x="132681" y="1020416"/>
                  </a:lnTo>
                  <a:lnTo>
                    <a:pt x="106266" y="984922"/>
                  </a:lnTo>
                  <a:lnTo>
                    <a:pt x="82455" y="947495"/>
                  </a:lnTo>
                  <a:lnTo>
                    <a:pt x="61385" y="908267"/>
                  </a:lnTo>
                  <a:lnTo>
                    <a:pt x="43187" y="867374"/>
                  </a:lnTo>
                  <a:lnTo>
                    <a:pt x="27997" y="824949"/>
                  </a:lnTo>
                  <a:lnTo>
                    <a:pt x="15950" y="781127"/>
                  </a:lnTo>
                  <a:lnTo>
                    <a:pt x="7178" y="736042"/>
                  </a:lnTo>
                  <a:lnTo>
                    <a:pt x="1816" y="689828"/>
                  </a:lnTo>
                  <a:lnTo>
                    <a:pt x="0" y="642620"/>
                  </a:lnTo>
                  <a:lnTo>
                    <a:pt x="0" y="604012"/>
                  </a:lnTo>
                  <a:close/>
                </a:path>
              </a:pathLst>
            </a:custGeom>
            <a:ln w="9525">
              <a:solidFill>
                <a:srgbClr val="FF7800"/>
              </a:solidFill>
            </a:ln>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50">
                <a:solidFill>
                  <a:srgbClr val="0058A0"/>
                </a:solidFill>
              </a:rPr>
              <a:t> </a:t>
            </a:r>
            <a:r>
              <a:rPr spc="-25">
                <a:solidFill>
                  <a:srgbClr val="0058A0"/>
                </a:solidFill>
              </a:rPr>
              <a:t>ETAPES</a:t>
            </a:r>
            <a:r>
              <a:rPr spc="-5">
                <a:solidFill>
                  <a:srgbClr val="0058A0"/>
                </a:solidFill>
              </a:rPr>
              <a:t> </a:t>
            </a:r>
            <a:r>
              <a:rPr>
                <a:solidFill>
                  <a:srgbClr val="0058A0"/>
                </a:solidFill>
              </a:rPr>
              <a:t>DE</a:t>
            </a:r>
            <a:r>
              <a:rPr spc="-50">
                <a:solidFill>
                  <a:srgbClr val="0058A0"/>
                </a:solidFill>
              </a:rPr>
              <a:t> </a:t>
            </a:r>
            <a:r>
              <a:rPr>
                <a:solidFill>
                  <a:srgbClr val="0058A0"/>
                </a:solidFill>
              </a:rPr>
              <a:t>MISE</a:t>
            </a:r>
            <a:r>
              <a:rPr spc="-50">
                <a:solidFill>
                  <a:srgbClr val="0058A0"/>
                </a:solidFill>
              </a:rPr>
              <a:t> </a:t>
            </a:r>
            <a:r>
              <a:rPr>
                <a:solidFill>
                  <a:srgbClr val="0058A0"/>
                </a:solidFill>
              </a:rPr>
              <a:t>EN</a:t>
            </a:r>
            <a:r>
              <a:rPr spc="-65">
                <a:solidFill>
                  <a:srgbClr val="0058A0"/>
                </a:solidFill>
              </a:rPr>
              <a:t> </a:t>
            </a:r>
            <a:r>
              <a:rPr spc="-10">
                <a:solidFill>
                  <a:srgbClr val="0058A0"/>
                </a:solidFill>
              </a:rPr>
              <a:t>ŒUVRE</a:t>
            </a:r>
          </a:p>
          <a:p>
            <a:pPr marL="139065">
              <a:lnSpc>
                <a:spcPct val="100000"/>
              </a:lnSpc>
              <a:spcBef>
                <a:spcPts val="35"/>
              </a:spcBef>
            </a:pPr>
            <a:r>
              <a:rPr sz="1600">
                <a:solidFill>
                  <a:srgbClr val="0058A0"/>
                </a:solidFill>
              </a:rPr>
              <a:t>Mise</a:t>
            </a:r>
            <a:r>
              <a:rPr sz="1600" spc="-65">
                <a:solidFill>
                  <a:srgbClr val="0058A0"/>
                </a:solidFill>
              </a:rPr>
              <a:t> </a:t>
            </a:r>
            <a:r>
              <a:rPr sz="1600">
                <a:solidFill>
                  <a:srgbClr val="0058A0"/>
                </a:solidFill>
              </a:rPr>
              <a:t>en</a:t>
            </a:r>
            <a:r>
              <a:rPr sz="1600" spc="-15">
                <a:solidFill>
                  <a:srgbClr val="0058A0"/>
                </a:solidFill>
              </a:rPr>
              <a:t> </a:t>
            </a:r>
            <a:r>
              <a:rPr sz="1600">
                <a:solidFill>
                  <a:srgbClr val="0058A0"/>
                </a:solidFill>
              </a:rPr>
              <a:t>œuvre</a:t>
            </a:r>
            <a:r>
              <a:rPr sz="1600" spc="-40">
                <a:solidFill>
                  <a:srgbClr val="0058A0"/>
                </a:solidFill>
              </a:rPr>
              <a:t> </a:t>
            </a:r>
            <a:r>
              <a:rPr sz="1600">
                <a:solidFill>
                  <a:srgbClr val="0058A0"/>
                </a:solidFill>
              </a:rPr>
              <a:t>et</a:t>
            </a:r>
            <a:r>
              <a:rPr sz="1600" spc="-50">
                <a:solidFill>
                  <a:srgbClr val="0058A0"/>
                </a:solidFill>
              </a:rPr>
              <a:t> </a:t>
            </a:r>
            <a:r>
              <a:rPr sz="1600">
                <a:solidFill>
                  <a:srgbClr val="0058A0"/>
                </a:solidFill>
              </a:rPr>
              <a:t>test</a:t>
            </a:r>
            <a:r>
              <a:rPr sz="1600" spc="-25">
                <a:solidFill>
                  <a:srgbClr val="0058A0"/>
                </a:solidFill>
              </a:rPr>
              <a:t> </a:t>
            </a:r>
            <a:r>
              <a:rPr sz="1600">
                <a:solidFill>
                  <a:srgbClr val="0058A0"/>
                </a:solidFill>
              </a:rPr>
              <a:t>d’un</a:t>
            </a:r>
            <a:r>
              <a:rPr sz="1600" spc="-15">
                <a:solidFill>
                  <a:srgbClr val="0058A0"/>
                </a:solidFill>
              </a:rPr>
              <a:t> </a:t>
            </a:r>
            <a:r>
              <a:rPr sz="1600" spc="-25">
                <a:solidFill>
                  <a:srgbClr val="0058A0"/>
                </a:solidFill>
              </a:rPr>
              <a:t>SI</a:t>
            </a:r>
            <a:endParaRPr sz="1600"/>
          </a:p>
        </p:txBody>
      </p:sp>
      <p:sp>
        <p:nvSpPr>
          <p:cNvPr id="13" name="object 13"/>
          <p:cNvSpPr txBox="1"/>
          <p:nvPr/>
        </p:nvSpPr>
        <p:spPr>
          <a:xfrm>
            <a:off x="2585259" y="2182367"/>
            <a:ext cx="2202434" cy="1046440"/>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Participants</a:t>
            </a:r>
            <a:r>
              <a:rPr sz="1600" b="1" spc="2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spc="-10">
                <a:latin typeface="Calibri"/>
                <a:cs typeface="Calibri"/>
              </a:rPr>
              <a:t>Développeurs</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spc="-10">
                <a:latin typeface="Calibri"/>
                <a:cs typeface="Calibri"/>
              </a:rPr>
              <a:t>Testeurs</a:t>
            </a:r>
            <a:endParaRPr sz="1600">
              <a:latin typeface="Calibri"/>
              <a:cs typeface="Calibri"/>
            </a:endParaRPr>
          </a:p>
        </p:txBody>
      </p:sp>
      <p:sp>
        <p:nvSpPr>
          <p:cNvPr id="14" name="object 14"/>
          <p:cNvSpPr/>
          <p:nvPr/>
        </p:nvSpPr>
        <p:spPr>
          <a:xfrm>
            <a:off x="1656588" y="3482340"/>
            <a:ext cx="8366759" cy="3011868"/>
          </a:xfrm>
          <a:prstGeom prst="roundRect">
            <a:avLst/>
          </a:prstGeom>
          <a:ln w="9525">
            <a:solidFill>
              <a:srgbClr val="FF7800"/>
            </a:solidFill>
          </a:ln>
        </p:spPr>
        <p:txBody>
          <a:bodyPr wrap="square" lIns="0" tIns="0" rIns="0" bIns="0" rtlCol="0"/>
          <a:lstStyle/>
          <a:p>
            <a:endParaRPr/>
          </a:p>
        </p:txBody>
      </p:sp>
      <p:sp>
        <p:nvSpPr>
          <p:cNvPr id="15" name="object 15"/>
          <p:cNvSpPr txBox="1"/>
          <p:nvPr/>
        </p:nvSpPr>
        <p:spPr>
          <a:xfrm>
            <a:off x="2697479" y="3744737"/>
            <a:ext cx="6286120" cy="2749471"/>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Résultats</a:t>
            </a:r>
            <a:r>
              <a:rPr sz="1600" b="1" spc="15">
                <a:solidFill>
                  <a:srgbClr val="008245"/>
                </a:solidFill>
                <a:latin typeface="Calibri"/>
                <a:cs typeface="Calibri"/>
              </a:rPr>
              <a:t> </a:t>
            </a:r>
            <a:r>
              <a:rPr sz="1600" b="1" spc="-10">
                <a:solidFill>
                  <a:srgbClr val="008245"/>
                </a:solidFill>
                <a:latin typeface="Calibri"/>
                <a:cs typeface="Calibri"/>
              </a:rPr>
              <a:t>attendus</a:t>
            </a:r>
            <a:r>
              <a:rPr sz="1600" b="1" spc="40">
                <a:solidFill>
                  <a:srgbClr val="008245"/>
                </a:solidFill>
                <a:latin typeface="Calibri"/>
                <a:cs typeface="Calibri"/>
              </a:rPr>
              <a:t> </a:t>
            </a:r>
            <a:r>
              <a:rPr sz="1600" b="1" spc="-10">
                <a:solidFill>
                  <a:srgbClr val="008245"/>
                </a:solidFill>
                <a:latin typeface="Calibri"/>
                <a:cs typeface="Calibri"/>
              </a:rPr>
              <a:t>(Délivrables)</a:t>
            </a:r>
            <a:r>
              <a:rPr sz="1600" b="1" spc="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5"/>
              </a:spcBef>
              <a:buClr>
                <a:srgbClr val="FF0000"/>
              </a:buClr>
              <a:buFont typeface="Wingdings"/>
              <a:buChar char=""/>
              <a:tabLst>
                <a:tab pos="545465" algn="l"/>
              </a:tabLst>
            </a:pPr>
            <a:r>
              <a:rPr sz="1600">
                <a:latin typeface="Calibri"/>
                <a:cs typeface="Calibri"/>
              </a:rPr>
              <a:t>SI </a:t>
            </a:r>
            <a:r>
              <a:rPr sz="1600" spc="-10">
                <a:latin typeface="Calibri"/>
                <a:cs typeface="Calibri"/>
              </a:rPr>
              <a:t>informatisé</a:t>
            </a:r>
            <a:r>
              <a:rPr sz="1600" spc="30">
                <a:latin typeface="Calibri"/>
                <a:cs typeface="Calibri"/>
              </a:rPr>
              <a:t> </a:t>
            </a:r>
            <a:r>
              <a:rPr sz="1600">
                <a:latin typeface="Calibri"/>
                <a:cs typeface="Calibri"/>
              </a:rPr>
              <a:t>(dans </a:t>
            </a:r>
            <a:r>
              <a:rPr sz="1600" spc="-20">
                <a:latin typeface="Calibri"/>
                <a:cs typeface="Calibri"/>
              </a:rPr>
              <a:t>l’environnement</a:t>
            </a:r>
            <a:r>
              <a:rPr sz="1600" spc="80">
                <a:latin typeface="Calibri"/>
                <a:cs typeface="Calibri"/>
              </a:rPr>
              <a:t> </a:t>
            </a:r>
            <a:r>
              <a:rPr sz="1600">
                <a:latin typeface="Calibri"/>
                <a:cs typeface="Calibri"/>
              </a:rPr>
              <a:t>de</a:t>
            </a:r>
            <a:r>
              <a:rPr sz="1600" spc="-10">
                <a:latin typeface="Calibri"/>
                <a:cs typeface="Calibri"/>
              </a:rPr>
              <a:t> </a:t>
            </a:r>
            <a:r>
              <a:rPr sz="1600" spc="-10" err="1">
                <a:latin typeface="Calibri"/>
                <a:cs typeface="Calibri"/>
              </a:rPr>
              <a:t>développement</a:t>
            </a:r>
            <a:r>
              <a:rPr sz="1600" spc="-10">
                <a:latin typeface="Calibri"/>
                <a:cs typeface="Calibri"/>
              </a:rPr>
              <a:t>)</a:t>
            </a:r>
            <a:endParaRPr sz="1600">
              <a:latin typeface="Calibri"/>
              <a:cs typeface="Calibri"/>
            </a:endParaRPr>
          </a:p>
          <a:p>
            <a:pPr marL="545465" indent="-456565">
              <a:lnSpc>
                <a:spcPct val="100000"/>
              </a:lnSpc>
              <a:spcBef>
                <a:spcPts val="1390"/>
              </a:spcBef>
              <a:buClr>
                <a:srgbClr val="FF0000"/>
              </a:buClr>
              <a:buFont typeface="Wingdings"/>
              <a:buChar char=""/>
              <a:tabLst>
                <a:tab pos="545465" algn="l"/>
              </a:tabLst>
            </a:pPr>
            <a:r>
              <a:rPr sz="1600">
                <a:latin typeface="Calibri"/>
                <a:cs typeface="Calibri"/>
              </a:rPr>
              <a:t>Scripts</a:t>
            </a:r>
            <a:r>
              <a:rPr sz="1600" spc="-5">
                <a:latin typeface="Calibri"/>
                <a:cs typeface="Calibri"/>
              </a:rPr>
              <a:t> </a:t>
            </a:r>
            <a:r>
              <a:rPr sz="1600">
                <a:latin typeface="Calibri"/>
                <a:cs typeface="Calibri"/>
              </a:rPr>
              <a:t>de</a:t>
            </a:r>
            <a:r>
              <a:rPr sz="1600" spc="-35">
                <a:latin typeface="Calibri"/>
                <a:cs typeface="Calibri"/>
              </a:rPr>
              <a:t> </a:t>
            </a:r>
            <a:r>
              <a:rPr sz="1600">
                <a:latin typeface="Calibri"/>
                <a:cs typeface="Calibri"/>
              </a:rPr>
              <a:t>création</a:t>
            </a:r>
            <a:r>
              <a:rPr sz="1600" spc="10">
                <a:latin typeface="Calibri"/>
                <a:cs typeface="Calibri"/>
              </a:rPr>
              <a:t> </a:t>
            </a:r>
            <a:r>
              <a:rPr sz="1600">
                <a:latin typeface="Calibri"/>
                <a:cs typeface="Calibri"/>
              </a:rPr>
              <a:t>de</a:t>
            </a:r>
            <a:r>
              <a:rPr sz="1600" spc="-35">
                <a:latin typeface="Calibri"/>
                <a:cs typeface="Calibri"/>
              </a:rPr>
              <a:t> </a:t>
            </a:r>
            <a:r>
              <a:rPr sz="1600">
                <a:latin typeface="Calibri"/>
                <a:cs typeface="Calibri"/>
              </a:rPr>
              <a:t>la</a:t>
            </a:r>
            <a:r>
              <a:rPr sz="1600" spc="-15">
                <a:latin typeface="Calibri"/>
                <a:cs typeface="Calibri"/>
              </a:rPr>
              <a:t> </a:t>
            </a:r>
            <a:r>
              <a:rPr sz="1600">
                <a:latin typeface="Calibri"/>
                <a:cs typeface="Calibri"/>
              </a:rPr>
              <a:t>base</a:t>
            </a:r>
            <a:r>
              <a:rPr sz="1600" spc="-25">
                <a:latin typeface="Calibri"/>
                <a:cs typeface="Calibri"/>
              </a:rPr>
              <a:t> </a:t>
            </a:r>
            <a:r>
              <a:rPr sz="1600">
                <a:latin typeface="Calibri"/>
                <a:cs typeface="Calibri"/>
              </a:rPr>
              <a:t>de</a:t>
            </a:r>
            <a:r>
              <a:rPr sz="1600" spc="-15">
                <a:latin typeface="Calibri"/>
                <a:cs typeface="Calibri"/>
              </a:rPr>
              <a:t> </a:t>
            </a:r>
            <a:r>
              <a:rPr sz="1600" spc="-10">
                <a:latin typeface="Calibri"/>
                <a:cs typeface="Calibri"/>
              </a:rPr>
              <a:t>données</a:t>
            </a:r>
            <a:endParaRPr sz="1600">
              <a:latin typeface="Calibri"/>
              <a:cs typeface="Calibri"/>
            </a:endParaRPr>
          </a:p>
          <a:p>
            <a:pPr marL="545465" indent="-456565">
              <a:lnSpc>
                <a:spcPct val="100000"/>
              </a:lnSpc>
              <a:spcBef>
                <a:spcPts val="1420"/>
              </a:spcBef>
              <a:buClr>
                <a:srgbClr val="FF0000"/>
              </a:buClr>
              <a:buFont typeface="Wingdings"/>
              <a:buChar char=""/>
              <a:tabLst>
                <a:tab pos="545465" algn="l"/>
              </a:tabLst>
            </a:pPr>
            <a:r>
              <a:rPr sz="1600">
                <a:latin typeface="Calibri"/>
                <a:cs typeface="Calibri"/>
              </a:rPr>
              <a:t>Code</a:t>
            </a:r>
            <a:r>
              <a:rPr sz="1600" spc="-10">
                <a:latin typeface="Calibri"/>
                <a:cs typeface="Calibri"/>
              </a:rPr>
              <a:t> source</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spc="-10">
                <a:latin typeface="Calibri"/>
                <a:cs typeface="Calibri"/>
              </a:rPr>
              <a:t>Exécutables</a:t>
            </a:r>
            <a:endParaRPr sz="1600">
              <a:latin typeface="Calibri"/>
              <a:cs typeface="Calibri"/>
            </a:endParaRPr>
          </a:p>
          <a:p>
            <a:pPr marL="545465" indent="-456565">
              <a:lnSpc>
                <a:spcPct val="100000"/>
              </a:lnSpc>
              <a:spcBef>
                <a:spcPts val="1390"/>
              </a:spcBef>
              <a:buClr>
                <a:srgbClr val="FF0000"/>
              </a:buClr>
              <a:buFont typeface="Wingdings"/>
              <a:buChar char=""/>
              <a:tabLst>
                <a:tab pos="545465" algn="l"/>
              </a:tabLst>
            </a:pPr>
            <a:r>
              <a:rPr sz="1600" spc="-10">
                <a:latin typeface="Calibri"/>
                <a:cs typeface="Calibri"/>
              </a:rPr>
              <a:t>Comptes-</a:t>
            </a:r>
            <a:r>
              <a:rPr sz="1600">
                <a:latin typeface="Calibri"/>
                <a:cs typeface="Calibri"/>
              </a:rPr>
              <a:t>rendus</a:t>
            </a:r>
            <a:r>
              <a:rPr sz="1600" spc="-15">
                <a:latin typeface="Calibri"/>
                <a:cs typeface="Calibri"/>
              </a:rPr>
              <a:t> </a:t>
            </a:r>
            <a:r>
              <a:rPr sz="1600">
                <a:latin typeface="Calibri"/>
                <a:cs typeface="Calibri"/>
              </a:rPr>
              <a:t>des</a:t>
            </a:r>
            <a:r>
              <a:rPr sz="1600" spc="-25">
                <a:latin typeface="Calibri"/>
                <a:cs typeface="Calibri"/>
              </a:rPr>
              <a:t> </a:t>
            </a:r>
            <a:r>
              <a:rPr sz="1600" spc="-20">
                <a:latin typeface="Calibri"/>
                <a:cs typeface="Calibri"/>
              </a:rPr>
              <a:t>test</a:t>
            </a:r>
            <a:endParaRPr sz="1600">
              <a:latin typeface="Calibri"/>
              <a:cs typeface="Calibri"/>
            </a:endParaRPr>
          </a:p>
          <a:p>
            <a:pPr marL="545465" indent="-456565">
              <a:lnSpc>
                <a:spcPct val="100000"/>
              </a:lnSpc>
              <a:spcBef>
                <a:spcPts val="1420"/>
              </a:spcBef>
              <a:buClr>
                <a:srgbClr val="FF0000"/>
              </a:buClr>
              <a:buFont typeface="Wingdings"/>
              <a:buChar char=""/>
              <a:tabLst>
                <a:tab pos="545465" algn="l"/>
              </a:tabLst>
            </a:pPr>
            <a:r>
              <a:rPr sz="1600">
                <a:latin typeface="Calibri"/>
                <a:cs typeface="Calibri"/>
              </a:rPr>
              <a:t>Manuels</a:t>
            </a:r>
            <a:r>
              <a:rPr sz="1600" spc="-50">
                <a:latin typeface="Calibri"/>
                <a:cs typeface="Calibri"/>
              </a:rPr>
              <a:t> </a:t>
            </a:r>
            <a:r>
              <a:rPr sz="1600" spc="-10">
                <a:latin typeface="Calibri"/>
                <a:cs typeface="Calibri"/>
              </a:rPr>
              <a:t>utilisateurs</a:t>
            </a:r>
            <a:endParaRPr sz="1600">
              <a:latin typeface="Calibri"/>
              <a:cs typeface="Calibri"/>
            </a:endParaRPr>
          </a:p>
        </p:txBody>
      </p:sp>
      <p:grpSp>
        <p:nvGrpSpPr>
          <p:cNvPr id="16" name="object 16"/>
          <p:cNvGrpSpPr/>
          <p:nvPr/>
        </p:nvGrpSpPr>
        <p:grpSpPr>
          <a:xfrm>
            <a:off x="2474976" y="1770888"/>
            <a:ext cx="445134" cy="2018030"/>
            <a:chOff x="2474976" y="1770888"/>
            <a:chExt cx="445134" cy="2018030"/>
          </a:xfrm>
        </p:grpSpPr>
        <p:pic>
          <p:nvPicPr>
            <p:cNvPr id="17" name="object 17"/>
            <p:cNvPicPr/>
            <p:nvPr/>
          </p:nvPicPr>
          <p:blipFill>
            <a:blip r:embed="rId5" cstate="print"/>
            <a:stretch>
              <a:fillRect/>
            </a:stretch>
          </p:blipFill>
          <p:spPr>
            <a:xfrm>
              <a:off x="2474976" y="1770888"/>
              <a:ext cx="411480" cy="411479"/>
            </a:xfrm>
            <a:prstGeom prst="rect">
              <a:avLst/>
            </a:prstGeom>
          </p:spPr>
        </p:pic>
        <p:pic>
          <p:nvPicPr>
            <p:cNvPr id="18" name="object 18"/>
            <p:cNvPicPr/>
            <p:nvPr/>
          </p:nvPicPr>
          <p:blipFill>
            <a:blip r:embed="rId6" cstate="print"/>
            <a:stretch>
              <a:fillRect/>
            </a:stretch>
          </p:blipFill>
          <p:spPr>
            <a:xfrm>
              <a:off x="2474976" y="3343655"/>
              <a:ext cx="445007" cy="445008"/>
            </a:xfrm>
            <a:prstGeom prst="rect">
              <a:avLst/>
            </a:prstGeom>
          </p:spPr>
        </p:pic>
      </p:gr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55</a:t>
            </a:fld>
            <a:endParaRPr spc="-25"/>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9963911" y="344424"/>
            <a:ext cx="2024380" cy="652780"/>
            <a:chOff x="9963911" y="344424"/>
            <a:chExt cx="2024380" cy="65278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grpSp>
      <p:sp>
        <p:nvSpPr>
          <p:cNvPr id="11" name="object 11"/>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50">
                <a:solidFill>
                  <a:srgbClr val="0058A0"/>
                </a:solidFill>
              </a:rPr>
              <a:t> </a:t>
            </a:r>
            <a:r>
              <a:rPr spc="-25">
                <a:solidFill>
                  <a:srgbClr val="0058A0"/>
                </a:solidFill>
              </a:rPr>
              <a:t>ETAPES</a:t>
            </a:r>
            <a:r>
              <a:rPr spc="-5">
                <a:solidFill>
                  <a:srgbClr val="0058A0"/>
                </a:solidFill>
              </a:rPr>
              <a:t> </a:t>
            </a:r>
            <a:r>
              <a:rPr>
                <a:solidFill>
                  <a:srgbClr val="0058A0"/>
                </a:solidFill>
              </a:rPr>
              <a:t>DE</a:t>
            </a:r>
            <a:r>
              <a:rPr spc="-50">
                <a:solidFill>
                  <a:srgbClr val="0058A0"/>
                </a:solidFill>
              </a:rPr>
              <a:t> </a:t>
            </a:r>
            <a:r>
              <a:rPr>
                <a:solidFill>
                  <a:srgbClr val="0058A0"/>
                </a:solidFill>
              </a:rPr>
              <a:t>MISE</a:t>
            </a:r>
            <a:r>
              <a:rPr spc="-50">
                <a:solidFill>
                  <a:srgbClr val="0058A0"/>
                </a:solidFill>
              </a:rPr>
              <a:t> </a:t>
            </a:r>
            <a:r>
              <a:rPr>
                <a:solidFill>
                  <a:srgbClr val="0058A0"/>
                </a:solidFill>
              </a:rPr>
              <a:t>EN</a:t>
            </a:r>
            <a:r>
              <a:rPr spc="-65">
                <a:solidFill>
                  <a:srgbClr val="0058A0"/>
                </a:solidFill>
              </a:rPr>
              <a:t> </a:t>
            </a:r>
            <a:r>
              <a:rPr spc="-10">
                <a:solidFill>
                  <a:srgbClr val="0058A0"/>
                </a:solidFill>
              </a:rPr>
              <a:t>ŒUVRE</a:t>
            </a:r>
          </a:p>
          <a:p>
            <a:pPr marL="139065">
              <a:lnSpc>
                <a:spcPct val="100000"/>
              </a:lnSpc>
              <a:spcBef>
                <a:spcPts val="35"/>
              </a:spcBef>
            </a:pPr>
            <a:r>
              <a:rPr sz="1600">
                <a:solidFill>
                  <a:srgbClr val="0058A0"/>
                </a:solidFill>
              </a:rPr>
              <a:t>Mise</a:t>
            </a:r>
            <a:r>
              <a:rPr sz="1600" spc="-65">
                <a:solidFill>
                  <a:srgbClr val="0058A0"/>
                </a:solidFill>
              </a:rPr>
              <a:t> </a:t>
            </a:r>
            <a:r>
              <a:rPr sz="1600">
                <a:solidFill>
                  <a:srgbClr val="0058A0"/>
                </a:solidFill>
              </a:rPr>
              <a:t>en</a:t>
            </a:r>
            <a:r>
              <a:rPr sz="1600" spc="-15">
                <a:solidFill>
                  <a:srgbClr val="0058A0"/>
                </a:solidFill>
              </a:rPr>
              <a:t> </a:t>
            </a:r>
            <a:r>
              <a:rPr sz="1600">
                <a:solidFill>
                  <a:srgbClr val="0058A0"/>
                </a:solidFill>
              </a:rPr>
              <a:t>œuvre</a:t>
            </a:r>
            <a:r>
              <a:rPr sz="1600" spc="-40">
                <a:solidFill>
                  <a:srgbClr val="0058A0"/>
                </a:solidFill>
              </a:rPr>
              <a:t> </a:t>
            </a:r>
            <a:r>
              <a:rPr sz="1600">
                <a:solidFill>
                  <a:srgbClr val="0058A0"/>
                </a:solidFill>
              </a:rPr>
              <a:t>et</a:t>
            </a:r>
            <a:r>
              <a:rPr sz="1600" spc="-50">
                <a:solidFill>
                  <a:srgbClr val="0058A0"/>
                </a:solidFill>
              </a:rPr>
              <a:t> </a:t>
            </a:r>
            <a:r>
              <a:rPr sz="1600">
                <a:solidFill>
                  <a:srgbClr val="0058A0"/>
                </a:solidFill>
              </a:rPr>
              <a:t>test</a:t>
            </a:r>
            <a:r>
              <a:rPr sz="1600" spc="-25">
                <a:solidFill>
                  <a:srgbClr val="0058A0"/>
                </a:solidFill>
              </a:rPr>
              <a:t> </a:t>
            </a:r>
            <a:r>
              <a:rPr sz="1600">
                <a:solidFill>
                  <a:srgbClr val="0058A0"/>
                </a:solidFill>
              </a:rPr>
              <a:t>d’un</a:t>
            </a:r>
            <a:r>
              <a:rPr sz="1600" spc="-15">
                <a:solidFill>
                  <a:srgbClr val="0058A0"/>
                </a:solidFill>
              </a:rPr>
              <a:t> </a:t>
            </a:r>
            <a:r>
              <a:rPr sz="1600" spc="-25">
                <a:solidFill>
                  <a:srgbClr val="0058A0"/>
                </a:solidFill>
              </a:rPr>
              <a:t>SI</a:t>
            </a:r>
            <a:endParaRPr sz="160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56</a:t>
            </a:fld>
            <a:endParaRPr spc="-25"/>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2" name="object 12"/>
          <p:cNvSpPr txBox="1"/>
          <p:nvPr/>
        </p:nvSpPr>
        <p:spPr>
          <a:xfrm>
            <a:off x="798982" y="1955673"/>
            <a:ext cx="10248265" cy="3002104"/>
          </a:xfrm>
          <a:prstGeom prst="rect">
            <a:avLst/>
          </a:prstGeom>
        </p:spPr>
        <p:txBody>
          <a:bodyPr vert="horz" wrap="square" lIns="0" tIns="11430" rIns="0" bIns="0" rtlCol="0">
            <a:spAutoFit/>
          </a:bodyPr>
          <a:lstStyle/>
          <a:p>
            <a:pPr marL="298450" indent="-285750" algn="just">
              <a:lnSpc>
                <a:spcPct val="100000"/>
              </a:lnSpc>
              <a:spcBef>
                <a:spcPts val="90"/>
              </a:spcBef>
              <a:buFont typeface="Wingdings" panose="05000000000000000000" pitchFamily="2" charset="2"/>
              <a:buChar char="Ø"/>
            </a:pPr>
            <a:r>
              <a:rPr sz="1600" b="1">
                <a:solidFill>
                  <a:srgbClr val="555555"/>
                </a:solidFill>
                <a:latin typeface="Calibri"/>
                <a:cs typeface="Calibri"/>
              </a:rPr>
              <a:t>SI</a:t>
            </a:r>
            <a:r>
              <a:rPr sz="1600" b="1" spc="-35">
                <a:solidFill>
                  <a:srgbClr val="555555"/>
                </a:solidFill>
                <a:latin typeface="Calibri"/>
                <a:cs typeface="Calibri"/>
              </a:rPr>
              <a:t> </a:t>
            </a:r>
            <a:r>
              <a:rPr sz="1600" b="1" spc="-10">
                <a:solidFill>
                  <a:srgbClr val="555555"/>
                </a:solidFill>
                <a:latin typeface="Calibri"/>
                <a:cs typeface="Calibri"/>
              </a:rPr>
              <a:t>informatisé</a:t>
            </a:r>
            <a:r>
              <a:rPr sz="1600" b="1" spc="15">
                <a:solidFill>
                  <a:srgbClr val="555555"/>
                </a:solidFill>
                <a:latin typeface="Calibri"/>
                <a:cs typeface="Calibri"/>
              </a:rPr>
              <a:t> </a:t>
            </a:r>
            <a:r>
              <a:rPr sz="1600">
                <a:solidFill>
                  <a:srgbClr val="555555"/>
                </a:solidFill>
                <a:latin typeface="Calibri"/>
                <a:cs typeface="Calibri"/>
              </a:rPr>
              <a:t>:</a:t>
            </a:r>
            <a:r>
              <a:rPr sz="1600" spc="-35">
                <a:solidFill>
                  <a:srgbClr val="555555"/>
                </a:solidFill>
                <a:latin typeface="Calibri"/>
                <a:cs typeface="Calibri"/>
              </a:rPr>
              <a:t> </a:t>
            </a:r>
            <a:r>
              <a:rPr sz="1600" spc="-10">
                <a:solidFill>
                  <a:srgbClr val="555555"/>
                </a:solidFill>
                <a:latin typeface="Calibri"/>
                <a:cs typeface="Calibri"/>
              </a:rPr>
              <a:t>C’est</a:t>
            </a:r>
            <a:r>
              <a:rPr sz="1600" spc="-30">
                <a:solidFill>
                  <a:srgbClr val="555555"/>
                </a:solidFill>
                <a:latin typeface="Calibri"/>
                <a:cs typeface="Calibri"/>
              </a:rPr>
              <a:t> </a:t>
            </a:r>
            <a:r>
              <a:rPr sz="1600">
                <a:solidFill>
                  <a:srgbClr val="555555"/>
                </a:solidFill>
                <a:latin typeface="Calibri"/>
                <a:cs typeface="Calibri"/>
              </a:rPr>
              <a:t>le</a:t>
            </a:r>
            <a:r>
              <a:rPr sz="1600" spc="-20">
                <a:solidFill>
                  <a:srgbClr val="555555"/>
                </a:solidFill>
                <a:latin typeface="Calibri"/>
                <a:cs typeface="Calibri"/>
              </a:rPr>
              <a:t> </a:t>
            </a:r>
            <a:r>
              <a:rPr sz="1600">
                <a:solidFill>
                  <a:srgbClr val="555555"/>
                </a:solidFill>
                <a:latin typeface="Calibri"/>
                <a:cs typeface="Calibri"/>
              </a:rPr>
              <a:t>SI</a:t>
            </a:r>
            <a:r>
              <a:rPr sz="1600" spc="-55">
                <a:solidFill>
                  <a:srgbClr val="555555"/>
                </a:solidFill>
                <a:latin typeface="Calibri"/>
                <a:cs typeface="Calibri"/>
              </a:rPr>
              <a:t> </a:t>
            </a:r>
            <a:r>
              <a:rPr sz="1600" spc="-10">
                <a:solidFill>
                  <a:srgbClr val="555555"/>
                </a:solidFill>
                <a:latin typeface="Calibri"/>
                <a:cs typeface="Calibri"/>
              </a:rPr>
              <a:t>informatisé</a:t>
            </a:r>
            <a:r>
              <a:rPr sz="1600">
                <a:solidFill>
                  <a:srgbClr val="555555"/>
                </a:solidFill>
                <a:latin typeface="Calibri"/>
                <a:cs typeface="Calibri"/>
              </a:rPr>
              <a:t> </a:t>
            </a:r>
            <a:r>
              <a:rPr sz="1600" spc="-10">
                <a:solidFill>
                  <a:srgbClr val="555555"/>
                </a:solidFill>
                <a:latin typeface="Calibri"/>
                <a:cs typeface="Calibri"/>
              </a:rPr>
              <a:t>installé</a:t>
            </a:r>
            <a:r>
              <a:rPr sz="1600" spc="45">
                <a:solidFill>
                  <a:srgbClr val="555555"/>
                </a:solidFill>
                <a:latin typeface="Calibri"/>
                <a:cs typeface="Calibri"/>
              </a:rPr>
              <a:t> </a:t>
            </a:r>
            <a:r>
              <a:rPr sz="1600">
                <a:solidFill>
                  <a:srgbClr val="555555"/>
                </a:solidFill>
                <a:latin typeface="Calibri"/>
                <a:cs typeface="Calibri"/>
              </a:rPr>
              <a:t>dans</a:t>
            </a:r>
            <a:r>
              <a:rPr sz="1600" spc="5">
                <a:solidFill>
                  <a:srgbClr val="555555"/>
                </a:solidFill>
                <a:latin typeface="Calibri"/>
                <a:cs typeface="Calibri"/>
              </a:rPr>
              <a:t> </a:t>
            </a:r>
            <a:r>
              <a:rPr sz="1600" spc="-20">
                <a:solidFill>
                  <a:srgbClr val="555555"/>
                </a:solidFill>
                <a:latin typeface="Calibri"/>
                <a:cs typeface="Calibri"/>
              </a:rPr>
              <a:t>l’environnement</a:t>
            </a:r>
            <a:r>
              <a:rPr sz="1600" spc="65">
                <a:solidFill>
                  <a:srgbClr val="555555"/>
                </a:solidFill>
                <a:latin typeface="Calibri"/>
                <a:cs typeface="Calibri"/>
              </a:rPr>
              <a:t> </a:t>
            </a:r>
            <a:r>
              <a:rPr sz="1600">
                <a:solidFill>
                  <a:srgbClr val="555555"/>
                </a:solidFill>
                <a:latin typeface="Calibri"/>
                <a:cs typeface="Calibri"/>
              </a:rPr>
              <a:t>de</a:t>
            </a:r>
            <a:r>
              <a:rPr sz="1600" spc="-25">
                <a:solidFill>
                  <a:srgbClr val="555555"/>
                </a:solidFill>
                <a:latin typeface="Calibri"/>
                <a:cs typeface="Calibri"/>
              </a:rPr>
              <a:t> </a:t>
            </a:r>
            <a:r>
              <a:rPr sz="1600" spc="-10" err="1">
                <a:solidFill>
                  <a:srgbClr val="555555"/>
                </a:solidFill>
                <a:latin typeface="Calibri"/>
                <a:cs typeface="Calibri"/>
              </a:rPr>
              <a:t>développement</a:t>
            </a:r>
            <a:r>
              <a:rPr sz="1600" spc="-10">
                <a:solidFill>
                  <a:srgbClr val="555555"/>
                </a:solidFill>
                <a:latin typeface="Calibri"/>
                <a:cs typeface="Calibri"/>
              </a:rPr>
              <a:t>.</a:t>
            </a:r>
            <a:endParaRPr sz="1600">
              <a:latin typeface="Calibri"/>
              <a:cs typeface="Calibri"/>
            </a:endParaRPr>
          </a:p>
          <a:p>
            <a:pPr marL="298450" marR="9525" indent="-285750" algn="just">
              <a:lnSpc>
                <a:spcPts val="1580"/>
              </a:lnSpc>
              <a:buFont typeface="Wingdings" panose="05000000000000000000" pitchFamily="2" charset="2"/>
              <a:buChar char="Ø"/>
            </a:pPr>
            <a:r>
              <a:rPr sz="1600" b="1">
                <a:solidFill>
                  <a:srgbClr val="555555"/>
                </a:solidFill>
                <a:latin typeface="Calibri"/>
                <a:cs typeface="Calibri"/>
              </a:rPr>
              <a:t>Scripts</a:t>
            </a:r>
            <a:r>
              <a:rPr sz="1600" b="1" spc="130">
                <a:solidFill>
                  <a:srgbClr val="555555"/>
                </a:solidFill>
                <a:latin typeface="Calibri"/>
                <a:cs typeface="Calibri"/>
              </a:rPr>
              <a:t> </a:t>
            </a:r>
            <a:r>
              <a:rPr sz="1600" b="1">
                <a:solidFill>
                  <a:srgbClr val="555555"/>
                </a:solidFill>
                <a:latin typeface="Calibri"/>
                <a:cs typeface="Calibri"/>
              </a:rPr>
              <a:t>de</a:t>
            </a:r>
            <a:r>
              <a:rPr sz="1600" b="1" spc="110">
                <a:solidFill>
                  <a:srgbClr val="555555"/>
                </a:solidFill>
                <a:latin typeface="Calibri"/>
                <a:cs typeface="Calibri"/>
              </a:rPr>
              <a:t> </a:t>
            </a:r>
            <a:r>
              <a:rPr sz="1600" b="1">
                <a:solidFill>
                  <a:srgbClr val="555555"/>
                </a:solidFill>
                <a:latin typeface="Calibri"/>
                <a:cs typeface="Calibri"/>
              </a:rPr>
              <a:t>création</a:t>
            </a:r>
            <a:r>
              <a:rPr sz="1600" b="1" spc="140">
                <a:solidFill>
                  <a:srgbClr val="555555"/>
                </a:solidFill>
                <a:latin typeface="Calibri"/>
                <a:cs typeface="Calibri"/>
              </a:rPr>
              <a:t> </a:t>
            </a:r>
            <a:r>
              <a:rPr sz="1600" b="1">
                <a:solidFill>
                  <a:srgbClr val="555555"/>
                </a:solidFill>
                <a:latin typeface="Calibri"/>
                <a:cs typeface="Calibri"/>
              </a:rPr>
              <a:t>de</a:t>
            </a:r>
            <a:r>
              <a:rPr sz="1600" b="1" spc="130">
                <a:solidFill>
                  <a:srgbClr val="555555"/>
                </a:solidFill>
                <a:latin typeface="Calibri"/>
                <a:cs typeface="Calibri"/>
              </a:rPr>
              <a:t> </a:t>
            </a:r>
            <a:r>
              <a:rPr sz="1600" b="1">
                <a:solidFill>
                  <a:srgbClr val="555555"/>
                </a:solidFill>
                <a:latin typeface="Calibri"/>
                <a:cs typeface="Calibri"/>
              </a:rPr>
              <a:t>la</a:t>
            </a:r>
            <a:r>
              <a:rPr sz="1600" b="1" spc="120">
                <a:solidFill>
                  <a:srgbClr val="555555"/>
                </a:solidFill>
                <a:latin typeface="Calibri"/>
                <a:cs typeface="Calibri"/>
              </a:rPr>
              <a:t> </a:t>
            </a:r>
            <a:r>
              <a:rPr sz="1600" b="1">
                <a:solidFill>
                  <a:srgbClr val="555555"/>
                </a:solidFill>
                <a:latin typeface="Calibri"/>
                <a:cs typeface="Calibri"/>
              </a:rPr>
              <a:t>base</a:t>
            </a:r>
            <a:r>
              <a:rPr sz="1600" b="1" spc="114">
                <a:solidFill>
                  <a:srgbClr val="555555"/>
                </a:solidFill>
                <a:latin typeface="Calibri"/>
                <a:cs typeface="Calibri"/>
              </a:rPr>
              <a:t> </a:t>
            </a:r>
            <a:r>
              <a:rPr sz="1600" b="1">
                <a:solidFill>
                  <a:srgbClr val="555555"/>
                </a:solidFill>
                <a:latin typeface="Calibri"/>
                <a:cs typeface="Calibri"/>
              </a:rPr>
              <a:t>de</a:t>
            </a:r>
            <a:r>
              <a:rPr sz="1600" b="1" spc="130">
                <a:solidFill>
                  <a:srgbClr val="555555"/>
                </a:solidFill>
                <a:latin typeface="Calibri"/>
                <a:cs typeface="Calibri"/>
              </a:rPr>
              <a:t> </a:t>
            </a:r>
            <a:r>
              <a:rPr sz="1600" b="1">
                <a:solidFill>
                  <a:srgbClr val="555555"/>
                </a:solidFill>
                <a:latin typeface="Calibri"/>
                <a:cs typeface="Calibri"/>
              </a:rPr>
              <a:t>données</a:t>
            </a:r>
            <a:r>
              <a:rPr sz="1600" b="1" spc="120">
                <a:solidFill>
                  <a:srgbClr val="555555"/>
                </a:solidFill>
                <a:latin typeface="Calibri"/>
                <a:cs typeface="Calibri"/>
              </a:rPr>
              <a:t> </a:t>
            </a:r>
            <a:r>
              <a:rPr sz="1600">
                <a:solidFill>
                  <a:srgbClr val="555555"/>
                </a:solidFill>
                <a:latin typeface="Calibri"/>
                <a:cs typeface="Calibri"/>
              </a:rPr>
              <a:t>:</a:t>
            </a:r>
            <a:r>
              <a:rPr sz="1600" spc="125">
                <a:solidFill>
                  <a:srgbClr val="555555"/>
                </a:solidFill>
                <a:latin typeface="Calibri"/>
                <a:cs typeface="Calibri"/>
              </a:rPr>
              <a:t> </a:t>
            </a:r>
            <a:r>
              <a:rPr sz="1600">
                <a:solidFill>
                  <a:srgbClr val="555555"/>
                </a:solidFill>
                <a:latin typeface="Calibri"/>
                <a:cs typeface="Calibri"/>
              </a:rPr>
              <a:t>Ce</a:t>
            </a:r>
            <a:r>
              <a:rPr sz="1600" spc="110">
                <a:solidFill>
                  <a:srgbClr val="555555"/>
                </a:solidFill>
                <a:latin typeface="Calibri"/>
                <a:cs typeface="Calibri"/>
              </a:rPr>
              <a:t> </a:t>
            </a:r>
            <a:r>
              <a:rPr sz="1600">
                <a:solidFill>
                  <a:srgbClr val="555555"/>
                </a:solidFill>
                <a:latin typeface="Calibri"/>
                <a:cs typeface="Calibri"/>
              </a:rPr>
              <a:t>sont</a:t>
            </a:r>
            <a:r>
              <a:rPr sz="1600" spc="114">
                <a:solidFill>
                  <a:srgbClr val="555555"/>
                </a:solidFill>
                <a:latin typeface="Calibri"/>
                <a:cs typeface="Calibri"/>
              </a:rPr>
              <a:t> </a:t>
            </a:r>
            <a:r>
              <a:rPr sz="1600">
                <a:solidFill>
                  <a:srgbClr val="555555"/>
                </a:solidFill>
                <a:latin typeface="Calibri"/>
                <a:cs typeface="Calibri"/>
              </a:rPr>
              <a:t>des</a:t>
            </a:r>
            <a:r>
              <a:rPr sz="1600" spc="125">
                <a:solidFill>
                  <a:srgbClr val="555555"/>
                </a:solidFill>
                <a:latin typeface="Calibri"/>
                <a:cs typeface="Calibri"/>
              </a:rPr>
              <a:t> </a:t>
            </a:r>
            <a:r>
              <a:rPr sz="1600">
                <a:solidFill>
                  <a:srgbClr val="555555"/>
                </a:solidFill>
                <a:latin typeface="Calibri"/>
                <a:cs typeface="Calibri"/>
              </a:rPr>
              <a:t>fichiers</a:t>
            </a:r>
            <a:r>
              <a:rPr sz="1600" spc="135">
                <a:solidFill>
                  <a:srgbClr val="555555"/>
                </a:solidFill>
                <a:latin typeface="Calibri"/>
                <a:cs typeface="Calibri"/>
              </a:rPr>
              <a:t> </a:t>
            </a:r>
            <a:r>
              <a:rPr sz="1600">
                <a:solidFill>
                  <a:srgbClr val="555555"/>
                </a:solidFill>
                <a:latin typeface="Calibri"/>
                <a:cs typeface="Calibri"/>
              </a:rPr>
              <a:t>qui</a:t>
            </a:r>
            <a:r>
              <a:rPr sz="1600" spc="110">
                <a:solidFill>
                  <a:srgbClr val="555555"/>
                </a:solidFill>
                <a:latin typeface="Calibri"/>
                <a:cs typeface="Calibri"/>
              </a:rPr>
              <a:t> </a:t>
            </a:r>
            <a:r>
              <a:rPr sz="1600">
                <a:solidFill>
                  <a:srgbClr val="555555"/>
                </a:solidFill>
                <a:latin typeface="Calibri"/>
                <a:cs typeface="Calibri"/>
              </a:rPr>
              <a:t>contiennent</a:t>
            </a:r>
            <a:r>
              <a:rPr sz="1600" spc="135">
                <a:solidFill>
                  <a:srgbClr val="555555"/>
                </a:solidFill>
                <a:latin typeface="Calibri"/>
                <a:cs typeface="Calibri"/>
              </a:rPr>
              <a:t> </a:t>
            </a:r>
            <a:r>
              <a:rPr sz="1600">
                <a:solidFill>
                  <a:srgbClr val="555555"/>
                </a:solidFill>
                <a:latin typeface="Calibri"/>
                <a:cs typeface="Calibri"/>
              </a:rPr>
              <a:t>les</a:t>
            </a:r>
            <a:r>
              <a:rPr sz="1600" spc="130">
                <a:solidFill>
                  <a:srgbClr val="555555"/>
                </a:solidFill>
                <a:latin typeface="Calibri"/>
                <a:cs typeface="Calibri"/>
              </a:rPr>
              <a:t> </a:t>
            </a:r>
            <a:r>
              <a:rPr sz="1600">
                <a:solidFill>
                  <a:srgbClr val="555555"/>
                </a:solidFill>
                <a:latin typeface="Calibri"/>
                <a:cs typeface="Calibri"/>
              </a:rPr>
              <a:t>commandes</a:t>
            </a:r>
            <a:r>
              <a:rPr sz="1600" spc="155">
                <a:solidFill>
                  <a:srgbClr val="555555"/>
                </a:solidFill>
                <a:latin typeface="Calibri"/>
                <a:cs typeface="Calibri"/>
              </a:rPr>
              <a:t> </a:t>
            </a:r>
            <a:r>
              <a:rPr sz="1600">
                <a:solidFill>
                  <a:srgbClr val="555555"/>
                </a:solidFill>
                <a:latin typeface="Calibri"/>
                <a:cs typeface="Calibri"/>
              </a:rPr>
              <a:t>qui</a:t>
            </a:r>
            <a:r>
              <a:rPr sz="1600" spc="130">
                <a:solidFill>
                  <a:srgbClr val="555555"/>
                </a:solidFill>
                <a:latin typeface="Calibri"/>
                <a:cs typeface="Calibri"/>
              </a:rPr>
              <a:t> </a:t>
            </a:r>
            <a:r>
              <a:rPr sz="1600">
                <a:solidFill>
                  <a:srgbClr val="555555"/>
                </a:solidFill>
                <a:latin typeface="Calibri"/>
                <a:cs typeface="Calibri"/>
              </a:rPr>
              <a:t>permettent</a:t>
            </a:r>
            <a:r>
              <a:rPr sz="1600" spc="130">
                <a:solidFill>
                  <a:srgbClr val="555555"/>
                </a:solidFill>
                <a:latin typeface="Calibri"/>
                <a:cs typeface="Calibri"/>
              </a:rPr>
              <a:t> </a:t>
            </a:r>
            <a:r>
              <a:rPr sz="1600">
                <a:solidFill>
                  <a:srgbClr val="555555"/>
                </a:solidFill>
                <a:latin typeface="Calibri"/>
                <a:cs typeface="Calibri"/>
              </a:rPr>
              <a:t>de</a:t>
            </a:r>
            <a:r>
              <a:rPr sz="1600" spc="140">
                <a:solidFill>
                  <a:srgbClr val="555555"/>
                </a:solidFill>
                <a:latin typeface="Calibri"/>
                <a:cs typeface="Calibri"/>
              </a:rPr>
              <a:t> </a:t>
            </a:r>
            <a:r>
              <a:rPr sz="1600">
                <a:solidFill>
                  <a:srgbClr val="555555"/>
                </a:solidFill>
                <a:latin typeface="Calibri"/>
                <a:cs typeface="Calibri"/>
              </a:rPr>
              <a:t>créer</a:t>
            </a:r>
            <a:r>
              <a:rPr sz="1600" spc="135">
                <a:solidFill>
                  <a:srgbClr val="555555"/>
                </a:solidFill>
                <a:latin typeface="Calibri"/>
                <a:cs typeface="Calibri"/>
              </a:rPr>
              <a:t> </a:t>
            </a:r>
            <a:r>
              <a:rPr sz="1600">
                <a:solidFill>
                  <a:srgbClr val="555555"/>
                </a:solidFill>
                <a:latin typeface="Calibri"/>
                <a:cs typeface="Calibri"/>
              </a:rPr>
              <a:t>les</a:t>
            </a:r>
            <a:r>
              <a:rPr sz="1600" spc="125">
                <a:solidFill>
                  <a:srgbClr val="555555"/>
                </a:solidFill>
                <a:latin typeface="Calibri"/>
                <a:cs typeface="Calibri"/>
              </a:rPr>
              <a:t> </a:t>
            </a:r>
            <a:r>
              <a:rPr sz="1600" spc="-10">
                <a:solidFill>
                  <a:srgbClr val="555555"/>
                </a:solidFill>
                <a:latin typeface="Calibri"/>
                <a:cs typeface="Calibri"/>
              </a:rPr>
              <a:t>différentes composantes</a:t>
            </a:r>
            <a:r>
              <a:rPr sz="1600" spc="15">
                <a:solidFill>
                  <a:srgbClr val="555555"/>
                </a:solidFill>
                <a:latin typeface="Calibri"/>
                <a:cs typeface="Calibri"/>
              </a:rPr>
              <a:t> </a:t>
            </a:r>
            <a:r>
              <a:rPr sz="1600">
                <a:solidFill>
                  <a:srgbClr val="555555"/>
                </a:solidFill>
                <a:latin typeface="Calibri"/>
                <a:cs typeface="Calibri"/>
              </a:rPr>
              <a:t>de</a:t>
            </a:r>
            <a:r>
              <a:rPr sz="1600" spc="-20">
                <a:solidFill>
                  <a:srgbClr val="555555"/>
                </a:solidFill>
                <a:latin typeface="Calibri"/>
                <a:cs typeface="Calibri"/>
              </a:rPr>
              <a:t> </a:t>
            </a:r>
            <a:r>
              <a:rPr sz="1600">
                <a:solidFill>
                  <a:srgbClr val="555555"/>
                </a:solidFill>
                <a:latin typeface="Calibri"/>
                <a:cs typeface="Calibri"/>
              </a:rPr>
              <a:t>la</a:t>
            </a:r>
            <a:r>
              <a:rPr sz="1600" spc="-20">
                <a:solidFill>
                  <a:srgbClr val="555555"/>
                </a:solidFill>
                <a:latin typeface="Calibri"/>
                <a:cs typeface="Calibri"/>
              </a:rPr>
              <a:t> </a:t>
            </a:r>
            <a:r>
              <a:rPr sz="1600">
                <a:solidFill>
                  <a:srgbClr val="555555"/>
                </a:solidFill>
                <a:latin typeface="Calibri"/>
                <a:cs typeface="Calibri"/>
              </a:rPr>
              <a:t>base</a:t>
            </a:r>
            <a:r>
              <a:rPr sz="1600" spc="-15">
                <a:solidFill>
                  <a:srgbClr val="555555"/>
                </a:solidFill>
                <a:latin typeface="Calibri"/>
                <a:cs typeface="Calibri"/>
              </a:rPr>
              <a:t> </a:t>
            </a:r>
            <a:r>
              <a:rPr sz="1600">
                <a:solidFill>
                  <a:srgbClr val="555555"/>
                </a:solidFill>
                <a:latin typeface="Calibri"/>
                <a:cs typeface="Calibri"/>
              </a:rPr>
              <a:t>de</a:t>
            </a:r>
            <a:r>
              <a:rPr sz="1600" spc="-20">
                <a:solidFill>
                  <a:srgbClr val="555555"/>
                </a:solidFill>
                <a:latin typeface="Calibri"/>
                <a:cs typeface="Calibri"/>
              </a:rPr>
              <a:t> </a:t>
            </a:r>
            <a:r>
              <a:rPr sz="1600" spc="-10">
                <a:solidFill>
                  <a:srgbClr val="555555"/>
                </a:solidFill>
                <a:latin typeface="Calibri"/>
                <a:cs typeface="Calibri"/>
              </a:rPr>
              <a:t>données.</a:t>
            </a:r>
            <a:endParaRPr sz="1600">
              <a:latin typeface="Calibri"/>
              <a:cs typeface="Calibri"/>
            </a:endParaRPr>
          </a:p>
          <a:p>
            <a:pPr marL="298450" marR="7620" indent="-285750" algn="just">
              <a:lnSpc>
                <a:spcPts val="1610"/>
              </a:lnSpc>
              <a:spcBef>
                <a:spcPts val="610"/>
              </a:spcBef>
              <a:buFont typeface="Wingdings" panose="05000000000000000000" pitchFamily="2" charset="2"/>
              <a:buChar char="Ø"/>
            </a:pPr>
            <a:r>
              <a:rPr sz="1600" b="1">
                <a:solidFill>
                  <a:srgbClr val="555555"/>
                </a:solidFill>
                <a:latin typeface="Calibri"/>
                <a:cs typeface="Calibri"/>
              </a:rPr>
              <a:t>Code</a:t>
            </a:r>
            <a:r>
              <a:rPr sz="1600" b="1" spc="140">
                <a:solidFill>
                  <a:srgbClr val="555555"/>
                </a:solidFill>
                <a:latin typeface="Calibri"/>
                <a:cs typeface="Calibri"/>
              </a:rPr>
              <a:t> </a:t>
            </a:r>
            <a:r>
              <a:rPr sz="1600" b="1">
                <a:solidFill>
                  <a:srgbClr val="555555"/>
                </a:solidFill>
                <a:latin typeface="Calibri"/>
                <a:cs typeface="Calibri"/>
              </a:rPr>
              <a:t>source</a:t>
            </a:r>
            <a:r>
              <a:rPr sz="1600" b="1" spc="170">
                <a:solidFill>
                  <a:srgbClr val="555555"/>
                </a:solidFill>
                <a:latin typeface="Calibri"/>
                <a:cs typeface="Calibri"/>
              </a:rPr>
              <a:t> </a:t>
            </a:r>
            <a:r>
              <a:rPr sz="1600">
                <a:solidFill>
                  <a:srgbClr val="555555"/>
                </a:solidFill>
                <a:latin typeface="Calibri"/>
                <a:cs typeface="Calibri"/>
              </a:rPr>
              <a:t>:</a:t>
            </a:r>
            <a:r>
              <a:rPr sz="1600" spc="155">
                <a:solidFill>
                  <a:srgbClr val="555555"/>
                </a:solidFill>
                <a:latin typeface="Calibri"/>
                <a:cs typeface="Calibri"/>
              </a:rPr>
              <a:t> </a:t>
            </a:r>
            <a:r>
              <a:rPr sz="1600">
                <a:solidFill>
                  <a:srgbClr val="555555"/>
                </a:solidFill>
                <a:latin typeface="Calibri"/>
                <a:cs typeface="Calibri"/>
              </a:rPr>
              <a:t>Ce</a:t>
            </a:r>
            <a:r>
              <a:rPr sz="1600" spc="150">
                <a:solidFill>
                  <a:srgbClr val="555555"/>
                </a:solidFill>
                <a:latin typeface="Calibri"/>
                <a:cs typeface="Calibri"/>
              </a:rPr>
              <a:t> </a:t>
            </a:r>
            <a:r>
              <a:rPr sz="1600">
                <a:solidFill>
                  <a:srgbClr val="555555"/>
                </a:solidFill>
                <a:latin typeface="Calibri"/>
                <a:cs typeface="Calibri"/>
              </a:rPr>
              <a:t>sont</a:t>
            </a:r>
            <a:r>
              <a:rPr sz="1600" spc="160">
                <a:solidFill>
                  <a:srgbClr val="555555"/>
                </a:solidFill>
                <a:latin typeface="Calibri"/>
                <a:cs typeface="Calibri"/>
              </a:rPr>
              <a:t> </a:t>
            </a:r>
            <a:r>
              <a:rPr sz="1600">
                <a:solidFill>
                  <a:srgbClr val="555555"/>
                </a:solidFill>
                <a:latin typeface="Calibri"/>
                <a:cs typeface="Calibri"/>
              </a:rPr>
              <a:t>des</a:t>
            </a:r>
            <a:r>
              <a:rPr sz="1600" spc="160">
                <a:solidFill>
                  <a:srgbClr val="555555"/>
                </a:solidFill>
                <a:latin typeface="Calibri"/>
                <a:cs typeface="Calibri"/>
              </a:rPr>
              <a:t> </a:t>
            </a:r>
            <a:r>
              <a:rPr sz="1600">
                <a:solidFill>
                  <a:srgbClr val="555555"/>
                </a:solidFill>
                <a:latin typeface="Calibri"/>
                <a:cs typeface="Calibri"/>
              </a:rPr>
              <a:t>fichiers</a:t>
            </a:r>
            <a:r>
              <a:rPr sz="1600" spc="155">
                <a:solidFill>
                  <a:srgbClr val="555555"/>
                </a:solidFill>
                <a:latin typeface="Calibri"/>
                <a:cs typeface="Calibri"/>
              </a:rPr>
              <a:t> </a:t>
            </a:r>
            <a:r>
              <a:rPr sz="1600">
                <a:solidFill>
                  <a:srgbClr val="555555"/>
                </a:solidFill>
                <a:latin typeface="Calibri"/>
                <a:cs typeface="Calibri"/>
              </a:rPr>
              <a:t>qui</a:t>
            </a:r>
            <a:r>
              <a:rPr sz="1600" spc="140">
                <a:solidFill>
                  <a:srgbClr val="555555"/>
                </a:solidFill>
                <a:latin typeface="Calibri"/>
                <a:cs typeface="Calibri"/>
              </a:rPr>
              <a:t> </a:t>
            </a:r>
            <a:r>
              <a:rPr sz="1600">
                <a:solidFill>
                  <a:srgbClr val="555555"/>
                </a:solidFill>
                <a:latin typeface="Calibri"/>
                <a:cs typeface="Calibri"/>
              </a:rPr>
              <a:t>contiennent</a:t>
            </a:r>
            <a:r>
              <a:rPr sz="1600" spc="175">
                <a:solidFill>
                  <a:srgbClr val="555555"/>
                </a:solidFill>
                <a:latin typeface="Calibri"/>
                <a:cs typeface="Calibri"/>
              </a:rPr>
              <a:t> </a:t>
            </a:r>
            <a:r>
              <a:rPr sz="1600">
                <a:solidFill>
                  <a:srgbClr val="555555"/>
                </a:solidFill>
                <a:latin typeface="Calibri"/>
                <a:cs typeface="Calibri"/>
              </a:rPr>
              <a:t>les</a:t>
            </a:r>
            <a:r>
              <a:rPr sz="1600" spc="180">
                <a:solidFill>
                  <a:srgbClr val="555555"/>
                </a:solidFill>
                <a:latin typeface="Calibri"/>
                <a:cs typeface="Calibri"/>
              </a:rPr>
              <a:t> </a:t>
            </a:r>
            <a:r>
              <a:rPr sz="1600">
                <a:solidFill>
                  <a:srgbClr val="555555"/>
                </a:solidFill>
                <a:latin typeface="Calibri"/>
                <a:cs typeface="Calibri"/>
              </a:rPr>
              <a:t>programmes</a:t>
            </a:r>
            <a:r>
              <a:rPr sz="1600" spc="155">
                <a:solidFill>
                  <a:srgbClr val="555555"/>
                </a:solidFill>
                <a:latin typeface="Calibri"/>
                <a:cs typeface="Calibri"/>
              </a:rPr>
              <a:t> </a:t>
            </a:r>
            <a:r>
              <a:rPr sz="1600">
                <a:solidFill>
                  <a:srgbClr val="555555"/>
                </a:solidFill>
                <a:latin typeface="Calibri"/>
                <a:cs typeface="Calibri"/>
              </a:rPr>
              <a:t>écrits</a:t>
            </a:r>
            <a:r>
              <a:rPr sz="1600" spc="180">
                <a:solidFill>
                  <a:srgbClr val="555555"/>
                </a:solidFill>
                <a:latin typeface="Calibri"/>
                <a:cs typeface="Calibri"/>
              </a:rPr>
              <a:t> </a:t>
            </a:r>
            <a:r>
              <a:rPr sz="1600">
                <a:solidFill>
                  <a:srgbClr val="555555"/>
                </a:solidFill>
                <a:latin typeface="Calibri"/>
                <a:cs typeface="Calibri"/>
              </a:rPr>
              <a:t>par</a:t>
            </a:r>
            <a:r>
              <a:rPr sz="1600" spc="145">
                <a:solidFill>
                  <a:srgbClr val="555555"/>
                </a:solidFill>
                <a:latin typeface="Calibri"/>
                <a:cs typeface="Calibri"/>
              </a:rPr>
              <a:t> </a:t>
            </a:r>
            <a:r>
              <a:rPr sz="1600">
                <a:solidFill>
                  <a:srgbClr val="555555"/>
                </a:solidFill>
                <a:latin typeface="Calibri"/>
                <a:cs typeface="Calibri"/>
              </a:rPr>
              <a:t>les</a:t>
            </a:r>
            <a:r>
              <a:rPr sz="1600" spc="180">
                <a:solidFill>
                  <a:srgbClr val="555555"/>
                </a:solidFill>
                <a:latin typeface="Calibri"/>
                <a:cs typeface="Calibri"/>
              </a:rPr>
              <a:t> </a:t>
            </a:r>
            <a:r>
              <a:rPr sz="1600">
                <a:solidFill>
                  <a:srgbClr val="555555"/>
                </a:solidFill>
                <a:latin typeface="Calibri"/>
                <a:cs typeface="Calibri"/>
              </a:rPr>
              <a:t>développeurs.</a:t>
            </a:r>
            <a:r>
              <a:rPr sz="1600" spc="155">
                <a:solidFill>
                  <a:srgbClr val="555555"/>
                </a:solidFill>
                <a:latin typeface="Calibri"/>
                <a:cs typeface="Calibri"/>
              </a:rPr>
              <a:t> </a:t>
            </a:r>
            <a:r>
              <a:rPr sz="1600">
                <a:solidFill>
                  <a:srgbClr val="555555"/>
                </a:solidFill>
                <a:latin typeface="Calibri"/>
                <a:cs typeface="Calibri"/>
              </a:rPr>
              <a:t>Ces</a:t>
            </a:r>
            <a:r>
              <a:rPr sz="1600" spc="175">
                <a:solidFill>
                  <a:srgbClr val="555555"/>
                </a:solidFill>
                <a:latin typeface="Calibri"/>
                <a:cs typeface="Calibri"/>
              </a:rPr>
              <a:t> </a:t>
            </a:r>
            <a:r>
              <a:rPr sz="1600">
                <a:solidFill>
                  <a:srgbClr val="555555"/>
                </a:solidFill>
                <a:latin typeface="Calibri"/>
                <a:cs typeface="Calibri"/>
              </a:rPr>
              <a:t>programmes</a:t>
            </a:r>
            <a:r>
              <a:rPr sz="1600" spc="160">
                <a:solidFill>
                  <a:srgbClr val="555555"/>
                </a:solidFill>
                <a:latin typeface="Calibri"/>
                <a:cs typeface="Calibri"/>
              </a:rPr>
              <a:t> </a:t>
            </a:r>
            <a:r>
              <a:rPr sz="1600">
                <a:solidFill>
                  <a:srgbClr val="555555"/>
                </a:solidFill>
                <a:latin typeface="Calibri"/>
                <a:cs typeface="Calibri"/>
              </a:rPr>
              <a:t>sont</a:t>
            </a:r>
            <a:r>
              <a:rPr sz="1600" spc="165">
                <a:solidFill>
                  <a:srgbClr val="555555"/>
                </a:solidFill>
                <a:latin typeface="Calibri"/>
                <a:cs typeface="Calibri"/>
              </a:rPr>
              <a:t> </a:t>
            </a:r>
            <a:r>
              <a:rPr sz="1600">
                <a:solidFill>
                  <a:srgbClr val="555555"/>
                </a:solidFill>
                <a:latin typeface="Calibri"/>
                <a:cs typeface="Calibri"/>
              </a:rPr>
              <a:t>nécessaires</a:t>
            </a:r>
            <a:r>
              <a:rPr sz="1600" spc="185">
                <a:solidFill>
                  <a:srgbClr val="555555"/>
                </a:solidFill>
                <a:latin typeface="Calibri"/>
                <a:cs typeface="Calibri"/>
              </a:rPr>
              <a:t> </a:t>
            </a:r>
            <a:r>
              <a:rPr sz="1600" spc="-20">
                <a:solidFill>
                  <a:srgbClr val="555555"/>
                </a:solidFill>
                <a:latin typeface="Calibri"/>
                <a:cs typeface="Calibri"/>
              </a:rPr>
              <a:t>pour </a:t>
            </a:r>
            <a:r>
              <a:rPr sz="1600">
                <a:solidFill>
                  <a:srgbClr val="555555"/>
                </a:solidFill>
                <a:latin typeface="Calibri"/>
                <a:cs typeface="Calibri"/>
              </a:rPr>
              <a:t>assurer</a:t>
            </a:r>
            <a:r>
              <a:rPr sz="1600" spc="-20">
                <a:solidFill>
                  <a:srgbClr val="555555"/>
                </a:solidFill>
                <a:latin typeface="Calibri"/>
                <a:cs typeface="Calibri"/>
              </a:rPr>
              <a:t> </a:t>
            </a:r>
            <a:r>
              <a:rPr sz="1600">
                <a:solidFill>
                  <a:srgbClr val="555555"/>
                </a:solidFill>
                <a:latin typeface="Calibri"/>
                <a:cs typeface="Calibri"/>
              </a:rPr>
              <a:t>la</a:t>
            </a:r>
            <a:r>
              <a:rPr sz="1600" spc="-45">
                <a:solidFill>
                  <a:srgbClr val="555555"/>
                </a:solidFill>
                <a:latin typeface="Calibri"/>
                <a:cs typeface="Calibri"/>
              </a:rPr>
              <a:t> </a:t>
            </a:r>
            <a:r>
              <a:rPr sz="1600" spc="-10">
                <a:solidFill>
                  <a:srgbClr val="555555"/>
                </a:solidFill>
                <a:latin typeface="Calibri"/>
                <a:cs typeface="Calibri"/>
              </a:rPr>
              <a:t>maintenance</a:t>
            </a:r>
            <a:r>
              <a:rPr sz="1600" spc="30">
                <a:solidFill>
                  <a:srgbClr val="555555"/>
                </a:solidFill>
                <a:latin typeface="Calibri"/>
                <a:cs typeface="Calibri"/>
              </a:rPr>
              <a:t> </a:t>
            </a:r>
            <a:r>
              <a:rPr sz="1600">
                <a:solidFill>
                  <a:srgbClr val="555555"/>
                </a:solidFill>
                <a:latin typeface="Calibri"/>
                <a:cs typeface="Calibri"/>
              </a:rPr>
              <a:t>des</a:t>
            </a:r>
            <a:r>
              <a:rPr sz="1600" spc="-20">
                <a:solidFill>
                  <a:srgbClr val="555555"/>
                </a:solidFill>
                <a:latin typeface="Calibri"/>
                <a:cs typeface="Calibri"/>
              </a:rPr>
              <a:t> </a:t>
            </a:r>
            <a:r>
              <a:rPr sz="1600" spc="-10">
                <a:solidFill>
                  <a:srgbClr val="555555"/>
                </a:solidFill>
                <a:latin typeface="Calibri"/>
                <a:cs typeface="Calibri"/>
              </a:rPr>
              <a:t>applications</a:t>
            </a:r>
            <a:r>
              <a:rPr sz="1600" spc="35">
                <a:solidFill>
                  <a:srgbClr val="555555"/>
                </a:solidFill>
                <a:latin typeface="Calibri"/>
                <a:cs typeface="Calibri"/>
              </a:rPr>
              <a:t> </a:t>
            </a:r>
            <a:r>
              <a:rPr sz="1600">
                <a:solidFill>
                  <a:srgbClr val="555555"/>
                </a:solidFill>
                <a:latin typeface="Calibri"/>
                <a:cs typeface="Calibri"/>
              </a:rPr>
              <a:t>mais</a:t>
            </a:r>
            <a:r>
              <a:rPr sz="1600" spc="-25">
                <a:solidFill>
                  <a:srgbClr val="555555"/>
                </a:solidFill>
                <a:latin typeface="Calibri"/>
                <a:cs typeface="Calibri"/>
              </a:rPr>
              <a:t> </a:t>
            </a:r>
            <a:r>
              <a:rPr sz="1600">
                <a:solidFill>
                  <a:srgbClr val="555555"/>
                </a:solidFill>
                <a:latin typeface="Calibri"/>
                <a:cs typeface="Calibri"/>
              </a:rPr>
              <a:t>ils</a:t>
            </a:r>
            <a:r>
              <a:rPr sz="1600" spc="-30">
                <a:solidFill>
                  <a:srgbClr val="555555"/>
                </a:solidFill>
                <a:latin typeface="Calibri"/>
                <a:cs typeface="Calibri"/>
              </a:rPr>
              <a:t> </a:t>
            </a:r>
            <a:r>
              <a:rPr sz="1600">
                <a:solidFill>
                  <a:srgbClr val="555555"/>
                </a:solidFill>
                <a:latin typeface="Calibri"/>
                <a:cs typeface="Calibri"/>
              </a:rPr>
              <a:t>ne</a:t>
            </a:r>
            <a:r>
              <a:rPr sz="1600" spc="-30">
                <a:solidFill>
                  <a:srgbClr val="555555"/>
                </a:solidFill>
                <a:latin typeface="Calibri"/>
                <a:cs typeface="Calibri"/>
              </a:rPr>
              <a:t> </a:t>
            </a:r>
            <a:r>
              <a:rPr sz="1600">
                <a:solidFill>
                  <a:srgbClr val="555555"/>
                </a:solidFill>
                <a:latin typeface="Calibri"/>
                <a:cs typeface="Calibri"/>
              </a:rPr>
              <a:t>sont</a:t>
            </a:r>
            <a:r>
              <a:rPr sz="1600" spc="-20">
                <a:solidFill>
                  <a:srgbClr val="555555"/>
                </a:solidFill>
                <a:latin typeface="Calibri"/>
                <a:cs typeface="Calibri"/>
              </a:rPr>
              <a:t> </a:t>
            </a:r>
            <a:r>
              <a:rPr sz="1600">
                <a:solidFill>
                  <a:srgbClr val="555555"/>
                </a:solidFill>
                <a:latin typeface="Calibri"/>
                <a:cs typeface="Calibri"/>
              </a:rPr>
              <a:t>pas</a:t>
            </a:r>
            <a:r>
              <a:rPr sz="1600" spc="-45">
                <a:solidFill>
                  <a:srgbClr val="555555"/>
                </a:solidFill>
                <a:latin typeface="Calibri"/>
                <a:cs typeface="Calibri"/>
              </a:rPr>
              <a:t> </a:t>
            </a:r>
            <a:r>
              <a:rPr sz="1600" spc="-10">
                <a:solidFill>
                  <a:srgbClr val="555555"/>
                </a:solidFill>
                <a:latin typeface="Calibri"/>
                <a:cs typeface="Calibri"/>
              </a:rPr>
              <a:t>nécessaires</a:t>
            </a:r>
            <a:r>
              <a:rPr sz="1600" spc="-5">
                <a:solidFill>
                  <a:srgbClr val="555555"/>
                </a:solidFill>
                <a:latin typeface="Calibri"/>
                <a:cs typeface="Calibri"/>
              </a:rPr>
              <a:t> </a:t>
            </a:r>
            <a:r>
              <a:rPr sz="1600">
                <a:solidFill>
                  <a:srgbClr val="555555"/>
                </a:solidFill>
                <a:latin typeface="Calibri"/>
                <a:cs typeface="Calibri"/>
              </a:rPr>
              <a:t>pour</a:t>
            </a:r>
            <a:r>
              <a:rPr sz="1600" spc="-15">
                <a:solidFill>
                  <a:srgbClr val="555555"/>
                </a:solidFill>
                <a:latin typeface="Calibri"/>
                <a:cs typeface="Calibri"/>
              </a:rPr>
              <a:t> </a:t>
            </a:r>
            <a:r>
              <a:rPr sz="1600" spc="-20">
                <a:solidFill>
                  <a:srgbClr val="555555"/>
                </a:solidFill>
                <a:latin typeface="Calibri"/>
                <a:cs typeface="Calibri"/>
              </a:rPr>
              <a:t>l’exploitation</a:t>
            </a:r>
            <a:r>
              <a:rPr sz="1600" spc="45">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spc="-10">
                <a:solidFill>
                  <a:srgbClr val="555555"/>
                </a:solidFill>
                <a:latin typeface="Calibri"/>
                <a:cs typeface="Calibri"/>
              </a:rPr>
              <a:t>applications.</a:t>
            </a:r>
            <a:endParaRPr sz="1600">
              <a:latin typeface="Calibri"/>
              <a:cs typeface="Calibri"/>
            </a:endParaRPr>
          </a:p>
          <a:p>
            <a:pPr marL="298450" indent="-285750" algn="just">
              <a:lnSpc>
                <a:spcPts val="1645"/>
              </a:lnSpc>
              <a:spcBef>
                <a:spcPts val="459"/>
              </a:spcBef>
              <a:buFont typeface="Wingdings" panose="05000000000000000000" pitchFamily="2" charset="2"/>
              <a:buChar char="Ø"/>
            </a:pPr>
            <a:r>
              <a:rPr sz="1600" b="1">
                <a:solidFill>
                  <a:srgbClr val="555555"/>
                </a:solidFill>
                <a:latin typeface="Calibri"/>
                <a:cs typeface="Calibri"/>
              </a:rPr>
              <a:t>Exécutables</a:t>
            </a:r>
            <a:r>
              <a:rPr sz="1600" b="1" spc="275">
                <a:solidFill>
                  <a:srgbClr val="555555"/>
                </a:solidFill>
                <a:latin typeface="Calibri"/>
                <a:cs typeface="Calibri"/>
              </a:rPr>
              <a:t> </a:t>
            </a:r>
            <a:r>
              <a:rPr sz="1600">
                <a:solidFill>
                  <a:srgbClr val="555555"/>
                </a:solidFill>
                <a:latin typeface="Calibri"/>
                <a:cs typeface="Calibri"/>
              </a:rPr>
              <a:t>:</a:t>
            </a:r>
            <a:r>
              <a:rPr sz="1600" spc="280">
                <a:solidFill>
                  <a:srgbClr val="555555"/>
                </a:solidFill>
                <a:latin typeface="Calibri"/>
                <a:cs typeface="Calibri"/>
              </a:rPr>
              <a:t> </a:t>
            </a:r>
            <a:r>
              <a:rPr sz="1600">
                <a:solidFill>
                  <a:srgbClr val="555555"/>
                </a:solidFill>
                <a:latin typeface="Calibri"/>
                <a:cs typeface="Calibri"/>
              </a:rPr>
              <a:t>Ce</a:t>
            </a:r>
            <a:r>
              <a:rPr sz="1600" spc="275">
                <a:solidFill>
                  <a:srgbClr val="555555"/>
                </a:solidFill>
                <a:latin typeface="Calibri"/>
                <a:cs typeface="Calibri"/>
              </a:rPr>
              <a:t> </a:t>
            </a:r>
            <a:r>
              <a:rPr sz="1600">
                <a:solidFill>
                  <a:srgbClr val="555555"/>
                </a:solidFill>
                <a:latin typeface="Calibri"/>
                <a:cs typeface="Calibri"/>
              </a:rPr>
              <a:t>sont</a:t>
            </a:r>
            <a:r>
              <a:rPr sz="1600" spc="270">
                <a:solidFill>
                  <a:srgbClr val="555555"/>
                </a:solidFill>
                <a:latin typeface="Calibri"/>
                <a:cs typeface="Calibri"/>
              </a:rPr>
              <a:t> </a:t>
            </a:r>
            <a:r>
              <a:rPr sz="1600">
                <a:solidFill>
                  <a:srgbClr val="555555"/>
                </a:solidFill>
                <a:latin typeface="Calibri"/>
                <a:cs typeface="Calibri"/>
              </a:rPr>
              <a:t>des</a:t>
            </a:r>
            <a:r>
              <a:rPr sz="1600" spc="280">
                <a:solidFill>
                  <a:srgbClr val="555555"/>
                </a:solidFill>
                <a:latin typeface="Calibri"/>
                <a:cs typeface="Calibri"/>
              </a:rPr>
              <a:t> </a:t>
            </a:r>
            <a:r>
              <a:rPr sz="1600">
                <a:solidFill>
                  <a:srgbClr val="555555"/>
                </a:solidFill>
                <a:latin typeface="Calibri"/>
                <a:cs typeface="Calibri"/>
              </a:rPr>
              <a:t>fichiers</a:t>
            </a:r>
            <a:r>
              <a:rPr sz="1600" spc="285">
                <a:solidFill>
                  <a:srgbClr val="555555"/>
                </a:solidFill>
                <a:latin typeface="Calibri"/>
                <a:cs typeface="Calibri"/>
              </a:rPr>
              <a:t> </a:t>
            </a:r>
            <a:r>
              <a:rPr sz="1600">
                <a:solidFill>
                  <a:srgbClr val="555555"/>
                </a:solidFill>
                <a:latin typeface="Calibri"/>
                <a:cs typeface="Calibri"/>
              </a:rPr>
              <a:t>qui</a:t>
            </a:r>
            <a:r>
              <a:rPr sz="1600" spc="265">
                <a:solidFill>
                  <a:srgbClr val="555555"/>
                </a:solidFill>
                <a:latin typeface="Calibri"/>
                <a:cs typeface="Calibri"/>
              </a:rPr>
              <a:t> </a:t>
            </a:r>
            <a:r>
              <a:rPr sz="1600">
                <a:solidFill>
                  <a:srgbClr val="555555"/>
                </a:solidFill>
                <a:latin typeface="Calibri"/>
                <a:cs typeface="Calibri"/>
              </a:rPr>
              <a:t>contiennent</a:t>
            </a:r>
            <a:r>
              <a:rPr sz="1600" spc="270">
                <a:solidFill>
                  <a:srgbClr val="555555"/>
                </a:solidFill>
                <a:latin typeface="Calibri"/>
                <a:cs typeface="Calibri"/>
              </a:rPr>
              <a:t> </a:t>
            </a:r>
            <a:r>
              <a:rPr sz="1600">
                <a:solidFill>
                  <a:srgbClr val="555555"/>
                </a:solidFill>
                <a:latin typeface="Calibri"/>
                <a:cs typeface="Calibri"/>
              </a:rPr>
              <a:t>les</a:t>
            </a:r>
            <a:r>
              <a:rPr sz="1600" spc="285">
                <a:solidFill>
                  <a:srgbClr val="555555"/>
                </a:solidFill>
                <a:latin typeface="Calibri"/>
                <a:cs typeface="Calibri"/>
              </a:rPr>
              <a:t> </a:t>
            </a:r>
            <a:r>
              <a:rPr sz="1600">
                <a:solidFill>
                  <a:srgbClr val="555555"/>
                </a:solidFill>
                <a:latin typeface="Calibri"/>
                <a:cs typeface="Calibri"/>
              </a:rPr>
              <a:t>programmes</a:t>
            </a:r>
            <a:r>
              <a:rPr sz="1600" spc="270">
                <a:solidFill>
                  <a:srgbClr val="555555"/>
                </a:solidFill>
                <a:latin typeface="Calibri"/>
                <a:cs typeface="Calibri"/>
              </a:rPr>
              <a:t> </a:t>
            </a:r>
            <a:r>
              <a:rPr sz="1600">
                <a:solidFill>
                  <a:srgbClr val="555555"/>
                </a:solidFill>
                <a:latin typeface="Calibri"/>
                <a:cs typeface="Calibri"/>
              </a:rPr>
              <a:t>à</a:t>
            </a:r>
            <a:r>
              <a:rPr sz="1600" spc="275">
                <a:solidFill>
                  <a:srgbClr val="555555"/>
                </a:solidFill>
                <a:latin typeface="Calibri"/>
                <a:cs typeface="Calibri"/>
              </a:rPr>
              <a:t> </a:t>
            </a:r>
            <a:r>
              <a:rPr sz="1600">
                <a:solidFill>
                  <a:srgbClr val="555555"/>
                </a:solidFill>
                <a:latin typeface="Calibri"/>
                <a:cs typeface="Calibri"/>
              </a:rPr>
              <a:t>exécuter</a:t>
            </a:r>
            <a:r>
              <a:rPr sz="1600" spc="275">
                <a:solidFill>
                  <a:srgbClr val="555555"/>
                </a:solidFill>
                <a:latin typeface="Calibri"/>
                <a:cs typeface="Calibri"/>
              </a:rPr>
              <a:t> </a:t>
            </a:r>
            <a:r>
              <a:rPr sz="1600">
                <a:solidFill>
                  <a:srgbClr val="555555"/>
                </a:solidFill>
                <a:latin typeface="Calibri"/>
                <a:cs typeface="Calibri"/>
              </a:rPr>
              <a:t>lors</a:t>
            </a:r>
            <a:r>
              <a:rPr sz="1600" spc="280">
                <a:solidFill>
                  <a:srgbClr val="555555"/>
                </a:solidFill>
                <a:latin typeface="Calibri"/>
                <a:cs typeface="Calibri"/>
              </a:rPr>
              <a:t> </a:t>
            </a:r>
            <a:r>
              <a:rPr sz="1600">
                <a:solidFill>
                  <a:srgbClr val="555555"/>
                </a:solidFill>
                <a:latin typeface="Calibri"/>
                <a:cs typeface="Calibri"/>
              </a:rPr>
              <a:t>de</a:t>
            </a:r>
            <a:r>
              <a:rPr sz="1600" spc="275">
                <a:solidFill>
                  <a:srgbClr val="555555"/>
                </a:solidFill>
                <a:latin typeface="Calibri"/>
                <a:cs typeface="Calibri"/>
              </a:rPr>
              <a:t> </a:t>
            </a:r>
            <a:r>
              <a:rPr sz="1600" spc="-10">
                <a:solidFill>
                  <a:srgbClr val="555555"/>
                </a:solidFill>
                <a:latin typeface="Calibri"/>
                <a:cs typeface="Calibri"/>
              </a:rPr>
              <a:t>l’exploitation</a:t>
            </a:r>
            <a:r>
              <a:rPr sz="1600" spc="290">
                <a:solidFill>
                  <a:srgbClr val="555555"/>
                </a:solidFill>
                <a:latin typeface="Calibri"/>
                <a:cs typeface="Calibri"/>
              </a:rPr>
              <a:t> </a:t>
            </a:r>
            <a:r>
              <a:rPr sz="1600">
                <a:solidFill>
                  <a:srgbClr val="555555"/>
                </a:solidFill>
                <a:latin typeface="Calibri"/>
                <a:cs typeface="Calibri"/>
              </a:rPr>
              <a:t>des</a:t>
            </a:r>
            <a:r>
              <a:rPr sz="1600" spc="280">
                <a:solidFill>
                  <a:srgbClr val="555555"/>
                </a:solidFill>
                <a:latin typeface="Calibri"/>
                <a:cs typeface="Calibri"/>
              </a:rPr>
              <a:t> </a:t>
            </a:r>
            <a:r>
              <a:rPr sz="1600">
                <a:solidFill>
                  <a:srgbClr val="555555"/>
                </a:solidFill>
                <a:latin typeface="Calibri"/>
                <a:cs typeface="Calibri"/>
              </a:rPr>
              <a:t>applications.</a:t>
            </a:r>
            <a:r>
              <a:rPr sz="1600" spc="280">
                <a:solidFill>
                  <a:srgbClr val="555555"/>
                </a:solidFill>
                <a:latin typeface="Calibri"/>
                <a:cs typeface="Calibri"/>
              </a:rPr>
              <a:t> </a:t>
            </a:r>
            <a:r>
              <a:rPr sz="1600">
                <a:solidFill>
                  <a:srgbClr val="555555"/>
                </a:solidFill>
                <a:latin typeface="Calibri"/>
                <a:cs typeface="Calibri"/>
              </a:rPr>
              <a:t>Ils</a:t>
            </a:r>
            <a:r>
              <a:rPr sz="1600" spc="280">
                <a:solidFill>
                  <a:srgbClr val="555555"/>
                </a:solidFill>
                <a:latin typeface="Calibri"/>
                <a:cs typeface="Calibri"/>
              </a:rPr>
              <a:t> </a:t>
            </a:r>
            <a:r>
              <a:rPr sz="1600">
                <a:solidFill>
                  <a:srgbClr val="555555"/>
                </a:solidFill>
                <a:latin typeface="Calibri"/>
                <a:cs typeface="Calibri"/>
              </a:rPr>
              <a:t>ne</a:t>
            </a:r>
            <a:r>
              <a:rPr sz="1600" spc="275">
                <a:solidFill>
                  <a:srgbClr val="555555"/>
                </a:solidFill>
                <a:latin typeface="Calibri"/>
                <a:cs typeface="Calibri"/>
              </a:rPr>
              <a:t> </a:t>
            </a:r>
            <a:r>
              <a:rPr sz="1600" err="1">
                <a:solidFill>
                  <a:srgbClr val="555555"/>
                </a:solidFill>
                <a:latin typeface="Calibri"/>
                <a:cs typeface="Calibri"/>
              </a:rPr>
              <a:t>sont</a:t>
            </a:r>
            <a:r>
              <a:rPr sz="1600" spc="290">
                <a:solidFill>
                  <a:srgbClr val="555555"/>
                </a:solidFill>
                <a:latin typeface="Calibri"/>
                <a:cs typeface="Calibri"/>
              </a:rPr>
              <a:t> </a:t>
            </a:r>
            <a:r>
              <a:rPr sz="1600" spc="-25">
                <a:solidFill>
                  <a:srgbClr val="555555"/>
                </a:solidFill>
                <a:latin typeface="Calibri"/>
                <a:cs typeface="Calibri"/>
              </a:rPr>
              <a:t>pas</a:t>
            </a:r>
            <a:r>
              <a:rPr lang="fr-FR" sz="1600">
                <a:latin typeface="Calibri"/>
                <a:cs typeface="Calibri"/>
              </a:rPr>
              <a:t> </a:t>
            </a:r>
            <a:r>
              <a:rPr sz="1600" spc="-10" err="1">
                <a:solidFill>
                  <a:srgbClr val="555555"/>
                </a:solidFill>
                <a:latin typeface="Calibri"/>
                <a:cs typeface="Calibri"/>
              </a:rPr>
              <a:t>nécessaires</a:t>
            </a:r>
            <a:r>
              <a:rPr sz="1600">
                <a:solidFill>
                  <a:srgbClr val="555555"/>
                </a:solidFill>
                <a:latin typeface="Calibri"/>
                <a:cs typeface="Calibri"/>
              </a:rPr>
              <a:t> pour</a:t>
            </a:r>
            <a:r>
              <a:rPr sz="1600" spc="-35">
                <a:solidFill>
                  <a:srgbClr val="555555"/>
                </a:solidFill>
                <a:latin typeface="Calibri"/>
                <a:cs typeface="Calibri"/>
              </a:rPr>
              <a:t> </a:t>
            </a:r>
            <a:r>
              <a:rPr sz="1600">
                <a:solidFill>
                  <a:srgbClr val="555555"/>
                </a:solidFill>
                <a:latin typeface="Calibri"/>
                <a:cs typeface="Calibri"/>
              </a:rPr>
              <a:t>la</a:t>
            </a:r>
            <a:r>
              <a:rPr sz="1600" spc="-25">
                <a:solidFill>
                  <a:srgbClr val="555555"/>
                </a:solidFill>
                <a:latin typeface="Calibri"/>
                <a:cs typeface="Calibri"/>
              </a:rPr>
              <a:t> </a:t>
            </a:r>
            <a:r>
              <a:rPr sz="1600" spc="-10">
                <a:solidFill>
                  <a:srgbClr val="555555"/>
                </a:solidFill>
                <a:latin typeface="Calibri"/>
                <a:cs typeface="Calibri"/>
              </a:rPr>
              <a:t>maintenance</a:t>
            </a:r>
            <a:r>
              <a:rPr sz="1600" spc="55">
                <a:solidFill>
                  <a:srgbClr val="555555"/>
                </a:solidFill>
                <a:latin typeface="Calibri"/>
                <a:cs typeface="Calibri"/>
              </a:rPr>
              <a:t> </a:t>
            </a:r>
            <a:r>
              <a:rPr sz="1600">
                <a:solidFill>
                  <a:srgbClr val="555555"/>
                </a:solidFill>
                <a:latin typeface="Calibri"/>
                <a:cs typeface="Calibri"/>
              </a:rPr>
              <a:t>des</a:t>
            </a:r>
            <a:r>
              <a:rPr sz="1600" spc="-20">
                <a:solidFill>
                  <a:srgbClr val="555555"/>
                </a:solidFill>
                <a:latin typeface="Calibri"/>
                <a:cs typeface="Calibri"/>
              </a:rPr>
              <a:t> </a:t>
            </a:r>
            <a:r>
              <a:rPr sz="1600" spc="-10">
                <a:solidFill>
                  <a:srgbClr val="555555"/>
                </a:solidFill>
                <a:latin typeface="Calibri"/>
                <a:cs typeface="Calibri"/>
              </a:rPr>
              <a:t>applications.</a:t>
            </a:r>
            <a:endParaRPr sz="1600">
              <a:latin typeface="Calibri"/>
              <a:cs typeface="Calibri"/>
            </a:endParaRPr>
          </a:p>
          <a:p>
            <a:pPr marL="298450" indent="-285750" algn="just">
              <a:lnSpc>
                <a:spcPts val="1630"/>
              </a:lnSpc>
              <a:spcBef>
                <a:spcPts val="530"/>
              </a:spcBef>
              <a:buFont typeface="Wingdings" panose="05000000000000000000" pitchFamily="2" charset="2"/>
              <a:buChar char="Ø"/>
            </a:pPr>
            <a:r>
              <a:rPr sz="1600" b="1" spc="-10">
                <a:solidFill>
                  <a:srgbClr val="555555"/>
                </a:solidFill>
                <a:latin typeface="Calibri"/>
                <a:cs typeface="Calibri"/>
              </a:rPr>
              <a:t>Comptes-</a:t>
            </a:r>
            <a:r>
              <a:rPr sz="1600" b="1">
                <a:solidFill>
                  <a:srgbClr val="555555"/>
                </a:solidFill>
                <a:latin typeface="Calibri"/>
                <a:cs typeface="Calibri"/>
              </a:rPr>
              <a:t>rendus</a:t>
            </a:r>
            <a:r>
              <a:rPr sz="1600" b="1" spc="25">
                <a:solidFill>
                  <a:srgbClr val="555555"/>
                </a:solidFill>
                <a:latin typeface="Calibri"/>
                <a:cs typeface="Calibri"/>
              </a:rPr>
              <a:t> </a:t>
            </a:r>
            <a:r>
              <a:rPr sz="1600" b="1">
                <a:solidFill>
                  <a:srgbClr val="555555"/>
                </a:solidFill>
                <a:latin typeface="Calibri"/>
                <a:cs typeface="Calibri"/>
              </a:rPr>
              <a:t>de</a:t>
            </a:r>
            <a:r>
              <a:rPr sz="1600" b="1" spc="55">
                <a:solidFill>
                  <a:srgbClr val="555555"/>
                </a:solidFill>
                <a:latin typeface="Calibri"/>
                <a:cs typeface="Calibri"/>
              </a:rPr>
              <a:t> </a:t>
            </a:r>
            <a:r>
              <a:rPr sz="1600" b="1">
                <a:solidFill>
                  <a:srgbClr val="555555"/>
                </a:solidFill>
                <a:latin typeface="Calibri"/>
                <a:cs typeface="Calibri"/>
              </a:rPr>
              <a:t>test</a:t>
            </a:r>
            <a:r>
              <a:rPr sz="1600" b="1" spc="40">
                <a:solidFill>
                  <a:srgbClr val="555555"/>
                </a:solidFill>
                <a:latin typeface="Calibri"/>
                <a:cs typeface="Calibri"/>
              </a:rPr>
              <a:t> </a:t>
            </a:r>
            <a:r>
              <a:rPr sz="1600">
                <a:solidFill>
                  <a:srgbClr val="555555"/>
                </a:solidFill>
                <a:latin typeface="Calibri"/>
                <a:cs typeface="Calibri"/>
              </a:rPr>
              <a:t>:</a:t>
            </a:r>
            <a:r>
              <a:rPr sz="1600" spc="70">
                <a:solidFill>
                  <a:srgbClr val="555555"/>
                </a:solidFill>
                <a:latin typeface="Calibri"/>
                <a:cs typeface="Calibri"/>
              </a:rPr>
              <a:t> </a:t>
            </a:r>
            <a:r>
              <a:rPr sz="1600">
                <a:solidFill>
                  <a:srgbClr val="555555"/>
                </a:solidFill>
                <a:latin typeface="Calibri"/>
                <a:cs typeface="Calibri"/>
              </a:rPr>
              <a:t>Ce</a:t>
            </a:r>
            <a:r>
              <a:rPr sz="1600" spc="40">
                <a:solidFill>
                  <a:srgbClr val="555555"/>
                </a:solidFill>
                <a:latin typeface="Calibri"/>
                <a:cs typeface="Calibri"/>
              </a:rPr>
              <a:t> </a:t>
            </a:r>
            <a:r>
              <a:rPr sz="1600">
                <a:solidFill>
                  <a:srgbClr val="555555"/>
                </a:solidFill>
                <a:latin typeface="Calibri"/>
                <a:cs typeface="Calibri"/>
              </a:rPr>
              <a:t>sont</a:t>
            </a:r>
            <a:r>
              <a:rPr sz="1600" spc="50">
                <a:solidFill>
                  <a:srgbClr val="555555"/>
                </a:solidFill>
                <a:latin typeface="Calibri"/>
                <a:cs typeface="Calibri"/>
              </a:rPr>
              <a:t> </a:t>
            </a:r>
            <a:r>
              <a:rPr sz="1600">
                <a:solidFill>
                  <a:srgbClr val="555555"/>
                </a:solidFill>
                <a:latin typeface="Calibri"/>
                <a:cs typeface="Calibri"/>
              </a:rPr>
              <a:t>des</a:t>
            </a:r>
            <a:r>
              <a:rPr sz="1600" spc="70">
                <a:solidFill>
                  <a:srgbClr val="555555"/>
                </a:solidFill>
                <a:latin typeface="Calibri"/>
                <a:cs typeface="Calibri"/>
              </a:rPr>
              <a:t> </a:t>
            </a:r>
            <a:r>
              <a:rPr sz="1600">
                <a:solidFill>
                  <a:srgbClr val="555555"/>
                </a:solidFill>
                <a:latin typeface="Calibri"/>
                <a:cs typeface="Calibri"/>
              </a:rPr>
              <a:t>documents</a:t>
            </a:r>
            <a:r>
              <a:rPr sz="1600" spc="75">
                <a:solidFill>
                  <a:srgbClr val="555555"/>
                </a:solidFill>
                <a:latin typeface="Calibri"/>
                <a:cs typeface="Calibri"/>
              </a:rPr>
              <a:t> </a:t>
            </a:r>
            <a:r>
              <a:rPr sz="1600">
                <a:solidFill>
                  <a:srgbClr val="555555"/>
                </a:solidFill>
                <a:latin typeface="Calibri"/>
                <a:cs typeface="Calibri"/>
              </a:rPr>
              <a:t>qui</a:t>
            </a:r>
            <a:r>
              <a:rPr sz="1600" spc="30">
                <a:solidFill>
                  <a:srgbClr val="555555"/>
                </a:solidFill>
                <a:latin typeface="Calibri"/>
                <a:cs typeface="Calibri"/>
              </a:rPr>
              <a:t> </a:t>
            </a:r>
            <a:r>
              <a:rPr sz="1600">
                <a:solidFill>
                  <a:srgbClr val="555555"/>
                </a:solidFill>
                <a:latin typeface="Calibri"/>
                <a:cs typeface="Calibri"/>
              </a:rPr>
              <a:t>rendent</a:t>
            </a:r>
            <a:r>
              <a:rPr sz="1600" spc="55">
                <a:solidFill>
                  <a:srgbClr val="555555"/>
                </a:solidFill>
                <a:latin typeface="Calibri"/>
                <a:cs typeface="Calibri"/>
              </a:rPr>
              <a:t> </a:t>
            </a:r>
            <a:r>
              <a:rPr sz="1600">
                <a:solidFill>
                  <a:srgbClr val="555555"/>
                </a:solidFill>
                <a:latin typeface="Calibri"/>
                <a:cs typeface="Calibri"/>
              </a:rPr>
              <a:t>compte</a:t>
            </a:r>
            <a:r>
              <a:rPr sz="1600" spc="90">
                <a:solidFill>
                  <a:srgbClr val="555555"/>
                </a:solidFill>
                <a:latin typeface="Calibri"/>
                <a:cs typeface="Calibri"/>
              </a:rPr>
              <a:t> </a:t>
            </a:r>
            <a:r>
              <a:rPr sz="1600">
                <a:solidFill>
                  <a:srgbClr val="555555"/>
                </a:solidFill>
                <a:latin typeface="Calibri"/>
                <a:cs typeface="Calibri"/>
              </a:rPr>
              <a:t>du</a:t>
            </a:r>
            <a:r>
              <a:rPr sz="1600" spc="45">
                <a:solidFill>
                  <a:srgbClr val="555555"/>
                </a:solidFill>
                <a:latin typeface="Calibri"/>
                <a:cs typeface="Calibri"/>
              </a:rPr>
              <a:t> </a:t>
            </a:r>
            <a:r>
              <a:rPr sz="1600">
                <a:solidFill>
                  <a:srgbClr val="555555"/>
                </a:solidFill>
                <a:latin typeface="Calibri"/>
                <a:cs typeface="Calibri"/>
              </a:rPr>
              <a:t>déroulement</a:t>
            </a:r>
            <a:r>
              <a:rPr sz="1600" spc="40">
                <a:solidFill>
                  <a:srgbClr val="555555"/>
                </a:solidFill>
                <a:latin typeface="Calibri"/>
                <a:cs typeface="Calibri"/>
              </a:rPr>
              <a:t> </a:t>
            </a:r>
            <a:r>
              <a:rPr sz="1600">
                <a:solidFill>
                  <a:srgbClr val="555555"/>
                </a:solidFill>
                <a:latin typeface="Calibri"/>
                <a:cs typeface="Calibri"/>
              </a:rPr>
              <a:t>des</a:t>
            </a:r>
            <a:r>
              <a:rPr sz="1600" spc="95">
                <a:solidFill>
                  <a:srgbClr val="555555"/>
                </a:solidFill>
                <a:latin typeface="Calibri"/>
                <a:cs typeface="Calibri"/>
              </a:rPr>
              <a:t> </a:t>
            </a:r>
            <a:r>
              <a:rPr sz="1600">
                <a:solidFill>
                  <a:srgbClr val="555555"/>
                </a:solidFill>
                <a:latin typeface="Calibri"/>
                <a:cs typeface="Calibri"/>
              </a:rPr>
              <a:t>tests</a:t>
            </a:r>
            <a:r>
              <a:rPr sz="1600" spc="65">
                <a:solidFill>
                  <a:srgbClr val="555555"/>
                </a:solidFill>
                <a:latin typeface="Calibri"/>
                <a:cs typeface="Calibri"/>
              </a:rPr>
              <a:t> </a:t>
            </a:r>
            <a:r>
              <a:rPr sz="1600">
                <a:solidFill>
                  <a:srgbClr val="555555"/>
                </a:solidFill>
                <a:latin typeface="Calibri"/>
                <a:cs typeface="Calibri"/>
              </a:rPr>
              <a:t>en</a:t>
            </a:r>
            <a:r>
              <a:rPr sz="1600" spc="50">
                <a:solidFill>
                  <a:srgbClr val="555555"/>
                </a:solidFill>
                <a:latin typeface="Calibri"/>
                <a:cs typeface="Calibri"/>
              </a:rPr>
              <a:t> </a:t>
            </a:r>
            <a:r>
              <a:rPr sz="1600">
                <a:solidFill>
                  <a:srgbClr val="555555"/>
                </a:solidFill>
                <a:latin typeface="Calibri"/>
                <a:cs typeface="Calibri"/>
              </a:rPr>
              <a:t>indiquant</a:t>
            </a:r>
            <a:r>
              <a:rPr sz="1600" spc="60">
                <a:solidFill>
                  <a:srgbClr val="555555"/>
                </a:solidFill>
                <a:latin typeface="Calibri"/>
                <a:cs typeface="Calibri"/>
              </a:rPr>
              <a:t> </a:t>
            </a:r>
            <a:r>
              <a:rPr sz="1600">
                <a:solidFill>
                  <a:srgbClr val="555555"/>
                </a:solidFill>
                <a:latin typeface="Calibri"/>
                <a:cs typeface="Calibri"/>
              </a:rPr>
              <a:t>les</a:t>
            </a:r>
            <a:r>
              <a:rPr sz="1600" spc="70">
                <a:solidFill>
                  <a:srgbClr val="555555"/>
                </a:solidFill>
                <a:latin typeface="Calibri"/>
                <a:cs typeface="Calibri"/>
              </a:rPr>
              <a:t> </a:t>
            </a:r>
            <a:r>
              <a:rPr sz="1600">
                <a:solidFill>
                  <a:srgbClr val="555555"/>
                </a:solidFill>
                <a:latin typeface="Calibri"/>
                <a:cs typeface="Calibri"/>
              </a:rPr>
              <a:t>résultats</a:t>
            </a:r>
            <a:r>
              <a:rPr sz="1600" spc="50">
                <a:solidFill>
                  <a:srgbClr val="555555"/>
                </a:solidFill>
                <a:latin typeface="Calibri"/>
                <a:cs typeface="Calibri"/>
              </a:rPr>
              <a:t> </a:t>
            </a:r>
            <a:r>
              <a:rPr sz="1600">
                <a:solidFill>
                  <a:srgbClr val="555555"/>
                </a:solidFill>
                <a:latin typeface="Calibri"/>
                <a:cs typeface="Calibri"/>
              </a:rPr>
              <a:t>obtenus</a:t>
            </a:r>
            <a:r>
              <a:rPr sz="1600" spc="60">
                <a:solidFill>
                  <a:srgbClr val="555555"/>
                </a:solidFill>
                <a:latin typeface="Calibri"/>
                <a:cs typeface="Calibri"/>
              </a:rPr>
              <a:t> </a:t>
            </a:r>
            <a:r>
              <a:rPr sz="1600" err="1">
                <a:solidFill>
                  <a:srgbClr val="555555"/>
                </a:solidFill>
                <a:latin typeface="Calibri"/>
                <a:cs typeface="Calibri"/>
              </a:rPr>
              <a:t>lors</a:t>
            </a:r>
            <a:r>
              <a:rPr sz="1600" spc="65">
                <a:solidFill>
                  <a:srgbClr val="555555"/>
                </a:solidFill>
                <a:latin typeface="Calibri"/>
                <a:cs typeface="Calibri"/>
              </a:rPr>
              <a:t> </a:t>
            </a:r>
            <a:r>
              <a:rPr sz="1600" spc="-25">
                <a:solidFill>
                  <a:srgbClr val="555555"/>
                </a:solidFill>
                <a:latin typeface="Calibri"/>
                <a:cs typeface="Calibri"/>
              </a:rPr>
              <a:t>du</a:t>
            </a:r>
            <a:r>
              <a:rPr lang="fr-FR" sz="1600">
                <a:latin typeface="Calibri"/>
                <a:cs typeface="Calibri"/>
              </a:rPr>
              <a:t> </a:t>
            </a:r>
            <a:r>
              <a:rPr sz="1600">
                <a:solidFill>
                  <a:srgbClr val="555555"/>
                </a:solidFill>
                <a:latin typeface="Calibri"/>
                <a:cs typeface="Calibri"/>
              </a:rPr>
              <a:t>test</a:t>
            </a:r>
            <a:r>
              <a:rPr sz="1600" spc="-40">
                <a:solidFill>
                  <a:srgbClr val="555555"/>
                </a:solidFill>
                <a:latin typeface="Calibri"/>
                <a:cs typeface="Calibri"/>
              </a:rPr>
              <a:t> </a:t>
            </a:r>
            <a:r>
              <a:rPr sz="1600">
                <a:solidFill>
                  <a:srgbClr val="555555"/>
                </a:solidFill>
                <a:latin typeface="Calibri"/>
                <a:cs typeface="Calibri"/>
              </a:rPr>
              <a:t>de</a:t>
            </a:r>
            <a:r>
              <a:rPr sz="1600" spc="-45">
                <a:solidFill>
                  <a:srgbClr val="555555"/>
                </a:solidFill>
                <a:latin typeface="Calibri"/>
                <a:cs typeface="Calibri"/>
              </a:rPr>
              <a:t> </a:t>
            </a:r>
            <a:r>
              <a:rPr sz="1600">
                <a:solidFill>
                  <a:srgbClr val="555555"/>
                </a:solidFill>
                <a:latin typeface="Calibri"/>
                <a:cs typeface="Calibri"/>
              </a:rPr>
              <a:t>chaque</a:t>
            </a:r>
            <a:r>
              <a:rPr sz="1600" spc="-20">
                <a:solidFill>
                  <a:srgbClr val="555555"/>
                </a:solidFill>
                <a:latin typeface="Calibri"/>
                <a:cs typeface="Calibri"/>
              </a:rPr>
              <a:t> </a:t>
            </a:r>
            <a:r>
              <a:rPr sz="1600" spc="-10">
                <a:solidFill>
                  <a:srgbClr val="555555"/>
                </a:solidFill>
                <a:latin typeface="Calibri"/>
                <a:cs typeface="Calibri"/>
              </a:rPr>
              <a:t>programme.</a:t>
            </a:r>
            <a:r>
              <a:rPr sz="1600" spc="-20">
                <a:solidFill>
                  <a:srgbClr val="555555"/>
                </a:solidFill>
                <a:latin typeface="Calibri"/>
                <a:cs typeface="Calibri"/>
              </a:rPr>
              <a:t> </a:t>
            </a:r>
            <a:r>
              <a:rPr sz="1600">
                <a:solidFill>
                  <a:srgbClr val="555555"/>
                </a:solidFill>
                <a:latin typeface="Calibri"/>
                <a:cs typeface="Calibri"/>
              </a:rPr>
              <a:t>Ils</a:t>
            </a:r>
            <a:r>
              <a:rPr sz="1600" spc="-40">
                <a:solidFill>
                  <a:srgbClr val="555555"/>
                </a:solidFill>
                <a:latin typeface="Calibri"/>
                <a:cs typeface="Calibri"/>
              </a:rPr>
              <a:t> </a:t>
            </a:r>
            <a:r>
              <a:rPr sz="1600">
                <a:solidFill>
                  <a:srgbClr val="555555"/>
                </a:solidFill>
                <a:latin typeface="Calibri"/>
                <a:cs typeface="Calibri"/>
              </a:rPr>
              <a:t>sont</a:t>
            </a:r>
            <a:r>
              <a:rPr sz="1600" spc="-50">
                <a:solidFill>
                  <a:srgbClr val="555555"/>
                </a:solidFill>
                <a:latin typeface="Calibri"/>
                <a:cs typeface="Calibri"/>
              </a:rPr>
              <a:t> </a:t>
            </a:r>
            <a:r>
              <a:rPr sz="1600">
                <a:solidFill>
                  <a:srgbClr val="555555"/>
                </a:solidFill>
                <a:latin typeface="Calibri"/>
                <a:cs typeface="Calibri"/>
              </a:rPr>
              <a:t>destinés</a:t>
            </a:r>
            <a:r>
              <a:rPr sz="1600" spc="20">
                <a:solidFill>
                  <a:srgbClr val="555555"/>
                </a:solidFill>
                <a:latin typeface="Calibri"/>
                <a:cs typeface="Calibri"/>
              </a:rPr>
              <a:t> </a:t>
            </a:r>
            <a:r>
              <a:rPr sz="1600">
                <a:solidFill>
                  <a:srgbClr val="555555"/>
                </a:solidFill>
                <a:latin typeface="Calibri"/>
                <a:cs typeface="Calibri"/>
              </a:rPr>
              <a:t>aux</a:t>
            </a:r>
            <a:r>
              <a:rPr sz="1600" spc="-50">
                <a:solidFill>
                  <a:srgbClr val="555555"/>
                </a:solidFill>
                <a:latin typeface="Calibri"/>
                <a:cs typeface="Calibri"/>
              </a:rPr>
              <a:t> </a:t>
            </a:r>
            <a:r>
              <a:rPr sz="1600" spc="-10">
                <a:solidFill>
                  <a:srgbClr val="555555"/>
                </a:solidFill>
                <a:latin typeface="Calibri"/>
                <a:cs typeface="Calibri"/>
              </a:rPr>
              <a:t>développeurs</a:t>
            </a:r>
            <a:r>
              <a:rPr sz="1600" spc="40">
                <a:solidFill>
                  <a:srgbClr val="555555"/>
                </a:solidFill>
                <a:latin typeface="Calibri"/>
                <a:cs typeface="Calibri"/>
              </a:rPr>
              <a:t> </a:t>
            </a:r>
            <a:r>
              <a:rPr sz="1600">
                <a:solidFill>
                  <a:srgbClr val="555555"/>
                </a:solidFill>
                <a:latin typeface="Calibri"/>
                <a:cs typeface="Calibri"/>
              </a:rPr>
              <a:t>pour</a:t>
            </a:r>
            <a:r>
              <a:rPr sz="1600" spc="-50">
                <a:solidFill>
                  <a:srgbClr val="555555"/>
                </a:solidFill>
                <a:latin typeface="Calibri"/>
                <a:cs typeface="Calibri"/>
              </a:rPr>
              <a:t> </a:t>
            </a:r>
            <a:r>
              <a:rPr sz="1600">
                <a:solidFill>
                  <a:srgbClr val="555555"/>
                </a:solidFill>
                <a:latin typeface="Calibri"/>
                <a:cs typeface="Calibri"/>
              </a:rPr>
              <a:t>corriger</a:t>
            </a:r>
            <a:r>
              <a:rPr sz="1600" spc="-45">
                <a:solidFill>
                  <a:srgbClr val="555555"/>
                </a:solidFill>
                <a:latin typeface="Calibri"/>
                <a:cs typeface="Calibri"/>
              </a:rPr>
              <a:t> </a:t>
            </a:r>
            <a:r>
              <a:rPr sz="1600">
                <a:solidFill>
                  <a:srgbClr val="555555"/>
                </a:solidFill>
                <a:latin typeface="Calibri"/>
                <a:cs typeface="Calibri"/>
              </a:rPr>
              <a:t>les</a:t>
            </a:r>
            <a:r>
              <a:rPr sz="1600" spc="-60">
                <a:solidFill>
                  <a:srgbClr val="555555"/>
                </a:solidFill>
                <a:latin typeface="Calibri"/>
                <a:cs typeface="Calibri"/>
              </a:rPr>
              <a:t> </a:t>
            </a:r>
            <a:r>
              <a:rPr sz="1600">
                <a:solidFill>
                  <a:srgbClr val="555555"/>
                </a:solidFill>
                <a:latin typeface="Calibri"/>
                <a:cs typeface="Calibri"/>
              </a:rPr>
              <a:t>anomalies </a:t>
            </a:r>
            <a:r>
              <a:rPr sz="1600" spc="-10">
                <a:solidFill>
                  <a:srgbClr val="555555"/>
                </a:solidFill>
                <a:latin typeface="Calibri"/>
                <a:cs typeface="Calibri"/>
              </a:rPr>
              <a:t>constatées</a:t>
            </a:r>
            <a:r>
              <a:rPr sz="1600" spc="-20">
                <a:solidFill>
                  <a:srgbClr val="555555"/>
                </a:solidFill>
                <a:latin typeface="Calibri"/>
                <a:cs typeface="Calibri"/>
              </a:rPr>
              <a:t> </a:t>
            </a:r>
            <a:r>
              <a:rPr sz="1600">
                <a:solidFill>
                  <a:srgbClr val="555555"/>
                </a:solidFill>
                <a:latin typeface="Calibri"/>
                <a:cs typeface="Calibri"/>
              </a:rPr>
              <a:t>lors</a:t>
            </a:r>
            <a:r>
              <a:rPr sz="1600" spc="-40">
                <a:solidFill>
                  <a:srgbClr val="555555"/>
                </a:solidFill>
                <a:latin typeface="Calibri"/>
                <a:cs typeface="Calibri"/>
              </a:rPr>
              <a:t> </a:t>
            </a:r>
            <a:r>
              <a:rPr sz="1600">
                <a:solidFill>
                  <a:srgbClr val="555555"/>
                </a:solidFill>
                <a:latin typeface="Calibri"/>
                <a:cs typeface="Calibri"/>
              </a:rPr>
              <a:t>du</a:t>
            </a:r>
            <a:r>
              <a:rPr sz="1600" spc="-55">
                <a:solidFill>
                  <a:srgbClr val="555555"/>
                </a:solidFill>
                <a:latin typeface="Calibri"/>
                <a:cs typeface="Calibri"/>
              </a:rPr>
              <a:t> </a:t>
            </a:r>
            <a:r>
              <a:rPr sz="1600" spc="-10">
                <a:solidFill>
                  <a:srgbClr val="555555"/>
                </a:solidFill>
                <a:latin typeface="Calibri"/>
                <a:cs typeface="Calibri"/>
              </a:rPr>
              <a:t>test.</a:t>
            </a:r>
            <a:endParaRPr sz="1600">
              <a:latin typeface="Calibri"/>
              <a:cs typeface="Calibri"/>
            </a:endParaRPr>
          </a:p>
          <a:p>
            <a:pPr marL="298450" marR="5715" indent="-285750" algn="just">
              <a:lnSpc>
                <a:spcPts val="1610"/>
              </a:lnSpc>
              <a:spcBef>
                <a:spcPts val="645"/>
              </a:spcBef>
              <a:buFont typeface="Wingdings" panose="05000000000000000000" pitchFamily="2" charset="2"/>
              <a:buChar char="Ø"/>
            </a:pPr>
            <a:r>
              <a:rPr sz="1600" b="1">
                <a:solidFill>
                  <a:srgbClr val="555555"/>
                </a:solidFill>
                <a:latin typeface="Calibri"/>
                <a:cs typeface="Calibri"/>
              </a:rPr>
              <a:t>Manuels</a:t>
            </a:r>
            <a:r>
              <a:rPr sz="1600" b="1" spc="65">
                <a:solidFill>
                  <a:srgbClr val="555555"/>
                </a:solidFill>
                <a:latin typeface="Calibri"/>
                <a:cs typeface="Calibri"/>
              </a:rPr>
              <a:t> </a:t>
            </a:r>
            <a:r>
              <a:rPr sz="1600" b="1">
                <a:solidFill>
                  <a:srgbClr val="555555"/>
                </a:solidFill>
                <a:latin typeface="Calibri"/>
                <a:cs typeface="Calibri"/>
              </a:rPr>
              <a:t>utilisateurs</a:t>
            </a:r>
            <a:r>
              <a:rPr sz="1600" b="1" spc="25">
                <a:solidFill>
                  <a:srgbClr val="555555"/>
                </a:solidFill>
                <a:latin typeface="Calibri"/>
                <a:cs typeface="Calibri"/>
              </a:rPr>
              <a:t> </a:t>
            </a:r>
            <a:r>
              <a:rPr sz="1600">
                <a:solidFill>
                  <a:srgbClr val="555555"/>
                </a:solidFill>
                <a:latin typeface="Calibri"/>
                <a:cs typeface="Calibri"/>
              </a:rPr>
              <a:t>:</a:t>
            </a:r>
            <a:r>
              <a:rPr sz="1600" spc="55">
                <a:solidFill>
                  <a:srgbClr val="555555"/>
                </a:solidFill>
                <a:latin typeface="Calibri"/>
                <a:cs typeface="Calibri"/>
              </a:rPr>
              <a:t> </a:t>
            </a:r>
            <a:r>
              <a:rPr sz="1600">
                <a:solidFill>
                  <a:srgbClr val="555555"/>
                </a:solidFill>
                <a:latin typeface="Calibri"/>
                <a:cs typeface="Calibri"/>
              </a:rPr>
              <a:t>Ce</a:t>
            </a:r>
            <a:r>
              <a:rPr sz="1600" spc="45">
                <a:solidFill>
                  <a:srgbClr val="555555"/>
                </a:solidFill>
                <a:latin typeface="Calibri"/>
                <a:cs typeface="Calibri"/>
              </a:rPr>
              <a:t> </a:t>
            </a:r>
            <a:r>
              <a:rPr sz="1600">
                <a:solidFill>
                  <a:srgbClr val="555555"/>
                </a:solidFill>
                <a:latin typeface="Calibri"/>
                <a:cs typeface="Calibri"/>
              </a:rPr>
              <a:t>sont</a:t>
            </a:r>
            <a:r>
              <a:rPr sz="1600" spc="50">
                <a:solidFill>
                  <a:srgbClr val="555555"/>
                </a:solidFill>
                <a:latin typeface="Calibri"/>
                <a:cs typeface="Calibri"/>
              </a:rPr>
              <a:t> </a:t>
            </a:r>
            <a:r>
              <a:rPr sz="1600">
                <a:solidFill>
                  <a:srgbClr val="555555"/>
                </a:solidFill>
                <a:latin typeface="Calibri"/>
                <a:cs typeface="Calibri"/>
              </a:rPr>
              <a:t>des</a:t>
            </a:r>
            <a:r>
              <a:rPr sz="1600" spc="55">
                <a:solidFill>
                  <a:srgbClr val="555555"/>
                </a:solidFill>
                <a:latin typeface="Calibri"/>
                <a:cs typeface="Calibri"/>
              </a:rPr>
              <a:t> </a:t>
            </a:r>
            <a:r>
              <a:rPr sz="1600">
                <a:solidFill>
                  <a:srgbClr val="555555"/>
                </a:solidFill>
                <a:latin typeface="Calibri"/>
                <a:cs typeface="Calibri"/>
              </a:rPr>
              <a:t>documents</a:t>
            </a:r>
            <a:r>
              <a:rPr sz="1600" spc="55">
                <a:solidFill>
                  <a:srgbClr val="555555"/>
                </a:solidFill>
                <a:latin typeface="Calibri"/>
                <a:cs typeface="Calibri"/>
              </a:rPr>
              <a:t> </a:t>
            </a:r>
            <a:r>
              <a:rPr sz="1600">
                <a:solidFill>
                  <a:srgbClr val="555555"/>
                </a:solidFill>
                <a:latin typeface="Calibri"/>
                <a:cs typeface="Calibri"/>
              </a:rPr>
              <a:t>(papier</a:t>
            </a:r>
            <a:r>
              <a:rPr sz="1600" spc="50">
                <a:solidFill>
                  <a:srgbClr val="555555"/>
                </a:solidFill>
                <a:latin typeface="Calibri"/>
                <a:cs typeface="Calibri"/>
              </a:rPr>
              <a:t> </a:t>
            </a:r>
            <a:r>
              <a:rPr sz="1600">
                <a:solidFill>
                  <a:srgbClr val="555555"/>
                </a:solidFill>
                <a:latin typeface="Calibri"/>
                <a:cs typeface="Calibri"/>
              </a:rPr>
              <a:t>ou</a:t>
            </a:r>
            <a:r>
              <a:rPr sz="1600" spc="35">
                <a:solidFill>
                  <a:srgbClr val="555555"/>
                </a:solidFill>
                <a:latin typeface="Calibri"/>
                <a:cs typeface="Calibri"/>
              </a:rPr>
              <a:t> </a:t>
            </a:r>
            <a:r>
              <a:rPr sz="1600">
                <a:solidFill>
                  <a:srgbClr val="555555"/>
                </a:solidFill>
                <a:latin typeface="Calibri"/>
                <a:cs typeface="Calibri"/>
              </a:rPr>
              <a:t>électroniques)</a:t>
            </a:r>
            <a:r>
              <a:rPr sz="1600" spc="40">
                <a:solidFill>
                  <a:srgbClr val="555555"/>
                </a:solidFill>
                <a:latin typeface="Calibri"/>
                <a:cs typeface="Calibri"/>
              </a:rPr>
              <a:t> </a:t>
            </a:r>
            <a:r>
              <a:rPr sz="1600">
                <a:solidFill>
                  <a:srgbClr val="555555"/>
                </a:solidFill>
                <a:latin typeface="Calibri"/>
                <a:cs typeface="Calibri"/>
              </a:rPr>
              <a:t>qui</a:t>
            </a:r>
            <a:r>
              <a:rPr sz="1600" spc="40">
                <a:solidFill>
                  <a:srgbClr val="555555"/>
                </a:solidFill>
                <a:latin typeface="Calibri"/>
                <a:cs typeface="Calibri"/>
              </a:rPr>
              <a:t> </a:t>
            </a:r>
            <a:r>
              <a:rPr sz="1600">
                <a:solidFill>
                  <a:srgbClr val="555555"/>
                </a:solidFill>
                <a:latin typeface="Calibri"/>
                <a:cs typeface="Calibri"/>
              </a:rPr>
              <a:t>seront</a:t>
            </a:r>
            <a:r>
              <a:rPr sz="1600" spc="60">
                <a:solidFill>
                  <a:srgbClr val="555555"/>
                </a:solidFill>
                <a:latin typeface="Calibri"/>
                <a:cs typeface="Calibri"/>
              </a:rPr>
              <a:t> </a:t>
            </a:r>
            <a:r>
              <a:rPr sz="1600">
                <a:solidFill>
                  <a:srgbClr val="555555"/>
                </a:solidFill>
                <a:latin typeface="Calibri"/>
                <a:cs typeface="Calibri"/>
              </a:rPr>
              <a:t>mis</a:t>
            </a:r>
            <a:r>
              <a:rPr sz="1600" spc="50">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a:solidFill>
                  <a:srgbClr val="555555"/>
                </a:solidFill>
                <a:latin typeface="Calibri"/>
                <a:cs typeface="Calibri"/>
              </a:rPr>
              <a:t>la</a:t>
            </a:r>
            <a:r>
              <a:rPr sz="1600" spc="70">
                <a:solidFill>
                  <a:srgbClr val="555555"/>
                </a:solidFill>
                <a:latin typeface="Calibri"/>
                <a:cs typeface="Calibri"/>
              </a:rPr>
              <a:t> </a:t>
            </a:r>
            <a:r>
              <a:rPr sz="1600">
                <a:solidFill>
                  <a:srgbClr val="555555"/>
                </a:solidFill>
                <a:latin typeface="Calibri"/>
                <a:cs typeface="Calibri"/>
              </a:rPr>
              <a:t>disposition</a:t>
            </a:r>
            <a:r>
              <a:rPr sz="1600" spc="70">
                <a:solidFill>
                  <a:srgbClr val="555555"/>
                </a:solidFill>
                <a:latin typeface="Calibri"/>
                <a:cs typeface="Calibri"/>
              </a:rPr>
              <a:t> </a:t>
            </a:r>
            <a:r>
              <a:rPr sz="1600">
                <a:solidFill>
                  <a:srgbClr val="555555"/>
                </a:solidFill>
                <a:latin typeface="Calibri"/>
                <a:cs typeface="Calibri"/>
              </a:rPr>
              <a:t>des</a:t>
            </a:r>
            <a:r>
              <a:rPr sz="1600" spc="75">
                <a:solidFill>
                  <a:srgbClr val="555555"/>
                </a:solidFill>
                <a:latin typeface="Calibri"/>
                <a:cs typeface="Calibri"/>
              </a:rPr>
              <a:t> </a:t>
            </a:r>
            <a:r>
              <a:rPr sz="1600">
                <a:solidFill>
                  <a:srgbClr val="555555"/>
                </a:solidFill>
                <a:latin typeface="Calibri"/>
                <a:cs typeface="Calibri"/>
              </a:rPr>
              <a:t>utilisateurs</a:t>
            </a:r>
            <a:r>
              <a:rPr sz="1600" spc="35">
                <a:solidFill>
                  <a:srgbClr val="555555"/>
                </a:solidFill>
                <a:latin typeface="Calibri"/>
                <a:cs typeface="Calibri"/>
              </a:rPr>
              <a:t> </a:t>
            </a:r>
            <a:r>
              <a:rPr sz="1600">
                <a:solidFill>
                  <a:srgbClr val="555555"/>
                </a:solidFill>
                <a:latin typeface="Calibri"/>
                <a:cs typeface="Calibri"/>
              </a:rPr>
              <a:t>pour</a:t>
            </a:r>
            <a:r>
              <a:rPr sz="1600" spc="60">
                <a:solidFill>
                  <a:srgbClr val="555555"/>
                </a:solidFill>
                <a:latin typeface="Calibri"/>
                <a:cs typeface="Calibri"/>
              </a:rPr>
              <a:t> </a:t>
            </a:r>
            <a:r>
              <a:rPr sz="1600">
                <a:solidFill>
                  <a:srgbClr val="555555"/>
                </a:solidFill>
                <a:latin typeface="Calibri"/>
                <a:cs typeface="Calibri"/>
              </a:rPr>
              <a:t>leur</a:t>
            </a:r>
            <a:r>
              <a:rPr sz="1600" spc="65">
                <a:solidFill>
                  <a:srgbClr val="555555"/>
                </a:solidFill>
                <a:latin typeface="Calibri"/>
                <a:cs typeface="Calibri"/>
              </a:rPr>
              <a:t> </a:t>
            </a:r>
            <a:r>
              <a:rPr sz="1600" spc="-10">
                <a:solidFill>
                  <a:srgbClr val="555555"/>
                </a:solidFill>
                <a:latin typeface="Calibri"/>
                <a:cs typeface="Calibri"/>
              </a:rPr>
              <a:t>permettre </a:t>
            </a:r>
            <a:r>
              <a:rPr sz="1600">
                <a:solidFill>
                  <a:srgbClr val="555555"/>
                </a:solidFill>
                <a:latin typeface="Calibri"/>
                <a:cs typeface="Calibri"/>
              </a:rPr>
              <a:t>une</a:t>
            </a:r>
            <a:r>
              <a:rPr sz="1600" spc="-20">
                <a:solidFill>
                  <a:srgbClr val="555555"/>
                </a:solidFill>
                <a:latin typeface="Calibri"/>
                <a:cs typeface="Calibri"/>
              </a:rPr>
              <a:t> </a:t>
            </a:r>
            <a:r>
              <a:rPr sz="1600">
                <a:solidFill>
                  <a:srgbClr val="555555"/>
                </a:solidFill>
                <a:latin typeface="Calibri"/>
                <a:cs typeface="Calibri"/>
              </a:rPr>
              <a:t>bonne</a:t>
            </a:r>
            <a:r>
              <a:rPr sz="1600" spc="-5">
                <a:solidFill>
                  <a:srgbClr val="555555"/>
                </a:solidFill>
                <a:latin typeface="Calibri"/>
                <a:cs typeface="Calibri"/>
              </a:rPr>
              <a:t> </a:t>
            </a:r>
            <a:r>
              <a:rPr sz="1600">
                <a:solidFill>
                  <a:srgbClr val="555555"/>
                </a:solidFill>
                <a:latin typeface="Calibri"/>
                <a:cs typeface="Calibri"/>
              </a:rPr>
              <a:t>prise</a:t>
            </a:r>
            <a:r>
              <a:rPr sz="1600" spc="-35">
                <a:solidFill>
                  <a:srgbClr val="555555"/>
                </a:solidFill>
                <a:latin typeface="Calibri"/>
                <a:cs typeface="Calibri"/>
              </a:rPr>
              <a:t> </a:t>
            </a:r>
            <a:r>
              <a:rPr sz="1600">
                <a:solidFill>
                  <a:srgbClr val="555555"/>
                </a:solidFill>
                <a:latin typeface="Calibri"/>
                <a:cs typeface="Calibri"/>
              </a:rPr>
              <a:t>en</a:t>
            </a:r>
            <a:r>
              <a:rPr sz="1600" spc="-45">
                <a:solidFill>
                  <a:srgbClr val="555555"/>
                </a:solidFill>
                <a:latin typeface="Calibri"/>
                <a:cs typeface="Calibri"/>
              </a:rPr>
              <a:t> </a:t>
            </a:r>
            <a:r>
              <a:rPr sz="1600">
                <a:solidFill>
                  <a:srgbClr val="555555"/>
                </a:solidFill>
                <a:latin typeface="Calibri"/>
                <a:cs typeface="Calibri"/>
              </a:rPr>
              <a:t>main</a:t>
            </a:r>
            <a:r>
              <a:rPr sz="1600" spc="-25">
                <a:solidFill>
                  <a:srgbClr val="555555"/>
                </a:solidFill>
                <a:latin typeface="Calibri"/>
                <a:cs typeface="Calibri"/>
              </a:rPr>
              <a:t> </a:t>
            </a:r>
            <a:r>
              <a:rPr sz="1600">
                <a:solidFill>
                  <a:srgbClr val="555555"/>
                </a:solidFill>
                <a:latin typeface="Calibri"/>
                <a:cs typeface="Calibri"/>
              </a:rPr>
              <a:t>des</a:t>
            </a:r>
            <a:r>
              <a:rPr sz="1600" spc="-30">
                <a:solidFill>
                  <a:srgbClr val="555555"/>
                </a:solidFill>
                <a:latin typeface="Calibri"/>
                <a:cs typeface="Calibri"/>
              </a:rPr>
              <a:t> </a:t>
            </a:r>
            <a:r>
              <a:rPr sz="1600" spc="-10">
                <a:solidFill>
                  <a:srgbClr val="555555"/>
                </a:solidFill>
                <a:latin typeface="Calibri"/>
                <a:cs typeface="Calibri"/>
              </a:rPr>
              <a:t>nouvelles</a:t>
            </a:r>
            <a:r>
              <a:rPr sz="1600" spc="35">
                <a:solidFill>
                  <a:srgbClr val="555555"/>
                </a:solidFill>
                <a:latin typeface="Calibri"/>
                <a:cs typeface="Calibri"/>
              </a:rPr>
              <a:t> </a:t>
            </a:r>
            <a:r>
              <a:rPr sz="1600" spc="-10">
                <a:solidFill>
                  <a:srgbClr val="555555"/>
                </a:solidFill>
                <a:latin typeface="Calibri"/>
                <a:cs typeface="Calibri"/>
              </a:rPr>
              <a:t>applications.</a:t>
            </a:r>
            <a:endParaRPr sz="16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7" name="object 7"/>
          <p:cNvSpPr txBox="1"/>
          <p:nvPr/>
        </p:nvSpPr>
        <p:spPr>
          <a:xfrm>
            <a:off x="6874891" y="1105280"/>
            <a:ext cx="4430395" cy="757555"/>
          </a:xfrm>
          <a:prstGeom prst="rect">
            <a:avLst/>
          </a:prstGeom>
        </p:spPr>
        <p:txBody>
          <a:bodyPr vert="horz" wrap="square" lIns="0" tIns="12700" rIns="0" bIns="0" rtlCol="0">
            <a:spAutoFit/>
          </a:bodyPr>
          <a:lstStyle/>
          <a:p>
            <a:pPr algn="ctr">
              <a:lnSpc>
                <a:spcPct val="100000"/>
              </a:lnSpc>
              <a:spcBef>
                <a:spcPts val="100"/>
              </a:spcBef>
            </a:pPr>
            <a:r>
              <a:rPr sz="2400" b="1">
                <a:solidFill>
                  <a:srgbClr val="008245"/>
                </a:solidFill>
                <a:latin typeface="Calibri"/>
                <a:cs typeface="Calibri"/>
              </a:rPr>
              <a:t>MAITRISER</a:t>
            </a:r>
            <a:r>
              <a:rPr sz="2400" b="1" spc="-75">
                <a:solidFill>
                  <a:srgbClr val="008245"/>
                </a:solidFill>
                <a:latin typeface="Calibri"/>
                <a:cs typeface="Calibri"/>
              </a:rPr>
              <a:t> </a:t>
            </a:r>
            <a:r>
              <a:rPr sz="2400" b="1">
                <a:solidFill>
                  <a:srgbClr val="008245"/>
                </a:solidFill>
                <a:latin typeface="Calibri"/>
                <a:cs typeface="Calibri"/>
              </a:rPr>
              <a:t>LES</a:t>
            </a:r>
            <a:r>
              <a:rPr sz="2400" b="1" spc="-55">
                <a:solidFill>
                  <a:srgbClr val="008245"/>
                </a:solidFill>
                <a:latin typeface="Calibri"/>
                <a:cs typeface="Calibri"/>
              </a:rPr>
              <a:t> </a:t>
            </a:r>
            <a:r>
              <a:rPr sz="2400" b="1" spc="-30">
                <a:solidFill>
                  <a:srgbClr val="008245"/>
                </a:solidFill>
                <a:latin typeface="Calibri"/>
                <a:cs typeface="Calibri"/>
              </a:rPr>
              <a:t>ÉTAPES</a:t>
            </a:r>
            <a:r>
              <a:rPr sz="2400" b="1" spc="-75">
                <a:solidFill>
                  <a:srgbClr val="008245"/>
                </a:solidFill>
                <a:latin typeface="Calibri"/>
                <a:cs typeface="Calibri"/>
              </a:rPr>
              <a:t> </a:t>
            </a:r>
            <a:r>
              <a:rPr sz="2400" b="1">
                <a:solidFill>
                  <a:srgbClr val="008245"/>
                </a:solidFill>
                <a:latin typeface="Calibri"/>
                <a:cs typeface="Calibri"/>
              </a:rPr>
              <a:t>DE</a:t>
            </a:r>
            <a:r>
              <a:rPr sz="2400" b="1" spc="-60">
                <a:solidFill>
                  <a:srgbClr val="008245"/>
                </a:solidFill>
                <a:latin typeface="Calibri"/>
                <a:cs typeface="Calibri"/>
              </a:rPr>
              <a:t> </a:t>
            </a:r>
            <a:r>
              <a:rPr sz="2400" b="1">
                <a:solidFill>
                  <a:srgbClr val="008245"/>
                </a:solidFill>
                <a:latin typeface="Calibri"/>
                <a:cs typeface="Calibri"/>
              </a:rPr>
              <a:t>MISE</a:t>
            </a:r>
            <a:r>
              <a:rPr sz="2400" b="1" spc="-45">
                <a:solidFill>
                  <a:srgbClr val="008245"/>
                </a:solidFill>
                <a:latin typeface="Calibri"/>
                <a:cs typeface="Calibri"/>
              </a:rPr>
              <a:t> </a:t>
            </a:r>
            <a:r>
              <a:rPr sz="2400" b="1" spc="-25">
                <a:solidFill>
                  <a:srgbClr val="008245"/>
                </a:solidFill>
                <a:latin typeface="Calibri"/>
                <a:cs typeface="Calibri"/>
              </a:rPr>
              <a:t>EN</a:t>
            </a:r>
            <a:endParaRPr sz="2400">
              <a:latin typeface="Calibri"/>
              <a:cs typeface="Calibri"/>
            </a:endParaRPr>
          </a:p>
          <a:p>
            <a:pPr marL="2540" algn="ctr">
              <a:lnSpc>
                <a:spcPct val="100000"/>
              </a:lnSpc>
            </a:pPr>
            <a:r>
              <a:rPr sz="2400" b="1">
                <a:solidFill>
                  <a:srgbClr val="008245"/>
                </a:solidFill>
                <a:latin typeface="Calibri"/>
                <a:cs typeface="Calibri"/>
              </a:rPr>
              <a:t>ŒUVRE</a:t>
            </a:r>
            <a:r>
              <a:rPr sz="2400" b="1" spc="-25">
                <a:solidFill>
                  <a:srgbClr val="008245"/>
                </a:solidFill>
                <a:latin typeface="Calibri"/>
                <a:cs typeface="Calibri"/>
              </a:rPr>
              <a:t> </a:t>
            </a:r>
            <a:r>
              <a:rPr sz="2400" b="1">
                <a:solidFill>
                  <a:srgbClr val="008245"/>
                </a:solidFill>
                <a:latin typeface="Calibri"/>
                <a:cs typeface="Calibri"/>
              </a:rPr>
              <a:t>DU</a:t>
            </a:r>
            <a:r>
              <a:rPr sz="2400" b="1" spc="-75">
                <a:solidFill>
                  <a:srgbClr val="008245"/>
                </a:solidFill>
                <a:latin typeface="Calibri"/>
                <a:cs typeface="Calibri"/>
              </a:rPr>
              <a:t> </a:t>
            </a:r>
            <a:r>
              <a:rPr sz="2400" b="1" spc="-25">
                <a:solidFill>
                  <a:srgbClr val="008245"/>
                </a:solidFill>
                <a:latin typeface="Calibri"/>
                <a:cs typeface="Calibri"/>
              </a:rPr>
              <a:t>SI</a:t>
            </a:r>
            <a:endParaRPr sz="2400">
              <a:latin typeface="Calibri"/>
              <a:cs typeface="Calibri"/>
            </a:endParaRPr>
          </a:p>
        </p:txBody>
      </p:sp>
      <p:sp>
        <p:nvSpPr>
          <p:cNvPr id="9" name="object 8"/>
          <p:cNvSpPr txBox="1"/>
          <p:nvPr/>
        </p:nvSpPr>
        <p:spPr>
          <a:xfrm>
            <a:off x="6629400" y="2667000"/>
            <a:ext cx="4419600" cy="2610330"/>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spc="-10">
                <a:solidFill>
                  <a:srgbClr val="AEABAB"/>
                </a:solidFill>
                <a:latin typeface="Calibri"/>
                <a:cs typeface="Calibri"/>
              </a:rPr>
              <a:t>Compréhension de l’existant</a:t>
            </a: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Compréhension</a:t>
            </a:r>
            <a:r>
              <a:rPr sz="1600" spc="-15">
                <a:solidFill>
                  <a:srgbClr val="AEABAB"/>
                </a:solidFill>
                <a:latin typeface="Calibri"/>
                <a:cs typeface="Calibri"/>
              </a:rPr>
              <a:t> </a:t>
            </a:r>
            <a:r>
              <a:rPr sz="1600">
                <a:solidFill>
                  <a:srgbClr val="AEABAB"/>
                </a:solidFill>
                <a:latin typeface="Calibri"/>
                <a:cs typeface="Calibri"/>
              </a:rPr>
              <a:t>des</a:t>
            </a:r>
            <a:r>
              <a:rPr sz="1600" spc="15">
                <a:solidFill>
                  <a:srgbClr val="AEABAB"/>
                </a:solidFill>
                <a:latin typeface="Calibri"/>
                <a:cs typeface="Calibri"/>
              </a:rPr>
              <a:t> </a:t>
            </a:r>
            <a:r>
              <a:rPr sz="1600" spc="-10">
                <a:solidFill>
                  <a:srgbClr val="AEABAB"/>
                </a:solidFill>
                <a:latin typeface="Calibri"/>
                <a:cs typeface="Calibri"/>
              </a:rPr>
              <a:t>besoins</a:t>
            </a:r>
            <a:endParaRPr sz="1600">
              <a:latin typeface="Calibri"/>
              <a:cs typeface="Calibri"/>
            </a:endParaRPr>
          </a:p>
          <a:p>
            <a:pPr marL="356870" indent="-344170">
              <a:lnSpc>
                <a:spcPct val="100000"/>
              </a:lnSpc>
              <a:spcBef>
                <a:spcPts val="600"/>
              </a:spcBef>
              <a:buAutoNum type="arabicPeriod"/>
              <a:tabLst>
                <a:tab pos="356870" algn="l"/>
              </a:tabLst>
            </a:pPr>
            <a:r>
              <a:rPr lang="fr-FR" sz="1600" spc="-10">
                <a:solidFill>
                  <a:srgbClr val="AEABAB"/>
                </a:solidFill>
                <a:latin typeface="Calibri"/>
                <a:cs typeface="Calibri"/>
              </a:rPr>
              <a:t>Conception</a:t>
            </a:r>
          </a:p>
          <a:p>
            <a:pPr marL="356870" indent="-344170">
              <a:lnSpc>
                <a:spcPct val="100000"/>
              </a:lnSpc>
              <a:spcBef>
                <a:spcPts val="695"/>
              </a:spcBef>
              <a:buAutoNum type="arabicPeriod"/>
              <a:tabLst>
                <a:tab pos="356870" algn="l"/>
              </a:tabLst>
            </a:pPr>
            <a:r>
              <a:rPr lang="fr-FR" sz="1600">
                <a:solidFill>
                  <a:srgbClr val="AEABAB"/>
                </a:solidFill>
                <a:latin typeface="Calibri"/>
                <a:cs typeface="Calibri"/>
              </a:rPr>
              <a:t>Dévelop</a:t>
            </a:r>
            <a:r>
              <a:rPr lang="fr-FR" sz="1600" spc="-10">
                <a:solidFill>
                  <a:srgbClr val="AEABAB"/>
                </a:solidFill>
                <a:latin typeface="Calibri"/>
                <a:cs typeface="Calibri"/>
              </a:rPr>
              <a:t>pement et test d’un SI</a:t>
            </a:r>
          </a:p>
          <a:p>
            <a:pPr marL="356870" indent="-344170">
              <a:spcBef>
                <a:spcPts val="695"/>
              </a:spcBef>
              <a:buAutoNum type="arabicPeriod"/>
              <a:tabLst>
                <a:tab pos="356870" algn="l"/>
              </a:tabLst>
            </a:pPr>
            <a:r>
              <a:rPr lang="fr-FR" sz="1600" b="1" spc="-10">
                <a:solidFill>
                  <a:srgbClr val="FF7800"/>
                </a:solidFill>
                <a:latin typeface="Calibri"/>
                <a:cs typeface="Calibri"/>
              </a:rPr>
              <a:t>Déploiement du SI</a:t>
            </a: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Principe</a:t>
            </a:r>
            <a:r>
              <a:rPr lang="fr-FR" sz="1600" spc="-20">
                <a:solidFill>
                  <a:srgbClr val="AEABAB"/>
                </a:solidFill>
                <a:latin typeface="Calibri"/>
                <a:cs typeface="Calibri"/>
              </a:rPr>
              <a:t> d’exploitation</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15">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5"/>
              </a:spcBef>
              <a:buAutoNum type="arabicPeriod"/>
              <a:tabLst>
                <a:tab pos="356870" algn="l"/>
              </a:tabLst>
            </a:pPr>
            <a:r>
              <a:rPr lang="fr-FR" sz="1600" spc="-10">
                <a:solidFill>
                  <a:srgbClr val="AEABAB"/>
                </a:solidFill>
                <a:latin typeface="Calibri"/>
                <a:cs typeface="Calibri"/>
              </a:rPr>
              <a:t>Identification</a:t>
            </a:r>
            <a:r>
              <a:rPr lang="fr-FR" sz="1600" spc="45">
                <a:solidFill>
                  <a:srgbClr val="AEABAB"/>
                </a:solidFill>
                <a:latin typeface="Calibri"/>
                <a:cs typeface="Calibri"/>
              </a:rPr>
              <a:t> </a:t>
            </a:r>
            <a:r>
              <a:rPr lang="fr-FR" sz="1600">
                <a:solidFill>
                  <a:srgbClr val="AEABAB"/>
                </a:solidFill>
                <a:latin typeface="Calibri"/>
                <a:cs typeface="Calibri"/>
              </a:rPr>
              <a:t>du</a:t>
            </a:r>
            <a:r>
              <a:rPr lang="fr-FR" sz="1600" spc="-20">
                <a:solidFill>
                  <a:srgbClr val="AEABAB"/>
                </a:solidFill>
                <a:latin typeface="Calibri"/>
                <a:cs typeface="Calibri"/>
              </a:rPr>
              <a:t> </a:t>
            </a:r>
            <a:r>
              <a:rPr lang="fr-FR" sz="1600" spc="-10">
                <a:solidFill>
                  <a:srgbClr val="AEABAB"/>
                </a:solidFill>
                <a:latin typeface="Calibri"/>
                <a:cs typeface="Calibri"/>
              </a:rPr>
              <a:t>processus</a:t>
            </a:r>
            <a:r>
              <a:rPr lang="fr-FR" sz="1600" spc="5">
                <a:solidFill>
                  <a:srgbClr val="AEABAB"/>
                </a:solidFill>
                <a:latin typeface="Calibri"/>
                <a:cs typeface="Calibri"/>
              </a:rPr>
              <a:t> </a:t>
            </a:r>
            <a:r>
              <a:rPr lang="fr-FR" sz="1600">
                <a:solidFill>
                  <a:srgbClr val="AEABAB"/>
                </a:solidFill>
                <a:latin typeface="Calibri"/>
                <a:cs typeface="Calibri"/>
              </a:rPr>
              <a:t>de</a:t>
            </a:r>
            <a:r>
              <a:rPr lang="fr-FR" sz="1600" spc="-25">
                <a:solidFill>
                  <a:srgbClr val="AEABAB"/>
                </a:solidFill>
                <a:latin typeface="Calibri"/>
                <a:cs typeface="Calibri"/>
              </a:rPr>
              <a:t> </a:t>
            </a:r>
            <a:r>
              <a:rPr lang="fr-FR" sz="1600" spc="-10">
                <a:solidFill>
                  <a:srgbClr val="AEABAB"/>
                </a:solidFill>
                <a:latin typeface="Calibri"/>
                <a:cs typeface="Calibri"/>
              </a:rPr>
              <a:t>maintenance</a:t>
            </a:r>
            <a:r>
              <a:rPr lang="fr-FR" sz="1600">
                <a:solidFill>
                  <a:srgbClr val="AEABAB"/>
                </a:solidFill>
                <a:latin typeface="Calibri"/>
                <a:cs typeface="Calibri"/>
              </a:rPr>
              <a:t> du</a:t>
            </a:r>
            <a:r>
              <a:rPr lang="fr-FR" sz="1600" spc="-2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12700">
              <a:lnSpc>
                <a:spcPct val="100000"/>
              </a:lnSpc>
              <a:spcBef>
                <a:spcPts val="600"/>
              </a:spcBef>
              <a:tabLst>
                <a:tab pos="356870" algn="l"/>
              </a:tabLst>
            </a:pPr>
            <a:endParaRPr sz="1600" spc="-10">
              <a:solidFill>
                <a:srgbClr val="AEABAB"/>
              </a:solidFill>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471993" y="344424"/>
            <a:ext cx="10516235" cy="2825750"/>
            <a:chOff x="1471993" y="344424"/>
            <a:chExt cx="10516235" cy="2825750"/>
          </a:xfrm>
        </p:grpSpPr>
        <p:pic>
          <p:nvPicPr>
            <p:cNvPr id="9" name="object 9"/>
            <p:cNvPicPr/>
            <p:nvPr/>
          </p:nvPicPr>
          <p:blipFill>
            <a:blip r:embed="rId3" cstate="print"/>
            <a:stretch>
              <a:fillRect/>
            </a:stretch>
          </p:blipFill>
          <p:spPr>
            <a:xfrm>
              <a:off x="9963912" y="344424"/>
              <a:ext cx="658368" cy="652272"/>
            </a:xfrm>
            <a:prstGeom prst="rect">
              <a:avLst/>
            </a:prstGeom>
          </p:spPr>
        </p:pic>
        <p:pic>
          <p:nvPicPr>
            <p:cNvPr id="10" name="object 10"/>
            <p:cNvPicPr/>
            <p:nvPr/>
          </p:nvPicPr>
          <p:blipFill>
            <a:blip r:embed="rId4" cstate="print"/>
            <a:stretch>
              <a:fillRect/>
            </a:stretch>
          </p:blipFill>
          <p:spPr>
            <a:xfrm>
              <a:off x="10692384" y="463296"/>
              <a:ext cx="1295400" cy="417575"/>
            </a:xfrm>
            <a:prstGeom prst="rect">
              <a:avLst/>
            </a:prstGeom>
          </p:spPr>
        </p:pic>
        <p:sp>
          <p:nvSpPr>
            <p:cNvPr id="11" name="object 11"/>
            <p:cNvSpPr/>
            <p:nvPr/>
          </p:nvSpPr>
          <p:spPr>
            <a:xfrm>
              <a:off x="1476755" y="1967484"/>
              <a:ext cx="8519160" cy="1198245"/>
            </a:xfrm>
            <a:custGeom>
              <a:avLst/>
              <a:gdLst/>
              <a:ahLst/>
              <a:cxnLst/>
              <a:rect l="l" t="t" r="r" b="b"/>
              <a:pathLst>
                <a:path w="8519160" h="1198245">
                  <a:moveTo>
                    <a:pt x="0" y="556132"/>
                  </a:moveTo>
                  <a:lnTo>
                    <a:pt x="2040" y="508137"/>
                  </a:lnTo>
                  <a:lnTo>
                    <a:pt x="8052" y="461278"/>
                  </a:lnTo>
                  <a:lnTo>
                    <a:pt x="17866" y="415721"/>
                  </a:lnTo>
                  <a:lnTo>
                    <a:pt x="31318" y="371633"/>
                  </a:lnTo>
                  <a:lnTo>
                    <a:pt x="48240" y="329181"/>
                  </a:lnTo>
                  <a:lnTo>
                    <a:pt x="68466" y="288531"/>
                  </a:lnTo>
                  <a:lnTo>
                    <a:pt x="91828" y="249851"/>
                  </a:lnTo>
                  <a:lnTo>
                    <a:pt x="118159" y="213307"/>
                  </a:lnTo>
                  <a:lnTo>
                    <a:pt x="147295" y="179066"/>
                  </a:lnTo>
                  <a:lnTo>
                    <a:pt x="179066" y="147295"/>
                  </a:lnTo>
                  <a:lnTo>
                    <a:pt x="213307" y="118159"/>
                  </a:lnTo>
                  <a:lnTo>
                    <a:pt x="249851" y="91828"/>
                  </a:lnTo>
                  <a:lnTo>
                    <a:pt x="288531" y="68466"/>
                  </a:lnTo>
                  <a:lnTo>
                    <a:pt x="329181" y="48240"/>
                  </a:lnTo>
                  <a:lnTo>
                    <a:pt x="371633" y="31318"/>
                  </a:lnTo>
                  <a:lnTo>
                    <a:pt x="415721" y="17866"/>
                  </a:lnTo>
                  <a:lnTo>
                    <a:pt x="461278" y="8052"/>
                  </a:lnTo>
                  <a:lnTo>
                    <a:pt x="508137" y="2040"/>
                  </a:lnTo>
                  <a:lnTo>
                    <a:pt x="556132" y="0"/>
                  </a:lnTo>
                  <a:lnTo>
                    <a:pt x="7963027" y="0"/>
                  </a:lnTo>
                  <a:lnTo>
                    <a:pt x="8011022" y="2040"/>
                  </a:lnTo>
                  <a:lnTo>
                    <a:pt x="8057881" y="8052"/>
                  </a:lnTo>
                  <a:lnTo>
                    <a:pt x="8103438" y="17866"/>
                  </a:lnTo>
                  <a:lnTo>
                    <a:pt x="8147526" y="31318"/>
                  </a:lnTo>
                  <a:lnTo>
                    <a:pt x="8189978" y="48240"/>
                  </a:lnTo>
                  <a:lnTo>
                    <a:pt x="8230628" y="68466"/>
                  </a:lnTo>
                  <a:lnTo>
                    <a:pt x="8269308" y="91828"/>
                  </a:lnTo>
                  <a:lnTo>
                    <a:pt x="8305852" y="118159"/>
                  </a:lnTo>
                  <a:lnTo>
                    <a:pt x="8340093" y="147295"/>
                  </a:lnTo>
                  <a:lnTo>
                    <a:pt x="8371864" y="179066"/>
                  </a:lnTo>
                  <a:lnTo>
                    <a:pt x="8401000" y="213307"/>
                  </a:lnTo>
                  <a:lnTo>
                    <a:pt x="8427331" y="249851"/>
                  </a:lnTo>
                  <a:lnTo>
                    <a:pt x="8450693" y="288531"/>
                  </a:lnTo>
                  <a:lnTo>
                    <a:pt x="8470919" y="329181"/>
                  </a:lnTo>
                  <a:lnTo>
                    <a:pt x="8487841" y="371633"/>
                  </a:lnTo>
                  <a:lnTo>
                    <a:pt x="8501293" y="415721"/>
                  </a:lnTo>
                  <a:lnTo>
                    <a:pt x="8511107" y="461278"/>
                  </a:lnTo>
                  <a:lnTo>
                    <a:pt x="8517119" y="508137"/>
                  </a:lnTo>
                  <a:lnTo>
                    <a:pt x="8519160" y="556132"/>
                  </a:lnTo>
                  <a:lnTo>
                    <a:pt x="8519160" y="641730"/>
                  </a:lnTo>
                  <a:lnTo>
                    <a:pt x="8517119" y="689726"/>
                  </a:lnTo>
                  <a:lnTo>
                    <a:pt x="8511107" y="736585"/>
                  </a:lnTo>
                  <a:lnTo>
                    <a:pt x="8501293" y="782142"/>
                  </a:lnTo>
                  <a:lnTo>
                    <a:pt x="8487841" y="826230"/>
                  </a:lnTo>
                  <a:lnTo>
                    <a:pt x="8470919" y="868682"/>
                  </a:lnTo>
                  <a:lnTo>
                    <a:pt x="8450693" y="909332"/>
                  </a:lnTo>
                  <a:lnTo>
                    <a:pt x="8427331" y="948012"/>
                  </a:lnTo>
                  <a:lnTo>
                    <a:pt x="8401000" y="984556"/>
                  </a:lnTo>
                  <a:lnTo>
                    <a:pt x="8371864" y="1018797"/>
                  </a:lnTo>
                  <a:lnTo>
                    <a:pt x="8340093" y="1050568"/>
                  </a:lnTo>
                  <a:lnTo>
                    <a:pt x="8305852" y="1079704"/>
                  </a:lnTo>
                  <a:lnTo>
                    <a:pt x="8269308" y="1106035"/>
                  </a:lnTo>
                  <a:lnTo>
                    <a:pt x="8230628" y="1129397"/>
                  </a:lnTo>
                  <a:lnTo>
                    <a:pt x="8189978" y="1149623"/>
                  </a:lnTo>
                  <a:lnTo>
                    <a:pt x="8147526" y="1166545"/>
                  </a:lnTo>
                  <a:lnTo>
                    <a:pt x="8103438" y="1179997"/>
                  </a:lnTo>
                  <a:lnTo>
                    <a:pt x="8057881" y="1189811"/>
                  </a:lnTo>
                  <a:lnTo>
                    <a:pt x="8011022" y="1195823"/>
                  </a:lnTo>
                  <a:lnTo>
                    <a:pt x="7963027" y="1197864"/>
                  </a:lnTo>
                  <a:lnTo>
                    <a:pt x="556132" y="1197864"/>
                  </a:lnTo>
                  <a:lnTo>
                    <a:pt x="508137" y="1195823"/>
                  </a:lnTo>
                  <a:lnTo>
                    <a:pt x="461278" y="1189811"/>
                  </a:lnTo>
                  <a:lnTo>
                    <a:pt x="415721" y="1179997"/>
                  </a:lnTo>
                  <a:lnTo>
                    <a:pt x="371633" y="1166545"/>
                  </a:lnTo>
                  <a:lnTo>
                    <a:pt x="329181" y="1149623"/>
                  </a:lnTo>
                  <a:lnTo>
                    <a:pt x="288531" y="1129397"/>
                  </a:lnTo>
                  <a:lnTo>
                    <a:pt x="249851" y="1106035"/>
                  </a:lnTo>
                  <a:lnTo>
                    <a:pt x="213307" y="1079704"/>
                  </a:lnTo>
                  <a:lnTo>
                    <a:pt x="179066" y="1050568"/>
                  </a:lnTo>
                  <a:lnTo>
                    <a:pt x="147295" y="1018797"/>
                  </a:lnTo>
                  <a:lnTo>
                    <a:pt x="118159" y="984556"/>
                  </a:lnTo>
                  <a:lnTo>
                    <a:pt x="91828" y="948012"/>
                  </a:lnTo>
                  <a:lnTo>
                    <a:pt x="68466" y="909332"/>
                  </a:lnTo>
                  <a:lnTo>
                    <a:pt x="48240" y="868682"/>
                  </a:lnTo>
                  <a:lnTo>
                    <a:pt x="31318" y="826230"/>
                  </a:lnTo>
                  <a:lnTo>
                    <a:pt x="17866" y="782142"/>
                  </a:lnTo>
                  <a:lnTo>
                    <a:pt x="8052" y="736585"/>
                  </a:lnTo>
                  <a:lnTo>
                    <a:pt x="2040" y="689726"/>
                  </a:lnTo>
                  <a:lnTo>
                    <a:pt x="0" y="641730"/>
                  </a:lnTo>
                  <a:lnTo>
                    <a:pt x="0" y="556132"/>
                  </a:lnTo>
                  <a:close/>
                </a:path>
              </a:pathLst>
            </a:custGeom>
            <a:ln w="9525">
              <a:solidFill>
                <a:srgbClr val="FF7800"/>
              </a:solidFill>
            </a:ln>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a:solidFill>
                  <a:srgbClr val="0058A0"/>
                </a:solidFill>
              </a:rPr>
              <a:t> DE</a:t>
            </a:r>
            <a:r>
              <a:rPr spc="-45">
                <a:solidFill>
                  <a:srgbClr val="0058A0"/>
                </a:solidFill>
              </a:rPr>
              <a:t> </a:t>
            </a:r>
            <a:r>
              <a:rPr>
                <a:solidFill>
                  <a:srgbClr val="0058A0"/>
                </a:solidFill>
              </a:rPr>
              <a:t>MISE</a:t>
            </a:r>
            <a:r>
              <a:rPr spc="-50">
                <a:solidFill>
                  <a:srgbClr val="0058A0"/>
                </a:solidFill>
              </a:rPr>
              <a:t> </a:t>
            </a:r>
            <a:r>
              <a:rPr>
                <a:solidFill>
                  <a:srgbClr val="0058A0"/>
                </a:solidFill>
              </a:rPr>
              <a:t>EN</a:t>
            </a:r>
            <a:r>
              <a:rPr spc="-55">
                <a:solidFill>
                  <a:srgbClr val="0058A0"/>
                </a:solidFill>
              </a:rPr>
              <a:t> </a:t>
            </a:r>
            <a:r>
              <a:rPr>
                <a:solidFill>
                  <a:srgbClr val="0058A0"/>
                </a:solidFill>
              </a:rPr>
              <a:t>ŒUVRE</a:t>
            </a:r>
            <a:r>
              <a:rPr spc="-50">
                <a:solidFill>
                  <a:srgbClr val="0058A0"/>
                </a:solidFill>
              </a:rPr>
              <a:t> </a:t>
            </a:r>
            <a:r>
              <a:rPr>
                <a:solidFill>
                  <a:srgbClr val="0058A0"/>
                </a:solidFill>
              </a:rPr>
              <a:t>DU</a:t>
            </a:r>
            <a:r>
              <a:rPr spc="-60">
                <a:solidFill>
                  <a:srgbClr val="0058A0"/>
                </a:solidFill>
              </a:rPr>
              <a:t> </a:t>
            </a:r>
            <a:r>
              <a:rPr spc="-25">
                <a:solidFill>
                  <a:srgbClr val="0058A0"/>
                </a:solidFill>
              </a:rPr>
              <a:t>SI</a:t>
            </a:r>
          </a:p>
          <a:p>
            <a:pPr marL="139065">
              <a:lnSpc>
                <a:spcPct val="100000"/>
              </a:lnSpc>
              <a:spcBef>
                <a:spcPts val="35"/>
              </a:spcBef>
            </a:pPr>
            <a:r>
              <a:rPr sz="1600">
                <a:solidFill>
                  <a:srgbClr val="0058A0"/>
                </a:solidFill>
              </a:rPr>
              <a:t>Déploiement</a:t>
            </a:r>
            <a:r>
              <a:rPr sz="1600" spc="-90">
                <a:solidFill>
                  <a:srgbClr val="0058A0"/>
                </a:solidFill>
              </a:rPr>
              <a:t> </a:t>
            </a:r>
            <a:r>
              <a:rPr sz="1600">
                <a:solidFill>
                  <a:srgbClr val="0058A0"/>
                </a:solidFill>
              </a:rPr>
              <a:t>d’un</a:t>
            </a:r>
            <a:r>
              <a:rPr sz="1600" spc="-35">
                <a:solidFill>
                  <a:srgbClr val="0058A0"/>
                </a:solidFill>
              </a:rPr>
              <a:t> </a:t>
            </a:r>
            <a:r>
              <a:rPr sz="1600" spc="-25">
                <a:solidFill>
                  <a:srgbClr val="0058A0"/>
                </a:solidFill>
              </a:rPr>
              <a:t>SI</a:t>
            </a:r>
            <a:endParaRPr sz="1600"/>
          </a:p>
        </p:txBody>
      </p:sp>
      <p:sp>
        <p:nvSpPr>
          <p:cNvPr id="13" name="object 13"/>
          <p:cNvSpPr txBox="1"/>
          <p:nvPr/>
        </p:nvSpPr>
        <p:spPr>
          <a:xfrm>
            <a:off x="1739264" y="2085336"/>
            <a:ext cx="3997071" cy="1046440"/>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Chronologie</a:t>
            </a:r>
            <a:r>
              <a:rPr sz="1600" b="1" spc="4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6100" indent="-457200">
              <a:lnSpc>
                <a:spcPct val="100000"/>
              </a:lnSpc>
              <a:spcBef>
                <a:spcPts val="915"/>
              </a:spcBef>
              <a:buClr>
                <a:srgbClr val="FF0000"/>
              </a:buClr>
              <a:buFont typeface="Wingdings"/>
              <a:buChar char=""/>
              <a:tabLst>
                <a:tab pos="546100" algn="l"/>
              </a:tabLst>
            </a:pPr>
            <a:r>
              <a:rPr sz="1600">
                <a:latin typeface="Calibri"/>
                <a:cs typeface="Calibri"/>
              </a:rPr>
              <a:t>Après</a:t>
            </a:r>
            <a:r>
              <a:rPr sz="1600" spc="10">
                <a:latin typeface="Calibri"/>
                <a:cs typeface="Calibri"/>
              </a:rPr>
              <a:t> </a:t>
            </a:r>
            <a:r>
              <a:rPr sz="1600">
                <a:latin typeface="Calibri"/>
                <a:cs typeface="Calibri"/>
              </a:rPr>
              <a:t>le</a:t>
            </a:r>
            <a:r>
              <a:rPr sz="1600" spc="-5">
                <a:latin typeface="Calibri"/>
                <a:cs typeface="Calibri"/>
              </a:rPr>
              <a:t> </a:t>
            </a:r>
            <a:r>
              <a:rPr sz="1600" spc="-10">
                <a:latin typeface="Calibri"/>
                <a:cs typeface="Calibri"/>
              </a:rPr>
              <a:t>développement</a:t>
            </a:r>
            <a:r>
              <a:rPr sz="1600" spc="-20">
                <a:latin typeface="Calibri"/>
                <a:cs typeface="Calibri"/>
              </a:rPr>
              <a:t> </a:t>
            </a:r>
            <a:r>
              <a:rPr sz="1600">
                <a:latin typeface="Calibri"/>
                <a:cs typeface="Calibri"/>
              </a:rPr>
              <a:t>et</a:t>
            </a:r>
            <a:r>
              <a:rPr sz="1600" spc="-40">
                <a:latin typeface="Calibri"/>
                <a:cs typeface="Calibri"/>
              </a:rPr>
              <a:t> </a:t>
            </a:r>
            <a:r>
              <a:rPr sz="1600">
                <a:latin typeface="Calibri"/>
                <a:cs typeface="Calibri"/>
              </a:rPr>
              <a:t>les</a:t>
            </a:r>
            <a:r>
              <a:rPr sz="1600" spc="10">
                <a:latin typeface="Calibri"/>
                <a:cs typeface="Calibri"/>
              </a:rPr>
              <a:t> </a:t>
            </a:r>
            <a:r>
              <a:rPr sz="1600" spc="-20">
                <a:latin typeface="Calibri"/>
                <a:cs typeface="Calibri"/>
              </a:rPr>
              <a:t>tests</a:t>
            </a:r>
            <a:endParaRPr sz="1600">
              <a:latin typeface="Calibri"/>
              <a:cs typeface="Calibri"/>
            </a:endParaRPr>
          </a:p>
          <a:p>
            <a:pPr marL="546100" indent="-457200">
              <a:lnSpc>
                <a:spcPct val="100000"/>
              </a:lnSpc>
              <a:spcBef>
                <a:spcPts val="1390"/>
              </a:spcBef>
              <a:buClr>
                <a:srgbClr val="FF0000"/>
              </a:buClr>
              <a:buFont typeface="Wingdings"/>
              <a:buChar char=""/>
              <a:tabLst>
                <a:tab pos="546100" algn="l"/>
              </a:tabLst>
            </a:pPr>
            <a:r>
              <a:rPr sz="1600">
                <a:latin typeface="Calibri"/>
                <a:cs typeface="Calibri"/>
              </a:rPr>
              <a:t>Avant</a:t>
            </a:r>
            <a:r>
              <a:rPr sz="1600" spc="-45">
                <a:latin typeface="Calibri"/>
                <a:cs typeface="Calibri"/>
              </a:rPr>
              <a:t> </a:t>
            </a:r>
            <a:r>
              <a:rPr sz="1600">
                <a:latin typeface="Calibri"/>
                <a:cs typeface="Calibri"/>
              </a:rPr>
              <a:t>le</a:t>
            </a:r>
            <a:r>
              <a:rPr sz="1600" spc="-40">
                <a:latin typeface="Calibri"/>
                <a:cs typeface="Calibri"/>
              </a:rPr>
              <a:t> </a:t>
            </a:r>
            <a:r>
              <a:rPr sz="1600">
                <a:latin typeface="Calibri"/>
                <a:cs typeface="Calibri"/>
              </a:rPr>
              <a:t>début</a:t>
            </a:r>
            <a:r>
              <a:rPr sz="1600" spc="-20">
                <a:latin typeface="Calibri"/>
                <a:cs typeface="Calibri"/>
              </a:rPr>
              <a:t> </a:t>
            </a:r>
            <a:r>
              <a:rPr sz="1600" spc="-10">
                <a:latin typeface="Calibri"/>
                <a:cs typeface="Calibri"/>
              </a:rPr>
              <a:t>d’exploitation</a:t>
            </a:r>
            <a:endParaRPr sz="1600">
              <a:latin typeface="Calibri"/>
              <a:cs typeface="Calibri"/>
            </a:endParaRPr>
          </a:p>
        </p:txBody>
      </p:sp>
      <p:grpSp>
        <p:nvGrpSpPr>
          <p:cNvPr id="14" name="object 14"/>
          <p:cNvGrpSpPr/>
          <p:nvPr/>
        </p:nvGrpSpPr>
        <p:grpSpPr>
          <a:xfrm>
            <a:off x="1476755" y="1798320"/>
            <a:ext cx="8519160" cy="3916680"/>
            <a:chOff x="1476755" y="1798320"/>
            <a:chExt cx="8519160" cy="3916680"/>
          </a:xfrm>
        </p:grpSpPr>
        <p:pic>
          <p:nvPicPr>
            <p:cNvPr id="15" name="object 15"/>
            <p:cNvPicPr/>
            <p:nvPr/>
          </p:nvPicPr>
          <p:blipFill>
            <a:blip r:embed="rId5" cstate="print"/>
            <a:stretch>
              <a:fillRect/>
            </a:stretch>
          </p:blipFill>
          <p:spPr>
            <a:xfrm>
              <a:off x="2197607" y="1798320"/>
              <a:ext cx="356616" cy="384048"/>
            </a:xfrm>
            <a:prstGeom prst="rect">
              <a:avLst/>
            </a:prstGeom>
          </p:spPr>
        </p:pic>
        <p:sp>
          <p:nvSpPr>
            <p:cNvPr id="16" name="object 16"/>
            <p:cNvSpPr/>
            <p:nvPr/>
          </p:nvSpPr>
          <p:spPr>
            <a:xfrm>
              <a:off x="1476755" y="3540252"/>
              <a:ext cx="8519160" cy="2174748"/>
            </a:xfrm>
            <a:prstGeom prst="roundRect">
              <a:avLst/>
            </a:prstGeom>
            <a:ln w="9525">
              <a:solidFill>
                <a:srgbClr val="FF7800"/>
              </a:solidFill>
            </a:ln>
          </p:spPr>
          <p:txBody>
            <a:bodyPr wrap="square" lIns="0" tIns="0" rIns="0" bIns="0" rtlCol="0"/>
            <a:lstStyle/>
            <a:p>
              <a:endParaRPr/>
            </a:p>
          </p:txBody>
        </p:sp>
      </p:grpSp>
      <p:sp>
        <p:nvSpPr>
          <p:cNvPr id="17" name="object 17"/>
          <p:cNvSpPr txBox="1"/>
          <p:nvPr/>
        </p:nvSpPr>
        <p:spPr>
          <a:xfrm>
            <a:off x="1739264" y="3687478"/>
            <a:ext cx="8151114" cy="1897955"/>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Objectifs</a:t>
            </a:r>
            <a:r>
              <a:rPr sz="1600" b="1" spc="-6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5"/>
              </a:spcBef>
              <a:buClr>
                <a:srgbClr val="FF0000"/>
              </a:buClr>
              <a:buFont typeface="Wingdings"/>
              <a:buChar char=""/>
              <a:tabLst>
                <a:tab pos="545465" algn="l"/>
              </a:tabLst>
            </a:pPr>
            <a:r>
              <a:rPr sz="1600" spc="-10">
                <a:latin typeface="Calibri"/>
                <a:cs typeface="Calibri"/>
              </a:rPr>
              <a:t>Packaging</a:t>
            </a:r>
            <a:r>
              <a:rPr sz="1600" spc="-40">
                <a:latin typeface="Calibri"/>
                <a:cs typeface="Calibri"/>
              </a:rPr>
              <a:t> </a:t>
            </a:r>
            <a:r>
              <a:rPr sz="1600">
                <a:latin typeface="Calibri"/>
                <a:cs typeface="Calibri"/>
              </a:rPr>
              <a:t>du</a:t>
            </a:r>
            <a:r>
              <a:rPr sz="1600" spc="-10">
                <a:latin typeface="Calibri"/>
                <a:cs typeface="Calibri"/>
              </a:rPr>
              <a:t> </a:t>
            </a:r>
            <a:r>
              <a:rPr sz="1600">
                <a:latin typeface="Calibri"/>
                <a:cs typeface="Calibri"/>
              </a:rPr>
              <a:t>logiciel</a:t>
            </a:r>
            <a:r>
              <a:rPr sz="1600" spc="5">
                <a:latin typeface="Calibri"/>
                <a:cs typeface="Calibri"/>
              </a:rPr>
              <a:t> </a:t>
            </a:r>
            <a:r>
              <a:rPr sz="1600">
                <a:latin typeface="Calibri"/>
                <a:cs typeface="Calibri"/>
              </a:rPr>
              <a:t>développé </a:t>
            </a:r>
            <a:r>
              <a:rPr sz="1600" spc="-10">
                <a:latin typeface="Calibri"/>
                <a:cs typeface="Calibri"/>
              </a:rPr>
              <a:t>(</a:t>
            </a:r>
            <a:r>
              <a:rPr sz="1600" spc="-10" err="1">
                <a:latin typeface="Calibri"/>
                <a:cs typeface="Calibri"/>
              </a:rPr>
              <a:t>Programme</a:t>
            </a:r>
            <a:r>
              <a:rPr sz="1600" spc="5">
                <a:latin typeface="Calibri"/>
                <a:cs typeface="Calibri"/>
              </a:rPr>
              <a:t> </a:t>
            </a:r>
            <a:r>
              <a:rPr sz="1600" spc="-10">
                <a:latin typeface="Calibri"/>
                <a:cs typeface="Calibri"/>
              </a:rPr>
              <a:t>d’installation)</a:t>
            </a:r>
            <a:endParaRPr sz="1600">
              <a:latin typeface="Calibri"/>
              <a:cs typeface="Calibri"/>
            </a:endParaRPr>
          </a:p>
          <a:p>
            <a:pPr marL="545465" indent="-456565">
              <a:lnSpc>
                <a:spcPct val="100000"/>
              </a:lnSpc>
              <a:spcBef>
                <a:spcPts val="1390"/>
              </a:spcBef>
              <a:buClr>
                <a:srgbClr val="FF0000"/>
              </a:buClr>
              <a:buFont typeface="Wingdings"/>
              <a:buChar char=""/>
              <a:tabLst>
                <a:tab pos="545465" algn="l"/>
              </a:tabLst>
            </a:pPr>
            <a:r>
              <a:rPr sz="1600" spc="-10">
                <a:latin typeface="Calibri"/>
                <a:cs typeface="Calibri"/>
              </a:rPr>
              <a:t>Installation</a:t>
            </a:r>
            <a:r>
              <a:rPr sz="1600" spc="-25">
                <a:latin typeface="Calibri"/>
                <a:cs typeface="Calibri"/>
              </a:rPr>
              <a:t> </a:t>
            </a:r>
            <a:r>
              <a:rPr sz="1600">
                <a:latin typeface="Calibri"/>
                <a:cs typeface="Calibri"/>
              </a:rPr>
              <a:t>et</a:t>
            </a:r>
            <a:r>
              <a:rPr sz="1600" spc="-15">
                <a:latin typeface="Calibri"/>
                <a:cs typeface="Calibri"/>
              </a:rPr>
              <a:t> </a:t>
            </a:r>
            <a:r>
              <a:rPr sz="1600" spc="-10">
                <a:latin typeface="Calibri"/>
                <a:cs typeface="Calibri"/>
              </a:rPr>
              <a:t>configuration</a:t>
            </a:r>
            <a:r>
              <a:rPr sz="1600" spc="-5">
                <a:latin typeface="Calibri"/>
                <a:cs typeface="Calibri"/>
              </a:rPr>
              <a:t> </a:t>
            </a:r>
            <a:r>
              <a:rPr sz="1600">
                <a:latin typeface="Calibri"/>
                <a:cs typeface="Calibri"/>
              </a:rPr>
              <a:t>de</a:t>
            </a:r>
            <a:r>
              <a:rPr sz="1600" spc="5">
                <a:latin typeface="Calibri"/>
                <a:cs typeface="Calibri"/>
              </a:rPr>
              <a:t> </a:t>
            </a:r>
            <a:r>
              <a:rPr sz="1600">
                <a:latin typeface="Calibri"/>
                <a:cs typeface="Calibri"/>
              </a:rPr>
              <a:t>la </a:t>
            </a:r>
            <a:r>
              <a:rPr sz="1600" spc="-10">
                <a:latin typeface="Calibri"/>
                <a:cs typeface="Calibri"/>
              </a:rPr>
              <a:t>plateforme</a:t>
            </a:r>
            <a:r>
              <a:rPr sz="1600" spc="10">
                <a:latin typeface="Calibri"/>
                <a:cs typeface="Calibri"/>
              </a:rPr>
              <a:t> </a:t>
            </a:r>
            <a:r>
              <a:rPr sz="1600">
                <a:latin typeface="Calibri"/>
                <a:cs typeface="Calibri"/>
              </a:rPr>
              <a:t>matérielle</a:t>
            </a:r>
            <a:r>
              <a:rPr sz="1600" spc="25">
                <a:latin typeface="Calibri"/>
                <a:cs typeface="Calibri"/>
              </a:rPr>
              <a:t> </a:t>
            </a:r>
            <a:r>
              <a:rPr sz="1600" spc="-10">
                <a:latin typeface="Calibri"/>
                <a:cs typeface="Calibri"/>
              </a:rPr>
              <a:t>d’exploitation</a:t>
            </a:r>
            <a:endParaRPr sz="1600">
              <a:latin typeface="Calibri"/>
              <a:cs typeface="Calibri"/>
            </a:endParaRPr>
          </a:p>
          <a:p>
            <a:pPr marL="545465" indent="-456565">
              <a:lnSpc>
                <a:spcPct val="100000"/>
              </a:lnSpc>
              <a:spcBef>
                <a:spcPts val="1420"/>
              </a:spcBef>
              <a:buClr>
                <a:srgbClr val="FF0000"/>
              </a:buClr>
              <a:buFont typeface="Wingdings"/>
              <a:buChar char=""/>
              <a:tabLst>
                <a:tab pos="545465" algn="l"/>
              </a:tabLst>
            </a:pPr>
            <a:r>
              <a:rPr sz="1600" spc="-10">
                <a:latin typeface="Calibri"/>
                <a:cs typeface="Calibri"/>
              </a:rPr>
              <a:t>Installation</a:t>
            </a:r>
            <a:r>
              <a:rPr sz="1600" spc="-25">
                <a:latin typeface="Calibri"/>
                <a:cs typeface="Calibri"/>
              </a:rPr>
              <a:t> </a:t>
            </a:r>
            <a:r>
              <a:rPr sz="1600">
                <a:latin typeface="Calibri"/>
                <a:cs typeface="Calibri"/>
              </a:rPr>
              <a:t>et</a:t>
            </a:r>
            <a:r>
              <a:rPr sz="1600" spc="-20">
                <a:latin typeface="Calibri"/>
                <a:cs typeface="Calibri"/>
              </a:rPr>
              <a:t> </a:t>
            </a:r>
            <a:r>
              <a:rPr sz="1600" spc="-10">
                <a:latin typeface="Calibri"/>
                <a:cs typeface="Calibri"/>
              </a:rPr>
              <a:t>paramétrage</a:t>
            </a:r>
            <a:r>
              <a:rPr sz="1600" spc="-40">
                <a:latin typeface="Calibri"/>
                <a:cs typeface="Calibri"/>
              </a:rPr>
              <a:t> </a:t>
            </a:r>
            <a:r>
              <a:rPr sz="1600">
                <a:latin typeface="Calibri"/>
                <a:cs typeface="Calibri"/>
              </a:rPr>
              <a:t>des</a:t>
            </a:r>
            <a:r>
              <a:rPr sz="1600" spc="10">
                <a:latin typeface="Calibri"/>
                <a:cs typeface="Calibri"/>
              </a:rPr>
              <a:t> </a:t>
            </a:r>
            <a:r>
              <a:rPr sz="1600" spc="-10">
                <a:latin typeface="Calibri"/>
                <a:cs typeface="Calibri"/>
              </a:rPr>
              <a:t>composantes</a:t>
            </a:r>
            <a:r>
              <a:rPr sz="1600" spc="20">
                <a:latin typeface="Calibri"/>
                <a:cs typeface="Calibri"/>
              </a:rPr>
              <a:t> </a:t>
            </a:r>
            <a:r>
              <a:rPr sz="1600">
                <a:latin typeface="Calibri"/>
                <a:cs typeface="Calibri"/>
              </a:rPr>
              <a:t>logicielles</a:t>
            </a:r>
            <a:r>
              <a:rPr sz="1600" spc="55">
                <a:latin typeface="Calibri"/>
                <a:cs typeface="Calibri"/>
              </a:rPr>
              <a:t> </a:t>
            </a:r>
            <a:r>
              <a:rPr sz="1600">
                <a:latin typeface="Calibri"/>
                <a:cs typeface="Calibri"/>
              </a:rPr>
              <a:t>sur</a:t>
            </a:r>
            <a:r>
              <a:rPr sz="1600" spc="-30">
                <a:latin typeface="Calibri"/>
                <a:cs typeface="Calibri"/>
              </a:rPr>
              <a:t> </a:t>
            </a:r>
            <a:r>
              <a:rPr sz="1600">
                <a:latin typeface="Calibri"/>
                <a:cs typeface="Calibri"/>
              </a:rPr>
              <a:t>les</a:t>
            </a:r>
            <a:r>
              <a:rPr sz="1600" spc="15">
                <a:latin typeface="Calibri"/>
                <a:cs typeface="Calibri"/>
              </a:rPr>
              <a:t> </a:t>
            </a:r>
            <a:r>
              <a:rPr sz="1600" spc="-10">
                <a:latin typeface="Calibri"/>
                <a:cs typeface="Calibri"/>
              </a:rPr>
              <a:t>composantes</a:t>
            </a:r>
            <a:r>
              <a:rPr sz="1600" spc="15">
                <a:latin typeface="Calibri"/>
                <a:cs typeface="Calibri"/>
              </a:rPr>
              <a:t> </a:t>
            </a:r>
            <a:r>
              <a:rPr sz="1600" spc="-10">
                <a:latin typeface="Calibri"/>
                <a:cs typeface="Calibri"/>
              </a:rPr>
              <a:t>matérielles</a:t>
            </a:r>
            <a:endParaRPr sz="1600">
              <a:latin typeface="Calibri"/>
              <a:cs typeface="Calibri"/>
            </a:endParaRPr>
          </a:p>
          <a:p>
            <a:pPr marL="545465" indent="-456565">
              <a:lnSpc>
                <a:spcPct val="100000"/>
              </a:lnSpc>
              <a:spcBef>
                <a:spcPts val="1390"/>
              </a:spcBef>
              <a:buClr>
                <a:srgbClr val="FF0000"/>
              </a:buClr>
              <a:buFont typeface="Wingdings"/>
              <a:buChar char=""/>
              <a:tabLst>
                <a:tab pos="545465" algn="l"/>
              </a:tabLst>
            </a:pPr>
            <a:r>
              <a:rPr sz="1600">
                <a:latin typeface="Calibri"/>
                <a:cs typeface="Calibri"/>
              </a:rPr>
              <a:t>Formation</a:t>
            </a:r>
            <a:r>
              <a:rPr sz="1600" spc="-35">
                <a:latin typeface="Calibri"/>
                <a:cs typeface="Calibri"/>
              </a:rPr>
              <a:t> </a:t>
            </a:r>
            <a:r>
              <a:rPr sz="1600">
                <a:latin typeface="Calibri"/>
                <a:cs typeface="Calibri"/>
              </a:rPr>
              <a:t>des</a:t>
            </a:r>
            <a:r>
              <a:rPr sz="1600" spc="-50">
                <a:latin typeface="Calibri"/>
                <a:cs typeface="Calibri"/>
              </a:rPr>
              <a:t> </a:t>
            </a:r>
            <a:r>
              <a:rPr sz="1600" spc="-10">
                <a:latin typeface="Calibri"/>
                <a:cs typeface="Calibri"/>
              </a:rPr>
              <a:t>utilisateurs</a:t>
            </a:r>
            <a:endParaRPr sz="1600">
              <a:latin typeface="Calibri"/>
              <a:cs typeface="Calibri"/>
            </a:endParaRPr>
          </a:p>
        </p:txBody>
      </p:sp>
      <p:pic>
        <p:nvPicPr>
          <p:cNvPr id="18" name="object 18"/>
          <p:cNvPicPr/>
          <p:nvPr/>
        </p:nvPicPr>
        <p:blipFill>
          <a:blip r:embed="rId6" cstate="print"/>
          <a:stretch>
            <a:fillRect/>
          </a:stretch>
        </p:blipFill>
        <p:spPr>
          <a:xfrm>
            <a:off x="2197607" y="3297935"/>
            <a:ext cx="423671" cy="423671"/>
          </a:xfrm>
          <a:prstGeom prst="rect">
            <a:avLst/>
          </a:prstGeom>
        </p:spPr>
      </p:pic>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58</a:t>
            </a:fld>
            <a:endParaRPr spc="-25"/>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59</a:t>
            </a:fld>
            <a:endParaRPr spc="-25"/>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9" name="object 9"/>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a:solidFill>
                  <a:srgbClr val="0058A0"/>
                </a:solidFill>
              </a:rPr>
              <a:t> DE</a:t>
            </a:r>
            <a:r>
              <a:rPr spc="-45">
                <a:solidFill>
                  <a:srgbClr val="0058A0"/>
                </a:solidFill>
              </a:rPr>
              <a:t> </a:t>
            </a:r>
            <a:r>
              <a:rPr>
                <a:solidFill>
                  <a:srgbClr val="0058A0"/>
                </a:solidFill>
              </a:rPr>
              <a:t>MISE</a:t>
            </a:r>
            <a:r>
              <a:rPr spc="-50">
                <a:solidFill>
                  <a:srgbClr val="0058A0"/>
                </a:solidFill>
              </a:rPr>
              <a:t> </a:t>
            </a:r>
            <a:r>
              <a:rPr>
                <a:solidFill>
                  <a:srgbClr val="0058A0"/>
                </a:solidFill>
              </a:rPr>
              <a:t>EN</a:t>
            </a:r>
            <a:r>
              <a:rPr spc="-55">
                <a:solidFill>
                  <a:srgbClr val="0058A0"/>
                </a:solidFill>
              </a:rPr>
              <a:t> </a:t>
            </a:r>
            <a:r>
              <a:rPr>
                <a:solidFill>
                  <a:srgbClr val="0058A0"/>
                </a:solidFill>
              </a:rPr>
              <a:t>ŒUVRE</a:t>
            </a:r>
            <a:r>
              <a:rPr spc="-50">
                <a:solidFill>
                  <a:srgbClr val="0058A0"/>
                </a:solidFill>
              </a:rPr>
              <a:t> </a:t>
            </a:r>
            <a:r>
              <a:rPr>
                <a:solidFill>
                  <a:srgbClr val="0058A0"/>
                </a:solidFill>
              </a:rPr>
              <a:t>DU</a:t>
            </a:r>
            <a:r>
              <a:rPr spc="-60">
                <a:solidFill>
                  <a:srgbClr val="0058A0"/>
                </a:solidFill>
              </a:rPr>
              <a:t> </a:t>
            </a:r>
            <a:r>
              <a:rPr spc="-25">
                <a:solidFill>
                  <a:srgbClr val="0058A0"/>
                </a:solidFill>
              </a:rPr>
              <a:t>SI</a:t>
            </a:r>
          </a:p>
          <a:p>
            <a:pPr marL="139065">
              <a:lnSpc>
                <a:spcPct val="100000"/>
              </a:lnSpc>
              <a:spcBef>
                <a:spcPts val="35"/>
              </a:spcBef>
            </a:pPr>
            <a:r>
              <a:rPr sz="1600">
                <a:solidFill>
                  <a:srgbClr val="0058A0"/>
                </a:solidFill>
              </a:rPr>
              <a:t>Déploiement</a:t>
            </a:r>
            <a:r>
              <a:rPr sz="1600" spc="-90">
                <a:solidFill>
                  <a:srgbClr val="0058A0"/>
                </a:solidFill>
              </a:rPr>
              <a:t> </a:t>
            </a:r>
            <a:r>
              <a:rPr sz="1600">
                <a:solidFill>
                  <a:srgbClr val="0058A0"/>
                </a:solidFill>
              </a:rPr>
              <a:t>d’un</a:t>
            </a:r>
            <a:r>
              <a:rPr sz="1600" spc="-35">
                <a:solidFill>
                  <a:srgbClr val="0058A0"/>
                </a:solidFill>
              </a:rPr>
              <a:t> </a:t>
            </a:r>
            <a:r>
              <a:rPr sz="1600" spc="-25">
                <a:solidFill>
                  <a:srgbClr val="0058A0"/>
                </a:solidFill>
              </a:rPr>
              <a:t>SI</a:t>
            </a:r>
            <a:endParaRPr sz="1600"/>
          </a:p>
        </p:txBody>
      </p:sp>
      <p:sp>
        <p:nvSpPr>
          <p:cNvPr id="10" name="object 10"/>
          <p:cNvSpPr txBox="1"/>
          <p:nvPr/>
        </p:nvSpPr>
        <p:spPr>
          <a:xfrm>
            <a:off x="799591" y="1955673"/>
            <a:ext cx="10426065" cy="3214340"/>
          </a:xfrm>
          <a:prstGeom prst="rect">
            <a:avLst/>
          </a:prstGeom>
        </p:spPr>
        <p:txBody>
          <a:bodyPr vert="horz" wrap="square" lIns="0" tIns="26034" rIns="0" bIns="0" rtlCol="0">
            <a:spAutoFit/>
          </a:bodyPr>
          <a:lstStyle/>
          <a:p>
            <a:pPr marL="298450" marR="6985" indent="-285750" algn="just">
              <a:lnSpc>
                <a:spcPts val="1610"/>
              </a:lnSpc>
              <a:spcBef>
                <a:spcPts val="204"/>
              </a:spcBef>
              <a:buFont typeface="Wingdings" panose="05000000000000000000" pitchFamily="2" charset="2"/>
              <a:buChar char="Ø"/>
            </a:pPr>
            <a:r>
              <a:rPr sz="1600" b="1">
                <a:solidFill>
                  <a:srgbClr val="555555"/>
                </a:solidFill>
                <a:latin typeface="Calibri"/>
                <a:cs typeface="Calibri"/>
              </a:rPr>
              <a:t>Packaging</a:t>
            </a:r>
            <a:r>
              <a:rPr sz="1600" b="1" spc="300">
                <a:solidFill>
                  <a:srgbClr val="555555"/>
                </a:solidFill>
                <a:latin typeface="Calibri"/>
                <a:cs typeface="Calibri"/>
              </a:rPr>
              <a:t> </a:t>
            </a:r>
            <a:r>
              <a:rPr sz="1600" b="1">
                <a:solidFill>
                  <a:srgbClr val="555555"/>
                </a:solidFill>
                <a:latin typeface="Calibri"/>
                <a:cs typeface="Calibri"/>
              </a:rPr>
              <a:t>du</a:t>
            </a:r>
            <a:r>
              <a:rPr sz="1600" b="1" spc="305">
                <a:solidFill>
                  <a:srgbClr val="555555"/>
                </a:solidFill>
                <a:latin typeface="Calibri"/>
                <a:cs typeface="Calibri"/>
              </a:rPr>
              <a:t> </a:t>
            </a:r>
            <a:r>
              <a:rPr sz="1600" b="1">
                <a:solidFill>
                  <a:srgbClr val="555555"/>
                </a:solidFill>
                <a:latin typeface="Calibri"/>
                <a:cs typeface="Calibri"/>
              </a:rPr>
              <a:t>logiciel</a:t>
            </a:r>
            <a:r>
              <a:rPr sz="1600" b="1" spc="315">
                <a:solidFill>
                  <a:srgbClr val="555555"/>
                </a:solidFill>
                <a:latin typeface="Calibri"/>
                <a:cs typeface="Calibri"/>
              </a:rPr>
              <a:t> </a:t>
            </a:r>
            <a:r>
              <a:rPr sz="1600" b="1">
                <a:solidFill>
                  <a:srgbClr val="555555"/>
                </a:solidFill>
                <a:latin typeface="Calibri"/>
                <a:cs typeface="Calibri"/>
              </a:rPr>
              <a:t>développé</a:t>
            </a:r>
            <a:r>
              <a:rPr sz="1600" b="1" spc="285">
                <a:solidFill>
                  <a:srgbClr val="555555"/>
                </a:solidFill>
                <a:latin typeface="Calibri"/>
                <a:cs typeface="Calibri"/>
              </a:rPr>
              <a:t> </a:t>
            </a:r>
            <a:r>
              <a:rPr sz="1600">
                <a:solidFill>
                  <a:srgbClr val="555555"/>
                </a:solidFill>
                <a:latin typeface="Calibri"/>
                <a:cs typeface="Calibri"/>
              </a:rPr>
              <a:t>:</a:t>
            </a:r>
            <a:r>
              <a:rPr sz="1600" spc="300">
                <a:solidFill>
                  <a:srgbClr val="555555"/>
                </a:solidFill>
                <a:latin typeface="Calibri"/>
                <a:cs typeface="Calibri"/>
              </a:rPr>
              <a:t> </a:t>
            </a:r>
            <a:r>
              <a:rPr sz="1600">
                <a:solidFill>
                  <a:srgbClr val="555555"/>
                </a:solidFill>
                <a:latin typeface="Calibri"/>
                <a:cs typeface="Calibri"/>
              </a:rPr>
              <a:t>Il</a:t>
            </a:r>
            <a:r>
              <a:rPr sz="1600" spc="285">
                <a:solidFill>
                  <a:srgbClr val="555555"/>
                </a:solidFill>
                <a:latin typeface="Calibri"/>
                <a:cs typeface="Calibri"/>
              </a:rPr>
              <a:t> </a:t>
            </a:r>
            <a:r>
              <a:rPr sz="1600">
                <a:solidFill>
                  <a:srgbClr val="555555"/>
                </a:solidFill>
                <a:latin typeface="Calibri"/>
                <a:cs typeface="Calibri"/>
              </a:rPr>
              <a:t>s’agit</a:t>
            </a:r>
            <a:r>
              <a:rPr sz="1600" spc="305">
                <a:solidFill>
                  <a:srgbClr val="555555"/>
                </a:solidFill>
                <a:latin typeface="Calibri"/>
                <a:cs typeface="Calibri"/>
              </a:rPr>
              <a:t> </a:t>
            </a:r>
            <a:r>
              <a:rPr sz="1600">
                <a:solidFill>
                  <a:srgbClr val="555555"/>
                </a:solidFill>
                <a:latin typeface="Calibri"/>
                <a:cs typeface="Calibri"/>
              </a:rPr>
              <a:t>de</a:t>
            </a:r>
            <a:r>
              <a:rPr sz="1600" spc="310">
                <a:solidFill>
                  <a:srgbClr val="555555"/>
                </a:solidFill>
                <a:latin typeface="Calibri"/>
                <a:cs typeface="Calibri"/>
              </a:rPr>
              <a:t> </a:t>
            </a:r>
            <a:r>
              <a:rPr sz="1600">
                <a:solidFill>
                  <a:srgbClr val="555555"/>
                </a:solidFill>
                <a:latin typeface="Calibri"/>
                <a:cs typeface="Calibri"/>
              </a:rPr>
              <a:t>regrouper</a:t>
            </a:r>
            <a:r>
              <a:rPr sz="1600" spc="315">
                <a:solidFill>
                  <a:srgbClr val="555555"/>
                </a:solidFill>
                <a:latin typeface="Calibri"/>
                <a:cs typeface="Calibri"/>
              </a:rPr>
              <a:t> </a:t>
            </a:r>
            <a:r>
              <a:rPr sz="1600">
                <a:solidFill>
                  <a:srgbClr val="555555"/>
                </a:solidFill>
                <a:latin typeface="Calibri"/>
                <a:cs typeface="Calibri"/>
              </a:rPr>
              <a:t>toutes</a:t>
            </a:r>
            <a:r>
              <a:rPr sz="1600" spc="325">
                <a:solidFill>
                  <a:srgbClr val="555555"/>
                </a:solidFill>
                <a:latin typeface="Calibri"/>
                <a:cs typeface="Calibri"/>
              </a:rPr>
              <a:t> </a:t>
            </a:r>
            <a:r>
              <a:rPr sz="1600">
                <a:solidFill>
                  <a:srgbClr val="555555"/>
                </a:solidFill>
                <a:latin typeface="Calibri"/>
                <a:cs typeface="Calibri"/>
              </a:rPr>
              <a:t>les</a:t>
            </a:r>
            <a:r>
              <a:rPr sz="1600" spc="300">
                <a:solidFill>
                  <a:srgbClr val="555555"/>
                </a:solidFill>
                <a:latin typeface="Calibri"/>
                <a:cs typeface="Calibri"/>
              </a:rPr>
              <a:t> </a:t>
            </a:r>
            <a:r>
              <a:rPr sz="1600">
                <a:solidFill>
                  <a:srgbClr val="555555"/>
                </a:solidFill>
                <a:latin typeface="Calibri"/>
                <a:cs typeface="Calibri"/>
              </a:rPr>
              <a:t>composantes</a:t>
            </a:r>
            <a:r>
              <a:rPr sz="1600" spc="305">
                <a:solidFill>
                  <a:srgbClr val="555555"/>
                </a:solidFill>
                <a:latin typeface="Calibri"/>
                <a:cs typeface="Calibri"/>
              </a:rPr>
              <a:t> </a:t>
            </a:r>
            <a:r>
              <a:rPr sz="1600">
                <a:solidFill>
                  <a:srgbClr val="555555"/>
                </a:solidFill>
                <a:latin typeface="Calibri"/>
                <a:cs typeface="Calibri"/>
              </a:rPr>
              <a:t>des</a:t>
            </a:r>
            <a:r>
              <a:rPr sz="1600" spc="300">
                <a:solidFill>
                  <a:srgbClr val="555555"/>
                </a:solidFill>
                <a:latin typeface="Calibri"/>
                <a:cs typeface="Calibri"/>
              </a:rPr>
              <a:t> </a:t>
            </a:r>
            <a:r>
              <a:rPr sz="1600">
                <a:solidFill>
                  <a:srgbClr val="555555"/>
                </a:solidFill>
                <a:latin typeface="Calibri"/>
                <a:cs typeface="Calibri"/>
              </a:rPr>
              <a:t>applications</a:t>
            </a:r>
            <a:r>
              <a:rPr sz="1600" spc="325">
                <a:solidFill>
                  <a:srgbClr val="555555"/>
                </a:solidFill>
                <a:latin typeface="Calibri"/>
                <a:cs typeface="Calibri"/>
              </a:rPr>
              <a:t> </a:t>
            </a:r>
            <a:r>
              <a:rPr sz="1600">
                <a:solidFill>
                  <a:srgbClr val="555555"/>
                </a:solidFill>
                <a:latin typeface="Calibri"/>
                <a:cs typeface="Calibri"/>
              </a:rPr>
              <a:t>développées</a:t>
            </a:r>
            <a:r>
              <a:rPr sz="1600" spc="305">
                <a:solidFill>
                  <a:srgbClr val="555555"/>
                </a:solidFill>
                <a:latin typeface="Calibri"/>
                <a:cs typeface="Calibri"/>
              </a:rPr>
              <a:t> </a:t>
            </a:r>
            <a:r>
              <a:rPr sz="1600">
                <a:solidFill>
                  <a:srgbClr val="555555"/>
                </a:solidFill>
                <a:latin typeface="Calibri"/>
                <a:cs typeface="Calibri"/>
              </a:rPr>
              <a:t>et</a:t>
            </a:r>
            <a:r>
              <a:rPr sz="1600" spc="275">
                <a:solidFill>
                  <a:srgbClr val="555555"/>
                </a:solidFill>
                <a:latin typeface="Calibri"/>
                <a:cs typeface="Calibri"/>
              </a:rPr>
              <a:t> </a:t>
            </a:r>
            <a:r>
              <a:rPr sz="1600">
                <a:solidFill>
                  <a:srgbClr val="555555"/>
                </a:solidFill>
                <a:latin typeface="Calibri"/>
                <a:cs typeface="Calibri"/>
              </a:rPr>
              <a:t>créer</a:t>
            </a:r>
            <a:r>
              <a:rPr sz="1600" spc="310">
                <a:solidFill>
                  <a:srgbClr val="555555"/>
                </a:solidFill>
                <a:latin typeface="Calibri"/>
                <a:cs typeface="Calibri"/>
              </a:rPr>
              <a:t> </a:t>
            </a:r>
            <a:r>
              <a:rPr sz="1600">
                <a:solidFill>
                  <a:srgbClr val="555555"/>
                </a:solidFill>
                <a:latin typeface="Calibri"/>
                <a:cs typeface="Calibri"/>
              </a:rPr>
              <a:t>un</a:t>
            </a:r>
            <a:r>
              <a:rPr sz="1600" spc="300">
                <a:solidFill>
                  <a:srgbClr val="555555"/>
                </a:solidFill>
                <a:latin typeface="Calibri"/>
                <a:cs typeface="Calibri"/>
              </a:rPr>
              <a:t> </a:t>
            </a:r>
            <a:r>
              <a:rPr sz="1600" spc="-10">
                <a:solidFill>
                  <a:srgbClr val="555555"/>
                </a:solidFill>
                <a:latin typeface="Calibri"/>
                <a:cs typeface="Calibri"/>
              </a:rPr>
              <a:t>programme permettant</a:t>
            </a:r>
            <a:r>
              <a:rPr sz="1600" spc="30">
                <a:solidFill>
                  <a:srgbClr val="555555"/>
                </a:solidFill>
                <a:latin typeface="Calibri"/>
                <a:cs typeface="Calibri"/>
              </a:rPr>
              <a:t> </a:t>
            </a:r>
            <a:r>
              <a:rPr sz="1600" spc="-10">
                <a:solidFill>
                  <a:srgbClr val="555555"/>
                </a:solidFill>
                <a:latin typeface="Calibri"/>
                <a:cs typeface="Calibri"/>
              </a:rPr>
              <a:t>d’installer</a:t>
            </a:r>
            <a:r>
              <a:rPr sz="1600" spc="35">
                <a:solidFill>
                  <a:srgbClr val="555555"/>
                </a:solidFill>
                <a:latin typeface="Calibri"/>
                <a:cs typeface="Calibri"/>
              </a:rPr>
              <a:t> </a:t>
            </a:r>
            <a:r>
              <a:rPr sz="1600">
                <a:solidFill>
                  <a:srgbClr val="555555"/>
                </a:solidFill>
                <a:latin typeface="Calibri"/>
                <a:cs typeface="Calibri"/>
              </a:rPr>
              <a:t>ces</a:t>
            </a:r>
            <a:r>
              <a:rPr sz="1600" spc="-55">
                <a:solidFill>
                  <a:srgbClr val="555555"/>
                </a:solidFill>
                <a:latin typeface="Calibri"/>
                <a:cs typeface="Calibri"/>
              </a:rPr>
              <a:t> </a:t>
            </a:r>
            <a:r>
              <a:rPr sz="1600" spc="-10">
                <a:solidFill>
                  <a:srgbClr val="555555"/>
                </a:solidFill>
                <a:latin typeface="Calibri"/>
                <a:cs typeface="Calibri"/>
              </a:rPr>
              <a:t>composantes</a:t>
            </a:r>
            <a:r>
              <a:rPr sz="1600" spc="-5">
                <a:solidFill>
                  <a:srgbClr val="555555"/>
                </a:solidFill>
                <a:latin typeface="Calibri"/>
                <a:cs typeface="Calibri"/>
              </a:rPr>
              <a:t> </a:t>
            </a:r>
            <a:r>
              <a:rPr sz="1600">
                <a:solidFill>
                  <a:srgbClr val="555555"/>
                </a:solidFill>
                <a:latin typeface="Calibri"/>
                <a:cs typeface="Calibri"/>
              </a:rPr>
              <a:t>dans</a:t>
            </a:r>
            <a:r>
              <a:rPr sz="1600" spc="-15">
                <a:solidFill>
                  <a:srgbClr val="555555"/>
                </a:solidFill>
                <a:latin typeface="Calibri"/>
                <a:cs typeface="Calibri"/>
              </a:rPr>
              <a:t> </a:t>
            </a:r>
            <a:r>
              <a:rPr sz="1600" spc="-20">
                <a:solidFill>
                  <a:srgbClr val="555555"/>
                </a:solidFill>
                <a:latin typeface="Calibri"/>
                <a:cs typeface="Calibri"/>
              </a:rPr>
              <a:t>l’environnement</a:t>
            </a:r>
            <a:r>
              <a:rPr sz="1600" spc="35">
                <a:solidFill>
                  <a:srgbClr val="555555"/>
                </a:solidFill>
                <a:latin typeface="Calibri"/>
                <a:cs typeface="Calibri"/>
              </a:rPr>
              <a:t> </a:t>
            </a:r>
            <a:r>
              <a:rPr sz="1600" spc="-10">
                <a:solidFill>
                  <a:srgbClr val="555555"/>
                </a:solidFill>
                <a:latin typeface="Calibri"/>
                <a:cs typeface="Calibri"/>
              </a:rPr>
              <a:t>d’exploitation.</a:t>
            </a:r>
            <a:endParaRPr sz="1600">
              <a:latin typeface="Calibri"/>
              <a:cs typeface="Calibri"/>
            </a:endParaRPr>
          </a:p>
          <a:p>
            <a:pPr algn="just">
              <a:lnSpc>
                <a:spcPct val="100000"/>
              </a:lnSpc>
              <a:spcBef>
                <a:spcPts val="960"/>
              </a:spcBef>
            </a:pPr>
            <a:endParaRPr sz="1600">
              <a:latin typeface="Calibri"/>
              <a:cs typeface="Calibri"/>
            </a:endParaRPr>
          </a:p>
          <a:p>
            <a:pPr marL="298450" indent="-285750" algn="just">
              <a:lnSpc>
                <a:spcPts val="1645"/>
              </a:lnSpc>
              <a:buFont typeface="Wingdings" panose="05000000000000000000" pitchFamily="2" charset="2"/>
              <a:buChar char="Ø"/>
            </a:pPr>
            <a:r>
              <a:rPr sz="1600" b="1">
                <a:solidFill>
                  <a:srgbClr val="555555"/>
                </a:solidFill>
                <a:latin typeface="Calibri"/>
                <a:cs typeface="Calibri"/>
              </a:rPr>
              <a:t>Installation</a:t>
            </a:r>
            <a:r>
              <a:rPr sz="1600" b="1" spc="245">
                <a:solidFill>
                  <a:srgbClr val="555555"/>
                </a:solidFill>
                <a:latin typeface="Calibri"/>
                <a:cs typeface="Calibri"/>
              </a:rPr>
              <a:t> </a:t>
            </a:r>
            <a:r>
              <a:rPr sz="1600" b="1">
                <a:solidFill>
                  <a:srgbClr val="555555"/>
                </a:solidFill>
                <a:latin typeface="Calibri"/>
                <a:cs typeface="Calibri"/>
              </a:rPr>
              <a:t>et</a:t>
            </a:r>
            <a:r>
              <a:rPr sz="1600" b="1" spc="240">
                <a:solidFill>
                  <a:srgbClr val="555555"/>
                </a:solidFill>
                <a:latin typeface="Calibri"/>
                <a:cs typeface="Calibri"/>
              </a:rPr>
              <a:t> </a:t>
            </a:r>
            <a:r>
              <a:rPr sz="1600" b="1">
                <a:solidFill>
                  <a:srgbClr val="555555"/>
                </a:solidFill>
                <a:latin typeface="Calibri"/>
                <a:cs typeface="Calibri"/>
              </a:rPr>
              <a:t>configuration</a:t>
            </a:r>
            <a:r>
              <a:rPr sz="1600" b="1" spc="240">
                <a:solidFill>
                  <a:srgbClr val="555555"/>
                </a:solidFill>
                <a:latin typeface="Calibri"/>
                <a:cs typeface="Calibri"/>
              </a:rPr>
              <a:t> </a:t>
            </a:r>
            <a:r>
              <a:rPr sz="1600" b="1">
                <a:solidFill>
                  <a:srgbClr val="555555"/>
                </a:solidFill>
                <a:latin typeface="Calibri"/>
                <a:cs typeface="Calibri"/>
              </a:rPr>
              <a:t>de</a:t>
            </a:r>
            <a:r>
              <a:rPr sz="1600" b="1" spc="240">
                <a:solidFill>
                  <a:srgbClr val="555555"/>
                </a:solidFill>
                <a:latin typeface="Calibri"/>
                <a:cs typeface="Calibri"/>
              </a:rPr>
              <a:t> </a:t>
            </a:r>
            <a:r>
              <a:rPr sz="1600" b="1">
                <a:solidFill>
                  <a:srgbClr val="555555"/>
                </a:solidFill>
                <a:latin typeface="Calibri"/>
                <a:cs typeface="Calibri"/>
              </a:rPr>
              <a:t>la</a:t>
            </a:r>
            <a:r>
              <a:rPr sz="1600" b="1" spc="250">
                <a:solidFill>
                  <a:srgbClr val="555555"/>
                </a:solidFill>
                <a:latin typeface="Calibri"/>
                <a:cs typeface="Calibri"/>
              </a:rPr>
              <a:t> </a:t>
            </a:r>
            <a:r>
              <a:rPr sz="1600" b="1">
                <a:solidFill>
                  <a:srgbClr val="555555"/>
                </a:solidFill>
                <a:latin typeface="Calibri"/>
                <a:cs typeface="Calibri"/>
              </a:rPr>
              <a:t>plateforme</a:t>
            </a:r>
            <a:r>
              <a:rPr sz="1600" b="1" spc="245">
                <a:solidFill>
                  <a:srgbClr val="555555"/>
                </a:solidFill>
                <a:latin typeface="Calibri"/>
                <a:cs typeface="Calibri"/>
              </a:rPr>
              <a:t> </a:t>
            </a:r>
            <a:r>
              <a:rPr sz="1600" b="1">
                <a:solidFill>
                  <a:srgbClr val="555555"/>
                </a:solidFill>
                <a:latin typeface="Calibri"/>
                <a:cs typeface="Calibri"/>
              </a:rPr>
              <a:t>matérielle</a:t>
            </a:r>
            <a:r>
              <a:rPr sz="1600" b="1" spc="240">
                <a:solidFill>
                  <a:srgbClr val="555555"/>
                </a:solidFill>
                <a:latin typeface="Calibri"/>
                <a:cs typeface="Calibri"/>
              </a:rPr>
              <a:t> </a:t>
            </a:r>
            <a:r>
              <a:rPr sz="1600" b="1">
                <a:solidFill>
                  <a:srgbClr val="555555"/>
                </a:solidFill>
                <a:latin typeface="Calibri"/>
                <a:cs typeface="Calibri"/>
              </a:rPr>
              <a:t>d’exploitation</a:t>
            </a:r>
            <a:r>
              <a:rPr sz="1600" b="1" spc="245">
                <a:solidFill>
                  <a:srgbClr val="555555"/>
                </a:solidFill>
                <a:latin typeface="Calibri"/>
                <a:cs typeface="Calibri"/>
              </a:rPr>
              <a:t> </a:t>
            </a:r>
            <a:r>
              <a:rPr sz="1600">
                <a:solidFill>
                  <a:srgbClr val="555555"/>
                </a:solidFill>
                <a:latin typeface="Calibri"/>
                <a:cs typeface="Calibri"/>
              </a:rPr>
              <a:t>:</a:t>
            </a:r>
            <a:r>
              <a:rPr sz="1600" spc="254">
                <a:solidFill>
                  <a:srgbClr val="555555"/>
                </a:solidFill>
                <a:latin typeface="Calibri"/>
                <a:cs typeface="Calibri"/>
              </a:rPr>
              <a:t> </a:t>
            </a:r>
            <a:r>
              <a:rPr sz="1600">
                <a:solidFill>
                  <a:srgbClr val="555555"/>
                </a:solidFill>
                <a:latin typeface="Calibri"/>
                <a:cs typeface="Calibri"/>
              </a:rPr>
              <a:t>Il</a:t>
            </a:r>
            <a:r>
              <a:rPr sz="1600" spc="235">
                <a:solidFill>
                  <a:srgbClr val="555555"/>
                </a:solidFill>
                <a:latin typeface="Calibri"/>
                <a:cs typeface="Calibri"/>
              </a:rPr>
              <a:t> </a:t>
            </a:r>
            <a:r>
              <a:rPr sz="1600">
                <a:solidFill>
                  <a:srgbClr val="555555"/>
                </a:solidFill>
                <a:latin typeface="Calibri"/>
                <a:cs typeface="Calibri"/>
              </a:rPr>
              <a:t>s’agit</a:t>
            </a:r>
            <a:r>
              <a:rPr sz="1600" spc="260">
                <a:solidFill>
                  <a:srgbClr val="555555"/>
                </a:solidFill>
                <a:latin typeface="Calibri"/>
                <a:cs typeface="Calibri"/>
              </a:rPr>
              <a:t> </a:t>
            </a:r>
            <a:r>
              <a:rPr sz="1600">
                <a:solidFill>
                  <a:srgbClr val="555555"/>
                </a:solidFill>
                <a:latin typeface="Calibri"/>
                <a:cs typeface="Calibri"/>
              </a:rPr>
              <a:t>d’installer</a:t>
            </a:r>
            <a:r>
              <a:rPr sz="1600" spc="240">
                <a:solidFill>
                  <a:srgbClr val="555555"/>
                </a:solidFill>
                <a:latin typeface="Calibri"/>
                <a:cs typeface="Calibri"/>
              </a:rPr>
              <a:t> </a:t>
            </a:r>
            <a:r>
              <a:rPr sz="1600">
                <a:solidFill>
                  <a:srgbClr val="555555"/>
                </a:solidFill>
                <a:latin typeface="Calibri"/>
                <a:cs typeface="Calibri"/>
              </a:rPr>
              <a:t>la</a:t>
            </a:r>
            <a:r>
              <a:rPr sz="1600" spc="250">
                <a:solidFill>
                  <a:srgbClr val="555555"/>
                </a:solidFill>
                <a:latin typeface="Calibri"/>
                <a:cs typeface="Calibri"/>
              </a:rPr>
              <a:t> </a:t>
            </a:r>
            <a:r>
              <a:rPr sz="1600">
                <a:solidFill>
                  <a:srgbClr val="555555"/>
                </a:solidFill>
                <a:latin typeface="Calibri"/>
                <a:cs typeface="Calibri"/>
              </a:rPr>
              <a:t>plateforme</a:t>
            </a:r>
            <a:r>
              <a:rPr sz="1600" spc="250">
                <a:solidFill>
                  <a:srgbClr val="555555"/>
                </a:solidFill>
                <a:latin typeface="Calibri"/>
                <a:cs typeface="Calibri"/>
              </a:rPr>
              <a:t> </a:t>
            </a:r>
            <a:r>
              <a:rPr sz="1600">
                <a:solidFill>
                  <a:srgbClr val="555555"/>
                </a:solidFill>
                <a:latin typeface="Calibri"/>
                <a:cs typeface="Calibri"/>
              </a:rPr>
              <a:t>matérielle</a:t>
            </a:r>
            <a:r>
              <a:rPr sz="1600" spc="250">
                <a:solidFill>
                  <a:srgbClr val="555555"/>
                </a:solidFill>
                <a:latin typeface="Calibri"/>
                <a:cs typeface="Calibri"/>
              </a:rPr>
              <a:t> </a:t>
            </a:r>
            <a:r>
              <a:rPr sz="1600">
                <a:solidFill>
                  <a:srgbClr val="555555"/>
                </a:solidFill>
                <a:latin typeface="Calibri"/>
                <a:cs typeface="Calibri"/>
              </a:rPr>
              <a:t>sur</a:t>
            </a:r>
            <a:r>
              <a:rPr sz="1600" spc="254">
                <a:solidFill>
                  <a:srgbClr val="555555"/>
                </a:solidFill>
                <a:latin typeface="Calibri"/>
                <a:cs typeface="Calibri"/>
              </a:rPr>
              <a:t> </a:t>
            </a:r>
            <a:r>
              <a:rPr sz="1600" err="1">
                <a:solidFill>
                  <a:srgbClr val="555555"/>
                </a:solidFill>
                <a:latin typeface="Calibri"/>
                <a:cs typeface="Calibri"/>
              </a:rPr>
              <a:t>laquelle</a:t>
            </a:r>
            <a:r>
              <a:rPr sz="1600" spc="254">
                <a:solidFill>
                  <a:srgbClr val="555555"/>
                </a:solidFill>
                <a:latin typeface="Calibri"/>
                <a:cs typeface="Calibri"/>
              </a:rPr>
              <a:t> </a:t>
            </a:r>
            <a:r>
              <a:rPr sz="1600" spc="-10" err="1">
                <a:solidFill>
                  <a:srgbClr val="555555"/>
                </a:solidFill>
                <a:latin typeface="Calibri"/>
                <a:cs typeface="Calibri"/>
              </a:rPr>
              <a:t>seront</a:t>
            </a:r>
            <a:r>
              <a:rPr lang="fr-FR" sz="1600">
                <a:latin typeface="Calibri"/>
                <a:cs typeface="Calibri"/>
              </a:rPr>
              <a:t> </a:t>
            </a:r>
            <a:r>
              <a:rPr sz="1600" spc="-10" err="1">
                <a:solidFill>
                  <a:srgbClr val="555555"/>
                </a:solidFill>
                <a:latin typeface="Calibri"/>
                <a:cs typeface="Calibri"/>
              </a:rPr>
              <a:t>installées</a:t>
            </a:r>
            <a:r>
              <a:rPr sz="1600" spc="25">
                <a:solidFill>
                  <a:srgbClr val="555555"/>
                </a:solidFill>
                <a:latin typeface="Calibri"/>
                <a:cs typeface="Calibri"/>
              </a:rPr>
              <a:t> </a:t>
            </a:r>
            <a:r>
              <a:rPr sz="1600">
                <a:solidFill>
                  <a:srgbClr val="555555"/>
                </a:solidFill>
                <a:latin typeface="Calibri"/>
                <a:cs typeface="Calibri"/>
              </a:rPr>
              <a:t>les</a:t>
            </a:r>
            <a:r>
              <a:rPr sz="1600" spc="-35">
                <a:solidFill>
                  <a:srgbClr val="555555"/>
                </a:solidFill>
                <a:latin typeface="Calibri"/>
                <a:cs typeface="Calibri"/>
              </a:rPr>
              <a:t> </a:t>
            </a:r>
            <a:r>
              <a:rPr sz="1600" spc="-10">
                <a:solidFill>
                  <a:srgbClr val="555555"/>
                </a:solidFill>
                <a:latin typeface="Calibri"/>
                <a:cs typeface="Calibri"/>
              </a:rPr>
              <a:t>applications</a:t>
            </a:r>
            <a:r>
              <a:rPr sz="1600" spc="25">
                <a:solidFill>
                  <a:srgbClr val="555555"/>
                </a:solidFill>
                <a:latin typeface="Calibri"/>
                <a:cs typeface="Calibri"/>
              </a:rPr>
              <a:t> </a:t>
            </a:r>
            <a:r>
              <a:rPr sz="1600" spc="-10">
                <a:solidFill>
                  <a:srgbClr val="555555"/>
                </a:solidFill>
                <a:latin typeface="Calibri"/>
                <a:cs typeface="Calibri"/>
              </a:rPr>
              <a:t>développées</a:t>
            </a:r>
            <a:r>
              <a:rPr sz="1600" spc="25">
                <a:solidFill>
                  <a:srgbClr val="555555"/>
                </a:solidFill>
                <a:latin typeface="Calibri"/>
                <a:cs typeface="Calibri"/>
              </a:rPr>
              <a:t> </a:t>
            </a:r>
            <a:r>
              <a:rPr sz="1600">
                <a:solidFill>
                  <a:srgbClr val="555555"/>
                </a:solidFill>
                <a:latin typeface="Calibri"/>
                <a:cs typeface="Calibri"/>
              </a:rPr>
              <a:t>et</a:t>
            </a:r>
            <a:r>
              <a:rPr sz="1600" spc="-70">
                <a:solidFill>
                  <a:srgbClr val="555555"/>
                </a:solidFill>
                <a:latin typeface="Calibri"/>
                <a:cs typeface="Calibri"/>
              </a:rPr>
              <a:t> </a:t>
            </a:r>
            <a:r>
              <a:rPr sz="1600" spc="-10">
                <a:solidFill>
                  <a:srgbClr val="555555"/>
                </a:solidFill>
                <a:latin typeface="Calibri"/>
                <a:cs typeface="Calibri"/>
              </a:rPr>
              <a:t>effectuer</a:t>
            </a:r>
            <a:r>
              <a:rPr sz="1600" spc="-30">
                <a:solidFill>
                  <a:srgbClr val="555555"/>
                </a:solidFill>
                <a:latin typeface="Calibri"/>
                <a:cs typeface="Calibri"/>
              </a:rPr>
              <a:t> </a:t>
            </a:r>
            <a:r>
              <a:rPr sz="1600">
                <a:solidFill>
                  <a:srgbClr val="555555"/>
                </a:solidFill>
                <a:latin typeface="Calibri"/>
                <a:cs typeface="Calibri"/>
              </a:rPr>
              <a:t>les</a:t>
            </a:r>
            <a:r>
              <a:rPr sz="1600" spc="-35">
                <a:solidFill>
                  <a:srgbClr val="555555"/>
                </a:solidFill>
                <a:latin typeface="Calibri"/>
                <a:cs typeface="Calibri"/>
              </a:rPr>
              <a:t> </a:t>
            </a:r>
            <a:r>
              <a:rPr sz="1600" spc="-10">
                <a:solidFill>
                  <a:srgbClr val="555555"/>
                </a:solidFill>
                <a:latin typeface="Calibri"/>
                <a:cs typeface="Calibri"/>
              </a:rPr>
              <a:t>configurations</a:t>
            </a:r>
            <a:r>
              <a:rPr sz="1600" spc="5">
                <a:solidFill>
                  <a:srgbClr val="555555"/>
                </a:solidFill>
                <a:latin typeface="Calibri"/>
                <a:cs typeface="Calibri"/>
              </a:rPr>
              <a:t> </a:t>
            </a:r>
            <a:r>
              <a:rPr sz="1600" spc="-10">
                <a:solidFill>
                  <a:srgbClr val="555555"/>
                </a:solidFill>
                <a:latin typeface="Calibri"/>
                <a:cs typeface="Calibri"/>
              </a:rPr>
              <a:t>nécessaires</a:t>
            </a:r>
            <a:r>
              <a:rPr sz="1600" spc="-45">
                <a:solidFill>
                  <a:srgbClr val="555555"/>
                </a:solidFill>
                <a:latin typeface="Calibri"/>
                <a:cs typeface="Calibri"/>
              </a:rPr>
              <a:t> </a:t>
            </a:r>
            <a:r>
              <a:rPr sz="1600" spc="-10">
                <a:solidFill>
                  <a:srgbClr val="555555"/>
                </a:solidFill>
                <a:latin typeface="Calibri"/>
                <a:cs typeface="Calibri"/>
              </a:rPr>
              <a:t>(paramètres</a:t>
            </a:r>
            <a:r>
              <a:rPr sz="1600" spc="5">
                <a:solidFill>
                  <a:srgbClr val="555555"/>
                </a:solidFill>
                <a:latin typeface="Calibri"/>
                <a:cs typeface="Calibri"/>
              </a:rPr>
              <a:t> </a:t>
            </a:r>
            <a:r>
              <a:rPr sz="1600" spc="-10">
                <a:solidFill>
                  <a:srgbClr val="555555"/>
                </a:solidFill>
                <a:latin typeface="Calibri"/>
                <a:cs typeface="Calibri"/>
              </a:rPr>
              <a:t>système, </a:t>
            </a:r>
            <a:r>
              <a:rPr sz="1600">
                <a:solidFill>
                  <a:srgbClr val="555555"/>
                </a:solidFill>
                <a:latin typeface="Calibri"/>
                <a:cs typeface="Calibri"/>
              </a:rPr>
              <a:t>création</a:t>
            </a:r>
            <a:r>
              <a:rPr sz="1600" spc="-15">
                <a:solidFill>
                  <a:srgbClr val="555555"/>
                </a:solidFill>
                <a:latin typeface="Calibri"/>
                <a:cs typeface="Calibri"/>
              </a:rPr>
              <a:t> </a:t>
            </a:r>
            <a:r>
              <a:rPr sz="1600">
                <a:solidFill>
                  <a:srgbClr val="555555"/>
                </a:solidFill>
                <a:latin typeface="Calibri"/>
                <a:cs typeface="Calibri"/>
              </a:rPr>
              <a:t>des</a:t>
            </a:r>
            <a:r>
              <a:rPr sz="1600" spc="-35">
                <a:solidFill>
                  <a:srgbClr val="555555"/>
                </a:solidFill>
                <a:latin typeface="Calibri"/>
                <a:cs typeface="Calibri"/>
              </a:rPr>
              <a:t> </a:t>
            </a:r>
            <a:r>
              <a:rPr sz="1600" spc="-10">
                <a:solidFill>
                  <a:srgbClr val="555555"/>
                </a:solidFill>
                <a:latin typeface="Calibri"/>
                <a:cs typeface="Calibri"/>
              </a:rPr>
              <a:t>utilisateurs,</a:t>
            </a:r>
            <a:r>
              <a:rPr sz="1600" spc="25">
                <a:solidFill>
                  <a:srgbClr val="555555"/>
                </a:solidFill>
                <a:latin typeface="Calibri"/>
                <a:cs typeface="Calibri"/>
              </a:rPr>
              <a:t> </a:t>
            </a:r>
            <a:r>
              <a:rPr sz="1600" spc="-25">
                <a:solidFill>
                  <a:srgbClr val="555555"/>
                </a:solidFill>
                <a:latin typeface="Calibri"/>
                <a:cs typeface="Calibri"/>
              </a:rPr>
              <a:t>…).</a:t>
            </a:r>
            <a:endParaRPr sz="1600">
              <a:latin typeface="Calibri"/>
              <a:cs typeface="Calibri"/>
            </a:endParaRPr>
          </a:p>
          <a:p>
            <a:pPr algn="just">
              <a:lnSpc>
                <a:spcPct val="100000"/>
              </a:lnSpc>
              <a:spcBef>
                <a:spcPts val="1005"/>
              </a:spcBef>
            </a:pPr>
            <a:endParaRPr sz="1600">
              <a:latin typeface="Calibri"/>
              <a:cs typeface="Calibri"/>
            </a:endParaRPr>
          </a:p>
          <a:p>
            <a:pPr marL="298450" indent="-285750" algn="just">
              <a:lnSpc>
                <a:spcPts val="1645"/>
              </a:lnSpc>
              <a:buFont typeface="Wingdings" panose="05000000000000000000" pitchFamily="2" charset="2"/>
              <a:buChar char="Ø"/>
            </a:pPr>
            <a:r>
              <a:rPr sz="1600" b="1" spc="-10">
                <a:solidFill>
                  <a:srgbClr val="555555"/>
                </a:solidFill>
                <a:latin typeface="Calibri"/>
                <a:cs typeface="Calibri"/>
              </a:rPr>
              <a:t>Installation</a:t>
            </a:r>
            <a:r>
              <a:rPr sz="1600" b="1" spc="-20">
                <a:solidFill>
                  <a:srgbClr val="555555"/>
                </a:solidFill>
                <a:latin typeface="Calibri"/>
                <a:cs typeface="Calibri"/>
              </a:rPr>
              <a:t> </a:t>
            </a:r>
            <a:r>
              <a:rPr sz="1600" b="1">
                <a:solidFill>
                  <a:srgbClr val="555555"/>
                </a:solidFill>
                <a:latin typeface="Calibri"/>
                <a:cs typeface="Calibri"/>
              </a:rPr>
              <a:t>et</a:t>
            </a:r>
            <a:r>
              <a:rPr sz="1600" b="1" spc="-25">
                <a:solidFill>
                  <a:srgbClr val="555555"/>
                </a:solidFill>
                <a:latin typeface="Calibri"/>
                <a:cs typeface="Calibri"/>
              </a:rPr>
              <a:t> </a:t>
            </a:r>
            <a:r>
              <a:rPr sz="1600" b="1" spc="-10">
                <a:solidFill>
                  <a:srgbClr val="555555"/>
                </a:solidFill>
                <a:latin typeface="Calibri"/>
                <a:cs typeface="Calibri"/>
              </a:rPr>
              <a:t>paramétrage</a:t>
            </a:r>
            <a:r>
              <a:rPr sz="1600" b="1" spc="-20">
                <a:solidFill>
                  <a:srgbClr val="555555"/>
                </a:solidFill>
                <a:latin typeface="Calibri"/>
                <a:cs typeface="Calibri"/>
              </a:rPr>
              <a:t> </a:t>
            </a:r>
            <a:r>
              <a:rPr sz="1600" b="1">
                <a:solidFill>
                  <a:srgbClr val="555555"/>
                </a:solidFill>
                <a:latin typeface="Calibri"/>
                <a:cs typeface="Calibri"/>
              </a:rPr>
              <a:t>des</a:t>
            </a:r>
            <a:r>
              <a:rPr sz="1600" b="1" spc="-25">
                <a:solidFill>
                  <a:srgbClr val="555555"/>
                </a:solidFill>
                <a:latin typeface="Calibri"/>
                <a:cs typeface="Calibri"/>
              </a:rPr>
              <a:t> </a:t>
            </a:r>
            <a:r>
              <a:rPr sz="1600" b="1">
                <a:solidFill>
                  <a:srgbClr val="555555"/>
                </a:solidFill>
                <a:latin typeface="Calibri"/>
                <a:cs typeface="Calibri"/>
              </a:rPr>
              <a:t>composantes</a:t>
            </a:r>
            <a:r>
              <a:rPr sz="1600" b="1" spc="5">
                <a:solidFill>
                  <a:srgbClr val="555555"/>
                </a:solidFill>
                <a:latin typeface="Calibri"/>
                <a:cs typeface="Calibri"/>
              </a:rPr>
              <a:t> </a:t>
            </a:r>
            <a:r>
              <a:rPr sz="1600" b="1">
                <a:solidFill>
                  <a:srgbClr val="555555"/>
                </a:solidFill>
                <a:latin typeface="Calibri"/>
                <a:cs typeface="Calibri"/>
              </a:rPr>
              <a:t>logicielles</a:t>
            </a:r>
            <a:r>
              <a:rPr sz="1600" b="1" spc="5">
                <a:solidFill>
                  <a:srgbClr val="555555"/>
                </a:solidFill>
                <a:latin typeface="Calibri"/>
                <a:cs typeface="Calibri"/>
              </a:rPr>
              <a:t> </a:t>
            </a:r>
            <a:r>
              <a:rPr sz="1600" b="1">
                <a:solidFill>
                  <a:srgbClr val="555555"/>
                </a:solidFill>
                <a:latin typeface="Calibri"/>
                <a:cs typeface="Calibri"/>
              </a:rPr>
              <a:t>sur</a:t>
            </a:r>
            <a:r>
              <a:rPr sz="1600" b="1" spc="10">
                <a:solidFill>
                  <a:srgbClr val="555555"/>
                </a:solidFill>
                <a:latin typeface="Calibri"/>
                <a:cs typeface="Calibri"/>
              </a:rPr>
              <a:t> </a:t>
            </a:r>
            <a:r>
              <a:rPr sz="1600" b="1">
                <a:solidFill>
                  <a:srgbClr val="555555"/>
                </a:solidFill>
                <a:latin typeface="Calibri"/>
                <a:cs typeface="Calibri"/>
              </a:rPr>
              <a:t>les </a:t>
            </a:r>
            <a:r>
              <a:rPr sz="1600" b="1" spc="-10">
                <a:solidFill>
                  <a:srgbClr val="555555"/>
                </a:solidFill>
                <a:latin typeface="Calibri"/>
                <a:cs typeface="Calibri"/>
              </a:rPr>
              <a:t>composantes</a:t>
            </a:r>
            <a:r>
              <a:rPr sz="1600" b="1" spc="5">
                <a:solidFill>
                  <a:srgbClr val="555555"/>
                </a:solidFill>
                <a:latin typeface="Calibri"/>
                <a:cs typeface="Calibri"/>
              </a:rPr>
              <a:t> </a:t>
            </a:r>
            <a:r>
              <a:rPr sz="1600" b="1" spc="-10">
                <a:solidFill>
                  <a:srgbClr val="555555"/>
                </a:solidFill>
                <a:latin typeface="Calibri"/>
                <a:cs typeface="Calibri"/>
              </a:rPr>
              <a:t>matérielles</a:t>
            </a:r>
            <a:r>
              <a:rPr sz="1600" b="1" spc="-20">
                <a:solidFill>
                  <a:srgbClr val="555555"/>
                </a:solidFill>
                <a:latin typeface="Calibri"/>
                <a:cs typeface="Calibri"/>
              </a:rPr>
              <a:t> </a:t>
            </a:r>
            <a:r>
              <a:rPr sz="1600" b="1">
                <a:solidFill>
                  <a:srgbClr val="555555"/>
                </a:solidFill>
                <a:latin typeface="Calibri"/>
                <a:cs typeface="Calibri"/>
              </a:rPr>
              <a:t>de</a:t>
            </a:r>
            <a:r>
              <a:rPr sz="1600" b="1" spc="-25">
                <a:solidFill>
                  <a:srgbClr val="555555"/>
                </a:solidFill>
                <a:latin typeface="Calibri"/>
                <a:cs typeface="Calibri"/>
              </a:rPr>
              <a:t> </a:t>
            </a:r>
            <a:r>
              <a:rPr sz="1600" b="1" spc="-20">
                <a:solidFill>
                  <a:srgbClr val="555555"/>
                </a:solidFill>
                <a:latin typeface="Calibri"/>
                <a:cs typeface="Calibri"/>
              </a:rPr>
              <a:t>l’environnement</a:t>
            </a:r>
            <a:r>
              <a:rPr sz="1600" b="1" spc="-15">
                <a:solidFill>
                  <a:srgbClr val="555555"/>
                </a:solidFill>
                <a:latin typeface="Calibri"/>
                <a:cs typeface="Calibri"/>
              </a:rPr>
              <a:t> </a:t>
            </a:r>
            <a:r>
              <a:rPr sz="1600" b="1" spc="-20">
                <a:solidFill>
                  <a:srgbClr val="555555"/>
                </a:solidFill>
                <a:latin typeface="Calibri"/>
                <a:cs typeface="Calibri"/>
              </a:rPr>
              <a:t>d’exploitation </a:t>
            </a:r>
            <a:r>
              <a:rPr sz="1600">
                <a:solidFill>
                  <a:srgbClr val="555555"/>
                </a:solidFill>
                <a:latin typeface="Calibri"/>
                <a:cs typeface="Calibri"/>
              </a:rPr>
              <a:t>:</a:t>
            </a:r>
            <a:r>
              <a:rPr sz="1600" spc="-15">
                <a:solidFill>
                  <a:srgbClr val="555555"/>
                </a:solidFill>
                <a:latin typeface="Calibri"/>
                <a:cs typeface="Calibri"/>
              </a:rPr>
              <a:t> </a:t>
            </a:r>
            <a:r>
              <a:rPr sz="1600">
                <a:solidFill>
                  <a:srgbClr val="555555"/>
                </a:solidFill>
                <a:latin typeface="Calibri"/>
                <a:cs typeface="Calibri"/>
              </a:rPr>
              <a:t>Il</a:t>
            </a:r>
            <a:r>
              <a:rPr sz="1600" spc="-5">
                <a:solidFill>
                  <a:srgbClr val="555555"/>
                </a:solidFill>
                <a:latin typeface="Calibri"/>
                <a:cs typeface="Calibri"/>
              </a:rPr>
              <a:t> </a:t>
            </a:r>
            <a:r>
              <a:rPr sz="1600" spc="-20" err="1">
                <a:solidFill>
                  <a:srgbClr val="555555"/>
                </a:solidFill>
                <a:latin typeface="Calibri"/>
                <a:cs typeface="Calibri"/>
              </a:rPr>
              <a:t>s’agit</a:t>
            </a:r>
            <a:r>
              <a:rPr sz="1600" spc="-5">
                <a:solidFill>
                  <a:srgbClr val="555555"/>
                </a:solidFill>
                <a:latin typeface="Calibri"/>
                <a:cs typeface="Calibri"/>
              </a:rPr>
              <a:t> </a:t>
            </a:r>
            <a:r>
              <a:rPr sz="1600" spc="-10" err="1">
                <a:solidFill>
                  <a:srgbClr val="555555"/>
                </a:solidFill>
                <a:latin typeface="Calibri"/>
                <a:cs typeface="Calibri"/>
              </a:rPr>
              <a:t>d’installer</a:t>
            </a:r>
            <a:r>
              <a:rPr lang="fr-FR" sz="1600">
                <a:latin typeface="Calibri"/>
                <a:cs typeface="Calibri"/>
              </a:rPr>
              <a:t> </a:t>
            </a:r>
            <a:r>
              <a:rPr sz="1600">
                <a:solidFill>
                  <a:srgbClr val="555555"/>
                </a:solidFill>
                <a:latin typeface="Calibri"/>
                <a:cs typeface="Calibri"/>
              </a:rPr>
              <a:t>les</a:t>
            </a:r>
            <a:r>
              <a:rPr sz="1600" spc="-30">
                <a:solidFill>
                  <a:srgbClr val="555555"/>
                </a:solidFill>
                <a:latin typeface="Calibri"/>
                <a:cs typeface="Calibri"/>
              </a:rPr>
              <a:t> </a:t>
            </a:r>
            <a:r>
              <a:rPr sz="1600" spc="-10">
                <a:solidFill>
                  <a:srgbClr val="555555"/>
                </a:solidFill>
                <a:latin typeface="Calibri"/>
                <a:cs typeface="Calibri"/>
              </a:rPr>
              <a:t>composantes</a:t>
            </a:r>
            <a:r>
              <a:rPr sz="1600" spc="-30">
                <a:solidFill>
                  <a:srgbClr val="555555"/>
                </a:solidFill>
                <a:latin typeface="Calibri"/>
                <a:cs typeface="Calibri"/>
              </a:rPr>
              <a:t> </a:t>
            </a:r>
            <a:r>
              <a:rPr sz="1600" spc="-10">
                <a:solidFill>
                  <a:srgbClr val="555555"/>
                </a:solidFill>
                <a:latin typeface="Calibri"/>
                <a:cs typeface="Calibri"/>
              </a:rPr>
              <a:t>applicatives</a:t>
            </a:r>
            <a:r>
              <a:rPr sz="1600" spc="35">
                <a:solidFill>
                  <a:srgbClr val="555555"/>
                </a:solidFill>
                <a:latin typeface="Calibri"/>
                <a:cs typeface="Calibri"/>
              </a:rPr>
              <a:t> </a:t>
            </a:r>
            <a:r>
              <a:rPr sz="1600">
                <a:solidFill>
                  <a:srgbClr val="555555"/>
                </a:solidFill>
                <a:latin typeface="Calibri"/>
                <a:cs typeface="Calibri"/>
              </a:rPr>
              <a:t>sur</a:t>
            </a:r>
            <a:r>
              <a:rPr sz="1600" spc="-45">
                <a:solidFill>
                  <a:srgbClr val="555555"/>
                </a:solidFill>
                <a:latin typeface="Calibri"/>
                <a:cs typeface="Calibri"/>
              </a:rPr>
              <a:t> </a:t>
            </a:r>
            <a:r>
              <a:rPr sz="1600">
                <a:solidFill>
                  <a:srgbClr val="555555"/>
                </a:solidFill>
                <a:latin typeface="Calibri"/>
                <a:cs typeface="Calibri"/>
              </a:rPr>
              <a:t>la</a:t>
            </a:r>
            <a:r>
              <a:rPr sz="1600" spc="-35">
                <a:solidFill>
                  <a:srgbClr val="555555"/>
                </a:solidFill>
                <a:latin typeface="Calibri"/>
                <a:cs typeface="Calibri"/>
              </a:rPr>
              <a:t> </a:t>
            </a:r>
            <a:r>
              <a:rPr sz="1600" spc="-10">
                <a:solidFill>
                  <a:srgbClr val="555555"/>
                </a:solidFill>
                <a:latin typeface="Calibri"/>
                <a:cs typeface="Calibri"/>
              </a:rPr>
              <a:t>plateforme</a:t>
            </a:r>
            <a:r>
              <a:rPr sz="1600" spc="25">
                <a:solidFill>
                  <a:srgbClr val="555555"/>
                </a:solidFill>
                <a:latin typeface="Calibri"/>
                <a:cs typeface="Calibri"/>
              </a:rPr>
              <a:t> </a:t>
            </a:r>
            <a:r>
              <a:rPr sz="1600" spc="-10">
                <a:solidFill>
                  <a:srgbClr val="555555"/>
                </a:solidFill>
                <a:latin typeface="Calibri"/>
                <a:cs typeface="Calibri"/>
              </a:rPr>
              <a:t>informatique</a:t>
            </a:r>
            <a:r>
              <a:rPr sz="1600" spc="30">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spc="-20">
                <a:solidFill>
                  <a:srgbClr val="555555"/>
                </a:solidFill>
                <a:latin typeface="Calibri"/>
                <a:cs typeface="Calibri"/>
              </a:rPr>
              <a:t>l’environnement</a:t>
            </a:r>
            <a:r>
              <a:rPr sz="1600" spc="35">
                <a:solidFill>
                  <a:srgbClr val="555555"/>
                </a:solidFill>
                <a:latin typeface="Calibri"/>
                <a:cs typeface="Calibri"/>
              </a:rPr>
              <a:t> </a:t>
            </a:r>
            <a:r>
              <a:rPr sz="1600" spc="-10">
                <a:solidFill>
                  <a:srgbClr val="555555"/>
                </a:solidFill>
                <a:latin typeface="Calibri"/>
                <a:cs typeface="Calibri"/>
              </a:rPr>
              <a:t>d’exploitation.</a:t>
            </a:r>
            <a:endParaRPr sz="1600">
              <a:latin typeface="Calibri"/>
              <a:cs typeface="Calibri"/>
            </a:endParaRPr>
          </a:p>
          <a:p>
            <a:pPr algn="just">
              <a:lnSpc>
                <a:spcPct val="100000"/>
              </a:lnSpc>
              <a:spcBef>
                <a:spcPts val="1115"/>
              </a:spcBef>
            </a:pPr>
            <a:endParaRPr sz="1600">
              <a:latin typeface="Calibri"/>
              <a:cs typeface="Calibri"/>
            </a:endParaRPr>
          </a:p>
          <a:p>
            <a:pPr marL="298450" marR="8255" indent="-285750" algn="just">
              <a:lnSpc>
                <a:spcPts val="1610"/>
              </a:lnSpc>
              <a:spcBef>
                <a:spcPts val="5"/>
              </a:spcBef>
              <a:buFont typeface="Wingdings" panose="05000000000000000000" pitchFamily="2" charset="2"/>
              <a:buChar char="Ø"/>
            </a:pPr>
            <a:r>
              <a:rPr sz="1600" b="1">
                <a:solidFill>
                  <a:srgbClr val="555555"/>
                </a:solidFill>
                <a:latin typeface="Calibri"/>
                <a:cs typeface="Calibri"/>
              </a:rPr>
              <a:t>Formation</a:t>
            </a:r>
            <a:r>
              <a:rPr sz="1600" b="1" spc="160">
                <a:solidFill>
                  <a:srgbClr val="555555"/>
                </a:solidFill>
                <a:latin typeface="Calibri"/>
                <a:cs typeface="Calibri"/>
              </a:rPr>
              <a:t> </a:t>
            </a:r>
            <a:r>
              <a:rPr sz="1600" b="1">
                <a:solidFill>
                  <a:srgbClr val="555555"/>
                </a:solidFill>
                <a:latin typeface="Calibri"/>
                <a:cs typeface="Calibri"/>
              </a:rPr>
              <a:t>des</a:t>
            </a:r>
            <a:r>
              <a:rPr sz="1600" b="1" spc="155">
                <a:solidFill>
                  <a:srgbClr val="555555"/>
                </a:solidFill>
                <a:latin typeface="Calibri"/>
                <a:cs typeface="Calibri"/>
              </a:rPr>
              <a:t> </a:t>
            </a:r>
            <a:r>
              <a:rPr sz="1600" b="1">
                <a:solidFill>
                  <a:srgbClr val="555555"/>
                </a:solidFill>
                <a:latin typeface="Calibri"/>
                <a:cs typeface="Calibri"/>
              </a:rPr>
              <a:t>utilisateurs</a:t>
            </a:r>
            <a:r>
              <a:rPr sz="1600" b="1" spc="185">
                <a:solidFill>
                  <a:srgbClr val="555555"/>
                </a:solidFill>
                <a:latin typeface="Calibri"/>
                <a:cs typeface="Calibri"/>
              </a:rPr>
              <a:t> </a:t>
            </a:r>
            <a:r>
              <a:rPr sz="1600">
                <a:solidFill>
                  <a:srgbClr val="555555"/>
                </a:solidFill>
                <a:latin typeface="Calibri"/>
                <a:cs typeface="Calibri"/>
              </a:rPr>
              <a:t>:</a:t>
            </a:r>
            <a:r>
              <a:rPr sz="1600" spc="170">
                <a:solidFill>
                  <a:srgbClr val="555555"/>
                </a:solidFill>
                <a:latin typeface="Calibri"/>
                <a:cs typeface="Calibri"/>
              </a:rPr>
              <a:t> </a:t>
            </a:r>
            <a:r>
              <a:rPr sz="1600">
                <a:solidFill>
                  <a:srgbClr val="555555"/>
                </a:solidFill>
                <a:latin typeface="Calibri"/>
                <a:cs typeface="Calibri"/>
              </a:rPr>
              <a:t>Il</a:t>
            </a:r>
            <a:r>
              <a:rPr sz="1600" spc="155">
                <a:solidFill>
                  <a:srgbClr val="555555"/>
                </a:solidFill>
                <a:latin typeface="Calibri"/>
                <a:cs typeface="Calibri"/>
              </a:rPr>
              <a:t> </a:t>
            </a:r>
            <a:r>
              <a:rPr sz="1600">
                <a:solidFill>
                  <a:srgbClr val="555555"/>
                </a:solidFill>
                <a:latin typeface="Calibri"/>
                <a:cs typeface="Calibri"/>
              </a:rPr>
              <a:t>s’agit</a:t>
            </a:r>
            <a:r>
              <a:rPr sz="1600" spc="180">
                <a:solidFill>
                  <a:srgbClr val="555555"/>
                </a:solidFill>
                <a:latin typeface="Calibri"/>
                <a:cs typeface="Calibri"/>
              </a:rPr>
              <a:t> </a:t>
            </a:r>
            <a:r>
              <a:rPr sz="1600" spc="-10">
                <a:solidFill>
                  <a:srgbClr val="555555"/>
                </a:solidFill>
                <a:latin typeface="Calibri"/>
                <a:cs typeface="Calibri"/>
              </a:rPr>
              <a:t>d’organiser</a:t>
            </a:r>
            <a:r>
              <a:rPr sz="1600" spc="180">
                <a:solidFill>
                  <a:srgbClr val="555555"/>
                </a:solidFill>
                <a:latin typeface="Calibri"/>
                <a:cs typeface="Calibri"/>
              </a:rPr>
              <a:t> </a:t>
            </a:r>
            <a:r>
              <a:rPr sz="1600">
                <a:solidFill>
                  <a:srgbClr val="555555"/>
                </a:solidFill>
                <a:latin typeface="Calibri"/>
                <a:cs typeface="Calibri"/>
              </a:rPr>
              <a:t>des</a:t>
            </a:r>
            <a:r>
              <a:rPr sz="1600" spc="170">
                <a:solidFill>
                  <a:srgbClr val="555555"/>
                </a:solidFill>
                <a:latin typeface="Calibri"/>
                <a:cs typeface="Calibri"/>
              </a:rPr>
              <a:t> </a:t>
            </a:r>
            <a:r>
              <a:rPr sz="1600">
                <a:solidFill>
                  <a:srgbClr val="555555"/>
                </a:solidFill>
                <a:latin typeface="Calibri"/>
                <a:cs typeface="Calibri"/>
              </a:rPr>
              <a:t>sessions</a:t>
            </a:r>
            <a:r>
              <a:rPr sz="1600" spc="195">
                <a:solidFill>
                  <a:srgbClr val="555555"/>
                </a:solidFill>
                <a:latin typeface="Calibri"/>
                <a:cs typeface="Calibri"/>
              </a:rPr>
              <a:t> </a:t>
            </a:r>
            <a:r>
              <a:rPr sz="1600">
                <a:solidFill>
                  <a:srgbClr val="555555"/>
                </a:solidFill>
                <a:latin typeface="Calibri"/>
                <a:cs typeface="Calibri"/>
              </a:rPr>
              <a:t>de</a:t>
            </a:r>
            <a:r>
              <a:rPr sz="1600" spc="160">
                <a:solidFill>
                  <a:srgbClr val="555555"/>
                </a:solidFill>
                <a:latin typeface="Calibri"/>
                <a:cs typeface="Calibri"/>
              </a:rPr>
              <a:t> </a:t>
            </a:r>
            <a:r>
              <a:rPr sz="1600">
                <a:solidFill>
                  <a:srgbClr val="555555"/>
                </a:solidFill>
                <a:latin typeface="Calibri"/>
                <a:cs typeface="Calibri"/>
              </a:rPr>
              <a:t>formation</a:t>
            </a:r>
            <a:r>
              <a:rPr sz="1600" spc="160">
                <a:solidFill>
                  <a:srgbClr val="555555"/>
                </a:solidFill>
                <a:latin typeface="Calibri"/>
                <a:cs typeface="Calibri"/>
              </a:rPr>
              <a:t> </a:t>
            </a:r>
            <a:r>
              <a:rPr sz="1600">
                <a:solidFill>
                  <a:srgbClr val="555555"/>
                </a:solidFill>
                <a:latin typeface="Calibri"/>
                <a:cs typeface="Calibri"/>
              </a:rPr>
              <a:t>permettant</a:t>
            </a:r>
            <a:r>
              <a:rPr sz="1600" spc="175">
                <a:solidFill>
                  <a:srgbClr val="555555"/>
                </a:solidFill>
                <a:latin typeface="Calibri"/>
                <a:cs typeface="Calibri"/>
              </a:rPr>
              <a:t> </a:t>
            </a:r>
            <a:r>
              <a:rPr sz="1600">
                <a:solidFill>
                  <a:srgbClr val="555555"/>
                </a:solidFill>
                <a:latin typeface="Calibri"/>
                <a:cs typeface="Calibri"/>
              </a:rPr>
              <a:t>d’initier</a:t>
            </a:r>
            <a:r>
              <a:rPr sz="1600" spc="185">
                <a:solidFill>
                  <a:srgbClr val="555555"/>
                </a:solidFill>
                <a:latin typeface="Calibri"/>
                <a:cs typeface="Calibri"/>
              </a:rPr>
              <a:t> </a:t>
            </a:r>
            <a:r>
              <a:rPr sz="1600">
                <a:solidFill>
                  <a:srgbClr val="555555"/>
                </a:solidFill>
                <a:latin typeface="Calibri"/>
                <a:cs typeface="Calibri"/>
              </a:rPr>
              <a:t>les</a:t>
            </a:r>
            <a:r>
              <a:rPr sz="1600" spc="195">
                <a:solidFill>
                  <a:srgbClr val="555555"/>
                </a:solidFill>
                <a:latin typeface="Calibri"/>
                <a:cs typeface="Calibri"/>
              </a:rPr>
              <a:t> </a:t>
            </a:r>
            <a:r>
              <a:rPr sz="1600">
                <a:solidFill>
                  <a:srgbClr val="555555"/>
                </a:solidFill>
                <a:latin typeface="Calibri"/>
                <a:cs typeface="Calibri"/>
              </a:rPr>
              <a:t>utilisateurs</a:t>
            </a:r>
            <a:r>
              <a:rPr sz="1600" spc="190">
                <a:solidFill>
                  <a:srgbClr val="555555"/>
                </a:solidFill>
                <a:latin typeface="Calibri"/>
                <a:cs typeface="Calibri"/>
              </a:rPr>
              <a:t> </a:t>
            </a:r>
            <a:r>
              <a:rPr sz="1600">
                <a:solidFill>
                  <a:srgbClr val="555555"/>
                </a:solidFill>
                <a:latin typeface="Calibri"/>
                <a:cs typeface="Calibri"/>
              </a:rPr>
              <a:t>à</a:t>
            </a:r>
            <a:r>
              <a:rPr sz="1600" spc="160">
                <a:solidFill>
                  <a:srgbClr val="555555"/>
                </a:solidFill>
                <a:latin typeface="Calibri"/>
                <a:cs typeface="Calibri"/>
              </a:rPr>
              <a:t> </a:t>
            </a:r>
            <a:r>
              <a:rPr sz="1600">
                <a:solidFill>
                  <a:srgbClr val="555555"/>
                </a:solidFill>
                <a:latin typeface="Calibri"/>
                <a:cs typeface="Calibri"/>
              </a:rPr>
              <a:t>l’utilisation</a:t>
            </a:r>
            <a:r>
              <a:rPr sz="1600" spc="180">
                <a:solidFill>
                  <a:srgbClr val="555555"/>
                </a:solidFill>
                <a:latin typeface="Calibri"/>
                <a:cs typeface="Calibri"/>
              </a:rPr>
              <a:t> </a:t>
            </a:r>
            <a:r>
              <a:rPr sz="1600">
                <a:solidFill>
                  <a:srgbClr val="555555"/>
                </a:solidFill>
                <a:latin typeface="Calibri"/>
                <a:cs typeface="Calibri"/>
              </a:rPr>
              <a:t>des</a:t>
            </a:r>
            <a:r>
              <a:rPr sz="1600" spc="190">
                <a:solidFill>
                  <a:srgbClr val="555555"/>
                </a:solidFill>
                <a:latin typeface="Calibri"/>
                <a:cs typeface="Calibri"/>
              </a:rPr>
              <a:t> </a:t>
            </a:r>
            <a:r>
              <a:rPr sz="1600" spc="-10">
                <a:solidFill>
                  <a:srgbClr val="555555"/>
                </a:solidFill>
                <a:latin typeface="Calibri"/>
                <a:cs typeface="Calibri"/>
              </a:rPr>
              <a:t>nouvelles applications.</a:t>
            </a:r>
            <a:endParaRPr sz="16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xfrm>
            <a:off x="258876" y="327406"/>
            <a:ext cx="3764279" cy="329565"/>
          </a:xfrm>
          <a:prstGeom prst="rect">
            <a:avLst/>
          </a:prstGeom>
        </p:spPr>
        <p:txBody>
          <a:bodyPr vert="horz" wrap="square" lIns="0" tIns="11430" rIns="0" bIns="0" rtlCol="0">
            <a:spAutoFit/>
          </a:bodyPr>
          <a:lstStyle/>
          <a:p>
            <a:pPr marL="12700">
              <a:lnSpc>
                <a:spcPct val="100000"/>
              </a:lnSpc>
              <a:spcBef>
                <a:spcPts val="90"/>
              </a:spcBef>
            </a:pPr>
            <a:r>
              <a:rPr>
                <a:solidFill>
                  <a:srgbClr val="008245"/>
                </a:solidFill>
              </a:rPr>
              <a:t>01-</a:t>
            </a:r>
            <a:r>
              <a:rPr spc="-45">
                <a:solidFill>
                  <a:srgbClr val="008245"/>
                </a:solidFill>
              </a:rPr>
              <a:t> </a:t>
            </a:r>
            <a:r>
              <a:rPr spc="-10">
                <a:solidFill>
                  <a:srgbClr val="008245"/>
                </a:solidFill>
              </a:rPr>
              <a:t>COMPRENDRE</a:t>
            </a:r>
            <a:r>
              <a:rPr spc="-20">
                <a:solidFill>
                  <a:srgbClr val="008245"/>
                </a:solidFill>
              </a:rPr>
              <a:t> </a:t>
            </a:r>
            <a:r>
              <a:rPr>
                <a:solidFill>
                  <a:srgbClr val="008245"/>
                </a:solidFill>
              </a:rPr>
              <a:t>LA</a:t>
            </a:r>
            <a:r>
              <a:rPr spc="-70">
                <a:solidFill>
                  <a:srgbClr val="008245"/>
                </a:solidFill>
              </a:rPr>
              <a:t> </a:t>
            </a:r>
            <a:r>
              <a:rPr>
                <a:solidFill>
                  <a:srgbClr val="008245"/>
                </a:solidFill>
              </a:rPr>
              <a:t>NOTION</a:t>
            </a:r>
            <a:r>
              <a:rPr spc="-25">
                <a:solidFill>
                  <a:srgbClr val="008245"/>
                </a:solidFill>
              </a:rPr>
              <a:t> </a:t>
            </a:r>
            <a:r>
              <a:rPr>
                <a:solidFill>
                  <a:srgbClr val="008245"/>
                </a:solidFill>
              </a:rPr>
              <a:t>DE</a:t>
            </a:r>
            <a:r>
              <a:rPr spc="-45">
                <a:solidFill>
                  <a:srgbClr val="008245"/>
                </a:solidFill>
              </a:rPr>
              <a:t> </a:t>
            </a:r>
            <a:r>
              <a:rPr spc="-25">
                <a:solidFill>
                  <a:srgbClr val="008245"/>
                </a:solidFill>
              </a:rPr>
              <a:t>SI</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50" dirty="0"/>
              <a:t>6</a:t>
            </a:fld>
            <a:endParaRPr spc="-50"/>
          </a:p>
        </p:txBody>
      </p:sp>
      <p:sp>
        <p:nvSpPr>
          <p:cNvPr id="10" name="object 10"/>
          <p:cNvSpPr txBox="1"/>
          <p:nvPr/>
        </p:nvSpPr>
        <p:spPr>
          <a:xfrm>
            <a:off x="269240" y="771905"/>
            <a:ext cx="14084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8245"/>
                </a:solidFill>
                <a:latin typeface="Calibri"/>
                <a:cs typeface="Calibri"/>
              </a:rPr>
              <a:t>Définitions</a:t>
            </a:r>
            <a:r>
              <a:rPr sz="1600" b="1" spc="-55">
                <a:solidFill>
                  <a:srgbClr val="008245"/>
                </a:solidFill>
                <a:latin typeface="Calibri"/>
                <a:cs typeface="Calibri"/>
              </a:rPr>
              <a:t> </a:t>
            </a:r>
            <a:r>
              <a:rPr sz="1600" b="1">
                <a:solidFill>
                  <a:srgbClr val="008245"/>
                </a:solidFill>
                <a:latin typeface="Calibri"/>
                <a:cs typeface="Calibri"/>
              </a:rPr>
              <a:t>du</a:t>
            </a:r>
            <a:r>
              <a:rPr sz="1600" b="1" spc="-25">
                <a:solidFill>
                  <a:srgbClr val="008245"/>
                </a:solidFill>
                <a:latin typeface="Calibri"/>
                <a:cs typeface="Calibri"/>
              </a:rPr>
              <a:t> SI</a:t>
            </a:r>
            <a:endParaRPr sz="1600">
              <a:latin typeface="Calibri"/>
              <a:cs typeface="Calibri"/>
            </a:endParaRPr>
          </a:p>
        </p:txBody>
      </p:sp>
      <p:sp>
        <p:nvSpPr>
          <p:cNvPr id="11" name="object 11"/>
          <p:cNvSpPr txBox="1"/>
          <p:nvPr/>
        </p:nvSpPr>
        <p:spPr>
          <a:xfrm>
            <a:off x="799591" y="3389340"/>
            <a:ext cx="10422890" cy="2370521"/>
          </a:xfrm>
          <a:prstGeom prst="rect">
            <a:avLst/>
          </a:prstGeom>
        </p:spPr>
        <p:txBody>
          <a:bodyPr vert="horz" wrap="square" lIns="0" tIns="79375" rIns="0" bIns="0" rtlCol="0">
            <a:spAutoFit/>
          </a:bodyPr>
          <a:lstStyle/>
          <a:p>
            <a:pPr marL="12700">
              <a:lnSpc>
                <a:spcPct val="100000"/>
              </a:lnSpc>
              <a:spcBef>
                <a:spcPts val="625"/>
              </a:spcBef>
            </a:pPr>
            <a:r>
              <a:rPr sz="1600">
                <a:solidFill>
                  <a:srgbClr val="555555"/>
                </a:solidFill>
                <a:latin typeface="Calibri"/>
                <a:cs typeface="Calibri"/>
              </a:rPr>
              <a:t>Le</a:t>
            </a:r>
            <a:r>
              <a:rPr sz="1600" spc="-50">
                <a:solidFill>
                  <a:srgbClr val="555555"/>
                </a:solidFill>
                <a:latin typeface="Calibri"/>
                <a:cs typeface="Calibri"/>
              </a:rPr>
              <a:t> </a:t>
            </a:r>
            <a:r>
              <a:rPr sz="1600" spc="-10">
                <a:solidFill>
                  <a:srgbClr val="555555"/>
                </a:solidFill>
                <a:latin typeface="Calibri"/>
                <a:cs typeface="Calibri"/>
              </a:rPr>
              <a:t>système</a:t>
            </a:r>
            <a:r>
              <a:rPr sz="1600" spc="-20">
                <a:solidFill>
                  <a:srgbClr val="555555"/>
                </a:solidFill>
                <a:latin typeface="Calibri"/>
                <a:cs typeface="Calibri"/>
              </a:rPr>
              <a:t> </a:t>
            </a:r>
            <a:r>
              <a:rPr sz="1600" spc="-10">
                <a:solidFill>
                  <a:srgbClr val="555555"/>
                </a:solidFill>
                <a:latin typeface="Calibri"/>
                <a:cs typeface="Calibri"/>
              </a:rPr>
              <a:t>d’information</a:t>
            </a:r>
            <a:r>
              <a:rPr sz="1600">
                <a:solidFill>
                  <a:srgbClr val="555555"/>
                </a:solidFill>
                <a:latin typeface="Calibri"/>
                <a:cs typeface="Calibri"/>
              </a:rPr>
              <a:t> est</a:t>
            </a:r>
            <a:r>
              <a:rPr sz="1600" spc="-40">
                <a:solidFill>
                  <a:srgbClr val="555555"/>
                </a:solidFill>
                <a:latin typeface="Calibri"/>
                <a:cs typeface="Calibri"/>
              </a:rPr>
              <a:t> </a:t>
            </a:r>
            <a:r>
              <a:rPr sz="1600">
                <a:solidFill>
                  <a:srgbClr val="555555"/>
                </a:solidFill>
                <a:latin typeface="Calibri"/>
                <a:cs typeface="Calibri"/>
              </a:rPr>
              <a:t>un</a:t>
            </a:r>
            <a:r>
              <a:rPr sz="1600" spc="-60">
                <a:solidFill>
                  <a:srgbClr val="555555"/>
                </a:solidFill>
                <a:latin typeface="Calibri"/>
                <a:cs typeface="Calibri"/>
              </a:rPr>
              <a:t> </a:t>
            </a:r>
            <a:r>
              <a:rPr sz="1600">
                <a:solidFill>
                  <a:srgbClr val="555555"/>
                </a:solidFill>
                <a:latin typeface="Calibri"/>
                <a:cs typeface="Calibri"/>
              </a:rPr>
              <a:t>moyen</a:t>
            </a:r>
            <a:r>
              <a:rPr sz="1600" spc="-30">
                <a:solidFill>
                  <a:srgbClr val="555555"/>
                </a:solidFill>
                <a:latin typeface="Calibri"/>
                <a:cs typeface="Calibri"/>
              </a:rPr>
              <a:t> </a:t>
            </a:r>
            <a:r>
              <a:rPr sz="1600">
                <a:solidFill>
                  <a:srgbClr val="555555"/>
                </a:solidFill>
                <a:latin typeface="Calibri"/>
                <a:cs typeface="Calibri"/>
              </a:rPr>
              <a:t>qui</a:t>
            </a:r>
            <a:r>
              <a:rPr sz="1600" spc="-40">
                <a:solidFill>
                  <a:srgbClr val="555555"/>
                </a:solidFill>
                <a:latin typeface="Calibri"/>
                <a:cs typeface="Calibri"/>
              </a:rPr>
              <a:t> </a:t>
            </a:r>
            <a:r>
              <a:rPr sz="1600">
                <a:solidFill>
                  <a:srgbClr val="555555"/>
                </a:solidFill>
                <a:latin typeface="Calibri"/>
                <a:cs typeface="Calibri"/>
              </a:rPr>
              <a:t>permet</a:t>
            </a:r>
            <a:r>
              <a:rPr sz="1600" spc="-35">
                <a:solidFill>
                  <a:srgbClr val="555555"/>
                </a:solidFill>
                <a:latin typeface="Calibri"/>
                <a:cs typeface="Calibri"/>
              </a:rPr>
              <a:t> </a:t>
            </a:r>
            <a:r>
              <a:rPr sz="1600">
                <a:solidFill>
                  <a:srgbClr val="555555"/>
                </a:solidFill>
                <a:latin typeface="Calibri"/>
                <a:cs typeface="Calibri"/>
              </a:rPr>
              <a:t>de</a:t>
            </a:r>
            <a:r>
              <a:rPr sz="1600" spc="-50">
                <a:solidFill>
                  <a:srgbClr val="555555"/>
                </a:solidFill>
                <a:latin typeface="Calibri"/>
                <a:cs typeface="Calibri"/>
              </a:rPr>
              <a:t> </a:t>
            </a:r>
            <a:r>
              <a:rPr sz="1600" spc="-10">
                <a:solidFill>
                  <a:srgbClr val="555555"/>
                </a:solidFill>
                <a:latin typeface="Calibri"/>
                <a:cs typeface="Calibri"/>
              </a:rPr>
              <a:t>représenter</a:t>
            </a:r>
            <a:r>
              <a:rPr sz="1600" spc="30">
                <a:solidFill>
                  <a:srgbClr val="555555"/>
                </a:solidFill>
                <a:latin typeface="Calibri"/>
                <a:cs typeface="Calibri"/>
              </a:rPr>
              <a:t> </a:t>
            </a:r>
            <a:r>
              <a:rPr sz="1600">
                <a:solidFill>
                  <a:srgbClr val="555555"/>
                </a:solidFill>
                <a:latin typeface="Calibri"/>
                <a:cs typeface="Calibri"/>
              </a:rPr>
              <a:t>les</a:t>
            </a:r>
            <a:r>
              <a:rPr sz="1600" spc="-45">
                <a:solidFill>
                  <a:srgbClr val="555555"/>
                </a:solidFill>
                <a:latin typeface="Calibri"/>
                <a:cs typeface="Calibri"/>
              </a:rPr>
              <a:t> </a:t>
            </a:r>
            <a:r>
              <a:rPr sz="1600" spc="-10">
                <a:solidFill>
                  <a:srgbClr val="555555"/>
                </a:solidFill>
                <a:latin typeface="Calibri"/>
                <a:cs typeface="Calibri"/>
              </a:rPr>
              <a:t>différents</a:t>
            </a:r>
            <a:r>
              <a:rPr sz="1600">
                <a:solidFill>
                  <a:srgbClr val="555555"/>
                </a:solidFill>
                <a:latin typeface="Calibri"/>
                <a:cs typeface="Calibri"/>
              </a:rPr>
              <a:t> </a:t>
            </a:r>
            <a:r>
              <a:rPr sz="1600" spc="-10">
                <a:solidFill>
                  <a:srgbClr val="555555"/>
                </a:solidFill>
                <a:latin typeface="Calibri"/>
                <a:cs typeface="Calibri"/>
              </a:rPr>
              <a:t>éléments</a:t>
            </a:r>
            <a:r>
              <a:rPr sz="1600" spc="-5">
                <a:solidFill>
                  <a:srgbClr val="555555"/>
                </a:solidFill>
                <a:latin typeface="Calibri"/>
                <a:cs typeface="Calibri"/>
              </a:rPr>
              <a:t> </a:t>
            </a:r>
            <a:r>
              <a:rPr sz="1600">
                <a:solidFill>
                  <a:srgbClr val="555555"/>
                </a:solidFill>
                <a:latin typeface="Calibri"/>
                <a:cs typeface="Calibri"/>
              </a:rPr>
              <a:t>d’une</a:t>
            </a:r>
            <a:r>
              <a:rPr sz="1600" spc="-10">
                <a:solidFill>
                  <a:srgbClr val="555555"/>
                </a:solidFill>
                <a:latin typeface="Calibri"/>
                <a:cs typeface="Calibri"/>
              </a:rPr>
              <a:t> organisation.</a:t>
            </a:r>
            <a:endParaRPr sz="1600">
              <a:latin typeface="Calibri"/>
              <a:cs typeface="Calibri"/>
            </a:endParaRPr>
          </a:p>
          <a:p>
            <a:pPr marL="12700">
              <a:lnSpc>
                <a:spcPct val="100000"/>
              </a:lnSpc>
              <a:spcBef>
                <a:spcPts val="530"/>
              </a:spcBef>
            </a:pPr>
            <a:r>
              <a:rPr sz="1600" spc="-10">
                <a:solidFill>
                  <a:srgbClr val="555555"/>
                </a:solidFill>
                <a:latin typeface="Calibri"/>
                <a:cs typeface="Calibri"/>
              </a:rPr>
              <a:t>Cette</a:t>
            </a:r>
            <a:r>
              <a:rPr sz="1600" spc="-45">
                <a:solidFill>
                  <a:srgbClr val="555555"/>
                </a:solidFill>
                <a:latin typeface="Calibri"/>
                <a:cs typeface="Calibri"/>
              </a:rPr>
              <a:t> </a:t>
            </a:r>
            <a:r>
              <a:rPr sz="1600" spc="-10">
                <a:solidFill>
                  <a:srgbClr val="555555"/>
                </a:solidFill>
                <a:latin typeface="Calibri"/>
                <a:cs typeface="Calibri"/>
              </a:rPr>
              <a:t>représentation</a:t>
            </a:r>
            <a:r>
              <a:rPr sz="1600" spc="10">
                <a:solidFill>
                  <a:srgbClr val="555555"/>
                </a:solidFill>
                <a:latin typeface="Calibri"/>
                <a:cs typeface="Calibri"/>
              </a:rPr>
              <a:t> </a:t>
            </a:r>
            <a:r>
              <a:rPr sz="1600">
                <a:solidFill>
                  <a:srgbClr val="555555"/>
                </a:solidFill>
                <a:latin typeface="Calibri"/>
                <a:cs typeface="Calibri"/>
              </a:rPr>
              <a:t>concerne</a:t>
            </a:r>
            <a:r>
              <a:rPr sz="1600" spc="-6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82245" lvl="4" indent="-169545">
              <a:spcBef>
                <a:spcPts val="530"/>
              </a:spcBef>
              <a:buFont typeface="Arial MT"/>
              <a:buChar char="•"/>
              <a:tabLst>
                <a:tab pos="182245" algn="l"/>
              </a:tabLst>
            </a:pPr>
            <a:r>
              <a:rPr lang="fr-FR" sz="1600">
                <a:solidFill>
                  <a:srgbClr val="555555"/>
                </a:solidFill>
                <a:latin typeface="Calibri"/>
                <a:cs typeface="Calibri"/>
              </a:rPr>
              <a:t>Des personnes (employés, clients)</a:t>
            </a:r>
          </a:p>
          <a:p>
            <a:pPr marL="182245" lvl="4" indent="-169545">
              <a:spcBef>
                <a:spcPts val="530"/>
              </a:spcBef>
              <a:buFont typeface="Arial MT"/>
              <a:buChar char="•"/>
              <a:tabLst>
                <a:tab pos="182245" algn="l"/>
              </a:tabLst>
            </a:pPr>
            <a:r>
              <a:rPr lang="fr-FR" sz="1600">
                <a:solidFill>
                  <a:srgbClr val="555555"/>
                </a:solidFill>
                <a:latin typeface="Calibri"/>
                <a:cs typeface="Calibri"/>
              </a:rPr>
              <a:t>Des ressources (argent, matériel)</a:t>
            </a:r>
          </a:p>
          <a:p>
            <a:pPr marL="182245" lvl="4" indent="-169545">
              <a:spcBef>
                <a:spcPts val="530"/>
              </a:spcBef>
              <a:buFont typeface="Arial MT"/>
              <a:buChar char="•"/>
              <a:tabLst>
                <a:tab pos="182245" algn="l"/>
              </a:tabLst>
            </a:pPr>
            <a:r>
              <a:rPr lang="fr-FR" sz="1600">
                <a:solidFill>
                  <a:srgbClr val="555555"/>
                </a:solidFill>
                <a:latin typeface="Calibri"/>
                <a:cs typeface="Calibri"/>
              </a:rPr>
              <a:t>Des activités (tâches)</a:t>
            </a:r>
          </a:p>
          <a:p>
            <a:pPr marL="12700" algn="just">
              <a:lnSpc>
                <a:spcPct val="100000"/>
              </a:lnSpc>
              <a:spcBef>
                <a:spcPts val="530"/>
              </a:spcBef>
              <a:tabLst>
                <a:tab pos="182245" algn="l"/>
              </a:tabLst>
            </a:pPr>
            <a:r>
              <a:rPr lang="fr-FR" sz="1600" b="1">
                <a:solidFill>
                  <a:srgbClr val="FF0000"/>
                </a:solidFill>
                <a:latin typeface="Calibri"/>
                <a:cs typeface="Calibri"/>
              </a:rPr>
              <a:t>Remarque</a:t>
            </a:r>
            <a:r>
              <a:rPr lang="fr-FR" sz="1600">
                <a:solidFill>
                  <a:srgbClr val="555555"/>
                </a:solidFill>
                <a:latin typeface="Calibri"/>
                <a:cs typeface="Calibri"/>
              </a:rPr>
              <a:t> : </a:t>
            </a:r>
            <a:r>
              <a:rPr sz="1600">
                <a:solidFill>
                  <a:srgbClr val="555555"/>
                </a:solidFill>
                <a:latin typeface="Calibri"/>
                <a:cs typeface="Calibri"/>
              </a:rPr>
              <a:t>Les</a:t>
            </a:r>
            <a:r>
              <a:rPr sz="1600" spc="125">
                <a:solidFill>
                  <a:srgbClr val="555555"/>
                </a:solidFill>
                <a:latin typeface="Calibri"/>
                <a:cs typeface="Calibri"/>
              </a:rPr>
              <a:t> </a:t>
            </a:r>
            <a:r>
              <a:rPr sz="1600">
                <a:solidFill>
                  <a:srgbClr val="555555"/>
                </a:solidFill>
                <a:latin typeface="Calibri"/>
                <a:cs typeface="Calibri"/>
              </a:rPr>
              <a:t>systèmes</a:t>
            </a:r>
            <a:r>
              <a:rPr sz="1600" spc="155">
                <a:solidFill>
                  <a:srgbClr val="555555"/>
                </a:solidFill>
                <a:latin typeface="Calibri"/>
                <a:cs typeface="Calibri"/>
              </a:rPr>
              <a:t> </a:t>
            </a:r>
            <a:r>
              <a:rPr sz="1600">
                <a:solidFill>
                  <a:srgbClr val="555555"/>
                </a:solidFill>
                <a:latin typeface="Calibri"/>
                <a:cs typeface="Calibri"/>
              </a:rPr>
              <a:t>d’information</a:t>
            </a:r>
            <a:r>
              <a:rPr sz="1600" spc="120">
                <a:solidFill>
                  <a:srgbClr val="555555"/>
                </a:solidFill>
                <a:latin typeface="Calibri"/>
                <a:cs typeface="Calibri"/>
              </a:rPr>
              <a:t> </a:t>
            </a:r>
            <a:r>
              <a:rPr sz="1600">
                <a:solidFill>
                  <a:srgbClr val="555555"/>
                </a:solidFill>
                <a:latin typeface="Calibri"/>
                <a:cs typeface="Calibri"/>
              </a:rPr>
              <a:t>ne</a:t>
            </a:r>
            <a:r>
              <a:rPr sz="1600" spc="120">
                <a:solidFill>
                  <a:srgbClr val="555555"/>
                </a:solidFill>
                <a:latin typeface="Calibri"/>
                <a:cs typeface="Calibri"/>
              </a:rPr>
              <a:t> </a:t>
            </a:r>
            <a:r>
              <a:rPr sz="1600">
                <a:solidFill>
                  <a:srgbClr val="555555"/>
                </a:solidFill>
                <a:latin typeface="Calibri"/>
                <a:cs typeface="Calibri"/>
              </a:rPr>
              <a:t>sont</a:t>
            </a:r>
            <a:r>
              <a:rPr sz="1600" spc="114">
                <a:solidFill>
                  <a:srgbClr val="555555"/>
                </a:solidFill>
                <a:latin typeface="Calibri"/>
                <a:cs typeface="Calibri"/>
              </a:rPr>
              <a:t> </a:t>
            </a:r>
            <a:r>
              <a:rPr sz="1600">
                <a:solidFill>
                  <a:srgbClr val="555555"/>
                </a:solidFill>
                <a:latin typeface="Calibri"/>
                <a:cs typeface="Calibri"/>
              </a:rPr>
              <a:t>pas</a:t>
            </a:r>
            <a:r>
              <a:rPr sz="1600" spc="130">
                <a:solidFill>
                  <a:srgbClr val="555555"/>
                </a:solidFill>
                <a:latin typeface="Calibri"/>
                <a:cs typeface="Calibri"/>
              </a:rPr>
              <a:t> </a:t>
            </a:r>
            <a:r>
              <a:rPr sz="1600">
                <a:solidFill>
                  <a:srgbClr val="555555"/>
                </a:solidFill>
                <a:latin typeface="Calibri"/>
                <a:cs typeface="Calibri"/>
              </a:rPr>
              <a:t>nécessairement</a:t>
            </a:r>
            <a:r>
              <a:rPr sz="1600" spc="120">
                <a:solidFill>
                  <a:srgbClr val="555555"/>
                </a:solidFill>
                <a:latin typeface="Calibri"/>
                <a:cs typeface="Calibri"/>
              </a:rPr>
              <a:t> </a:t>
            </a:r>
            <a:r>
              <a:rPr sz="1600">
                <a:solidFill>
                  <a:srgbClr val="555555"/>
                </a:solidFill>
                <a:latin typeface="Calibri"/>
                <a:cs typeface="Calibri"/>
              </a:rPr>
              <a:t>conditionnés</a:t>
            </a:r>
            <a:r>
              <a:rPr sz="1600" spc="160">
                <a:solidFill>
                  <a:srgbClr val="555555"/>
                </a:solidFill>
                <a:latin typeface="Calibri"/>
                <a:cs typeface="Calibri"/>
              </a:rPr>
              <a:t> </a:t>
            </a:r>
            <a:r>
              <a:rPr sz="1600">
                <a:solidFill>
                  <a:srgbClr val="555555"/>
                </a:solidFill>
                <a:latin typeface="Calibri"/>
                <a:cs typeface="Calibri"/>
              </a:rPr>
              <a:t>par</a:t>
            </a:r>
            <a:r>
              <a:rPr sz="1600" spc="135">
                <a:solidFill>
                  <a:srgbClr val="555555"/>
                </a:solidFill>
                <a:latin typeface="Calibri"/>
                <a:cs typeface="Calibri"/>
              </a:rPr>
              <a:t> </a:t>
            </a:r>
            <a:r>
              <a:rPr sz="1600">
                <a:solidFill>
                  <a:srgbClr val="555555"/>
                </a:solidFill>
                <a:latin typeface="Calibri"/>
                <a:cs typeface="Calibri"/>
              </a:rPr>
              <a:t>l’existence</a:t>
            </a:r>
            <a:r>
              <a:rPr sz="1600" spc="130">
                <a:solidFill>
                  <a:srgbClr val="555555"/>
                </a:solidFill>
                <a:latin typeface="Calibri"/>
                <a:cs typeface="Calibri"/>
              </a:rPr>
              <a:t> </a:t>
            </a:r>
            <a:r>
              <a:rPr sz="1600">
                <a:solidFill>
                  <a:srgbClr val="555555"/>
                </a:solidFill>
                <a:latin typeface="Calibri"/>
                <a:cs typeface="Calibri"/>
              </a:rPr>
              <a:t>de</a:t>
            </a:r>
            <a:r>
              <a:rPr sz="1600" spc="125">
                <a:solidFill>
                  <a:srgbClr val="555555"/>
                </a:solidFill>
                <a:latin typeface="Calibri"/>
                <a:cs typeface="Calibri"/>
              </a:rPr>
              <a:t> </a:t>
            </a:r>
            <a:r>
              <a:rPr sz="1600">
                <a:solidFill>
                  <a:srgbClr val="555555"/>
                </a:solidFill>
                <a:latin typeface="Calibri"/>
                <a:cs typeface="Calibri"/>
              </a:rPr>
              <a:t>l’informatique.</a:t>
            </a:r>
            <a:r>
              <a:rPr sz="1600" spc="125">
                <a:solidFill>
                  <a:srgbClr val="555555"/>
                </a:solidFill>
                <a:latin typeface="Calibri"/>
                <a:cs typeface="Calibri"/>
              </a:rPr>
              <a:t> </a:t>
            </a:r>
            <a:r>
              <a:rPr sz="1600">
                <a:solidFill>
                  <a:srgbClr val="555555"/>
                </a:solidFill>
                <a:latin typeface="Calibri"/>
                <a:cs typeface="Calibri"/>
              </a:rPr>
              <a:t>Les</a:t>
            </a:r>
            <a:r>
              <a:rPr sz="1600" spc="130">
                <a:solidFill>
                  <a:srgbClr val="555555"/>
                </a:solidFill>
                <a:latin typeface="Calibri"/>
                <a:cs typeface="Calibri"/>
              </a:rPr>
              <a:t> </a:t>
            </a:r>
            <a:r>
              <a:rPr sz="1600">
                <a:solidFill>
                  <a:srgbClr val="555555"/>
                </a:solidFill>
                <a:latin typeface="Calibri"/>
                <a:cs typeface="Calibri"/>
              </a:rPr>
              <a:t>entreprises</a:t>
            </a:r>
            <a:r>
              <a:rPr sz="1600" spc="130">
                <a:solidFill>
                  <a:srgbClr val="555555"/>
                </a:solidFill>
                <a:latin typeface="Calibri"/>
                <a:cs typeface="Calibri"/>
              </a:rPr>
              <a:t> </a:t>
            </a:r>
            <a:r>
              <a:rPr sz="1600">
                <a:solidFill>
                  <a:srgbClr val="555555"/>
                </a:solidFill>
                <a:latin typeface="Calibri"/>
                <a:cs typeface="Calibri"/>
              </a:rPr>
              <a:t>(banques,</a:t>
            </a:r>
            <a:r>
              <a:rPr sz="1600" spc="120">
                <a:solidFill>
                  <a:srgbClr val="555555"/>
                </a:solidFill>
                <a:latin typeface="Calibri"/>
                <a:cs typeface="Calibri"/>
              </a:rPr>
              <a:t> </a:t>
            </a:r>
            <a:r>
              <a:rPr sz="1600" spc="-10">
                <a:solidFill>
                  <a:srgbClr val="555555"/>
                </a:solidFill>
                <a:latin typeface="Calibri"/>
                <a:cs typeface="Calibri"/>
              </a:rPr>
              <a:t>écoles, </a:t>
            </a:r>
            <a:r>
              <a:rPr sz="1600" err="1">
                <a:solidFill>
                  <a:srgbClr val="555555"/>
                </a:solidFill>
                <a:latin typeface="Calibri"/>
                <a:cs typeface="Calibri"/>
              </a:rPr>
              <a:t>universités</a:t>
            </a:r>
            <a:r>
              <a:rPr sz="1600">
                <a:solidFill>
                  <a:srgbClr val="555555"/>
                </a:solidFill>
                <a:latin typeface="Calibri"/>
                <a:cs typeface="Calibri"/>
              </a:rPr>
              <a:t>,</a:t>
            </a:r>
            <a:r>
              <a:rPr sz="1600" spc="185">
                <a:solidFill>
                  <a:srgbClr val="555555"/>
                </a:solidFill>
                <a:latin typeface="Calibri"/>
                <a:cs typeface="Calibri"/>
              </a:rPr>
              <a:t> </a:t>
            </a:r>
            <a:r>
              <a:rPr sz="1600">
                <a:solidFill>
                  <a:srgbClr val="555555"/>
                </a:solidFill>
                <a:latin typeface="Calibri"/>
                <a:cs typeface="Calibri"/>
              </a:rPr>
              <a:t>hôpitaux,</a:t>
            </a:r>
            <a:r>
              <a:rPr sz="1600" spc="180">
                <a:solidFill>
                  <a:srgbClr val="555555"/>
                </a:solidFill>
                <a:latin typeface="Calibri"/>
                <a:cs typeface="Calibri"/>
              </a:rPr>
              <a:t> </a:t>
            </a:r>
            <a:r>
              <a:rPr sz="1600">
                <a:solidFill>
                  <a:srgbClr val="555555"/>
                </a:solidFill>
                <a:latin typeface="Calibri"/>
                <a:cs typeface="Calibri"/>
              </a:rPr>
              <a:t>…)</a:t>
            </a:r>
            <a:r>
              <a:rPr sz="1600" spc="195">
                <a:solidFill>
                  <a:srgbClr val="555555"/>
                </a:solidFill>
                <a:latin typeface="Calibri"/>
                <a:cs typeface="Calibri"/>
              </a:rPr>
              <a:t> </a:t>
            </a:r>
            <a:r>
              <a:rPr sz="1600">
                <a:solidFill>
                  <a:srgbClr val="555555"/>
                </a:solidFill>
                <a:latin typeface="Calibri"/>
                <a:cs typeface="Calibri"/>
              </a:rPr>
              <a:t>des</a:t>
            </a:r>
            <a:r>
              <a:rPr sz="1600" spc="195">
                <a:solidFill>
                  <a:srgbClr val="555555"/>
                </a:solidFill>
                <a:latin typeface="Calibri"/>
                <a:cs typeface="Calibri"/>
              </a:rPr>
              <a:t> </a:t>
            </a:r>
            <a:r>
              <a:rPr sz="1600">
                <a:solidFill>
                  <a:srgbClr val="555555"/>
                </a:solidFill>
                <a:latin typeface="Calibri"/>
                <a:cs typeface="Calibri"/>
              </a:rPr>
              <a:t>17e,</a:t>
            </a:r>
            <a:r>
              <a:rPr sz="1600" spc="195">
                <a:solidFill>
                  <a:srgbClr val="555555"/>
                </a:solidFill>
                <a:latin typeface="Calibri"/>
                <a:cs typeface="Calibri"/>
              </a:rPr>
              <a:t> </a:t>
            </a:r>
            <a:r>
              <a:rPr sz="1600">
                <a:solidFill>
                  <a:srgbClr val="555555"/>
                </a:solidFill>
                <a:latin typeface="Calibri"/>
                <a:cs typeface="Calibri"/>
              </a:rPr>
              <a:t>18e,</a:t>
            </a:r>
            <a:r>
              <a:rPr sz="1600" spc="175">
                <a:solidFill>
                  <a:srgbClr val="555555"/>
                </a:solidFill>
                <a:latin typeface="Calibri"/>
                <a:cs typeface="Calibri"/>
              </a:rPr>
              <a:t> </a:t>
            </a:r>
            <a:r>
              <a:rPr sz="1600">
                <a:solidFill>
                  <a:srgbClr val="555555"/>
                </a:solidFill>
                <a:latin typeface="Calibri"/>
                <a:cs typeface="Calibri"/>
              </a:rPr>
              <a:t>19e</a:t>
            </a:r>
            <a:r>
              <a:rPr sz="1600" spc="190">
                <a:solidFill>
                  <a:srgbClr val="555555"/>
                </a:solidFill>
                <a:latin typeface="Calibri"/>
                <a:cs typeface="Calibri"/>
              </a:rPr>
              <a:t> </a:t>
            </a:r>
            <a:r>
              <a:rPr sz="1600">
                <a:solidFill>
                  <a:srgbClr val="555555"/>
                </a:solidFill>
                <a:latin typeface="Calibri"/>
                <a:cs typeface="Calibri"/>
              </a:rPr>
              <a:t>et</a:t>
            </a:r>
            <a:r>
              <a:rPr sz="1600" spc="180">
                <a:solidFill>
                  <a:srgbClr val="555555"/>
                </a:solidFill>
                <a:latin typeface="Calibri"/>
                <a:cs typeface="Calibri"/>
              </a:rPr>
              <a:t> </a:t>
            </a:r>
            <a:r>
              <a:rPr sz="1600">
                <a:solidFill>
                  <a:srgbClr val="555555"/>
                </a:solidFill>
                <a:latin typeface="Calibri"/>
                <a:cs typeface="Calibri"/>
              </a:rPr>
              <a:t>première</a:t>
            </a:r>
            <a:r>
              <a:rPr sz="1600" spc="190">
                <a:solidFill>
                  <a:srgbClr val="555555"/>
                </a:solidFill>
                <a:latin typeface="Calibri"/>
                <a:cs typeface="Calibri"/>
              </a:rPr>
              <a:t> </a:t>
            </a:r>
            <a:r>
              <a:rPr sz="1600">
                <a:solidFill>
                  <a:srgbClr val="555555"/>
                </a:solidFill>
                <a:latin typeface="Calibri"/>
                <a:cs typeface="Calibri"/>
              </a:rPr>
              <a:t>moitié</a:t>
            </a:r>
            <a:r>
              <a:rPr sz="1600" spc="210">
                <a:solidFill>
                  <a:srgbClr val="555555"/>
                </a:solidFill>
                <a:latin typeface="Calibri"/>
                <a:cs typeface="Calibri"/>
              </a:rPr>
              <a:t> </a:t>
            </a:r>
            <a:r>
              <a:rPr sz="1600">
                <a:solidFill>
                  <a:srgbClr val="555555"/>
                </a:solidFill>
                <a:latin typeface="Calibri"/>
                <a:cs typeface="Calibri"/>
              </a:rPr>
              <a:t>du</a:t>
            </a:r>
            <a:r>
              <a:rPr sz="1600" spc="195">
                <a:solidFill>
                  <a:srgbClr val="555555"/>
                </a:solidFill>
                <a:latin typeface="Calibri"/>
                <a:cs typeface="Calibri"/>
              </a:rPr>
              <a:t> </a:t>
            </a:r>
            <a:r>
              <a:rPr sz="1600">
                <a:solidFill>
                  <a:srgbClr val="555555"/>
                </a:solidFill>
                <a:latin typeface="Calibri"/>
                <a:cs typeface="Calibri"/>
              </a:rPr>
              <a:t>20e</a:t>
            </a:r>
            <a:r>
              <a:rPr sz="1600" spc="190">
                <a:solidFill>
                  <a:srgbClr val="555555"/>
                </a:solidFill>
                <a:latin typeface="Calibri"/>
                <a:cs typeface="Calibri"/>
              </a:rPr>
              <a:t> </a:t>
            </a:r>
            <a:r>
              <a:rPr sz="1600">
                <a:solidFill>
                  <a:srgbClr val="555555"/>
                </a:solidFill>
                <a:latin typeface="Calibri"/>
                <a:cs typeface="Calibri"/>
              </a:rPr>
              <a:t>siècle</a:t>
            </a:r>
            <a:r>
              <a:rPr sz="1600" spc="190">
                <a:solidFill>
                  <a:srgbClr val="555555"/>
                </a:solidFill>
                <a:latin typeface="Calibri"/>
                <a:cs typeface="Calibri"/>
              </a:rPr>
              <a:t> </a:t>
            </a:r>
            <a:r>
              <a:rPr sz="1600">
                <a:solidFill>
                  <a:srgbClr val="555555"/>
                </a:solidFill>
                <a:latin typeface="Calibri"/>
                <a:cs typeface="Calibri"/>
              </a:rPr>
              <a:t>avaient</a:t>
            </a:r>
            <a:r>
              <a:rPr sz="1600" spc="185">
                <a:solidFill>
                  <a:srgbClr val="555555"/>
                </a:solidFill>
                <a:latin typeface="Calibri"/>
                <a:cs typeface="Calibri"/>
              </a:rPr>
              <a:t> </a:t>
            </a:r>
            <a:r>
              <a:rPr sz="1600">
                <a:solidFill>
                  <a:srgbClr val="555555"/>
                </a:solidFill>
                <a:latin typeface="Calibri"/>
                <a:cs typeface="Calibri"/>
              </a:rPr>
              <a:t>leurs</a:t>
            </a:r>
            <a:r>
              <a:rPr sz="1600" spc="195">
                <a:solidFill>
                  <a:srgbClr val="555555"/>
                </a:solidFill>
                <a:latin typeface="Calibri"/>
                <a:cs typeface="Calibri"/>
              </a:rPr>
              <a:t> </a:t>
            </a:r>
            <a:r>
              <a:rPr sz="1600">
                <a:solidFill>
                  <a:srgbClr val="555555"/>
                </a:solidFill>
                <a:latin typeface="Calibri"/>
                <a:cs typeface="Calibri"/>
              </a:rPr>
              <a:t>systèmes</a:t>
            </a:r>
            <a:r>
              <a:rPr sz="1600" spc="195">
                <a:solidFill>
                  <a:srgbClr val="555555"/>
                </a:solidFill>
                <a:latin typeface="Calibri"/>
                <a:cs typeface="Calibri"/>
              </a:rPr>
              <a:t> </a:t>
            </a:r>
            <a:r>
              <a:rPr sz="1600">
                <a:solidFill>
                  <a:srgbClr val="555555"/>
                </a:solidFill>
                <a:latin typeface="Calibri"/>
                <a:cs typeface="Calibri"/>
              </a:rPr>
              <a:t>d’information</a:t>
            </a:r>
            <a:r>
              <a:rPr sz="1600" spc="185">
                <a:solidFill>
                  <a:srgbClr val="555555"/>
                </a:solidFill>
                <a:latin typeface="Calibri"/>
                <a:cs typeface="Calibri"/>
              </a:rPr>
              <a:t> </a:t>
            </a:r>
            <a:r>
              <a:rPr sz="1600">
                <a:solidFill>
                  <a:srgbClr val="555555"/>
                </a:solidFill>
                <a:latin typeface="Calibri"/>
                <a:cs typeface="Calibri"/>
              </a:rPr>
              <a:t>malgré</a:t>
            </a:r>
            <a:r>
              <a:rPr sz="1600" spc="210">
                <a:solidFill>
                  <a:srgbClr val="555555"/>
                </a:solidFill>
                <a:latin typeface="Calibri"/>
                <a:cs typeface="Calibri"/>
              </a:rPr>
              <a:t> </a:t>
            </a:r>
            <a:r>
              <a:rPr sz="1600">
                <a:solidFill>
                  <a:srgbClr val="555555"/>
                </a:solidFill>
                <a:latin typeface="Calibri"/>
                <a:cs typeface="Calibri"/>
              </a:rPr>
              <a:t>l’absence</a:t>
            </a:r>
            <a:r>
              <a:rPr sz="1600" spc="195">
                <a:solidFill>
                  <a:srgbClr val="555555"/>
                </a:solidFill>
                <a:latin typeface="Calibri"/>
                <a:cs typeface="Calibri"/>
              </a:rPr>
              <a:t> </a:t>
            </a:r>
            <a:r>
              <a:rPr sz="1600" spc="-25">
                <a:solidFill>
                  <a:srgbClr val="555555"/>
                </a:solidFill>
                <a:latin typeface="Calibri"/>
                <a:cs typeface="Calibri"/>
              </a:rPr>
              <a:t>de </a:t>
            </a:r>
            <a:r>
              <a:rPr sz="1600" spc="-10" err="1">
                <a:solidFill>
                  <a:srgbClr val="555555"/>
                </a:solidFill>
                <a:latin typeface="Calibri"/>
                <a:cs typeface="Calibri"/>
              </a:rPr>
              <a:t>l’informatique</a:t>
            </a:r>
            <a:r>
              <a:rPr sz="1600" spc="-10">
                <a:solidFill>
                  <a:srgbClr val="555555"/>
                </a:solidFill>
                <a:latin typeface="Calibri"/>
                <a:cs typeface="Calibri"/>
              </a:rPr>
              <a:t>.</a:t>
            </a:r>
            <a:endParaRPr sz="1600">
              <a:latin typeface="Calibri"/>
              <a:cs typeface="Calibri"/>
            </a:endParaRPr>
          </a:p>
        </p:txBody>
      </p:sp>
      <p:sp>
        <p:nvSpPr>
          <p:cNvPr id="12" name="object 12"/>
          <p:cNvSpPr txBox="1"/>
          <p:nvPr/>
        </p:nvSpPr>
        <p:spPr>
          <a:xfrm>
            <a:off x="719327" y="1618488"/>
            <a:ext cx="4660900" cy="326390"/>
          </a:xfrm>
          <a:prstGeom prst="rect">
            <a:avLst/>
          </a:prstGeom>
          <a:solidFill>
            <a:srgbClr val="008245"/>
          </a:solidFill>
        </p:spPr>
        <p:txBody>
          <a:bodyPr vert="horz" wrap="square" lIns="0" tIns="24765" rIns="0" bIns="0" rtlCol="0">
            <a:spAutoFit/>
          </a:bodyPr>
          <a:lstStyle/>
          <a:p>
            <a:pPr marL="92710">
              <a:lnSpc>
                <a:spcPct val="100000"/>
              </a:lnSpc>
              <a:spcBef>
                <a:spcPts val="195"/>
              </a:spcBef>
            </a:pPr>
            <a:r>
              <a:rPr sz="1400" b="1">
                <a:solidFill>
                  <a:srgbClr val="FFFFFF"/>
                </a:solidFill>
                <a:latin typeface="Calibri"/>
                <a:cs typeface="Calibri"/>
              </a:rPr>
              <a:t>Définition</a:t>
            </a:r>
            <a:r>
              <a:rPr sz="1400" b="1" spc="-20">
                <a:solidFill>
                  <a:srgbClr val="FFFFFF"/>
                </a:solidFill>
                <a:latin typeface="Calibri"/>
                <a:cs typeface="Calibri"/>
              </a:rPr>
              <a:t> </a:t>
            </a:r>
            <a:r>
              <a:rPr sz="1400" b="1">
                <a:solidFill>
                  <a:srgbClr val="FFFFFF"/>
                </a:solidFill>
                <a:latin typeface="Calibri"/>
                <a:cs typeface="Calibri"/>
              </a:rPr>
              <a:t>1</a:t>
            </a:r>
            <a:r>
              <a:rPr sz="1400" b="1" spc="-75">
                <a:solidFill>
                  <a:srgbClr val="FFFFFF"/>
                </a:solidFill>
                <a:latin typeface="Calibri"/>
                <a:cs typeface="Calibri"/>
              </a:rPr>
              <a:t> </a:t>
            </a:r>
            <a:r>
              <a:rPr sz="1400" b="1" spc="-50">
                <a:solidFill>
                  <a:srgbClr val="FFFFFF"/>
                </a:solidFill>
                <a:latin typeface="Calibri"/>
                <a:cs typeface="Calibri"/>
              </a:rPr>
              <a:t>:</a:t>
            </a:r>
            <a:endParaRPr sz="1400">
              <a:latin typeface="Calibri"/>
              <a:cs typeface="Calibri"/>
            </a:endParaRPr>
          </a:p>
        </p:txBody>
      </p:sp>
      <p:sp>
        <p:nvSpPr>
          <p:cNvPr id="13" name="object 13"/>
          <p:cNvSpPr txBox="1"/>
          <p:nvPr/>
        </p:nvSpPr>
        <p:spPr>
          <a:xfrm>
            <a:off x="719327" y="1944623"/>
            <a:ext cx="4660900" cy="1350645"/>
          </a:xfrm>
          <a:prstGeom prst="rect">
            <a:avLst/>
          </a:prstGeom>
          <a:solidFill>
            <a:srgbClr val="005BA7"/>
          </a:solidFill>
        </p:spPr>
        <p:txBody>
          <a:bodyPr vert="horz" wrap="square" lIns="0" tIns="153035" rIns="0" bIns="0" rtlCol="0">
            <a:spAutoFit/>
          </a:bodyPr>
          <a:lstStyle/>
          <a:p>
            <a:pPr>
              <a:lnSpc>
                <a:spcPct val="100000"/>
              </a:lnSpc>
              <a:spcBef>
                <a:spcPts val="1205"/>
              </a:spcBef>
            </a:pPr>
            <a:endParaRPr sz="1400">
              <a:latin typeface="Times New Roman"/>
              <a:cs typeface="Times New Roman"/>
            </a:endParaRPr>
          </a:p>
          <a:p>
            <a:pPr marL="212725" marR="95885" indent="-18415" algn="just">
              <a:lnSpc>
                <a:spcPct val="95800"/>
              </a:lnSpc>
            </a:pPr>
            <a:r>
              <a:rPr sz="1400">
                <a:solidFill>
                  <a:srgbClr val="FFFFFF"/>
                </a:solidFill>
                <a:latin typeface="Calibri"/>
                <a:cs typeface="Calibri"/>
              </a:rPr>
              <a:t>Le</a:t>
            </a:r>
            <a:r>
              <a:rPr sz="1400" spc="195">
                <a:solidFill>
                  <a:srgbClr val="FFFFFF"/>
                </a:solidFill>
                <a:latin typeface="Calibri"/>
                <a:cs typeface="Calibri"/>
              </a:rPr>
              <a:t> </a:t>
            </a:r>
            <a:r>
              <a:rPr sz="1400">
                <a:solidFill>
                  <a:srgbClr val="FFFFFF"/>
                </a:solidFill>
                <a:latin typeface="Calibri"/>
                <a:cs typeface="Calibri"/>
              </a:rPr>
              <a:t>système</a:t>
            </a:r>
            <a:r>
              <a:rPr sz="1400" spc="215">
                <a:solidFill>
                  <a:srgbClr val="FFFFFF"/>
                </a:solidFill>
                <a:latin typeface="Calibri"/>
                <a:cs typeface="Calibri"/>
              </a:rPr>
              <a:t> </a:t>
            </a:r>
            <a:r>
              <a:rPr sz="1400">
                <a:solidFill>
                  <a:srgbClr val="FFFFFF"/>
                </a:solidFill>
                <a:latin typeface="Calibri"/>
                <a:cs typeface="Calibri"/>
              </a:rPr>
              <a:t>d’information</a:t>
            </a:r>
            <a:r>
              <a:rPr sz="1400" spc="185">
                <a:solidFill>
                  <a:srgbClr val="FFFFFF"/>
                </a:solidFill>
                <a:latin typeface="Calibri"/>
                <a:cs typeface="Calibri"/>
              </a:rPr>
              <a:t> </a:t>
            </a:r>
            <a:r>
              <a:rPr sz="1400">
                <a:solidFill>
                  <a:srgbClr val="FFFFFF"/>
                </a:solidFill>
                <a:latin typeface="Calibri"/>
                <a:cs typeface="Calibri"/>
              </a:rPr>
              <a:t>est</a:t>
            </a:r>
            <a:r>
              <a:rPr sz="1400" spc="204">
                <a:solidFill>
                  <a:srgbClr val="FFFFFF"/>
                </a:solidFill>
                <a:latin typeface="Calibri"/>
                <a:cs typeface="Calibri"/>
              </a:rPr>
              <a:t> </a:t>
            </a:r>
            <a:r>
              <a:rPr sz="1400" u="sng">
                <a:solidFill>
                  <a:srgbClr val="FFFFFF"/>
                </a:solidFill>
                <a:uFill>
                  <a:solidFill>
                    <a:srgbClr val="FFFFFF"/>
                  </a:solidFill>
                </a:uFill>
                <a:latin typeface="Calibri"/>
                <a:cs typeface="Calibri"/>
              </a:rPr>
              <a:t>une</a:t>
            </a:r>
            <a:r>
              <a:rPr sz="1400" u="sng" spc="215">
                <a:solidFill>
                  <a:srgbClr val="FFFFFF"/>
                </a:solidFill>
                <a:uFill>
                  <a:solidFill>
                    <a:srgbClr val="FFFFFF"/>
                  </a:solidFill>
                </a:uFill>
                <a:latin typeface="Calibri"/>
                <a:cs typeface="Calibri"/>
              </a:rPr>
              <a:t> </a:t>
            </a:r>
            <a:r>
              <a:rPr sz="1400" u="sng">
                <a:solidFill>
                  <a:srgbClr val="FFFFFF"/>
                </a:solidFill>
                <a:uFill>
                  <a:solidFill>
                    <a:srgbClr val="FFFFFF"/>
                  </a:solidFill>
                </a:uFill>
                <a:latin typeface="Calibri"/>
                <a:cs typeface="Calibri"/>
              </a:rPr>
              <a:t>représentation</a:t>
            </a:r>
            <a:r>
              <a:rPr sz="1400" spc="204">
                <a:solidFill>
                  <a:srgbClr val="FFFFFF"/>
                </a:solidFill>
                <a:latin typeface="Calibri"/>
                <a:cs typeface="Calibri"/>
              </a:rPr>
              <a:t> </a:t>
            </a:r>
            <a:r>
              <a:rPr sz="1400" spc="-10">
                <a:solidFill>
                  <a:srgbClr val="FFFFFF"/>
                </a:solidFill>
                <a:latin typeface="Calibri"/>
                <a:cs typeface="Calibri"/>
              </a:rPr>
              <a:t>possible </a:t>
            </a:r>
            <a:r>
              <a:rPr sz="1400">
                <a:solidFill>
                  <a:srgbClr val="FFFFFF"/>
                </a:solidFill>
                <a:latin typeface="Calibri"/>
                <a:cs typeface="Calibri"/>
              </a:rPr>
              <a:t>de</a:t>
            </a:r>
            <a:r>
              <a:rPr sz="1400" spc="140">
                <a:solidFill>
                  <a:srgbClr val="FFFFFF"/>
                </a:solidFill>
                <a:latin typeface="Calibri"/>
                <a:cs typeface="Calibri"/>
              </a:rPr>
              <a:t>  </a:t>
            </a:r>
            <a:r>
              <a:rPr sz="1400">
                <a:solidFill>
                  <a:srgbClr val="FFFFFF"/>
                </a:solidFill>
                <a:latin typeface="Calibri"/>
                <a:cs typeface="Calibri"/>
              </a:rPr>
              <a:t>n’importe</a:t>
            </a:r>
            <a:r>
              <a:rPr sz="1400" spc="150">
                <a:solidFill>
                  <a:srgbClr val="FFFFFF"/>
                </a:solidFill>
                <a:latin typeface="Calibri"/>
                <a:cs typeface="Calibri"/>
              </a:rPr>
              <a:t>  </a:t>
            </a:r>
            <a:r>
              <a:rPr sz="1400">
                <a:solidFill>
                  <a:srgbClr val="FFFFFF"/>
                </a:solidFill>
                <a:latin typeface="Calibri"/>
                <a:cs typeface="Calibri"/>
              </a:rPr>
              <a:t>quel</a:t>
            </a:r>
            <a:r>
              <a:rPr sz="1400" spc="140">
                <a:solidFill>
                  <a:srgbClr val="FFFFFF"/>
                </a:solidFill>
                <a:latin typeface="Calibri"/>
                <a:cs typeface="Calibri"/>
              </a:rPr>
              <a:t>  </a:t>
            </a:r>
            <a:r>
              <a:rPr sz="1400">
                <a:solidFill>
                  <a:srgbClr val="FFFFFF"/>
                </a:solidFill>
                <a:latin typeface="Calibri"/>
                <a:cs typeface="Calibri"/>
              </a:rPr>
              <a:t>système,</a:t>
            </a:r>
            <a:r>
              <a:rPr sz="1400" spc="150">
                <a:solidFill>
                  <a:srgbClr val="FFFFFF"/>
                </a:solidFill>
                <a:latin typeface="Calibri"/>
                <a:cs typeface="Calibri"/>
              </a:rPr>
              <a:t>  </a:t>
            </a:r>
            <a:r>
              <a:rPr sz="1400">
                <a:solidFill>
                  <a:srgbClr val="FFFFFF"/>
                </a:solidFill>
                <a:latin typeface="Calibri"/>
                <a:cs typeface="Calibri"/>
              </a:rPr>
              <a:t>notamment</a:t>
            </a:r>
            <a:r>
              <a:rPr sz="1400" spc="140">
                <a:solidFill>
                  <a:srgbClr val="FFFFFF"/>
                </a:solidFill>
                <a:latin typeface="Calibri"/>
                <a:cs typeface="Calibri"/>
              </a:rPr>
              <a:t>  </a:t>
            </a:r>
            <a:r>
              <a:rPr sz="1400">
                <a:solidFill>
                  <a:srgbClr val="FFFFFF"/>
                </a:solidFill>
                <a:latin typeface="Calibri"/>
                <a:cs typeface="Calibri"/>
              </a:rPr>
              <a:t>tout</a:t>
            </a:r>
            <a:r>
              <a:rPr sz="1400" spc="130">
                <a:solidFill>
                  <a:srgbClr val="FFFFFF"/>
                </a:solidFill>
                <a:latin typeface="Calibri"/>
                <a:cs typeface="Calibri"/>
              </a:rPr>
              <a:t>  </a:t>
            </a:r>
            <a:r>
              <a:rPr sz="1400" spc="-10">
                <a:solidFill>
                  <a:srgbClr val="FFFFFF"/>
                </a:solidFill>
                <a:latin typeface="Calibri"/>
                <a:cs typeface="Calibri"/>
              </a:rPr>
              <a:t>système </a:t>
            </a:r>
            <a:r>
              <a:rPr sz="1400">
                <a:solidFill>
                  <a:srgbClr val="FFFFFF"/>
                </a:solidFill>
                <a:latin typeface="Calibri"/>
                <a:cs typeface="Calibri"/>
              </a:rPr>
              <a:t>humain</a:t>
            </a:r>
            <a:r>
              <a:rPr sz="1400" spc="-50">
                <a:solidFill>
                  <a:srgbClr val="FFFFFF"/>
                </a:solidFill>
                <a:latin typeface="Calibri"/>
                <a:cs typeface="Calibri"/>
              </a:rPr>
              <a:t> </a:t>
            </a:r>
            <a:r>
              <a:rPr sz="1400" spc="-10">
                <a:solidFill>
                  <a:srgbClr val="FFFFFF"/>
                </a:solidFill>
                <a:latin typeface="Calibri"/>
                <a:cs typeface="Calibri"/>
              </a:rPr>
              <a:t>organisé.</a:t>
            </a:r>
            <a:endParaRPr sz="14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442192" y="460248"/>
              <a:ext cx="676655" cy="670560"/>
            </a:xfrm>
            <a:prstGeom prst="rect">
              <a:avLst/>
            </a:prstGeom>
          </p:spPr>
        </p:pic>
        <p:sp>
          <p:nvSpPr>
            <p:cNvPr id="7" name="object 7"/>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a:solidFill>
                  <a:srgbClr val="0058A0"/>
                </a:solidFill>
              </a:rPr>
              <a:t> DE</a:t>
            </a:r>
            <a:r>
              <a:rPr spc="-45">
                <a:solidFill>
                  <a:srgbClr val="0058A0"/>
                </a:solidFill>
              </a:rPr>
              <a:t> </a:t>
            </a:r>
            <a:r>
              <a:rPr>
                <a:solidFill>
                  <a:srgbClr val="0058A0"/>
                </a:solidFill>
              </a:rPr>
              <a:t>MISE</a:t>
            </a:r>
            <a:r>
              <a:rPr spc="-50">
                <a:solidFill>
                  <a:srgbClr val="0058A0"/>
                </a:solidFill>
              </a:rPr>
              <a:t> </a:t>
            </a:r>
            <a:r>
              <a:rPr>
                <a:solidFill>
                  <a:srgbClr val="0058A0"/>
                </a:solidFill>
              </a:rPr>
              <a:t>EN</a:t>
            </a:r>
            <a:r>
              <a:rPr spc="-55">
                <a:solidFill>
                  <a:srgbClr val="0058A0"/>
                </a:solidFill>
              </a:rPr>
              <a:t> </a:t>
            </a:r>
            <a:r>
              <a:rPr>
                <a:solidFill>
                  <a:srgbClr val="0058A0"/>
                </a:solidFill>
              </a:rPr>
              <a:t>ŒUVRE</a:t>
            </a:r>
            <a:r>
              <a:rPr spc="-50">
                <a:solidFill>
                  <a:srgbClr val="0058A0"/>
                </a:solidFill>
              </a:rPr>
              <a:t> </a:t>
            </a:r>
            <a:r>
              <a:rPr>
                <a:solidFill>
                  <a:srgbClr val="0058A0"/>
                </a:solidFill>
              </a:rPr>
              <a:t>DU</a:t>
            </a:r>
            <a:r>
              <a:rPr spc="-60">
                <a:solidFill>
                  <a:srgbClr val="0058A0"/>
                </a:solidFill>
              </a:rPr>
              <a:t> </a:t>
            </a:r>
            <a:r>
              <a:rPr spc="-25">
                <a:solidFill>
                  <a:srgbClr val="0058A0"/>
                </a:solidFill>
              </a:rPr>
              <a:t>SI</a:t>
            </a:r>
          </a:p>
          <a:p>
            <a:pPr marL="139065">
              <a:lnSpc>
                <a:spcPct val="100000"/>
              </a:lnSpc>
              <a:spcBef>
                <a:spcPts val="35"/>
              </a:spcBef>
            </a:pPr>
            <a:r>
              <a:rPr sz="1600">
                <a:solidFill>
                  <a:srgbClr val="0058A0"/>
                </a:solidFill>
              </a:rPr>
              <a:t>Déploiement</a:t>
            </a:r>
            <a:r>
              <a:rPr sz="1600" spc="-90">
                <a:solidFill>
                  <a:srgbClr val="0058A0"/>
                </a:solidFill>
              </a:rPr>
              <a:t> </a:t>
            </a:r>
            <a:r>
              <a:rPr sz="1600">
                <a:solidFill>
                  <a:srgbClr val="0058A0"/>
                </a:solidFill>
              </a:rPr>
              <a:t>d’un</a:t>
            </a:r>
            <a:r>
              <a:rPr sz="1600" spc="-35">
                <a:solidFill>
                  <a:srgbClr val="0058A0"/>
                </a:solidFill>
              </a:rPr>
              <a:t> </a:t>
            </a:r>
            <a:r>
              <a:rPr sz="1600" spc="-25">
                <a:solidFill>
                  <a:srgbClr val="0058A0"/>
                </a:solidFill>
              </a:rPr>
              <a:t>SI</a:t>
            </a:r>
            <a:endParaRPr sz="1600"/>
          </a:p>
        </p:txBody>
      </p:sp>
      <p:sp>
        <p:nvSpPr>
          <p:cNvPr id="10" name="object 10"/>
          <p:cNvSpPr/>
          <p:nvPr/>
        </p:nvSpPr>
        <p:spPr>
          <a:xfrm>
            <a:off x="2174748" y="1842516"/>
            <a:ext cx="7967980" cy="1399414"/>
          </a:xfrm>
          <a:custGeom>
            <a:avLst/>
            <a:gdLst/>
            <a:ahLst/>
            <a:cxnLst/>
            <a:rect l="l" t="t" r="r" b="b"/>
            <a:pathLst>
              <a:path w="7967980" h="1283335">
                <a:moveTo>
                  <a:pt x="0" y="641604"/>
                </a:moveTo>
                <a:lnTo>
                  <a:pt x="1759" y="593722"/>
                </a:lnTo>
                <a:lnTo>
                  <a:pt x="6957" y="546796"/>
                </a:lnTo>
                <a:lnTo>
                  <a:pt x="15467" y="500949"/>
                </a:lnTo>
                <a:lnTo>
                  <a:pt x="27166" y="456306"/>
                </a:lnTo>
                <a:lnTo>
                  <a:pt x="41930" y="412991"/>
                </a:lnTo>
                <a:lnTo>
                  <a:pt x="59635" y="371127"/>
                </a:lnTo>
                <a:lnTo>
                  <a:pt x="80156" y="330839"/>
                </a:lnTo>
                <a:lnTo>
                  <a:pt x="103370" y="292251"/>
                </a:lnTo>
                <a:lnTo>
                  <a:pt x="129153" y="255487"/>
                </a:lnTo>
                <a:lnTo>
                  <a:pt x="157380" y="220671"/>
                </a:lnTo>
                <a:lnTo>
                  <a:pt x="187928" y="187928"/>
                </a:lnTo>
                <a:lnTo>
                  <a:pt x="220671" y="157380"/>
                </a:lnTo>
                <a:lnTo>
                  <a:pt x="255487" y="129153"/>
                </a:lnTo>
                <a:lnTo>
                  <a:pt x="292251" y="103370"/>
                </a:lnTo>
                <a:lnTo>
                  <a:pt x="330839" y="80156"/>
                </a:lnTo>
                <a:lnTo>
                  <a:pt x="371127" y="59635"/>
                </a:lnTo>
                <a:lnTo>
                  <a:pt x="412991" y="41930"/>
                </a:lnTo>
                <a:lnTo>
                  <a:pt x="456306" y="27166"/>
                </a:lnTo>
                <a:lnTo>
                  <a:pt x="500949" y="15467"/>
                </a:lnTo>
                <a:lnTo>
                  <a:pt x="546796" y="6957"/>
                </a:lnTo>
                <a:lnTo>
                  <a:pt x="593722" y="1759"/>
                </a:lnTo>
                <a:lnTo>
                  <a:pt x="641603" y="0"/>
                </a:lnTo>
                <a:lnTo>
                  <a:pt x="7325868" y="0"/>
                </a:lnTo>
                <a:lnTo>
                  <a:pt x="7373749" y="1759"/>
                </a:lnTo>
                <a:lnTo>
                  <a:pt x="7420675" y="6957"/>
                </a:lnTo>
                <a:lnTo>
                  <a:pt x="7466522" y="15467"/>
                </a:lnTo>
                <a:lnTo>
                  <a:pt x="7511165" y="27166"/>
                </a:lnTo>
                <a:lnTo>
                  <a:pt x="7554480" y="41930"/>
                </a:lnTo>
                <a:lnTo>
                  <a:pt x="7596344" y="59635"/>
                </a:lnTo>
                <a:lnTo>
                  <a:pt x="7636632" y="80156"/>
                </a:lnTo>
                <a:lnTo>
                  <a:pt x="7675220" y="103370"/>
                </a:lnTo>
                <a:lnTo>
                  <a:pt x="7711984" y="129153"/>
                </a:lnTo>
                <a:lnTo>
                  <a:pt x="7746800" y="157380"/>
                </a:lnTo>
                <a:lnTo>
                  <a:pt x="7779543" y="187928"/>
                </a:lnTo>
                <a:lnTo>
                  <a:pt x="7810091" y="220671"/>
                </a:lnTo>
                <a:lnTo>
                  <a:pt x="7838318" y="255487"/>
                </a:lnTo>
                <a:lnTo>
                  <a:pt x="7864101" y="292251"/>
                </a:lnTo>
                <a:lnTo>
                  <a:pt x="7887315" y="330839"/>
                </a:lnTo>
                <a:lnTo>
                  <a:pt x="7907836" y="371127"/>
                </a:lnTo>
                <a:lnTo>
                  <a:pt x="7925541" y="412991"/>
                </a:lnTo>
                <a:lnTo>
                  <a:pt x="7940305" y="456306"/>
                </a:lnTo>
                <a:lnTo>
                  <a:pt x="7952004" y="500949"/>
                </a:lnTo>
                <a:lnTo>
                  <a:pt x="7960514" y="546796"/>
                </a:lnTo>
                <a:lnTo>
                  <a:pt x="7965712" y="593722"/>
                </a:lnTo>
                <a:lnTo>
                  <a:pt x="7967472" y="641604"/>
                </a:lnTo>
                <a:lnTo>
                  <a:pt x="7965712" y="689485"/>
                </a:lnTo>
                <a:lnTo>
                  <a:pt x="7960514" y="736411"/>
                </a:lnTo>
                <a:lnTo>
                  <a:pt x="7952004" y="782258"/>
                </a:lnTo>
                <a:lnTo>
                  <a:pt x="7940305" y="826901"/>
                </a:lnTo>
                <a:lnTo>
                  <a:pt x="7925541" y="870216"/>
                </a:lnTo>
                <a:lnTo>
                  <a:pt x="7907836" y="912080"/>
                </a:lnTo>
                <a:lnTo>
                  <a:pt x="7887315" y="952368"/>
                </a:lnTo>
                <a:lnTo>
                  <a:pt x="7864101" y="990956"/>
                </a:lnTo>
                <a:lnTo>
                  <a:pt x="7838318" y="1027720"/>
                </a:lnTo>
                <a:lnTo>
                  <a:pt x="7810091" y="1062536"/>
                </a:lnTo>
                <a:lnTo>
                  <a:pt x="7779543" y="1095279"/>
                </a:lnTo>
                <a:lnTo>
                  <a:pt x="7746800" y="1125827"/>
                </a:lnTo>
                <a:lnTo>
                  <a:pt x="7711984" y="1154054"/>
                </a:lnTo>
                <a:lnTo>
                  <a:pt x="7675220" y="1179837"/>
                </a:lnTo>
                <a:lnTo>
                  <a:pt x="7636632" y="1203051"/>
                </a:lnTo>
                <a:lnTo>
                  <a:pt x="7596344" y="1223572"/>
                </a:lnTo>
                <a:lnTo>
                  <a:pt x="7554480" y="1241277"/>
                </a:lnTo>
                <a:lnTo>
                  <a:pt x="7511165" y="1256041"/>
                </a:lnTo>
                <a:lnTo>
                  <a:pt x="7466522" y="1267740"/>
                </a:lnTo>
                <a:lnTo>
                  <a:pt x="7420675" y="1276250"/>
                </a:lnTo>
                <a:lnTo>
                  <a:pt x="7373749" y="1281448"/>
                </a:lnTo>
                <a:lnTo>
                  <a:pt x="7325868" y="1283208"/>
                </a:lnTo>
                <a:lnTo>
                  <a:pt x="641603" y="1283208"/>
                </a:lnTo>
                <a:lnTo>
                  <a:pt x="593722" y="1281448"/>
                </a:lnTo>
                <a:lnTo>
                  <a:pt x="546796" y="1276250"/>
                </a:lnTo>
                <a:lnTo>
                  <a:pt x="500949" y="1267740"/>
                </a:lnTo>
                <a:lnTo>
                  <a:pt x="456306" y="1256041"/>
                </a:lnTo>
                <a:lnTo>
                  <a:pt x="412991" y="1241277"/>
                </a:lnTo>
                <a:lnTo>
                  <a:pt x="371127" y="1223572"/>
                </a:lnTo>
                <a:lnTo>
                  <a:pt x="330839" y="1203051"/>
                </a:lnTo>
                <a:lnTo>
                  <a:pt x="292251" y="1179837"/>
                </a:lnTo>
                <a:lnTo>
                  <a:pt x="255487" y="1154054"/>
                </a:lnTo>
                <a:lnTo>
                  <a:pt x="220671" y="1125827"/>
                </a:lnTo>
                <a:lnTo>
                  <a:pt x="187928" y="1095279"/>
                </a:lnTo>
                <a:lnTo>
                  <a:pt x="157380" y="1062536"/>
                </a:lnTo>
                <a:lnTo>
                  <a:pt x="129153" y="1027720"/>
                </a:lnTo>
                <a:lnTo>
                  <a:pt x="103370" y="990956"/>
                </a:lnTo>
                <a:lnTo>
                  <a:pt x="80156" y="952368"/>
                </a:lnTo>
                <a:lnTo>
                  <a:pt x="59635" y="912080"/>
                </a:lnTo>
                <a:lnTo>
                  <a:pt x="41930" y="870216"/>
                </a:lnTo>
                <a:lnTo>
                  <a:pt x="27166" y="826901"/>
                </a:lnTo>
                <a:lnTo>
                  <a:pt x="15467" y="782258"/>
                </a:lnTo>
                <a:lnTo>
                  <a:pt x="6957" y="736411"/>
                </a:lnTo>
                <a:lnTo>
                  <a:pt x="1759" y="689485"/>
                </a:lnTo>
                <a:lnTo>
                  <a:pt x="0" y="641604"/>
                </a:lnTo>
                <a:close/>
              </a:path>
            </a:pathLst>
          </a:custGeom>
          <a:ln w="9524">
            <a:solidFill>
              <a:srgbClr val="FF7800"/>
            </a:solidFill>
          </a:ln>
        </p:spPr>
        <p:txBody>
          <a:bodyPr wrap="square" lIns="0" tIns="0" rIns="0" bIns="0" rtlCol="0"/>
          <a:lstStyle/>
          <a:p>
            <a:endParaRPr/>
          </a:p>
        </p:txBody>
      </p:sp>
      <p:sp>
        <p:nvSpPr>
          <p:cNvPr id="11" name="object 11"/>
          <p:cNvSpPr txBox="1"/>
          <p:nvPr/>
        </p:nvSpPr>
        <p:spPr>
          <a:xfrm>
            <a:off x="2485135" y="2005452"/>
            <a:ext cx="3426715" cy="1046440"/>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Participants</a:t>
            </a:r>
            <a:r>
              <a:rPr sz="1600" b="1" spc="2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a:latin typeface="Calibri"/>
                <a:cs typeface="Calibri"/>
              </a:rPr>
              <a:t>Ingénieurs</a:t>
            </a:r>
            <a:r>
              <a:rPr sz="1600" spc="-40">
                <a:latin typeface="Calibri"/>
                <a:cs typeface="Calibri"/>
              </a:rPr>
              <a:t> </a:t>
            </a:r>
            <a:r>
              <a:rPr sz="1600">
                <a:latin typeface="Calibri"/>
                <a:cs typeface="Calibri"/>
              </a:rPr>
              <a:t>de</a:t>
            </a:r>
            <a:r>
              <a:rPr sz="1600" spc="-50">
                <a:latin typeface="Calibri"/>
                <a:cs typeface="Calibri"/>
              </a:rPr>
              <a:t> </a:t>
            </a:r>
            <a:r>
              <a:rPr sz="1600" spc="-10">
                <a:latin typeface="Calibri"/>
                <a:cs typeface="Calibri"/>
              </a:rPr>
              <a:t>déploiement</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spc="-10">
                <a:latin typeface="Calibri"/>
                <a:cs typeface="Calibri"/>
              </a:rPr>
              <a:t>Utilisateurs</a:t>
            </a:r>
            <a:r>
              <a:rPr sz="1600" spc="15">
                <a:latin typeface="Calibri"/>
                <a:cs typeface="Calibri"/>
              </a:rPr>
              <a:t> </a:t>
            </a:r>
            <a:r>
              <a:rPr sz="1600" spc="-10">
                <a:latin typeface="Calibri"/>
                <a:cs typeface="Calibri"/>
              </a:rPr>
              <a:t>pilotes</a:t>
            </a:r>
            <a:endParaRPr sz="1600">
              <a:latin typeface="Calibri"/>
              <a:cs typeface="Calibri"/>
            </a:endParaRPr>
          </a:p>
        </p:txBody>
      </p:sp>
      <p:sp>
        <p:nvSpPr>
          <p:cNvPr id="12" name="object 12"/>
          <p:cNvSpPr/>
          <p:nvPr/>
        </p:nvSpPr>
        <p:spPr>
          <a:xfrm>
            <a:off x="2174748" y="3735322"/>
            <a:ext cx="7846059" cy="1827277"/>
          </a:xfrm>
          <a:prstGeom prst="roundRect">
            <a:avLst/>
          </a:prstGeom>
          <a:ln w="9525">
            <a:solidFill>
              <a:srgbClr val="FF7800"/>
            </a:solidFill>
          </a:ln>
        </p:spPr>
        <p:txBody>
          <a:bodyPr wrap="square" lIns="0" tIns="0" rIns="0" bIns="0" rtlCol="0"/>
          <a:lstStyle/>
          <a:p>
            <a:endParaRPr/>
          </a:p>
        </p:txBody>
      </p:sp>
      <p:sp>
        <p:nvSpPr>
          <p:cNvPr id="13" name="object 13"/>
          <p:cNvSpPr txBox="1"/>
          <p:nvPr/>
        </p:nvSpPr>
        <p:spPr>
          <a:xfrm>
            <a:off x="2485135" y="3921219"/>
            <a:ext cx="6506465" cy="1046440"/>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Résultats</a:t>
            </a:r>
            <a:r>
              <a:rPr sz="1600" b="1" spc="10">
                <a:solidFill>
                  <a:srgbClr val="008245"/>
                </a:solidFill>
                <a:latin typeface="Calibri"/>
                <a:cs typeface="Calibri"/>
              </a:rPr>
              <a:t> </a:t>
            </a:r>
            <a:r>
              <a:rPr sz="1600" b="1" spc="-10">
                <a:solidFill>
                  <a:srgbClr val="008245"/>
                </a:solidFill>
                <a:latin typeface="Calibri"/>
                <a:cs typeface="Calibri"/>
              </a:rPr>
              <a:t>attendus</a:t>
            </a:r>
            <a:r>
              <a:rPr sz="1600" b="1" spc="35">
                <a:solidFill>
                  <a:srgbClr val="008245"/>
                </a:solidFill>
                <a:latin typeface="Calibri"/>
                <a:cs typeface="Calibri"/>
              </a:rPr>
              <a:t> </a:t>
            </a:r>
            <a:r>
              <a:rPr sz="1600" b="1" spc="-10">
                <a:solidFill>
                  <a:srgbClr val="008245"/>
                </a:solidFill>
                <a:latin typeface="Calibri"/>
                <a:cs typeface="Calibri"/>
              </a:rPr>
              <a:t>(Délivrables)</a:t>
            </a:r>
            <a:r>
              <a:rPr sz="1600" b="1" spc="-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a:latin typeface="Calibri"/>
                <a:cs typeface="Calibri"/>
              </a:rPr>
              <a:t>SI</a:t>
            </a:r>
            <a:r>
              <a:rPr sz="1600" spc="-30">
                <a:latin typeface="Calibri"/>
                <a:cs typeface="Calibri"/>
              </a:rPr>
              <a:t> </a:t>
            </a:r>
            <a:r>
              <a:rPr sz="1600" spc="-10">
                <a:latin typeface="Calibri"/>
                <a:cs typeface="Calibri"/>
              </a:rPr>
              <a:t>informatisé </a:t>
            </a:r>
            <a:r>
              <a:rPr sz="1600">
                <a:latin typeface="Calibri"/>
                <a:cs typeface="Calibri"/>
              </a:rPr>
              <a:t>(dans</a:t>
            </a:r>
            <a:r>
              <a:rPr sz="1600" spc="-30">
                <a:latin typeface="Calibri"/>
                <a:cs typeface="Calibri"/>
              </a:rPr>
              <a:t> </a:t>
            </a:r>
            <a:r>
              <a:rPr sz="1600" spc="-10">
                <a:latin typeface="Calibri"/>
                <a:cs typeface="Calibri"/>
              </a:rPr>
              <a:t>l’environnement</a:t>
            </a:r>
            <a:r>
              <a:rPr sz="1600" spc="35">
                <a:latin typeface="Calibri"/>
                <a:cs typeface="Calibri"/>
              </a:rPr>
              <a:t> </a:t>
            </a:r>
            <a:r>
              <a:rPr sz="1600" spc="-10">
                <a:latin typeface="Calibri"/>
                <a:cs typeface="Calibri"/>
              </a:rPr>
              <a:t>d’exploitation)</a:t>
            </a:r>
            <a:endParaRPr sz="1600">
              <a:latin typeface="Calibri"/>
              <a:cs typeface="Calibri"/>
            </a:endParaRPr>
          </a:p>
          <a:p>
            <a:pPr marL="545465" indent="-456565">
              <a:lnSpc>
                <a:spcPct val="100000"/>
              </a:lnSpc>
              <a:spcBef>
                <a:spcPts val="1415"/>
              </a:spcBef>
              <a:buClr>
                <a:srgbClr val="FF0000"/>
              </a:buClr>
              <a:buFont typeface="Wingdings"/>
              <a:buChar char=""/>
              <a:tabLst>
                <a:tab pos="545465" algn="l"/>
              </a:tabLst>
            </a:pPr>
            <a:r>
              <a:rPr sz="1600" spc="-10" err="1">
                <a:latin typeface="Calibri"/>
                <a:cs typeface="Calibri"/>
              </a:rPr>
              <a:t>Utilisateurs</a:t>
            </a:r>
            <a:r>
              <a:rPr sz="1600" spc="15">
                <a:latin typeface="Calibri"/>
                <a:cs typeface="Calibri"/>
              </a:rPr>
              <a:t> </a:t>
            </a:r>
            <a:r>
              <a:rPr sz="1600" spc="-10">
                <a:latin typeface="Calibri"/>
                <a:cs typeface="Calibri"/>
              </a:rPr>
              <a:t>formés</a:t>
            </a:r>
            <a:endParaRPr sz="1600">
              <a:latin typeface="Calibri"/>
              <a:cs typeface="Calibri"/>
            </a:endParaRPr>
          </a:p>
        </p:txBody>
      </p:sp>
      <p:grpSp>
        <p:nvGrpSpPr>
          <p:cNvPr id="14" name="object 14"/>
          <p:cNvGrpSpPr/>
          <p:nvPr/>
        </p:nvGrpSpPr>
        <p:grpSpPr>
          <a:xfrm>
            <a:off x="2916935" y="1588008"/>
            <a:ext cx="506095" cy="2392680"/>
            <a:chOff x="2916935" y="1588008"/>
            <a:chExt cx="506095" cy="2392680"/>
          </a:xfrm>
        </p:grpSpPr>
        <p:pic>
          <p:nvPicPr>
            <p:cNvPr id="15" name="object 15"/>
            <p:cNvPicPr/>
            <p:nvPr/>
          </p:nvPicPr>
          <p:blipFill>
            <a:blip r:embed="rId4" cstate="print"/>
            <a:stretch>
              <a:fillRect/>
            </a:stretch>
          </p:blipFill>
          <p:spPr>
            <a:xfrm>
              <a:off x="2916935" y="1588008"/>
              <a:ext cx="505967" cy="505968"/>
            </a:xfrm>
            <a:prstGeom prst="rect">
              <a:avLst/>
            </a:prstGeom>
          </p:spPr>
        </p:pic>
        <p:pic>
          <p:nvPicPr>
            <p:cNvPr id="16" name="object 16"/>
            <p:cNvPicPr/>
            <p:nvPr/>
          </p:nvPicPr>
          <p:blipFill>
            <a:blip r:embed="rId5" cstate="print"/>
            <a:stretch>
              <a:fillRect/>
            </a:stretch>
          </p:blipFill>
          <p:spPr>
            <a:xfrm>
              <a:off x="2932175" y="3486912"/>
              <a:ext cx="490727" cy="493775"/>
            </a:xfrm>
            <a:prstGeom prst="rect">
              <a:avLst/>
            </a:prstGeom>
          </p:spPr>
        </p:pic>
      </p:gr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60</a:t>
            </a:fld>
            <a:endParaRPr spc="-25"/>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7" name="object 7"/>
          <p:cNvSpPr txBox="1"/>
          <p:nvPr/>
        </p:nvSpPr>
        <p:spPr>
          <a:xfrm>
            <a:off x="6874891" y="1105280"/>
            <a:ext cx="4430395" cy="757555"/>
          </a:xfrm>
          <a:prstGeom prst="rect">
            <a:avLst/>
          </a:prstGeom>
        </p:spPr>
        <p:txBody>
          <a:bodyPr vert="horz" wrap="square" lIns="0" tIns="12700" rIns="0" bIns="0" rtlCol="0">
            <a:spAutoFit/>
          </a:bodyPr>
          <a:lstStyle/>
          <a:p>
            <a:pPr algn="ctr">
              <a:lnSpc>
                <a:spcPct val="100000"/>
              </a:lnSpc>
              <a:spcBef>
                <a:spcPts val="100"/>
              </a:spcBef>
            </a:pPr>
            <a:r>
              <a:rPr sz="2400" b="1">
                <a:solidFill>
                  <a:srgbClr val="008245"/>
                </a:solidFill>
                <a:latin typeface="Calibri"/>
                <a:cs typeface="Calibri"/>
              </a:rPr>
              <a:t>MAITRISER</a:t>
            </a:r>
            <a:r>
              <a:rPr sz="2400" b="1" spc="-75">
                <a:solidFill>
                  <a:srgbClr val="008245"/>
                </a:solidFill>
                <a:latin typeface="Calibri"/>
                <a:cs typeface="Calibri"/>
              </a:rPr>
              <a:t> </a:t>
            </a:r>
            <a:r>
              <a:rPr sz="2400" b="1">
                <a:solidFill>
                  <a:srgbClr val="008245"/>
                </a:solidFill>
                <a:latin typeface="Calibri"/>
                <a:cs typeface="Calibri"/>
              </a:rPr>
              <a:t>LES</a:t>
            </a:r>
            <a:r>
              <a:rPr sz="2400" b="1" spc="-55">
                <a:solidFill>
                  <a:srgbClr val="008245"/>
                </a:solidFill>
                <a:latin typeface="Calibri"/>
                <a:cs typeface="Calibri"/>
              </a:rPr>
              <a:t> </a:t>
            </a:r>
            <a:r>
              <a:rPr sz="2400" b="1" spc="-30">
                <a:solidFill>
                  <a:srgbClr val="008245"/>
                </a:solidFill>
                <a:latin typeface="Calibri"/>
                <a:cs typeface="Calibri"/>
              </a:rPr>
              <a:t>ÉTAPES</a:t>
            </a:r>
            <a:r>
              <a:rPr sz="2400" b="1" spc="-75">
                <a:solidFill>
                  <a:srgbClr val="008245"/>
                </a:solidFill>
                <a:latin typeface="Calibri"/>
                <a:cs typeface="Calibri"/>
              </a:rPr>
              <a:t> </a:t>
            </a:r>
            <a:r>
              <a:rPr sz="2400" b="1">
                <a:solidFill>
                  <a:srgbClr val="008245"/>
                </a:solidFill>
                <a:latin typeface="Calibri"/>
                <a:cs typeface="Calibri"/>
              </a:rPr>
              <a:t>DE</a:t>
            </a:r>
            <a:r>
              <a:rPr sz="2400" b="1" spc="-60">
                <a:solidFill>
                  <a:srgbClr val="008245"/>
                </a:solidFill>
                <a:latin typeface="Calibri"/>
                <a:cs typeface="Calibri"/>
              </a:rPr>
              <a:t> </a:t>
            </a:r>
            <a:r>
              <a:rPr sz="2400" b="1">
                <a:solidFill>
                  <a:srgbClr val="008245"/>
                </a:solidFill>
                <a:latin typeface="Calibri"/>
                <a:cs typeface="Calibri"/>
              </a:rPr>
              <a:t>MISE</a:t>
            </a:r>
            <a:r>
              <a:rPr sz="2400" b="1" spc="-45">
                <a:solidFill>
                  <a:srgbClr val="008245"/>
                </a:solidFill>
                <a:latin typeface="Calibri"/>
                <a:cs typeface="Calibri"/>
              </a:rPr>
              <a:t> </a:t>
            </a:r>
            <a:r>
              <a:rPr sz="2400" b="1" spc="-25">
                <a:solidFill>
                  <a:srgbClr val="008245"/>
                </a:solidFill>
                <a:latin typeface="Calibri"/>
                <a:cs typeface="Calibri"/>
              </a:rPr>
              <a:t>EN</a:t>
            </a:r>
            <a:endParaRPr sz="2400">
              <a:latin typeface="Calibri"/>
              <a:cs typeface="Calibri"/>
            </a:endParaRPr>
          </a:p>
          <a:p>
            <a:pPr marL="2540" algn="ctr">
              <a:lnSpc>
                <a:spcPct val="100000"/>
              </a:lnSpc>
            </a:pPr>
            <a:r>
              <a:rPr sz="2400" b="1">
                <a:solidFill>
                  <a:srgbClr val="008245"/>
                </a:solidFill>
                <a:latin typeface="Calibri"/>
                <a:cs typeface="Calibri"/>
              </a:rPr>
              <a:t>ŒUVRE</a:t>
            </a:r>
            <a:r>
              <a:rPr sz="2400" b="1" spc="-25">
                <a:solidFill>
                  <a:srgbClr val="008245"/>
                </a:solidFill>
                <a:latin typeface="Calibri"/>
                <a:cs typeface="Calibri"/>
              </a:rPr>
              <a:t> </a:t>
            </a:r>
            <a:r>
              <a:rPr sz="2400" b="1">
                <a:solidFill>
                  <a:srgbClr val="008245"/>
                </a:solidFill>
                <a:latin typeface="Calibri"/>
                <a:cs typeface="Calibri"/>
              </a:rPr>
              <a:t>DU</a:t>
            </a:r>
            <a:r>
              <a:rPr sz="2400" b="1" spc="-75">
                <a:solidFill>
                  <a:srgbClr val="008245"/>
                </a:solidFill>
                <a:latin typeface="Calibri"/>
                <a:cs typeface="Calibri"/>
              </a:rPr>
              <a:t> </a:t>
            </a:r>
            <a:r>
              <a:rPr sz="2400" b="1" spc="-25">
                <a:solidFill>
                  <a:srgbClr val="008245"/>
                </a:solidFill>
                <a:latin typeface="Calibri"/>
                <a:cs typeface="Calibri"/>
              </a:rPr>
              <a:t>SI</a:t>
            </a:r>
            <a:endParaRPr sz="2400">
              <a:latin typeface="Calibri"/>
              <a:cs typeface="Calibri"/>
            </a:endParaRPr>
          </a:p>
        </p:txBody>
      </p:sp>
      <p:sp>
        <p:nvSpPr>
          <p:cNvPr id="9" name="object 8"/>
          <p:cNvSpPr txBox="1"/>
          <p:nvPr/>
        </p:nvSpPr>
        <p:spPr>
          <a:xfrm>
            <a:off x="6629400" y="2667000"/>
            <a:ext cx="4419600" cy="2610330"/>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spc="-10">
                <a:solidFill>
                  <a:srgbClr val="AEABAB"/>
                </a:solidFill>
                <a:latin typeface="Calibri"/>
                <a:cs typeface="Calibri"/>
              </a:rPr>
              <a:t>Compréhension de l’existant</a:t>
            </a: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Compréhension</a:t>
            </a:r>
            <a:r>
              <a:rPr sz="1600" spc="-15">
                <a:solidFill>
                  <a:srgbClr val="AEABAB"/>
                </a:solidFill>
                <a:latin typeface="Calibri"/>
                <a:cs typeface="Calibri"/>
              </a:rPr>
              <a:t> </a:t>
            </a:r>
            <a:r>
              <a:rPr sz="1600">
                <a:solidFill>
                  <a:srgbClr val="AEABAB"/>
                </a:solidFill>
                <a:latin typeface="Calibri"/>
                <a:cs typeface="Calibri"/>
              </a:rPr>
              <a:t>des</a:t>
            </a:r>
            <a:r>
              <a:rPr sz="1600" spc="15">
                <a:solidFill>
                  <a:srgbClr val="AEABAB"/>
                </a:solidFill>
                <a:latin typeface="Calibri"/>
                <a:cs typeface="Calibri"/>
              </a:rPr>
              <a:t> </a:t>
            </a:r>
            <a:r>
              <a:rPr sz="1600" spc="-10">
                <a:solidFill>
                  <a:srgbClr val="AEABAB"/>
                </a:solidFill>
                <a:latin typeface="Calibri"/>
                <a:cs typeface="Calibri"/>
              </a:rPr>
              <a:t>besoins</a:t>
            </a:r>
            <a:endParaRPr sz="1600">
              <a:latin typeface="Calibri"/>
              <a:cs typeface="Calibri"/>
            </a:endParaRPr>
          </a:p>
          <a:p>
            <a:pPr marL="356870" indent="-344170">
              <a:lnSpc>
                <a:spcPct val="100000"/>
              </a:lnSpc>
              <a:spcBef>
                <a:spcPts val="600"/>
              </a:spcBef>
              <a:buAutoNum type="arabicPeriod"/>
              <a:tabLst>
                <a:tab pos="356870" algn="l"/>
              </a:tabLst>
            </a:pPr>
            <a:r>
              <a:rPr lang="fr-FR" sz="1600" spc="-10">
                <a:solidFill>
                  <a:srgbClr val="AEABAB"/>
                </a:solidFill>
                <a:latin typeface="Calibri"/>
                <a:cs typeface="Calibri"/>
              </a:rPr>
              <a:t>Conception</a:t>
            </a:r>
          </a:p>
          <a:p>
            <a:pPr marL="356870" indent="-344170">
              <a:lnSpc>
                <a:spcPct val="100000"/>
              </a:lnSpc>
              <a:spcBef>
                <a:spcPts val="695"/>
              </a:spcBef>
              <a:buAutoNum type="arabicPeriod"/>
              <a:tabLst>
                <a:tab pos="356870" algn="l"/>
              </a:tabLst>
            </a:pPr>
            <a:r>
              <a:rPr lang="fr-FR" sz="1600">
                <a:solidFill>
                  <a:srgbClr val="AEABAB"/>
                </a:solidFill>
                <a:latin typeface="Calibri"/>
                <a:cs typeface="Calibri"/>
              </a:rPr>
              <a:t>Dévelop</a:t>
            </a:r>
            <a:r>
              <a:rPr lang="fr-FR" sz="1600" spc="-10">
                <a:solidFill>
                  <a:srgbClr val="AEABAB"/>
                </a:solidFill>
                <a:latin typeface="Calibri"/>
                <a:cs typeface="Calibri"/>
              </a:rPr>
              <a:t>pement et test d’un SI</a:t>
            </a: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Déploiement</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8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0"/>
              </a:spcBef>
              <a:buAutoNum type="arabicPeriod"/>
              <a:tabLst>
                <a:tab pos="356870" algn="l"/>
              </a:tabLst>
            </a:pPr>
            <a:r>
              <a:rPr lang="fr-FR" sz="1600" b="1" spc="-10">
                <a:solidFill>
                  <a:srgbClr val="FF7800"/>
                </a:solidFill>
                <a:latin typeface="Calibri"/>
                <a:cs typeface="Calibri"/>
              </a:rPr>
              <a:t>Principe d’exploitation du SI</a:t>
            </a:r>
          </a:p>
          <a:p>
            <a:pPr marL="356870" indent="-344170">
              <a:lnSpc>
                <a:spcPct val="100000"/>
              </a:lnSpc>
              <a:spcBef>
                <a:spcPts val="605"/>
              </a:spcBef>
              <a:buAutoNum type="arabicPeriod"/>
              <a:tabLst>
                <a:tab pos="356870" algn="l"/>
              </a:tabLst>
            </a:pPr>
            <a:r>
              <a:rPr lang="fr-FR" sz="1600" spc="-10">
                <a:solidFill>
                  <a:srgbClr val="AEABAB"/>
                </a:solidFill>
                <a:latin typeface="Calibri"/>
                <a:cs typeface="Calibri"/>
              </a:rPr>
              <a:t>Identification</a:t>
            </a:r>
            <a:r>
              <a:rPr lang="fr-FR" sz="1600" spc="45">
                <a:solidFill>
                  <a:srgbClr val="AEABAB"/>
                </a:solidFill>
                <a:latin typeface="Calibri"/>
                <a:cs typeface="Calibri"/>
              </a:rPr>
              <a:t> </a:t>
            </a:r>
            <a:r>
              <a:rPr lang="fr-FR" sz="1600">
                <a:solidFill>
                  <a:srgbClr val="AEABAB"/>
                </a:solidFill>
                <a:latin typeface="Calibri"/>
                <a:cs typeface="Calibri"/>
              </a:rPr>
              <a:t>du</a:t>
            </a:r>
            <a:r>
              <a:rPr lang="fr-FR" sz="1600" spc="-20">
                <a:solidFill>
                  <a:srgbClr val="AEABAB"/>
                </a:solidFill>
                <a:latin typeface="Calibri"/>
                <a:cs typeface="Calibri"/>
              </a:rPr>
              <a:t> </a:t>
            </a:r>
            <a:r>
              <a:rPr lang="fr-FR" sz="1600" spc="-10">
                <a:solidFill>
                  <a:srgbClr val="AEABAB"/>
                </a:solidFill>
                <a:latin typeface="Calibri"/>
                <a:cs typeface="Calibri"/>
              </a:rPr>
              <a:t>processus</a:t>
            </a:r>
            <a:r>
              <a:rPr lang="fr-FR" sz="1600" spc="5">
                <a:solidFill>
                  <a:srgbClr val="AEABAB"/>
                </a:solidFill>
                <a:latin typeface="Calibri"/>
                <a:cs typeface="Calibri"/>
              </a:rPr>
              <a:t> </a:t>
            </a:r>
            <a:r>
              <a:rPr lang="fr-FR" sz="1600">
                <a:solidFill>
                  <a:srgbClr val="AEABAB"/>
                </a:solidFill>
                <a:latin typeface="Calibri"/>
                <a:cs typeface="Calibri"/>
              </a:rPr>
              <a:t>de</a:t>
            </a:r>
            <a:r>
              <a:rPr lang="fr-FR" sz="1600" spc="-25">
                <a:solidFill>
                  <a:srgbClr val="AEABAB"/>
                </a:solidFill>
                <a:latin typeface="Calibri"/>
                <a:cs typeface="Calibri"/>
              </a:rPr>
              <a:t> </a:t>
            </a:r>
            <a:r>
              <a:rPr lang="fr-FR" sz="1600" spc="-10">
                <a:solidFill>
                  <a:srgbClr val="AEABAB"/>
                </a:solidFill>
                <a:latin typeface="Calibri"/>
                <a:cs typeface="Calibri"/>
              </a:rPr>
              <a:t>maintenance</a:t>
            </a:r>
            <a:r>
              <a:rPr lang="fr-FR" sz="1600">
                <a:solidFill>
                  <a:srgbClr val="AEABAB"/>
                </a:solidFill>
                <a:latin typeface="Calibri"/>
                <a:cs typeface="Calibri"/>
              </a:rPr>
              <a:t> du</a:t>
            </a:r>
            <a:r>
              <a:rPr lang="fr-FR" sz="1600" spc="-2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12700">
              <a:lnSpc>
                <a:spcPct val="100000"/>
              </a:lnSpc>
              <a:spcBef>
                <a:spcPts val="600"/>
              </a:spcBef>
              <a:tabLst>
                <a:tab pos="356870" algn="l"/>
              </a:tabLst>
            </a:pPr>
            <a:endParaRPr sz="1600" spc="-10">
              <a:solidFill>
                <a:srgbClr val="AEABAB"/>
              </a:solidFill>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728025" y="344424"/>
            <a:ext cx="10260330" cy="2630805"/>
            <a:chOff x="1728025" y="344424"/>
            <a:chExt cx="10260330" cy="2630805"/>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sp>
          <p:nvSpPr>
            <p:cNvPr id="11" name="object 11"/>
            <p:cNvSpPr/>
            <p:nvPr/>
          </p:nvSpPr>
          <p:spPr>
            <a:xfrm>
              <a:off x="1732788" y="1982724"/>
              <a:ext cx="8580120" cy="988060"/>
            </a:xfrm>
            <a:custGeom>
              <a:avLst/>
              <a:gdLst/>
              <a:ahLst/>
              <a:cxnLst/>
              <a:rect l="l" t="t" r="r" b="b"/>
              <a:pathLst>
                <a:path w="8580120" h="988060">
                  <a:moveTo>
                    <a:pt x="0" y="493775"/>
                  </a:moveTo>
                  <a:lnTo>
                    <a:pt x="2260" y="446227"/>
                  </a:lnTo>
                  <a:lnTo>
                    <a:pt x="8904" y="399956"/>
                  </a:lnTo>
                  <a:lnTo>
                    <a:pt x="19725" y="355170"/>
                  </a:lnTo>
                  <a:lnTo>
                    <a:pt x="34515" y="312076"/>
                  </a:lnTo>
                  <a:lnTo>
                    <a:pt x="53067" y="270880"/>
                  </a:lnTo>
                  <a:lnTo>
                    <a:pt x="75174" y="231790"/>
                  </a:lnTo>
                  <a:lnTo>
                    <a:pt x="100629" y="195013"/>
                  </a:lnTo>
                  <a:lnTo>
                    <a:pt x="129225" y="160756"/>
                  </a:lnTo>
                  <a:lnTo>
                    <a:pt x="160756" y="129225"/>
                  </a:lnTo>
                  <a:lnTo>
                    <a:pt x="195013" y="100629"/>
                  </a:lnTo>
                  <a:lnTo>
                    <a:pt x="231790" y="75174"/>
                  </a:lnTo>
                  <a:lnTo>
                    <a:pt x="270880" y="53067"/>
                  </a:lnTo>
                  <a:lnTo>
                    <a:pt x="312076" y="34515"/>
                  </a:lnTo>
                  <a:lnTo>
                    <a:pt x="355170" y="19725"/>
                  </a:lnTo>
                  <a:lnTo>
                    <a:pt x="399956" y="8904"/>
                  </a:lnTo>
                  <a:lnTo>
                    <a:pt x="446227" y="2260"/>
                  </a:lnTo>
                  <a:lnTo>
                    <a:pt x="493775" y="0"/>
                  </a:lnTo>
                  <a:lnTo>
                    <a:pt x="8086344" y="0"/>
                  </a:lnTo>
                  <a:lnTo>
                    <a:pt x="8133892" y="2260"/>
                  </a:lnTo>
                  <a:lnTo>
                    <a:pt x="8180163" y="8904"/>
                  </a:lnTo>
                  <a:lnTo>
                    <a:pt x="8224949" y="19725"/>
                  </a:lnTo>
                  <a:lnTo>
                    <a:pt x="8268043" y="34515"/>
                  </a:lnTo>
                  <a:lnTo>
                    <a:pt x="8309239" y="53067"/>
                  </a:lnTo>
                  <a:lnTo>
                    <a:pt x="8348329" y="75174"/>
                  </a:lnTo>
                  <a:lnTo>
                    <a:pt x="8385106" y="100629"/>
                  </a:lnTo>
                  <a:lnTo>
                    <a:pt x="8419363" y="129225"/>
                  </a:lnTo>
                  <a:lnTo>
                    <a:pt x="8450894" y="160756"/>
                  </a:lnTo>
                  <a:lnTo>
                    <a:pt x="8479490" y="195013"/>
                  </a:lnTo>
                  <a:lnTo>
                    <a:pt x="8504945" y="231790"/>
                  </a:lnTo>
                  <a:lnTo>
                    <a:pt x="8527052" y="270880"/>
                  </a:lnTo>
                  <a:lnTo>
                    <a:pt x="8545604" y="312076"/>
                  </a:lnTo>
                  <a:lnTo>
                    <a:pt x="8560394" y="355170"/>
                  </a:lnTo>
                  <a:lnTo>
                    <a:pt x="8571215" y="399956"/>
                  </a:lnTo>
                  <a:lnTo>
                    <a:pt x="8577859" y="446227"/>
                  </a:lnTo>
                  <a:lnTo>
                    <a:pt x="8580119" y="493775"/>
                  </a:lnTo>
                  <a:lnTo>
                    <a:pt x="8577859" y="541324"/>
                  </a:lnTo>
                  <a:lnTo>
                    <a:pt x="8571215" y="587595"/>
                  </a:lnTo>
                  <a:lnTo>
                    <a:pt x="8560394" y="632381"/>
                  </a:lnTo>
                  <a:lnTo>
                    <a:pt x="8545604" y="675475"/>
                  </a:lnTo>
                  <a:lnTo>
                    <a:pt x="8527052" y="716671"/>
                  </a:lnTo>
                  <a:lnTo>
                    <a:pt x="8504945" y="755761"/>
                  </a:lnTo>
                  <a:lnTo>
                    <a:pt x="8479490" y="792538"/>
                  </a:lnTo>
                  <a:lnTo>
                    <a:pt x="8450894" y="826795"/>
                  </a:lnTo>
                  <a:lnTo>
                    <a:pt x="8419363" y="858326"/>
                  </a:lnTo>
                  <a:lnTo>
                    <a:pt x="8385106" y="886922"/>
                  </a:lnTo>
                  <a:lnTo>
                    <a:pt x="8348329" y="912377"/>
                  </a:lnTo>
                  <a:lnTo>
                    <a:pt x="8309239" y="934484"/>
                  </a:lnTo>
                  <a:lnTo>
                    <a:pt x="8268043" y="953036"/>
                  </a:lnTo>
                  <a:lnTo>
                    <a:pt x="8224949" y="967826"/>
                  </a:lnTo>
                  <a:lnTo>
                    <a:pt x="8180163" y="978647"/>
                  </a:lnTo>
                  <a:lnTo>
                    <a:pt x="8133892" y="985291"/>
                  </a:lnTo>
                  <a:lnTo>
                    <a:pt x="8086344" y="987551"/>
                  </a:lnTo>
                  <a:lnTo>
                    <a:pt x="493775" y="987551"/>
                  </a:lnTo>
                  <a:lnTo>
                    <a:pt x="446227" y="985291"/>
                  </a:lnTo>
                  <a:lnTo>
                    <a:pt x="399956" y="978647"/>
                  </a:lnTo>
                  <a:lnTo>
                    <a:pt x="355170" y="967826"/>
                  </a:lnTo>
                  <a:lnTo>
                    <a:pt x="312076" y="953036"/>
                  </a:lnTo>
                  <a:lnTo>
                    <a:pt x="270880" y="934484"/>
                  </a:lnTo>
                  <a:lnTo>
                    <a:pt x="231790" y="912377"/>
                  </a:lnTo>
                  <a:lnTo>
                    <a:pt x="195013" y="886922"/>
                  </a:lnTo>
                  <a:lnTo>
                    <a:pt x="160756" y="858326"/>
                  </a:lnTo>
                  <a:lnTo>
                    <a:pt x="129225" y="826795"/>
                  </a:lnTo>
                  <a:lnTo>
                    <a:pt x="100629" y="792538"/>
                  </a:lnTo>
                  <a:lnTo>
                    <a:pt x="75174" y="755761"/>
                  </a:lnTo>
                  <a:lnTo>
                    <a:pt x="53067" y="716671"/>
                  </a:lnTo>
                  <a:lnTo>
                    <a:pt x="34515" y="675475"/>
                  </a:lnTo>
                  <a:lnTo>
                    <a:pt x="19725" y="632381"/>
                  </a:lnTo>
                  <a:lnTo>
                    <a:pt x="8904" y="587595"/>
                  </a:lnTo>
                  <a:lnTo>
                    <a:pt x="2260" y="541324"/>
                  </a:lnTo>
                  <a:lnTo>
                    <a:pt x="0" y="493775"/>
                  </a:lnTo>
                  <a:close/>
                </a:path>
              </a:pathLst>
            </a:custGeom>
            <a:ln w="9525">
              <a:solidFill>
                <a:srgbClr val="FF7800"/>
              </a:solidFill>
            </a:ln>
          </p:spPr>
          <p:txBody>
            <a:bodyPr wrap="square" lIns="0" tIns="0" rIns="0" bIns="0" rtlCol="0"/>
            <a:lstStyle/>
            <a:p>
              <a:endParaRPr/>
            </a:p>
          </p:txBody>
        </p:sp>
      </p:grpSp>
      <p:sp>
        <p:nvSpPr>
          <p:cNvPr id="12" name="object 12"/>
          <p:cNvSpPr txBox="1">
            <a:spLocks noGrp="1"/>
          </p:cNvSpPr>
          <p:nvPr>
            <p:ph type="title"/>
          </p:nvPr>
        </p:nvSpPr>
        <p:spPr>
          <a:xfrm>
            <a:off x="224434" y="373506"/>
            <a:ext cx="3322320" cy="329565"/>
          </a:xfrm>
          <a:prstGeom prst="rect">
            <a:avLst/>
          </a:prstGeom>
        </p:spPr>
        <p:txBody>
          <a:bodyPr vert="horz" wrap="square" lIns="0" tIns="11430" rIns="0" bIns="0" rtlCol="0">
            <a:spAutoFit/>
          </a:bodyPr>
          <a:lstStyle/>
          <a:p>
            <a:pPr marL="12700">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spc="5">
                <a:solidFill>
                  <a:srgbClr val="0058A0"/>
                </a:solidFill>
              </a:rPr>
              <a:t> </a:t>
            </a:r>
            <a:r>
              <a:rPr>
                <a:solidFill>
                  <a:srgbClr val="0058A0"/>
                </a:solidFill>
              </a:rPr>
              <a:t>DE</a:t>
            </a:r>
            <a:r>
              <a:rPr spc="-45">
                <a:solidFill>
                  <a:srgbClr val="0058A0"/>
                </a:solidFill>
              </a:rPr>
              <a:t> </a:t>
            </a:r>
            <a:r>
              <a:rPr>
                <a:solidFill>
                  <a:srgbClr val="0058A0"/>
                </a:solidFill>
              </a:rPr>
              <a:t>MISE</a:t>
            </a:r>
            <a:r>
              <a:rPr spc="-40">
                <a:solidFill>
                  <a:srgbClr val="0058A0"/>
                </a:solidFill>
              </a:rPr>
              <a:t> </a:t>
            </a:r>
            <a:r>
              <a:rPr>
                <a:solidFill>
                  <a:srgbClr val="0058A0"/>
                </a:solidFill>
              </a:rPr>
              <a:t>EN</a:t>
            </a:r>
            <a:r>
              <a:rPr spc="-55">
                <a:solidFill>
                  <a:srgbClr val="0058A0"/>
                </a:solidFill>
              </a:rPr>
              <a:t> </a:t>
            </a:r>
            <a:r>
              <a:rPr spc="-10">
                <a:solidFill>
                  <a:srgbClr val="0058A0"/>
                </a:solidFill>
              </a:rPr>
              <a:t>ŒUVRE</a:t>
            </a:r>
          </a:p>
        </p:txBody>
      </p:sp>
      <p:sp>
        <p:nvSpPr>
          <p:cNvPr id="13" name="object 13"/>
          <p:cNvSpPr txBox="1"/>
          <p:nvPr/>
        </p:nvSpPr>
        <p:spPr>
          <a:xfrm>
            <a:off x="229615" y="771905"/>
            <a:ext cx="238061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58A0"/>
                </a:solidFill>
                <a:latin typeface="Calibri"/>
                <a:cs typeface="Calibri"/>
              </a:rPr>
              <a:t>Principe</a:t>
            </a:r>
            <a:r>
              <a:rPr sz="1600" b="1" spc="-10">
                <a:solidFill>
                  <a:srgbClr val="0058A0"/>
                </a:solidFill>
                <a:latin typeface="Calibri"/>
                <a:cs typeface="Calibri"/>
              </a:rPr>
              <a:t> </a:t>
            </a:r>
            <a:r>
              <a:rPr sz="1600" b="1" spc="-20">
                <a:solidFill>
                  <a:srgbClr val="0058A0"/>
                </a:solidFill>
                <a:latin typeface="Calibri"/>
                <a:cs typeface="Calibri"/>
              </a:rPr>
              <a:t>d’exploitation</a:t>
            </a:r>
            <a:r>
              <a:rPr sz="1600" b="1" spc="-15">
                <a:solidFill>
                  <a:srgbClr val="0058A0"/>
                </a:solidFill>
                <a:latin typeface="Calibri"/>
                <a:cs typeface="Calibri"/>
              </a:rPr>
              <a:t> </a:t>
            </a:r>
            <a:r>
              <a:rPr sz="1600" b="1">
                <a:solidFill>
                  <a:srgbClr val="0058A0"/>
                </a:solidFill>
                <a:latin typeface="Calibri"/>
                <a:cs typeface="Calibri"/>
              </a:rPr>
              <a:t>du</a:t>
            </a:r>
            <a:r>
              <a:rPr sz="1600" b="1" spc="10">
                <a:solidFill>
                  <a:srgbClr val="0058A0"/>
                </a:solidFill>
                <a:latin typeface="Calibri"/>
                <a:cs typeface="Calibri"/>
              </a:rPr>
              <a:t> </a:t>
            </a:r>
            <a:r>
              <a:rPr sz="1600" b="1" spc="-25">
                <a:solidFill>
                  <a:srgbClr val="0058A0"/>
                </a:solidFill>
                <a:latin typeface="Calibri"/>
                <a:cs typeface="Calibri"/>
              </a:rPr>
              <a:t>SI</a:t>
            </a:r>
            <a:endParaRPr sz="1600">
              <a:latin typeface="Calibri"/>
              <a:cs typeface="Calibri"/>
            </a:endParaRPr>
          </a:p>
        </p:txBody>
      </p:sp>
      <p:sp>
        <p:nvSpPr>
          <p:cNvPr id="14" name="object 14"/>
          <p:cNvSpPr txBox="1"/>
          <p:nvPr/>
        </p:nvSpPr>
        <p:spPr>
          <a:xfrm>
            <a:off x="2100833" y="2150467"/>
            <a:ext cx="2617852" cy="620683"/>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Chronologie</a:t>
            </a:r>
            <a:r>
              <a:rPr sz="1600" b="1" spc="-40">
                <a:solidFill>
                  <a:srgbClr val="008245"/>
                </a:solidFill>
                <a:latin typeface="Calibri"/>
                <a:cs typeface="Calibri"/>
              </a:rPr>
              <a:t> </a:t>
            </a:r>
            <a:r>
              <a:rPr sz="1600" b="1" spc="-60">
                <a:solidFill>
                  <a:srgbClr val="008245"/>
                </a:solidFill>
                <a:latin typeface="Calibri"/>
                <a:cs typeface="Calibri"/>
              </a:rPr>
              <a:t>:</a:t>
            </a:r>
            <a:endParaRPr sz="1600">
              <a:latin typeface="Calibri"/>
              <a:cs typeface="Calibri"/>
            </a:endParaRPr>
          </a:p>
          <a:p>
            <a:pPr marL="546100" indent="-457200">
              <a:lnSpc>
                <a:spcPct val="100000"/>
              </a:lnSpc>
              <a:spcBef>
                <a:spcPts val="910"/>
              </a:spcBef>
              <a:buClr>
                <a:srgbClr val="FF0000"/>
              </a:buClr>
              <a:buFont typeface="Wingdings"/>
              <a:buChar char=""/>
              <a:tabLst>
                <a:tab pos="546100" algn="l"/>
              </a:tabLst>
            </a:pPr>
            <a:r>
              <a:rPr sz="1600">
                <a:latin typeface="Calibri"/>
                <a:cs typeface="Calibri"/>
              </a:rPr>
              <a:t>Après</a:t>
            </a:r>
            <a:r>
              <a:rPr sz="1600" spc="-25">
                <a:latin typeface="Calibri"/>
                <a:cs typeface="Calibri"/>
              </a:rPr>
              <a:t> </a:t>
            </a:r>
            <a:r>
              <a:rPr sz="1600">
                <a:latin typeface="Calibri"/>
                <a:cs typeface="Calibri"/>
              </a:rPr>
              <a:t>le</a:t>
            </a:r>
            <a:r>
              <a:rPr sz="1600" spc="-30">
                <a:latin typeface="Calibri"/>
                <a:cs typeface="Calibri"/>
              </a:rPr>
              <a:t> </a:t>
            </a:r>
            <a:r>
              <a:rPr sz="1600" spc="-10">
                <a:latin typeface="Calibri"/>
                <a:cs typeface="Calibri"/>
              </a:rPr>
              <a:t>déploiement</a:t>
            </a:r>
            <a:endParaRPr sz="1600">
              <a:latin typeface="Calibri"/>
              <a:cs typeface="Calibri"/>
            </a:endParaRPr>
          </a:p>
        </p:txBody>
      </p:sp>
      <p:grpSp>
        <p:nvGrpSpPr>
          <p:cNvPr id="15" name="object 15"/>
          <p:cNvGrpSpPr/>
          <p:nvPr/>
        </p:nvGrpSpPr>
        <p:grpSpPr>
          <a:xfrm>
            <a:off x="1712975" y="1728217"/>
            <a:ext cx="8580120" cy="3830325"/>
            <a:chOff x="1712975" y="1728216"/>
            <a:chExt cx="8580120" cy="3281190"/>
          </a:xfrm>
        </p:grpSpPr>
        <p:pic>
          <p:nvPicPr>
            <p:cNvPr id="16" name="object 16"/>
            <p:cNvPicPr/>
            <p:nvPr/>
          </p:nvPicPr>
          <p:blipFill>
            <a:blip r:embed="rId5" cstate="print"/>
            <a:stretch>
              <a:fillRect/>
            </a:stretch>
          </p:blipFill>
          <p:spPr>
            <a:xfrm>
              <a:off x="2636520" y="1728216"/>
              <a:ext cx="338328" cy="365760"/>
            </a:xfrm>
            <a:prstGeom prst="rect">
              <a:avLst/>
            </a:prstGeom>
          </p:spPr>
        </p:pic>
        <p:sp>
          <p:nvSpPr>
            <p:cNvPr id="17" name="object 17"/>
            <p:cNvSpPr/>
            <p:nvPr/>
          </p:nvSpPr>
          <p:spPr>
            <a:xfrm>
              <a:off x="1712975" y="3025031"/>
              <a:ext cx="8580120" cy="1984375"/>
            </a:xfrm>
            <a:prstGeom prst="roundRect">
              <a:avLst/>
            </a:prstGeom>
            <a:ln w="9525">
              <a:solidFill>
                <a:srgbClr val="FF7800"/>
              </a:solidFill>
            </a:ln>
          </p:spPr>
          <p:txBody>
            <a:bodyPr wrap="square" lIns="0" tIns="0" rIns="0" bIns="0" rtlCol="0"/>
            <a:lstStyle/>
            <a:p>
              <a:endParaRPr/>
            </a:p>
          </p:txBody>
        </p:sp>
      </p:grpSp>
      <p:sp>
        <p:nvSpPr>
          <p:cNvPr id="18" name="object 18"/>
          <p:cNvSpPr txBox="1"/>
          <p:nvPr/>
        </p:nvSpPr>
        <p:spPr>
          <a:xfrm>
            <a:off x="2100833" y="3485897"/>
            <a:ext cx="7863078" cy="1964640"/>
          </a:xfrm>
          <a:prstGeom prst="rect">
            <a:avLst/>
          </a:prstGeom>
        </p:spPr>
        <p:txBody>
          <a:bodyPr vert="horz" wrap="square" lIns="0" tIns="12700" rIns="0" bIns="0" rtlCol="0">
            <a:spAutoFit/>
          </a:bodyPr>
          <a:lstStyle/>
          <a:p>
            <a:pPr marL="12700" algn="just">
              <a:lnSpc>
                <a:spcPct val="100000"/>
              </a:lnSpc>
              <a:spcBef>
                <a:spcPts val="100"/>
              </a:spcBef>
            </a:pPr>
            <a:r>
              <a:rPr sz="1600" b="1">
                <a:solidFill>
                  <a:srgbClr val="008245"/>
                </a:solidFill>
                <a:latin typeface="Calibri"/>
                <a:cs typeface="Calibri"/>
              </a:rPr>
              <a:t>Objectifs</a:t>
            </a:r>
            <a:r>
              <a:rPr sz="1600" b="1" spc="-6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gn="just">
              <a:lnSpc>
                <a:spcPct val="100000"/>
              </a:lnSpc>
              <a:spcBef>
                <a:spcPts val="915"/>
              </a:spcBef>
              <a:buClr>
                <a:srgbClr val="FF0000"/>
              </a:buClr>
              <a:buFont typeface="Wingdings"/>
              <a:buChar char=""/>
              <a:tabLst>
                <a:tab pos="545465" algn="l"/>
              </a:tabLst>
            </a:pPr>
            <a:r>
              <a:rPr sz="1600">
                <a:latin typeface="Calibri"/>
                <a:cs typeface="Calibri"/>
              </a:rPr>
              <a:t>Utiliser</a:t>
            </a:r>
            <a:r>
              <a:rPr sz="1600" spc="5">
                <a:latin typeface="Calibri"/>
                <a:cs typeface="Calibri"/>
              </a:rPr>
              <a:t> </a:t>
            </a:r>
            <a:r>
              <a:rPr sz="1600">
                <a:latin typeface="Calibri"/>
                <a:cs typeface="Calibri"/>
              </a:rPr>
              <a:t>le</a:t>
            </a:r>
            <a:r>
              <a:rPr sz="1600" spc="-15">
                <a:latin typeface="Calibri"/>
                <a:cs typeface="Calibri"/>
              </a:rPr>
              <a:t> </a:t>
            </a:r>
            <a:r>
              <a:rPr sz="1600">
                <a:latin typeface="Calibri"/>
                <a:cs typeface="Calibri"/>
              </a:rPr>
              <a:t>nouveau</a:t>
            </a:r>
            <a:r>
              <a:rPr sz="1600" spc="-50">
                <a:latin typeface="Calibri"/>
                <a:cs typeface="Calibri"/>
              </a:rPr>
              <a:t> </a:t>
            </a:r>
            <a:r>
              <a:rPr sz="1600">
                <a:latin typeface="Calibri"/>
                <a:cs typeface="Calibri"/>
              </a:rPr>
              <a:t>SI</a:t>
            </a:r>
            <a:r>
              <a:rPr sz="1600" spc="-25">
                <a:latin typeface="Calibri"/>
                <a:cs typeface="Calibri"/>
              </a:rPr>
              <a:t> </a:t>
            </a:r>
            <a:r>
              <a:rPr sz="1600" spc="-10">
                <a:latin typeface="Calibri"/>
                <a:cs typeface="Calibri"/>
              </a:rPr>
              <a:t>informatisé</a:t>
            </a:r>
            <a:endParaRPr sz="1600">
              <a:latin typeface="Calibri"/>
              <a:cs typeface="Calibri"/>
            </a:endParaRPr>
          </a:p>
          <a:p>
            <a:pPr marL="545465" indent="-456565" algn="just">
              <a:lnSpc>
                <a:spcPct val="100000"/>
              </a:lnSpc>
              <a:spcBef>
                <a:spcPts val="1390"/>
              </a:spcBef>
              <a:buClr>
                <a:srgbClr val="FF0000"/>
              </a:buClr>
              <a:buFont typeface="Wingdings"/>
              <a:buChar char=""/>
              <a:tabLst>
                <a:tab pos="545465" algn="l"/>
              </a:tabLst>
            </a:pPr>
            <a:r>
              <a:rPr sz="1600" spc="-10">
                <a:latin typeface="Calibri"/>
                <a:cs typeface="Calibri"/>
              </a:rPr>
              <a:t>Informer</a:t>
            </a:r>
            <a:r>
              <a:rPr sz="1600" spc="-5">
                <a:latin typeface="Calibri"/>
                <a:cs typeface="Calibri"/>
              </a:rPr>
              <a:t> </a:t>
            </a:r>
            <a:r>
              <a:rPr sz="1600" spc="-20">
                <a:latin typeface="Calibri"/>
                <a:cs typeface="Calibri"/>
              </a:rPr>
              <a:t>l’équipe</a:t>
            </a:r>
            <a:r>
              <a:rPr sz="1600" spc="35">
                <a:latin typeface="Calibri"/>
                <a:cs typeface="Calibri"/>
              </a:rPr>
              <a:t> </a:t>
            </a:r>
            <a:r>
              <a:rPr sz="1600">
                <a:latin typeface="Calibri"/>
                <a:cs typeface="Calibri"/>
              </a:rPr>
              <a:t>de </a:t>
            </a:r>
            <a:r>
              <a:rPr sz="1600" spc="-10">
                <a:latin typeface="Calibri"/>
                <a:cs typeface="Calibri"/>
              </a:rPr>
              <a:t>maintenance</a:t>
            </a:r>
            <a:r>
              <a:rPr sz="1600" spc="10">
                <a:latin typeface="Calibri"/>
                <a:cs typeface="Calibri"/>
              </a:rPr>
              <a:t> </a:t>
            </a:r>
            <a:r>
              <a:rPr sz="1600">
                <a:latin typeface="Calibri"/>
                <a:cs typeface="Calibri"/>
              </a:rPr>
              <a:t>des</a:t>
            </a:r>
            <a:r>
              <a:rPr sz="1600" spc="-5">
                <a:latin typeface="Calibri"/>
                <a:cs typeface="Calibri"/>
              </a:rPr>
              <a:t> </a:t>
            </a:r>
            <a:r>
              <a:rPr sz="1600">
                <a:latin typeface="Calibri"/>
                <a:cs typeface="Calibri"/>
              </a:rPr>
              <a:t>anomalies</a:t>
            </a:r>
            <a:r>
              <a:rPr sz="1600" spc="35">
                <a:latin typeface="Calibri"/>
                <a:cs typeface="Calibri"/>
              </a:rPr>
              <a:t> </a:t>
            </a:r>
            <a:r>
              <a:rPr sz="1600" spc="-10">
                <a:latin typeface="Calibri"/>
                <a:cs typeface="Calibri"/>
              </a:rPr>
              <a:t>éventuelles</a:t>
            </a:r>
            <a:r>
              <a:rPr sz="1600" spc="-45">
                <a:latin typeface="Calibri"/>
                <a:cs typeface="Calibri"/>
              </a:rPr>
              <a:t> </a:t>
            </a:r>
            <a:r>
              <a:rPr sz="1600" spc="-10">
                <a:latin typeface="Calibri"/>
                <a:cs typeface="Calibri"/>
              </a:rPr>
              <a:t>constatées</a:t>
            </a:r>
            <a:endParaRPr sz="1600">
              <a:latin typeface="Calibri"/>
              <a:cs typeface="Calibri"/>
            </a:endParaRPr>
          </a:p>
          <a:p>
            <a:pPr marL="546100" marR="5080" indent="-457200" algn="just">
              <a:lnSpc>
                <a:spcPct val="100000"/>
              </a:lnSpc>
              <a:spcBef>
                <a:spcPts val="1420"/>
              </a:spcBef>
              <a:buClr>
                <a:srgbClr val="FF0000"/>
              </a:buClr>
              <a:buFont typeface="Wingdings"/>
              <a:buChar char=""/>
              <a:tabLst>
                <a:tab pos="546100" algn="l"/>
              </a:tabLst>
            </a:pPr>
            <a:r>
              <a:rPr sz="1600">
                <a:latin typeface="Calibri"/>
                <a:cs typeface="Calibri"/>
              </a:rPr>
              <a:t>Informer</a:t>
            </a:r>
            <a:r>
              <a:rPr sz="1600" spc="375">
                <a:latin typeface="Calibri"/>
                <a:cs typeface="Calibri"/>
              </a:rPr>
              <a:t> </a:t>
            </a:r>
            <a:r>
              <a:rPr sz="1600">
                <a:latin typeface="Calibri"/>
                <a:cs typeface="Calibri"/>
              </a:rPr>
              <a:t>l’équipe</a:t>
            </a:r>
            <a:r>
              <a:rPr sz="1600" spc="395">
                <a:latin typeface="Calibri"/>
                <a:cs typeface="Calibri"/>
              </a:rPr>
              <a:t> </a:t>
            </a:r>
            <a:r>
              <a:rPr sz="1600">
                <a:latin typeface="Calibri"/>
                <a:cs typeface="Calibri"/>
              </a:rPr>
              <a:t>de</a:t>
            </a:r>
            <a:r>
              <a:rPr sz="1600" spc="385">
                <a:latin typeface="Calibri"/>
                <a:cs typeface="Calibri"/>
              </a:rPr>
              <a:t> </a:t>
            </a:r>
            <a:r>
              <a:rPr sz="1600">
                <a:latin typeface="Calibri"/>
                <a:cs typeface="Calibri"/>
              </a:rPr>
              <a:t>maintenance</a:t>
            </a:r>
            <a:r>
              <a:rPr sz="1600" spc="409">
                <a:latin typeface="Calibri"/>
                <a:cs typeface="Calibri"/>
              </a:rPr>
              <a:t> </a:t>
            </a:r>
            <a:r>
              <a:rPr sz="1600">
                <a:latin typeface="Calibri"/>
                <a:cs typeface="Calibri"/>
              </a:rPr>
              <a:t>des</a:t>
            </a:r>
            <a:r>
              <a:rPr sz="1600" spc="400">
                <a:latin typeface="Calibri"/>
                <a:cs typeface="Calibri"/>
              </a:rPr>
              <a:t> </a:t>
            </a:r>
            <a:r>
              <a:rPr sz="1600">
                <a:latin typeface="Calibri"/>
                <a:cs typeface="Calibri"/>
              </a:rPr>
              <a:t>nouveaux</a:t>
            </a:r>
            <a:r>
              <a:rPr sz="1600" spc="395">
                <a:latin typeface="Calibri"/>
                <a:cs typeface="Calibri"/>
              </a:rPr>
              <a:t> </a:t>
            </a:r>
            <a:r>
              <a:rPr sz="1600">
                <a:latin typeface="Calibri"/>
                <a:cs typeface="Calibri"/>
              </a:rPr>
              <a:t>besoins</a:t>
            </a:r>
            <a:r>
              <a:rPr sz="1600" spc="415">
                <a:latin typeface="Calibri"/>
                <a:cs typeface="Calibri"/>
              </a:rPr>
              <a:t> </a:t>
            </a:r>
            <a:r>
              <a:rPr sz="1600">
                <a:latin typeface="Calibri"/>
                <a:cs typeface="Calibri"/>
              </a:rPr>
              <a:t>pour</a:t>
            </a:r>
            <a:r>
              <a:rPr sz="1600" spc="395">
                <a:latin typeface="Calibri"/>
                <a:cs typeface="Calibri"/>
              </a:rPr>
              <a:t> </a:t>
            </a:r>
            <a:r>
              <a:rPr sz="1600">
                <a:latin typeface="Calibri"/>
                <a:cs typeface="Calibri"/>
              </a:rPr>
              <a:t>faire</a:t>
            </a:r>
            <a:r>
              <a:rPr sz="1600" spc="409">
                <a:latin typeface="Calibri"/>
                <a:cs typeface="Calibri"/>
              </a:rPr>
              <a:t> </a:t>
            </a:r>
            <a:r>
              <a:rPr sz="1600">
                <a:latin typeface="Calibri"/>
                <a:cs typeface="Calibri"/>
              </a:rPr>
              <a:t>face</a:t>
            </a:r>
            <a:r>
              <a:rPr sz="1600" spc="385">
                <a:latin typeface="Calibri"/>
                <a:cs typeface="Calibri"/>
              </a:rPr>
              <a:t> </a:t>
            </a:r>
            <a:r>
              <a:rPr sz="1600">
                <a:latin typeface="Calibri"/>
                <a:cs typeface="Calibri"/>
              </a:rPr>
              <a:t>aux</a:t>
            </a:r>
            <a:r>
              <a:rPr sz="1600" spc="409">
                <a:latin typeface="Calibri"/>
                <a:cs typeface="Calibri"/>
              </a:rPr>
              <a:t> </a:t>
            </a:r>
            <a:r>
              <a:rPr sz="1600">
                <a:latin typeface="Calibri"/>
                <a:cs typeface="Calibri"/>
              </a:rPr>
              <a:t>changements</a:t>
            </a:r>
            <a:r>
              <a:rPr sz="1600" spc="375">
                <a:latin typeface="Calibri"/>
                <a:cs typeface="Calibri"/>
              </a:rPr>
              <a:t> </a:t>
            </a:r>
            <a:r>
              <a:rPr sz="1600">
                <a:latin typeface="Calibri"/>
                <a:cs typeface="Calibri"/>
              </a:rPr>
              <a:t>survenus</a:t>
            </a:r>
            <a:r>
              <a:rPr sz="1600" spc="395">
                <a:latin typeface="Calibri"/>
                <a:cs typeface="Calibri"/>
              </a:rPr>
              <a:t> </a:t>
            </a:r>
            <a:r>
              <a:rPr sz="1600">
                <a:latin typeface="Calibri"/>
                <a:cs typeface="Calibri"/>
              </a:rPr>
              <a:t>sur</a:t>
            </a:r>
            <a:r>
              <a:rPr sz="1600" spc="400">
                <a:latin typeface="Calibri"/>
                <a:cs typeface="Calibri"/>
              </a:rPr>
              <a:t> </a:t>
            </a:r>
            <a:r>
              <a:rPr sz="1600" spc="-25">
                <a:latin typeface="Calibri"/>
                <a:cs typeface="Calibri"/>
              </a:rPr>
              <a:t>le </a:t>
            </a:r>
            <a:r>
              <a:rPr sz="1600" spc="-10">
                <a:latin typeface="Calibri"/>
                <a:cs typeface="Calibri"/>
              </a:rPr>
              <a:t>fonctionnement </a:t>
            </a:r>
            <a:r>
              <a:rPr sz="1600">
                <a:latin typeface="Calibri"/>
                <a:cs typeface="Calibri"/>
              </a:rPr>
              <a:t>de</a:t>
            </a:r>
            <a:r>
              <a:rPr sz="1600" spc="-60">
                <a:latin typeface="Calibri"/>
                <a:cs typeface="Calibri"/>
              </a:rPr>
              <a:t> </a:t>
            </a:r>
            <a:r>
              <a:rPr sz="1600" spc="-10">
                <a:latin typeface="Calibri"/>
                <a:cs typeface="Calibri"/>
              </a:rPr>
              <a:t>l’entreprise</a:t>
            </a:r>
            <a:r>
              <a:rPr sz="1600" spc="-5">
                <a:latin typeface="Calibri"/>
                <a:cs typeface="Calibri"/>
              </a:rPr>
              <a:t> </a:t>
            </a:r>
            <a:r>
              <a:rPr sz="1600">
                <a:latin typeface="Calibri"/>
                <a:cs typeface="Calibri"/>
              </a:rPr>
              <a:t>(nouvelles</a:t>
            </a:r>
            <a:r>
              <a:rPr sz="1600" spc="-25">
                <a:latin typeface="Calibri"/>
                <a:cs typeface="Calibri"/>
              </a:rPr>
              <a:t> </a:t>
            </a:r>
            <a:r>
              <a:rPr sz="1600">
                <a:latin typeface="Calibri"/>
                <a:cs typeface="Calibri"/>
              </a:rPr>
              <a:t>activités,</a:t>
            </a:r>
            <a:r>
              <a:rPr sz="1600" spc="-40">
                <a:latin typeface="Calibri"/>
                <a:cs typeface="Calibri"/>
              </a:rPr>
              <a:t> </a:t>
            </a:r>
            <a:r>
              <a:rPr sz="1600">
                <a:latin typeface="Calibri"/>
                <a:cs typeface="Calibri"/>
              </a:rPr>
              <a:t>nouvelles</a:t>
            </a:r>
            <a:r>
              <a:rPr sz="1600" spc="-25">
                <a:latin typeface="Calibri"/>
                <a:cs typeface="Calibri"/>
              </a:rPr>
              <a:t> </a:t>
            </a:r>
            <a:r>
              <a:rPr sz="1600">
                <a:latin typeface="Calibri"/>
                <a:cs typeface="Calibri"/>
              </a:rPr>
              <a:t>règles</a:t>
            </a:r>
            <a:r>
              <a:rPr sz="1600" spc="-25">
                <a:latin typeface="Calibri"/>
                <a:cs typeface="Calibri"/>
              </a:rPr>
              <a:t> </a:t>
            </a:r>
            <a:r>
              <a:rPr sz="1600">
                <a:latin typeface="Calibri"/>
                <a:cs typeface="Calibri"/>
              </a:rPr>
              <a:t>de</a:t>
            </a:r>
            <a:r>
              <a:rPr sz="1600" spc="-60">
                <a:latin typeface="Calibri"/>
                <a:cs typeface="Calibri"/>
              </a:rPr>
              <a:t> </a:t>
            </a:r>
            <a:r>
              <a:rPr sz="1600" spc="-10">
                <a:latin typeface="Calibri"/>
                <a:cs typeface="Calibri"/>
              </a:rPr>
              <a:t>gestion)</a:t>
            </a:r>
            <a:endParaRPr sz="1600">
              <a:latin typeface="Calibri"/>
              <a:cs typeface="Calibri"/>
            </a:endParaRPr>
          </a:p>
        </p:txBody>
      </p:sp>
      <p:pic>
        <p:nvPicPr>
          <p:cNvPr id="19" name="object 19"/>
          <p:cNvPicPr/>
          <p:nvPr/>
        </p:nvPicPr>
        <p:blipFill>
          <a:blip r:embed="rId6" cstate="print"/>
          <a:stretch>
            <a:fillRect/>
          </a:stretch>
        </p:blipFill>
        <p:spPr>
          <a:xfrm>
            <a:off x="2645664" y="3075306"/>
            <a:ext cx="329184" cy="329184"/>
          </a:xfrm>
          <a:prstGeom prst="rect">
            <a:avLst/>
          </a:prstGeom>
        </p:spPr>
      </p:pic>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62</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508569" y="344424"/>
            <a:ext cx="10479405" cy="2591435"/>
            <a:chOff x="1508569" y="344424"/>
            <a:chExt cx="10479405" cy="2591435"/>
          </a:xfrm>
        </p:grpSpPr>
        <p:pic>
          <p:nvPicPr>
            <p:cNvPr id="9" name="object 9"/>
            <p:cNvPicPr/>
            <p:nvPr/>
          </p:nvPicPr>
          <p:blipFill>
            <a:blip r:embed="rId3" cstate="print"/>
            <a:stretch>
              <a:fillRect/>
            </a:stretch>
          </p:blipFill>
          <p:spPr>
            <a:xfrm>
              <a:off x="9963912" y="344424"/>
              <a:ext cx="658368" cy="652272"/>
            </a:xfrm>
            <a:prstGeom prst="rect">
              <a:avLst/>
            </a:prstGeom>
          </p:spPr>
        </p:pic>
        <p:pic>
          <p:nvPicPr>
            <p:cNvPr id="10" name="object 10"/>
            <p:cNvPicPr/>
            <p:nvPr/>
          </p:nvPicPr>
          <p:blipFill>
            <a:blip r:embed="rId4" cstate="print"/>
            <a:stretch>
              <a:fillRect/>
            </a:stretch>
          </p:blipFill>
          <p:spPr>
            <a:xfrm>
              <a:off x="10692384" y="463296"/>
              <a:ext cx="1295400" cy="417575"/>
            </a:xfrm>
            <a:prstGeom prst="rect">
              <a:avLst/>
            </a:prstGeom>
          </p:spPr>
        </p:pic>
        <p:sp>
          <p:nvSpPr>
            <p:cNvPr id="11" name="object 11"/>
            <p:cNvSpPr/>
            <p:nvPr/>
          </p:nvSpPr>
          <p:spPr>
            <a:xfrm>
              <a:off x="1513332" y="1876043"/>
              <a:ext cx="8757285" cy="1054735"/>
            </a:xfrm>
            <a:custGeom>
              <a:avLst/>
              <a:gdLst/>
              <a:ahLst/>
              <a:cxnLst/>
              <a:rect l="l" t="t" r="r" b="b"/>
              <a:pathLst>
                <a:path w="8757285" h="1054735">
                  <a:moveTo>
                    <a:pt x="0" y="527303"/>
                  </a:moveTo>
                  <a:lnTo>
                    <a:pt x="2155" y="479310"/>
                  </a:lnTo>
                  <a:lnTo>
                    <a:pt x="8495" y="432523"/>
                  </a:lnTo>
                  <a:lnTo>
                    <a:pt x="18836" y="387129"/>
                  </a:lnTo>
                  <a:lnTo>
                    <a:pt x="32990" y="343314"/>
                  </a:lnTo>
                  <a:lnTo>
                    <a:pt x="50772" y="301265"/>
                  </a:lnTo>
                  <a:lnTo>
                    <a:pt x="71994" y="261168"/>
                  </a:lnTo>
                  <a:lnTo>
                    <a:pt x="96472" y="223208"/>
                  </a:lnTo>
                  <a:lnTo>
                    <a:pt x="124018" y="187573"/>
                  </a:lnTo>
                  <a:lnTo>
                    <a:pt x="154447" y="154447"/>
                  </a:lnTo>
                  <a:lnTo>
                    <a:pt x="187573" y="124018"/>
                  </a:lnTo>
                  <a:lnTo>
                    <a:pt x="223208" y="96472"/>
                  </a:lnTo>
                  <a:lnTo>
                    <a:pt x="261168" y="71994"/>
                  </a:lnTo>
                  <a:lnTo>
                    <a:pt x="301265" y="50772"/>
                  </a:lnTo>
                  <a:lnTo>
                    <a:pt x="343314" y="32990"/>
                  </a:lnTo>
                  <a:lnTo>
                    <a:pt x="387129" y="18836"/>
                  </a:lnTo>
                  <a:lnTo>
                    <a:pt x="432523" y="8495"/>
                  </a:lnTo>
                  <a:lnTo>
                    <a:pt x="479310" y="2155"/>
                  </a:lnTo>
                  <a:lnTo>
                    <a:pt x="527304" y="0"/>
                  </a:lnTo>
                  <a:lnTo>
                    <a:pt x="8229600" y="0"/>
                  </a:lnTo>
                  <a:lnTo>
                    <a:pt x="8277593" y="2155"/>
                  </a:lnTo>
                  <a:lnTo>
                    <a:pt x="8324380" y="8495"/>
                  </a:lnTo>
                  <a:lnTo>
                    <a:pt x="8369774" y="18836"/>
                  </a:lnTo>
                  <a:lnTo>
                    <a:pt x="8413589" y="32990"/>
                  </a:lnTo>
                  <a:lnTo>
                    <a:pt x="8455638" y="50772"/>
                  </a:lnTo>
                  <a:lnTo>
                    <a:pt x="8495735" y="71994"/>
                  </a:lnTo>
                  <a:lnTo>
                    <a:pt x="8533695" y="96472"/>
                  </a:lnTo>
                  <a:lnTo>
                    <a:pt x="8569330" y="124018"/>
                  </a:lnTo>
                  <a:lnTo>
                    <a:pt x="8602456" y="154447"/>
                  </a:lnTo>
                  <a:lnTo>
                    <a:pt x="8632885" y="187573"/>
                  </a:lnTo>
                  <a:lnTo>
                    <a:pt x="8660431" y="223208"/>
                  </a:lnTo>
                  <a:lnTo>
                    <a:pt x="8684909" y="261168"/>
                  </a:lnTo>
                  <a:lnTo>
                    <a:pt x="8706131" y="301265"/>
                  </a:lnTo>
                  <a:lnTo>
                    <a:pt x="8723913" y="343314"/>
                  </a:lnTo>
                  <a:lnTo>
                    <a:pt x="8738067" y="387129"/>
                  </a:lnTo>
                  <a:lnTo>
                    <a:pt x="8748408" y="432523"/>
                  </a:lnTo>
                  <a:lnTo>
                    <a:pt x="8754748" y="479310"/>
                  </a:lnTo>
                  <a:lnTo>
                    <a:pt x="8756904" y="527303"/>
                  </a:lnTo>
                  <a:lnTo>
                    <a:pt x="8754748" y="575297"/>
                  </a:lnTo>
                  <a:lnTo>
                    <a:pt x="8748408" y="622084"/>
                  </a:lnTo>
                  <a:lnTo>
                    <a:pt x="8738067" y="667478"/>
                  </a:lnTo>
                  <a:lnTo>
                    <a:pt x="8723913" y="711293"/>
                  </a:lnTo>
                  <a:lnTo>
                    <a:pt x="8706131" y="753342"/>
                  </a:lnTo>
                  <a:lnTo>
                    <a:pt x="8684909" y="793439"/>
                  </a:lnTo>
                  <a:lnTo>
                    <a:pt x="8660431" y="831399"/>
                  </a:lnTo>
                  <a:lnTo>
                    <a:pt x="8632885" y="867034"/>
                  </a:lnTo>
                  <a:lnTo>
                    <a:pt x="8602456" y="900160"/>
                  </a:lnTo>
                  <a:lnTo>
                    <a:pt x="8569330" y="930589"/>
                  </a:lnTo>
                  <a:lnTo>
                    <a:pt x="8533695" y="958135"/>
                  </a:lnTo>
                  <a:lnTo>
                    <a:pt x="8495735" y="982613"/>
                  </a:lnTo>
                  <a:lnTo>
                    <a:pt x="8455638" y="1003835"/>
                  </a:lnTo>
                  <a:lnTo>
                    <a:pt x="8413589" y="1021617"/>
                  </a:lnTo>
                  <a:lnTo>
                    <a:pt x="8369774" y="1035771"/>
                  </a:lnTo>
                  <a:lnTo>
                    <a:pt x="8324380" y="1046112"/>
                  </a:lnTo>
                  <a:lnTo>
                    <a:pt x="8277593" y="1052452"/>
                  </a:lnTo>
                  <a:lnTo>
                    <a:pt x="8229600" y="1054607"/>
                  </a:lnTo>
                  <a:lnTo>
                    <a:pt x="527304" y="1054607"/>
                  </a:lnTo>
                  <a:lnTo>
                    <a:pt x="479310" y="1052452"/>
                  </a:lnTo>
                  <a:lnTo>
                    <a:pt x="432523" y="1046112"/>
                  </a:lnTo>
                  <a:lnTo>
                    <a:pt x="387129" y="1035771"/>
                  </a:lnTo>
                  <a:lnTo>
                    <a:pt x="343314" y="1021617"/>
                  </a:lnTo>
                  <a:lnTo>
                    <a:pt x="301265" y="1003835"/>
                  </a:lnTo>
                  <a:lnTo>
                    <a:pt x="261168" y="982613"/>
                  </a:lnTo>
                  <a:lnTo>
                    <a:pt x="223208" y="958135"/>
                  </a:lnTo>
                  <a:lnTo>
                    <a:pt x="187573" y="930589"/>
                  </a:lnTo>
                  <a:lnTo>
                    <a:pt x="154447" y="900160"/>
                  </a:lnTo>
                  <a:lnTo>
                    <a:pt x="124018" y="867034"/>
                  </a:lnTo>
                  <a:lnTo>
                    <a:pt x="96472" y="831399"/>
                  </a:lnTo>
                  <a:lnTo>
                    <a:pt x="71994" y="793439"/>
                  </a:lnTo>
                  <a:lnTo>
                    <a:pt x="50772" y="753342"/>
                  </a:lnTo>
                  <a:lnTo>
                    <a:pt x="32990" y="711293"/>
                  </a:lnTo>
                  <a:lnTo>
                    <a:pt x="18836" y="667478"/>
                  </a:lnTo>
                  <a:lnTo>
                    <a:pt x="8495" y="622084"/>
                  </a:lnTo>
                  <a:lnTo>
                    <a:pt x="2155" y="575297"/>
                  </a:lnTo>
                  <a:lnTo>
                    <a:pt x="0" y="527303"/>
                  </a:lnTo>
                  <a:close/>
                </a:path>
              </a:pathLst>
            </a:custGeom>
            <a:ln w="9525">
              <a:solidFill>
                <a:srgbClr val="FF7800"/>
              </a:solidFill>
            </a:ln>
          </p:spPr>
          <p:txBody>
            <a:bodyPr wrap="square" lIns="0" tIns="0" rIns="0" bIns="0" rtlCol="0"/>
            <a:lstStyle/>
            <a:p>
              <a:endParaRPr/>
            </a:p>
          </p:txBody>
        </p:sp>
      </p:grpSp>
      <p:sp>
        <p:nvSpPr>
          <p:cNvPr id="12" name="object 12"/>
          <p:cNvSpPr txBox="1">
            <a:spLocks noGrp="1"/>
          </p:cNvSpPr>
          <p:nvPr>
            <p:ph type="title"/>
          </p:nvPr>
        </p:nvSpPr>
        <p:spPr>
          <a:xfrm>
            <a:off x="224434" y="373506"/>
            <a:ext cx="3322320" cy="329565"/>
          </a:xfrm>
          <a:prstGeom prst="rect">
            <a:avLst/>
          </a:prstGeom>
        </p:spPr>
        <p:txBody>
          <a:bodyPr vert="horz" wrap="square" lIns="0" tIns="11430" rIns="0" bIns="0" rtlCol="0">
            <a:spAutoFit/>
          </a:bodyPr>
          <a:lstStyle/>
          <a:p>
            <a:pPr marL="12700">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spc="5">
                <a:solidFill>
                  <a:srgbClr val="0058A0"/>
                </a:solidFill>
              </a:rPr>
              <a:t> </a:t>
            </a:r>
            <a:r>
              <a:rPr>
                <a:solidFill>
                  <a:srgbClr val="0058A0"/>
                </a:solidFill>
              </a:rPr>
              <a:t>DE</a:t>
            </a:r>
            <a:r>
              <a:rPr spc="-45">
                <a:solidFill>
                  <a:srgbClr val="0058A0"/>
                </a:solidFill>
              </a:rPr>
              <a:t> </a:t>
            </a:r>
            <a:r>
              <a:rPr>
                <a:solidFill>
                  <a:srgbClr val="0058A0"/>
                </a:solidFill>
              </a:rPr>
              <a:t>MISE</a:t>
            </a:r>
            <a:r>
              <a:rPr spc="-40">
                <a:solidFill>
                  <a:srgbClr val="0058A0"/>
                </a:solidFill>
              </a:rPr>
              <a:t> </a:t>
            </a:r>
            <a:r>
              <a:rPr>
                <a:solidFill>
                  <a:srgbClr val="0058A0"/>
                </a:solidFill>
              </a:rPr>
              <a:t>EN</a:t>
            </a:r>
            <a:r>
              <a:rPr spc="-55">
                <a:solidFill>
                  <a:srgbClr val="0058A0"/>
                </a:solidFill>
              </a:rPr>
              <a:t> </a:t>
            </a:r>
            <a:r>
              <a:rPr spc="-10">
                <a:solidFill>
                  <a:srgbClr val="0058A0"/>
                </a:solidFill>
              </a:rPr>
              <a:t>ŒUVRE</a:t>
            </a:r>
          </a:p>
        </p:txBody>
      </p:sp>
      <p:sp>
        <p:nvSpPr>
          <p:cNvPr id="13" name="object 13"/>
          <p:cNvSpPr txBox="1"/>
          <p:nvPr/>
        </p:nvSpPr>
        <p:spPr>
          <a:xfrm>
            <a:off x="229615" y="771905"/>
            <a:ext cx="238061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58A0"/>
                </a:solidFill>
                <a:latin typeface="Calibri"/>
                <a:cs typeface="Calibri"/>
              </a:rPr>
              <a:t>Principe</a:t>
            </a:r>
            <a:r>
              <a:rPr sz="1600" b="1" spc="-10">
                <a:solidFill>
                  <a:srgbClr val="0058A0"/>
                </a:solidFill>
                <a:latin typeface="Calibri"/>
                <a:cs typeface="Calibri"/>
              </a:rPr>
              <a:t> </a:t>
            </a:r>
            <a:r>
              <a:rPr sz="1600" b="1" spc="-20">
                <a:solidFill>
                  <a:srgbClr val="0058A0"/>
                </a:solidFill>
                <a:latin typeface="Calibri"/>
                <a:cs typeface="Calibri"/>
              </a:rPr>
              <a:t>d’exploitation</a:t>
            </a:r>
            <a:r>
              <a:rPr sz="1600" b="1" spc="-15">
                <a:solidFill>
                  <a:srgbClr val="0058A0"/>
                </a:solidFill>
                <a:latin typeface="Calibri"/>
                <a:cs typeface="Calibri"/>
              </a:rPr>
              <a:t> </a:t>
            </a:r>
            <a:r>
              <a:rPr sz="1600" b="1">
                <a:solidFill>
                  <a:srgbClr val="0058A0"/>
                </a:solidFill>
                <a:latin typeface="Calibri"/>
                <a:cs typeface="Calibri"/>
              </a:rPr>
              <a:t>du</a:t>
            </a:r>
            <a:r>
              <a:rPr sz="1600" b="1" spc="10">
                <a:solidFill>
                  <a:srgbClr val="0058A0"/>
                </a:solidFill>
                <a:latin typeface="Calibri"/>
                <a:cs typeface="Calibri"/>
              </a:rPr>
              <a:t> </a:t>
            </a:r>
            <a:r>
              <a:rPr sz="1600" b="1" spc="-25">
                <a:solidFill>
                  <a:srgbClr val="0058A0"/>
                </a:solidFill>
                <a:latin typeface="Calibri"/>
                <a:cs typeface="Calibri"/>
              </a:rPr>
              <a:t>SI</a:t>
            </a:r>
            <a:endParaRPr sz="1600">
              <a:latin typeface="Calibri"/>
              <a:cs typeface="Calibri"/>
            </a:endParaRPr>
          </a:p>
        </p:txBody>
      </p:sp>
      <p:sp>
        <p:nvSpPr>
          <p:cNvPr id="14" name="object 14"/>
          <p:cNvSpPr txBox="1"/>
          <p:nvPr/>
        </p:nvSpPr>
        <p:spPr>
          <a:xfrm>
            <a:off x="1746885" y="2117547"/>
            <a:ext cx="1799869" cy="620683"/>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Participants</a:t>
            </a:r>
            <a:r>
              <a:rPr sz="1600" b="1" spc="2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6100" indent="-457200">
              <a:lnSpc>
                <a:spcPct val="100000"/>
              </a:lnSpc>
              <a:spcBef>
                <a:spcPts val="915"/>
              </a:spcBef>
              <a:buClr>
                <a:srgbClr val="FF0000"/>
              </a:buClr>
              <a:buFont typeface="Wingdings"/>
              <a:buChar char=""/>
              <a:tabLst>
                <a:tab pos="546100" algn="l"/>
              </a:tabLst>
            </a:pPr>
            <a:r>
              <a:rPr sz="1600" spc="-10">
                <a:latin typeface="Calibri"/>
                <a:cs typeface="Calibri"/>
              </a:rPr>
              <a:t>Utilisateurs</a:t>
            </a:r>
            <a:endParaRPr sz="1600">
              <a:latin typeface="Calibri"/>
              <a:cs typeface="Calibri"/>
            </a:endParaRPr>
          </a:p>
        </p:txBody>
      </p:sp>
      <p:sp>
        <p:nvSpPr>
          <p:cNvPr id="15" name="object 15"/>
          <p:cNvSpPr/>
          <p:nvPr/>
        </p:nvSpPr>
        <p:spPr>
          <a:xfrm>
            <a:off x="1513332" y="3430522"/>
            <a:ext cx="9002268" cy="2284477"/>
          </a:xfrm>
          <a:prstGeom prst="roundRect">
            <a:avLst/>
          </a:prstGeom>
          <a:ln w="9525">
            <a:solidFill>
              <a:srgbClr val="FF7800"/>
            </a:solidFill>
          </a:ln>
        </p:spPr>
        <p:txBody>
          <a:bodyPr wrap="square" lIns="0" tIns="0" rIns="0" bIns="0" rtlCol="0"/>
          <a:lstStyle/>
          <a:p>
            <a:endParaRPr/>
          </a:p>
        </p:txBody>
      </p:sp>
      <p:sp>
        <p:nvSpPr>
          <p:cNvPr id="16" name="object 16"/>
          <p:cNvSpPr txBox="1"/>
          <p:nvPr/>
        </p:nvSpPr>
        <p:spPr>
          <a:xfrm>
            <a:off x="1893188" y="3819525"/>
            <a:ext cx="8241411" cy="1718419"/>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Résultats</a:t>
            </a:r>
            <a:r>
              <a:rPr sz="1600" b="1" spc="10">
                <a:solidFill>
                  <a:srgbClr val="008245"/>
                </a:solidFill>
                <a:latin typeface="Calibri"/>
                <a:cs typeface="Calibri"/>
              </a:rPr>
              <a:t> </a:t>
            </a:r>
            <a:r>
              <a:rPr sz="1600" b="1" spc="-10">
                <a:solidFill>
                  <a:srgbClr val="008245"/>
                </a:solidFill>
                <a:latin typeface="Calibri"/>
                <a:cs typeface="Calibri"/>
              </a:rPr>
              <a:t>attendus</a:t>
            </a:r>
            <a:r>
              <a:rPr sz="1600" b="1" spc="35">
                <a:solidFill>
                  <a:srgbClr val="008245"/>
                </a:solidFill>
                <a:latin typeface="Calibri"/>
                <a:cs typeface="Calibri"/>
              </a:rPr>
              <a:t> </a:t>
            </a:r>
            <a:r>
              <a:rPr sz="1600" b="1" spc="-10">
                <a:solidFill>
                  <a:srgbClr val="008245"/>
                </a:solidFill>
                <a:latin typeface="Calibri"/>
                <a:cs typeface="Calibri"/>
              </a:rPr>
              <a:t>(Délivrables)</a:t>
            </a:r>
            <a:r>
              <a:rPr sz="1600" b="1" spc="-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6100" indent="-457200" algn="just">
              <a:lnSpc>
                <a:spcPct val="100000"/>
              </a:lnSpc>
              <a:spcBef>
                <a:spcPts val="915"/>
              </a:spcBef>
              <a:buClr>
                <a:srgbClr val="FF0000"/>
              </a:buClr>
              <a:buFont typeface="Wingdings"/>
              <a:buChar char=""/>
              <a:tabLst>
                <a:tab pos="546100" algn="l"/>
              </a:tabLst>
            </a:pPr>
            <a:r>
              <a:rPr sz="1600" spc="-10">
                <a:latin typeface="Calibri"/>
                <a:cs typeface="Calibri"/>
              </a:rPr>
              <a:t>Exploitation</a:t>
            </a:r>
            <a:r>
              <a:rPr sz="1600" spc="45">
                <a:latin typeface="Calibri"/>
                <a:cs typeface="Calibri"/>
              </a:rPr>
              <a:t> </a:t>
            </a:r>
            <a:r>
              <a:rPr sz="1600">
                <a:latin typeface="Calibri"/>
                <a:cs typeface="Calibri"/>
              </a:rPr>
              <a:t>du</a:t>
            </a:r>
            <a:r>
              <a:rPr sz="1600" spc="-20">
                <a:latin typeface="Calibri"/>
                <a:cs typeface="Calibri"/>
              </a:rPr>
              <a:t> </a:t>
            </a:r>
            <a:r>
              <a:rPr sz="1600">
                <a:latin typeface="Calibri"/>
                <a:cs typeface="Calibri"/>
              </a:rPr>
              <a:t>nouveau</a:t>
            </a:r>
            <a:r>
              <a:rPr sz="1600" spc="-35">
                <a:latin typeface="Calibri"/>
                <a:cs typeface="Calibri"/>
              </a:rPr>
              <a:t> </a:t>
            </a:r>
            <a:r>
              <a:rPr sz="1600">
                <a:latin typeface="Calibri"/>
                <a:cs typeface="Calibri"/>
              </a:rPr>
              <a:t>SI</a:t>
            </a:r>
            <a:r>
              <a:rPr sz="1600" spc="-10">
                <a:latin typeface="Calibri"/>
                <a:cs typeface="Calibri"/>
              </a:rPr>
              <a:t> informatisé</a:t>
            </a:r>
            <a:endParaRPr sz="1600">
              <a:latin typeface="Calibri"/>
              <a:cs typeface="Calibri"/>
            </a:endParaRPr>
          </a:p>
          <a:p>
            <a:pPr marL="546100" indent="-457200" algn="just">
              <a:lnSpc>
                <a:spcPct val="100000"/>
              </a:lnSpc>
              <a:spcBef>
                <a:spcPts val="1390"/>
              </a:spcBef>
              <a:buClr>
                <a:srgbClr val="FF0000"/>
              </a:buClr>
              <a:buFont typeface="Wingdings"/>
              <a:buChar char=""/>
              <a:tabLst>
                <a:tab pos="546100" algn="l"/>
              </a:tabLst>
            </a:pPr>
            <a:r>
              <a:rPr sz="1600">
                <a:latin typeface="Calibri"/>
                <a:cs typeface="Calibri"/>
              </a:rPr>
              <a:t>Descriptif</a:t>
            </a:r>
            <a:r>
              <a:rPr sz="1600" spc="-35">
                <a:latin typeface="Calibri"/>
                <a:cs typeface="Calibri"/>
              </a:rPr>
              <a:t> </a:t>
            </a:r>
            <a:r>
              <a:rPr sz="1600">
                <a:latin typeface="Calibri"/>
                <a:cs typeface="Calibri"/>
              </a:rPr>
              <a:t>de</a:t>
            </a:r>
            <a:r>
              <a:rPr sz="1600" spc="-35">
                <a:latin typeface="Calibri"/>
                <a:cs typeface="Calibri"/>
              </a:rPr>
              <a:t> </a:t>
            </a:r>
            <a:r>
              <a:rPr sz="1600">
                <a:latin typeface="Calibri"/>
                <a:cs typeface="Calibri"/>
              </a:rPr>
              <a:t>chaque</a:t>
            </a:r>
            <a:r>
              <a:rPr sz="1600" spc="-45">
                <a:latin typeface="Calibri"/>
                <a:cs typeface="Calibri"/>
              </a:rPr>
              <a:t> </a:t>
            </a:r>
            <a:r>
              <a:rPr sz="1600">
                <a:latin typeface="Calibri"/>
                <a:cs typeface="Calibri"/>
              </a:rPr>
              <a:t>anomalie</a:t>
            </a:r>
            <a:r>
              <a:rPr sz="1600" spc="-10">
                <a:latin typeface="Calibri"/>
                <a:cs typeface="Calibri"/>
              </a:rPr>
              <a:t> constatée</a:t>
            </a:r>
            <a:r>
              <a:rPr sz="1600" spc="-25">
                <a:latin typeface="Calibri"/>
                <a:cs typeface="Calibri"/>
              </a:rPr>
              <a:t> </a:t>
            </a:r>
            <a:r>
              <a:rPr sz="1600">
                <a:latin typeface="Calibri"/>
                <a:cs typeface="Calibri"/>
              </a:rPr>
              <a:t>(blocage,</a:t>
            </a:r>
            <a:r>
              <a:rPr sz="1600" spc="-40">
                <a:latin typeface="Calibri"/>
                <a:cs typeface="Calibri"/>
              </a:rPr>
              <a:t> </a:t>
            </a:r>
            <a:r>
              <a:rPr sz="1600">
                <a:latin typeface="Calibri"/>
                <a:cs typeface="Calibri"/>
              </a:rPr>
              <a:t>erreur</a:t>
            </a:r>
            <a:r>
              <a:rPr sz="1600" spc="-15">
                <a:latin typeface="Calibri"/>
                <a:cs typeface="Calibri"/>
              </a:rPr>
              <a:t> </a:t>
            </a:r>
            <a:r>
              <a:rPr sz="1600">
                <a:latin typeface="Calibri"/>
                <a:cs typeface="Calibri"/>
              </a:rPr>
              <a:t>de</a:t>
            </a:r>
            <a:r>
              <a:rPr sz="1600" spc="-55">
                <a:latin typeface="Calibri"/>
                <a:cs typeface="Calibri"/>
              </a:rPr>
              <a:t> </a:t>
            </a:r>
            <a:r>
              <a:rPr sz="1600">
                <a:latin typeface="Calibri"/>
                <a:cs typeface="Calibri"/>
              </a:rPr>
              <a:t>calcul,</a:t>
            </a:r>
            <a:r>
              <a:rPr sz="1600" spc="-20">
                <a:latin typeface="Calibri"/>
                <a:cs typeface="Calibri"/>
              </a:rPr>
              <a:t> </a:t>
            </a:r>
            <a:r>
              <a:rPr sz="1600" spc="-25">
                <a:latin typeface="Calibri"/>
                <a:cs typeface="Calibri"/>
              </a:rPr>
              <a:t>…)</a:t>
            </a:r>
            <a:endParaRPr sz="1600">
              <a:latin typeface="Calibri"/>
              <a:cs typeface="Calibri"/>
            </a:endParaRPr>
          </a:p>
          <a:p>
            <a:pPr marL="546100" indent="-457200" algn="just">
              <a:lnSpc>
                <a:spcPct val="100000"/>
              </a:lnSpc>
              <a:spcBef>
                <a:spcPts val="1420"/>
              </a:spcBef>
              <a:buClr>
                <a:srgbClr val="FF0000"/>
              </a:buClr>
              <a:buFont typeface="Wingdings"/>
              <a:buChar char=""/>
              <a:tabLst>
                <a:tab pos="546100" algn="l"/>
              </a:tabLst>
            </a:pPr>
            <a:r>
              <a:rPr sz="1600">
                <a:latin typeface="Calibri"/>
                <a:cs typeface="Calibri"/>
              </a:rPr>
              <a:t>Descriptif</a:t>
            </a:r>
            <a:r>
              <a:rPr sz="1600" spc="-35">
                <a:latin typeface="Calibri"/>
                <a:cs typeface="Calibri"/>
              </a:rPr>
              <a:t> </a:t>
            </a:r>
            <a:r>
              <a:rPr sz="1600">
                <a:latin typeface="Calibri"/>
                <a:cs typeface="Calibri"/>
              </a:rPr>
              <a:t>des</a:t>
            </a:r>
            <a:r>
              <a:rPr sz="1600" spc="-35">
                <a:latin typeface="Calibri"/>
                <a:cs typeface="Calibri"/>
              </a:rPr>
              <a:t> </a:t>
            </a:r>
            <a:r>
              <a:rPr sz="1600">
                <a:latin typeface="Calibri"/>
                <a:cs typeface="Calibri"/>
              </a:rPr>
              <a:t>nouveaux</a:t>
            </a:r>
            <a:r>
              <a:rPr sz="1600" spc="-35">
                <a:latin typeface="Calibri"/>
                <a:cs typeface="Calibri"/>
              </a:rPr>
              <a:t> </a:t>
            </a:r>
            <a:r>
              <a:rPr sz="1600">
                <a:latin typeface="Calibri"/>
                <a:cs typeface="Calibri"/>
              </a:rPr>
              <a:t>besoins</a:t>
            </a:r>
            <a:r>
              <a:rPr sz="1600" spc="-20">
                <a:latin typeface="Calibri"/>
                <a:cs typeface="Calibri"/>
              </a:rPr>
              <a:t> </a:t>
            </a:r>
            <a:r>
              <a:rPr sz="1600">
                <a:latin typeface="Calibri"/>
                <a:cs typeface="Calibri"/>
              </a:rPr>
              <a:t>souhaités</a:t>
            </a:r>
            <a:r>
              <a:rPr sz="1600" spc="10">
                <a:latin typeface="Calibri"/>
                <a:cs typeface="Calibri"/>
              </a:rPr>
              <a:t> </a:t>
            </a:r>
            <a:r>
              <a:rPr sz="1600" spc="-10">
                <a:latin typeface="Calibri"/>
                <a:cs typeface="Calibri"/>
              </a:rPr>
              <a:t>(nouvelles</a:t>
            </a:r>
            <a:r>
              <a:rPr sz="1600" spc="-35">
                <a:latin typeface="Calibri"/>
                <a:cs typeface="Calibri"/>
              </a:rPr>
              <a:t> </a:t>
            </a:r>
            <a:r>
              <a:rPr sz="1600">
                <a:latin typeface="Calibri"/>
                <a:cs typeface="Calibri"/>
              </a:rPr>
              <a:t>règles</a:t>
            </a:r>
            <a:r>
              <a:rPr sz="1600" spc="-25">
                <a:latin typeface="Calibri"/>
                <a:cs typeface="Calibri"/>
              </a:rPr>
              <a:t> </a:t>
            </a:r>
            <a:r>
              <a:rPr sz="1600">
                <a:latin typeface="Calibri"/>
                <a:cs typeface="Calibri"/>
              </a:rPr>
              <a:t>de</a:t>
            </a:r>
            <a:r>
              <a:rPr sz="1600" spc="-25">
                <a:latin typeface="Calibri"/>
                <a:cs typeface="Calibri"/>
              </a:rPr>
              <a:t> </a:t>
            </a:r>
            <a:r>
              <a:rPr sz="1600">
                <a:latin typeface="Calibri"/>
                <a:cs typeface="Calibri"/>
              </a:rPr>
              <a:t>calcul,</a:t>
            </a:r>
            <a:r>
              <a:rPr sz="1600" spc="-20">
                <a:latin typeface="Calibri"/>
                <a:cs typeface="Calibri"/>
              </a:rPr>
              <a:t> </a:t>
            </a:r>
            <a:r>
              <a:rPr sz="1600" spc="-10">
                <a:latin typeface="Calibri"/>
                <a:cs typeface="Calibri"/>
              </a:rPr>
              <a:t>nouvelles</a:t>
            </a:r>
            <a:r>
              <a:rPr sz="1600" spc="-35">
                <a:latin typeface="Calibri"/>
                <a:cs typeface="Calibri"/>
              </a:rPr>
              <a:t> </a:t>
            </a:r>
            <a:r>
              <a:rPr sz="1600" spc="-10">
                <a:latin typeface="Calibri"/>
                <a:cs typeface="Calibri"/>
              </a:rPr>
              <a:t>fonctionnalités)</a:t>
            </a:r>
            <a:endParaRPr sz="1600">
              <a:latin typeface="Calibri"/>
              <a:cs typeface="Calibri"/>
            </a:endParaRPr>
          </a:p>
        </p:txBody>
      </p:sp>
      <p:grpSp>
        <p:nvGrpSpPr>
          <p:cNvPr id="17" name="object 17"/>
          <p:cNvGrpSpPr/>
          <p:nvPr/>
        </p:nvGrpSpPr>
        <p:grpSpPr>
          <a:xfrm>
            <a:off x="2535935" y="1658111"/>
            <a:ext cx="490855" cy="1932939"/>
            <a:chOff x="2535935" y="1658111"/>
            <a:chExt cx="490855" cy="1932939"/>
          </a:xfrm>
        </p:grpSpPr>
        <p:pic>
          <p:nvPicPr>
            <p:cNvPr id="18" name="object 18"/>
            <p:cNvPicPr/>
            <p:nvPr/>
          </p:nvPicPr>
          <p:blipFill>
            <a:blip r:embed="rId5" cstate="print"/>
            <a:stretch>
              <a:fillRect/>
            </a:stretch>
          </p:blipFill>
          <p:spPr>
            <a:xfrm>
              <a:off x="2560319" y="1658111"/>
              <a:ext cx="460248" cy="463296"/>
            </a:xfrm>
            <a:prstGeom prst="rect">
              <a:avLst/>
            </a:prstGeom>
          </p:spPr>
        </p:pic>
        <p:pic>
          <p:nvPicPr>
            <p:cNvPr id="19" name="object 19"/>
            <p:cNvPicPr/>
            <p:nvPr/>
          </p:nvPicPr>
          <p:blipFill>
            <a:blip r:embed="rId6" cstate="print"/>
            <a:stretch>
              <a:fillRect/>
            </a:stretch>
          </p:blipFill>
          <p:spPr>
            <a:xfrm>
              <a:off x="2535935" y="3099815"/>
              <a:ext cx="490727" cy="490727"/>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63</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8" y="-1"/>
            <a:ext cx="6489700" cy="6858000"/>
            <a:chOff x="3048" y="-1"/>
            <a:chExt cx="6489700" cy="6858000"/>
          </a:xfrm>
        </p:grpSpPr>
        <p:pic>
          <p:nvPicPr>
            <p:cNvPr id="3" name="object 3"/>
            <p:cNvPicPr/>
            <p:nvPr/>
          </p:nvPicPr>
          <p:blipFill>
            <a:blip r:embed="rId2" cstate="print"/>
            <a:stretch>
              <a:fillRect/>
            </a:stretch>
          </p:blipFill>
          <p:spPr>
            <a:xfrm>
              <a:off x="3048" y="-1"/>
              <a:ext cx="6489422" cy="6857999"/>
            </a:xfrm>
            <a:prstGeom prst="rect">
              <a:avLst/>
            </a:prstGeom>
          </p:spPr>
        </p:pic>
        <p:pic>
          <p:nvPicPr>
            <p:cNvPr id="4" name="object 4"/>
            <p:cNvPicPr/>
            <p:nvPr/>
          </p:nvPicPr>
          <p:blipFill>
            <a:blip r:embed="rId3" cstate="print"/>
            <a:stretch>
              <a:fillRect/>
            </a:stretch>
          </p:blipFill>
          <p:spPr>
            <a:xfrm>
              <a:off x="438911" y="195071"/>
              <a:ext cx="1027176" cy="1014983"/>
            </a:xfrm>
            <a:prstGeom prst="rect">
              <a:avLst/>
            </a:prstGeom>
          </p:spPr>
        </p:pic>
        <p:pic>
          <p:nvPicPr>
            <p:cNvPr id="5" name="object 5"/>
            <p:cNvPicPr/>
            <p:nvPr/>
          </p:nvPicPr>
          <p:blipFill>
            <a:blip r:embed="rId4" cstate="print"/>
            <a:stretch>
              <a:fillRect/>
            </a:stretch>
          </p:blipFill>
          <p:spPr>
            <a:xfrm>
              <a:off x="1679447" y="381000"/>
              <a:ext cx="2002536" cy="646176"/>
            </a:xfrm>
            <a:prstGeom prst="rect">
              <a:avLst/>
            </a:prstGeom>
          </p:spPr>
        </p:pic>
      </p:grpSp>
      <p:sp>
        <p:nvSpPr>
          <p:cNvPr id="6" name="object 6"/>
          <p:cNvSpPr txBox="1">
            <a:spLocks noGrp="1"/>
          </p:cNvSpPr>
          <p:nvPr>
            <p:ph type="title"/>
          </p:nvPr>
        </p:nvSpPr>
        <p:spPr>
          <a:prstGeom prst="rect">
            <a:avLst/>
          </a:prstGeom>
        </p:spPr>
        <p:txBody>
          <a:bodyPr vert="horz" wrap="square" lIns="0" tIns="274954" rIns="0" bIns="0" rtlCol="0">
            <a:spAutoFit/>
          </a:bodyPr>
          <a:lstStyle/>
          <a:p>
            <a:pPr marL="8086090">
              <a:lnSpc>
                <a:spcPct val="100000"/>
              </a:lnSpc>
              <a:spcBef>
                <a:spcPts val="105"/>
              </a:spcBef>
            </a:pPr>
            <a:r>
              <a:rPr sz="2800">
                <a:solidFill>
                  <a:srgbClr val="007842"/>
                </a:solidFill>
              </a:rPr>
              <a:t>CHAPITRE</a:t>
            </a:r>
            <a:r>
              <a:rPr sz="2800" spc="-40">
                <a:solidFill>
                  <a:srgbClr val="007842"/>
                </a:solidFill>
              </a:rPr>
              <a:t> </a:t>
            </a:r>
            <a:r>
              <a:rPr sz="2800" spc="-50">
                <a:solidFill>
                  <a:srgbClr val="007842"/>
                </a:solidFill>
              </a:rPr>
              <a:t>1</a:t>
            </a:r>
            <a:endParaRPr sz="2800"/>
          </a:p>
        </p:txBody>
      </p:sp>
      <p:sp>
        <p:nvSpPr>
          <p:cNvPr id="7" name="object 7"/>
          <p:cNvSpPr txBox="1"/>
          <p:nvPr/>
        </p:nvSpPr>
        <p:spPr>
          <a:xfrm>
            <a:off x="6874891" y="1105280"/>
            <a:ext cx="4430395" cy="757555"/>
          </a:xfrm>
          <a:prstGeom prst="rect">
            <a:avLst/>
          </a:prstGeom>
        </p:spPr>
        <p:txBody>
          <a:bodyPr vert="horz" wrap="square" lIns="0" tIns="12700" rIns="0" bIns="0" rtlCol="0">
            <a:spAutoFit/>
          </a:bodyPr>
          <a:lstStyle/>
          <a:p>
            <a:pPr algn="ctr">
              <a:lnSpc>
                <a:spcPct val="100000"/>
              </a:lnSpc>
              <a:spcBef>
                <a:spcPts val="100"/>
              </a:spcBef>
            </a:pPr>
            <a:r>
              <a:rPr sz="2400" b="1">
                <a:solidFill>
                  <a:srgbClr val="008245"/>
                </a:solidFill>
                <a:latin typeface="Calibri"/>
                <a:cs typeface="Calibri"/>
              </a:rPr>
              <a:t>MAITRISER</a:t>
            </a:r>
            <a:r>
              <a:rPr sz="2400" b="1" spc="-75">
                <a:solidFill>
                  <a:srgbClr val="008245"/>
                </a:solidFill>
                <a:latin typeface="Calibri"/>
                <a:cs typeface="Calibri"/>
              </a:rPr>
              <a:t> </a:t>
            </a:r>
            <a:r>
              <a:rPr sz="2400" b="1">
                <a:solidFill>
                  <a:srgbClr val="008245"/>
                </a:solidFill>
                <a:latin typeface="Calibri"/>
                <a:cs typeface="Calibri"/>
              </a:rPr>
              <a:t>LES</a:t>
            </a:r>
            <a:r>
              <a:rPr sz="2400" b="1" spc="-55">
                <a:solidFill>
                  <a:srgbClr val="008245"/>
                </a:solidFill>
                <a:latin typeface="Calibri"/>
                <a:cs typeface="Calibri"/>
              </a:rPr>
              <a:t> </a:t>
            </a:r>
            <a:r>
              <a:rPr sz="2400" b="1" spc="-30">
                <a:solidFill>
                  <a:srgbClr val="008245"/>
                </a:solidFill>
                <a:latin typeface="Calibri"/>
                <a:cs typeface="Calibri"/>
              </a:rPr>
              <a:t>ÉTAPES</a:t>
            </a:r>
            <a:r>
              <a:rPr sz="2400" b="1" spc="-75">
                <a:solidFill>
                  <a:srgbClr val="008245"/>
                </a:solidFill>
                <a:latin typeface="Calibri"/>
                <a:cs typeface="Calibri"/>
              </a:rPr>
              <a:t> </a:t>
            </a:r>
            <a:r>
              <a:rPr sz="2400" b="1">
                <a:solidFill>
                  <a:srgbClr val="008245"/>
                </a:solidFill>
                <a:latin typeface="Calibri"/>
                <a:cs typeface="Calibri"/>
              </a:rPr>
              <a:t>DE</a:t>
            </a:r>
            <a:r>
              <a:rPr sz="2400" b="1" spc="-60">
                <a:solidFill>
                  <a:srgbClr val="008245"/>
                </a:solidFill>
                <a:latin typeface="Calibri"/>
                <a:cs typeface="Calibri"/>
              </a:rPr>
              <a:t> </a:t>
            </a:r>
            <a:r>
              <a:rPr sz="2400" b="1">
                <a:solidFill>
                  <a:srgbClr val="008245"/>
                </a:solidFill>
                <a:latin typeface="Calibri"/>
                <a:cs typeface="Calibri"/>
              </a:rPr>
              <a:t>MISE</a:t>
            </a:r>
            <a:r>
              <a:rPr sz="2400" b="1" spc="-45">
                <a:solidFill>
                  <a:srgbClr val="008245"/>
                </a:solidFill>
                <a:latin typeface="Calibri"/>
                <a:cs typeface="Calibri"/>
              </a:rPr>
              <a:t> </a:t>
            </a:r>
            <a:r>
              <a:rPr sz="2400" b="1" spc="-25">
                <a:solidFill>
                  <a:srgbClr val="008245"/>
                </a:solidFill>
                <a:latin typeface="Calibri"/>
                <a:cs typeface="Calibri"/>
              </a:rPr>
              <a:t>EN</a:t>
            </a:r>
            <a:endParaRPr sz="2400">
              <a:latin typeface="Calibri"/>
              <a:cs typeface="Calibri"/>
            </a:endParaRPr>
          </a:p>
          <a:p>
            <a:pPr marL="2540" algn="ctr">
              <a:lnSpc>
                <a:spcPct val="100000"/>
              </a:lnSpc>
            </a:pPr>
            <a:r>
              <a:rPr sz="2400" b="1">
                <a:solidFill>
                  <a:srgbClr val="008245"/>
                </a:solidFill>
                <a:latin typeface="Calibri"/>
                <a:cs typeface="Calibri"/>
              </a:rPr>
              <a:t>ŒUVRE</a:t>
            </a:r>
            <a:r>
              <a:rPr sz="2400" b="1" spc="-25">
                <a:solidFill>
                  <a:srgbClr val="008245"/>
                </a:solidFill>
                <a:latin typeface="Calibri"/>
                <a:cs typeface="Calibri"/>
              </a:rPr>
              <a:t> </a:t>
            </a:r>
            <a:r>
              <a:rPr sz="2400" b="1">
                <a:solidFill>
                  <a:srgbClr val="008245"/>
                </a:solidFill>
                <a:latin typeface="Calibri"/>
                <a:cs typeface="Calibri"/>
              </a:rPr>
              <a:t>DU</a:t>
            </a:r>
            <a:r>
              <a:rPr sz="2400" b="1" spc="-75">
                <a:solidFill>
                  <a:srgbClr val="008245"/>
                </a:solidFill>
                <a:latin typeface="Calibri"/>
                <a:cs typeface="Calibri"/>
              </a:rPr>
              <a:t> </a:t>
            </a:r>
            <a:r>
              <a:rPr sz="2400" b="1" spc="-25">
                <a:solidFill>
                  <a:srgbClr val="008245"/>
                </a:solidFill>
                <a:latin typeface="Calibri"/>
                <a:cs typeface="Calibri"/>
              </a:rPr>
              <a:t>SI</a:t>
            </a:r>
            <a:endParaRPr sz="2400">
              <a:latin typeface="Calibri"/>
              <a:cs typeface="Calibri"/>
            </a:endParaRPr>
          </a:p>
        </p:txBody>
      </p:sp>
      <p:sp>
        <p:nvSpPr>
          <p:cNvPr id="9" name="object 8"/>
          <p:cNvSpPr txBox="1"/>
          <p:nvPr/>
        </p:nvSpPr>
        <p:spPr>
          <a:xfrm>
            <a:off x="6629400" y="2667000"/>
            <a:ext cx="4800600" cy="2610330"/>
          </a:xfrm>
          <a:prstGeom prst="rect">
            <a:avLst/>
          </a:prstGeom>
        </p:spPr>
        <p:txBody>
          <a:bodyPr vert="horz" wrap="square" lIns="0" tIns="88265" rIns="0" bIns="0" rtlCol="0">
            <a:spAutoFit/>
          </a:bodyPr>
          <a:lstStyle/>
          <a:p>
            <a:pPr marL="356870" indent="-344170">
              <a:lnSpc>
                <a:spcPct val="100000"/>
              </a:lnSpc>
              <a:spcBef>
                <a:spcPts val="695"/>
              </a:spcBef>
              <a:buAutoNum type="arabicPeriod"/>
              <a:tabLst>
                <a:tab pos="356870" algn="l"/>
              </a:tabLst>
            </a:pPr>
            <a:r>
              <a:rPr sz="1600" spc="-10">
                <a:solidFill>
                  <a:srgbClr val="AEABAB"/>
                </a:solidFill>
                <a:latin typeface="Calibri"/>
                <a:cs typeface="Calibri"/>
              </a:rPr>
              <a:t>Compréhension de l’existant</a:t>
            </a:r>
          </a:p>
          <a:p>
            <a:pPr marL="356870" indent="-344170">
              <a:lnSpc>
                <a:spcPct val="100000"/>
              </a:lnSpc>
              <a:spcBef>
                <a:spcPts val="600"/>
              </a:spcBef>
              <a:buAutoNum type="arabicPeriod"/>
              <a:tabLst>
                <a:tab pos="356870" algn="l"/>
              </a:tabLst>
            </a:pPr>
            <a:r>
              <a:rPr sz="1600" spc="-10">
                <a:solidFill>
                  <a:srgbClr val="AEABAB"/>
                </a:solidFill>
                <a:latin typeface="Calibri"/>
                <a:cs typeface="Calibri"/>
              </a:rPr>
              <a:t>Compréhension</a:t>
            </a:r>
            <a:r>
              <a:rPr sz="1600" spc="-15">
                <a:solidFill>
                  <a:srgbClr val="AEABAB"/>
                </a:solidFill>
                <a:latin typeface="Calibri"/>
                <a:cs typeface="Calibri"/>
              </a:rPr>
              <a:t> </a:t>
            </a:r>
            <a:r>
              <a:rPr sz="1600">
                <a:solidFill>
                  <a:srgbClr val="AEABAB"/>
                </a:solidFill>
                <a:latin typeface="Calibri"/>
                <a:cs typeface="Calibri"/>
              </a:rPr>
              <a:t>des</a:t>
            </a:r>
            <a:r>
              <a:rPr sz="1600" spc="15">
                <a:solidFill>
                  <a:srgbClr val="AEABAB"/>
                </a:solidFill>
                <a:latin typeface="Calibri"/>
                <a:cs typeface="Calibri"/>
              </a:rPr>
              <a:t> </a:t>
            </a:r>
            <a:r>
              <a:rPr sz="1600" spc="-10">
                <a:solidFill>
                  <a:srgbClr val="AEABAB"/>
                </a:solidFill>
                <a:latin typeface="Calibri"/>
                <a:cs typeface="Calibri"/>
              </a:rPr>
              <a:t>besoins</a:t>
            </a:r>
            <a:endParaRPr sz="1600">
              <a:latin typeface="Calibri"/>
              <a:cs typeface="Calibri"/>
            </a:endParaRPr>
          </a:p>
          <a:p>
            <a:pPr marL="356870" indent="-344170">
              <a:lnSpc>
                <a:spcPct val="100000"/>
              </a:lnSpc>
              <a:spcBef>
                <a:spcPts val="600"/>
              </a:spcBef>
              <a:buAutoNum type="arabicPeriod"/>
              <a:tabLst>
                <a:tab pos="356870" algn="l"/>
              </a:tabLst>
            </a:pPr>
            <a:r>
              <a:rPr lang="fr-FR" sz="1600" spc="-10">
                <a:solidFill>
                  <a:srgbClr val="AEABAB"/>
                </a:solidFill>
                <a:latin typeface="Calibri"/>
                <a:cs typeface="Calibri"/>
              </a:rPr>
              <a:t>Conception</a:t>
            </a:r>
          </a:p>
          <a:p>
            <a:pPr marL="356870" indent="-344170">
              <a:lnSpc>
                <a:spcPct val="100000"/>
              </a:lnSpc>
              <a:spcBef>
                <a:spcPts val="695"/>
              </a:spcBef>
              <a:buAutoNum type="arabicPeriod"/>
              <a:tabLst>
                <a:tab pos="356870" algn="l"/>
              </a:tabLst>
            </a:pPr>
            <a:r>
              <a:rPr lang="fr-FR" sz="1600">
                <a:solidFill>
                  <a:srgbClr val="AEABAB"/>
                </a:solidFill>
                <a:latin typeface="Calibri"/>
                <a:cs typeface="Calibri"/>
              </a:rPr>
              <a:t>Dévelop</a:t>
            </a:r>
            <a:r>
              <a:rPr lang="fr-FR" sz="1600" spc="-10">
                <a:solidFill>
                  <a:srgbClr val="AEABAB"/>
                </a:solidFill>
                <a:latin typeface="Calibri"/>
                <a:cs typeface="Calibri"/>
              </a:rPr>
              <a:t>pement et test d’un SI</a:t>
            </a: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Déploiement</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80">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0"/>
              </a:spcBef>
              <a:buAutoNum type="arabicPeriod"/>
              <a:tabLst>
                <a:tab pos="356870" algn="l"/>
              </a:tabLst>
            </a:pPr>
            <a:r>
              <a:rPr lang="fr-FR" sz="1600">
                <a:solidFill>
                  <a:srgbClr val="AEABAB"/>
                </a:solidFill>
                <a:latin typeface="Calibri"/>
                <a:cs typeface="Calibri"/>
              </a:rPr>
              <a:t>Principe</a:t>
            </a:r>
            <a:r>
              <a:rPr lang="fr-FR" sz="1600" spc="-20">
                <a:solidFill>
                  <a:srgbClr val="AEABAB"/>
                </a:solidFill>
                <a:latin typeface="Calibri"/>
                <a:cs typeface="Calibri"/>
              </a:rPr>
              <a:t> d’exploitation</a:t>
            </a:r>
            <a:r>
              <a:rPr lang="fr-FR" sz="1600" spc="20">
                <a:solidFill>
                  <a:srgbClr val="AEABAB"/>
                </a:solidFill>
                <a:latin typeface="Calibri"/>
                <a:cs typeface="Calibri"/>
              </a:rPr>
              <a:t> </a:t>
            </a:r>
            <a:r>
              <a:rPr lang="fr-FR" sz="1600">
                <a:solidFill>
                  <a:srgbClr val="AEABAB"/>
                </a:solidFill>
                <a:latin typeface="Calibri"/>
                <a:cs typeface="Calibri"/>
              </a:rPr>
              <a:t>du</a:t>
            </a:r>
            <a:r>
              <a:rPr lang="fr-FR" sz="1600" spc="-15">
                <a:solidFill>
                  <a:srgbClr val="AEABAB"/>
                </a:solidFill>
                <a:latin typeface="Calibri"/>
                <a:cs typeface="Calibri"/>
              </a:rPr>
              <a:t> </a:t>
            </a:r>
            <a:r>
              <a:rPr lang="fr-FR" sz="1600" spc="-25">
                <a:solidFill>
                  <a:srgbClr val="AEABAB"/>
                </a:solidFill>
                <a:latin typeface="Calibri"/>
                <a:cs typeface="Calibri"/>
              </a:rPr>
              <a:t>SI</a:t>
            </a:r>
            <a:endParaRPr lang="fr-FR" sz="1600">
              <a:latin typeface="Calibri"/>
              <a:cs typeface="Calibri"/>
            </a:endParaRPr>
          </a:p>
          <a:p>
            <a:pPr marL="356870" indent="-344170">
              <a:lnSpc>
                <a:spcPct val="100000"/>
              </a:lnSpc>
              <a:spcBef>
                <a:spcPts val="605"/>
              </a:spcBef>
              <a:buAutoNum type="arabicPeriod"/>
              <a:tabLst>
                <a:tab pos="356870" algn="l"/>
              </a:tabLst>
            </a:pPr>
            <a:r>
              <a:rPr lang="fr-FR" sz="1600" b="1" spc="-10">
                <a:solidFill>
                  <a:srgbClr val="FF7800"/>
                </a:solidFill>
                <a:latin typeface="Calibri"/>
                <a:cs typeface="Calibri"/>
              </a:rPr>
              <a:t>Identification du processus de maintenance du SI</a:t>
            </a:r>
          </a:p>
          <a:p>
            <a:pPr marL="12700">
              <a:lnSpc>
                <a:spcPct val="100000"/>
              </a:lnSpc>
              <a:spcBef>
                <a:spcPts val="600"/>
              </a:spcBef>
              <a:tabLst>
                <a:tab pos="356870" algn="l"/>
              </a:tabLst>
            </a:pPr>
            <a:endParaRPr sz="1600" spc="-10">
              <a:solidFill>
                <a:srgbClr val="AEABAB"/>
              </a:solidFill>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892617" y="344424"/>
            <a:ext cx="10095230" cy="2789555"/>
            <a:chOff x="1892617" y="344424"/>
            <a:chExt cx="10095230" cy="2789555"/>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4" y="463296"/>
              <a:ext cx="1295400" cy="417575"/>
            </a:xfrm>
            <a:prstGeom prst="rect">
              <a:avLst/>
            </a:prstGeom>
          </p:spPr>
        </p:pic>
        <p:sp>
          <p:nvSpPr>
            <p:cNvPr id="11" name="object 11"/>
            <p:cNvSpPr/>
            <p:nvPr/>
          </p:nvSpPr>
          <p:spPr>
            <a:xfrm>
              <a:off x="1897379" y="2193035"/>
              <a:ext cx="8400415" cy="935990"/>
            </a:xfrm>
            <a:custGeom>
              <a:avLst/>
              <a:gdLst/>
              <a:ahLst/>
              <a:cxnLst/>
              <a:rect l="l" t="t" r="r" b="b"/>
              <a:pathLst>
                <a:path w="8400415" h="935989">
                  <a:moveTo>
                    <a:pt x="0" y="467867"/>
                  </a:moveTo>
                  <a:lnTo>
                    <a:pt x="2415" y="420023"/>
                  </a:lnTo>
                  <a:lnTo>
                    <a:pt x="9503" y="373562"/>
                  </a:lnTo>
                  <a:lnTo>
                    <a:pt x="21030" y="328720"/>
                  </a:lnTo>
                  <a:lnTo>
                    <a:pt x="36760" y="285732"/>
                  </a:lnTo>
                  <a:lnTo>
                    <a:pt x="56459" y="244832"/>
                  </a:lnTo>
                  <a:lnTo>
                    <a:pt x="79891" y="206257"/>
                  </a:lnTo>
                  <a:lnTo>
                    <a:pt x="106822" y="170240"/>
                  </a:lnTo>
                  <a:lnTo>
                    <a:pt x="137017" y="137017"/>
                  </a:lnTo>
                  <a:lnTo>
                    <a:pt x="170240" y="106822"/>
                  </a:lnTo>
                  <a:lnTo>
                    <a:pt x="206257" y="79891"/>
                  </a:lnTo>
                  <a:lnTo>
                    <a:pt x="244832" y="56459"/>
                  </a:lnTo>
                  <a:lnTo>
                    <a:pt x="285732" y="36760"/>
                  </a:lnTo>
                  <a:lnTo>
                    <a:pt x="328720" y="21030"/>
                  </a:lnTo>
                  <a:lnTo>
                    <a:pt x="373562" y="9503"/>
                  </a:lnTo>
                  <a:lnTo>
                    <a:pt x="420023" y="2415"/>
                  </a:lnTo>
                  <a:lnTo>
                    <a:pt x="467868" y="0"/>
                  </a:lnTo>
                  <a:lnTo>
                    <a:pt x="7932420" y="0"/>
                  </a:lnTo>
                  <a:lnTo>
                    <a:pt x="7980264" y="2415"/>
                  </a:lnTo>
                  <a:lnTo>
                    <a:pt x="8026725" y="9503"/>
                  </a:lnTo>
                  <a:lnTo>
                    <a:pt x="8071567" y="21030"/>
                  </a:lnTo>
                  <a:lnTo>
                    <a:pt x="8114555" y="36760"/>
                  </a:lnTo>
                  <a:lnTo>
                    <a:pt x="8155455" y="56459"/>
                  </a:lnTo>
                  <a:lnTo>
                    <a:pt x="8194030" y="79891"/>
                  </a:lnTo>
                  <a:lnTo>
                    <a:pt x="8230047" y="106822"/>
                  </a:lnTo>
                  <a:lnTo>
                    <a:pt x="8263270" y="137017"/>
                  </a:lnTo>
                  <a:lnTo>
                    <a:pt x="8293465" y="170240"/>
                  </a:lnTo>
                  <a:lnTo>
                    <a:pt x="8320396" y="206257"/>
                  </a:lnTo>
                  <a:lnTo>
                    <a:pt x="8343828" y="244832"/>
                  </a:lnTo>
                  <a:lnTo>
                    <a:pt x="8363527" y="285732"/>
                  </a:lnTo>
                  <a:lnTo>
                    <a:pt x="8379257" y="328720"/>
                  </a:lnTo>
                  <a:lnTo>
                    <a:pt x="8390784" y="373562"/>
                  </a:lnTo>
                  <a:lnTo>
                    <a:pt x="8397872" y="420023"/>
                  </a:lnTo>
                  <a:lnTo>
                    <a:pt x="8400288" y="467867"/>
                  </a:lnTo>
                  <a:lnTo>
                    <a:pt x="8397872" y="515712"/>
                  </a:lnTo>
                  <a:lnTo>
                    <a:pt x="8390784" y="562173"/>
                  </a:lnTo>
                  <a:lnTo>
                    <a:pt x="8379257" y="607015"/>
                  </a:lnTo>
                  <a:lnTo>
                    <a:pt x="8363527" y="650003"/>
                  </a:lnTo>
                  <a:lnTo>
                    <a:pt x="8343828" y="690903"/>
                  </a:lnTo>
                  <a:lnTo>
                    <a:pt x="8320396" y="729478"/>
                  </a:lnTo>
                  <a:lnTo>
                    <a:pt x="8293465" y="765495"/>
                  </a:lnTo>
                  <a:lnTo>
                    <a:pt x="8263270" y="798718"/>
                  </a:lnTo>
                  <a:lnTo>
                    <a:pt x="8230047" y="828913"/>
                  </a:lnTo>
                  <a:lnTo>
                    <a:pt x="8194030" y="855844"/>
                  </a:lnTo>
                  <a:lnTo>
                    <a:pt x="8155455" y="879276"/>
                  </a:lnTo>
                  <a:lnTo>
                    <a:pt x="8114555" y="898975"/>
                  </a:lnTo>
                  <a:lnTo>
                    <a:pt x="8071567" y="914705"/>
                  </a:lnTo>
                  <a:lnTo>
                    <a:pt x="8026725" y="926232"/>
                  </a:lnTo>
                  <a:lnTo>
                    <a:pt x="7980264" y="933320"/>
                  </a:lnTo>
                  <a:lnTo>
                    <a:pt x="7932420" y="935736"/>
                  </a:lnTo>
                  <a:lnTo>
                    <a:pt x="467868" y="935736"/>
                  </a:lnTo>
                  <a:lnTo>
                    <a:pt x="420023" y="933320"/>
                  </a:lnTo>
                  <a:lnTo>
                    <a:pt x="373562" y="926232"/>
                  </a:lnTo>
                  <a:lnTo>
                    <a:pt x="328720" y="914705"/>
                  </a:lnTo>
                  <a:lnTo>
                    <a:pt x="285732" y="898975"/>
                  </a:lnTo>
                  <a:lnTo>
                    <a:pt x="244832" y="879276"/>
                  </a:lnTo>
                  <a:lnTo>
                    <a:pt x="206257" y="855844"/>
                  </a:lnTo>
                  <a:lnTo>
                    <a:pt x="170240" y="828913"/>
                  </a:lnTo>
                  <a:lnTo>
                    <a:pt x="137017" y="798718"/>
                  </a:lnTo>
                  <a:lnTo>
                    <a:pt x="106822" y="765495"/>
                  </a:lnTo>
                  <a:lnTo>
                    <a:pt x="79891" y="729478"/>
                  </a:lnTo>
                  <a:lnTo>
                    <a:pt x="56459" y="690903"/>
                  </a:lnTo>
                  <a:lnTo>
                    <a:pt x="36760" y="650003"/>
                  </a:lnTo>
                  <a:lnTo>
                    <a:pt x="21030" y="607015"/>
                  </a:lnTo>
                  <a:lnTo>
                    <a:pt x="9503" y="562173"/>
                  </a:lnTo>
                  <a:lnTo>
                    <a:pt x="2415" y="515712"/>
                  </a:lnTo>
                  <a:lnTo>
                    <a:pt x="0" y="467867"/>
                  </a:lnTo>
                  <a:close/>
                </a:path>
              </a:pathLst>
            </a:custGeom>
            <a:ln w="9525">
              <a:solidFill>
                <a:srgbClr val="FF7800"/>
              </a:solidFill>
            </a:ln>
          </p:spPr>
          <p:txBody>
            <a:bodyPr wrap="square" lIns="0" tIns="0" rIns="0" bIns="0" rtlCol="0"/>
            <a:lstStyle/>
            <a:p>
              <a:endParaRPr/>
            </a:p>
          </p:txBody>
        </p:sp>
      </p:grpSp>
      <p:sp>
        <p:nvSpPr>
          <p:cNvPr id="12" name="object 12"/>
          <p:cNvSpPr txBox="1"/>
          <p:nvPr/>
        </p:nvSpPr>
        <p:spPr>
          <a:xfrm>
            <a:off x="2115948" y="2383410"/>
            <a:ext cx="3374390" cy="620683"/>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Chronologie</a:t>
            </a:r>
            <a:r>
              <a:rPr sz="1600" b="1" spc="-5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a:latin typeface="Calibri"/>
                <a:cs typeface="Calibri"/>
              </a:rPr>
              <a:t>En</a:t>
            </a:r>
            <a:r>
              <a:rPr sz="1600" spc="-45">
                <a:latin typeface="Calibri"/>
                <a:cs typeface="Calibri"/>
              </a:rPr>
              <a:t> </a:t>
            </a:r>
            <a:r>
              <a:rPr sz="1600">
                <a:latin typeface="Calibri"/>
                <a:cs typeface="Calibri"/>
              </a:rPr>
              <a:t>parallèle</a:t>
            </a:r>
            <a:r>
              <a:rPr sz="1600" spc="-10">
                <a:latin typeface="Calibri"/>
                <a:cs typeface="Calibri"/>
              </a:rPr>
              <a:t> </a:t>
            </a:r>
            <a:r>
              <a:rPr sz="1600">
                <a:latin typeface="Calibri"/>
                <a:cs typeface="Calibri"/>
              </a:rPr>
              <a:t>avec</a:t>
            </a:r>
            <a:r>
              <a:rPr sz="1600" spc="-55">
                <a:latin typeface="Calibri"/>
                <a:cs typeface="Calibri"/>
              </a:rPr>
              <a:t> </a:t>
            </a:r>
            <a:r>
              <a:rPr sz="1600" spc="-10">
                <a:latin typeface="Calibri"/>
                <a:cs typeface="Calibri"/>
              </a:rPr>
              <a:t>l’exploitation</a:t>
            </a:r>
            <a:endParaRPr sz="1600">
              <a:latin typeface="Calibri"/>
              <a:cs typeface="Calibri"/>
            </a:endParaRPr>
          </a:p>
        </p:txBody>
      </p:sp>
      <p:grpSp>
        <p:nvGrpSpPr>
          <p:cNvPr id="13" name="object 13"/>
          <p:cNvGrpSpPr/>
          <p:nvPr/>
        </p:nvGrpSpPr>
        <p:grpSpPr>
          <a:xfrm>
            <a:off x="1897379" y="2011679"/>
            <a:ext cx="8400415" cy="3858768"/>
            <a:chOff x="1897379" y="2011679"/>
            <a:chExt cx="8400415" cy="3858768"/>
          </a:xfrm>
        </p:grpSpPr>
        <p:pic>
          <p:nvPicPr>
            <p:cNvPr id="14" name="object 14"/>
            <p:cNvPicPr/>
            <p:nvPr/>
          </p:nvPicPr>
          <p:blipFill>
            <a:blip r:embed="rId5" cstate="print"/>
            <a:stretch>
              <a:fillRect/>
            </a:stretch>
          </p:blipFill>
          <p:spPr>
            <a:xfrm>
              <a:off x="2801111" y="2011679"/>
              <a:ext cx="371856" cy="402336"/>
            </a:xfrm>
            <a:prstGeom prst="rect">
              <a:avLst/>
            </a:prstGeom>
          </p:spPr>
        </p:pic>
        <p:sp>
          <p:nvSpPr>
            <p:cNvPr id="15" name="object 15"/>
            <p:cNvSpPr/>
            <p:nvPr/>
          </p:nvSpPr>
          <p:spPr>
            <a:xfrm>
              <a:off x="1897379" y="3866387"/>
              <a:ext cx="8400415" cy="2004060"/>
            </a:xfrm>
            <a:prstGeom prst="roundRect">
              <a:avLst/>
            </a:prstGeom>
            <a:ln w="9525">
              <a:solidFill>
                <a:srgbClr val="FF7800"/>
              </a:solidFill>
            </a:ln>
          </p:spPr>
          <p:txBody>
            <a:bodyPr wrap="square" lIns="0" tIns="0" rIns="0" bIns="0" rtlCol="0"/>
            <a:lstStyle/>
            <a:p>
              <a:endParaRPr/>
            </a:p>
          </p:txBody>
        </p:sp>
      </p:grpSp>
      <p:sp>
        <p:nvSpPr>
          <p:cNvPr id="16" name="object 16"/>
          <p:cNvSpPr txBox="1"/>
          <p:nvPr/>
        </p:nvSpPr>
        <p:spPr>
          <a:xfrm>
            <a:off x="2115948" y="4047230"/>
            <a:ext cx="8304784" cy="1718419"/>
          </a:xfrm>
          <a:prstGeom prst="rect">
            <a:avLst/>
          </a:prstGeom>
        </p:spPr>
        <p:txBody>
          <a:bodyPr vert="horz" wrap="square" lIns="0" tIns="12700" rIns="0" bIns="0" rtlCol="0">
            <a:spAutoFit/>
          </a:bodyPr>
          <a:lstStyle/>
          <a:p>
            <a:pPr marL="12700">
              <a:lnSpc>
                <a:spcPct val="100000"/>
              </a:lnSpc>
              <a:spcBef>
                <a:spcPts val="100"/>
              </a:spcBef>
            </a:pPr>
            <a:r>
              <a:rPr sz="1600" b="1">
                <a:solidFill>
                  <a:srgbClr val="008245"/>
                </a:solidFill>
                <a:latin typeface="Calibri"/>
                <a:cs typeface="Calibri"/>
              </a:rPr>
              <a:t>Objectifs</a:t>
            </a:r>
            <a:r>
              <a:rPr sz="1600" b="1" spc="-6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5465" indent="-456565">
              <a:lnSpc>
                <a:spcPct val="100000"/>
              </a:lnSpc>
              <a:spcBef>
                <a:spcPts val="910"/>
              </a:spcBef>
              <a:buClr>
                <a:srgbClr val="FF0000"/>
              </a:buClr>
              <a:buFont typeface="Wingdings"/>
              <a:buChar char=""/>
              <a:tabLst>
                <a:tab pos="545465" algn="l"/>
              </a:tabLst>
            </a:pPr>
            <a:r>
              <a:rPr sz="1600" spc="-10">
                <a:latin typeface="Calibri"/>
                <a:cs typeface="Calibri"/>
              </a:rPr>
              <a:t>Répondre</a:t>
            </a:r>
            <a:r>
              <a:rPr sz="1600" spc="-15">
                <a:latin typeface="Calibri"/>
                <a:cs typeface="Calibri"/>
              </a:rPr>
              <a:t> </a:t>
            </a:r>
            <a:r>
              <a:rPr sz="1600">
                <a:latin typeface="Calibri"/>
                <a:cs typeface="Calibri"/>
              </a:rPr>
              <a:t>aux</a:t>
            </a:r>
            <a:r>
              <a:rPr sz="1600" spc="-35">
                <a:latin typeface="Calibri"/>
                <a:cs typeface="Calibri"/>
              </a:rPr>
              <a:t> </a:t>
            </a:r>
            <a:r>
              <a:rPr sz="1600">
                <a:latin typeface="Calibri"/>
                <a:cs typeface="Calibri"/>
              </a:rPr>
              <a:t>réactions</a:t>
            </a:r>
            <a:r>
              <a:rPr sz="1600" spc="5">
                <a:latin typeface="Calibri"/>
                <a:cs typeface="Calibri"/>
              </a:rPr>
              <a:t> </a:t>
            </a:r>
            <a:r>
              <a:rPr sz="1600">
                <a:latin typeface="Calibri"/>
                <a:cs typeface="Calibri"/>
              </a:rPr>
              <a:t>des</a:t>
            </a:r>
            <a:r>
              <a:rPr sz="1600" spc="-35">
                <a:latin typeface="Calibri"/>
                <a:cs typeface="Calibri"/>
              </a:rPr>
              <a:t> </a:t>
            </a:r>
            <a:r>
              <a:rPr sz="1600" spc="-10">
                <a:latin typeface="Calibri"/>
                <a:cs typeface="Calibri"/>
              </a:rPr>
              <a:t>utilisateurs </a:t>
            </a:r>
            <a:r>
              <a:rPr sz="1600">
                <a:latin typeface="Calibri"/>
                <a:cs typeface="Calibri"/>
              </a:rPr>
              <a:t>lors</a:t>
            </a:r>
            <a:r>
              <a:rPr sz="1600" spc="10">
                <a:latin typeface="Calibri"/>
                <a:cs typeface="Calibri"/>
              </a:rPr>
              <a:t> </a:t>
            </a:r>
            <a:r>
              <a:rPr sz="1600">
                <a:latin typeface="Calibri"/>
                <a:cs typeface="Calibri"/>
              </a:rPr>
              <a:t>de</a:t>
            </a:r>
            <a:r>
              <a:rPr sz="1600" spc="-20">
                <a:latin typeface="Calibri"/>
                <a:cs typeface="Calibri"/>
              </a:rPr>
              <a:t> </a:t>
            </a:r>
            <a:r>
              <a:rPr sz="1600" spc="-10">
                <a:latin typeface="Calibri"/>
                <a:cs typeface="Calibri"/>
              </a:rPr>
              <a:t>l’exploitation</a:t>
            </a:r>
            <a:r>
              <a:rPr sz="1600" spc="15">
                <a:latin typeface="Calibri"/>
                <a:cs typeface="Calibri"/>
              </a:rPr>
              <a:t> </a:t>
            </a:r>
            <a:r>
              <a:rPr sz="1600">
                <a:latin typeface="Calibri"/>
                <a:cs typeface="Calibri"/>
              </a:rPr>
              <a:t>du</a:t>
            </a:r>
            <a:r>
              <a:rPr sz="1600" spc="-30">
                <a:latin typeface="Calibri"/>
                <a:cs typeface="Calibri"/>
              </a:rPr>
              <a:t> </a:t>
            </a:r>
            <a:r>
              <a:rPr sz="1600" spc="-25">
                <a:latin typeface="Calibri"/>
                <a:cs typeface="Calibri"/>
              </a:rPr>
              <a:t>SI</a:t>
            </a:r>
            <a:endParaRPr sz="1600">
              <a:latin typeface="Calibri"/>
              <a:cs typeface="Calibri"/>
            </a:endParaRPr>
          </a:p>
          <a:p>
            <a:pPr marL="545465" indent="-456565">
              <a:lnSpc>
                <a:spcPct val="100000"/>
              </a:lnSpc>
              <a:spcBef>
                <a:spcPts val="1395"/>
              </a:spcBef>
              <a:buClr>
                <a:srgbClr val="FF0000"/>
              </a:buClr>
              <a:buFont typeface="Wingdings"/>
              <a:buChar char=""/>
              <a:tabLst>
                <a:tab pos="545465" algn="l"/>
              </a:tabLst>
            </a:pPr>
            <a:r>
              <a:rPr sz="1600">
                <a:latin typeface="Calibri"/>
                <a:cs typeface="Calibri"/>
              </a:rPr>
              <a:t>Corriger</a:t>
            </a:r>
            <a:r>
              <a:rPr sz="1600" spc="-45">
                <a:latin typeface="Calibri"/>
                <a:cs typeface="Calibri"/>
              </a:rPr>
              <a:t> </a:t>
            </a:r>
            <a:r>
              <a:rPr sz="1600">
                <a:latin typeface="Calibri"/>
                <a:cs typeface="Calibri"/>
              </a:rPr>
              <a:t>les</a:t>
            </a:r>
            <a:r>
              <a:rPr sz="1600" spc="-35">
                <a:latin typeface="Calibri"/>
                <a:cs typeface="Calibri"/>
              </a:rPr>
              <a:t> </a:t>
            </a:r>
            <a:r>
              <a:rPr sz="1600">
                <a:latin typeface="Calibri"/>
                <a:cs typeface="Calibri"/>
              </a:rPr>
              <a:t>anomalies</a:t>
            </a:r>
            <a:r>
              <a:rPr sz="1600" spc="10">
                <a:latin typeface="Calibri"/>
                <a:cs typeface="Calibri"/>
              </a:rPr>
              <a:t> </a:t>
            </a:r>
            <a:r>
              <a:rPr sz="1600" spc="-10">
                <a:latin typeface="Calibri"/>
                <a:cs typeface="Calibri"/>
              </a:rPr>
              <a:t>constatées</a:t>
            </a:r>
            <a:r>
              <a:rPr sz="1600" spc="-20">
                <a:latin typeface="Calibri"/>
                <a:cs typeface="Calibri"/>
              </a:rPr>
              <a:t> </a:t>
            </a:r>
            <a:r>
              <a:rPr sz="1600">
                <a:latin typeface="Calibri"/>
                <a:cs typeface="Calibri"/>
              </a:rPr>
              <a:t>par</a:t>
            </a:r>
            <a:r>
              <a:rPr sz="1600" spc="-55">
                <a:latin typeface="Calibri"/>
                <a:cs typeface="Calibri"/>
              </a:rPr>
              <a:t> </a:t>
            </a:r>
            <a:r>
              <a:rPr sz="1600">
                <a:latin typeface="Calibri"/>
                <a:cs typeface="Calibri"/>
              </a:rPr>
              <a:t>les</a:t>
            </a:r>
            <a:r>
              <a:rPr sz="1600" spc="-15">
                <a:latin typeface="Calibri"/>
                <a:cs typeface="Calibri"/>
              </a:rPr>
              <a:t> </a:t>
            </a:r>
            <a:r>
              <a:rPr sz="1600" spc="-10">
                <a:latin typeface="Calibri"/>
                <a:cs typeface="Calibri"/>
              </a:rPr>
              <a:t>utilisateurs</a:t>
            </a:r>
            <a:r>
              <a:rPr sz="1600" spc="-15">
                <a:latin typeface="Calibri"/>
                <a:cs typeface="Calibri"/>
              </a:rPr>
              <a:t> </a:t>
            </a:r>
            <a:r>
              <a:rPr sz="1600">
                <a:latin typeface="Calibri"/>
                <a:cs typeface="Calibri"/>
              </a:rPr>
              <a:t>(maintenance </a:t>
            </a:r>
            <a:r>
              <a:rPr sz="1600" spc="-10">
                <a:latin typeface="Calibri"/>
                <a:cs typeface="Calibri"/>
              </a:rPr>
              <a:t>corrective)</a:t>
            </a:r>
            <a:endParaRPr sz="1600">
              <a:latin typeface="Calibri"/>
              <a:cs typeface="Calibri"/>
            </a:endParaRPr>
          </a:p>
          <a:p>
            <a:pPr marL="545465" indent="-456565">
              <a:lnSpc>
                <a:spcPct val="100000"/>
              </a:lnSpc>
              <a:spcBef>
                <a:spcPts val="1415"/>
              </a:spcBef>
              <a:buClr>
                <a:srgbClr val="FF0000"/>
              </a:buClr>
              <a:buFont typeface="Wingdings"/>
              <a:buChar char=""/>
              <a:tabLst>
                <a:tab pos="545465" algn="l"/>
              </a:tabLst>
            </a:pPr>
            <a:r>
              <a:rPr sz="1600">
                <a:latin typeface="Calibri"/>
                <a:cs typeface="Calibri"/>
              </a:rPr>
              <a:t>Développer</a:t>
            </a:r>
            <a:r>
              <a:rPr sz="1600" spc="-60">
                <a:latin typeface="Calibri"/>
                <a:cs typeface="Calibri"/>
              </a:rPr>
              <a:t> </a:t>
            </a:r>
            <a:r>
              <a:rPr sz="1600">
                <a:latin typeface="Calibri"/>
                <a:cs typeface="Calibri"/>
              </a:rPr>
              <a:t>des</a:t>
            </a:r>
            <a:r>
              <a:rPr sz="1600" spc="-20">
                <a:latin typeface="Calibri"/>
                <a:cs typeface="Calibri"/>
              </a:rPr>
              <a:t> </a:t>
            </a:r>
            <a:r>
              <a:rPr sz="1600">
                <a:latin typeface="Calibri"/>
                <a:cs typeface="Calibri"/>
              </a:rPr>
              <a:t>nouvelles</a:t>
            </a:r>
            <a:r>
              <a:rPr sz="1600" spc="5">
                <a:latin typeface="Calibri"/>
                <a:cs typeface="Calibri"/>
              </a:rPr>
              <a:t> </a:t>
            </a:r>
            <a:r>
              <a:rPr sz="1600" spc="-10">
                <a:latin typeface="Calibri"/>
                <a:cs typeface="Calibri"/>
              </a:rPr>
              <a:t>fonctionnalités</a:t>
            </a:r>
            <a:r>
              <a:rPr sz="1600" spc="45">
                <a:latin typeface="Calibri"/>
                <a:cs typeface="Calibri"/>
              </a:rPr>
              <a:t> </a:t>
            </a:r>
            <a:r>
              <a:rPr sz="1600">
                <a:latin typeface="Calibri"/>
                <a:cs typeface="Calibri"/>
              </a:rPr>
              <a:t>demandées</a:t>
            </a:r>
            <a:r>
              <a:rPr sz="1600" spc="5">
                <a:latin typeface="Calibri"/>
                <a:cs typeface="Calibri"/>
              </a:rPr>
              <a:t> </a:t>
            </a:r>
            <a:r>
              <a:rPr sz="1600">
                <a:latin typeface="Calibri"/>
                <a:cs typeface="Calibri"/>
              </a:rPr>
              <a:t>par</a:t>
            </a:r>
            <a:r>
              <a:rPr sz="1600" spc="-45">
                <a:latin typeface="Calibri"/>
                <a:cs typeface="Calibri"/>
              </a:rPr>
              <a:t> </a:t>
            </a:r>
            <a:r>
              <a:rPr sz="1600">
                <a:latin typeface="Calibri"/>
                <a:cs typeface="Calibri"/>
              </a:rPr>
              <a:t>les</a:t>
            </a:r>
            <a:r>
              <a:rPr sz="1600" spc="5">
                <a:latin typeface="Calibri"/>
                <a:cs typeface="Calibri"/>
              </a:rPr>
              <a:t> </a:t>
            </a:r>
            <a:r>
              <a:rPr sz="1600" spc="-10">
                <a:latin typeface="Calibri"/>
                <a:cs typeface="Calibri"/>
              </a:rPr>
              <a:t>utilisateurs</a:t>
            </a:r>
            <a:r>
              <a:rPr sz="1600">
                <a:latin typeface="Calibri"/>
                <a:cs typeface="Calibri"/>
              </a:rPr>
              <a:t> </a:t>
            </a:r>
            <a:r>
              <a:rPr sz="1600" spc="-10">
                <a:latin typeface="Calibri"/>
                <a:cs typeface="Calibri"/>
              </a:rPr>
              <a:t>(maintenance</a:t>
            </a:r>
            <a:r>
              <a:rPr sz="1600" spc="-5">
                <a:latin typeface="Calibri"/>
                <a:cs typeface="Calibri"/>
              </a:rPr>
              <a:t> </a:t>
            </a:r>
            <a:r>
              <a:rPr sz="1600" spc="-10">
                <a:latin typeface="Calibri"/>
                <a:cs typeface="Calibri"/>
              </a:rPr>
              <a:t>évolutive)</a:t>
            </a:r>
            <a:endParaRPr sz="1600">
              <a:latin typeface="Calibri"/>
              <a:cs typeface="Calibri"/>
            </a:endParaRPr>
          </a:p>
        </p:txBody>
      </p:sp>
      <p:pic>
        <p:nvPicPr>
          <p:cNvPr id="17" name="object 17"/>
          <p:cNvPicPr/>
          <p:nvPr/>
        </p:nvPicPr>
        <p:blipFill>
          <a:blip r:embed="rId6" cstate="print"/>
          <a:stretch>
            <a:fillRect/>
          </a:stretch>
        </p:blipFill>
        <p:spPr>
          <a:xfrm>
            <a:off x="2837688" y="3663696"/>
            <a:ext cx="399288" cy="402336"/>
          </a:xfrm>
          <a:prstGeom prst="rect">
            <a:avLst/>
          </a:prstGeom>
        </p:spPr>
      </p:pic>
      <p:sp>
        <p:nvSpPr>
          <p:cNvPr id="18" name="object 18"/>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a:solidFill>
                  <a:srgbClr val="0058A0"/>
                </a:solidFill>
              </a:rPr>
              <a:t> DE</a:t>
            </a:r>
            <a:r>
              <a:rPr spc="-45">
                <a:solidFill>
                  <a:srgbClr val="0058A0"/>
                </a:solidFill>
              </a:rPr>
              <a:t> </a:t>
            </a:r>
            <a:r>
              <a:rPr>
                <a:solidFill>
                  <a:srgbClr val="0058A0"/>
                </a:solidFill>
              </a:rPr>
              <a:t>MISE</a:t>
            </a:r>
            <a:r>
              <a:rPr spc="-50">
                <a:solidFill>
                  <a:srgbClr val="0058A0"/>
                </a:solidFill>
              </a:rPr>
              <a:t> </a:t>
            </a:r>
            <a:r>
              <a:rPr>
                <a:solidFill>
                  <a:srgbClr val="0058A0"/>
                </a:solidFill>
              </a:rPr>
              <a:t>EN</a:t>
            </a:r>
            <a:r>
              <a:rPr spc="-55">
                <a:solidFill>
                  <a:srgbClr val="0058A0"/>
                </a:solidFill>
              </a:rPr>
              <a:t> </a:t>
            </a:r>
            <a:r>
              <a:rPr>
                <a:solidFill>
                  <a:srgbClr val="0058A0"/>
                </a:solidFill>
              </a:rPr>
              <a:t>ŒUVRE</a:t>
            </a:r>
            <a:r>
              <a:rPr spc="-50">
                <a:solidFill>
                  <a:srgbClr val="0058A0"/>
                </a:solidFill>
              </a:rPr>
              <a:t> </a:t>
            </a:r>
            <a:r>
              <a:rPr>
                <a:solidFill>
                  <a:srgbClr val="0058A0"/>
                </a:solidFill>
              </a:rPr>
              <a:t>DU</a:t>
            </a:r>
            <a:r>
              <a:rPr spc="-60">
                <a:solidFill>
                  <a:srgbClr val="0058A0"/>
                </a:solidFill>
              </a:rPr>
              <a:t> </a:t>
            </a:r>
            <a:r>
              <a:rPr spc="-25">
                <a:solidFill>
                  <a:srgbClr val="0058A0"/>
                </a:solidFill>
              </a:rPr>
              <a:t>SI</a:t>
            </a:r>
          </a:p>
          <a:p>
            <a:pPr marL="139065">
              <a:lnSpc>
                <a:spcPct val="100000"/>
              </a:lnSpc>
              <a:spcBef>
                <a:spcPts val="35"/>
              </a:spcBef>
            </a:pPr>
            <a:r>
              <a:rPr sz="1600" spc="-10">
                <a:solidFill>
                  <a:srgbClr val="0058A0"/>
                </a:solidFill>
              </a:rPr>
              <a:t>Identification</a:t>
            </a:r>
            <a:r>
              <a:rPr sz="1600">
                <a:solidFill>
                  <a:srgbClr val="0058A0"/>
                </a:solidFill>
              </a:rPr>
              <a:t> du</a:t>
            </a:r>
            <a:r>
              <a:rPr sz="1600" spc="-5">
                <a:solidFill>
                  <a:srgbClr val="0058A0"/>
                </a:solidFill>
              </a:rPr>
              <a:t> </a:t>
            </a:r>
            <a:r>
              <a:rPr sz="1600" spc="-10">
                <a:solidFill>
                  <a:srgbClr val="0058A0"/>
                </a:solidFill>
              </a:rPr>
              <a:t>processus</a:t>
            </a:r>
            <a:r>
              <a:rPr sz="1600" spc="-45">
                <a:solidFill>
                  <a:srgbClr val="0058A0"/>
                </a:solidFill>
              </a:rPr>
              <a:t> </a:t>
            </a:r>
            <a:r>
              <a:rPr sz="1600">
                <a:solidFill>
                  <a:srgbClr val="0058A0"/>
                </a:solidFill>
              </a:rPr>
              <a:t>de</a:t>
            </a:r>
            <a:r>
              <a:rPr sz="1600" spc="-15">
                <a:solidFill>
                  <a:srgbClr val="0058A0"/>
                </a:solidFill>
              </a:rPr>
              <a:t> </a:t>
            </a:r>
            <a:r>
              <a:rPr sz="1600">
                <a:solidFill>
                  <a:srgbClr val="0058A0"/>
                </a:solidFill>
              </a:rPr>
              <a:t>maintenance</a:t>
            </a:r>
            <a:r>
              <a:rPr sz="1600" spc="-25">
                <a:solidFill>
                  <a:srgbClr val="0058A0"/>
                </a:solidFill>
              </a:rPr>
              <a:t> </a:t>
            </a:r>
            <a:r>
              <a:rPr sz="1600">
                <a:solidFill>
                  <a:srgbClr val="0058A0"/>
                </a:solidFill>
              </a:rPr>
              <a:t>du</a:t>
            </a:r>
            <a:r>
              <a:rPr sz="1600" spc="-25">
                <a:solidFill>
                  <a:srgbClr val="0058A0"/>
                </a:solidFill>
              </a:rPr>
              <a:t> SI</a:t>
            </a:r>
            <a:endParaRPr sz="1600"/>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65</a:t>
            </a:fld>
            <a:endParaRPr spc="-25"/>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3694176" y="344424"/>
            <a:ext cx="8293734" cy="4417060"/>
            <a:chOff x="3694176" y="344424"/>
            <a:chExt cx="8293734" cy="441706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sp>
          <p:nvSpPr>
            <p:cNvPr id="11" name="object 11"/>
            <p:cNvSpPr/>
            <p:nvPr/>
          </p:nvSpPr>
          <p:spPr>
            <a:xfrm>
              <a:off x="3694176" y="3870959"/>
              <a:ext cx="3691254" cy="890269"/>
            </a:xfrm>
            <a:custGeom>
              <a:avLst/>
              <a:gdLst/>
              <a:ahLst/>
              <a:cxnLst/>
              <a:rect l="l" t="t" r="r" b="b"/>
              <a:pathLst>
                <a:path w="3691254" h="890270">
                  <a:moveTo>
                    <a:pt x="3691128" y="0"/>
                  </a:moveTo>
                  <a:lnTo>
                    <a:pt x="0" y="0"/>
                  </a:lnTo>
                  <a:lnTo>
                    <a:pt x="0" y="890015"/>
                  </a:lnTo>
                  <a:lnTo>
                    <a:pt x="3691128" y="890015"/>
                  </a:lnTo>
                  <a:lnTo>
                    <a:pt x="3691128" y="0"/>
                  </a:lnTo>
                  <a:close/>
                </a:path>
              </a:pathLst>
            </a:custGeom>
            <a:solidFill>
              <a:srgbClr val="005BA7"/>
            </a:solidFill>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a:solidFill>
                  <a:srgbClr val="0058A0"/>
                </a:solidFill>
              </a:rPr>
              <a:t> DE</a:t>
            </a:r>
            <a:r>
              <a:rPr spc="-45">
                <a:solidFill>
                  <a:srgbClr val="0058A0"/>
                </a:solidFill>
              </a:rPr>
              <a:t> </a:t>
            </a:r>
            <a:r>
              <a:rPr>
                <a:solidFill>
                  <a:srgbClr val="0058A0"/>
                </a:solidFill>
              </a:rPr>
              <a:t>MISE</a:t>
            </a:r>
            <a:r>
              <a:rPr spc="-50">
                <a:solidFill>
                  <a:srgbClr val="0058A0"/>
                </a:solidFill>
              </a:rPr>
              <a:t> </a:t>
            </a:r>
            <a:r>
              <a:rPr>
                <a:solidFill>
                  <a:srgbClr val="0058A0"/>
                </a:solidFill>
              </a:rPr>
              <a:t>EN</a:t>
            </a:r>
            <a:r>
              <a:rPr spc="-55">
                <a:solidFill>
                  <a:srgbClr val="0058A0"/>
                </a:solidFill>
              </a:rPr>
              <a:t> </a:t>
            </a:r>
            <a:r>
              <a:rPr>
                <a:solidFill>
                  <a:srgbClr val="0058A0"/>
                </a:solidFill>
              </a:rPr>
              <a:t>ŒUVRE</a:t>
            </a:r>
            <a:r>
              <a:rPr spc="-50">
                <a:solidFill>
                  <a:srgbClr val="0058A0"/>
                </a:solidFill>
              </a:rPr>
              <a:t> </a:t>
            </a:r>
            <a:r>
              <a:rPr>
                <a:solidFill>
                  <a:srgbClr val="0058A0"/>
                </a:solidFill>
              </a:rPr>
              <a:t>DU</a:t>
            </a:r>
            <a:r>
              <a:rPr spc="-60">
                <a:solidFill>
                  <a:srgbClr val="0058A0"/>
                </a:solidFill>
              </a:rPr>
              <a:t> </a:t>
            </a:r>
            <a:r>
              <a:rPr spc="-25">
                <a:solidFill>
                  <a:srgbClr val="0058A0"/>
                </a:solidFill>
              </a:rPr>
              <a:t>SI</a:t>
            </a:r>
          </a:p>
          <a:p>
            <a:pPr marL="139065">
              <a:lnSpc>
                <a:spcPct val="100000"/>
              </a:lnSpc>
              <a:spcBef>
                <a:spcPts val="35"/>
              </a:spcBef>
            </a:pPr>
            <a:r>
              <a:rPr sz="1600" spc="-10">
                <a:solidFill>
                  <a:srgbClr val="0058A0"/>
                </a:solidFill>
              </a:rPr>
              <a:t>Identification</a:t>
            </a:r>
            <a:r>
              <a:rPr sz="1600">
                <a:solidFill>
                  <a:srgbClr val="0058A0"/>
                </a:solidFill>
              </a:rPr>
              <a:t> du</a:t>
            </a:r>
            <a:r>
              <a:rPr sz="1600" spc="-5">
                <a:solidFill>
                  <a:srgbClr val="0058A0"/>
                </a:solidFill>
              </a:rPr>
              <a:t> </a:t>
            </a:r>
            <a:r>
              <a:rPr sz="1600" spc="-10">
                <a:solidFill>
                  <a:srgbClr val="0058A0"/>
                </a:solidFill>
              </a:rPr>
              <a:t>processus</a:t>
            </a:r>
            <a:r>
              <a:rPr sz="1600" spc="-45">
                <a:solidFill>
                  <a:srgbClr val="0058A0"/>
                </a:solidFill>
              </a:rPr>
              <a:t> </a:t>
            </a:r>
            <a:r>
              <a:rPr sz="1600">
                <a:solidFill>
                  <a:srgbClr val="0058A0"/>
                </a:solidFill>
              </a:rPr>
              <a:t>de</a:t>
            </a:r>
            <a:r>
              <a:rPr sz="1600" spc="-15">
                <a:solidFill>
                  <a:srgbClr val="0058A0"/>
                </a:solidFill>
              </a:rPr>
              <a:t> </a:t>
            </a:r>
            <a:r>
              <a:rPr sz="1600">
                <a:solidFill>
                  <a:srgbClr val="0058A0"/>
                </a:solidFill>
              </a:rPr>
              <a:t>maintenance</a:t>
            </a:r>
            <a:r>
              <a:rPr sz="1600" spc="-25">
                <a:solidFill>
                  <a:srgbClr val="0058A0"/>
                </a:solidFill>
              </a:rPr>
              <a:t> </a:t>
            </a:r>
            <a:r>
              <a:rPr sz="1600">
                <a:solidFill>
                  <a:srgbClr val="0058A0"/>
                </a:solidFill>
              </a:rPr>
              <a:t>du</a:t>
            </a:r>
            <a:r>
              <a:rPr sz="1600" spc="-25">
                <a:solidFill>
                  <a:srgbClr val="0058A0"/>
                </a:solidFill>
              </a:rPr>
              <a:t> SI</a:t>
            </a:r>
            <a:endParaRPr sz="1600"/>
          </a:p>
        </p:txBody>
      </p:sp>
      <p:sp>
        <p:nvSpPr>
          <p:cNvPr id="13" name="object 13"/>
          <p:cNvSpPr txBox="1"/>
          <p:nvPr/>
        </p:nvSpPr>
        <p:spPr>
          <a:xfrm>
            <a:off x="3841750" y="4168902"/>
            <a:ext cx="3395979" cy="270510"/>
          </a:xfrm>
          <a:prstGeom prst="rect">
            <a:avLst/>
          </a:prstGeom>
        </p:spPr>
        <p:txBody>
          <a:bodyPr vert="horz" wrap="square" lIns="0" tIns="13335" rIns="0" bIns="0" rtlCol="0">
            <a:spAutoFit/>
          </a:bodyPr>
          <a:lstStyle/>
          <a:p>
            <a:pPr marL="12700">
              <a:lnSpc>
                <a:spcPct val="100000"/>
              </a:lnSpc>
              <a:spcBef>
                <a:spcPts val="105"/>
              </a:spcBef>
            </a:pPr>
            <a:r>
              <a:rPr sz="1600" b="1" i="1">
                <a:solidFill>
                  <a:srgbClr val="FFFFFF"/>
                </a:solidFill>
                <a:latin typeface="Calibri"/>
                <a:cs typeface="Calibri"/>
              </a:rPr>
              <a:t>Compréhension</a:t>
            </a:r>
            <a:r>
              <a:rPr sz="1600" b="1" i="1" spc="-60">
                <a:solidFill>
                  <a:srgbClr val="FFFFFF"/>
                </a:solidFill>
                <a:latin typeface="Calibri"/>
                <a:cs typeface="Calibri"/>
              </a:rPr>
              <a:t> </a:t>
            </a:r>
            <a:r>
              <a:rPr sz="1600" b="1" i="1">
                <a:solidFill>
                  <a:srgbClr val="FFFFFF"/>
                </a:solidFill>
                <a:latin typeface="Calibri"/>
                <a:cs typeface="Calibri"/>
              </a:rPr>
              <a:t>des</a:t>
            </a:r>
            <a:r>
              <a:rPr sz="1600" b="1" i="1" spc="-70">
                <a:solidFill>
                  <a:srgbClr val="FFFFFF"/>
                </a:solidFill>
                <a:latin typeface="Calibri"/>
                <a:cs typeface="Calibri"/>
              </a:rPr>
              <a:t> </a:t>
            </a:r>
            <a:r>
              <a:rPr sz="1600" b="1" i="1">
                <a:solidFill>
                  <a:srgbClr val="FFFFFF"/>
                </a:solidFill>
                <a:latin typeface="Calibri"/>
                <a:cs typeface="Calibri"/>
              </a:rPr>
              <a:t>besoins,</a:t>
            </a:r>
            <a:r>
              <a:rPr sz="1600" b="1" i="1" spc="-35">
                <a:solidFill>
                  <a:srgbClr val="FFFFFF"/>
                </a:solidFill>
                <a:latin typeface="Calibri"/>
                <a:cs typeface="Calibri"/>
              </a:rPr>
              <a:t> </a:t>
            </a:r>
            <a:r>
              <a:rPr sz="1600" b="1" i="1" spc="-10">
                <a:solidFill>
                  <a:srgbClr val="FFFFFF"/>
                </a:solidFill>
                <a:latin typeface="Calibri"/>
                <a:cs typeface="Calibri"/>
              </a:rPr>
              <a:t>Conception</a:t>
            </a:r>
            <a:endParaRPr sz="1600">
              <a:latin typeface="Calibri"/>
              <a:cs typeface="Calibri"/>
            </a:endParaRPr>
          </a:p>
        </p:txBody>
      </p:sp>
      <p:sp>
        <p:nvSpPr>
          <p:cNvPr id="14" name="object 14"/>
          <p:cNvSpPr/>
          <p:nvPr/>
        </p:nvSpPr>
        <p:spPr>
          <a:xfrm>
            <a:off x="3694176" y="5230367"/>
            <a:ext cx="3691254" cy="424180"/>
          </a:xfrm>
          <a:custGeom>
            <a:avLst/>
            <a:gdLst/>
            <a:ahLst/>
            <a:cxnLst/>
            <a:rect l="l" t="t" r="r" b="b"/>
            <a:pathLst>
              <a:path w="3691254" h="424179">
                <a:moveTo>
                  <a:pt x="3691128" y="0"/>
                </a:moveTo>
                <a:lnTo>
                  <a:pt x="0" y="0"/>
                </a:lnTo>
                <a:lnTo>
                  <a:pt x="0" y="423671"/>
                </a:lnTo>
                <a:lnTo>
                  <a:pt x="3691128" y="423671"/>
                </a:lnTo>
                <a:lnTo>
                  <a:pt x="3691128" y="0"/>
                </a:lnTo>
                <a:close/>
              </a:path>
            </a:pathLst>
          </a:custGeom>
          <a:solidFill>
            <a:srgbClr val="005BA7"/>
          </a:solidFill>
        </p:spPr>
        <p:txBody>
          <a:bodyPr wrap="square" lIns="0" tIns="0" rIns="0" bIns="0" rtlCol="0"/>
          <a:lstStyle/>
          <a:p>
            <a:endParaRPr/>
          </a:p>
        </p:txBody>
      </p:sp>
      <p:sp>
        <p:nvSpPr>
          <p:cNvPr id="15" name="object 15"/>
          <p:cNvSpPr txBox="1"/>
          <p:nvPr/>
        </p:nvSpPr>
        <p:spPr>
          <a:xfrm>
            <a:off x="4533646" y="5295722"/>
            <a:ext cx="2015489" cy="271145"/>
          </a:xfrm>
          <a:prstGeom prst="rect">
            <a:avLst/>
          </a:prstGeom>
        </p:spPr>
        <p:txBody>
          <a:bodyPr vert="horz" wrap="square" lIns="0" tIns="13970" rIns="0" bIns="0" rtlCol="0">
            <a:spAutoFit/>
          </a:bodyPr>
          <a:lstStyle/>
          <a:p>
            <a:pPr marL="12700">
              <a:lnSpc>
                <a:spcPct val="100000"/>
              </a:lnSpc>
              <a:spcBef>
                <a:spcPts val="110"/>
              </a:spcBef>
            </a:pPr>
            <a:r>
              <a:rPr sz="1600" b="1" i="1" spc="-10">
                <a:solidFill>
                  <a:srgbClr val="FFFFFF"/>
                </a:solidFill>
                <a:latin typeface="Calibri"/>
                <a:cs typeface="Calibri"/>
              </a:rPr>
              <a:t>Développement</a:t>
            </a:r>
            <a:r>
              <a:rPr sz="1600" b="1" i="1" spc="30">
                <a:solidFill>
                  <a:srgbClr val="FFFFFF"/>
                </a:solidFill>
                <a:latin typeface="Calibri"/>
                <a:cs typeface="Calibri"/>
              </a:rPr>
              <a:t> </a:t>
            </a:r>
            <a:r>
              <a:rPr sz="1600" b="1" i="1">
                <a:solidFill>
                  <a:srgbClr val="FFFFFF"/>
                </a:solidFill>
                <a:latin typeface="Calibri"/>
                <a:cs typeface="Calibri"/>
              </a:rPr>
              <a:t>et</a:t>
            </a:r>
            <a:r>
              <a:rPr sz="1600" b="1" i="1" spc="-35">
                <a:solidFill>
                  <a:srgbClr val="FFFFFF"/>
                </a:solidFill>
                <a:latin typeface="Calibri"/>
                <a:cs typeface="Calibri"/>
              </a:rPr>
              <a:t> </a:t>
            </a:r>
            <a:r>
              <a:rPr sz="1600" b="1" i="1" spc="-10">
                <a:solidFill>
                  <a:srgbClr val="FFFFFF"/>
                </a:solidFill>
                <a:latin typeface="Calibri"/>
                <a:cs typeface="Calibri"/>
              </a:rPr>
              <a:t>tests</a:t>
            </a:r>
            <a:endParaRPr sz="1600">
              <a:latin typeface="Calibri"/>
              <a:cs typeface="Calibri"/>
            </a:endParaRPr>
          </a:p>
        </p:txBody>
      </p:sp>
      <p:sp>
        <p:nvSpPr>
          <p:cNvPr id="16" name="object 16"/>
          <p:cNvSpPr/>
          <p:nvPr/>
        </p:nvSpPr>
        <p:spPr>
          <a:xfrm>
            <a:off x="3675888" y="2517648"/>
            <a:ext cx="3694429" cy="424180"/>
          </a:xfrm>
          <a:custGeom>
            <a:avLst/>
            <a:gdLst/>
            <a:ahLst/>
            <a:cxnLst/>
            <a:rect l="l" t="t" r="r" b="b"/>
            <a:pathLst>
              <a:path w="3694429" h="424180">
                <a:moveTo>
                  <a:pt x="3694175" y="0"/>
                </a:moveTo>
                <a:lnTo>
                  <a:pt x="0" y="0"/>
                </a:lnTo>
                <a:lnTo>
                  <a:pt x="0" y="423672"/>
                </a:lnTo>
                <a:lnTo>
                  <a:pt x="3694175" y="423672"/>
                </a:lnTo>
                <a:lnTo>
                  <a:pt x="3694175" y="0"/>
                </a:lnTo>
                <a:close/>
              </a:path>
            </a:pathLst>
          </a:custGeom>
          <a:solidFill>
            <a:srgbClr val="005BA7"/>
          </a:solidFill>
        </p:spPr>
        <p:txBody>
          <a:bodyPr wrap="square" lIns="0" tIns="0" rIns="0" bIns="0" rtlCol="0"/>
          <a:lstStyle/>
          <a:p>
            <a:endParaRPr/>
          </a:p>
        </p:txBody>
      </p:sp>
      <p:sp>
        <p:nvSpPr>
          <p:cNvPr id="17" name="object 17"/>
          <p:cNvSpPr txBox="1"/>
          <p:nvPr/>
        </p:nvSpPr>
        <p:spPr>
          <a:xfrm>
            <a:off x="4772025" y="2580258"/>
            <a:ext cx="1499870" cy="270510"/>
          </a:xfrm>
          <a:prstGeom prst="rect">
            <a:avLst/>
          </a:prstGeom>
        </p:spPr>
        <p:txBody>
          <a:bodyPr vert="horz" wrap="square" lIns="0" tIns="13335" rIns="0" bIns="0" rtlCol="0">
            <a:spAutoFit/>
          </a:bodyPr>
          <a:lstStyle/>
          <a:p>
            <a:pPr marL="12700">
              <a:lnSpc>
                <a:spcPct val="100000"/>
              </a:lnSpc>
              <a:spcBef>
                <a:spcPts val="105"/>
              </a:spcBef>
            </a:pPr>
            <a:r>
              <a:rPr sz="1600" b="1" i="1" spc="-10">
                <a:solidFill>
                  <a:srgbClr val="FFFFFF"/>
                </a:solidFill>
                <a:latin typeface="Calibri"/>
                <a:cs typeface="Calibri"/>
              </a:rPr>
              <a:t>Exploitation</a:t>
            </a:r>
            <a:r>
              <a:rPr sz="1600" b="1" i="1" spc="10">
                <a:solidFill>
                  <a:srgbClr val="FFFFFF"/>
                </a:solidFill>
                <a:latin typeface="Calibri"/>
                <a:cs typeface="Calibri"/>
              </a:rPr>
              <a:t> </a:t>
            </a:r>
            <a:r>
              <a:rPr sz="1600" b="1" i="1">
                <a:solidFill>
                  <a:srgbClr val="FFFFFF"/>
                </a:solidFill>
                <a:latin typeface="Calibri"/>
                <a:cs typeface="Calibri"/>
              </a:rPr>
              <a:t>du</a:t>
            </a:r>
            <a:r>
              <a:rPr sz="1600" b="1" i="1" spc="-5">
                <a:solidFill>
                  <a:srgbClr val="FFFFFF"/>
                </a:solidFill>
                <a:latin typeface="Calibri"/>
                <a:cs typeface="Calibri"/>
              </a:rPr>
              <a:t> </a:t>
            </a:r>
            <a:r>
              <a:rPr sz="1600" b="1" i="1" spc="-25">
                <a:solidFill>
                  <a:srgbClr val="FFFFFF"/>
                </a:solidFill>
                <a:latin typeface="Calibri"/>
                <a:cs typeface="Calibri"/>
              </a:rPr>
              <a:t>SI</a:t>
            </a:r>
            <a:endParaRPr sz="1600">
              <a:latin typeface="Calibri"/>
              <a:cs typeface="Calibri"/>
            </a:endParaRPr>
          </a:p>
        </p:txBody>
      </p:sp>
      <p:grpSp>
        <p:nvGrpSpPr>
          <p:cNvPr id="18" name="object 18"/>
          <p:cNvGrpSpPr/>
          <p:nvPr/>
        </p:nvGrpSpPr>
        <p:grpSpPr>
          <a:xfrm>
            <a:off x="5414448" y="3081273"/>
            <a:ext cx="3650615" cy="2150745"/>
            <a:chOff x="5414448" y="3081273"/>
            <a:chExt cx="3650615" cy="2150745"/>
          </a:xfrm>
        </p:grpSpPr>
        <p:sp>
          <p:nvSpPr>
            <p:cNvPr id="19" name="object 19"/>
            <p:cNvSpPr/>
            <p:nvPr/>
          </p:nvSpPr>
          <p:spPr>
            <a:xfrm>
              <a:off x="5414448" y="4762500"/>
              <a:ext cx="257175" cy="469265"/>
            </a:xfrm>
            <a:custGeom>
              <a:avLst/>
              <a:gdLst/>
              <a:ahLst/>
              <a:cxnLst/>
              <a:rect l="l" t="t" r="r" b="b"/>
              <a:pathLst>
                <a:path w="257175" h="469264">
                  <a:moveTo>
                    <a:pt x="24632" y="212711"/>
                  </a:moveTo>
                  <a:lnTo>
                    <a:pt x="13912" y="216407"/>
                  </a:lnTo>
                  <a:lnTo>
                    <a:pt x="5464" y="223910"/>
                  </a:lnTo>
                  <a:lnTo>
                    <a:pt x="720" y="233759"/>
                  </a:lnTo>
                  <a:lnTo>
                    <a:pt x="0" y="244679"/>
                  </a:lnTo>
                  <a:lnTo>
                    <a:pt x="3625" y="255397"/>
                  </a:lnTo>
                  <a:lnTo>
                    <a:pt x="128339" y="469264"/>
                  </a:lnTo>
                  <a:lnTo>
                    <a:pt x="161443" y="412495"/>
                  </a:lnTo>
                  <a:lnTo>
                    <a:pt x="99764" y="412495"/>
                  </a:lnTo>
                  <a:lnTo>
                    <a:pt x="99764" y="306864"/>
                  </a:lnTo>
                  <a:lnTo>
                    <a:pt x="53028" y="226694"/>
                  </a:lnTo>
                  <a:lnTo>
                    <a:pt x="45452" y="218176"/>
                  </a:lnTo>
                  <a:lnTo>
                    <a:pt x="35565" y="213407"/>
                  </a:lnTo>
                  <a:lnTo>
                    <a:pt x="24632" y="212711"/>
                  </a:lnTo>
                  <a:close/>
                </a:path>
                <a:path w="257175" h="469264">
                  <a:moveTo>
                    <a:pt x="99764" y="306864"/>
                  </a:moveTo>
                  <a:lnTo>
                    <a:pt x="99764" y="412495"/>
                  </a:lnTo>
                  <a:lnTo>
                    <a:pt x="156914" y="412495"/>
                  </a:lnTo>
                  <a:lnTo>
                    <a:pt x="156914" y="398144"/>
                  </a:lnTo>
                  <a:lnTo>
                    <a:pt x="103701" y="398144"/>
                  </a:lnTo>
                  <a:lnTo>
                    <a:pt x="128339" y="355881"/>
                  </a:lnTo>
                  <a:lnTo>
                    <a:pt x="99764" y="306864"/>
                  </a:lnTo>
                  <a:close/>
                </a:path>
                <a:path w="257175" h="469264">
                  <a:moveTo>
                    <a:pt x="232046" y="212711"/>
                  </a:moveTo>
                  <a:lnTo>
                    <a:pt x="221112" y="213407"/>
                  </a:lnTo>
                  <a:lnTo>
                    <a:pt x="211226" y="218176"/>
                  </a:lnTo>
                  <a:lnTo>
                    <a:pt x="203650" y="226694"/>
                  </a:lnTo>
                  <a:lnTo>
                    <a:pt x="156914" y="306864"/>
                  </a:lnTo>
                  <a:lnTo>
                    <a:pt x="156914" y="412495"/>
                  </a:lnTo>
                  <a:lnTo>
                    <a:pt x="161443" y="412495"/>
                  </a:lnTo>
                  <a:lnTo>
                    <a:pt x="253053" y="255397"/>
                  </a:lnTo>
                  <a:lnTo>
                    <a:pt x="256678" y="244679"/>
                  </a:lnTo>
                  <a:lnTo>
                    <a:pt x="255958" y="233759"/>
                  </a:lnTo>
                  <a:lnTo>
                    <a:pt x="251213" y="223910"/>
                  </a:lnTo>
                  <a:lnTo>
                    <a:pt x="242766" y="216407"/>
                  </a:lnTo>
                  <a:lnTo>
                    <a:pt x="232046" y="212711"/>
                  </a:lnTo>
                  <a:close/>
                </a:path>
                <a:path w="257175" h="469264">
                  <a:moveTo>
                    <a:pt x="128339" y="355881"/>
                  </a:moveTo>
                  <a:lnTo>
                    <a:pt x="103701" y="398144"/>
                  </a:lnTo>
                  <a:lnTo>
                    <a:pt x="152977" y="398144"/>
                  </a:lnTo>
                  <a:lnTo>
                    <a:pt x="128339" y="355881"/>
                  </a:lnTo>
                  <a:close/>
                </a:path>
                <a:path w="257175" h="469264">
                  <a:moveTo>
                    <a:pt x="156914" y="306864"/>
                  </a:moveTo>
                  <a:lnTo>
                    <a:pt x="128339" y="355881"/>
                  </a:lnTo>
                  <a:lnTo>
                    <a:pt x="152977" y="398144"/>
                  </a:lnTo>
                  <a:lnTo>
                    <a:pt x="156914" y="398144"/>
                  </a:lnTo>
                  <a:lnTo>
                    <a:pt x="156914" y="306864"/>
                  </a:lnTo>
                  <a:close/>
                </a:path>
                <a:path w="257175" h="469264">
                  <a:moveTo>
                    <a:pt x="156914" y="0"/>
                  </a:moveTo>
                  <a:lnTo>
                    <a:pt x="99764" y="0"/>
                  </a:lnTo>
                  <a:lnTo>
                    <a:pt x="99764" y="306864"/>
                  </a:lnTo>
                  <a:lnTo>
                    <a:pt x="128339" y="355881"/>
                  </a:lnTo>
                  <a:lnTo>
                    <a:pt x="156914" y="306864"/>
                  </a:lnTo>
                  <a:lnTo>
                    <a:pt x="156914" y="0"/>
                  </a:lnTo>
                  <a:close/>
                </a:path>
              </a:pathLst>
            </a:custGeom>
            <a:solidFill>
              <a:srgbClr val="FF7800"/>
            </a:solidFill>
          </p:spPr>
          <p:txBody>
            <a:bodyPr wrap="square" lIns="0" tIns="0" rIns="0" bIns="0" rtlCol="0"/>
            <a:lstStyle/>
            <a:p>
              <a:endParaRPr/>
            </a:p>
          </p:txBody>
        </p:sp>
        <p:sp>
          <p:nvSpPr>
            <p:cNvPr id="20" name="object 20"/>
            <p:cNvSpPr/>
            <p:nvPr/>
          </p:nvSpPr>
          <p:spPr>
            <a:xfrm>
              <a:off x="7178039" y="3087623"/>
              <a:ext cx="1880870" cy="698500"/>
            </a:xfrm>
            <a:custGeom>
              <a:avLst/>
              <a:gdLst/>
              <a:ahLst/>
              <a:cxnLst/>
              <a:rect l="l" t="t" r="r" b="b"/>
              <a:pathLst>
                <a:path w="1880870" h="698500">
                  <a:moveTo>
                    <a:pt x="0" y="348996"/>
                  </a:moveTo>
                  <a:lnTo>
                    <a:pt x="9338" y="299612"/>
                  </a:lnTo>
                  <a:lnTo>
                    <a:pt x="36503" y="252360"/>
                  </a:lnTo>
                  <a:lnTo>
                    <a:pt x="80222" y="207711"/>
                  </a:lnTo>
                  <a:lnTo>
                    <a:pt x="139223" y="166137"/>
                  </a:lnTo>
                  <a:lnTo>
                    <a:pt x="174056" y="146651"/>
                  </a:lnTo>
                  <a:lnTo>
                    <a:pt x="212232" y="128111"/>
                  </a:lnTo>
                  <a:lnTo>
                    <a:pt x="253591" y="110575"/>
                  </a:lnTo>
                  <a:lnTo>
                    <a:pt x="297975" y="94104"/>
                  </a:lnTo>
                  <a:lnTo>
                    <a:pt x="345224" y="78755"/>
                  </a:lnTo>
                  <a:lnTo>
                    <a:pt x="395180" y="64588"/>
                  </a:lnTo>
                  <a:lnTo>
                    <a:pt x="447683" y="51661"/>
                  </a:lnTo>
                  <a:lnTo>
                    <a:pt x="502574" y="40035"/>
                  </a:lnTo>
                  <a:lnTo>
                    <a:pt x="559694" y="29767"/>
                  </a:lnTo>
                  <a:lnTo>
                    <a:pt x="618883" y="20917"/>
                  </a:lnTo>
                  <a:lnTo>
                    <a:pt x="679984" y="13544"/>
                  </a:lnTo>
                  <a:lnTo>
                    <a:pt x="742835" y="7707"/>
                  </a:lnTo>
                  <a:lnTo>
                    <a:pt x="807279" y="3464"/>
                  </a:lnTo>
                  <a:lnTo>
                    <a:pt x="873156" y="876"/>
                  </a:lnTo>
                  <a:lnTo>
                    <a:pt x="940307" y="0"/>
                  </a:lnTo>
                  <a:lnTo>
                    <a:pt x="1007459" y="876"/>
                  </a:lnTo>
                  <a:lnTo>
                    <a:pt x="1073336" y="3464"/>
                  </a:lnTo>
                  <a:lnTo>
                    <a:pt x="1137780" y="7707"/>
                  </a:lnTo>
                  <a:lnTo>
                    <a:pt x="1200631" y="13544"/>
                  </a:lnTo>
                  <a:lnTo>
                    <a:pt x="1261732" y="20917"/>
                  </a:lnTo>
                  <a:lnTo>
                    <a:pt x="1320921" y="29767"/>
                  </a:lnTo>
                  <a:lnTo>
                    <a:pt x="1378041" y="40035"/>
                  </a:lnTo>
                  <a:lnTo>
                    <a:pt x="1432932" y="51661"/>
                  </a:lnTo>
                  <a:lnTo>
                    <a:pt x="1485435" y="64588"/>
                  </a:lnTo>
                  <a:lnTo>
                    <a:pt x="1535391" y="78755"/>
                  </a:lnTo>
                  <a:lnTo>
                    <a:pt x="1582640" y="94104"/>
                  </a:lnTo>
                  <a:lnTo>
                    <a:pt x="1627024" y="110575"/>
                  </a:lnTo>
                  <a:lnTo>
                    <a:pt x="1668383" y="128111"/>
                  </a:lnTo>
                  <a:lnTo>
                    <a:pt x="1706559" y="146651"/>
                  </a:lnTo>
                  <a:lnTo>
                    <a:pt x="1741392" y="166137"/>
                  </a:lnTo>
                  <a:lnTo>
                    <a:pt x="1800393" y="207711"/>
                  </a:lnTo>
                  <a:lnTo>
                    <a:pt x="1844112" y="252360"/>
                  </a:lnTo>
                  <a:lnTo>
                    <a:pt x="1871277" y="299612"/>
                  </a:lnTo>
                  <a:lnTo>
                    <a:pt x="1880615" y="348996"/>
                  </a:lnTo>
                  <a:lnTo>
                    <a:pt x="1878254" y="373924"/>
                  </a:lnTo>
                  <a:lnTo>
                    <a:pt x="1859844" y="422301"/>
                  </a:lnTo>
                  <a:lnTo>
                    <a:pt x="1824242" y="468311"/>
                  </a:lnTo>
                  <a:lnTo>
                    <a:pt x="1772723" y="511481"/>
                  </a:lnTo>
                  <a:lnTo>
                    <a:pt x="1706559" y="551340"/>
                  </a:lnTo>
                  <a:lnTo>
                    <a:pt x="1668383" y="569880"/>
                  </a:lnTo>
                  <a:lnTo>
                    <a:pt x="1627024" y="587416"/>
                  </a:lnTo>
                  <a:lnTo>
                    <a:pt x="1582640" y="603887"/>
                  </a:lnTo>
                  <a:lnTo>
                    <a:pt x="1535391" y="619236"/>
                  </a:lnTo>
                  <a:lnTo>
                    <a:pt x="1485435" y="633403"/>
                  </a:lnTo>
                  <a:lnTo>
                    <a:pt x="1432932" y="646330"/>
                  </a:lnTo>
                  <a:lnTo>
                    <a:pt x="1378041" y="657956"/>
                  </a:lnTo>
                  <a:lnTo>
                    <a:pt x="1320921" y="668224"/>
                  </a:lnTo>
                  <a:lnTo>
                    <a:pt x="1261732" y="677074"/>
                  </a:lnTo>
                  <a:lnTo>
                    <a:pt x="1200631" y="684447"/>
                  </a:lnTo>
                  <a:lnTo>
                    <a:pt x="1137780" y="690284"/>
                  </a:lnTo>
                  <a:lnTo>
                    <a:pt x="1073336" y="694527"/>
                  </a:lnTo>
                  <a:lnTo>
                    <a:pt x="1007459" y="697115"/>
                  </a:lnTo>
                  <a:lnTo>
                    <a:pt x="940307" y="697992"/>
                  </a:lnTo>
                  <a:lnTo>
                    <a:pt x="873156" y="697115"/>
                  </a:lnTo>
                  <a:lnTo>
                    <a:pt x="807279" y="694527"/>
                  </a:lnTo>
                  <a:lnTo>
                    <a:pt x="742835" y="690284"/>
                  </a:lnTo>
                  <a:lnTo>
                    <a:pt x="679984" y="684447"/>
                  </a:lnTo>
                  <a:lnTo>
                    <a:pt x="618883" y="677074"/>
                  </a:lnTo>
                  <a:lnTo>
                    <a:pt x="559694" y="668224"/>
                  </a:lnTo>
                  <a:lnTo>
                    <a:pt x="502574" y="657956"/>
                  </a:lnTo>
                  <a:lnTo>
                    <a:pt x="447683" y="646330"/>
                  </a:lnTo>
                  <a:lnTo>
                    <a:pt x="395180" y="633403"/>
                  </a:lnTo>
                  <a:lnTo>
                    <a:pt x="345224" y="619236"/>
                  </a:lnTo>
                  <a:lnTo>
                    <a:pt x="297975" y="603887"/>
                  </a:lnTo>
                  <a:lnTo>
                    <a:pt x="253591" y="587416"/>
                  </a:lnTo>
                  <a:lnTo>
                    <a:pt x="212232" y="569880"/>
                  </a:lnTo>
                  <a:lnTo>
                    <a:pt x="174056" y="551340"/>
                  </a:lnTo>
                  <a:lnTo>
                    <a:pt x="139223" y="531854"/>
                  </a:lnTo>
                  <a:lnTo>
                    <a:pt x="80222" y="490280"/>
                  </a:lnTo>
                  <a:lnTo>
                    <a:pt x="36503" y="445631"/>
                  </a:lnTo>
                  <a:lnTo>
                    <a:pt x="9338" y="398379"/>
                  </a:lnTo>
                  <a:lnTo>
                    <a:pt x="0" y="348996"/>
                  </a:lnTo>
                  <a:close/>
                </a:path>
              </a:pathLst>
            </a:custGeom>
            <a:ln w="12700">
              <a:solidFill>
                <a:srgbClr val="005BA7"/>
              </a:solidFill>
            </a:ln>
          </p:spPr>
          <p:txBody>
            <a:bodyPr wrap="square" lIns="0" tIns="0" rIns="0" bIns="0" rtlCol="0"/>
            <a:lstStyle/>
            <a:p>
              <a:endParaRPr/>
            </a:p>
          </p:txBody>
        </p:sp>
      </p:grpSp>
      <p:sp>
        <p:nvSpPr>
          <p:cNvPr id="21" name="object 21"/>
          <p:cNvSpPr txBox="1"/>
          <p:nvPr/>
        </p:nvSpPr>
        <p:spPr>
          <a:xfrm>
            <a:off x="7632318" y="3096006"/>
            <a:ext cx="976630" cy="664845"/>
          </a:xfrm>
          <a:prstGeom prst="rect">
            <a:avLst/>
          </a:prstGeom>
        </p:spPr>
        <p:txBody>
          <a:bodyPr vert="horz" wrap="square" lIns="0" tIns="11430" rIns="0" bIns="0" rtlCol="0">
            <a:spAutoFit/>
          </a:bodyPr>
          <a:lstStyle/>
          <a:p>
            <a:pPr marL="12065" marR="5080" indent="-3175" algn="ctr">
              <a:lnSpc>
                <a:spcPct val="100000"/>
              </a:lnSpc>
              <a:spcBef>
                <a:spcPts val="90"/>
              </a:spcBef>
            </a:pPr>
            <a:r>
              <a:rPr sz="1400" b="1">
                <a:solidFill>
                  <a:srgbClr val="005BA7"/>
                </a:solidFill>
                <a:latin typeface="Calibri"/>
                <a:cs typeface="Calibri"/>
              </a:rPr>
              <a:t>Demande</a:t>
            </a:r>
            <a:r>
              <a:rPr sz="1400" b="1" spc="-55">
                <a:solidFill>
                  <a:srgbClr val="005BA7"/>
                </a:solidFill>
                <a:latin typeface="Calibri"/>
                <a:cs typeface="Calibri"/>
              </a:rPr>
              <a:t> </a:t>
            </a:r>
            <a:r>
              <a:rPr sz="1400" b="1" spc="-25">
                <a:solidFill>
                  <a:srgbClr val="005BA7"/>
                </a:solidFill>
                <a:latin typeface="Calibri"/>
                <a:cs typeface="Calibri"/>
              </a:rPr>
              <a:t>de </a:t>
            </a:r>
            <a:r>
              <a:rPr sz="1400" b="1" spc="-20">
                <a:solidFill>
                  <a:srgbClr val="005BA7"/>
                </a:solidFill>
                <a:latin typeface="Calibri"/>
                <a:cs typeface="Calibri"/>
              </a:rPr>
              <a:t>maintenance </a:t>
            </a:r>
            <a:r>
              <a:rPr sz="1400" b="1" spc="-10">
                <a:solidFill>
                  <a:srgbClr val="005BA7"/>
                </a:solidFill>
                <a:latin typeface="Calibri"/>
                <a:cs typeface="Calibri"/>
              </a:rPr>
              <a:t>évolutive</a:t>
            </a:r>
            <a:endParaRPr sz="1400">
              <a:latin typeface="Calibri"/>
              <a:cs typeface="Calibri"/>
            </a:endParaRPr>
          </a:p>
        </p:txBody>
      </p:sp>
      <p:sp>
        <p:nvSpPr>
          <p:cNvPr id="22" name="object 22"/>
          <p:cNvSpPr/>
          <p:nvPr/>
        </p:nvSpPr>
        <p:spPr>
          <a:xfrm>
            <a:off x="1828800" y="3105911"/>
            <a:ext cx="1877695" cy="695325"/>
          </a:xfrm>
          <a:custGeom>
            <a:avLst/>
            <a:gdLst/>
            <a:ahLst/>
            <a:cxnLst/>
            <a:rect l="l" t="t" r="r" b="b"/>
            <a:pathLst>
              <a:path w="1877695" h="695325">
                <a:moveTo>
                  <a:pt x="0" y="347472"/>
                </a:moveTo>
                <a:lnTo>
                  <a:pt x="9323" y="298314"/>
                </a:lnTo>
                <a:lnTo>
                  <a:pt x="36447" y="251274"/>
                </a:lnTo>
                <a:lnTo>
                  <a:pt x="80099" y="206824"/>
                </a:lnTo>
                <a:lnTo>
                  <a:pt x="139009" y="165432"/>
                </a:lnTo>
                <a:lnTo>
                  <a:pt x="173787" y="146031"/>
                </a:lnTo>
                <a:lnTo>
                  <a:pt x="211903" y="127571"/>
                </a:lnTo>
                <a:lnTo>
                  <a:pt x="253197" y="110111"/>
                </a:lnTo>
                <a:lnTo>
                  <a:pt x="297511" y="93710"/>
                </a:lnTo>
                <a:lnTo>
                  <a:pt x="344685" y="78426"/>
                </a:lnTo>
                <a:lnTo>
                  <a:pt x="394560" y="64319"/>
                </a:lnTo>
                <a:lnTo>
                  <a:pt x="446979" y="51447"/>
                </a:lnTo>
                <a:lnTo>
                  <a:pt x="501780" y="39869"/>
                </a:lnTo>
                <a:lnTo>
                  <a:pt x="558807" y="29644"/>
                </a:lnTo>
                <a:lnTo>
                  <a:pt x="617899" y="20831"/>
                </a:lnTo>
                <a:lnTo>
                  <a:pt x="678898" y="13489"/>
                </a:lnTo>
                <a:lnTo>
                  <a:pt x="741645" y="7675"/>
                </a:lnTo>
                <a:lnTo>
                  <a:pt x="805981" y="3450"/>
                </a:lnTo>
                <a:lnTo>
                  <a:pt x="871747" y="872"/>
                </a:lnTo>
                <a:lnTo>
                  <a:pt x="938783" y="0"/>
                </a:lnTo>
                <a:lnTo>
                  <a:pt x="1005820" y="872"/>
                </a:lnTo>
                <a:lnTo>
                  <a:pt x="1071586" y="3450"/>
                </a:lnTo>
                <a:lnTo>
                  <a:pt x="1135922" y="7675"/>
                </a:lnTo>
                <a:lnTo>
                  <a:pt x="1198669" y="13489"/>
                </a:lnTo>
                <a:lnTo>
                  <a:pt x="1259668" y="20831"/>
                </a:lnTo>
                <a:lnTo>
                  <a:pt x="1318760" y="29644"/>
                </a:lnTo>
                <a:lnTo>
                  <a:pt x="1375787" y="39869"/>
                </a:lnTo>
                <a:lnTo>
                  <a:pt x="1430588" y="51447"/>
                </a:lnTo>
                <a:lnTo>
                  <a:pt x="1483007" y="64319"/>
                </a:lnTo>
                <a:lnTo>
                  <a:pt x="1532882" y="78426"/>
                </a:lnTo>
                <a:lnTo>
                  <a:pt x="1580056" y="93710"/>
                </a:lnTo>
                <a:lnTo>
                  <a:pt x="1624370" y="110111"/>
                </a:lnTo>
                <a:lnTo>
                  <a:pt x="1665664" y="127571"/>
                </a:lnTo>
                <a:lnTo>
                  <a:pt x="1703780" y="146031"/>
                </a:lnTo>
                <a:lnTo>
                  <a:pt x="1738558" y="165432"/>
                </a:lnTo>
                <a:lnTo>
                  <a:pt x="1797468" y="206824"/>
                </a:lnTo>
                <a:lnTo>
                  <a:pt x="1841120" y="251274"/>
                </a:lnTo>
                <a:lnTo>
                  <a:pt x="1868244" y="298314"/>
                </a:lnTo>
                <a:lnTo>
                  <a:pt x="1877567" y="347472"/>
                </a:lnTo>
                <a:lnTo>
                  <a:pt x="1875210" y="372286"/>
                </a:lnTo>
                <a:lnTo>
                  <a:pt x="1856827" y="420443"/>
                </a:lnTo>
                <a:lnTo>
                  <a:pt x="1821280" y="466247"/>
                </a:lnTo>
                <a:lnTo>
                  <a:pt x="1769841" y="509227"/>
                </a:lnTo>
                <a:lnTo>
                  <a:pt x="1703780" y="548912"/>
                </a:lnTo>
                <a:lnTo>
                  <a:pt x="1665664" y="567372"/>
                </a:lnTo>
                <a:lnTo>
                  <a:pt x="1624370" y="584832"/>
                </a:lnTo>
                <a:lnTo>
                  <a:pt x="1580056" y="601233"/>
                </a:lnTo>
                <a:lnTo>
                  <a:pt x="1532882" y="616517"/>
                </a:lnTo>
                <a:lnTo>
                  <a:pt x="1483007" y="630624"/>
                </a:lnTo>
                <a:lnTo>
                  <a:pt x="1430588" y="643496"/>
                </a:lnTo>
                <a:lnTo>
                  <a:pt x="1375787" y="655074"/>
                </a:lnTo>
                <a:lnTo>
                  <a:pt x="1318760" y="665299"/>
                </a:lnTo>
                <a:lnTo>
                  <a:pt x="1259668" y="674112"/>
                </a:lnTo>
                <a:lnTo>
                  <a:pt x="1198669" y="681454"/>
                </a:lnTo>
                <a:lnTo>
                  <a:pt x="1135922" y="687268"/>
                </a:lnTo>
                <a:lnTo>
                  <a:pt x="1071586" y="691493"/>
                </a:lnTo>
                <a:lnTo>
                  <a:pt x="1005820" y="694071"/>
                </a:lnTo>
                <a:lnTo>
                  <a:pt x="938783" y="694944"/>
                </a:lnTo>
                <a:lnTo>
                  <a:pt x="871747" y="694071"/>
                </a:lnTo>
                <a:lnTo>
                  <a:pt x="805981" y="691493"/>
                </a:lnTo>
                <a:lnTo>
                  <a:pt x="741645" y="687268"/>
                </a:lnTo>
                <a:lnTo>
                  <a:pt x="678898" y="681454"/>
                </a:lnTo>
                <a:lnTo>
                  <a:pt x="617899" y="674112"/>
                </a:lnTo>
                <a:lnTo>
                  <a:pt x="558807" y="665299"/>
                </a:lnTo>
                <a:lnTo>
                  <a:pt x="501780" y="655074"/>
                </a:lnTo>
                <a:lnTo>
                  <a:pt x="446979" y="643496"/>
                </a:lnTo>
                <a:lnTo>
                  <a:pt x="394560" y="630624"/>
                </a:lnTo>
                <a:lnTo>
                  <a:pt x="344685" y="616517"/>
                </a:lnTo>
                <a:lnTo>
                  <a:pt x="297511" y="601233"/>
                </a:lnTo>
                <a:lnTo>
                  <a:pt x="253197" y="584832"/>
                </a:lnTo>
                <a:lnTo>
                  <a:pt x="211903" y="567372"/>
                </a:lnTo>
                <a:lnTo>
                  <a:pt x="173787" y="548912"/>
                </a:lnTo>
                <a:lnTo>
                  <a:pt x="139009" y="529511"/>
                </a:lnTo>
                <a:lnTo>
                  <a:pt x="80099" y="488119"/>
                </a:lnTo>
                <a:lnTo>
                  <a:pt x="36447" y="443669"/>
                </a:lnTo>
                <a:lnTo>
                  <a:pt x="9323" y="396629"/>
                </a:lnTo>
                <a:lnTo>
                  <a:pt x="0" y="347472"/>
                </a:lnTo>
                <a:close/>
              </a:path>
            </a:pathLst>
          </a:custGeom>
          <a:ln w="12700">
            <a:solidFill>
              <a:srgbClr val="005BA7"/>
            </a:solidFill>
          </a:ln>
        </p:spPr>
        <p:txBody>
          <a:bodyPr wrap="square" lIns="0" tIns="0" rIns="0" bIns="0" rtlCol="0"/>
          <a:lstStyle/>
          <a:p>
            <a:endParaRPr/>
          </a:p>
        </p:txBody>
      </p:sp>
      <p:sp>
        <p:nvSpPr>
          <p:cNvPr id="23" name="object 23"/>
          <p:cNvSpPr txBox="1"/>
          <p:nvPr/>
        </p:nvSpPr>
        <p:spPr>
          <a:xfrm>
            <a:off x="2280030" y="3113658"/>
            <a:ext cx="977265" cy="664845"/>
          </a:xfrm>
          <a:prstGeom prst="rect">
            <a:avLst/>
          </a:prstGeom>
        </p:spPr>
        <p:txBody>
          <a:bodyPr vert="horz" wrap="square" lIns="0" tIns="11430" rIns="0" bIns="0" rtlCol="0">
            <a:spAutoFit/>
          </a:bodyPr>
          <a:lstStyle/>
          <a:p>
            <a:pPr marL="12700" marR="5080" indent="-3175" algn="ctr">
              <a:lnSpc>
                <a:spcPct val="100000"/>
              </a:lnSpc>
              <a:spcBef>
                <a:spcPts val="90"/>
              </a:spcBef>
            </a:pPr>
            <a:r>
              <a:rPr sz="1400" b="1">
                <a:solidFill>
                  <a:srgbClr val="005BA7"/>
                </a:solidFill>
                <a:latin typeface="Calibri"/>
                <a:cs typeface="Calibri"/>
              </a:rPr>
              <a:t>Demande</a:t>
            </a:r>
            <a:r>
              <a:rPr sz="1400" b="1" spc="-55">
                <a:solidFill>
                  <a:srgbClr val="005BA7"/>
                </a:solidFill>
                <a:latin typeface="Calibri"/>
                <a:cs typeface="Calibri"/>
              </a:rPr>
              <a:t> </a:t>
            </a:r>
            <a:r>
              <a:rPr sz="1400" b="1" spc="-25">
                <a:solidFill>
                  <a:srgbClr val="005BA7"/>
                </a:solidFill>
                <a:latin typeface="Calibri"/>
                <a:cs typeface="Calibri"/>
              </a:rPr>
              <a:t>de </a:t>
            </a:r>
            <a:r>
              <a:rPr sz="1400" b="1" spc="-20">
                <a:solidFill>
                  <a:srgbClr val="005BA7"/>
                </a:solidFill>
                <a:latin typeface="Calibri"/>
                <a:cs typeface="Calibri"/>
              </a:rPr>
              <a:t>maintenance </a:t>
            </a:r>
            <a:r>
              <a:rPr sz="1400" b="1" spc="-10">
                <a:solidFill>
                  <a:srgbClr val="005BA7"/>
                </a:solidFill>
                <a:latin typeface="Calibri"/>
                <a:cs typeface="Calibri"/>
              </a:rPr>
              <a:t>corrective</a:t>
            </a:r>
            <a:endParaRPr sz="1400">
              <a:latin typeface="Calibri"/>
              <a:cs typeface="Calibri"/>
            </a:endParaRPr>
          </a:p>
        </p:txBody>
      </p:sp>
      <p:grpSp>
        <p:nvGrpSpPr>
          <p:cNvPr id="24" name="object 24"/>
          <p:cNvGrpSpPr/>
          <p:nvPr/>
        </p:nvGrpSpPr>
        <p:grpSpPr>
          <a:xfrm>
            <a:off x="2683382" y="2121789"/>
            <a:ext cx="7011034" cy="4020820"/>
            <a:chOff x="2683382" y="2121789"/>
            <a:chExt cx="7011034" cy="4020820"/>
          </a:xfrm>
        </p:grpSpPr>
        <p:sp>
          <p:nvSpPr>
            <p:cNvPr id="25" name="object 25"/>
            <p:cNvSpPr/>
            <p:nvPr/>
          </p:nvSpPr>
          <p:spPr>
            <a:xfrm>
              <a:off x="5408352" y="5643372"/>
              <a:ext cx="257175" cy="469265"/>
            </a:xfrm>
            <a:custGeom>
              <a:avLst/>
              <a:gdLst/>
              <a:ahLst/>
              <a:cxnLst/>
              <a:rect l="l" t="t" r="r" b="b"/>
              <a:pathLst>
                <a:path w="257175" h="469264">
                  <a:moveTo>
                    <a:pt x="24632" y="212705"/>
                  </a:moveTo>
                  <a:lnTo>
                    <a:pt x="13912" y="216369"/>
                  </a:lnTo>
                  <a:lnTo>
                    <a:pt x="5464" y="223913"/>
                  </a:lnTo>
                  <a:lnTo>
                    <a:pt x="720" y="233780"/>
                  </a:lnTo>
                  <a:lnTo>
                    <a:pt x="0" y="244710"/>
                  </a:lnTo>
                  <a:lnTo>
                    <a:pt x="3625" y="255447"/>
                  </a:lnTo>
                  <a:lnTo>
                    <a:pt x="128339" y="469214"/>
                  </a:lnTo>
                  <a:lnTo>
                    <a:pt x="161429" y="412495"/>
                  </a:lnTo>
                  <a:lnTo>
                    <a:pt x="99764" y="412495"/>
                  </a:lnTo>
                  <a:lnTo>
                    <a:pt x="99764" y="306826"/>
                  </a:lnTo>
                  <a:lnTo>
                    <a:pt x="53028" y="226656"/>
                  </a:lnTo>
                  <a:lnTo>
                    <a:pt x="45452" y="218177"/>
                  </a:lnTo>
                  <a:lnTo>
                    <a:pt x="35565" y="213417"/>
                  </a:lnTo>
                  <a:lnTo>
                    <a:pt x="24632" y="212705"/>
                  </a:lnTo>
                  <a:close/>
                </a:path>
                <a:path w="257175" h="469264">
                  <a:moveTo>
                    <a:pt x="99764" y="306826"/>
                  </a:moveTo>
                  <a:lnTo>
                    <a:pt x="99764" y="412495"/>
                  </a:lnTo>
                  <a:lnTo>
                    <a:pt x="156914" y="412495"/>
                  </a:lnTo>
                  <a:lnTo>
                    <a:pt x="156914" y="398106"/>
                  </a:lnTo>
                  <a:lnTo>
                    <a:pt x="103701" y="398106"/>
                  </a:lnTo>
                  <a:lnTo>
                    <a:pt x="128339" y="355843"/>
                  </a:lnTo>
                  <a:lnTo>
                    <a:pt x="99764" y="306826"/>
                  </a:lnTo>
                  <a:close/>
                </a:path>
                <a:path w="257175" h="469264">
                  <a:moveTo>
                    <a:pt x="232046" y="212705"/>
                  </a:moveTo>
                  <a:lnTo>
                    <a:pt x="221112" y="213417"/>
                  </a:lnTo>
                  <a:lnTo>
                    <a:pt x="211226" y="218177"/>
                  </a:lnTo>
                  <a:lnTo>
                    <a:pt x="203650" y="226656"/>
                  </a:lnTo>
                  <a:lnTo>
                    <a:pt x="156914" y="306826"/>
                  </a:lnTo>
                  <a:lnTo>
                    <a:pt x="156914" y="412495"/>
                  </a:lnTo>
                  <a:lnTo>
                    <a:pt x="161429" y="412495"/>
                  </a:lnTo>
                  <a:lnTo>
                    <a:pt x="253053" y="255447"/>
                  </a:lnTo>
                  <a:lnTo>
                    <a:pt x="256678" y="244710"/>
                  </a:lnTo>
                  <a:lnTo>
                    <a:pt x="255958" y="233780"/>
                  </a:lnTo>
                  <a:lnTo>
                    <a:pt x="251213" y="223913"/>
                  </a:lnTo>
                  <a:lnTo>
                    <a:pt x="242766" y="216369"/>
                  </a:lnTo>
                  <a:lnTo>
                    <a:pt x="232046" y="212705"/>
                  </a:lnTo>
                  <a:close/>
                </a:path>
                <a:path w="257175" h="469264">
                  <a:moveTo>
                    <a:pt x="128339" y="355843"/>
                  </a:moveTo>
                  <a:lnTo>
                    <a:pt x="103701" y="398106"/>
                  </a:lnTo>
                  <a:lnTo>
                    <a:pt x="152977" y="398106"/>
                  </a:lnTo>
                  <a:lnTo>
                    <a:pt x="128339" y="355843"/>
                  </a:lnTo>
                  <a:close/>
                </a:path>
                <a:path w="257175" h="469264">
                  <a:moveTo>
                    <a:pt x="156914" y="306826"/>
                  </a:moveTo>
                  <a:lnTo>
                    <a:pt x="128339" y="355843"/>
                  </a:lnTo>
                  <a:lnTo>
                    <a:pt x="152977" y="398106"/>
                  </a:lnTo>
                  <a:lnTo>
                    <a:pt x="156914" y="398106"/>
                  </a:lnTo>
                  <a:lnTo>
                    <a:pt x="156914" y="306826"/>
                  </a:lnTo>
                  <a:close/>
                </a:path>
                <a:path w="257175" h="469264">
                  <a:moveTo>
                    <a:pt x="156914" y="0"/>
                  </a:moveTo>
                  <a:lnTo>
                    <a:pt x="99764" y="0"/>
                  </a:lnTo>
                  <a:lnTo>
                    <a:pt x="99764" y="306826"/>
                  </a:lnTo>
                  <a:lnTo>
                    <a:pt x="128339" y="355843"/>
                  </a:lnTo>
                  <a:lnTo>
                    <a:pt x="156914" y="306826"/>
                  </a:lnTo>
                  <a:lnTo>
                    <a:pt x="156914" y="0"/>
                  </a:lnTo>
                  <a:close/>
                </a:path>
              </a:pathLst>
            </a:custGeom>
            <a:solidFill>
              <a:srgbClr val="005BA7"/>
            </a:solidFill>
          </p:spPr>
          <p:txBody>
            <a:bodyPr wrap="square" lIns="0" tIns="0" rIns="0" bIns="0" rtlCol="0"/>
            <a:lstStyle/>
            <a:p>
              <a:endParaRPr/>
            </a:p>
          </p:txBody>
        </p:sp>
        <p:sp>
          <p:nvSpPr>
            <p:cNvPr id="26" name="object 26"/>
            <p:cNvSpPr/>
            <p:nvPr/>
          </p:nvSpPr>
          <p:spPr>
            <a:xfrm>
              <a:off x="8035670" y="2729484"/>
              <a:ext cx="171450" cy="359410"/>
            </a:xfrm>
            <a:custGeom>
              <a:avLst/>
              <a:gdLst/>
              <a:ahLst/>
              <a:cxnLst/>
              <a:rect l="l" t="t" r="r" b="b"/>
              <a:pathLst>
                <a:path w="171450" h="359410">
                  <a:moveTo>
                    <a:pt x="57150" y="187578"/>
                  </a:moveTo>
                  <a:lnTo>
                    <a:pt x="0" y="187578"/>
                  </a:lnTo>
                  <a:lnTo>
                    <a:pt x="85725" y="359028"/>
                  </a:lnTo>
                  <a:lnTo>
                    <a:pt x="157162" y="216153"/>
                  </a:lnTo>
                  <a:lnTo>
                    <a:pt x="57150" y="216153"/>
                  </a:lnTo>
                  <a:lnTo>
                    <a:pt x="57150" y="187578"/>
                  </a:lnTo>
                  <a:close/>
                </a:path>
                <a:path w="171450" h="359410">
                  <a:moveTo>
                    <a:pt x="114300" y="0"/>
                  </a:moveTo>
                  <a:lnTo>
                    <a:pt x="57150" y="0"/>
                  </a:lnTo>
                  <a:lnTo>
                    <a:pt x="57150" y="216153"/>
                  </a:lnTo>
                  <a:lnTo>
                    <a:pt x="114300" y="216153"/>
                  </a:lnTo>
                  <a:lnTo>
                    <a:pt x="114300" y="0"/>
                  </a:lnTo>
                  <a:close/>
                </a:path>
                <a:path w="171450" h="359410">
                  <a:moveTo>
                    <a:pt x="171450" y="187578"/>
                  </a:moveTo>
                  <a:lnTo>
                    <a:pt x="114300" y="187578"/>
                  </a:lnTo>
                  <a:lnTo>
                    <a:pt x="114300" y="216153"/>
                  </a:lnTo>
                  <a:lnTo>
                    <a:pt x="157162" y="216153"/>
                  </a:lnTo>
                  <a:lnTo>
                    <a:pt x="171450" y="187578"/>
                  </a:lnTo>
                  <a:close/>
                </a:path>
              </a:pathLst>
            </a:custGeom>
            <a:solidFill>
              <a:srgbClr val="008245"/>
            </a:solidFill>
          </p:spPr>
          <p:txBody>
            <a:bodyPr wrap="square" lIns="0" tIns="0" rIns="0" bIns="0" rtlCol="0"/>
            <a:lstStyle/>
            <a:p>
              <a:endParaRPr/>
            </a:p>
          </p:txBody>
        </p:sp>
        <p:sp>
          <p:nvSpPr>
            <p:cNvPr id="27" name="object 27"/>
            <p:cNvSpPr/>
            <p:nvPr/>
          </p:nvSpPr>
          <p:spPr>
            <a:xfrm>
              <a:off x="2683382" y="2686812"/>
              <a:ext cx="171450" cy="421005"/>
            </a:xfrm>
            <a:custGeom>
              <a:avLst/>
              <a:gdLst/>
              <a:ahLst/>
              <a:cxnLst/>
              <a:rect l="l" t="t" r="r" b="b"/>
              <a:pathLst>
                <a:path w="171450" h="421005">
                  <a:moveTo>
                    <a:pt x="57150" y="249174"/>
                  </a:moveTo>
                  <a:lnTo>
                    <a:pt x="0" y="249174"/>
                  </a:lnTo>
                  <a:lnTo>
                    <a:pt x="85725" y="420624"/>
                  </a:lnTo>
                  <a:lnTo>
                    <a:pt x="157162" y="277749"/>
                  </a:lnTo>
                  <a:lnTo>
                    <a:pt x="57150" y="277749"/>
                  </a:lnTo>
                  <a:lnTo>
                    <a:pt x="57150" y="249174"/>
                  </a:lnTo>
                  <a:close/>
                </a:path>
                <a:path w="171450" h="421005">
                  <a:moveTo>
                    <a:pt x="114300" y="0"/>
                  </a:moveTo>
                  <a:lnTo>
                    <a:pt x="57150" y="0"/>
                  </a:lnTo>
                  <a:lnTo>
                    <a:pt x="57150" y="277749"/>
                  </a:lnTo>
                  <a:lnTo>
                    <a:pt x="114300" y="277749"/>
                  </a:lnTo>
                  <a:lnTo>
                    <a:pt x="114300" y="0"/>
                  </a:lnTo>
                  <a:close/>
                </a:path>
                <a:path w="171450" h="421005">
                  <a:moveTo>
                    <a:pt x="171450" y="249174"/>
                  </a:moveTo>
                  <a:lnTo>
                    <a:pt x="114300" y="249174"/>
                  </a:lnTo>
                  <a:lnTo>
                    <a:pt x="114300" y="277749"/>
                  </a:lnTo>
                  <a:lnTo>
                    <a:pt x="157162" y="277749"/>
                  </a:lnTo>
                  <a:lnTo>
                    <a:pt x="171450" y="249174"/>
                  </a:lnTo>
                  <a:close/>
                </a:path>
              </a:pathLst>
            </a:custGeom>
            <a:solidFill>
              <a:srgbClr val="FF7800"/>
            </a:solidFill>
          </p:spPr>
          <p:txBody>
            <a:bodyPr wrap="square" lIns="0" tIns="0" rIns="0" bIns="0" rtlCol="0"/>
            <a:lstStyle/>
            <a:p>
              <a:endParaRPr/>
            </a:p>
          </p:txBody>
        </p:sp>
        <p:sp>
          <p:nvSpPr>
            <p:cNvPr id="28" name="object 28"/>
            <p:cNvSpPr/>
            <p:nvPr/>
          </p:nvSpPr>
          <p:spPr>
            <a:xfrm>
              <a:off x="7386827" y="4268343"/>
              <a:ext cx="732155" cy="171450"/>
            </a:xfrm>
            <a:custGeom>
              <a:avLst/>
              <a:gdLst/>
              <a:ahLst/>
              <a:cxnLst/>
              <a:rect l="l" t="t" r="r" b="b"/>
              <a:pathLst>
                <a:path w="732154" h="171450">
                  <a:moveTo>
                    <a:pt x="171450" y="0"/>
                  </a:moveTo>
                  <a:lnTo>
                    <a:pt x="0" y="85724"/>
                  </a:lnTo>
                  <a:lnTo>
                    <a:pt x="171450" y="171449"/>
                  </a:lnTo>
                  <a:lnTo>
                    <a:pt x="171450" y="114299"/>
                  </a:lnTo>
                  <a:lnTo>
                    <a:pt x="142875" y="114299"/>
                  </a:lnTo>
                  <a:lnTo>
                    <a:pt x="142875" y="57149"/>
                  </a:lnTo>
                  <a:lnTo>
                    <a:pt x="171450" y="57149"/>
                  </a:lnTo>
                  <a:lnTo>
                    <a:pt x="171450" y="0"/>
                  </a:lnTo>
                  <a:close/>
                </a:path>
                <a:path w="732154" h="171450">
                  <a:moveTo>
                    <a:pt x="171450" y="57149"/>
                  </a:moveTo>
                  <a:lnTo>
                    <a:pt x="142875" y="57149"/>
                  </a:lnTo>
                  <a:lnTo>
                    <a:pt x="142875" y="114299"/>
                  </a:lnTo>
                  <a:lnTo>
                    <a:pt x="171450" y="114299"/>
                  </a:lnTo>
                  <a:lnTo>
                    <a:pt x="171450" y="57149"/>
                  </a:lnTo>
                  <a:close/>
                </a:path>
                <a:path w="732154" h="171450">
                  <a:moveTo>
                    <a:pt x="731774" y="57149"/>
                  </a:moveTo>
                  <a:lnTo>
                    <a:pt x="171450" y="57149"/>
                  </a:lnTo>
                  <a:lnTo>
                    <a:pt x="171450" y="114299"/>
                  </a:lnTo>
                  <a:lnTo>
                    <a:pt x="731774" y="114299"/>
                  </a:lnTo>
                  <a:lnTo>
                    <a:pt x="731774" y="57149"/>
                  </a:lnTo>
                  <a:close/>
                </a:path>
              </a:pathLst>
            </a:custGeom>
            <a:solidFill>
              <a:srgbClr val="008245"/>
            </a:solidFill>
          </p:spPr>
          <p:txBody>
            <a:bodyPr wrap="square" lIns="0" tIns="0" rIns="0" bIns="0" rtlCol="0"/>
            <a:lstStyle/>
            <a:p>
              <a:endParaRPr/>
            </a:p>
          </p:txBody>
        </p:sp>
        <p:sp>
          <p:nvSpPr>
            <p:cNvPr id="29" name="object 29"/>
            <p:cNvSpPr/>
            <p:nvPr/>
          </p:nvSpPr>
          <p:spPr>
            <a:xfrm>
              <a:off x="2769107" y="5365623"/>
              <a:ext cx="939800" cy="171450"/>
            </a:xfrm>
            <a:custGeom>
              <a:avLst/>
              <a:gdLst/>
              <a:ahLst/>
              <a:cxnLst/>
              <a:rect l="l" t="t" r="r" b="b"/>
              <a:pathLst>
                <a:path w="939800" h="171450">
                  <a:moveTo>
                    <a:pt x="768350" y="0"/>
                  </a:moveTo>
                  <a:lnTo>
                    <a:pt x="768350" y="171449"/>
                  </a:lnTo>
                  <a:lnTo>
                    <a:pt x="882650" y="114299"/>
                  </a:lnTo>
                  <a:lnTo>
                    <a:pt x="796925" y="114299"/>
                  </a:lnTo>
                  <a:lnTo>
                    <a:pt x="796925" y="57149"/>
                  </a:lnTo>
                  <a:lnTo>
                    <a:pt x="882650" y="57149"/>
                  </a:lnTo>
                  <a:lnTo>
                    <a:pt x="768350" y="0"/>
                  </a:lnTo>
                  <a:close/>
                </a:path>
                <a:path w="939800" h="171450">
                  <a:moveTo>
                    <a:pt x="768350" y="57149"/>
                  </a:moveTo>
                  <a:lnTo>
                    <a:pt x="0" y="57149"/>
                  </a:lnTo>
                  <a:lnTo>
                    <a:pt x="0" y="114299"/>
                  </a:lnTo>
                  <a:lnTo>
                    <a:pt x="768350" y="114299"/>
                  </a:lnTo>
                  <a:lnTo>
                    <a:pt x="768350" y="57149"/>
                  </a:lnTo>
                  <a:close/>
                </a:path>
                <a:path w="939800" h="171450">
                  <a:moveTo>
                    <a:pt x="882650" y="57149"/>
                  </a:moveTo>
                  <a:lnTo>
                    <a:pt x="796925" y="57149"/>
                  </a:lnTo>
                  <a:lnTo>
                    <a:pt x="796925" y="114299"/>
                  </a:lnTo>
                  <a:lnTo>
                    <a:pt x="882650" y="114299"/>
                  </a:lnTo>
                  <a:lnTo>
                    <a:pt x="939800" y="85724"/>
                  </a:lnTo>
                  <a:lnTo>
                    <a:pt x="882650" y="57149"/>
                  </a:lnTo>
                  <a:close/>
                </a:path>
              </a:pathLst>
            </a:custGeom>
            <a:solidFill>
              <a:srgbClr val="FF7800"/>
            </a:solidFill>
          </p:spPr>
          <p:txBody>
            <a:bodyPr wrap="square" lIns="0" tIns="0" rIns="0" bIns="0" rtlCol="0"/>
            <a:lstStyle/>
            <a:p>
              <a:endParaRPr/>
            </a:p>
          </p:txBody>
        </p:sp>
        <p:sp>
          <p:nvSpPr>
            <p:cNvPr id="30" name="object 30"/>
            <p:cNvSpPr/>
            <p:nvPr/>
          </p:nvSpPr>
          <p:spPr>
            <a:xfrm>
              <a:off x="7371587" y="2759964"/>
              <a:ext cx="749935" cy="0"/>
            </a:xfrm>
            <a:custGeom>
              <a:avLst/>
              <a:gdLst/>
              <a:ahLst/>
              <a:cxnLst/>
              <a:rect l="l" t="t" r="r" b="b"/>
              <a:pathLst>
                <a:path w="749934">
                  <a:moveTo>
                    <a:pt x="0" y="0"/>
                  </a:moveTo>
                  <a:lnTo>
                    <a:pt x="749680" y="0"/>
                  </a:lnTo>
                </a:path>
              </a:pathLst>
            </a:custGeom>
            <a:ln w="57150">
              <a:solidFill>
                <a:srgbClr val="008245"/>
              </a:solidFill>
            </a:ln>
          </p:spPr>
          <p:txBody>
            <a:bodyPr wrap="square" lIns="0" tIns="0" rIns="0" bIns="0" rtlCol="0"/>
            <a:lstStyle/>
            <a:p>
              <a:endParaRPr/>
            </a:p>
          </p:txBody>
        </p:sp>
        <p:sp>
          <p:nvSpPr>
            <p:cNvPr id="31" name="object 31"/>
            <p:cNvSpPr/>
            <p:nvPr/>
          </p:nvSpPr>
          <p:spPr>
            <a:xfrm>
              <a:off x="2769107" y="2705100"/>
              <a:ext cx="909319" cy="2733040"/>
            </a:xfrm>
            <a:custGeom>
              <a:avLst/>
              <a:gdLst/>
              <a:ahLst/>
              <a:cxnLst/>
              <a:rect l="l" t="t" r="r" b="b"/>
              <a:pathLst>
                <a:path w="909320" h="2733040">
                  <a:moveTo>
                    <a:pt x="0" y="0"/>
                  </a:moveTo>
                  <a:lnTo>
                    <a:pt x="909066" y="0"/>
                  </a:lnTo>
                </a:path>
                <a:path w="909320" h="2733040">
                  <a:moveTo>
                    <a:pt x="0" y="1097280"/>
                  </a:moveTo>
                  <a:lnTo>
                    <a:pt x="0" y="2732786"/>
                  </a:lnTo>
                </a:path>
              </a:pathLst>
            </a:custGeom>
            <a:ln w="57150">
              <a:solidFill>
                <a:srgbClr val="FF7800"/>
              </a:solidFill>
            </a:ln>
          </p:spPr>
          <p:txBody>
            <a:bodyPr wrap="square" lIns="0" tIns="0" rIns="0" bIns="0" rtlCol="0"/>
            <a:lstStyle/>
            <a:p>
              <a:endParaRPr/>
            </a:p>
          </p:txBody>
        </p:sp>
        <p:sp>
          <p:nvSpPr>
            <p:cNvPr id="32" name="object 32"/>
            <p:cNvSpPr/>
            <p:nvPr/>
          </p:nvSpPr>
          <p:spPr>
            <a:xfrm>
              <a:off x="8121395" y="3787140"/>
              <a:ext cx="0" cy="567690"/>
            </a:xfrm>
            <a:custGeom>
              <a:avLst/>
              <a:gdLst/>
              <a:ahLst/>
              <a:cxnLst/>
              <a:rect l="l" t="t" r="r" b="b"/>
              <a:pathLst>
                <a:path h="567689">
                  <a:moveTo>
                    <a:pt x="0" y="0"/>
                  </a:moveTo>
                  <a:lnTo>
                    <a:pt x="0" y="567436"/>
                  </a:lnTo>
                </a:path>
              </a:pathLst>
            </a:custGeom>
            <a:ln w="57150">
              <a:solidFill>
                <a:srgbClr val="008245"/>
              </a:solidFill>
            </a:ln>
          </p:spPr>
          <p:txBody>
            <a:bodyPr wrap="square" lIns="0" tIns="0" rIns="0" bIns="0" rtlCol="0"/>
            <a:lstStyle/>
            <a:p>
              <a:endParaRPr/>
            </a:p>
          </p:txBody>
        </p:sp>
        <p:sp>
          <p:nvSpPr>
            <p:cNvPr id="33" name="object 33"/>
            <p:cNvSpPr/>
            <p:nvPr/>
          </p:nvSpPr>
          <p:spPr>
            <a:xfrm>
              <a:off x="5475731" y="2150364"/>
              <a:ext cx="4141470" cy="10160"/>
            </a:xfrm>
            <a:custGeom>
              <a:avLst/>
              <a:gdLst/>
              <a:ahLst/>
              <a:cxnLst/>
              <a:rect l="l" t="t" r="r" b="b"/>
              <a:pathLst>
                <a:path w="4141470" h="10160">
                  <a:moveTo>
                    <a:pt x="0" y="0"/>
                  </a:moveTo>
                  <a:lnTo>
                    <a:pt x="4141089" y="10160"/>
                  </a:lnTo>
                </a:path>
              </a:pathLst>
            </a:custGeom>
            <a:ln w="57150">
              <a:solidFill>
                <a:srgbClr val="005BA7"/>
              </a:solidFill>
            </a:ln>
          </p:spPr>
          <p:txBody>
            <a:bodyPr wrap="square" lIns="0" tIns="0" rIns="0" bIns="0" rtlCol="0"/>
            <a:lstStyle/>
            <a:p>
              <a:endParaRPr/>
            </a:p>
          </p:txBody>
        </p:sp>
        <p:sp>
          <p:nvSpPr>
            <p:cNvPr id="34" name="object 34"/>
            <p:cNvSpPr/>
            <p:nvPr/>
          </p:nvSpPr>
          <p:spPr>
            <a:xfrm>
              <a:off x="5402198" y="2159508"/>
              <a:ext cx="171450" cy="359410"/>
            </a:xfrm>
            <a:custGeom>
              <a:avLst/>
              <a:gdLst/>
              <a:ahLst/>
              <a:cxnLst/>
              <a:rect l="l" t="t" r="r" b="b"/>
              <a:pathLst>
                <a:path w="171450" h="359410">
                  <a:moveTo>
                    <a:pt x="57150" y="187578"/>
                  </a:moveTo>
                  <a:lnTo>
                    <a:pt x="0" y="187578"/>
                  </a:lnTo>
                  <a:lnTo>
                    <a:pt x="85725" y="359028"/>
                  </a:lnTo>
                  <a:lnTo>
                    <a:pt x="157162" y="216153"/>
                  </a:lnTo>
                  <a:lnTo>
                    <a:pt x="57150" y="216153"/>
                  </a:lnTo>
                  <a:lnTo>
                    <a:pt x="57150" y="187578"/>
                  </a:lnTo>
                  <a:close/>
                </a:path>
                <a:path w="171450" h="359410">
                  <a:moveTo>
                    <a:pt x="114300" y="0"/>
                  </a:moveTo>
                  <a:lnTo>
                    <a:pt x="57150" y="0"/>
                  </a:lnTo>
                  <a:lnTo>
                    <a:pt x="57150" y="216153"/>
                  </a:lnTo>
                  <a:lnTo>
                    <a:pt x="114300" y="216153"/>
                  </a:lnTo>
                  <a:lnTo>
                    <a:pt x="114300" y="0"/>
                  </a:lnTo>
                  <a:close/>
                </a:path>
                <a:path w="171450" h="359410">
                  <a:moveTo>
                    <a:pt x="171450" y="187578"/>
                  </a:moveTo>
                  <a:lnTo>
                    <a:pt x="114300" y="187578"/>
                  </a:lnTo>
                  <a:lnTo>
                    <a:pt x="114300" y="216153"/>
                  </a:lnTo>
                  <a:lnTo>
                    <a:pt x="157162" y="216153"/>
                  </a:lnTo>
                  <a:lnTo>
                    <a:pt x="171450" y="187578"/>
                  </a:lnTo>
                  <a:close/>
                </a:path>
              </a:pathLst>
            </a:custGeom>
            <a:solidFill>
              <a:srgbClr val="4471C4"/>
            </a:solidFill>
          </p:spPr>
          <p:txBody>
            <a:bodyPr wrap="square" lIns="0" tIns="0" rIns="0" bIns="0" rtlCol="0"/>
            <a:lstStyle/>
            <a:p>
              <a:endParaRPr/>
            </a:p>
          </p:txBody>
        </p:sp>
        <p:sp>
          <p:nvSpPr>
            <p:cNvPr id="35" name="object 35"/>
            <p:cNvSpPr/>
            <p:nvPr/>
          </p:nvSpPr>
          <p:spPr>
            <a:xfrm>
              <a:off x="5524500" y="2159508"/>
              <a:ext cx="4141470" cy="3954779"/>
            </a:xfrm>
            <a:custGeom>
              <a:avLst/>
              <a:gdLst/>
              <a:ahLst/>
              <a:cxnLst/>
              <a:rect l="l" t="t" r="r" b="b"/>
              <a:pathLst>
                <a:path w="4141470" h="3954779">
                  <a:moveTo>
                    <a:pt x="4090416" y="0"/>
                  </a:moveTo>
                  <a:lnTo>
                    <a:pt x="4090416" y="3952913"/>
                  </a:lnTo>
                </a:path>
                <a:path w="4141470" h="3954779">
                  <a:moveTo>
                    <a:pt x="0" y="3944112"/>
                  </a:moveTo>
                  <a:lnTo>
                    <a:pt x="4141089" y="3954233"/>
                  </a:lnTo>
                </a:path>
              </a:pathLst>
            </a:custGeom>
            <a:ln w="57150">
              <a:solidFill>
                <a:srgbClr val="005BA7"/>
              </a:solidFill>
            </a:ln>
          </p:spPr>
          <p:txBody>
            <a:bodyPr wrap="square" lIns="0" tIns="0" rIns="0" bIns="0" rtlCol="0"/>
            <a:lstStyle/>
            <a:p>
              <a:endParaRPr/>
            </a:p>
          </p:txBody>
        </p:sp>
      </p:gr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66</a:t>
            </a:fld>
            <a:endParaRPr spc="-25"/>
          </a:p>
        </p:txBody>
      </p:sp>
      <p:sp>
        <p:nvSpPr>
          <p:cNvPr id="37" name="object 37"/>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38" name="object 14"/>
          <p:cNvSpPr/>
          <p:nvPr/>
        </p:nvSpPr>
        <p:spPr>
          <a:xfrm>
            <a:off x="8689786" y="3760851"/>
            <a:ext cx="2002597" cy="277749"/>
          </a:xfrm>
          <a:custGeom>
            <a:avLst/>
            <a:gdLst/>
            <a:ahLst/>
            <a:cxnLst/>
            <a:rect l="l" t="t" r="r" b="b"/>
            <a:pathLst>
              <a:path w="3691254" h="424179">
                <a:moveTo>
                  <a:pt x="3691128" y="0"/>
                </a:moveTo>
                <a:lnTo>
                  <a:pt x="0" y="0"/>
                </a:lnTo>
                <a:lnTo>
                  <a:pt x="0" y="423671"/>
                </a:lnTo>
                <a:lnTo>
                  <a:pt x="3691128" y="423671"/>
                </a:lnTo>
                <a:lnTo>
                  <a:pt x="3691128" y="0"/>
                </a:lnTo>
                <a:close/>
              </a:path>
            </a:pathLst>
          </a:custGeom>
          <a:solidFill>
            <a:srgbClr val="005BA7"/>
          </a:solidFill>
        </p:spPr>
        <p:txBody>
          <a:bodyPr wrap="square" lIns="0" tIns="0" rIns="0" bIns="0" rtlCol="0"/>
          <a:lstStyle/>
          <a:p>
            <a:pPr algn="ctr"/>
            <a:r>
              <a:rPr lang="fr-FR" sz="1600" b="1" i="1" spc="-10" err="1">
                <a:solidFill>
                  <a:srgbClr val="FFFFFF"/>
                </a:solidFill>
                <a:latin typeface="Calibri"/>
                <a:cs typeface="Calibri"/>
              </a:rPr>
              <a:t>Déploiment</a:t>
            </a:r>
            <a:endParaRPr sz="1600" b="1" i="1" spc="-10">
              <a:solidFill>
                <a:srgbClr val="FFFFFF"/>
              </a:solidFill>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9963911" y="344424"/>
            <a:ext cx="2024380" cy="652780"/>
            <a:chOff x="9963911" y="344424"/>
            <a:chExt cx="2024380" cy="652780"/>
          </a:xfrm>
        </p:grpSpPr>
        <p:pic>
          <p:nvPicPr>
            <p:cNvPr id="9" name="object 9"/>
            <p:cNvPicPr/>
            <p:nvPr/>
          </p:nvPicPr>
          <p:blipFill>
            <a:blip r:embed="rId3" cstate="print"/>
            <a:stretch>
              <a:fillRect/>
            </a:stretch>
          </p:blipFill>
          <p:spPr>
            <a:xfrm>
              <a:off x="9963911"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grpSp>
      <p:sp>
        <p:nvSpPr>
          <p:cNvPr id="11" name="object 11"/>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a:solidFill>
                  <a:srgbClr val="0058A0"/>
                </a:solidFill>
              </a:rPr>
              <a:t> DE</a:t>
            </a:r>
            <a:r>
              <a:rPr spc="-45">
                <a:solidFill>
                  <a:srgbClr val="0058A0"/>
                </a:solidFill>
              </a:rPr>
              <a:t> </a:t>
            </a:r>
            <a:r>
              <a:rPr>
                <a:solidFill>
                  <a:srgbClr val="0058A0"/>
                </a:solidFill>
              </a:rPr>
              <a:t>MISE</a:t>
            </a:r>
            <a:r>
              <a:rPr spc="-50">
                <a:solidFill>
                  <a:srgbClr val="0058A0"/>
                </a:solidFill>
              </a:rPr>
              <a:t> </a:t>
            </a:r>
            <a:r>
              <a:rPr>
                <a:solidFill>
                  <a:srgbClr val="0058A0"/>
                </a:solidFill>
              </a:rPr>
              <a:t>EN</a:t>
            </a:r>
            <a:r>
              <a:rPr spc="-55">
                <a:solidFill>
                  <a:srgbClr val="0058A0"/>
                </a:solidFill>
              </a:rPr>
              <a:t> </a:t>
            </a:r>
            <a:r>
              <a:rPr>
                <a:solidFill>
                  <a:srgbClr val="0058A0"/>
                </a:solidFill>
              </a:rPr>
              <a:t>ŒUVRE</a:t>
            </a:r>
            <a:r>
              <a:rPr spc="-50">
                <a:solidFill>
                  <a:srgbClr val="0058A0"/>
                </a:solidFill>
              </a:rPr>
              <a:t> </a:t>
            </a:r>
            <a:r>
              <a:rPr>
                <a:solidFill>
                  <a:srgbClr val="0058A0"/>
                </a:solidFill>
              </a:rPr>
              <a:t>DU</a:t>
            </a:r>
            <a:r>
              <a:rPr spc="-60">
                <a:solidFill>
                  <a:srgbClr val="0058A0"/>
                </a:solidFill>
              </a:rPr>
              <a:t> </a:t>
            </a:r>
            <a:r>
              <a:rPr spc="-25">
                <a:solidFill>
                  <a:srgbClr val="0058A0"/>
                </a:solidFill>
              </a:rPr>
              <a:t>SI</a:t>
            </a:r>
          </a:p>
          <a:p>
            <a:pPr marL="139065">
              <a:lnSpc>
                <a:spcPct val="100000"/>
              </a:lnSpc>
              <a:spcBef>
                <a:spcPts val="35"/>
              </a:spcBef>
            </a:pPr>
            <a:r>
              <a:rPr sz="1600" spc="-10">
                <a:solidFill>
                  <a:srgbClr val="0058A0"/>
                </a:solidFill>
              </a:rPr>
              <a:t>Identification</a:t>
            </a:r>
            <a:r>
              <a:rPr sz="1600">
                <a:solidFill>
                  <a:srgbClr val="0058A0"/>
                </a:solidFill>
              </a:rPr>
              <a:t> du</a:t>
            </a:r>
            <a:r>
              <a:rPr sz="1600" spc="-5">
                <a:solidFill>
                  <a:srgbClr val="0058A0"/>
                </a:solidFill>
              </a:rPr>
              <a:t> </a:t>
            </a:r>
            <a:r>
              <a:rPr sz="1600" spc="-10">
                <a:solidFill>
                  <a:srgbClr val="0058A0"/>
                </a:solidFill>
              </a:rPr>
              <a:t>processus</a:t>
            </a:r>
            <a:r>
              <a:rPr sz="1600" spc="-45">
                <a:solidFill>
                  <a:srgbClr val="0058A0"/>
                </a:solidFill>
              </a:rPr>
              <a:t> </a:t>
            </a:r>
            <a:r>
              <a:rPr sz="1600">
                <a:solidFill>
                  <a:srgbClr val="0058A0"/>
                </a:solidFill>
              </a:rPr>
              <a:t>de</a:t>
            </a:r>
            <a:r>
              <a:rPr sz="1600" spc="-15">
                <a:solidFill>
                  <a:srgbClr val="0058A0"/>
                </a:solidFill>
              </a:rPr>
              <a:t> </a:t>
            </a:r>
            <a:r>
              <a:rPr sz="1600">
                <a:solidFill>
                  <a:srgbClr val="0058A0"/>
                </a:solidFill>
              </a:rPr>
              <a:t>maintenance</a:t>
            </a:r>
            <a:r>
              <a:rPr sz="1600" spc="-25">
                <a:solidFill>
                  <a:srgbClr val="0058A0"/>
                </a:solidFill>
              </a:rPr>
              <a:t> </a:t>
            </a:r>
            <a:r>
              <a:rPr sz="1600">
                <a:solidFill>
                  <a:srgbClr val="0058A0"/>
                </a:solidFill>
              </a:rPr>
              <a:t>du</a:t>
            </a:r>
            <a:r>
              <a:rPr sz="1600" spc="-25">
                <a:solidFill>
                  <a:srgbClr val="0058A0"/>
                </a:solidFill>
              </a:rPr>
              <a:t> SI</a:t>
            </a:r>
            <a:endParaRPr sz="160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67</a:t>
            </a:fld>
            <a:endParaRPr spc="-25"/>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2" name="object 12"/>
          <p:cNvSpPr txBox="1"/>
          <p:nvPr/>
        </p:nvSpPr>
        <p:spPr>
          <a:xfrm>
            <a:off x="863879" y="1714822"/>
            <a:ext cx="10382250" cy="4155625"/>
          </a:xfrm>
          <a:prstGeom prst="rect">
            <a:avLst/>
          </a:prstGeom>
        </p:spPr>
        <p:txBody>
          <a:bodyPr vert="horz" wrap="square" lIns="0" tIns="13335" rIns="0" bIns="0" rtlCol="0">
            <a:spAutoFit/>
          </a:bodyPr>
          <a:lstStyle/>
          <a:p>
            <a:pPr marL="12700">
              <a:lnSpc>
                <a:spcPct val="100000"/>
              </a:lnSpc>
              <a:spcBef>
                <a:spcPts val="105"/>
              </a:spcBef>
            </a:pPr>
            <a:r>
              <a:rPr sz="1600" b="1">
                <a:solidFill>
                  <a:srgbClr val="FF7800"/>
                </a:solidFill>
                <a:latin typeface="Calibri"/>
                <a:cs typeface="Calibri"/>
              </a:rPr>
              <a:t>Lors</a:t>
            </a:r>
            <a:r>
              <a:rPr sz="1600" b="1" spc="-10">
                <a:solidFill>
                  <a:srgbClr val="FF7800"/>
                </a:solidFill>
                <a:latin typeface="Calibri"/>
                <a:cs typeface="Calibri"/>
              </a:rPr>
              <a:t> </a:t>
            </a:r>
            <a:r>
              <a:rPr sz="1600" b="1">
                <a:solidFill>
                  <a:srgbClr val="FF7800"/>
                </a:solidFill>
                <a:latin typeface="Calibri"/>
                <a:cs typeface="Calibri"/>
              </a:rPr>
              <a:t>de</a:t>
            </a:r>
            <a:r>
              <a:rPr sz="1600" b="1" spc="-35">
                <a:solidFill>
                  <a:srgbClr val="FF7800"/>
                </a:solidFill>
                <a:latin typeface="Calibri"/>
                <a:cs typeface="Calibri"/>
              </a:rPr>
              <a:t> </a:t>
            </a:r>
            <a:r>
              <a:rPr sz="1600" b="1" spc="-20">
                <a:solidFill>
                  <a:srgbClr val="FF7800"/>
                </a:solidFill>
                <a:latin typeface="Calibri"/>
                <a:cs typeface="Calibri"/>
              </a:rPr>
              <a:t>l’exploitation</a:t>
            </a:r>
            <a:r>
              <a:rPr sz="1600" b="1" spc="-10">
                <a:solidFill>
                  <a:srgbClr val="FF7800"/>
                </a:solidFill>
                <a:latin typeface="Calibri"/>
                <a:cs typeface="Calibri"/>
              </a:rPr>
              <a:t> </a:t>
            </a:r>
            <a:r>
              <a:rPr sz="1600" b="1">
                <a:solidFill>
                  <a:srgbClr val="FF7800"/>
                </a:solidFill>
                <a:latin typeface="Calibri"/>
                <a:cs typeface="Calibri"/>
              </a:rPr>
              <a:t>du</a:t>
            </a:r>
            <a:r>
              <a:rPr sz="1600" b="1" spc="-15">
                <a:solidFill>
                  <a:srgbClr val="FF7800"/>
                </a:solidFill>
                <a:latin typeface="Calibri"/>
                <a:cs typeface="Calibri"/>
              </a:rPr>
              <a:t> </a:t>
            </a:r>
            <a:r>
              <a:rPr sz="1600" b="1">
                <a:solidFill>
                  <a:srgbClr val="FF7800"/>
                </a:solidFill>
                <a:latin typeface="Calibri"/>
                <a:cs typeface="Calibri"/>
              </a:rPr>
              <a:t>SI</a:t>
            </a:r>
            <a:r>
              <a:rPr sz="1600" b="1" spc="-35">
                <a:solidFill>
                  <a:srgbClr val="FF7800"/>
                </a:solidFill>
                <a:latin typeface="Calibri"/>
                <a:cs typeface="Calibri"/>
              </a:rPr>
              <a:t> </a:t>
            </a:r>
            <a:r>
              <a:rPr sz="1600" b="1">
                <a:solidFill>
                  <a:srgbClr val="FF7800"/>
                </a:solidFill>
                <a:latin typeface="Calibri"/>
                <a:cs typeface="Calibri"/>
              </a:rPr>
              <a:t>deux</a:t>
            </a:r>
            <a:r>
              <a:rPr sz="1600" b="1" spc="-35">
                <a:solidFill>
                  <a:srgbClr val="FF7800"/>
                </a:solidFill>
                <a:latin typeface="Calibri"/>
                <a:cs typeface="Calibri"/>
              </a:rPr>
              <a:t> </a:t>
            </a:r>
            <a:r>
              <a:rPr sz="1600" b="1">
                <a:solidFill>
                  <a:srgbClr val="FF7800"/>
                </a:solidFill>
                <a:latin typeface="Calibri"/>
                <a:cs typeface="Calibri"/>
              </a:rPr>
              <a:t>types</a:t>
            </a:r>
            <a:r>
              <a:rPr sz="1600" b="1" spc="-30">
                <a:solidFill>
                  <a:srgbClr val="FF7800"/>
                </a:solidFill>
                <a:latin typeface="Calibri"/>
                <a:cs typeface="Calibri"/>
              </a:rPr>
              <a:t> </a:t>
            </a:r>
            <a:r>
              <a:rPr sz="1600" b="1">
                <a:solidFill>
                  <a:srgbClr val="FF7800"/>
                </a:solidFill>
                <a:latin typeface="Calibri"/>
                <a:cs typeface="Calibri"/>
              </a:rPr>
              <a:t>de</a:t>
            </a:r>
            <a:r>
              <a:rPr sz="1600" b="1" spc="-30">
                <a:solidFill>
                  <a:srgbClr val="FF7800"/>
                </a:solidFill>
                <a:latin typeface="Calibri"/>
                <a:cs typeface="Calibri"/>
              </a:rPr>
              <a:t> </a:t>
            </a:r>
            <a:r>
              <a:rPr sz="1600" b="1">
                <a:solidFill>
                  <a:srgbClr val="FF7800"/>
                </a:solidFill>
                <a:latin typeface="Calibri"/>
                <a:cs typeface="Calibri"/>
              </a:rPr>
              <a:t>demandes</a:t>
            </a:r>
            <a:r>
              <a:rPr sz="1600" b="1" spc="-55">
                <a:solidFill>
                  <a:srgbClr val="FF7800"/>
                </a:solidFill>
                <a:latin typeface="Calibri"/>
                <a:cs typeface="Calibri"/>
              </a:rPr>
              <a:t> </a:t>
            </a:r>
            <a:r>
              <a:rPr sz="1600" b="1">
                <a:solidFill>
                  <a:srgbClr val="FF7800"/>
                </a:solidFill>
                <a:latin typeface="Calibri"/>
                <a:cs typeface="Calibri"/>
              </a:rPr>
              <a:t>peuvent</a:t>
            </a:r>
            <a:r>
              <a:rPr sz="1600" b="1" spc="-45">
                <a:solidFill>
                  <a:srgbClr val="FF7800"/>
                </a:solidFill>
                <a:latin typeface="Calibri"/>
                <a:cs typeface="Calibri"/>
              </a:rPr>
              <a:t> </a:t>
            </a:r>
            <a:r>
              <a:rPr sz="1600" b="1">
                <a:solidFill>
                  <a:srgbClr val="FF7800"/>
                </a:solidFill>
                <a:latin typeface="Calibri"/>
                <a:cs typeface="Calibri"/>
              </a:rPr>
              <a:t>être</a:t>
            </a:r>
            <a:r>
              <a:rPr sz="1600" b="1" spc="-60">
                <a:solidFill>
                  <a:srgbClr val="FF7800"/>
                </a:solidFill>
                <a:latin typeface="Calibri"/>
                <a:cs typeface="Calibri"/>
              </a:rPr>
              <a:t> </a:t>
            </a:r>
            <a:r>
              <a:rPr sz="1600" b="1">
                <a:solidFill>
                  <a:srgbClr val="FF7800"/>
                </a:solidFill>
                <a:latin typeface="Calibri"/>
                <a:cs typeface="Calibri"/>
              </a:rPr>
              <a:t>formulées</a:t>
            </a:r>
            <a:r>
              <a:rPr sz="1600" b="1" spc="-55">
                <a:solidFill>
                  <a:srgbClr val="FF7800"/>
                </a:solidFill>
                <a:latin typeface="Calibri"/>
                <a:cs typeface="Calibri"/>
              </a:rPr>
              <a:t> </a:t>
            </a:r>
            <a:r>
              <a:rPr sz="1600" b="1">
                <a:solidFill>
                  <a:srgbClr val="FF7800"/>
                </a:solidFill>
                <a:latin typeface="Calibri"/>
                <a:cs typeface="Calibri"/>
              </a:rPr>
              <a:t>par</a:t>
            </a:r>
            <a:r>
              <a:rPr sz="1600" b="1" spc="-10">
                <a:solidFill>
                  <a:srgbClr val="FF7800"/>
                </a:solidFill>
                <a:latin typeface="Calibri"/>
                <a:cs typeface="Calibri"/>
              </a:rPr>
              <a:t> </a:t>
            </a:r>
            <a:r>
              <a:rPr sz="1600" b="1">
                <a:solidFill>
                  <a:srgbClr val="FF7800"/>
                </a:solidFill>
                <a:latin typeface="Calibri"/>
                <a:cs typeface="Calibri"/>
              </a:rPr>
              <a:t>les</a:t>
            </a:r>
            <a:r>
              <a:rPr sz="1600" b="1" spc="-35">
                <a:solidFill>
                  <a:srgbClr val="FF7800"/>
                </a:solidFill>
                <a:latin typeface="Calibri"/>
                <a:cs typeface="Calibri"/>
              </a:rPr>
              <a:t> </a:t>
            </a:r>
            <a:r>
              <a:rPr sz="1600" b="1" spc="-10">
                <a:solidFill>
                  <a:srgbClr val="FF7800"/>
                </a:solidFill>
                <a:latin typeface="Calibri"/>
                <a:cs typeface="Calibri"/>
              </a:rPr>
              <a:t>utilisateurs</a:t>
            </a:r>
            <a:r>
              <a:rPr sz="1600" b="1" spc="-35">
                <a:solidFill>
                  <a:srgbClr val="FF7800"/>
                </a:solidFill>
                <a:latin typeface="Calibri"/>
                <a:cs typeface="Calibri"/>
              </a:rPr>
              <a:t> </a:t>
            </a:r>
            <a:r>
              <a:rPr sz="1600" b="1" spc="-50">
                <a:solidFill>
                  <a:srgbClr val="FF7800"/>
                </a:solidFill>
                <a:latin typeface="Calibri"/>
                <a:cs typeface="Calibri"/>
              </a:rPr>
              <a:t>:</a:t>
            </a:r>
            <a:endParaRPr sz="1600">
              <a:latin typeface="Calibri"/>
              <a:cs typeface="Calibri"/>
            </a:endParaRPr>
          </a:p>
          <a:p>
            <a:pPr>
              <a:lnSpc>
                <a:spcPct val="100000"/>
              </a:lnSpc>
              <a:spcBef>
                <a:spcPts val="1180"/>
              </a:spcBef>
            </a:pPr>
            <a:endParaRPr sz="1600">
              <a:latin typeface="Calibri"/>
              <a:cs typeface="Calibri"/>
            </a:endParaRPr>
          </a:p>
          <a:p>
            <a:pPr marL="12700" algn="just">
              <a:lnSpc>
                <a:spcPct val="100000"/>
              </a:lnSpc>
            </a:pPr>
            <a:r>
              <a:rPr sz="1600" b="1">
                <a:solidFill>
                  <a:srgbClr val="555555"/>
                </a:solidFill>
                <a:latin typeface="Calibri"/>
                <a:cs typeface="Calibri"/>
              </a:rPr>
              <a:t>Demande</a:t>
            </a:r>
            <a:r>
              <a:rPr sz="1600" b="1" spc="-35">
                <a:solidFill>
                  <a:srgbClr val="555555"/>
                </a:solidFill>
                <a:latin typeface="Calibri"/>
                <a:cs typeface="Calibri"/>
              </a:rPr>
              <a:t> </a:t>
            </a:r>
            <a:r>
              <a:rPr sz="1600" b="1">
                <a:solidFill>
                  <a:srgbClr val="555555"/>
                </a:solidFill>
                <a:latin typeface="Calibri"/>
                <a:cs typeface="Calibri"/>
              </a:rPr>
              <a:t>de</a:t>
            </a:r>
            <a:r>
              <a:rPr sz="1600" b="1" spc="-60">
                <a:solidFill>
                  <a:srgbClr val="555555"/>
                </a:solidFill>
                <a:latin typeface="Calibri"/>
                <a:cs typeface="Calibri"/>
              </a:rPr>
              <a:t> </a:t>
            </a:r>
            <a:r>
              <a:rPr sz="1600" b="1" spc="-10">
                <a:solidFill>
                  <a:srgbClr val="555555"/>
                </a:solidFill>
                <a:latin typeface="Calibri"/>
                <a:cs typeface="Calibri"/>
              </a:rPr>
              <a:t>maintenance</a:t>
            </a:r>
            <a:r>
              <a:rPr sz="1600" b="1" spc="10">
                <a:solidFill>
                  <a:srgbClr val="555555"/>
                </a:solidFill>
                <a:latin typeface="Calibri"/>
                <a:cs typeface="Calibri"/>
              </a:rPr>
              <a:t> </a:t>
            </a:r>
            <a:r>
              <a:rPr sz="1600" b="1" spc="-10">
                <a:solidFill>
                  <a:srgbClr val="555555"/>
                </a:solidFill>
                <a:latin typeface="Calibri"/>
                <a:cs typeface="Calibri"/>
              </a:rPr>
              <a:t>corrective</a:t>
            </a:r>
            <a:r>
              <a:rPr sz="1600" b="1" spc="2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2700" marR="25400" algn="just">
              <a:lnSpc>
                <a:spcPct val="100000"/>
              </a:lnSpc>
              <a:spcBef>
                <a:spcPts val="600"/>
              </a:spcBef>
            </a:pPr>
            <a:r>
              <a:rPr sz="1600">
                <a:solidFill>
                  <a:srgbClr val="555555"/>
                </a:solidFill>
                <a:latin typeface="Calibri"/>
                <a:cs typeface="Calibri"/>
              </a:rPr>
              <a:t>Il</a:t>
            </a:r>
            <a:r>
              <a:rPr sz="1600" spc="-65">
                <a:solidFill>
                  <a:srgbClr val="555555"/>
                </a:solidFill>
                <a:latin typeface="Calibri"/>
                <a:cs typeface="Calibri"/>
              </a:rPr>
              <a:t> </a:t>
            </a:r>
            <a:r>
              <a:rPr sz="1600" spc="-20">
                <a:solidFill>
                  <a:srgbClr val="555555"/>
                </a:solidFill>
                <a:latin typeface="Calibri"/>
                <a:cs typeface="Calibri"/>
              </a:rPr>
              <a:t>s’agit</a:t>
            </a:r>
            <a:r>
              <a:rPr sz="1600" spc="-35">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spc="-10">
                <a:solidFill>
                  <a:srgbClr val="555555"/>
                </a:solidFill>
                <a:latin typeface="Calibri"/>
                <a:cs typeface="Calibri"/>
              </a:rPr>
              <a:t>demandes</a:t>
            </a:r>
            <a:r>
              <a:rPr sz="1600" spc="5">
                <a:solidFill>
                  <a:srgbClr val="555555"/>
                </a:solidFill>
                <a:latin typeface="Calibri"/>
                <a:cs typeface="Calibri"/>
              </a:rPr>
              <a:t> </a:t>
            </a:r>
            <a:r>
              <a:rPr sz="1600">
                <a:solidFill>
                  <a:srgbClr val="555555"/>
                </a:solidFill>
                <a:latin typeface="Calibri"/>
                <a:cs typeface="Calibri"/>
              </a:rPr>
              <a:t>qui</a:t>
            </a:r>
            <a:r>
              <a:rPr sz="1600" spc="-25">
                <a:solidFill>
                  <a:srgbClr val="555555"/>
                </a:solidFill>
                <a:latin typeface="Calibri"/>
                <a:cs typeface="Calibri"/>
              </a:rPr>
              <a:t> </a:t>
            </a:r>
            <a:r>
              <a:rPr sz="1600" spc="-10">
                <a:solidFill>
                  <a:srgbClr val="555555"/>
                </a:solidFill>
                <a:latin typeface="Calibri"/>
                <a:cs typeface="Calibri"/>
              </a:rPr>
              <a:t>peuvent</a:t>
            </a:r>
            <a:r>
              <a:rPr sz="1600" spc="25">
                <a:solidFill>
                  <a:srgbClr val="555555"/>
                </a:solidFill>
                <a:latin typeface="Calibri"/>
                <a:cs typeface="Calibri"/>
              </a:rPr>
              <a:t> </a:t>
            </a:r>
            <a:r>
              <a:rPr sz="1600">
                <a:solidFill>
                  <a:srgbClr val="555555"/>
                </a:solidFill>
                <a:latin typeface="Calibri"/>
                <a:cs typeface="Calibri"/>
              </a:rPr>
              <a:t>avoir</a:t>
            </a:r>
            <a:r>
              <a:rPr sz="1600" spc="-25">
                <a:solidFill>
                  <a:srgbClr val="555555"/>
                </a:solidFill>
                <a:latin typeface="Calibri"/>
                <a:cs typeface="Calibri"/>
              </a:rPr>
              <a:t> </a:t>
            </a:r>
            <a:r>
              <a:rPr sz="1600">
                <a:solidFill>
                  <a:srgbClr val="555555"/>
                </a:solidFill>
                <a:latin typeface="Calibri"/>
                <a:cs typeface="Calibri"/>
              </a:rPr>
              <a:t>lieu</a:t>
            </a:r>
            <a:r>
              <a:rPr sz="1600" spc="-35">
                <a:solidFill>
                  <a:srgbClr val="555555"/>
                </a:solidFill>
                <a:latin typeface="Calibri"/>
                <a:cs typeface="Calibri"/>
              </a:rPr>
              <a:t> </a:t>
            </a:r>
            <a:r>
              <a:rPr sz="1600">
                <a:solidFill>
                  <a:srgbClr val="555555"/>
                </a:solidFill>
                <a:latin typeface="Calibri"/>
                <a:cs typeface="Calibri"/>
              </a:rPr>
              <a:t>suite</a:t>
            </a:r>
            <a:r>
              <a:rPr sz="1600" spc="-20">
                <a:solidFill>
                  <a:srgbClr val="555555"/>
                </a:solidFill>
                <a:latin typeface="Calibri"/>
                <a:cs typeface="Calibri"/>
              </a:rPr>
              <a:t> </a:t>
            </a:r>
            <a:r>
              <a:rPr sz="1600">
                <a:solidFill>
                  <a:srgbClr val="555555"/>
                </a:solidFill>
                <a:latin typeface="Calibri"/>
                <a:cs typeface="Calibri"/>
              </a:rPr>
              <a:t>à</a:t>
            </a:r>
            <a:r>
              <a:rPr sz="1600" spc="-35">
                <a:solidFill>
                  <a:srgbClr val="555555"/>
                </a:solidFill>
                <a:latin typeface="Calibri"/>
                <a:cs typeface="Calibri"/>
              </a:rPr>
              <a:t> </a:t>
            </a:r>
            <a:r>
              <a:rPr sz="1600">
                <a:solidFill>
                  <a:srgbClr val="555555"/>
                </a:solidFill>
                <a:latin typeface="Calibri"/>
                <a:cs typeface="Calibri"/>
              </a:rPr>
              <a:t>la</a:t>
            </a:r>
            <a:r>
              <a:rPr sz="1600" spc="-60">
                <a:solidFill>
                  <a:srgbClr val="555555"/>
                </a:solidFill>
                <a:latin typeface="Calibri"/>
                <a:cs typeface="Calibri"/>
              </a:rPr>
              <a:t> </a:t>
            </a:r>
            <a:r>
              <a:rPr sz="1600" spc="-10">
                <a:solidFill>
                  <a:srgbClr val="555555"/>
                </a:solidFill>
                <a:latin typeface="Calibri"/>
                <a:cs typeface="Calibri"/>
              </a:rPr>
              <a:t>constatation</a:t>
            </a:r>
            <a:r>
              <a:rPr sz="1600" spc="25">
                <a:solidFill>
                  <a:srgbClr val="555555"/>
                </a:solidFill>
                <a:latin typeface="Calibri"/>
                <a:cs typeface="Calibri"/>
              </a:rPr>
              <a:t> </a:t>
            </a:r>
            <a:r>
              <a:rPr sz="1600" spc="-20">
                <a:solidFill>
                  <a:srgbClr val="555555"/>
                </a:solidFill>
                <a:latin typeface="Calibri"/>
                <a:cs typeface="Calibri"/>
              </a:rPr>
              <a:t>d’anomalies</a:t>
            </a:r>
            <a:r>
              <a:rPr sz="1600" spc="25">
                <a:solidFill>
                  <a:srgbClr val="555555"/>
                </a:solidFill>
                <a:latin typeface="Calibri"/>
                <a:cs typeface="Calibri"/>
              </a:rPr>
              <a:t> </a:t>
            </a:r>
            <a:r>
              <a:rPr sz="1600" spc="-10">
                <a:solidFill>
                  <a:srgbClr val="555555"/>
                </a:solidFill>
                <a:latin typeface="Calibri"/>
                <a:cs typeface="Calibri"/>
              </a:rPr>
              <a:t>entrainant</a:t>
            </a:r>
            <a:r>
              <a:rPr sz="1600" spc="25">
                <a:solidFill>
                  <a:srgbClr val="555555"/>
                </a:solidFill>
                <a:latin typeface="Calibri"/>
                <a:cs typeface="Calibri"/>
              </a:rPr>
              <a:t> </a:t>
            </a:r>
            <a:r>
              <a:rPr sz="1600">
                <a:solidFill>
                  <a:srgbClr val="555555"/>
                </a:solidFill>
                <a:latin typeface="Calibri"/>
                <a:cs typeface="Calibri"/>
              </a:rPr>
              <a:t>un</a:t>
            </a:r>
            <a:r>
              <a:rPr sz="1600" spc="-30">
                <a:solidFill>
                  <a:srgbClr val="555555"/>
                </a:solidFill>
                <a:latin typeface="Calibri"/>
                <a:cs typeface="Calibri"/>
              </a:rPr>
              <a:t> </a:t>
            </a:r>
            <a:r>
              <a:rPr sz="1600" spc="-10">
                <a:solidFill>
                  <a:srgbClr val="555555"/>
                </a:solidFill>
                <a:latin typeface="Calibri"/>
                <a:cs typeface="Calibri"/>
              </a:rPr>
              <a:t>mauvais</a:t>
            </a:r>
            <a:r>
              <a:rPr sz="1600" spc="-20">
                <a:solidFill>
                  <a:srgbClr val="555555"/>
                </a:solidFill>
                <a:latin typeface="Calibri"/>
                <a:cs typeface="Calibri"/>
              </a:rPr>
              <a:t> </a:t>
            </a:r>
            <a:r>
              <a:rPr sz="1600" spc="-10">
                <a:solidFill>
                  <a:srgbClr val="555555"/>
                </a:solidFill>
                <a:latin typeface="Calibri"/>
                <a:cs typeface="Calibri"/>
              </a:rPr>
              <a:t>fonctionnement</a:t>
            </a:r>
            <a:r>
              <a:rPr sz="1600" spc="25">
                <a:solidFill>
                  <a:srgbClr val="555555"/>
                </a:solidFill>
                <a:latin typeface="Calibri"/>
                <a:cs typeface="Calibri"/>
              </a:rPr>
              <a:t> </a:t>
            </a:r>
            <a:r>
              <a:rPr sz="1600">
                <a:solidFill>
                  <a:srgbClr val="555555"/>
                </a:solidFill>
                <a:latin typeface="Calibri"/>
                <a:cs typeface="Calibri"/>
              </a:rPr>
              <a:t>des</a:t>
            </a:r>
            <a:r>
              <a:rPr sz="1600" spc="-35">
                <a:solidFill>
                  <a:srgbClr val="555555"/>
                </a:solidFill>
                <a:latin typeface="Calibri"/>
                <a:cs typeface="Calibri"/>
              </a:rPr>
              <a:t> </a:t>
            </a:r>
            <a:r>
              <a:rPr sz="1600">
                <a:solidFill>
                  <a:srgbClr val="555555"/>
                </a:solidFill>
                <a:latin typeface="Calibri"/>
                <a:cs typeface="Calibri"/>
              </a:rPr>
              <a:t>applications</a:t>
            </a:r>
            <a:r>
              <a:rPr sz="1600" spc="20">
                <a:solidFill>
                  <a:srgbClr val="555555"/>
                </a:solidFill>
                <a:latin typeface="Calibri"/>
                <a:cs typeface="Calibri"/>
              </a:rPr>
              <a:t> </a:t>
            </a:r>
            <a:r>
              <a:rPr sz="1600" spc="-10">
                <a:solidFill>
                  <a:srgbClr val="555555"/>
                </a:solidFill>
                <a:latin typeface="Calibri"/>
                <a:cs typeface="Calibri"/>
              </a:rPr>
              <a:t>(erreurs </a:t>
            </a:r>
            <a:r>
              <a:rPr sz="1600">
                <a:solidFill>
                  <a:srgbClr val="555555"/>
                </a:solidFill>
                <a:latin typeface="Calibri"/>
                <a:cs typeface="Calibri"/>
              </a:rPr>
              <a:t>de</a:t>
            </a:r>
            <a:r>
              <a:rPr sz="1600" spc="-35">
                <a:solidFill>
                  <a:srgbClr val="555555"/>
                </a:solidFill>
                <a:latin typeface="Calibri"/>
                <a:cs typeface="Calibri"/>
              </a:rPr>
              <a:t> </a:t>
            </a:r>
            <a:r>
              <a:rPr sz="1600">
                <a:solidFill>
                  <a:srgbClr val="555555"/>
                </a:solidFill>
                <a:latin typeface="Calibri"/>
                <a:cs typeface="Calibri"/>
              </a:rPr>
              <a:t>calcul,</a:t>
            </a:r>
            <a:r>
              <a:rPr sz="1600" spc="-45">
                <a:solidFill>
                  <a:srgbClr val="555555"/>
                </a:solidFill>
                <a:latin typeface="Calibri"/>
                <a:cs typeface="Calibri"/>
              </a:rPr>
              <a:t> </a:t>
            </a:r>
            <a:r>
              <a:rPr sz="1600">
                <a:solidFill>
                  <a:srgbClr val="555555"/>
                </a:solidFill>
                <a:latin typeface="Calibri"/>
                <a:cs typeface="Calibri"/>
              </a:rPr>
              <a:t>blocage</a:t>
            </a:r>
            <a:r>
              <a:rPr sz="1600" spc="-55">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spc="-20">
                <a:solidFill>
                  <a:srgbClr val="555555"/>
                </a:solidFill>
                <a:latin typeface="Calibri"/>
                <a:cs typeface="Calibri"/>
              </a:rPr>
              <a:t>l’application,</a:t>
            </a:r>
            <a:r>
              <a:rPr sz="1600" spc="35">
                <a:solidFill>
                  <a:srgbClr val="555555"/>
                </a:solidFill>
                <a:latin typeface="Calibri"/>
                <a:cs typeface="Calibri"/>
              </a:rPr>
              <a:t> </a:t>
            </a:r>
            <a:r>
              <a:rPr sz="1600" spc="-10">
                <a:solidFill>
                  <a:srgbClr val="555555"/>
                </a:solidFill>
                <a:latin typeface="Calibri"/>
                <a:cs typeface="Calibri"/>
              </a:rPr>
              <a:t>comportement</a:t>
            </a:r>
            <a:r>
              <a:rPr sz="1600" spc="10">
                <a:solidFill>
                  <a:srgbClr val="555555"/>
                </a:solidFill>
                <a:latin typeface="Calibri"/>
                <a:cs typeface="Calibri"/>
              </a:rPr>
              <a:t> </a:t>
            </a:r>
            <a:r>
              <a:rPr sz="1600">
                <a:solidFill>
                  <a:srgbClr val="555555"/>
                </a:solidFill>
                <a:latin typeface="Calibri"/>
                <a:cs typeface="Calibri"/>
              </a:rPr>
              <a:t>anormal,</a:t>
            </a:r>
            <a:r>
              <a:rPr sz="1600" spc="-25">
                <a:solidFill>
                  <a:srgbClr val="555555"/>
                </a:solidFill>
                <a:latin typeface="Calibri"/>
                <a:cs typeface="Calibri"/>
              </a:rPr>
              <a:t> </a:t>
            </a:r>
            <a:r>
              <a:rPr sz="1600">
                <a:solidFill>
                  <a:srgbClr val="555555"/>
                </a:solidFill>
                <a:latin typeface="Calibri"/>
                <a:cs typeface="Calibri"/>
              </a:rPr>
              <a:t>…).</a:t>
            </a:r>
            <a:r>
              <a:rPr sz="1600" spc="-70">
                <a:solidFill>
                  <a:srgbClr val="555555"/>
                </a:solidFill>
                <a:latin typeface="Calibri"/>
                <a:cs typeface="Calibri"/>
              </a:rPr>
              <a:t> </a:t>
            </a:r>
            <a:r>
              <a:rPr sz="1600">
                <a:solidFill>
                  <a:srgbClr val="555555"/>
                </a:solidFill>
                <a:latin typeface="Calibri"/>
                <a:cs typeface="Calibri"/>
              </a:rPr>
              <a:t>Les</a:t>
            </a:r>
            <a:r>
              <a:rPr sz="1600" spc="-30">
                <a:solidFill>
                  <a:srgbClr val="555555"/>
                </a:solidFill>
                <a:latin typeface="Calibri"/>
                <a:cs typeface="Calibri"/>
              </a:rPr>
              <a:t> </a:t>
            </a:r>
            <a:r>
              <a:rPr sz="1600" spc="-10">
                <a:solidFill>
                  <a:srgbClr val="555555"/>
                </a:solidFill>
                <a:latin typeface="Calibri"/>
                <a:cs typeface="Calibri"/>
              </a:rPr>
              <a:t>utilisateurs</a:t>
            </a:r>
            <a:r>
              <a:rPr sz="1600" spc="45">
                <a:solidFill>
                  <a:srgbClr val="555555"/>
                </a:solidFill>
                <a:latin typeface="Calibri"/>
                <a:cs typeface="Calibri"/>
              </a:rPr>
              <a:t> </a:t>
            </a:r>
            <a:r>
              <a:rPr sz="1600" spc="-10">
                <a:solidFill>
                  <a:srgbClr val="555555"/>
                </a:solidFill>
                <a:latin typeface="Calibri"/>
                <a:cs typeface="Calibri"/>
              </a:rPr>
              <a:t>ayant</a:t>
            </a:r>
            <a:r>
              <a:rPr sz="1600" spc="-5">
                <a:solidFill>
                  <a:srgbClr val="555555"/>
                </a:solidFill>
                <a:latin typeface="Calibri"/>
                <a:cs typeface="Calibri"/>
              </a:rPr>
              <a:t> </a:t>
            </a:r>
            <a:r>
              <a:rPr sz="1600" spc="-10">
                <a:solidFill>
                  <a:srgbClr val="555555"/>
                </a:solidFill>
                <a:latin typeface="Calibri"/>
                <a:cs typeface="Calibri"/>
              </a:rPr>
              <a:t>constaté</a:t>
            </a:r>
            <a:r>
              <a:rPr sz="1600">
                <a:solidFill>
                  <a:srgbClr val="555555"/>
                </a:solidFill>
                <a:latin typeface="Calibri"/>
                <a:cs typeface="Calibri"/>
              </a:rPr>
              <a:t> </a:t>
            </a:r>
            <a:r>
              <a:rPr sz="1600" spc="-10">
                <a:solidFill>
                  <a:srgbClr val="555555"/>
                </a:solidFill>
                <a:latin typeface="Calibri"/>
                <a:cs typeface="Calibri"/>
              </a:rPr>
              <a:t>cette</a:t>
            </a:r>
            <a:r>
              <a:rPr sz="1600" spc="-30">
                <a:solidFill>
                  <a:srgbClr val="555555"/>
                </a:solidFill>
                <a:latin typeface="Calibri"/>
                <a:cs typeface="Calibri"/>
              </a:rPr>
              <a:t> </a:t>
            </a:r>
            <a:r>
              <a:rPr sz="1600">
                <a:solidFill>
                  <a:srgbClr val="555555"/>
                </a:solidFill>
                <a:latin typeface="Calibri"/>
                <a:cs typeface="Calibri"/>
              </a:rPr>
              <a:t>anomalie</a:t>
            </a:r>
            <a:r>
              <a:rPr sz="1600" spc="5">
                <a:solidFill>
                  <a:srgbClr val="555555"/>
                </a:solidFill>
                <a:latin typeface="Calibri"/>
                <a:cs typeface="Calibri"/>
              </a:rPr>
              <a:t> </a:t>
            </a:r>
            <a:r>
              <a:rPr sz="1600" spc="-10">
                <a:solidFill>
                  <a:srgbClr val="555555"/>
                </a:solidFill>
                <a:latin typeface="Calibri"/>
                <a:cs typeface="Calibri"/>
              </a:rPr>
              <a:t>doivent</a:t>
            </a:r>
            <a:r>
              <a:rPr sz="1600" spc="10">
                <a:solidFill>
                  <a:srgbClr val="555555"/>
                </a:solidFill>
                <a:latin typeface="Calibri"/>
                <a:cs typeface="Calibri"/>
              </a:rPr>
              <a:t> </a:t>
            </a:r>
            <a:r>
              <a:rPr sz="1600">
                <a:solidFill>
                  <a:srgbClr val="555555"/>
                </a:solidFill>
                <a:latin typeface="Calibri"/>
                <a:cs typeface="Calibri"/>
              </a:rPr>
              <a:t>créer</a:t>
            </a:r>
            <a:r>
              <a:rPr sz="1600" spc="-60">
                <a:solidFill>
                  <a:srgbClr val="555555"/>
                </a:solidFill>
                <a:latin typeface="Calibri"/>
                <a:cs typeface="Calibri"/>
              </a:rPr>
              <a:t> </a:t>
            </a:r>
            <a:r>
              <a:rPr sz="1600">
                <a:solidFill>
                  <a:srgbClr val="555555"/>
                </a:solidFill>
                <a:latin typeface="Calibri"/>
                <a:cs typeface="Calibri"/>
              </a:rPr>
              <a:t>une</a:t>
            </a:r>
            <a:r>
              <a:rPr sz="1600" spc="-10">
                <a:solidFill>
                  <a:srgbClr val="555555"/>
                </a:solidFill>
                <a:latin typeface="Calibri"/>
                <a:cs typeface="Calibri"/>
              </a:rPr>
              <a:t> description exhaustive</a:t>
            </a:r>
            <a:r>
              <a:rPr sz="1600" spc="50">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spc="-20">
                <a:solidFill>
                  <a:srgbClr val="555555"/>
                </a:solidFill>
                <a:latin typeface="Calibri"/>
                <a:cs typeface="Calibri"/>
              </a:rPr>
              <a:t>l’anomalie</a:t>
            </a:r>
            <a:r>
              <a:rPr sz="1600" spc="10">
                <a:solidFill>
                  <a:srgbClr val="555555"/>
                </a:solidFill>
                <a:latin typeface="Calibri"/>
                <a:cs typeface="Calibri"/>
              </a:rPr>
              <a:t> </a:t>
            </a:r>
            <a:r>
              <a:rPr sz="1600">
                <a:solidFill>
                  <a:srgbClr val="555555"/>
                </a:solidFill>
                <a:latin typeface="Calibri"/>
                <a:cs typeface="Calibri"/>
              </a:rPr>
              <a:t>et</a:t>
            </a:r>
            <a:r>
              <a:rPr sz="1600" spc="-40">
                <a:solidFill>
                  <a:srgbClr val="555555"/>
                </a:solidFill>
                <a:latin typeface="Calibri"/>
                <a:cs typeface="Calibri"/>
              </a:rPr>
              <a:t> </a:t>
            </a:r>
            <a:r>
              <a:rPr sz="1600">
                <a:solidFill>
                  <a:srgbClr val="555555"/>
                </a:solidFill>
                <a:latin typeface="Calibri"/>
                <a:cs typeface="Calibri"/>
              </a:rPr>
              <a:t>la</a:t>
            </a:r>
            <a:r>
              <a:rPr sz="1600" spc="-30">
                <a:solidFill>
                  <a:srgbClr val="555555"/>
                </a:solidFill>
                <a:latin typeface="Calibri"/>
                <a:cs typeface="Calibri"/>
              </a:rPr>
              <a:t> </a:t>
            </a:r>
            <a:r>
              <a:rPr sz="1600" spc="-10">
                <a:solidFill>
                  <a:srgbClr val="555555"/>
                </a:solidFill>
                <a:latin typeface="Calibri"/>
                <a:cs typeface="Calibri"/>
              </a:rPr>
              <a:t>transmettre</a:t>
            </a:r>
            <a:r>
              <a:rPr sz="1600" spc="30">
                <a:solidFill>
                  <a:srgbClr val="555555"/>
                </a:solidFill>
                <a:latin typeface="Calibri"/>
                <a:cs typeface="Calibri"/>
              </a:rPr>
              <a:t> </a:t>
            </a:r>
            <a:r>
              <a:rPr sz="1600">
                <a:solidFill>
                  <a:srgbClr val="555555"/>
                </a:solidFill>
                <a:latin typeface="Calibri"/>
                <a:cs typeface="Calibri"/>
              </a:rPr>
              <a:t>à</a:t>
            </a:r>
            <a:r>
              <a:rPr sz="1600" spc="-45">
                <a:solidFill>
                  <a:srgbClr val="555555"/>
                </a:solidFill>
                <a:latin typeface="Calibri"/>
                <a:cs typeface="Calibri"/>
              </a:rPr>
              <a:t> </a:t>
            </a:r>
            <a:r>
              <a:rPr sz="1600" spc="-20">
                <a:solidFill>
                  <a:srgbClr val="555555"/>
                </a:solidFill>
                <a:latin typeface="Calibri"/>
                <a:cs typeface="Calibri"/>
              </a:rPr>
              <a:t>l’équipe</a:t>
            </a:r>
            <a:r>
              <a:rPr sz="1600" spc="30">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spc="-10">
                <a:solidFill>
                  <a:srgbClr val="555555"/>
                </a:solidFill>
                <a:latin typeface="Calibri"/>
                <a:cs typeface="Calibri"/>
              </a:rPr>
              <a:t>maintenance.</a:t>
            </a:r>
            <a:r>
              <a:rPr sz="1600" spc="55">
                <a:solidFill>
                  <a:srgbClr val="555555"/>
                </a:solidFill>
                <a:latin typeface="Calibri"/>
                <a:cs typeface="Calibri"/>
              </a:rPr>
              <a:t> </a:t>
            </a:r>
            <a:r>
              <a:rPr sz="1600" spc="-10">
                <a:solidFill>
                  <a:srgbClr val="555555"/>
                </a:solidFill>
                <a:latin typeface="Calibri"/>
                <a:cs typeface="Calibri"/>
              </a:rPr>
              <a:t>Cette dernière</a:t>
            </a:r>
            <a:r>
              <a:rPr sz="1600" spc="10">
                <a:solidFill>
                  <a:srgbClr val="555555"/>
                </a:solidFill>
                <a:latin typeface="Calibri"/>
                <a:cs typeface="Calibri"/>
              </a:rPr>
              <a:t> </a:t>
            </a:r>
            <a:r>
              <a:rPr sz="1600">
                <a:solidFill>
                  <a:srgbClr val="555555"/>
                </a:solidFill>
                <a:latin typeface="Calibri"/>
                <a:cs typeface="Calibri"/>
              </a:rPr>
              <a:t>doit</a:t>
            </a:r>
            <a:r>
              <a:rPr sz="1600" spc="-20">
                <a:solidFill>
                  <a:srgbClr val="555555"/>
                </a:solidFill>
                <a:latin typeface="Calibri"/>
                <a:cs typeface="Calibri"/>
              </a:rPr>
              <a:t> </a:t>
            </a:r>
            <a:r>
              <a:rPr sz="1600">
                <a:solidFill>
                  <a:srgbClr val="555555"/>
                </a:solidFill>
                <a:latin typeface="Calibri"/>
                <a:cs typeface="Calibri"/>
              </a:rPr>
              <a:t>localiser</a:t>
            </a:r>
            <a:r>
              <a:rPr sz="1600" spc="-35">
                <a:solidFill>
                  <a:srgbClr val="555555"/>
                </a:solidFill>
                <a:latin typeface="Calibri"/>
                <a:cs typeface="Calibri"/>
              </a:rPr>
              <a:t> </a:t>
            </a:r>
            <a:r>
              <a:rPr sz="1600">
                <a:solidFill>
                  <a:srgbClr val="555555"/>
                </a:solidFill>
                <a:latin typeface="Calibri"/>
                <a:cs typeface="Calibri"/>
              </a:rPr>
              <a:t>le</a:t>
            </a:r>
            <a:r>
              <a:rPr sz="1600" spc="-30">
                <a:solidFill>
                  <a:srgbClr val="555555"/>
                </a:solidFill>
                <a:latin typeface="Calibri"/>
                <a:cs typeface="Calibri"/>
              </a:rPr>
              <a:t> </a:t>
            </a:r>
            <a:r>
              <a:rPr sz="1600" spc="-10">
                <a:solidFill>
                  <a:srgbClr val="555555"/>
                </a:solidFill>
                <a:latin typeface="Calibri"/>
                <a:cs typeface="Calibri"/>
              </a:rPr>
              <a:t>composant</a:t>
            </a:r>
            <a:r>
              <a:rPr sz="1600" spc="-40">
                <a:solidFill>
                  <a:srgbClr val="555555"/>
                </a:solidFill>
                <a:latin typeface="Calibri"/>
                <a:cs typeface="Calibri"/>
              </a:rPr>
              <a:t> </a:t>
            </a:r>
            <a:r>
              <a:rPr sz="1600" spc="-10">
                <a:solidFill>
                  <a:srgbClr val="555555"/>
                </a:solidFill>
                <a:latin typeface="Calibri"/>
                <a:cs typeface="Calibri"/>
              </a:rPr>
              <a:t>applicatif</a:t>
            </a:r>
            <a:r>
              <a:rPr sz="1600" spc="35">
                <a:solidFill>
                  <a:srgbClr val="555555"/>
                </a:solidFill>
                <a:latin typeface="Calibri"/>
                <a:cs typeface="Calibri"/>
              </a:rPr>
              <a:t> </a:t>
            </a:r>
            <a:r>
              <a:rPr sz="1600">
                <a:solidFill>
                  <a:srgbClr val="555555"/>
                </a:solidFill>
                <a:latin typeface="Calibri"/>
                <a:cs typeface="Calibri"/>
              </a:rPr>
              <a:t>qui</a:t>
            </a:r>
            <a:r>
              <a:rPr sz="1600" spc="-20">
                <a:solidFill>
                  <a:srgbClr val="555555"/>
                </a:solidFill>
                <a:latin typeface="Calibri"/>
                <a:cs typeface="Calibri"/>
              </a:rPr>
              <a:t> </a:t>
            </a:r>
            <a:r>
              <a:rPr sz="1600">
                <a:solidFill>
                  <a:srgbClr val="555555"/>
                </a:solidFill>
                <a:latin typeface="Calibri"/>
                <a:cs typeface="Calibri"/>
              </a:rPr>
              <a:t>est</a:t>
            </a:r>
            <a:r>
              <a:rPr sz="1600" spc="-40">
                <a:solidFill>
                  <a:srgbClr val="555555"/>
                </a:solidFill>
                <a:latin typeface="Calibri"/>
                <a:cs typeface="Calibri"/>
              </a:rPr>
              <a:t> </a:t>
            </a:r>
            <a:r>
              <a:rPr sz="1600">
                <a:solidFill>
                  <a:srgbClr val="555555"/>
                </a:solidFill>
                <a:latin typeface="Calibri"/>
                <a:cs typeface="Calibri"/>
              </a:rPr>
              <a:t>à</a:t>
            </a:r>
            <a:r>
              <a:rPr sz="1600" spc="-45">
                <a:solidFill>
                  <a:srgbClr val="555555"/>
                </a:solidFill>
                <a:latin typeface="Calibri"/>
                <a:cs typeface="Calibri"/>
              </a:rPr>
              <a:t> </a:t>
            </a:r>
            <a:r>
              <a:rPr sz="1600" spc="-20">
                <a:solidFill>
                  <a:srgbClr val="555555"/>
                </a:solidFill>
                <a:latin typeface="Calibri"/>
                <a:cs typeface="Calibri"/>
              </a:rPr>
              <a:t>l’origine</a:t>
            </a:r>
            <a:r>
              <a:rPr sz="1600" spc="30">
                <a:solidFill>
                  <a:srgbClr val="555555"/>
                </a:solidFill>
                <a:latin typeface="Calibri"/>
                <a:cs typeface="Calibri"/>
              </a:rPr>
              <a:t> </a:t>
            </a:r>
            <a:r>
              <a:rPr sz="1600" spc="-25">
                <a:solidFill>
                  <a:srgbClr val="555555"/>
                </a:solidFill>
                <a:latin typeface="Calibri"/>
                <a:cs typeface="Calibri"/>
              </a:rPr>
              <a:t>de </a:t>
            </a:r>
            <a:r>
              <a:rPr sz="1600" spc="-10">
                <a:solidFill>
                  <a:srgbClr val="555555"/>
                </a:solidFill>
                <a:latin typeface="Calibri"/>
                <a:cs typeface="Calibri"/>
              </a:rPr>
              <a:t>l’anomalie,</a:t>
            </a:r>
            <a:r>
              <a:rPr sz="1600" spc="5">
                <a:solidFill>
                  <a:srgbClr val="555555"/>
                </a:solidFill>
                <a:latin typeface="Calibri"/>
                <a:cs typeface="Calibri"/>
              </a:rPr>
              <a:t> </a:t>
            </a:r>
            <a:r>
              <a:rPr sz="1600" spc="-10">
                <a:solidFill>
                  <a:srgbClr val="555555"/>
                </a:solidFill>
                <a:latin typeface="Calibri"/>
                <a:cs typeface="Calibri"/>
              </a:rPr>
              <a:t>apporter</a:t>
            </a:r>
            <a:r>
              <a:rPr sz="1600" spc="-5">
                <a:solidFill>
                  <a:srgbClr val="555555"/>
                </a:solidFill>
                <a:latin typeface="Calibri"/>
                <a:cs typeface="Calibri"/>
              </a:rPr>
              <a:t> </a:t>
            </a:r>
            <a:r>
              <a:rPr sz="1600">
                <a:solidFill>
                  <a:srgbClr val="555555"/>
                </a:solidFill>
                <a:latin typeface="Calibri"/>
                <a:cs typeface="Calibri"/>
              </a:rPr>
              <a:t>les</a:t>
            </a:r>
            <a:r>
              <a:rPr sz="1600" spc="-40">
                <a:solidFill>
                  <a:srgbClr val="555555"/>
                </a:solidFill>
                <a:latin typeface="Calibri"/>
                <a:cs typeface="Calibri"/>
              </a:rPr>
              <a:t> </a:t>
            </a:r>
            <a:r>
              <a:rPr sz="1600" spc="-10">
                <a:solidFill>
                  <a:srgbClr val="555555"/>
                </a:solidFill>
                <a:latin typeface="Calibri"/>
                <a:cs typeface="Calibri"/>
              </a:rPr>
              <a:t>corrections</a:t>
            </a:r>
            <a:r>
              <a:rPr sz="1600" spc="-40">
                <a:solidFill>
                  <a:srgbClr val="555555"/>
                </a:solidFill>
                <a:latin typeface="Calibri"/>
                <a:cs typeface="Calibri"/>
              </a:rPr>
              <a:t> </a:t>
            </a:r>
            <a:r>
              <a:rPr sz="1600" spc="-10">
                <a:solidFill>
                  <a:srgbClr val="555555"/>
                </a:solidFill>
                <a:latin typeface="Calibri"/>
                <a:cs typeface="Calibri"/>
              </a:rPr>
              <a:t>nécessaires</a:t>
            </a:r>
            <a:r>
              <a:rPr sz="1600" spc="-35">
                <a:solidFill>
                  <a:srgbClr val="555555"/>
                </a:solidFill>
                <a:latin typeface="Calibri"/>
                <a:cs typeface="Calibri"/>
              </a:rPr>
              <a:t> </a:t>
            </a:r>
            <a:r>
              <a:rPr sz="1600" spc="-10">
                <a:solidFill>
                  <a:srgbClr val="555555"/>
                </a:solidFill>
                <a:latin typeface="Calibri"/>
                <a:cs typeface="Calibri"/>
              </a:rPr>
              <a:t>(développement</a:t>
            </a:r>
            <a:r>
              <a:rPr sz="1600" spc="25">
                <a:solidFill>
                  <a:srgbClr val="555555"/>
                </a:solidFill>
                <a:latin typeface="Calibri"/>
                <a:cs typeface="Calibri"/>
              </a:rPr>
              <a:t> </a:t>
            </a:r>
            <a:r>
              <a:rPr sz="1600">
                <a:solidFill>
                  <a:srgbClr val="555555"/>
                </a:solidFill>
                <a:latin typeface="Calibri"/>
                <a:cs typeface="Calibri"/>
              </a:rPr>
              <a:t>et</a:t>
            </a:r>
            <a:r>
              <a:rPr sz="1600" spc="-50">
                <a:solidFill>
                  <a:srgbClr val="555555"/>
                </a:solidFill>
                <a:latin typeface="Calibri"/>
                <a:cs typeface="Calibri"/>
              </a:rPr>
              <a:t> </a:t>
            </a:r>
            <a:r>
              <a:rPr sz="1600">
                <a:solidFill>
                  <a:srgbClr val="555555"/>
                </a:solidFill>
                <a:latin typeface="Calibri"/>
                <a:cs typeface="Calibri"/>
              </a:rPr>
              <a:t>test)</a:t>
            </a:r>
            <a:r>
              <a:rPr sz="1600" spc="-15">
                <a:solidFill>
                  <a:srgbClr val="555555"/>
                </a:solidFill>
                <a:latin typeface="Calibri"/>
                <a:cs typeface="Calibri"/>
              </a:rPr>
              <a:t> </a:t>
            </a:r>
            <a:r>
              <a:rPr sz="1600">
                <a:solidFill>
                  <a:srgbClr val="555555"/>
                </a:solidFill>
                <a:latin typeface="Calibri"/>
                <a:cs typeface="Calibri"/>
              </a:rPr>
              <a:t>et</a:t>
            </a:r>
            <a:r>
              <a:rPr sz="1600" spc="-45">
                <a:solidFill>
                  <a:srgbClr val="555555"/>
                </a:solidFill>
                <a:latin typeface="Calibri"/>
                <a:cs typeface="Calibri"/>
              </a:rPr>
              <a:t> </a:t>
            </a:r>
            <a:r>
              <a:rPr sz="1600">
                <a:solidFill>
                  <a:srgbClr val="555555"/>
                </a:solidFill>
                <a:latin typeface="Calibri"/>
                <a:cs typeface="Calibri"/>
              </a:rPr>
              <a:t>déployer</a:t>
            </a:r>
            <a:r>
              <a:rPr sz="1600" spc="-10">
                <a:solidFill>
                  <a:srgbClr val="555555"/>
                </a:solidFill>
                <a:latin typeface="Calibri"/>
                <a:cs typeface="Calibri"/>
              </a:rPr>
              <a:t> </a:t>
            </a:r>
            <a:r>
              <a:rPr sz="1600">
                <a:solidFill>
                  <a:srgbClr val="555555"/>
                </a:solidFill>
                <a:latin typeface="Calibri"/>
                <a:cs typeface="Calibri"/>
              </a:rPr>
              <a:t>le</a:t>
            </a:r>
            <a:r>
              <a:rPr sz="1600" spc="-60">
                <a:solidFill>
                  <a:srgbClr val="555555"/>
                </a:solidFill>
                <a:latin typeface="Calibri"/>
                <a:cs typeface="Calibri"/>
              </a:rPr>
              <a:t> </a:t>
            </a:r>
            <a:r>
              <a:rPr sz="1600" spc="-10">
                <a:solidFill>
                  <a:srgbClr val="555555"/>
                </a:solidFill>
                <a:latin typeface="Calibri"/>
                <a:cs typeface="Calibri"/>
              </a:rPr>
              <a:t>composant</a:t>
            </a:r>
            <a:r>
              <a:rPr sz="1600" spc="-30">
                <a:solidFill>
                  <a:srgbClr val="555555"/>
                </a:solidFill>
                <a:latin typeface="Calibri"/>
                <a:cs typeface="Calibri"/>
              </a:rPr>
              <a:t> </a:t>
            </a:r>
            <a:r>
              <a:rPr sz="1600">
                <a:solidFill>
                  <a:srgbClr val="555555"/>
                </a:solidFill>
                <a:latin typeface="Calibri"/>
                <a:cs typeface="Calibri"/>
              </a:rPr>
              <a:t>logiciel</a:t>
            </a:r>
            <a:r>
              <a:rPr sz="1600" spc="-30">
                <a:solidFill>
                  <a:srgbClr val="555555"/>
                </a:solidFill>
                <a:latin typeface="Calibri"/>
                <a:cs typeface="Calibri"/>
              </a:rPr>
              <a:t> </a:t>
            </a:r>
            <a:r>
              <a:rPr sz="1600">
                <a:solidFill>
                  <a:srgbClr val="555555"/>
                </a:solidFill>
                <a:latin typeface="Calibri"/>
                <a:cs typeface="Calibri"/>
              </a:rPr>
              <a:t>modifié</a:t>
            </a:r>
            <a:r>
              <a:rPr sz="1600" spc="-20">
                <a:solidFill>
                  <a:srgbClr val="555555"/>
                </a:solidFill>
                <a:latin typeface="Calibri"/>
                <a:cs typeface="Calibri"/>
              </a:rPr>
              <a:t> </a:t>
            </a:r>
            <a:r>
              <a:rPr sz="1600">
                <a:solidFill>
                  <a:srgbClr val="555555"/>
                </a:solidFill>
                <a:latin typeface="Calibri"/>
                <a:cs typeface="Calibri"/>
              </a:rPr>
              <a:t>dans</a:t>
            </a:r>
            <a:r>
              <a:rPr sz="1600" spc="-40">
                <a:solidFill>
                  <a:srgbClr val="555555"/>
                </a:solidFill>
                <a:latin typeface="Calibri"/>
                <a:cs typeface="Calibri"/>
              </a:rPr>
              <a:t> </a:t>
            </a:r>
            <a:r>
              <a:rPr sz="1600" spc="-10">
                <a:solidFill>
                  <a:srgbClr val="555555"/>
                </a:solidFill>
                <a:latin typeface="Calibri"/>
                <a:cs typeface="Calibri"/>
              </a:rPr>
              <a:t>l’environnement d’exploitation.</a:t>
            </a:r>
            <a:endParaRPr sz="1600">
              <a:latin typeface="Calibri"/>
              <a:cs typeface="Calibri"/>
            </a:endParaRPr>
          </a:p>
          <a:p>
            <a:pPr algn="just">
              <a:lnSpc>
                <a:spcPct val="100000"/>
              </a:lnSpc>
              <a:spcBef>
                <a:spcPts val="1100"/>
              </a:spcBef>
            </a:pPr>
            <a:endParaRPr sz="1600">
              <a:latin typeface="Calibri"/>
              <a:cs typeface="Calibri"/>
            </a:endParaRPr>
          </a:p>
          <a:p>
            <a:pPr marL="12700" algn="just">
              <a:lnSpc>
                <a:spcPct val="100000"/>
              </a:lnSpc>
            </a:pPr>
            <a:r>
              <a:rPr sz="1600" b="1">
                <a:solidFill>
                  <a:srgbClr val="555555"/>
                </a:solidFill>
                <a:latin typeface="Calibri"/>
                <a:cs typeface="Calibri"/>
              </a:rPr>
              <a:t>Demande</a:t>
            </a:r>
            <a:r>
              <a:rPr sz="1600" b="1" spc="-40">
                <a:solidFill>
                  <a:srgbClr val="555555"/>
                </a:solidFill>
                <a:latin typeface="Calibri"/>
                <a:cs typeface="Calibri"/>
              </a:rPr>
              <a:t> </a:t>
            </a:r>
            <a:r>
              <a:rPr sz="1600" b="1">
                <a:solidFill>
                  <a:srgbClr val="555555"/>
                </a:solidFill>
                <a:latin typeface="Calibri"/>
                <a:cs typeface="Calibri"/>
              </a:rPr>
              <a:t>de</a:t>
            </a:r>
            <a:r>
              <a:rPr sz="1600" b="1" spc="-65">
                <a:solidFill>
                  <a:srgbClr val="555555"/>
                </a:solidFill>
                <a:latin typeface="Calibri"/>
                <a:cs typeface="Calibri"/>
              </a:rPr>
              <a:t> </a:t>
            </a:r>
            <a:r>
              <a:rPr sz="1600" b="1" spc="-10">
                <a:solidFill>
                  <a:srgbClr val="555555"/>
                </a:solidFill>
                <a:latin typeface="Calibri"/>
                <a:cs typeface="Calibri"/>
              </a:rPr>
              <a:t>maintenance</a:t>
            </a:r>
            <a:r>
              <a:rPr sz="1600" b="1" spc="5">
                <a:solidFill>
                  <a:srgbClr val="555555"/>
                </a:solidFill>
                <a:latin typeface="Calibri"/>
                <a:cs typeface="Calibri"/>
              </a:rPr>
              <a:t> </a:t>
            </a:r>
            <a:r>
              <a:rPr sz="1600" b="1" spc="-10">
                <a:solidFill>
                  <a:srgbClr val="555555"/>
                </a:solidFill>
                <a:latin typeface="Calibri"/>
                <a:cs typeface="Calibri"/>
              </a:rPr>
              <a:t>évolutive</a:t>
            </a:r>
            <a:r>
              <a:rPr sz="1600" b="1" spc="4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2700" marR="5080" algn="just">
              <a:lnSpc>
                <a:spcPct val="100000"/>
              </a:lnSpc>
              <a:spcBef>
                <a:spcPts val="605"/>
              </a:spcBef>
            </a:pPr>
            <a:r>
              <a:rPr sz="1600">
                <a:solidFill>
                  <a:srgbClr val="555555"/>
                </a:solidFill>
                <a:latin typeface="Calibri"/>
                <a:cs typeface="Calibri"/>
              </a:rPr>
              <a:t>Il</a:t>
            </a:r>
            <a:r>
              <a:rPr sz="1600" spc="-60">
                <a:solidFill>
                  <a:srgbClr val="555555"/>
                </a:solidFill>
                <a:latin typeface="Calibri"/>
                <a:cs typeface="Calibri"/>
              </a:rPr>
              <a:t> </a:t>
            </a:r>
            <a:r>
              <a:rPr sz="1600" spc="-20">
                <a:solidFill>
                  <a:srgbClr val="555555"/>
                </a:solidFill>
                <a:latin typeface="Calibri"/>
                <a:cs typeface="Calibri"/>
              </a:rPr>
              <a:t>s’agit </a:t>
            </a:r>
            <a:r>
              <a:rPr sz="1600">
                <a:solidFill>
                  <a:srgbClr val="555555"/>
                </a:solidFill>
                <a:latin typeface="Calibri"/>
                <a:cs typeface="Calibri"/>
              </a:rPr>
              <a:t>de</a:t>
            </a:r>
            <a:r>
              <a:rPr sz="1600" spc="-30">
                <a:solidFill>
                  <a:srgbClr val="555555"/>
                </a:solidFill>
                <a:latin typeface="Calibri"/>
                <a:cs typeface="Calibri"/>
              </a:rPr>
              <a:t> </a:t>
            </a:r>
            <a:r>
              <a:rPr sz="1600" spc="-10">
                <a:solidFill>
                  <a:srgbClr val="555555"/>
                </a:solidFill>
                <a:latin typeface="Calibri"/>
                <a:cs typeface="Calibri"/>
              </a:rPr>
              <a:t>demandes</a:t>
            </a:r>
            <a:r>
              <a:rPr sz="1600" spc="15">
                <a:solidFill>
                  <a:srgbClr val="555555"/>
                </a:solidFill>
                <a:latin typeface="Calibri"/>
                <a:cs typeface="Calibri"/>
              </a:rPr>
              <a:t> </a:t>
            </a:r>
            <a:r>
              <a:rPr sz="1600">
                <a:solidFill>
                  <a:srgbClr val="555555"/>
                </a:solidFill>
                <a:latin typeface="Calibri"/>
                <a:cs typeface="Calibri"/>
              </a:rPr>
              <a:t>qui</a:t>
            </a:r>
            <a:r>
              <a:rPr sz="1600" spc="-15">
                <a:solidFill>
                  <a:srgbClr val="555555"/>
                </a:solidFill>
                <a:latin typeface="Calibri"/>
                <a:cs typeface="Calibri"/>
              </a:rPr>
              <a:t> </a:t>
            </a:r>
            <a:r>
              <a:rPr sz="1600" spc="-10">
                <a:solidFill>
                  <a:srgbClr val="555555"/>
                </a:solidFill>
                <a:latin typeface="Calibri"/>
                <a:cs typeface="Calibri"/>
              </a:rPr>
              <a:t>peuvent</a:t>
            </a:r>
            <a:r>
              <a:rPr sz="1600" spc="35">
                <a:solidFill>
                  <a:srgbClr val="555555"/>
                </a:solidFill>
                <a:latin typeface="Calibri"/>
                <a:cs typeface="Calibri"/>
              </a:rPr>
              <a:t> </a:t>
            </a:r>
            <a:r>
              <a:rPr sz="1600">
                <a:solidFill>
                  <a:srgbClr val="555555"/>
                </a:solidFill>
                <a:latin typeface="Calibri"/>
                <a:cs typeface="Calibri"/>
              </a:rPr>
              <a:t>avoir</a:t>
            </a:r>
            <a:r>
              <a:rPr sz="1600" spc="-15">
                <a:solidFill>
                  <a:srgbClr val="555555"/>
                </a:solidFill>
                <a:latin typeface="Calibri"/>
                <a:cs typeface="Calibri"/>
              </a:rPr>
              <a:t> </a:t>
            </a:r>
            <a:r>
              <a:rPr sz="1600">
                <a:solidFill>
                  <a:srgbClr val="555555"/>
                </a:solidFill>
                <a:latin typeface="Calibri"/>
                <a:cs typeface="Calibri"/>
              </a:rPr>
              <a:t>lieu</a:t>
            </a:r>
            <a:r>
              <a:rPr sz="1600" spc="-25">
                <a:solidFill>
                  <a:srgbClr val="555555"/>
                </a:solidFill>
                <a:latin typeface="Calibri"/>
                <a:cs typeface="Calibri"/>
              </a:rPr>
              <a:t> </a:t>
            </a:r>
            <a:r>
              <a:rPr sz="1600">
                <a:solidFill>
                  <a:srgbClr val="555555"/>
                </a:solidFill>
                <a:latin typeface="Calibri"/>
                <a:cs typeface="Calibri"/>
              </a:rPr>
              <a:t>suite</a:t>
            </a:r>
            <a:r>
              <a:rPr sz="1600" spc="-10">
                <a:solidFill>
                  <a:srgbClr val="555555"/>
                </a:solidFill>
                <a:latin typeface="Calibri"/>
                <a:cs typeface="Calibri"/>
              </a:rPr>
              <a:t> </a:t>
            </a:r>
            <a:r>
              <a:rPr sz="1600">
                <a:solidFill>
                  <a:srgbClr val="555555"/>
                </a:solidFill>
                <a:latin typeface="Calibri"/>
                <a:cs typeface="Calibri"/>
              </a:rPr>
              <a:t>à</a:t>
            </a:r>
            <a:r>
              <a:rPr sz="1600" spc="-30">
                <a:solidFill>
                  <a:srgbClr val="555555"/>
                </a:solidFill>
                <a:latin typeface="Calibri"/>
                <a:cs typeface="Calibri"/>
              </a:rPr>
              <a:t> </a:t>
            </a:r>
            <a:r>
              <a:rPr sz="1600" spc="-20">
                <a:solidFill>
                  <a:srgbClr val="555555"/>
                </a:solidFill>
                <a:latin typeface="Calibri"/>
                <a:cs typeface="Calibri"/>
              </a:rPr>
              <a:t>l’apparition</a:t>
            </a:r>
            <a:r>
              <a:rPr sz="1600" spc="40">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spc="-10">
                <a:solidFill>
                  <a:srgbClr val="555555"/>
                </a:solidFill>
                <a:latin typeface="Calibri"/>
                <a:cs typeface="Calibri"/>
              </a:rPr>
              <a:t>nouveaux</a:t>
            </a:r>
            <a:r>
              <a:rPr sz="1600" spc="25">
                <a:solidFill>
                  <a:srgbClr val="555555"/>
                </a:solidFill>
                <a:latin typeface="Calibri"/>
                <a:cs typeface="Calibri"/>
              </a:rPr>
              <a:t> </a:t>
            </a:r>
            <a:r>
              <a:rPr sz="1600" spc="-10">
                <a:solidFill>
                  <a:srgbClr val="555555"/>
                </a:solidFill>
                <a:latin typeface="Calibri"/>
                <a:cs typeface="Calibri"/>
              </a:rPr>
              <a:t>besoins</a:t>
            </a:r>
            <a:r>
              <a:rPr sz="1600" spc="-30">
                <a:solidFill>
                  <a:srgbClr val="555555"/>
                </a:solidFill>
                <a:latin typeface="Calibri"/>
                <a:cs typeface="Calibri"/>
              </a:rPr>
              <a:t> </a:t>
            </a:r>
            <a:r>
              <a:rPr sz="1600">
                <a:solidFill>
                  <a:srgbClr val="555555"/>
                </a:solidFill>
                <a:latin typeface="Calibri"/>
                <a:cs typeface="Calibri"/>
              </a:rPr>
              <a:t>qui</a:t>
            </a:r>
            <a:r>
              <a:rPr sz="1600" spc="-20">
                <a:solidFill>
                  <a:srgbClr val="555555"/>
                </a:solidFill>
                <a:latin typeface="Calibri"/>
                <a:cs typeface="Calibri"/>
              </a:rPr>
              <a:t> </a:t>
            </a:r>
            <a:r>
              <a:rPr sz="1600">
                <a:solidFill>
                  <a:srgbClr val="555555"/>
                </a:solidFill>
                <a:latin typeface="Calibri"/>
                <a:cs typeface="Calibri"/>
              </a:rPr>
              <a:t>ne</a:t>
            </a:r>
            <a:r>
              <a:rPr sz="1600" spc="-30">
                <a:solidFill>
                  <a:srgbClr val="555555"/>
                </a:solidFill>
                <a:latin typeface="Calibri"/>
                <a:cs typeface="Calibri"/>
              </a:rPr>
              <a:t> </a:t>
            </a:r>
            <a:r>
              <a:rPr sz="1600">
                <a:solidFill>
                  <a:srgbClr val="555555"/>
                </a:solidFill>
                <a:latin typeface="Calibri"/>
                <a:cs typeface="Calibri"/>
              </a:rPr>
              <a:t>sont</a:t>
            </a:r>
            <a:r>
              <a:rPr sz="1600" spc="-20">
                <a:solidFill>
                  <a:srgbClr val="555555"/>
                </a:solidFill>
                <a:latin typeface="Calibri"/>
                <a:cs typeface="Calibri"/>
              </a:rPr>
              <a:t> </a:t>
            </a:r>
            <a:r>
              <a:rPr sz="1600">
                <a:solidFill>
                  <a:srgbClr val="555555"/>
                </a:solidFill>
                <a:latin typeface="Calibri"/>
                <a:cs typeface="Calibri"/>
              </a:rPr>
              <a:t>pas</a:t>
            </a:r>
            <a:r>
              <a:rPr sz="1600" spc="-30">
                <a:solidFill>
                  <a:srgbClr val="555555"/>
                </a:solidFill>
                <a:latin typeface="Calibri"/>
                <a:cs typeface="Calibri"/>
              </a:rPr>
              <a:t> </a:t>
            </a:r>
            <a:r>
              <a:rPr sz="1600" spc="-10">
                <a:solidFill>
                  <a:srgbClr val="555555"/>
                </a:solidFill>
                <a:latin typeface="Calibri"/>
                <a:cs typeface="Calibri"/>
              </a:rPr>
              <a:t>couverts</a:t>
            </a:r>
            <a:r>
              <a:rPr sz="1600" spc="-30">
                <a:solidFill>
                  <a:srgbClr val="555555"/>
                </a:solidFill>
                <a:latin typeface="Calibri"/>
                <a:cs typeface="Calibri"/>
              </a:rPr>
              <a:t> </a:t>
            </a:r>
            <a:r>
              <a:rPr sz="1600">
                <a:solidFill>
                  <a:srgbClr val="555555"/>
                </a:solidFill>
                <a:latin typeface="Calibri"/>
                <a:cs typeface="Calibri"/>
              </a:rPr>
              <a:t>par</a:t>
            </a:r>
            <a:r>
              <a:rPr sz="1600" spc="-20">
                <a:solidFill>
                  <a:srgbClr val="555555"/>
                </a:solidFill>
                <a:latin typeface="Calibri"/>
                <a:cs typeface="Calibri"/>
              </a:rPr>
              <a:t> </a:t>
            </a:r>
            <a:r>
              <a:rPr sz="1600">
                <a:solidFill>
                  <a:srgbClr val="555555"/>
                </a:solidFill>
                <a:latin typeface="Calibri"/>
                <a:cs typeface="Calibri"/>
              </a:rPr>
              <a:t>les</a:t>
            </a:r>
            <a:r>
              <a:rPr sz="1600" spc="-45">
                <a:solidFill>
                  <a:srgbClr val="555555"/>
                </a:solidFill>
                <a:latin typeface="Calibri"/>
                <a:cs typeface="Calibri"/>
              </a:rPr>
              <a:t> </a:t>
            </a:r>
            <a:r>
              <a:rPr sz="1600">
                <a:solidFill>
                  <a:srgbClr val="555555"/>
                </a:solidFill>
                <a:latin typeface="Calibri"/>
                <a:cs typeface="Calibri"/>
              </a:rPr>
              <a:t>applications</a:t>
            </a:r>
            <a:r>
              <a:rPr sz="1600" spc="35">
                <a:solidFill>
                  <a:srgbClr val="555555"/>
                </a:solidFill>
                <a:latin typeface="Calibri"/>
                <a:cs typeface="Calibri"/>
              </a:rPr>
              <a:t> </a:t>
            </a:r>
            <a:r>
              <a:rPr sz="1600" spc="-10">
                <a:solidFill>
                  <a:srgbClr val="555555"/>
                </a:solidFill>
                <a:latin typeface="Calibri"/>
                <a:cs typeface="Calibri"/>
              </a:rPr>
              <a:t>actuelles (nouvelle </a:t>
            </a:r>
            <a:r>
              <a:rPr sz="1600">
                <a:solidFill>
                  <a:srgbClr val="555555"/>
                </a:solidFill>
                <a:latin typeface="Calibri"/>
                <a:cs typeface="Calibri"/>
              </a:rPr>
              <a:t>activité, </a:t>
            </a:r>
            <a:r>
              <a:rPr sz="1600" spc="-10">
                <a:solidFill>
                  <a:srgbClr val="555555"/>
                </a:solidFill>
                <a:latin typeface="Calibri"/>
                <a:cs typeface="Calibri"/>
              </a:rPr>
              <a:t>nouvelle</a:t>
            </a:r>
            <a:r>
              <a:rPr sz="1600" spc="10">
                <a:solidFill>
                  <a:srgbClr val="555555"/>
                </a:solidFill>
                <a:latin typeface="Calibri"/>
                <a:cs typeface="Calibri"/>
              </a:rPr>
              <a:t> </a:t>
            </a:r>
            <a:r>
              <a:rPr sz="1600">
                <a:solidFill>
                  <a:srgbClr val="555555"/>
                </a:solidFill>
                <a:latin typeface="Calibri"/>
                <a:cs typeface="Calibri"/>
              </a:rPr>
              <a:t>règle</a:t>
            </a:r>
            <a:r>
              <a:rPr sz="1600" spc="-25">
                <a:solidFill>
                  <a:srgbClr val="555555"/>
                </a:solidFill>
                <a:latin typeface="Calibri"/>
                <a:cs typeface="Calibri"/>
              </a:rPr>
              <a:t> </a:t>
            </a:r>
            <a:r>
              <a:rPr sz="1600">
                <a:solidFill>
                  <a:srgbClr val="555555"/>
                </a:solidFill>
                <a:latin typeface="Calibri"/>
                <a:cs typeface="Calibri"/>
              </a:rPr>
              <a:t>de</a:t>
            </a:r>
            <a:r>
              <a:rPr sz="1600" spc="-45">
                <a:solidFill>
                  <a:srgbClr val="555555"/>
                </a:solidFill>
                <a:latin typeface="Calibri"/>
                <a:cs typeface="Calibri"/>
              </a:rPr>
              <a:t> </a:t>
            </a:r>
            <a:r>
              <a:rPr sz="1600" spc="-10">
                <a:solidFill>
                  <a:srgbClr val="555555"/>
                </a:solidFill>
                <a:latin typeface="Calibri"/>
                <a:cs typeface="Calibri"/>
              </a:rPr>
              <a:t>gestion,</a:t>
            </a:r>
            <a:r>
              <a:rPr sz="1600" spc="-20">
                <a:solidFill>
                  <a:srgbClr val="555555"/>
                </a:solidFill>
                <a:latin typeface="Calibri"/>
                <a:cs typeface="Calibri"/>
              </a:rPr>
              <a:t> </a:t>
            </a:r>
            <a:r>
              <a:rPr sz="1600" spc="-10">
                <a:solidFill>
                  <a:srgbClr val="555555"/>
                </a:solidFill>
                <a:latin typeface="Calibri"/>
                <a:cs typeface="Calibri"/>
              </a:rPr>
              <a:t>nouvelle réglementation,</a:t>
            </a:r>
            <a:r>
              <a:rPr sz="1600" spc="20">
                <a:solidFill>
                  <a:srgbClr val="555555"/>
                </a:solidFill>
                <a:latin typeface="Calibri"/>
                <a:cs typeface="Calibri"/>
              </a:rPr>
              <a:t> </a:t>
            </a:r>
            <a:r>
              <a:rPr sz="1600">
                <a:solidFill>
                  <a:srgbClr val="555555"/>
                </a:solidFill>
                <a:latin typeface="Calibri"/>
                <a:cs typeface="Calibri"/>
              </a:rPr>
              <a:t>…).</a:t>
            </a:r>
            <a:r>
              <a:rPr sz="1600" spc="-60">
                <a:solidFill>
                  <a:srgbClr val="555555"/>
                </a:solidFill>
                <a:latin typeface="Calibri"/>
                <a:cs typeface="Calibri"/>
              </a:rPr>
              <a:t> </a:t>
            </a:r>
            <a:r>
              <a:rPr sz="1600">
                <a:solidFill>
                  <a:srgbClr val="555555"/>
                </a:solidFill>
                <a:latin typeface="Calibri"/>
                <a:cs typeface="Calibri"/>
              </a:rPr>
              <a:t>Les</a:t>
            </a:r>
            <a:r>
              <a:rPr sz="1600" spc="-60">
                <a:solidFill>
                  <a:srgbClr val="555555"/>
                </a:solidFill>
                <a:latin typeface="Calibri"/>
                <a:cs typeface="Calibri"/>
              </a:rPr>
              <a:t> </a:t>
            </a:r>
            <a:r>
              <a:rPr sz="1600" spc="-10">
                <a:solidFill>
                  <a:srgbClr val="555555"/>
                </a:solidFill>
                <a:latin typeface="Calibri"/>
                <a:cs typeface="Calibri"/>
              </a:rPr>
              <a:t>utilisateurs</a:t>
            </a:r>
            <a:r>
              <a:rPr sz="1600" spc="35">
                <a:solidFill>
                  <a:srgbClr val="555555"/>
                </a:solidFill>
                <a:latin typeface="Calibri"/>
                <a:cs typeface="Calibri"/>
              </a:rPr>
              <a:t> </a:t>
            </a:r>
            <a:r>
              <a:rPr sz="1600" spc="-10">
                <a:solidFill>
                  <a:srgbClr val="555555"/>
                </a:solidFill>
                <a:latin typeface="Calibri"/>
                <a:cs typeface="Calibri"/>
              </a:rPr>
              <a:t>ayant</a:t>
            </a:r>
            <a:r>
              <a:rPr sz="1600" spc="-15">
                <a:solidFill>
                  <a:srgbClr val="555555"/>
                </a:solidFill>
                <a:latin typeface="Calibri"/>
                <a:cs typeface="Calibri"/>
              </a:rPr>
              <a:t> </a:t>
            </a:r>
            <a:r>
              <a:rPr sz="1600" spc="-10">
                <a:solidFill>
                  <a:srgbClr val="555555"/>
                </a:solidFill>
                <a:latin typeface="Calibri"/>
                <a:cs typeface="Calibri"/>
              </a:rPr>
              <a:t>constaté </a:t>
            </a:r>
            <a:r>
              <a:rPr sz="1600">
                <a:solidFill>
                  <a:srgbClr val="555555"/>
                </a:solidFill>
                <a:latin typeface="Calibri"/>
                <a:cs typeface="Calibri"/>
              </a:rPr>
              <a:t>ce</a:t>
            </a:r>
            <a:r>
              <a:rPr sz="1600" spc="-65">
                <a:solidFill>
                  <a:srgbClr val="555555"/>
                </a:solidFill>
                <a:latin typeface="Calibri"/>
                <a:cs typeface="Calibri"/>
              </a:rPr>
              <a:t> </a:t>
            </a:r>
            <a:r>
              <a:rPr sz="1600">
                <a:solidFill>
                  <a:srgbClr val="555555"/>
                </a:solidFill>
                <a:latin typeface="Calibri"/>
                <a:cs typeface="Calibri"/>
              </a:rPr>
              <a:t>besoin</a:t>
            </a:r>
            <a:r>
              <a:rPr sz="1600" spc="-60">
                <a:solidFill>
                  <a:srgbClr val="555555"/>
                </a:solidFill>
                <a:latin typeface="Calibri"/>
                <a:cs typeface="Calibri"/>
              </a:rPr>
              <a:t> </a:t>
            </a:r>
            <a:r>
              <a:rPr sz="1600">
                <a:solidFill>
                  <a:srgbClr val="555555"/>
                </a:solidFill>
                <a:latin typeface="Calibri"/>
                <a:cs typeface="Calibri"/>
              </a:rPr>
              <a:t>doivent</a:t>
            </a:r>
            <a:r>
              <a:rPr sz="1600" spc="75">
                <a:solidFill>
                  <a:srgbClr val="555555"/>
                </a:solidFill>
                <a:latin typeface="Calibri"/>
                <a:cs typeface="Calibri"/>
              </a:rPr>
              <a:t> </a:t>
            </a:r>
            <a:r>
              <a:rPr sz="1600" spc="-10">
                <a:solidFill>
                  <a:srgbClr val="555555"/>
                </a:solidFill>
                <a:latin typeface="Calibri"/>
                <a:cs typeface="Calibri"/>
              </a:rPr>
              <a:t>faire</a:t>
            </a:r>
            <a:r>
              <a:rPr sz="1600" spc="-65">
                <a:solidFill>
                  <a:srgbClr val="555555"/>
                </a:solidFill>
                <a:latin typeface="Calibri"/>
                <a:cs typeface="Calibri"/>
              </a:rPr>
              <a:t> </a:t>
            </a:r>
            <a:r>
              <a:rPr sz="1600">
                <a:solidFill>
                  <a:srgbClr val="555555"/>
                </a:solidFill>
                <a:latin typeface="Calibri"/>
                <a:cs typeface="Calibri"/>
              </a:rPr>
              <a:t>une</a:t>
            </a:r>
            <a:r>
              <a:rPr sz="1600" spc="-25">
                <a:solidFill>
                  <a:srgbClr val="555555"/>
                </a:solidFill>
                <a:latin typeface="Calibri"/>
                <a:cs typeface="Calibri"/>
              </a:rPr>
              <a:t> </a:t>
            </a:r>
            <a:r>
              <a:rPr sz="1600" spc="-10">
                <a:solidFill>
                  <a:srgbClr val="555555"/>
                </a:solidFill>
                <a:latin typeface="Calibri"/>
                <a:cs typeface="Calibri"/>
              </a:rPr>
              <a:t>description exhaustive</a:t>
            </a:r>
            <a:r>
              <a:rPr sz="1600" spc="20">
                <a:solidFill>
                  <a:srgbClr val="555555"/>
                </a:solidFill>
                <a:latin typeface="Calibri"/>
                <a:cs typeface="Calibri"/>
              </a:rPr>
              <a:t> </a:t>
            </a:r>
            <a:r>
              <a:rPr sz="1600">
                <a:solidFill>
                  <a:srgbClr val="555555"/>
                </a:solidFill>
                <a:latin typeface="Calibri"/>
                <a:cs typeface="Calibri"/>
              </a:rPr>
              <a:t>du</a:t>
            </a:r>
            <a:r>
              <a:rPr sz="1600" spc="-40">
                <a:solidFill>
                  <a:srgbClr val="555555"/>
                </a:solidFill>
                <a:latin typeface="Calibri"/>
                <a:cs typeface="Calibri"/>
              </a:rPr>
              <a:t> </a:t>
            </a:r>
            <a:r>
              <a:rPr sz="1600">
                <a:solidFill>
                  <a:srgbClr val="555555"/>
                </a:solidFill>
                <a:latin typeface="Calibri"/>
                <a:cs typeface="Calibri"/>
              </a:rPr>
              <a:t>nouveau</a:t>
            </a:r>
            <a:r>
              <a:rPr sz="1600" spc="-25">
                <a:solidFill>
                  <a:srgbClr val="555555"/>
                </a:solidFill>
                <a:latin typeface="Calibri"/>
                <a:cs typeface="Calibri"/>
              </a:rPr>
              <a:t> </a:t>
            </a:r>
            <a:r>
              <a:rPr sz="1600">
                <a:solidFill>
                  <a:srgbClr val="555555"/>
                </a:solidFill>
                <a:latin typeface="Calibri"/>
                <a:cs typeface="Calibri"/>
              </a:rPr>
              <a:t>besoin</a:t>
            </a:r>
            <a:r>
              <a:rPr sz="1600" spc="-40">
                <a:solidFill>
                  <a:srgbClr val="555555"/>
                </a:solidFill>
                <a:latin typeface="Calibri"/>
                <a:cs typeface="Calibri"/>
              </a:rPr>
              <a:t> </a:t>
            </a:r>
            <a:r>
              <a:rPr sz="1600">
                <a:solidFill>
                  <a:srgbClr val="555555"/>
                </a:solidFill>
                <a:latin typeface="Calibri"/>
                <a:cs typeface="Calibri"/>
              </a:rPr>
              <a:t>et</a:t>
            </a:r>
            <a:r>
              <a:rPr sz="1600" spc="-70">
                <a:solidFill>
                  <a:srgbClr val="555555"/>
                </a:solidFill>
                <a:latin typeface="Calibri"/>
                <a:cs typeface="Calibri"/>
              </a:rPr>
              <a:t> </a:t>
            </a:r>
            <a:r>
              <a:rPr sz="1600">
                <a:solidFill>
                  <a:srgbClr val="555555"/>
                </a:solidFill>
                <a:latin typeface="Calibri"/>
                <a:cs typeface="Calibri"/>
              </a:rPr>
              <a:t>la</a:t>
            </a:r>
            <a:r>
              <a:rPr sz="1600" spc="-50">
                <a:solidFill>
                  <a:srgbClr val="555555"/>
                </a:solidFill>
                <a:latin typeface="Calibri"/>
                <a:cs typeface="Calibri"/>
              </a:rPr>
              <a:t> </a:t>
            </a:r>
            <a:r>
              <a:rPr sz="1600" spc="-10">
                <a:solidFill>
                  <a:srgbClr val="555555"/>
                </a:solidFill>
                <a:latin typeface="Calibri"/>
                <a:cs typeface="Calibri"/>
              </a:rPr>
              <a:t>transmettre</a:t>
            </a:r>
            <a:r>
              <a:rPr sz="1600" spc="10">
                <a:solidFill>
                  <a:srgbClr val="555555"/>
                </a:solidFill>
                <a:latin typeface="Calibri"/>
                <a:cs typeface="Calibri"/>
              </a:rPr>
              <a:t> </a:t>
            </a:r>
            <a:r>
              <a:rPr sz="1600">
                <a:solidFill>
                  <a:srgbClr val="555555"/>
                </a:solidFill>
                <a:latin typeface="Calibri"/>
                <a:cs typeface="Calibri"/>
              </a:rPr>
              <a:t>à</a:t>
            </a:r>
            <a:r>
              <a:rPr sz="1600" spc="-50">
                <a:solidFill>
                  <a:srgbClr val="555555"/>
                </a:solidFill>
                <a:latin typeface="Calibri"/>
                <a:cs typeface="Calibri"/>
              </a:rPr>
              <a:t> </a:t>
            </a:r>
            <a:r>
              <a:rPr sz="1600" spc="-20">
                <a:solidFill>
                  <a:srgbClr val="555555"/>
                </a:solidFill>
                <a:latin typeface="Calibri"/>
                <a:cs typeface="Calibri"/>
              </a:rPr>
              <a:t>l’équipe</a:t>
            </a:r>
            <a:r>
              <a:rPr sz="1600" spc="10">
                <a:solidFill>
                  <a:srgbClr val="555555"/>
                </a:solidFill>
                <a:latin typeface="Calibri"/>
                <a:cs typeface="Calibri"/>
              </a:rPr>
              <a:t> </a:t>
            </a:r>
            <a:r>
              <a:rPr sz="1600">
                <a:solidFill>
                  <a:srgbClr val="555555"/>
                </a:solidFill>
                <a:latin typeface="Calibri"/>
                <a:cs typeface="Calibri"/>
              </a:rPr>
              <a:t>de</a:t>
            </a:r>
            <a:r>
              <a:rPr sz="1600" spc="-50">
                <a:solidFill>
                  <a:srgbClr val="555555"/>
                </a:solidFill>
                <a:latin typeface="Calibri"/>
                <a:cs typeface="Calibri"/>
              </a:rPr>
              <a:t> </a:t>
            </a:r>
            <a:r>
              <a:rPr sz="1600" spc="-10">
                <a:solidFill>
                  <a:srgbClr val="555555"/>
                </a:solidFill>
                <a:latin typeface="Calibri"/>
                <a:cs typeface="Calibri"/>
              </a:rPr>
              <a:t>maintenance.</a:t>
            </a:r>
            <a:r>
              <a:rPr sz="1600" spc="15">
                <a:solidFill>
                  <a:srgbClr val="555555"/>
                </a:solidFill>
                <a:latin typeface="Calibri"/>
                <a:cs typeface="Calibri"/>
              </a:rPr>
              <a:t> </a:t>
            </a:r>
            <a:r>
              <a:rPr sz="1600" spc="-10">
                <a:solidFill>
                  <a:srgbClr val="555555"/>
                </a:solidFill>
                <a:latin typeface="Calibri"/>
                <a:cs typeface="Calibri"/>
              </a:rPr>
              <a:t>Cette</a:t>
            </a:r>
            <a:r>
              <a:rPr sz="1600" spc="-25">
                <a:solidFill>
                  <a:srgbClr val="555555"/>
                </a:solidFill>
                <a:latin typeface="Calibri"/>
                <a:cs typeface="Calibri"/>
              </a:rPr>
              <a:t> </a:t>
            </a:r>
            <a:r>
              <a:rPr sz="1600">
                <a:solidFill>
                  <a:srgbClr val="555555"/>
                </a:solidFill>
                <a:latin typeface="Calibri"/>
                <a:cs typeface="Calibri"/>
              </a:rPr>
              <a:t>dernière</a:t>
            </a:r>
            <a:r>
              <a:rPr sz="1600" spc="5">
                <a:solidFill>
                  <a:srgbClr val="555555"/>
                </a:solidFill>
                <a:latin typeface="Calibri"/>
                <a:cs typeface="Calibri"/>
              </a:rPr>
              <a:t> </a:t>
            </a:r>
            <a:r>
              <a:rPr sz="1600">
                <a:solidFill>
                  <a:srgbClr val="555555"/>
                </a:solidFill>
                <a:latin typeface="Calibri"/>
                <a:cs typeface="Calibri"/>
              </a:rPr>
              <a:t>doit</a:t>
            </a:r>
            <a:r>
              <a:rPr sz="1600" spc="-40">
                <a:solidFill>
                  <a:srgbClr val="555555"/>
                </a:solidFill>
                <a:latin typeface="Calibri"/>
                <a:cs typeface="Calibri"/>
              </a:rPr>
              <a:t> </a:t>
            </a:r>
            <a:r>
              <a:rPr sz="1600">
                <a:solidFill>
                  <a:srgbClr val="555555"/>
                </a:solidFill>
                <a:latin typeface="Calibri"/>
                <a:cs typeface="Calibri"/>
              </a:rPr>
              <a:t>étudier</a:t>
            </a:r>
            <a:r>
              <a:rPr sz="1600" spc="-15">
                <a:solidFill>
                  <a:srgbClr val="555555"/>
                </a:solidFill>
                <a:latin typeface="Calibri"/>
                <a:cs typeface="Calibri"/>
              </a:rPr>
              <a:t> </a:t>
            </a:r>
            <a:r>
              <a:rPr sz="1600">
                <a:solidFill>
                  <a:srgbClr val="555555"/>
                </a:solidFill>
                <a:latin typeface="Calibri"/>
                <a:cs typeface="Calibri"/>
              </a:rPr>
              <a:t>ce</a:t>
            </a:r>
            <a:r>
              <a:rPr sz="1600" spc="-80">
                <a:solidFill>
                  <a:srgbClr val="555555"/>
                </a:solidFill>
                <a:latin typeface="Calibri"/>
                <a:cs typeface="Calibri"/>
              </a:rPr>
              <a:t> </a:t>
            </a:r>
            <a:r>
              <a:rPr sz="1600">
                <a:solidFill>
                  <a:srgbClr val="555555"/>
                </a:solidFill>
                <a:latin typeface="Calibri"/>
                <a:cs typeface="Calibri"/>
              </a:rPr>
              <a:t>nouveau besoin,</a:t>
            </a:r>
            <a:r>
              <a:rPr sz="1600" spc="-40">
                <a:solidFill>
                  <a:srgbClr val="555555"/>
                </a:solidFill>
                <a:latin typeface="Calibri"/>
                <a:cs typeface="Calibri"/>
              </a:rPr>
              <a:t> </a:t>
            </a:r>
            <a:r>
              <a:rPr sz="1600">
                <a:solidFill>
                  <a:srgbClr val="555555"/>
                </a:solidFill>
                <a:latin typeface="Calibri"/>
                <a:cs typeface="Calibri"/>
              </a:rPr>
              <a:t>proposer</a:t>
            </a:r>
            <a:r>
              <a:rPr sz="1600" spc="-40">
                <a:solidFill>
                  <a:srgbClr val="555555"/>
                </a:solidFill>
                <a:latin typeface="Calibri"/>
                <a:cs typeface="Calibri"/>
              </a:rPr>
              <a:t> </a:t>
            </a:r>
            <a:r>
              <a:rPr sz="1600" spc="-25">
                <a:solidFill>
                  <a:srgbClr val="555555"/>
                </a:solidFill>
                <a:latin typeface="Calibri"/>
                <a:cs typeface="Calibri"/>
              </a:rPr>
              <a:t>des </a:t>
            </a:r>
            <a:r>
              <a:rPr sz="1600">
                <a:solidFill>
                  <a:srgbClr val="555555"/>
                </a:solidFill>
                <a:latin typeface="Calibri"/>
                <a:cs typeface="Calibri"/>
              </a:rPr>
              <a:t>solutions</a:t>
            </a:r>
            <a:r>
              <a:rPr sz="1600" spc="-5">
                <a:solidFill>
                  <a:srgbClr val="555555"/>
                </a:solidFill>
                <a:latin typeface="Calibri"/>
                <a:cs typeface="Calibri"/>
              </a:rPr>
              <a:t> </a:t>
            </a:r>
            <a:r>
              <a:rPr sz="1600" spc="-10">
                <a:solidFill>
                  <a:srgbClr val="555555"/>
                </a:solidFill>
                <a:latin typeface="Calibri"/>
                <a:cs typeface="Calibri"/>
              </a:rPr>
              <a:t>(conception),</a:t>
            </a:r>
            <a:r>
              <a:rPr sz="1600" spc="-55">
                <a:solidFill>
                  <a:srgbClr val="555555"/>
                </a:solidFill>
                <a:latin typeface="Calibri"/>
                <a:cs typeface="Calibri"/>
              </a:rPr>
              <a:t> </a:t>
            </a:r>
            <a:r>
              <a:rPr sz="1600">
                <a:solidFill>
                  <a:srgbClr val="555555"/>
                </a:solidFill>
                <a:latin typeface="Calibri"/>
                <a:cs typeface="Calibri"/>
              </a:rPr>
              <a:t>puis</a:t>
            </a:r>
            <a:r>
              <a:rPr sz="1600" spc="-20">
                <a:solidFill>
                  <a:srgbClr val="555555"/>
                </a:solidFill>
                <a:latin typeface="Calibri"/>
                <a:cs typeface="Calibri"/>
              </a:rPr>
              <a:t> </a:t>
            </a:r>
            <a:r>
              <a:rPr sz="1600" spc="-10">
                <a:solidFill>
                  <a:srgbClr val="555555"/>
                </a:solidFill>
                <a:latin typeface="Calibri"/>
                <a:cs typeface="Calibri"/>
              </a:rPr>
              <a:t>effectuer</a:t>
            </a:r>
            <a:r>
              <a:rPr sz="1600" spc="-30">
                <a:solidFill>
                  <a:srgbClr val="555555"/>
                </a:solidFill>
                <a:latin typeface="Calibri"/>
                <a:cs typeface="Calibri"/>
              </a:rPr>
              <a:t> </a:t>
            </a:r>
            <a:r>
              <a:rPr sz="1600">
                <a:solidFill>
                  <a:srgbClr val="555555"/>
                </a:solidFill>
                <a:latin typeface="Calibri"/>
                <a:cs typeface="Calibri"/>
              </a:rPr>
              <a:t>les</a:t>
            </a:r>
            <a:r>
              <a:rPr sz="1600" spc="-55">
                <a:solidFill>
                  <a:srgbClr val="555555"/>
                </a:solidFill>
                <a:latin typeface="Calibri"/>
                <a:cs typeface="Calibri"/>
              </a:rPr>
              <a:t> </a:t>
            </a:r>
            <a:r>
              <a:rPr sz="1600" spc="-10">
                <a:solidFill>
                  <a:srgbClr val="555555"/>
                </a:solidFill>
                <a:latin typeface="Calibri"/>
                <a:cs typeface="Calibri"/>
              </a:rPr>
              <a:t>développements</a:t>
            </a:r>
            <a:r>
              <a:rPr sz="1600" spc="15">
                <a:solidFill>
                  <a:srgbClr val="555555"/>
                </a:solidFill>
                <a:latin typeface="Calibri"/>
                <a:cs typeface="Calibri"/>
              </a:rPr>
              <a:t> </a:t>
            </a:r>
            <a:r>
              <a:rPr sz="1600">
                <a:solidFill>
                  <a:srgbClr val="555555"/>
                </a:solidFill>
                <a:latin typeface="Calibri"/>
                <a:cs typeface="Calibri"/>
              </a:rPr>
              <a:t>et</a:t>
            </a:r>
            <a:r>
              <a:rPr sz="1600" spc="-55">
                <a:solidFill>
                  <a:srgbClr val="555555"/>
                </a:solidFill>
                <a:latin typeface="Calibri"/>
                <a:cs typeface="Calibri"/>
              </a:rPr>
              <a:t> </a:t>
            </a:r>
            <a:r>
              <a:rPr sz="1600">
                <a:solidFill>
                  <a:srgbClr val="555555"/>
                </a:solidFill>
                <a:latin typeface="Calibri"/>
                <a:cs typeface="Calibri"/>
              </a:rPr>
              <a:t>tests</a:t>
            </a:r>
            <a:r>
              <a:rPr sz="1600" spc="-20">
                <a:solidFill>
                  <a:srgbClr val="555555"/>
                </a:solidFill>
                <a:latin typeface="Calibri"/>
                <a:cs typeface="Calibri"/>
              </a:rPr>
              <a:t> </a:t>
            </a:r>
            <a:r>
              <a:rPr sz="1600">
                <a:solidFill>
                  <a:srgbClr val="555555"/>
                </a:solidFill>
                <a:latin typeface="Calibri"/>
                <a:cs typeface="Calibri"/>
              </a:rPr>
              <a:t>nécessaires.</a:t>
            </a:r>
            <a:r>
              <a:rPr sz="1600" spc="-25">
                <a:solidFill>
                  <a:srgbClr val="555555"/>
                </a:solidFill>
                <a:latin typeface="Calibri"/>
                <a:cs typeface="Calibri"/>
              </a:rPr>
              <a:t> </a:t>
            </a:r>
            <a:r>
              <a:rPr sz="1600">
                <a:solidFill>
                  <a:srgbClr val="555555"/>
                </a:solidFill>
                <a:latin typeface="Calibri"/>
                <a:cs typeface="Calibri"/>
              </a:rPr>
              <a:t>Les</a:t>
            </a:r>
            <a:r>
              <a:rPr sz="1600" spc="-50">
                <a:solidFill>
                  <a:srgbClr val="555555"/>
                </a:solidFill>
                <a:latin typeface="Calibri"/>
                <a:cs typeface="Calibri"/>
              </a:rPr>
              <a:t> </a:t>
            </a:r>
            <a:r>
              <a:rPr sz="1600" spc="-10">
                <a:solidFill>
                  <a:srgbClr val="555555"/>
                </a:solidFill>
                <a:latin typeface="Calibri"/>
                <a:cs typeface="Calibri"/>
              </a:rPr>
              <a:t>nouveaux</a:t>
            </a:r>
            <a:r>
              <a:rPr sz="1600" spc="10">
                <a:solidFill>
                  <a:srgbClr val="555555"/>
                </a:solidFill>
                <a:latin typeface="Calibri"/>
                <a:cs typeface="Calibri"/>
              </a:rPr>
              <a:t> </a:t>
            </a:r>
            <a:r>
              <a:rPr sz="1600">
                <a:solidFill>
                  <a:srgbClr val="555555"/>
                </a:solidFill>
                <a:latin typeface="Calibri"/>
                <a:cs typeface="Calibri"/>
              </a:rPr>
              <a:t>composants</a:t>
            </a:r>
            <a:r>
              <a:rPr sz="1600" spc="-25">
                <a:solidFill>
                  <a:srgbClr val="555555"/>
                </a:solidFill>
                <a:latin typeface="Calibri"/>
                <a:cs typeface="Calibri"/>
              </a:rPr>
              <a:t> </a:t>
            </a:r>
            <a:r>
              <a:rPr sz="1600" spc="-10">
                <a:solidFill>
                  <a:srgbClr val="555555"/>
                </a:solidFill>
                <a:latin typeface="Calibri"/>
                <a:cs typeface="Calibri"/>
              </a:rPr>
              <a:t>applicatifs</a:t>
            </a:r>
            <a:r>
              <a:rPr sz="1600">
                <a:solidFill>
                  <a:srgbClr val="555555"/>
                </a:solidFill>
                <a:latin typeface="Calibri"/>
                <a:cs typeface="Calibri"/>
              </a:rPr>
              <a:t> seront</a:t>
            </a:r>
            <a:r>
              <a:rPr sz="1600" spc="-35">
                <a:solidFill>
                  <a:srgbClr val="555555"/>
                </a:solidFill>
                <a:latin typeface="Calibri"/>
                <a:cs typeface="Calibri"/>
              </a:rPr>
              <a:t> </a:t>
            </a:r>
            <a:r>
              <a:rPr sz="1600">
                <a:solidFill>
                  <a:srgbClr val="555555"/>
                </a:solidFill>
                <a:latin typeface="Calibri"/>
                <a:cs typeface="Calibri"/>
              </a:rPr>
              <a:t>ensuite</a:t>
            </a:r>
            <a:r>
              <a:rPr sz="1600" spc="15">
                <a:solidFill>
                  <a:srgbClr val="555555"/>
                </a:solidFill>
                <a:latin typeface="Calibri"/>
                <a:cs typeface="Calibri"/>
              </a:rPr>
              <a:t> </a:t>
            </a:r>
            <a:r>
              <a:rPr sz="1600" spc="-10">
                <a:solidFill>
                  <a:srgbClr val="555555"/>
                </a:solidFill>
                <a:latin typeface="Calibri"/>
                <a:cs typeface="Calibri"/>
              </a:rPr>
              <a:t>déployés </a:t>
            </a:r>
            <a:r>
              <a:rPr sz="1600">
                <a:solidFill>
                  <a:srgbClr val="555555"/>
                </a:solidFill>
                <a:latin typeface="Calibri"/>
                <a:cs typeface="Calibri"/>
              </a:rPr>
              <a:t>dans</a:t>
            </a:r>
            <a:r>
              <a:rPr sz="1600" spc="-20">
                <a:solidFill>
                  <a:srgbClr val="555555"/>
                </a:solidFill>
                <a:latin typeface="Calibri"/>
                <a:cs typeface="Calibri"/>
              </a:rPr>
              <a:t> l’environnement</a:t>
            </a:r>
            <a:r>
              <a:rPr sz="1600" spc="30">
                <a:solidFill>
                  <a:srgbClr val="555555"/>
                </a:solidFill>
                <a:latin typeface="Calibri"/>
                <a:cs typeface="Calibri"/>
              </a:rPr>
              <a:t> </a:t>
            </a:r>
            <a:r>
              <a:rPr sz="1600" spc="-10">
                <a:solidFill>
                  <a:srgbClr val="555555"/>
                </a:solidFill>
                <a:latin typeface="Calibri"/>
                <a:cs typeface="Calibri"/>
              </a:rPr>
              <a:t>d’exploitation.</a:t>
            </a:r>
            <a:endParaRPr sz="1600">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
            <a:ext cx="12189460" cy="6858000"/>
            <a:chOff x="0" y="-1"/>
            <a:chExt cx="12189460" cy="6858000"/>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7972" y="1467611"/>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grpSp>
        <p:nvGrpSpPr>
          <p:cNvPr id="8" name="object 8"/>
          <p:cNvGrpSpPr/>
          <p:nvPr/>
        </p:nvGrpSpPr>
        <p:grpSpPr>
          <a:xfrm>
            <a:off x="1941385" y="344424"/>
            <a:ext cx="10046970" cy="3252470"/>
            <a:chOff x="1941385" y="344424"/>
            <a:chExt cx="10046970" cy="3252470"/>
          </a:xfrm>
        </p:grpSpPr>
        <p:pic>
          <p:nvPicPr>
            <p:cNvPr id="9" name="object 9"/>
            <p:cNvPicPr/>
            <p:nvPr/>
          </p:nvPicPr>
          <p:blipFill>
            <a:blip r:embed="rId3" cstate="print"/>
            <a:stretch>
              <a:fillRect/>
            </a:stretch>
          </p:blipFill>
          <p:spPr>
            <a:xfrm>
              <a:off x="9963912" y="344424"/>
              <a:ext cx="658368" cy="652272"/>
            </a:xfrm>
            <a:prstGeom prst="rect">
              <a:avLst/>
            </a:prstGeom>
          </p:spPr>
        </p:pic>
        <p:pic>
          <p:nvPicPr>
            <p:cNvPr id="10" name="object 10"/>
            <p:cNvPicPr/>
            <p:nvPr/>
          </p:nvPicPr>
          <p:blipFill>
            <a:blip r:embed="rId4" cstate="print"/>
            <a:stretch>
              <a:fillRect/>
            </a:stretch>
          </p:blipFill>
          <p:spPr>
            <a:xfrm>
              <a:off x="10692383" y="463296"/>
              <a:ext cx="1295400" cy="417575"/>
            </a:xfrm>
            <a:prstGeom prst="rect">
              <a:avLst/>
            </a:prstGeom>
          </p:spPr>
        </p:pic>
        <p:sp>
          <p:nvSpPr>
            <p:cNvPr id="11" name="object 11"/>
            <p:cNvSpPr/>
            <p:nvPr/>
          </p:nvSpPr>
          <p:spPr>
            <a:xfrm>
              <a:off x="1946148" y="2156459"/>
              <a:ext cx="8007350" cy="1435735"/>
            </a:xfrm>
            <a:custGeom>
              <a:avLst/>
              <a:gdLst/>
              <a:ahLst/>
              <a:cxnLst/>
              <a:rect l="l" t="t" r="r" b="b"/>
              <a:pathLst>
                <a:path w="8007350" h="1435735">
                  <a:moveTo>
                    <a:pt x="0" y="717803"/>
                  </a:moveTo>
                  <a:lnTo>
                    <a:pt x="1526" y="670601"/>
                  </a:lnTo>
                  <a:lnTo>
                    <a:pt x="6043" y="624214"/>
                  </a:lnTo>
                  <a:lnTo>
                    <a:pt x="13455" y="578739"/>
                  </a:lnTo>
                  <a:lnTo>
                    <a:pt x="23668" y="534269"/>
                  </a:lnTo>
                  <a:lnTo>
                    <a:pt x="36588" y="490898"/>
                  </a:lnTo>
                  <a:lnTo>
                    <a:pt x="52119" y="448722"/>
                  </a:lnTo>
                  <a:lnTo>
                    <a:pt x="70169" y="407835"/>
                  </a:lnTo>
                  <a:lnTo>
                    <a:pt x="90641" y="368331"/>
                  </a:lnTo>
                  <a:lnTo>
                    <a:pt x="113442" y="330305"/>
                  </a:lnTo>
                  <a:lnTo>
                    <a:pt x="138476" y="293851"/>
                  </a:lnTo>
                  <a:lnTo>
                    <a:pt x="165650" y="259064"/>
                  </a:lnTo>
                  <a:lnTo>
                    <a:pt x="194869" y="226039"/>
                  </a:lnTo>
                  <a:lnTo>
                    <a:pt x="226039" y="194869"/>
                  </a:lnTo>
                  <a:lnTo>
                    <a:pt x="259064" y="165650"/>
                  </a:lnTo>
                  <a:lnTo>
                    <a:pt x="293851" y="138476"/>
                  </a:lnTo>
                  <a:lnTo>
                    <a:pt x="330305" y="113442"/>
                  </a:lnTo>
                  <a:lnTo>
                    <a:pt x="368331" y="90641"/>
                  </a:lnTo>
                  <a:lnTo>
                    <a:pt x="407835" y="70169"/>
                  </a:lnTo>
                  <a:lnTo>
                    <a:pt x="448722" y="52119"/>
                  </a:lnTo>
                  <a:lnTo>
                    <a:pt x="490898" y="36588"/>
                  </a:lnTo>
                  <a:lnTo>
                    <a:pt x="534269" y="23668"/>
                  </a:lnTo>
                  <a:lnTo>
                    <a:pt x="578739" y="13455"/>
                  </a:lnTo>
                  <a:lnTo>
                    <a:pt x="624214" y="6043"/>
                  </a:lnTo>
                  <a:lnTo>
                    <a:pt x="670601" y="1526"/>
                  </a:lnTo>
                  <a:lnTo>
                    <a:pt x="717803" y="0"/>
                  </a:lnTo>
                  <a:lnTo>
                    <a:pt x="7289292" y="0"/>
                  </a:lnTo>
                  <a:lnTo>
                    <a:pt x="7336494" y="1526"/>
                  </a:lnTo>
                  <a:lnTo>
                    <a:pt x="7382881" y="6043"/>
                  </a:lnTo>
                  <a:lnTo>
                    <a:pt x="7428356" y="13455"/>
                  </a:lnTo>
                  <a:lnTo>
                    <a:pt x="7472826" y="23668"/>
                  </a:lnTo>
                  <a:lnTo>
                    <a:pt x="7516197" y="36588"/>
                  </a:lnTo>
                  <a:lnTo>
                    <a:pt x="7558373" y="52119"/>
                  </a:lnTo>
                  <a:lnTo>
                    <a:pt x="7599260" y="70169"/>
                  </a:lnTo>
                  <a:lnTo>
                    <a:pt x="7638764" y="90641"/>
                  </a:lnTo>
                  <a:lnTo>
                    <a:pt x="7676790" y="113442"/>
                  </a:lnTo>
                  <a:lnTo>
                    <a:pt x="7713244" y="138476"/>
                  </a:lnTo>
                  <a:lnTo>
                    <a:pt x="7748031" y="165650"/>
                  </a:lnTo>
                  <a:lnTo>
                    <a:pt x="7781056" y="194869"/>
                  </a:lnTo>
                  <a:lnTo>
                    <a:pt x="7812226" y="226039"/>
                  </a:lnTo>
                  <a:lnTo>
                    <a:pt x="7841445" y="259064"/>
                  </a:lnTo>
                  <a:lnTo>
                    <a:pt x="7868619" y="293851"/>
                  </a:lnTo>
                  <a:lnTo>
                    <a:pt x="7893653" y="330305"/>
                  </a:lnTo>
                  <a:lnTo>
                    <a:pt x="7916454" y="368331"/>
                  </a:lnTo>
                  <a:lnTo>
                    <a:pt x="7936926" y="407835"/>
                  </a:lnTo>
                  <a:lnTo>
                    <a:pt x="7954976" y="448722"/>
                  </a:lnTo>
                  <a:lnTo>
                    <a:pt x="7970507" y="490898"/>
                  </a:lnTo>
                  <a:lnTo>
                    <a:pt x="7983427" y="534269"/>
                  </a:lnTo>
                  <a:lnTo>
                    <a:pt x="7993640" y="578739"/>
                  </a:lnTo>
                  <a:lnTo>
                    <a:pt x="8001052" y="624214"/>
                  </a:lnTo>
                  <a:lnTo>
                    <a:pt x="8005569" y="670601"/>
                  </a:lnTo>
                  <a:lnTo>
                    <a:pt x="8007096" y="717803"/>
                  </a:lnTo>
                  <a:lnTo>
                    <a:pt x="8005569" y="765006"/>
                  </a:lnTo>
                  <a:lnTo>
                    <a:pt x="8001052" y="811393"/>
                  </a:lnTo>
                  <a:lnTo>
                    <a:pt x="7993640" y="856868"/>
                  </a:lnTo>
                  <a:lnTo>
                    <a:pt x="7983427" y="901338"/>
                  </a:lnTo>
                  <a:lnTo>
                    <a:pt x="7970507" y="944709"/>
                  </a:lnTo>
                  <a:lnTo>
                    <a:pt x="7954976" y="986885"/>
                  </a:lnTo>
                  <a:lnTo>
                    <a:pt x="7936926" y="1027772"/>
                  </a:lnTo>
                  <a:lnTo>
                    <a:pt x="7916454" y="1067276"/>
                  </a:lnTo>
                  <a:lnTo>
                    <a:pt x="7893653" y="1105302"/>
                  </a:lnTo>
                  <a:lnTo>
                    <a:pt x="7868619" y="1141756"/>
                  </a:lnTo>
                  <a:lnTo>
                    <a:pt x="7841445" y="1176543"/>
                  </a:lnTo>
                  <a:lnTo>
                    <a:pt x="7812226" y="1209568"/>
                  </a:lnTo>
                  <a:lnTo>
                    <a:pt x="7781056" y="1240738"/>
                  </a:lnTo>
                  <a:lnTo>
                    <a:pt x="7748031" y="1269957"/>
                  </a:lnTo>
                  <a:lnTo>
                    <a:pt x="7713244" y="1297131"/>
                  </a:lnTo>
                  <a:lnTo>
                    <a:pt x="7676790" y="1322165"/>
                  </a:lnTo>
                  <a:lnTo>
                    <a:pt x="7638764" y="1344966"/>
                  </a:lnTo>
                  <a:lnTo>
                    <a:pt x="7599260" y="1365438"/>
                  </a:lnTo>
                  <a:lnTo>
                    <a:pt x="7558373" y="1383488"/>
                  </a:lnTo>
                  <a:lnTo>
                    <a:pt x="7516197" y="1399019"/>
                  </a:lnTo>
                  <a:lnTo>
                    <a:pt x="7472826" y="1411939"/>
                  </a:lnTo>
                  <a:lnTo>
                    <a:pt x="7428356" y="1422152"/>
                  </a:lnTo>
                  <a:lnTo>
                    <a:pt x="7382881" y="1429564"/>
                  </a:lnTo>
                  <a:lnTo>
                    <a:pt x="7336494" y="1434081"/>
                  </a:lnTo>
                  <a:lnTo>
                    <a:pt x="7289292" y="1435607"/>
                  </a:lnTo>
                  <a:lnTo>
                    <a:pt x="717803" y="1435607"/>
                  </a:lnTo>
                  <a:lnTo>
                    <a:pt x="670601" y="1434081"/>
                  </a:lnTo>
                  <a:lnTo>
                    <a:pt x="624214" y="1429564"/>
                  </a:lnTo>
                  <a:lnTo>
                    <a:pt x="578739" y="1422152"/>
                  </a:lnTo>
                  <a:lnTo>
                    <a:pt x="534269" y="1411939"/>
                  </a:lnTo>
                  <a:lnTo>
                    <a:pt x="490898" y="1399019"/>
                  </a:lnTo>
                  <a:lnTo>
                    <a:pt x="448722" y="1383488"/>
                  </a:lnTo>
                  <a:lnTo>
                    <a:pt x="407835" y="1365438"/>
                  </a:lnTo>
                  <a:lnTo>
                    <a:pt x="368331" y="1344966"/>
                  </a:lnTo>
                  <a:lnTo>
                    <a:pt x="330305" y="1322165"/>
                  </a:lnTo>
                  <a:lnTo>
                    <a:pt x="293851" y="1297131"/>
                  </a:lnTo>
                  <a:lnTo>
                    <a:pt x="259064" y="1269957"/>
                  </a:lnTo>
                  <a:lnTo>
                    <a:pt x="226039" y="1240738"/>
                  </a:lnTo>
                  <a:lnTo>
                    <a:pt x="194869" y="1209568"/>
                  </a:lnTo>
                  <a:lnTo>
                    <a:pt x="165650" y="1176543"/>
                  </a:lnTo>
                  <a:lnTo>
                    <a:pt x="138476" y="1141756"/>
                  </a:lnTo>
                  <a:lnTo>
                    <a:pt x="113442" y="1105302"/>
                  </a:lnTo>
                  <a:lnTo>
                    <a:pt x="90641" y="1067276"/>
                  </a:lnTo>
                  <a:lnTo>
                    <a:pt x="70169" y="1027772"/>
                  </a:lnTo>
                  <a:lnTo>
                    <a:pt x="52119" y="986885"/>
                  </a:lnTo>
                  <a:lnTo>
                    <a:pt x="36588" y="944709"/>
                  </a:lnTo>
                  <a:lnTo>
                    <a:pt x="23668" y="901338"/>
                  </a:lnTo>
                  <a:lnTo>
                    <a:pt x="13455" y="856868"/>
                  </a:lnTo>
                  <a:lnTo>
                    <a:pt x="6043" y="811393"/>
                  </a:lnTo>
                  <a:lnTo>
                    <a:pt x="1526" y="765006"/>
                  </a:lnTo>
                  <a:lnTo>
                    <a:pt x="0" y="717803"/>
                  </a:lnTo>
                  <a:close/>
                </a:path>
              </a:pathLst>
            </a:custGeom>
            <a:ln w="9525">
              <a:solidFill>
                <a:srgbClr val="FF7800"/>
              </a:solidFill>
            </a:ln>
          </p:spPr>
          <p:txBody>
            <a:bodyPr wrap="square" lIns="0" tIns="0" rIns="0" bIns="0" rtlCol="0"/>
            <a:lstStyle/>
            <a:p>
              <a:endParaRPr/>
            </a:p>
          </p:txBody>
        </p:sp>
      </p:grpSp>
      <p:sp>
        <p:nvSpPr>
          <p:cNvPr id="12" name="object 12"/>
          <p:cNvSpPr txBox="1">
            <a:spLocks noGrp="1"/>
          </p:cNvSpPr>
          <p:nvPr>
            <p:ph type="title"/>
          </p:nvPr>
        </p:nvSpPr>
        <p:spPr>
          <a:prstGeom prst="rect">
            <a:avLst/>
          </a:prstGeom>
        </p:spPr>
        <p:txBody>
          <a:bodyPr vert="horz" wrap="square" lIns="0" tIns="177545" rIns="0" bIns="0" rtlCol="0">
            <a:spAutoFit/>
          </a:bodyPr>
          <a:lstStyle/>
          <a:p>
            <a:pPr marL="128905">
              <a:lnSpc>
                <a:spcPct val="100000"/>
              </a:lnSpc>
              <a:spcBef>
                <a:spcPts val="90"/>
              </a:spcBef>
            </a:pPr>
            <a:r>
              <a:rPr>
                <a:solidFill>
                  <a:srgbClr val="0058A0"/>
                </a:solidFill>
              </a:rPr>
              <a:t>02-</a:t>
            </a:r>
            <a:r>
              <a:rPr spc="-45">
                <a:solidFill>
                  <a:srgbClr val="0058A0"/>
                </a:solidFill>
              </a:rPr>
              <a:t> </a:t>
            </a:r>
            <a:r>
              <a:rPr spc="-25">
                <a:solidFill>
                  <a:srgbClr val="0058A0"/>
                </a:solidFill>
              </a:rPr>
              <a:t>ETAPES</a:t>
            </a:r>
            <a:r>
              <a:rPr>
                <a:solidFill>
                  <a:srgbClr val="0058A0"/>
                </a:solidFill>
              </a:rPr>
              <a:t> DE</a:t>
            </a:r>
            <a:r>
              <a:rPr spc="-45">
                <a:solidFill>
                  <a:srgbClr val="0058A0"/>
                </a:solidFill>
              </a:rPr>
              <a:t> </a:t>
            </a:r>
            <a:r>
              <a:rPr>
                <a:solidFill>
                  <a:srgbClr val="0058A0"/>
                </a:solidFill>
              </a:rPr>
              <a:t>MISE</a:t>
            </a:r>
            <a:r>
              <a:rPr spc="-50">
                <a:solidFill>
                  <a:srgbClr val="0058A0"/>
                </a:solidFill>
              </a:rPr>
              <a:t> </a:t>
            </a:r>
            <a:r>
              <a:rPr>
                <a:solidFill>
                  <a:srgbClr val="0058A0"/>
                </a:solidFill>
              </a:rPr>
              <a:t>EN</a:t>
            </a:r>
            <a:r>
              <a:rPr spc="-55">
                <a:solidFill>
                  <a:srgbClr val="0058A0"/>
                </a:solidFill>
              </a:rPr>
              <a:t> </a:t>
            </a:r>
            <a:r>
              <a:rPr>
                <a:solidFill>
                  <a:srgbClr val="0058A0"/>
                </a:solidFill>
              </a:rPr>
              <a:t>ŒUVRE</a:t>
            </a:r>
            <a:r>
              <a:rPr spc="-50">
                <a:solidFill>
                  <a:srgbClr val="0058A0"/>
                </a:solidFill>
              </a:rPr>
              <a:t> </a:t>
            </a:r>
            <a:r>
              <a:rPr>
                <a:solidFill>
                  <a:srgbClr val="0058A0"/>
                </a:solidFill>
              </a:rPr>
              <a:t>DU</a:t>
            </a:r>
            <a:r>
              <a:rPr spc="-60">
                <a:solidFill>
                  <a:srgbClr val="0058A0"/>
                </a:solidFill>
              </a:rPr>
              <a:t> </a:t>
            </a:r>
            <a:r>
              <a:rPr spc="-25">
                <a:solidFill>
                  <a:srgbClr val="0058A0"/>
                </a:solidFill>
              </a:rPr>
              <a:t>SI</a:t>
            </a:r>
          </a:p>
          <a:p>
            <a:pPr marL="139065">
              <a:lnSpc>
                <a:spcPct val="100000"/>
              </a:lnSpc>
              <a:spcBef>
                <a:spcPts val="35"/>
              </a:spcBef>
            </a:pPr>
            <a:r>
              <a:rPr sz="1600" spc="-10">
                <a:solidFill>
                  <a:srgbClr val="0058A0"/>
                </a:solidFill>
              </a:rPr>
              <a:t>Identification</a:t>
            </a:r>
            <a:r>
              <a:rPr sz="1600">
                <a:solidFill>
                  <a:srgbClr val="0058A0"/>
                </a:solidFill>
              </a:rPr>
              <a:t> du</a:t>
            </a:r>
            <a:r>
              <a:rPr sz="1600" spc="-5">
                <a:solidFill>
                  <a:srgbClr val="0058A0"/>
                </a:solidFill>
              </a:rPr>
              <a:t> </a:t>
            </a:r>
            <a:r>
              <a:rPr sz="1600" spc="-10">
                <a:solidFill>
                  <a:srgbClr val="0058A0"/>
                </a:solidFill>
              </a:rPr>
              <a:t>processus</a:t>
            </a:r>
            <a:r>
              <a:rPr sz="1600" spc="-45">
                <a:solidFill>
                  <a:srgbClr val="0058A0"/>
                </a:solidFill>
              </a:rPr>
              <a:t> </a:t>
            </a:r>
            <a:r>
              <a:rPr sz="1600">
                <a:solidFill>
                  <a:srgbClr val="0058A0"/>
                </a:solidFill>
              </a:rPr>
              <a:t>de</a:t>
            </a:r>
            <a:r>
              <a:rPr sz="1600" spc="-15">
                <a:solidFill>
                  <a:srgbClr val="0058A0"/>
                </a:solidFill>
              </a:rPr>
              <a:t> </a:t>
            </a:r>
            <a:r>
              <a:rPr sz="1600">
                <a:solidFill>
                  <a:srgbClr val="0058A0"/>
                </a:solidFill>
              </a:rPr>
              <a:t>maintenance</a:t>
            </a:r>
            <a:r>
              <a:rPr sz="1600" spc="-25">
                <a:solidFill>
                  <a:srgbClr val="0058A0"/>
                </a:solidFill>
              </a:rPr>
              <a:t> </a:t>
            </a:r>
            <a:r>
              <a:rPr sz="1600">
                <a:solidFill>
                  <a:srgbClr val="0058A0"/>
                </a:solidFill>
              </a:rPr>
              <a:t>du</a:t>
            </a:r>
            <a:r>
              <a:rPr sz="1600" spc="-25">
                <a:solidFill>
                  <a:srgbClr val="0058A0"/>
                </a:solidFill>
              </a:rPr>
              <a:t> SI</a:t>
            </a:r>
            <a:endParaRPr sz="1600"/>
          </a:p>
        </p:txBody>
      </p:sp>
      <p:sp>
        <p:nvSpPr>
          <p:cNvPr id="13" name="object 13"/>
          <p:cNvSpPr txBox="1"/>
          <p:nvPr/>
        </p:nvSpPr>
        <p:spPr>
          <a:xfrm>
            <a:off x="2304033" y="2351106"/>
            <a:ext cx="3177159" cy="1046440"/>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Participants</a:t>
            </a:r>
            <a:r>
              <a:rPr sz="1600" b="1" spc="20">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6100" indent="-457200">
              <a:lnSpc>
                <a:spcPct val="100000"/>
              </a:lnSpc>
              <a:spcBef>
                <a:spcPts val="915"/>
              </a:spcBef>
              <a:buClr>
                <a:srgbClr val="FF0000"/>
              </a:buClr>
              <a:buFont typeface="Wingdings"/>
              <a:buChar char=""/>
              <a:tabLst>
                <a:tab pos="546100" algn="l"/>
              </a:tabLst>
            </a:pPr>
            <a:r>
              <a:rPr sz="1600" spc="-10">
                <a:latin typeface="Calibri"/>
                <a:cs typeface="Calibri"/>
              </a:rPr>
              <a:t>Utilisateurs</a:t>
            </a:r>
            <a:endParaRPr sz="1600">
              <a:latin typeface="Calibri"/>
              <a:cs typeface="Calibri"/>
            </a:endParaRPr>
          </a:p>
          <a:p>
            <a:pPr marL="546100" indent="-457200">
              <a:lnSpc>
                <a:spcPct val="100000"/>
              </a:lnSpc>
              <a:spcBef>
                <a:spcPts val="1390"/>
              </a:spcBef>
              <a:buClr>
                <a:srgbClr val="FF0000"/>
              </a:buClr>
              <a:buFont typeface="Wingdings"/>
              <a:buChar char=""/>
              <a:tabLst>
                <a:tab pos="546100" algn="l"/>
              </a:tabLst>
            </a:pPr>
            <a:r>
              <a:rPr sz="1600">
                <a:latin typeface="Calibri"/>
                <a:cs typeface="Calibri"/>
              </a:rPr>
              <a:t>Équipe</a:t>
            </a:r>
            <a:r>
              <a:rPr sz="1600" spc="-10">
                <a:latin typeface="Calibri"/>
                <a:cs typeface="Calibri"/>
              </a:rPr>
              <a:t> </a:t>
            </a:r>
            <a:r>
              <a:rPr sz="1600">
                <a:latin typeface="Calibri"/>
                <a:cs typeface="Calibri"/>
              </a:rPr>
              <a:t>de</a:t>
            </a:r>
            <a:r>
              <a:rPr sz="1600" spc="-50">
                <a:latin typeface="Calibri"/>
                <a:cs typeface="Calibri"/>
              </a:rPr>
              <a:t> </a:t>
            </a:r>
            <a:r>
              <a:rPr sz="1600" spc="-10">
                <a:latin typeface="Calibri"/>
                <a:cs typeface="Calibri"/>
              </a:rPr>
              <a:t>maintenance</a:t>
            </a:r>
            <a:endParaRPr sz="1600">
              <a:latin typeface="Calibri"/>
              <a:cs typeface="Calibri"/>
            </a:endParaRPr>
          </a:p>
        </p:txBody>
      </p:sp>
      <p:sp>
        <p:nvSpPr>
          <p:cNvPr id="14" name="object 14"/>
          <p:cNvSpPr/>
          <p:nvPr/>
        </p:nvSpPr>
        <p:spPr>
          <a:xfrm>
            <a:off x="1946148" y="3979164"/>
            <a:ext cx="8007350" cy="1993900"/>
          </a:xfrm>
          <a:prstGeom prst="roundRect">
            <a:avLst/>
          </a:prstGeom>
          <a:ln w="9525">
            <a:solidFill>
              <a:srgbClr val="FF7800"/>
            </a:solidFill>
          </a:ln>
        </p:spPr>
        <p:txBody>
          <a:bodyPr wrap="square" lIns="0" tIns="0" rIns="0" bIns="0" rtlCol="0"/>
          <a:lstStyle/>
          <a:p>
            <a:endParaRPr/>
          </a:p>
        </p:txBody>
      </p:sp>
      <p:sp>
        <p:nvSpPr>
          <p:cNvPr id="15" name="object 15"/>
          <p:cNvSpPr txBox="1"/>
          <p:nvPr/>
        </p:nvSpPr>
        <p:spPr>
          <a:xfrm>
            <a:off x="2304032" y="4348353"/>
            <a:ext cx="3177159" cy="1046440"/>
          </a:xfrm>
          <a:prstGeom prst="rect">
            <a:avLst/>
          </a:prstGeom>
        </p:spPr>
        <p:txBody>
          <a:bodyPr vert="horz" wrap="square" lIns="0" tIns="12700" rIns="0" bIns="0" rtlCol="0">
            <a:spAutoFit/>
          </a:bodyPr>
          <a:lstStyle/>
          <a:p>
            <a:pPr marL="12700">
              <a:lnSpc>
                <a:spcPct val="100000"/>
              </a:lnSpc>
              <a:spcBef>
                <a:spcPts val="100"/>
              </a:spcBef>
            </a:pPr>
            <a:r>
              <a:rPr sz="1600" b="1" spc="-10">
                <a:solidFill>
                  <a:srgbClr val="008245"/>
                </a:solidFill>
                <a:latin typeface="Calibri"/>
                <a:cs typeface="Calibri"/>
              </a:rPr>
              <a:t>Résultats</a:t>
            </a:r>
            <a:r>
              <a:rPr sz="1600" b="1" spc="10">
                <a:solidFill>
                  <a:srgbClr val="008245"/>
                </a:solidFill>
                <a:latin typeface="Calibri"/>
                <a:cs typeface="Calibri"/>
              </a:rPr>
              <a:t> </a:t>
            </a:r>
            <a:r>
              <a:rPr sz="1600" b="1" spc="-10">
                <a:solidFill>
                  <a:srgbClr val="008245"/>
                </a:solidFill>
                <a:latin typeface="Calibri"/>
                <a:cs typeface="Calibri"/>
              </a:rPr>
              <a:t>attendus</a:t>
            </a:r>
            <a:r>
              <a:rPr sz="1600" b="1" spc="35">
                <a:solidFill>
                  <a:srgbClr val="008245"/>
                </a:solidFill>
                <a:latin typeface="Calibri"/>
                <a:cs typeface="Calibri"/>
              </a:rPr>
              <a:t> </a:t>
            </a:r>
            <a:r>
              <a:rPr sz="1600" b="1" spc="-10">
                <a:solidFill>
                  <a:srgbClr val="008245"/>
                </a:solidFill>
                <a:latin typeface="Calibri"/>
                <a:cs typeface="Calibri"/>
              </a:rPr>
              <a:t>(Délivrables)</a:t>
            </a:r>
            <a:r>
              <a:rPr sz="1600" b="1" spc="-5">
                <a:solidFill>
                  <a:srgbClr val="008245"/>
                </a:solidFill>
                <a:latin typeface="Calibri"/>
                <a:cs typeface="Calibri"/>
              </a:rPr>
              <a:t> </a:t>
            </a:r>
            <a:r>
              <a:rPr sz="1600" b="1" spc="-50">
                <a:solidFill>
                  <a:srgbClr val="008245"/>
                </a:solidFill>
                <a:latin typeface="Calibri"/>
                <a:cs typeface="Calibri"/>
              </a:rPr>
              <a:t>:</a:t>
            </a:r>
            <a:endParaRPr sz="1600">
              <a:latin typeface="Calibri"/>
              <a:cs typeface="Calibri"/>
            </a:endParaRPr>
          </a:p>
          <a:p>
            <a:pPr marL="546100" indent="-457200">
              <a:lnSpc>
                <a:spcPct val="100000"/>
              </a:lnSpc>
              <a:spcBef>
                <a:spcPts val="915"/>
              </a:spcBef>
              <a:buClr>
                <a:srgbClr val="FF0000"/>
              </a:buClr>
              <a:buFont typeface="Wingdings"/>
              <a:buChar char=""/>
              <a:tabLst>
                <a:tab pos="546100" algn="l"/>
              </a:tabLst>
            </a:pPr>
            <a:r>
              <a:rPr sz="1600">
                <a:latin typeface="Calibri"/>
                <a:cs typeface="Calibri"/>
              </a:rPr>
              <a:t>Nouvelle</a:t>
            </a:r>
            <a:r>
              <a:rPr sz="1600" spc="-35">
                <a:latin typeface="Calibri"/>
                <a:cs typeface="Calibri"/>
              </a:rPr>
              <a:t> </a:t>
            </a:r>
            <a:r>
              <a:rPr sz="1600">
                <a:latin typeface="Calibri"/>
                <a:cs typeface="Calibri"/>
              </a:rPr>
              <a:t>version</a:t>
            </a:r>
            <a:r>
              <a:rPr sz="1600" spc="-45">
                <a:latin typeface="Calibri"/>
                <a:cs typeface="Calibri"/>
              </a:rPr>
              <a:t> </a:t>
            </a:r>
            <a:r>
              <a:rPr sz="1600">
                <a:latin typeface="Calibri"/>
                <a:cs typeface="Calibri"/>
              </a:rPr>
              <a:t>du</a:t>
            </a:r>
            <a:r>
              <a:rPr sz="1600" spc="-60">
                <a:latin typeface="Calibri"/>
                <a:cs typeface="Calibri"/>
              </a:rPr>
              <a:t> </a:t>
            </a:r>
            <a:r>
              <a:rPr sz="1600" spc="-25">
                <a:latin typeface="Calibri"/>
                <a:cs typeface="Calibri"/>
              </a:rPr>
              <a:t>SI</a:t>
            </a:r>
            <a:endParaRPr sz="1600">
              <a:latin typeface="Calibri"/>
              <a:cs typeface="Calibri"/>
            </a:endParaRPr>
          </a:p>
          <a:p>
            <a:pPr marL="546100" indent="-457200">
              <a:lnSpc>
                <a:spcPct val="100000"/>
              </a:lnSpc>
              <a:spcBef>
                <a:spcPts val="1390"/>
              </a:spcBef>
              <a:buClr>
                <a:srgbClr val="FF0000"/>
              </a:buClr>
              <a:buFont typeface="Wingdings"/>
              <a:buChar char=""/>
              <a:tabLst>
                <a:tab pos="546100" algn="l"/>
              </a:tabLst>
            </a:pPr>
            <a:r>
              <a:rPr sz="1600">
                <a:latin typeface="Calibri"/>
                <a:cs typeface="Calibri"/>
              </a:rPr>
              <a:t>Manuels</a:t>
            </a:r>
            <a:r>
              <a:rPr sz="1600" spc="-25">
                <a:latin typeface="Calibri"/>
                <a:cs typeface="Calibri"/>
              </a:rPr>
              <a:t> </a:t>
            </a:r>
            <a:r>
              <a:rPr sz="1600" spc="-10">
                <a:latin typeface="Calibri"/>
                <a:cs typeface="Calibri"/>
              </a:rPr>
              <a:t>utilisateurs</a:t>
            </a:r>
            <a:r>
              <a:rPr sz="1600" spc="30">
                <a:latin typeface="Calibri"/>
                <a:cs typeface="Calibri"/>
              </a:rPr>
              <a:t> </a:t>
            </a:r>
            <a:r>
              <a:rPr sz="1600">
                <a:latin typeface="Calibri"/>
                <a:cs typeface="Calibri"/>
              </a:rPr>
              <a:t>mis</a:t>
            </a:r>
            <a:r>
              <a:rPr sz="1600" spc="-25">
                <a:latin typeface="Calibri"/>
                <a:cs typeface="Calibri"/>
              </a:rPr>
              <a:t> </a:t>
            </a:r>
            <a:r>
              <a:rPr sz="1600">
                <a:latin typeface="Calibri"/>
                <a:cs typeface="Calibri"/>
              </a:rPr>
              <a:t>à</a:t>
            </a:r>
            <a:r>
              <a:rPr sz="1600" spc="-15">
                <a:latin typeface="Calibri"/>
                <a:cs typeface="Calibri"/>
              </a:rPr>
              <a:t> </a:t>
            </a:r>
            <a:r>
              <a:rPr sz="1600" spc="-20">
                <a:latin typeface="Calibri"/>
                <a:cs typeface="Calibri"/>
              </a:rPr>
              <a:t>jour</a:t>
            </a:r>
            <a:endParaRPr sz="1600">
              <a:latin typeface="Calibri"/>
              <a:cs typeface="Calibri"/>
            </a:endParaRPr>
          </a:p>
        </p:txBody>
      </p:sp>
      <p:grpSp>
        <p:nvGrpSpPr>
          <p:cNvPr id="16" name="object 16"/>
          <p:cNvGrpSpPr/>
          <p:nvPr/>
        </p:nvGrpSpPr>
        <p:grpSpPr>
          <a:xfrm>
            <a:off x="2727960" y="1816607"/>
            <a:ext cx="536575" cy="2429510"/>
            <a:chOff x="2727960" y="1816607"/>
            <a:chExt cx="536575" cy="2429510"/>
          </a:xfrm>
        </p:grpSpPr>
        <p:pic>
          <p:nvPicPr>
            <p:cNvPr id="17" name="object 17"/>
            <p:cNvPicPr/>
            <p:nvPr/>
          </p:nvPicPr>
          <p:blipFill>
            <a:blip r:embed="rId5" cstate="print"/>
            <a:stretch>
              <a:fillRect/>
            </a:stretch>
          </p:blipFill>
          <p:spPr>
            <a:xfrm>
              <a:off x="2727960" y="1816607"/>
              <a:ext cx="527303" cy="527303"/>
            </a:xfrm>
            <a:prstGeom prst="rect">
              <a:avLst/>
            </a:prstGeom>
          </p:spPr>
        </p:pic>
        <p:pic>
          <p:nvPicPr>
            <p:cNvPr id="18" name="object 18"/>
            <p:cNvPicPr/>
            <p:nvPr/>
          </p:nvPicPr>
          <p:blipFill>
            <a:blip r:embed="rId6" cstate="print"/>
            <a:stretch>
              <a:fillRect/>
            </a:stretch>
          </p:blipFill>
          <p:spPr>
            <a:xfrm>
              <a:off x="2727960" y="3709415"/>
              <a:ext cx="536448" cy="536448"/>
            </a:xfrm>
            <a:prstGeom prst="rect">
              <a:avLst/>
            </a:prstGeom>
          </p:spPr>
        </p:pic>
      </p:gr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68</a:t>
            </a:fld>
            <a:endParaRPr spc="-25"/>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048" y="-1"/>
            <a:ext cx="6483078" cy="6857999"/>
          </a:xfrm>
          <a:prstGeom prst="rect">
            <a:avLst/>
          </a:prstGeom>
        </p:spPr>
      </p:pic>
      <p:pic>
        <p:nvPicPr>
          <p:cNvPr id="6" name="object 6"/>
          <p:cNvPicPr/>
          <p:nvPr/>
        </p:nvPicPr>
        <p:blipFill>
          <a:blip r:embed="rId4" cstate="print"/>
          <a:stretch>
            <a:fillRect/>
          </a:stretch>
        </p:blipFill>
        <p:spPr>
          <a:xfrm>
            <a:off x="438912" y="195071"/>
            <a:ext cx="1027176" cy="1014983"/>
          </a:xfrm>
          <a:prstGeom prst="rect">
            <a:avLst/>
          </a:prstGeom>
        </p:spPr>
      </p:pic>
      <p:pic>
        <p:nvPicPr>
          <p:cNvPr id="7" name="object 7"/>
          <p:cNvPicPr/>
          <p:nvPr/>
        </p:nvPicPr>
        <p:blipFill>
          <a:blip r:embed="rId5" cstate="print"/>
          <a:stretch>
            <a:fillRect/>
          </a:stretch>
        </p:blipFill>
        <p:spPr>
          <a:xfrm>
            <a:off x="1679448" y="381000"/>
            <a:ext cx="2002536" cy="646176"/>
          </a:xfrm>
          <a:prstGeom prst="rect">
            <a:avLst/>
          </a:prstGeom>
        </p:spPr>
      </p:pic>
      <p:sp>
        <p:nvSpPr>
          <p:cNvPr id="8" name="object 8"/>
          <p:cNvSpPr txBox="1"/>
          <p:nvPr/>
        </p:nvSpPr>
        <p:spPr>
          <a:xfrm>
            <a:off x="6505176" y="2590800"/>
            <a:ext cx="5610624" cy="1897955"/>
          </a:xfrm>
          <a:prstGeom prst="rect">
            <a:avLst/>
          </a:prstGeom>
        </p:spPr>
        <p:txBody>
          <a:bodyPr vert="horz" wrap="square" lIns="0" tIns="12700" rIns="0" bIns="0" rtlCol="0">
            <a:spAutoFit/>
          </a:bodyPr>
          <a:lstStyle/>
          <a:p>
            <a:pPr marL="12700">
              <a:lnSpc>
                <a:spcPct val="100000"/>
              </a:lnSpc>
            </a:pPr>
            <a:r>
              <a:rPr lang="fr-FR" sz="1800" b="1">
                <a:solidFill>
                  <a:srgbClr val="FF7800"/>
                </a:solidFill>
                <a:latin typeface="Calibri"/>
                <a:cs typeface="Calibri"/>
              </a:rPr>
              <a:t> </a:t>
            </a:r>
            <a:r>
              <a:rPr sz="1800" b="1" err="1">
                <a:solidFill>
                  <a:srgbClr val="FF7800"/>
                </a:solidFill>
                <a:latin typeface="Calibri"/>
                <a:cs typeface="Calibri"/>
              </a:rPr>
              <a:t>Dans</a:t>
            </a:r>
            <a:r>
              <a:rPr sz="1800" b="1" spc="-40">
                <a:solidFill>
                  <a:srgbClr val="FF7800"/>
                </a:solidFill>
                <a:latin typeface="Calibri"/>
                <a:cs typeface="Calibri"/>
              </a:rPr>
              <a:t> </a:t>
            </a:r>
            <a:r>
              <a:rPr sz="1800" b="1">
                <a:solidFill>
                  <a:srgbClr val="FF7800"/>
                </a:solidFill>
                <a:latin typeface="Calibri"/>
                <a:cs typeface="Calibri"/>
              </a:rPr>
              <a:t>c</a:t>
            </a:r>
            <a:r>
              <a:rPr lang="fr-FR" sz="1800" b="1" err="1">
                <a:solidFill>
                  <a:srgbClr val="FF7800"/>
                </a:solidFill>
                <a:latin typeface="Calibri"/>
                <a:cs typeface="Calibri"/>
              </a:rPr>
              <a:t>ette</a:t>
            </a:r>
            <a:r>
              <a:rPr lang="fr-FR" sz="1800" b="1">
                <a:solidFill>
                  <a:srgbClr val="FF7800"/>
                </a:solidFill>
                <a:latin typeface="Calibri"/>
                <a:cs typeface="Calibri"/>
              </a:rPr>
              <a:t> partie</a:t>
            </a:r>
            <a:r>
              <a:rPr sz="1800" b="1">
                <a:solidFill>
                  <a:srgbClr val="FF7800"/>
                </a:solidFill>
                <a:latin typeface="Calibri"/>
                <a:cs typeface="Calibri"/>
              </a:rPr>
              <a:t>,</a:t>
            </a:r>
            <a:r>
              <a:rPr sz="1800" b="1" spc="-30">
                <a:solidFill>
                  <a:srgbClr val="FF7800"/>
                </a:solidFill>
                <a:latin typeface="Calibri"/>
                <a:cs typeface="Calibri"/>
              </a:rPr>
              <a:t> </a:t>
            </a:r>
            <a:r>
              <a:rPr sz="1800" b="1">
                <a:solidFill>
                  <a:srgbClr val="FF7800"/>
                </a:solidFill>
                <a:latin typeface="Calibri"/>
                <a:cs typeface="Calibri"/>
              </a:rPr>
              <a:t>vous</a:t>
            </a:r>
            <a:r>
              <a:rPr sz="1800" b="1" spc="-15">
                <a:solidFill>
                  <a:srgbClr val="FF7800"/>
                </a:solidFill>
                <a:latin typeface="Calibri"/>
                <a:cs typeface="Calibri"/>
              </a:rPr>
              <a:t> </a:t>
            </a:r>
            <a:r>
              <a:rPr sz="1800" b="1">
                <a:solidFill>
                  <a:srgbClr val="FF7800"/>
                </a:solidFill>
                <a:latin typeface="Calibri"/>
                <a:cs typeface="Calibri"/>
              </a:rPr>
              <a:t>allez</a:t>
            </a:r>
            <a:r>
              <a:rPr sz="1800" b="1" spc="-35">
                <a:solidFill>
                  <a:srgbClr val="FF7800"/>
                </a:solidFill>
                <a:latin typeface="Calibri"/>
                <a:cs typeface="Calibri"/>
              </a:rPr>
              <a:t> </a:t>
            </a:r>
            <a:r>
              <a:rPr sz="1800" b="1" spc="-50">
                <a:solidFill>
                  <a:srgbClr val="FF7800"/>
                </a:solidFill>
                <a:latin typeface="Calibri"/>
                <a:cs typeface="Calibri"/>
              </a:rPr>
              <a:t>:</a:t>
            </a:r>
            <a:endParaRPr sz="1800">
              <a:latin typeface="Calibri"/>
              <a:cs typeface="Calibri"/>
            </a:endParaRPr>
          </a:p>
          <a:p>
            <a:pPr>
              <a:lnSpc>
                <a:spcPct val="100000"/>
              </a:lnSpc>
              <a:spcBef>
                <a:spcPts val="580"/>
              </a:spcBef>
            </a:pPr>
            <a:endParaRPr sz="1800">
              <a:latin typeface="Calibri"/>
              <a:cs typeface="Calibri"/>
            </a:endParaRPr>
          </a:p>
          <a:p>
            <a:pPr marL="356870" indent="-344170">
              <a:buFont typeface="Wingdings" panose="05000000000000000000" pitchFamily="2" charset="2"/>
              <a:buChar char="§"/>
              <a:tabLst>
                <a:tab pos="356870" algn="l"/>
              </a:tabLst>
            </a:pPr>
            <a:r>
              <a:rPr lang="fr-FR" sz="1600">
                <a:solidFill>
                  <a:srgbClr val="555555"/>
                </a:solidFill>
                <a:latin typeface="Calibri"/>
                <a:cs typeface="Calibri"/>
              </a:rPr>
              <a:t>Identifier</a:t>
            </a:r>
            <a:r>
              <a:rPr lang="fr-FR" sz="1600" spc="-5">
                <a:solidFill>
                  <a:srgbClr val="555555"/>
                </a:solidFill>
                <a:latin typeface="Calibri"/>
                <a:cs typeface="Calibri"/>
              </a:rPr>
              <a:t> </a:t>
            </a:r>
            <a:r>
              <a:rPr lang="fr-FR" sz="1600">
                <a:solidFill>
                  <a:srgbClr val="555555"/>
                </a:solidFill>
                <a:latin typeface="Calibri"/>
                <a:cs typeface="Calibri"/>
              </a:rPr>
              <a:t>la</a:t>
            </a:r>
            <a:r>
              <a:rPr lang="fr-FR" sz="1600" spc="-35">
                <a:solidFill>
                  <a:srgbClr val="555555"/>
                </a:solidFill>
                <a:latin typeface="Calibri"/>
                <a:cs typeface="Calibri"/>
              </a:rPr>
              <a:t> </a:t>
            </a:r>
            <a:r>
              <a:rPr lang="fr-FR" sz="1600">
                <a:solidFill>
                  <a:srgbClr val="555555"/>
                </a:solidFill>
                <a:latin typeface="Calibri"/>
                <a:cs typeface="Calibri"/>
              </a:rPr>
              <a:t>notion</a:t>
            </a:r>
            <a:r>
              <a:rPr lang="fr-FR" sz="1600" spc="-20">
                <a:solidFill>
                  <a:srgbClr val="555555"/>
                </a:solidFill>
                <a:latin typeface="Calibri"/>
                <a:cs typeface="Calibri"/>
              </a:rPr>
              <a:t> </a:t>
            </a:r>
            <a:r>
              <a:rPr lang="fr-FR" sz="1600">
                <a:solidFill>
                  <a:srgbClr val="555555"/>
                </a:solidFill>
                <a:latin typeface="Calibri"/>
                <a:cs typeface="Calibri"/>
              </a:rPr>
              <a:t>de</a:t>
            </a:r>
            <a:r>
              <a:rPr lang="fr-FR" sz="1600" spc="-30">
                <a:solidFill>
                  <a:srgbClr val="555555"/>
                </a:solidFill>
                <a:latin typeface="Calibri"/>
                <a:cs typeface="Calibri"/>
              </a:rPr>
              <a:t> </a:t>
            </a:r>
            <a:r>
              <a:rPr lang="fr-FR" sz="1600">
                <a:solidFill>
                  <a:srgbClr val="555555"/>
                </a:solidFill>
                <a:latin typeface="Calibri"/>
                <a:cs typeface="Calibri"/>
              </a:rPr>
              <a:t>base</a:t>
            </a:r>
            <a:r>
              <a:rPr lang="fr-FR" sz="1600" spc="-40">
                <a:solidFill>
                  <a:srgbClr val="555555"/>
                </a:solidFill>
                <a:latin typeface="Calibri"/>
                <a:cs typeface="Calibri"/>
              </a:rPr>
              <a:t> </a:t>
            </a:r>
            <a:r>
              <a:rPr lang="fr-FR" sz="1600">
                <a:solidFill>
                  <a:srgbClr val="555555"/>
                </a:solidFill>
                <a:latin typeface="Calibri"/>
                <a:cs typeface="Calibri"/>
              </a:rPr>
              <a:t>de</a:t>
            </a:r>
            <a:r>
              <a:rPr lang="fr-FR" sz="1600" spc="-25">
                <a:solidFill>
                  <a:srgbClr val="555555"/>
                </a:solidFill>
                <a:latin typeface="Calibri"/>
                <a:cs typeface="Calibri"/>
              </a:rPr>
              <a:t> </a:t>
            </a:r>
            <a:r>
              <a:rPr lang="fr-FR" sz="1600" spc="-10">
                <a:solidFill>
                  <a:srgbClr val="555555"/>
                </a:solidFill>
                <a:latin typeface="Calibri"/>
                <a:cs typeface="Calibri"/>
              </a:rPr>
              <a:t>données.</a:t>
            </a:r>
          </a:p>
          <a:p>
            <a:pPr marL="12700">
              <a:lnSpc>
                <a:spcPct val="100000"/>
              </a:lnSpc>
              <a:tabLst>
                <a:tab pos="356870" algn="l"/>
              </a:tabLst>
            </a:pPr>
            <a:endParaRPr lang="fr-FR" sz="1600" spc="-10">
              <a:solidFill>
                <a:srgbClr val="555555"/>
              </a:solidFill>
              <a:latin typeface="Calibri"/>
              <a:cs typeface="Calibri"/>
            </a:endParaRPr>
          </a:p>
          <a:p>
            <a:pPr marL="356870" indent="-344170">
              <a:lnSpc>
                <a:spcPct val="100000"/>
              </a:lnSpc>
              <a:buFont typeface="Wingdings" panose="05000000000000000000" pitchFamily="2" charset="2"/>
              <a:buChar char="§"/>
              <a:tabLst>
                <a:tab pos="356870" algn="l"/>
              </a:tabLst>
            </a:pPr>
            <a:r>
              <a:rPr lang="fr-FR" sz="1600" spc="-10">
                <a:solidFill>
                  <a:srgbClr val="555555"/>
                </a:solidFill>
                <a:latin typeface="Calibri"/>
                <a:cs typeface="Calibri"/>
              </a:rPr>
              <a:t>Positionner la base de données par rapport au SI.</a:t>
            </a:r>
            <a:endParaRPr sz="1600" spc="-10">
              <a:solidFill>
                <a:srgbClr val="555555"/>
              </a:solidFill>
              <a:latin typeface="Calibri"/>
              <a:cs typeface="Calibri"/>
            </a:endParaRPr>
          </a:p>
          <a:p>
            <a:pPr marL="356870" indent="-344170">
              <a:lnSpc>
                <a:spcPct val="100000"/>
              </a:lnSpc>
              <a:spcBef>
                <a:spcPts val="2105"/>
              </a:spcBef>
              <a:buFont typeface="Wingdings" panose="05000000000000000000" pitchFamily="2" charset="2"/>
              <a:buChar char="§"/>
              <a:tabLst>
                <a:tab pos="356870" algn="l"/>
              </a:tabLst>
            </a:pPr>
            <a:r>
              <a:rPr lang="fr-FR" sz="1600" spc="-10">
                <a:solidFill>
                  <a:srgbClr val="555555"/>
                </a:solidFill>
                <a:latin typeface="Calibri"/>
                <a:cs typeface="Calibri"/>
              </a:rPr>
              <a:t>Identifier</a:t>
            </a:r>
            <a:r>
              <a:rPr lang="fr-FR" sz="1600">
                <a:solidFill>
                  <a:srgbClr val="555555"/>
                </a:solidFill>
                <a:latin typeface="Calibri"/>
                <a:cs typeface="Calibri"/>
              </a:rPr>
              <a:t> les phases de conception d’une base de données.</a:t>
            </a:r>
            <a:endParaRPr lang="fr-FR" sz="1600">
              <a:latin typeface="Calibri"/>
              <a:cs typeface="Calibri"/>
            </a:endParaRPr>
          </a:p>
        </p:txBody>
      </p:sp>
      <p:sp>
        <p:nvSpPr>
          <p:cNvPr id="12" name="Rectangle 11"/>
          <p:cNvSpPr/>
          <p:nvPr/>
        </p:nvSpPr>
        <p:spPr>
          <a:xfrm>
            <a:off x="6505176" y="1267204"/>
            <a:ext cx="1303242" cy="400110"/>
          </a:xfrm>
          <a:prstGeom prst="rect">
            <a:avLst/>
          </a:prstGeom>
        </p:spPr>
        <p:txBody>
          <a:bodyPr wrap="none">
            <a:spAutoFit/>
          </a:bodyPr>
          <a:lstStyle/>
          <a:p>
            <a:r>
              <a:rPr lang="fr-FR" sz="2000" b="1" spc="-20">
                <a:solidFill>
                  <a:srgbClr val="007842"/>
                </a:solidFill>
              </a:rPr>
              <a:t>PARTIE</a:t>
            </a:r>
            <a:r>
              <a:rPr lang="fr-FR" sz="2000" b="1" spc="-120">
                <a:solidFill>
                  <a:srgbClr val="007842"/>
                </a:solidFill>
              </a:rPr>
              <a:t> </a:t>
            </a:r>
            <a:r>
              <a:rPr lang="fr-FR" sz="2000" b="1" spc="-50">
                <a:solidFill>
                  <a:srgbClr val="007842"/>
                </a:solidFill>
              </a:rPr>
              <a:t>2</a:t>
            </a:r>
            <a:endParaRPr lang="ar-MA" sz="2000" b="1"/>
          </a:p>
        </p:txBody>
      </p:sp>
      <p:sp>
        <p:nvSpPr>
          <p:cNvPr id="9" name="Espace réservé du texte 3">
            <a:extLst>
              <a:ext uri="{FF2B5EF4-FFF2-40B4-BE49-F238E27FC236}">
                <a16:creationId xmlns:a16="http://schemas.microsoft.com/office/drawing/2014/main" id="{BDCE3EC9-85AF-4F2F-9F13-CA53FD5032F0}"/>
              </a:ext>
            </a:extLst>
          </p:cNvPr>
          <p:cNvSpPr>
            <a:spLocks noGrp="1"/>
          </p:cNvSpPr>
          <p:nvPr>
            <p:ph type="body" sz="quarter" idx="4294967295"/>
          </p:nvPr>
        </p:nvSpPr>
        <p:spPr>
          <a:xfrm>
            <a:off x="6505176" y="1905000"/>
            <a:ext cx="4696224" cy="900000"/>
          </a:xfrm>
          <a:prstGeom prst="rect">
            <a:avLst/>
          </a:prstGeom>
        </p:spPr>
        <p:txBody>
          <a:bodyPr/>
          <a:lstStyle/>
          <a:p>
            <a:r>
              <a:rPr lang="fr-FR" sz="2400" b="1" spc="-10">
                <a:solidFill>
                  <a:srgbClr val="008245"/>
                </a:solidFill>
                <a:latin typeface="Calibri"/>
                <a:cs typeface="Calibri"/>
              </a:rPr>
              <a:t>Conception d’une base de données</a:t>
            </a:r>
          </a:p>
        </p:txBody>
      </p:sp>
    </p:spTree>
    <p:extLst>
      <p:ext uri="{BB962C8B-B14F-4D97-AF65-F5344CB8AC3E}">
        <p14:creationId xmlns:p14="http://schemas.microsoft.com/office/powerpoint/2010/main" val="45438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8255"/>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xfrm>
            <a:off x="258876" y="327406"/>
            <a:ext cx="3764279" cy="329565"/>
          </a:xfrm>
          <a:prstGeom prst="rect">
            <a:avLst/>
          </a:prstGeom>
        </p:spPr>
        <p:txBody>
          <a:bodyPr vert="horz" wrap="square" lIns="0" tIns="11430" rIns="0" bIns="0" rtlCol="0">
            <a:spAutoFit/>
          </a:bodyPr>
          <a:lstStyle/>
          <a:p>
            <a:pPr marL="12700">
              <a:lnSpc>
                <a:spcPct val="100000"/>
              </a:lnSpc>
              <a:spcBef>
                <a:spcPts val="90"/>
              </a:spcBef>
            </a:pPr>
            <a:r>
              <a:rPr>
                <a:solidFill>
                  <a:srgbClr val="008245"/>
                </a:solidFill>
              </a:rPr>
              <a:t>01-</a:t>
            </a:r>
            <a:r>
              <a:rPr spc="-45">
                <a:solidFill>
                  <a:srgbClr val="008245"/>
                </a:solidFill>
              </a:rPr>
              <a:t> </a:t>
            </a:r>
            <a:r>
              <a:rPr spc="-10">
                <a:solidFill>
                  <a:srgbClr val="008245"/>
                </a:solidFill>
              </a:rPr>
              <a:t>COMPRENDRE</a:t>
            </a:r>
            <a:r>
              <a:rPr spc="-20">
                <a:solidFill>
                  <a:srgbClr val="008245"/>
                </a:solidFill>
              </a:rPr>
              <a:t> </a:t>
            </a:r>
            <a:r>
              <a:rPr>
                <a:solidFill>
                  <a:srgbClr val="008245"/>
                </a:solidFill>
              </a:rPr>
              <a:t>LA</a:t>
            </a:r>
            <a:r>
              <a:rPr spc="-70">
                <a:solidFill>
                  <a:srgbClr val="008245"/>
                </a:solidFill>
              </a:rPr>
              <a:t> </a:t>
            </a:r>
            <a:r>
              <a:rPr>
                <a:solidFill>
                  <a:srgbClr val="008245"/>
                </a:solidFill>
              </a:rPr>
              <a:t>NOTION</a:t>
            </a:r>
            <a:r>
              <a:rPr spc="-25">
                <a:solidFill>
                  <a:srgbClr val="008245"/>
                </a:solidFill>
              </a:rPr>
              <a:t> </a:t>
            </a:r>
            <a:r>
              <a:rPr>
                <a:solidFill>
                  <a:srgbClr val="008245"/>
                </a:solidFill>
              </a:rPr>
              <a:t>DE</a:t>
            </a:r>
            <a:r>
              <a:rPr spc="-45">
                <a:solidFill>
                  <a:srgbClr val="008245"/>
                </a:solidFill>
              </a:rPr>
              <a:t> </a:t>
            </a:r>
            <a:r>
              <a:rPr spc="-25">
                <a:solidFill>
                  <a:srgbClr val="008245"/>
                </a:solidFill>
              </a:rPr>
              <a:t>SI</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50" dirty="0"/>
              <a:t>7</a:t>
            </a:fld>
            <a:endParaRPr spc="-50"/>
          </a:p>
        </p:txBody>
      </p:sp>
      <p:sp>
        <p:nvSpPr>
          <p:cNvPr id="10" name="object 10"/>
          <p:cNvSpPr txBox="1"/>
          <p:nvPr/>
        </p:nvSpPr>
        <p:spPr>
          <a:xfrm>
            <a:off x="269240" y="771905"/>
            <a:ext cx="14084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8245"/>
                </a:solidFill>
                <a:latin typeface="Calibri"/>
                <a:cs typeface="Calibri"/>
              </a:rPr>
              <a:t>Définitions</a:t>
            </a:r>
            <a:r>
              <a:rPr sz="1600" b="1" spc="-55">
                <a:solidFill>
                  <a:srgbClr val="008245"/>
                </a:solidFill>
                <a:latin typeface="Calibri"/>
                <a:cs typeface="Calibri"/>
              </a:rPr>
              <a:t> </a:t>
            </a:r>
            <a:r>
              <a:rPr sz="1600" b="1">
                <a:solidFill>
                  <a:srgbClr val="008245"/>
                </a:solidFill>
                <a:latin typeface="Calibri"/>
                <a:cs typeface="Calibri"/>
              </a:rPr>
              <a:t>du</a:t>
            </a:r>
            <a:r>
              <a:rPr sz="1600" b="1" spc="-25">
                <a:solidFill>
                  <a:srgbClr val="008245"/>
                </a:solidFill>
                <a:latin typeface="Calibri"/>
                <a:cs typeface="Calibri"/>
              </a:rPr>
              <a:t> SI</a:t>
            </a:r>
            <a:endParaRPr sz="1600">
              <a:latin typeface="Calibri"/>
              <a:cs typeface="Calibri"/>
            </a:endParaRPr>
          </a:p>
        </p:txBody>
      </p:sp>
      <p:sp>
        <p:nvSpPr>
          <p:cNvPr id="11" name="object 11"/>
          <p:cNvSpPr txBox="1"/>
          <p:nvPr/>
        </p:nvSpPr>
        <p:spPr>
          <a:xfrm>
            <a:off x="1074547" y="3446475"/>
            <a:ext cx="10050653" cy="3001462"/>
          </a:xfrm>
          <a:prstGeom prst="rect">
            <a:avLst/>
          </a:prstGeom>
        </p:spPr>
        <p:txBody>
          <a:bodyPr vert="horz" wrap="square" lIns="0" tIns="26034" rIns="0" bIns="0" rtlCol="0">
            <a:spAutoFit/>
          </a:bodyPr>
          <a:lstStyle/>
          <a:p>
            <a:pPr marL="12700" marR="5080" algn="just">
              <a:lnSpc>
                <a:spcPts val="1610"/>
              </a:lnSpc>
              <a:spcBef>
                <a:spcPts val="204"/>
              </a:spcBef>
            </a:pPr>
            <a:r>
              <a:rPr sz="1600" spc="-10">
                <a:solidFill>
                  <a:srgbClr val="555555"/>
                </a:solidFill>
                <a:latin typeface="Calibri"/>
                <a:cs typeface="Calibri"/>
              </a:rPr>
              <a:t>L’objectif</a:t>
            </a:r>
            <a:r>
              <a:rPr sz="1600" spc="95">
                <a:solidFill>
                  <a:srgbClr val="555555"/>
                </a:solidFill>
                <a:latin typeface="Calibri"/>
                <a:cs typeface="Calibri"/>
              </a:rPr>
              <a:t> </a:t>
            </a:r>
            <a:r>
              <a:rPr sz="1600">
                <a:solidFill>
                  <a:srgbClr val="555555"/>
                </a:solidFill>
                <a:latin typeface="Calibri"/>
                <a:cs typeface="Calibri"/>
              </a:rPr>
              <a:t>principal</a:t>
            </a:r>
            <a:r>
              <a:rPr sz="1600" spc="95">
                <a:solidFill>
                  <a:srgbClr val="555555"/>
                </a:solidFill>
                <a:latin typeface="Calibri"/>
                <a:cs typeface="Calibri"/>
              </a:rPr>
              <a:t> </a:t>
            </a:r>
            <a:r>
              <a:rPr sz="1600">
                <a:solidFill>
                  <a:srgbClr val="555555"/>
                </a:solidFill>
                <a:latin typeface="Calibri"/>
                <a:cs typeface="Calibri"/>
              </a:rPr>
              <a:t>du</a:t>
            </a:r>
            <a:r>
              <a:rPr sz="1600" spc="65">
                <a:solidFill>
                  <a:srgbClr val="555555"/>
                </a:solidFill>
                <a:latin typeface="Calibri"/>
                <a:cs typeface="Calibri"/>
              </a:rPr>
              <a:t> </a:t>
            </a:r>
            <a:r>
              <a:rPr sz="1600">
                <a:solidFill>
                  <a:srgbClr val="555555"/>
                </a:solidFill>
                <a:latin typeface="Calibri"/>
                <a:cs typeface="Calibri"/>
              </a:rPr>
              <a:t>système</a:t>
            </a:r>
            <a:r>
              <a:rPr sz="1600" spc="110">
                <a:solidFill>
                  <a:srgbClr val="555555"/>
                </a:solidFill>
                <a:latin typeface="Calibri"/>
                <a:cs typeface="Calibri"/>
              </a:rPr>
              <a:t> </a:t>
            </a:r>
            <a:r>
              <a:rPr sz="1600">
                <a:solidFill>
                  <a:srgbClr val="555555"/>
                </a:solidFill>
                <a:latin typeface="Calibri"/>
                <a:cs typeface="Calibri"/>
              </a:rPr>
              <a:t>d’information</a:t>
            </a:r>
            <a:r>
              <a:rPr sz="1600" spc="75">
                <a:solidFill>
                  <a:srgbClr val="555555"/>
                </a:solidFill>
                <a:latin typeface="Calibri"/>
                <a:cs typeface="Calibri"/>
              </a:rPr>
              <a:t> </a:t>
            </a:r>
            <a:r>
              <a:rPr sz="1600">
                <a:solidFill>
                  <a:srgbClr val="555555"/>
                </a:solidFill>
                <a:latin typeface="Calibri"/>
                <a:cs typeface="Calibri"/>
              </a:rPr>
              <a:t>est</a:t>
            </a:r>
            <a:r>
              <a:rPr sz="1600" spc="90">
                <a:solidFill>
                  <a:srgbClr val="555555"/>
                </a:solidFill>
                <a:latin typeface="Calibri"/>
                <a:cs typeface="Calibri"/>
              </a:rPr>
              <a:t> </a:t>
            </a:r>
            <a:r>
              <a:rPr sz="1600">
                <a:solidFill>
                  <a:srgbClr val="555555"/>
                </a:solidFill>
                <a:latin typeface="Calibri"/>
                <a:cs typeface="Calibri"/>
              </a:rPr>
              <a:t>de</a:t>
            </a:r>
            <a:r>
              <a:rPr sz="1600" spc="95">
                <a:solidFill>
                  <a:srgbClr val="555555"/>
                </a:solidFill>
                <a:latin typeface="Calibri"/>
                <a:cs typeface="Calibri"/>
              </a:rPr>
              <a:t> </a:t>
            </a:r>
            <a:r>
              <a:rPr sz="1600">
                <a:solidFill>
                  <a:srgbClr val="555555"/>
                </a:solidFill>
                <a:latin typeface="Calibri"/>
                <a:cs typeface="Calibri"/>
              </a:rPr>
              <a:t>faciliter</a:t>
            </a:r>
            <a:r>
              <a:rPr sz="1600" spc="90">
                <a:solidFill>
                  <a:srgbClr val="555555"/>
                </a:solidFill>
                <a:latin typeface="Calibri"/>
                <a:cs typeface="Calibri"/>
              </a:rPr>
              <a:t> </a:t>
            </a:r>
            <a:r>
              <a:rPr sz="1600">
                <a:solidFill>
                  <a:srgbClr val="555555"/>
                </a:solidFill>
                <a:latin typeface="Calibri"/>
                <a:cs typeface="Calibri"/>
              </a:rPr>
              <a:t>la</a:t>
            </a:r>
            <a:r>
              <a:rPr sz="1600" spc="95">
                <a:solidFill>
                  <a:srgbClr val="555555"/>
                </a:solidFill>
                <a:latin typeface="Calibri"/>
                <a:cs typeface="Calibri"/>
              </a:rPr>
              <a:t> </a:t>
            </a:r>
            <a:r>
              <a:rPr sz="1600">
                <a:solidFill>
                  <a:srgbClr val="555555"/>
                </a:solidFill>
                <a:latin typeface="Calibri"/>
                <a:cs typeface="Calibri"/>
              </a:rPr>
              <a:t>communication</a:t>
            </a:r>
            <a:r>
              <a:rPr sz="1600" spc="70">
                <a:solidFill>
                  <a:srgbClr val="555555"/>
                </a:solidFill>
                <a:latin typeface="Calibri"/>
                <a:cs typeface="Calibri"/>
              </a:rPr>
              <a:t> </a:t>
            </a:r>
            <a:r>
              <a:rPr sz="1600">
                <a:solidFill>
                  <a:srgbClr val="555555"/>
                </a:solidFill>
                <a:latin typeface="Calibri"/>
                <a:cs typeface="Calibri"/>
              </a:rPr>
              <a:t>entre</a:t>
            </a:r>
            <a:r>
              <a:rPr sz="1600" spc="85">
                <a:solidFill>
                  <a:srgbClr val="555555"/>
                </a:solidFill>
                <a:latin typeface="Calibri"/>
                <a:cs typeface="Calibri"/>
              </a:rPr>
              <a:t> </a:t>
            </a:r>
            <a:r>
              <a:rPr sz="1600">
                <a:solidFill>
                  <a:srgbClr val="555555"/>
                </a:solidFill>
                <a:latin typeface="Calibri"/>
                <a:cs typeface="Calibri"/>
              </a:rPr>
              <a:t>les</a:t>
            </a:r>
            <a:r>
              <a:rPr sz="1600" spc="100">
                <a:solidFill>
                  <a:srgbClr val="555555"/>
                </a:solidFill>
                <a:latin typeface="Calibri"/>
                <a:cs typeface="Calibri"/>
              </a:rPr>
              <a:t> </a:t>
            </a:r>
            <a:r>
              <a:rPr sz="1600">
                <a:solidFill>
                  <a:srgbClr val="555555"/>
                </a:solidFill>
                <a:latin typeface="Calibri"/>
                <a:cs typeface="Calibri"/>
              </a:rPr>
              <a:t>acteurs</a:t>
            </a:r>
            <a:r>
              <a:rPr sz="1600" spc="100">
                <a:solidFill>
                  <a:srgbClr val="555555"/>
                </a:solidFill>
                <a:latin typeface="Calibri"/>
                <a:cs typeface="Calibri"/>
              </a:rPr>
              <a:t> </a:t>
            </a:r>
            <a:r>
              <a:rPr sz="1600">
                <a:solidFill>
                  <a:srgbClr val="555555"/>
                </a:solidFill>
                <a:latin typeface="Calibri"/>
                <a:cs typeface="Calibri"/>
              </a:rPr>
              <a:t>d’une</a:t>
            </a:r>
            <a:r>
              <a:rPr sz="1600" spc="80">
                <a:solidFill>
                  <a:srgbClr val="555555"/>
                </a:solidFill>
                <a:latin typeface="Calibri"/>
                <a:cs typeface="Calibri"/>
              </a:rPr>
              <a:t> </a:t>
            </a:r>
            <a:r>
              <a:rPr sz="1600">
                <a:solidFill>
                  <a:srgbClr val="555555"/>
                </a:solidFill>
                <a:latin typeface="Calibri"/>
                <a:cs typeface="Calibri"/>
              </a:rPr>
              <a:t>entreprise.</a:t>
            </a:r>
            <a:r>
              <a:rPr sz="1600" spc="85">
                <a:solidFill>
                  <a:srgbClr val="555555"/>
                </a:solidFill>
                <a:latin typeface="Calibri"/>
                <a:cs typeface="Calibri"/>
              </a:rPr>
              <a:t> </a:t>
            </a:r>
            <a:endParaRPr lang="fr-FR" sz="1600" spc="85">
              <a:solidFill>
                <a:srgbClr val="555555"/>
              </a:solidFill>
              <a:latin typeface="Calibri"/>
              <a:cs typeface="Calibri"/>
            </a:endParaRPr>
          </a:p>
          <a:p>
            <a:pPr marL="12700" marR="5080" algn="just">
              <a:lnSpc>
                <a:spcPts val="1610"/>
              </a:lnSpc>
              <a:spcBef>
                <a:spcPts val="204"/>
              </a:spcBef>
            </a:pPr>
            <a:endParaRPr lang="fr-FR" sz="1600" spc="85">
              <a:solidFill>
                <a:srgbClr val="555555"/>
              </a:solidFill>
              <a:latin typeface="Calibri"/>
              <a:cs typeface="Calibri"/>
            </a:endParaRPr>
          </a:p>
          <a:p>
            <a:pPr marL="12700" marR="5080" algn="just">
              <a:lnSpc>
                <a:spcPts val="1610"/>
              </a:lnSpc>
              <a:spcBef>
                <a:spcPts val="204"/>
              </a:spcBef>
            </a:pPr>
            <a:r>
              <a:rPr lang="fr-FR" sz="1600" b="1">
                <a:solidFill>
                  <a:srgbClr val="FF0000"/>
                </a:solidFill>
                <a:latin typeface="Calibri"/>
                <a:cs typeface="Calibri"/>
              </a:rPr>
              <a:t>Remarque</a:t>
            </a:r>
            <a:r>
              <a:rPr lang="fr-FR" sz="1600">
                <a:solidFill>
                  <a:srgbClr val="555555"/>
                </a:solidFill>
                <a:latin typeface="Calibri"/>
                <a:cs typeface="Calibri"/>
              </a:rPr>
              <a:t> : </a:t>
            </a:r>
            <a:r>
              <a:rPr sz="1600">
                <a:solidFill>
                  <a:srgbClr val="555555"/>
                </a:solidFill>
                <a:latin typeface="Calibri"/>
                <a:cs typeface="Calibri"/>
              </a:rPr>
              <a:t>communication</a:t>
            </a:r>
            <a:r>
              <a:rPr sz="1600" spc="30">
                <a:solidFill>
                  <a:srgbClr val="555555"/>
                </a:solidFill>
                <a:latin typeface="Calibri"/>
                <a:cs typeface="Calibri"/>
              </a:rPr>
              <a:t> </a:t>
            </a:r>
            <a:r>
              <a:rPr sz="1600">
                <a:solidFill>
                  <a:srgbClr val="555555"/>
                </a:solidFill>
                <a:latin typeface="Calibri"/>
                <a:cs typeface="Calibri"/>
              </a:rPr>
              <a:t>dans</a:t>
            </a:r>
            <a:r>
              <a:rPr sz="1600" spc="45">
                <a:solidFill>
                  <a:srgbClr val="555555"/>
                </a:solidFill>
                <a:latin typeface="Calibri"/>
                <a:cs typeface="Calibri"/>
              </a:rPr>
              <a:t> </a:t>
            </a:r>
            <a:r>
              <a:rPr sz="1600">
                <a:solidFill>
                  <a:srgbClr val="555555"/>
                </a:solidFill>
                <a:latin typeface="Calibri"/>
                <a:cs typeface="Calibri"/>
              </a:rPr>
              <a:t>une</a:t>
            </a:r>
            <a:r>
              <a:rPr sz="1600" spc="35">
                <a:solidFill>
                  <a:srgbClr val="555555"/>
                </a:solidFill>
                <a:latin typeface="Calibri"/>
                <a:cs typeface="Calibri"/>
              </a:rPr>
              <a:t> </a:t>
            </a:r>
            <a:r>
              <a:rPr sz="1600">
                <a:solidFill>
                  <a:srgbClr val="555555"/>
                </a:solidFill>
                <a:latin typeface="Calibri"/>
                <a:cs typeface="Calibri"/>
              </a:rPr>
              <a:t>entreprise</a:t>
            </a:r>
            <a:r>
              <a:rPr sz="1600" spc="45">
                <a:solidFill>
                  <a:srgbClr val="555555"/>
                </a:solidFill>
                <a:latin typeface="Calibri"/>
                <a:cs typeface="Calibri"/>
              </a:rPr>
              <a:t> </a:t>
            </a:r>
            <a:r>
              <a:rPr sz="1600">
                <a:solidFill>
                  <a:srgbClr val="555555"/>
                </a:solidFill>
                <a:latin typeface="Calibri"/>
                <a:cs typeface="Calibri"/>
              </a:rPr>
              <a:t>peut</a:t>
            </a:r>
            <a:r>
              <a:rPr sz="1600" spc="30">
                <a:solidFill>
                  <a:srgbClr val="555555"/>
                </a:solidFill>
                <a:latin typeface="Calibri"/>
                <a:cs typeface="Calibri"/>
              </a:rPr>
              <a:t> </a:t>
            </a:r>
            <a:r>
              <a:rPr sz="1600">
                <a:solidFill>
                  <a:srgbClr val="555555"/>
                </a:solidFill>
                <a:latin typeface="Calibri"/>
                <a:cs typeface="Calibri"/>
              </a:rPr>
              <a:t>être</a:t>
            </a:r>
            <a:r>
              <a:rPr sz="1600" spc="40">
                <a:solidFill>
                  <a:srgbClr val="555555"/>
                </a:solidFill>
                <a:latin typeface="Calibri"/>
                <a:cs typeface="Calibri"/>
              </a:rPr>
              <a:t> </a:t>
            </a:r>
            <a:r>
              <a:rPr sz="1600">
                <a:solidFill>
                  <a:srgbClr val="555555"/>
                </a:solidFill>
                <a:latin typeface="Calibri"/>
                <a:cs typeface="Calibri"/>
              </a:rPr>
              <a:t>effectuée</a:t>
            </a:r>
            <a:r>
              <a:rPr sz="1600" spc="40">
                <a:solidFill>
                  <a:srgbClr val="555555"/>
                </a:solidFill>
                <a:latin typeface="Calibri"/>
                <a:cs typeface="Calibri"/>
              </a:rPr>
              <a:t> </a:t>
            </a:r>
            <a:r>
              <a:rPr sz="1600">
                <a:solidFill>
                  <a:srgbClr val="555555"/>
                </a:solidFill>
                <a:latin typeface="Calibri"/>
                <a:cs typeface="Calibri"/>
              </a:rPr>
              <a:t>en</a:t>
            </a:r>
            <a:r>
              <a:rPr sz="1600" spc="30">
                <a:solidFill>
                  <a:srgbClr val="555555"/>
                </a:solidFill>
                <a:latin typeface="Calibri"/>
                <a:cs typeface="Calibri"/>
              </a:rPr>
              <a:t> </a:t>
            </a:r>
            <a:r>
              <a:rPr sz="1600">
                <a:solidFill>
                  <a:srgbClr val="555555"/>
                </a:solidFill>
                <a:latin typeface="Calibri"/>
                <a:cs typeface="Calibri"/>
              </a:rPr>
              <a:t>se</a:t>
            </a:r>
            <a:r>
              <a:rPr sz="1600" spc="35">
                <a:solidFill>
                  <a:srgbClr val="555555"/>
                </a:solidFill>
                <a:latin typeface="Calibri"/>
                <a:cs typeface="Calibri"/>
              </a:rPr>
              <a:t> </a:t>
            </a:r>
            <a:r>
              <a:rPr sz="1600">
                <a:solidFill>
                  <a:srgbClr val="555555"/>
                </a:solidFill>
                <a:latin typeface="Calibri"/>
                <a:cs typeface="Calibri"/>
              </a:rPr>
              <a:t>basant</a:t>
            </a:r>
            <a:r>
              <a:rPr sz="1600" spc="10">
                <a:solidFill>
                  <a:srgbClr val="555555"/>
                </a:solidFill>
                <a:latin typeface="Calibri"/>
                <a:cs typeface="Calibri"/>
              </a:rPr>
              <a:t> </a:t>
            </a:r>
            <a:r>
              <a:rPr sz="1600">
                <a:solidFill>
                  <a:srgbClr val="555555"/>
                </a:solidFill>
                <a:latin typeface="Calibri"/>
                <a:cs typeface="Calibri"/>
              </a:rPr>
              <a:t>sur</a:t>
            </a:r>
            <a:r>
              <a:rPr sz="1600" spc="35">
                <a:solidFill>
                  <a:srgbClr val="555555"/>
                </a:solidFill>
                <a:latin typeface="Calibri"/>
                <a:cs typeface="Calibri"/>
              </a:rPr>
              <a:t> </a:t>
            </a:r>
            <a:r>
              <a:rPr sz="1600">
                <a:solidFill>
                  <a:srgbClr val="555555"/>
                </a:solidFill>
                <a:latin typeface="Calibri"/>
                <a:cs typeface="Calibri"/>
              </a:rPr>
              <a:t>les</a:t>
            </a:r>
            <a:r>
              <a:rPr sz="1600" spc="20">
                <a:solidFill>
                  <a:srgbClr val="555555"/>
                </a:solidFill>
                <a:latin typeface="Calibri"/>
                <a:cs typeface="Calibri"/>
              </a:rPr>
              <a:t> </a:t>
            </a:r>
            <a:r>
              <a:rPr sz="1600">
                <a:solidFill>
                  <a:srgbClr val="555555"/>
                </a:solidFill>
                <a:latin typeface="Calibri"/>
                <a:cs typeface="Calibri"/>
              </a:rPr>
              <a:t>éléments</a:t>
            </a:r>
            <a:r>
              <a:rPr sz="1600" spc="50">
                <a:solidFill>
                  <a:srgbClr val="555555"/>
                </a:solidFill>
                <a:latin typeface="Calibri"/>
                <a:cs typeface="Calibri"/>
              </a:rPr>
              <a:t> </a:t>
            </a:r>
            <a:r>
              <a:rPr sz="1600">
                <a:solidFill>
                  <a:srgbClr val="555555"/>
                </a:solidFill>
                <a:latin typeface="Calibri"/>
                <a:cs typeface="Calibri"/>
              </a:rPr>
              <a:t>physiques</a:t>
            </a:r>
            <a:r>
              <a:rPr sz="1600" spc="55">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spc="-10">
                <a:solidFill>
                  <a:srgbClr val="555555"/>
                </a:solidFill>
                <a:latin typeface="Calibri"/>
                <a:cs typeface="Calibri"/>
              </a:rPr>
              <a:t>l’entreprise</a:t>
            </a:r>
            <a:r>
              <a:rPr sz="1600" spc="5">
                <a:solidFill>
                  <a:srgbClr val="555555"/>
                </a:solidFill>
                <a:latin typeface="Calibri"/>
                <a:cs typeface="Calibri"/>
              </a:rPr>
              <a:t> </a:t>
            </a:r>
            <a:r>
              <a:rPr sz="1600">
                <a:solidFill>
                  <a:srgbClr val="555555"/>
                </a:solidFill>
                <a:latin typeface="Calibri"/>
                <a:cs typeface="Calibri"/>
              </a:rPr>
              <a:t>ou</a:t>
            </a:r>
            <a:r>
              <a:rPr sz="1600" spc="25">
                <a:solidFill>
                  <a:srgbClr val="555555"/>
                </a:solidFill>
                <a:latin typeface="Calibri"/>
                <a:cs typeface="Calibri"/>
              </a:rPr>
              <a:t> </a:t>
            </a:r>
            <a:r>
              <a:rPr sz="1600">
                <a:solidFill>
                  <a:srgbClr val="555555"/>
                </a:solidFill>
                <a:latin typeface="Calibri"/>
                <a:cs typeface="Calibri"/>
              </a:rPr>
              <a:t>bien</a:t>
            </a:r>
            <a:r>
              <a:rPr sz="1600" spc="15">
                <a:solidFill>
                  <a:srgbClr val="555555"/>
                </a:solidFill>
                <a:latin typeface="Calibri"/>
                <a:cs typeface="Calibri"/>
              </a:rPr>
              <a:t> </a:t>
            </a:r>
            <a:r>
              <a:rPr sz="1600">
                <a:solidFill>
                  <a:srgbClr val="555555"/>
                </a:solidFill>
                <a:latin typeface="Calibri"/>
                <a:cs typeface="Calibri"/>
              </a:rPr>
              <a:t>sur</a:t>
            </a:r>
            <a:r>
              <a:rPr sz="1600" spc="30">
                <a:solidFill>
                  <a:srgbClr val="555555"/>
                </a:solidFill>
                <a:latin typeface="Calibri"/>
                <a:cs typeface="Calibri"/>
              </a:rPr>
              <a:t> </a:t>
            </a:r>
            <a:r>
              <a:rPr sz="1600" spc="-25">
                <a:solidFill>
                  <a:srgbClr val="555555"/>
                </a:solidFill>
                <a:latin typeface="Calibri"/>
                <a:cs typeface="Calibri"/>
              </a:rPr>
              <a:t>la </a:t>
            </a:r>
            <a:r>
              <a:rPr sz="1600" spc="-10">
                <a:solidFill>
                  <a:srgbClr val="555555"/>
                </a:solidFill>
                <a:latin typeface="Calibri"/>
                <a:cs typeface="Calibri"/>
              </a:rPr>
              <a:t>représentation</a:t>
            </a:r>
            <a:r>
              <a:rPr sz="1600" spc="35">
                <a:solidFill>
                  <a:srgbClr val="555555"/>
                </a:solidFill>
                <a:latin typeface="Calibri"/>
                <a:cs typeface="Calibri"/>
              </a:rPr>
              <a:t> </a:t>
            </a:r>
            <a:r>
              <a:rPr sz="1600">
                <a:solidFill>
                  <a:srgbClr val="555555"/>
                </a:solidFill>
                <a:latin typeface="Calibri"/>
                <a:cs typeface="Calibri"/>
              </a:rPr>
              <a:t>des</a:t>
            </a:r>
            <a:r>
              <a:rPr sz="1600" spc="-25">
                <a:solidFill>
                  <a:srgbClr val="555555"/>
                </a:solidFill>
                <a:latin typeface="Calibri"/>
                <a:cs typeface="Calibri"/>
              </a:rPr>
              <a:t> </a:t>
            </a:r>
            <a:r>
              <a:rPr sz="1600" spc="-10">
                <a:solidFill>
                  <a:srgbClr val="555555"/>
                </a:solidFill>
                <a:latin typeface="Calibri"/>
                <a:cs typeface="Calibri"/>
              </a:rPr>
              <a:t>éléments</a:t>
            </a:r>
            <a:r>
              <a:rPr sz="1600">
                <a:solidFill>
                  <a:srgbClr val="555555"/>
                </a:solidFill>
                <a:latin typeface="Calibri"/>
                <a:cs typeface="Calibri"/>
              </a:rPr>
              <a:t> </a:t>
            </a:r>
            <a:r>
              <a:rPr sz="1600" spc="-10">
                <a:solidFill>
                  <a:srgbClr val="555555"/>
                </a:solidFill>
                <a:latin typeface="Calibri"/>
                <a:cs typeface="Calibri"/>
              </a:rPr>
              <a:t>physiques,</a:t>
            </a:r>
            <a:r>
              <a:rPr sz="1600" spc="40">
                <a:solidFill>
                  <a:srgbClr val="555555"/>
                </a:solidFill>
                <a:latin typeface="Calibri"/>
                <a:cs typeface="Calibri"/>
              </a:rPr>
              <a:t> </a:t>
            </a:r>
            <a:r>
              <a:rPr sz="1600" spc="-35">
                <a:solidFill>
                  <a:srgbClr val="555555"/>
                </a:solidFill>
                <a:latin typeface="Calibri"/>
                <a:cs typeface="Calibri"/>
              </a:rPr>
              <a:t>c’est-</a:t>
            </a:r>
            <a:r>
              <a:rPr sz="1600" spc="-10">
                <a:solidFill>
                  <a:srgbClr val="555555"/>
                </a:solidFill>
                <a:latin typeface="Calibri"/>
                <a:cs typeface="Calibri"/>
              </a:rPr>
              <a:t>à-</a:t>
            </a:r>
            <a:r>
              <a:rPr sz="1600">
                <a:solidFill>
                  <a:srgbClr val="555555"/>
                </a:solidFill>
                <a:latin typeface="Calibri"/>
                <a:cs typeface="Calibri"/>
              </a:rPr>
              <a:t>dire</a:t>
            </a:r>
            <a:r>
              <a:rPr sz="1600" spc="10">
                <a:solidFill>
                  <a:srgbClr val="555555"/>
                </a:solidFill>
                <a:latin typeface="Calibri"/>
                <a:cs typeface="Calibri"/>
              </a:rPr>
              <a:t> </a:t>
            </a:r>
            <a:r>
              <a:rPr sz="1600">
                <a:solidFill>
                  <a:srgbClr val="555555"/>
                </a:solidFill>
                <a:latin typeface="Calibri"/>
                <a:cs typeface="Calibri"/>
              </a:rPr>
              <a:t>le</a:t>
            </a:r>
            <a:r>
              <a:rPr sz="1600" spc="-50">
                <a:solidFill>
                  <a:srgbClr val="555555"/>
                </a:solidFill>
                <a:latin typeface="Calibri"/>
                <a:cs typeface="Calibri"/>
              </a:rPr>
              <a:t> </a:t>
            </a:r>
            <a:r>
              <a:rPr sz="1600">
                <a:solidFill>
                  <a:srgbClr val="555555"/>
                </a:solidFill>
                <a:latin typeface="Calibri"/>
                <a:cs typeface="Calibri"/>
              </a:rPr>
              <a:t>SI.</a:t>
            </a:r>
            <a:r>
              <a:rPr sz="1600" spc="-65">
                <a:solidFill>
                  <a:srgbClr val="555555"/>
                </a:solidFill>
                <a:latin typeface="Calibri"/>
                <a:cs typeface="Calibri"/>
              </a:rPr>
              <a:t> </a:t>
            </a:r>
            <a:r>
              <a:rPr sz="1600">
                <a:solidFill>
                  <a:srgbClr val="555555"/>
                </a:solidFill>
                <a:latin typeface="Calibri"/>
                <a:cs typeface="Calibri"/>
              </a:rPr>
              <a:t>La</a:t>
            </a:r>
            <a:r>
              <a:rPr sz="1600" spc="-35">
                <a:solidFill>
                  <a:srgbClr val="555555"/>
                </a:solidFill>
                <a:latin typeface="Calibri"/>
                <a:cs typeface="Calibri"/>
              </a:rPr>
              <a:t> </a:t>
            </a:r>
            <a:r>
              <a:rPr sz="1600">
                <a:solidFill>
                  <a:srgbClr val="555555"/>
                </a:solidFill>
                <a:latin typeface="Calibri"/>
                <a:cs typeface="Calibri"/>
              </a:rPr>
              <a:t>2e</a:t>
            </a:r>
            <a:r>
              <a:rPr sz="1600" spc="-35">
                <a:solidFill>
                  <a:srgbClr val="555555"/>
                </a:solidFill>
                <a:latin typeface="Calibri"/>
                <a:cs typeface="Calibri"/>
              </a:rPr>
              <a:t> </a:t>
            </a:r>
            <a:r>
              <a:rPr sz="1600">
                <a:solidFill>
                  <a:srgbClr val="555555"/>
                </a:solidFill>
                <a:latin typeface="Calibri"/>
                <a:cs typeface="Calibri"/>
              </a:rPr>
              <a:t>façon</a:t>
            </a:r>
            <a:r>
              <a:rPr sz="1600" spc="-75">
                <a:solidFill>
                  <a:srgbClr val="555555"/>
                </a:solidFill>
                <a:latin typeface="Calibri"/>
                <a:cs typeface="Calibri"/>
              </a:rPr>
              <a:t> </a:t>
            </a:r>
            <a:r>
              <a:rPr sz="1600">
                <a:solidFill>
                  <a:srgbClr val="555555"/>
                </a:solidFill>
                <a:latin typeface="Calibri"/>
                <a:cs typeface="Calibri"/>
              </a:rPr>
              <a:t>est</a:t>
            </a:r>
            <a:r>
              <a:rPr sz="1600" spc="-45">
                <a:solidFill>
                  <a:srgbClr val="555555"/>
                </a:solidFill>
                <a:latin typeface="Calibri"/>
                <a:cs typeface="Calibri"/>
              </a:rPr>
              <a:t> </a:t>
            </a:r>
            <a:r>
              <a:rPr sz="1600">
                <a:solidFill>
                  <a:srgbClr val="555555"/>
                </a:solidFill>
                <a:latin typeface="Calibri"/>
                <a:cs typeface="Calibri"/>
              </a:rPr>
              <a:t>plus</a:t>
            </a:r>
            <a:r>
              <a:rPr sz="1600" spc="-10">
                <a:solidFill>
                  <a:srgbClr val="555555"/>
                </a:solidFill>
                <a:latin typeface="Calibri"/>
                <a:cs typeface="Calibri"/>
              </a:rPr>
              <a:t> </a:t>
            </a:r>
            <a:r>
              <a:rPr sz="1600">
                <a:solidFill>
                  <a:srgbClr val="555555"/>
                </a:solidFill>
                <a:latin typeface="Calibri"/>
                <a:cs typeface="Calibri"/>
              </a:rPr>
              <a:t>rapide</a:t>
            </a:r>
            <a:r>
              <a:rPr sz="1600" spc="10">
                <a:solidFill>
                  <a:srgbClr val="555555"/>
                </a:solidFill>
                <a:latin typeface="Calibri"/>
                <a:cs typeface="Calibri"/>
              </a:rPr>
              <a:t> </a:t>
            </a:r>
            <a:r>
              <a:rPr sz="1600">
                <a:solidFill>
                  <a:srgbClr val="555555"/>
                </a:solidFill>
                <a:latin typeface="Calibri"/>
                <a:cs typeface="Calibri"/>
              </a:rPr>
              <a:t>et</a:t>
            </a:r>
            <a:r>
              <a:rPr sz="1600" spc="-60">
                <a:solidFill>
                  <a:srgbClr val="555555"/>
                </a:solidFill>
                <a:latin typeface="Calibri"/>
                <a:cs typeface="Calibri"/>
              </a:rPr>
              <a:t> </a:t>
            </a:r>
            <a:r>
              <a:rPr sz="1600">
                <a:solidFill>
                  <a:srgbClr val="555555"/>
                </a:solidFill>
                <a:latin typeface="Calibri"/>
                <a:cs typeface="Calibri"/>
              </a:rPr>
              <a:t>plus</a:t>
            </a:r>
            <a:r>
              <a:rPr sz="1600" spc="-10">
                <a:solidFill>
                  <a:srgbClr val="555555"/>
                </a:solidFill>
                <a:latin typeface="Calibri"/>
                <a:cs typeface="Calibri"/>
              </a:rPr>
              <a:t> </a:t>
            </a:r>
            <a:r>
              <a:rPr sz="1600" spc="-10" err="1">
                <a:solidFill>
                  <a:srgbClr val="555555"/>
                </a:solidFill>
                <a:latin typeface="Calibri"/>
                <a:cs typeface="Calibri"/>
              </a:rPr>
              <a:t>efficace</a:t>
            </a:r>
            <a:r>
              <a:rPr sz="1600" spc="-10">
                <a:solidFill>
                  <a:srgbClr val="555555"/>
                </a:solidFill>
                <a:latin typeface="Calibri"/>
                <a:cs typeface="Calibri"/>
              </a:rPr>
              <a:t>.</a:t>
            </a:r>
            <a:endParaRPr lang="fr-FR" sz="1600">
              <a:latin typeface="Calibri"/>
              <a:cs typeface="Calibri"/>
            </a:endParaRPr>
          </a:p>
          <a:p>
            <a:pPr marL="12700">
              <a:lnSpc>
                <a:spcPct val="100000"/>
              </a:lnSpc>
            </a:pPr>
            <a:endParaRPr lang="fr-FR" sz="1600" b="1" spc="-10">
              <a:solidFill>
                <a:srgbClr val="555555"/>
              </a:solidFill>
              <a:latin typeface="Calibri"/>
              <a:cs typeface="Calibri"/>
            </a:endParaRPr>
          </a:p>
          <a:p>
            <a:pPr marL="12700">
              <a:lnSpc>
                <a:spcPct val="100000"/>
              </a:lnSpc>
            </a:pPr>
            <a:r>
              <a:rPr sz="1600" b="1" spc="-10" err="1">
                <a:solidFill>
                  <a:srgbClr val="555555"/>
                </a:solidFill>
                <a:latin typeface="Calibri"/>
                <a:cs typeface="Calibri"/>
              </a:rPr>
              <a:t>Exemple</a:t>
            </a:r>
            <a:r>
              <a:rPr sz="1600" b="1" spc="-1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2700">
              <a:lnSpc>
                <a:spcPct val="100000"/>
              </a:lnSpc>
              <a:spcBef>
                <a:spcPts val="530"/>
              </a:spcBef>
            </a:pPr>
            <a:r>
              <a:rPr sz="1600">
                <a:solidFill>
                  <a:srgbClr val="555555"/>
                </a:solidFill>
                <a:latin typeface="Calibri"/>
                <a:cs typeface="Calibri"/>
              </a:rPr>
              <a:t>Pour</a:t>
            </a:r>
            <a:r>
              <a:rPr sz="1600" spc="-50">
                <a:solidFill>
                  <a:srgbClr val="555555"/>
                </a:solidFill>
                <a:latin typeface="Calibri"/>
                <a:cs typeface="Calibri"/>
              </a:rPr>
              <a:t> </a:t>
            </a:r>
            <a:r>
              <a:rPr sz="1600" spc="-10">
                <a:solidFill>
                  <a:srgbClr val="555555"/>
                </a:solidFill>
                <a:latin typeface="Calibri"/>
                <a:cs typeface="Calibri"/>
              </a:rPr>
              <a:t>connaitre</a:t>
            </a:r>
            <a:r>
              <a:rPr sz="1600" spc="-15">
                <a:solidFill>
                  <a:srgbClr val="555555"/>
                </a:solidFill>
                <a:latin typeface="Calibri"/>
                <a:cs typeface="Calibri"/>
              </a:rPr>
              <a:t> </a:t>
            </a:r>
            <a:r>
              <a:rPr sz="1600">
                <a:solidFill>
                  <a:srgbClr val="555555"/>
                </a:solidFill>
                <a:latin typeface="Calibri"/>
                <a:cs typeface="Calibri"/>
              </a:rPr>
              <a:t>le</a:t>
            </a:r>
            <a:r>
              <a:rPr sz="1600" spc="-45">
                <a:solidFill>
                  <a:srgbClr val="555555"/>
                </a:solidFill>
                <a:latin typeface="Calibri"/>
                <a:cs typeface="Calibri"/>
              </a:rPr>
              <a:t> </a:t>
            </a:r>
            <a:r>
              <a:rPr sz="1600">
                <a:solidFill>
                  <a:srgbClr val="555555"/>
                </a:solidFill>
                <a:latin typeface="Calibri"/>
                <a:cs typeface="Calibri"/>
              </a:rPr>
              <a:t>nombre</a:t>
            </a:r>
            <a:r>
              <a:rPr sz="1600" spc="-15">
                <a:solidFill>
                  <a:srgbClr val="555555"/>
                </a:solidFill>
                <a:latin typeface="Calibri"/>
                <a:cs typeface="Calibri"/>
              </a:rPr>
              <a:t> </a:t>
            </a:r>
            <a:r>
              <a:rPr sz="1600" spc="-20">
                <a:solidFill>
                  <a:srgbClr val="555555"/>
                </a:solidFill>
                <a:latin typeface="Calibri"/>
                <a:cs typeface="Calibri"/>
              </a:rPr>
              <a:t>d’élèves</a:t>
            </a:r>
            <a:r>
              <a:rPr sz="1600">
                <a:solidFill>
                  <a:srgbClr val="555555"/>
                </a:solidFill>
                <a:latin typeface="Calibri"/>
                <a:cs typeface="Calibri"/>
              </a:rPr>
              <a:t> d’une classe</a:t>
            </a:r>
            <a:r>
              <a:rPr sz="1600" spc="-60">
                <a:solidFill>
                  <a:srgbClr val="555555"/>
                </a:solidFill>
                <a:latin typeface="Calibri"/>
                <a:cs typeface="Calibri"/>
              </a:rPr>
              <a:t> </a:t>
            </a:r>
            <a:r>
              <a:rPr sz="1600">
                <a:solidFill>
                  <a:srgbClr val="555555"/>
                </a:solidFill>
                <a:latin typeface="Calibri"/>
                <a:cs typeface="Calibri"/>
              </a:rPr>
              <a:t>on</a:t>
            </a:r>
            <a:r>
              <a:rPr sz="1600" spc="-75">
                <a:solidFill>
                  <a:srgbClr val="555555"/>
                </a:solidFill>
                <a:latin typeface="Calibri"/>
                <a:cs typeface="Calibri"/>
              </a:rPr>
              <a:t> </a:t>
            </a:r>
            <a:r>
              <a:rPr sz="1600">
                <a:solidFill>
                  <a:srgbClr val="555555"/>
                </a:solidFill>
                <a:latin typeface="Calibri"/>
                <a:cs typeface="Calibri"/>
              </a:rPr>
              <a:t>peut</a:t>
            </a:r>
            <a:r>
              <a:rPr sz="1600" spc="-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239395" indent="-226695">
              <a:lnSpc>
                <a:spcPct val="100000"/>
              </a:lnSpc>
              <a:spcBef>
                <a:spcPts val="505"/>
              </a:spcBef>
              <a:buAutoNum type="arabicPeriod"/>
              <a:tabLst>
                <a:tab pos="239395" algn="l"/>
              </a:tabLst>
            </a:pPr>
            <a:r>
              <a:rPr sz="1600">
                <a:solidFill>
                  <a:srgbClr val="555555"/>
                </a:solidFill>
                <a:latin typeface="Calibri"/>
                <a:cs typeface="Calibri"/>
              </a:rPr>
              <a:t>Aller</a:t>
            </a:r>
            <a:r>
              <a:rPr sz="1600" spc="-45">
                <a:solidFill>
                  <a:srgbClr val="555555"/>
                </a:solidFill>
                <a:latin typeface="Calibri"/>
                <a:cs typeface="Calibri"/>
              </a:rPr>
              <a:t> </a:t>
            </a:r>
            <a:r>
              <a:rPr sz="1600">
                <a:solidFill>
                  <a:srgbClr val="555555"/>
                </a:solidFill>
                <a:latin typeface="Calibri"/>
                <a:cs typeface="Calibri"/>
              </a:rPr>
              <a:t>dans</a:t>
            </a:r>
            <a:r>
              <a:rPr sz="1600" spc="-5">
                <a:solidFill>
                  <a:srgbClr val="555555"/>
                </a:solidFill>
                <a:latin typeface="Calibri"/>
                <a:cs typeface="Calibri"/>
              </a:rPr>
              <a:t> </a:t>
            </a:r>
            <a:r>
              <a:rPr sz="1600">
                <a:solidFill>
                  <a:srgbClr val="555555"/>
                </a:solidFill>
                <a:latin typeface="Calibri"/>
                <a:cs typeface="Calibri"/>
              </a:rPr>
              <a:t>la</a:t>
            </a:r>
            <a:r>
              <a:rPr sz="1600" spc="-25">
                <a:solidFill>
                  <a:srgbClr val="555555"/>
                </a:solidFill>
                <a:latin typeface="Calibri"/>
                <a:cs typeface="Calibri"/>
              </a:rPr>
              <a:t> </a:t>
            </a:r>
            <a:r>
              <a:rPr sz="1600">
                <a:solidFill>
                  <a:srgbClr val="555555"/>
                </a:solidFill>
                <a:latin typeface="Calibri"/>
                <a:cs typeface="Calibri"/>
              </a:rPr>
              <a:t>salle</a:t>
            </a:r>
            <a:r>
              <a:rPr sz="1600" spc="-25">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a:solidFill>
                  <a:srgbClr val="555555"/>
                </a:solidFill>
                <a:latin typeface="Calibri"/>
                <a:cs typeface="Calibri"/>
              </a:rPr>
              <a:t>classe</a:t>
            </a:r>
            <a:r>
              <a:rPr sz="1600" spc="-45">
                <a:solidFill>
                  <a:srgbClr val="555555"/>
                </a:solidFill>
                <a:latin typeface="Calibri"/>
                <a:cs typeface="Calibri"/>
              </a:rPr>
              <a:t> </a:t>
            </a:r>
            <a:r>
              <a:rPr sz="1600">
                <a:solidFill>
                  <a:srgbClr val="555555"/>
                </a:solidFill>
                <a:latin typeface="Calibri"/>
                <a:cs typeface="Calibri"/>
              </a:rPr>
              <a:t>et</a:t>
            </a:r>
            <a:r>
              <a:rPr sz="1600" spc="-40">
                <a:solidFill>
                  <a:srgbClr val="555555"/>
                </a:solidFill>
                <a:latin typeface="Calibri"/>
                <a:cs typeface="Calibri"/>
              </a:rPr>
              <a:t> </a:t>
            </a:r>
            <a:r>
              <a:rPr sz="1600">
                <a:solidFill>
                  <a:srgbClr val="555555"/>
                </a:solidFill>
                <a:latin typeface="Calibri"/>
                <a:cs typeface="Calibri"/>
              </a:rPr>
              <a:t>compter</a:t>
            </a:r>
            <a:r>
              <a:rPr sz="1600" spc="-30">
                <a:solidFill>
                  <a:srgbClr val="555555"/>
                </a:solidFill>
                <a:latin typeface="Calibri"/>
                <a:cs typeface="Calibri"/>
              </a:rPr>
              <a:t> </a:t>
            </a:r>
            <a:r>
              <a:rPr sz="1600">
                <a:solidFill>
                  <a:srgbClr val="555555"/>
                </a:solidFill>
                <a:latin typeface="Calibri"/>
                <a:cs typeface="Calibri"/>
              </a:rPr>
              <a:t>les</a:t>
            </a:r>
            <a:r>
              <a:rPr sz="1600" spc="-20">
                <a:solidFill>
                  <a:srgbClr val="555555"/>
                </a:solidFill>
                <a:latin typeface="Calibri"/>
                <a:cs typeface="Calibri"/>
              </a:rPr>
              <a:t> </a:t>
            </a:r>
            <a:r>
              <a:rPr sz="1600" spc="-10">
                <a:solidFill>
                  <a:srgbClr val="555555"/>
                </a:solidFill>
                <a:latin typeface="Calibri"/>
                <a:cs typeface="Calibri"/>
              </a:rPr>
              <a:t>élèves</a:t>
            </a:r>
            <a:r>
              <a:rPr sz="1600" spc="-25">
                <a:solidFill>
                  <a:srgbClr val="555555"/>
                </a:solidFill>
                <a:latin typeface="Calibri"/>
                <a:cs typeface="Calibri"/>
              </a:rPr>
              <a:t> </a:t>
            </a:r>
            <a:r>
              <a:rPr sz="1600" spc="-10">
                <a:solidFill>
                  <a:srgbClr val="555555"/>
                </a:solidFill>
                <a:latin typeface="Calibri"/>
                <a:cs typeface="Calibri"/>
              </a:rPr>
              <a:t>présents</a:t>
            </a:r>
            <a:endParaRPr sz="1600">
              <a:latin typeface="Calibri"/>
              <a:cs typeface="Calibri"/>
            </a:endParaRPr>
          </a:p>
          <a:p>
            <a:pPr marL="239395" indent="-226695">
              <a:lnSpc>
                <a:spcPct val="100000"/>
              </a:lnSpc>
              <a:spcBef>
                <a:spcPts val="530"/>
              </a:spcBef>
              <a:buAutoNum type="arabicPeriod"/>
              <a:tabLst>
                <a:tab pos="239395" algn="l"/>
              </a:tabLst>
            </a:pPr>
            <a:r>
              <a:rPr sz="1600">
                <a:solidFill>
                  <a:srgbClr val="555555"/>
                </a:solidFill>
                <a:latin typeface="Calibri"/>
                <a:cs typeface="Calibri"/>
              </a:rPr>
              <a:t>Ou</a:t>
            </a:r>
            <a:r>
              <a:rPr sz="1600" spc="-55">
                <a:solidFill>
                  <a:srgbClr val="555555"/>
                </a:solidFill>
                <a:latin typeface="Calibri"/>
                <a:cs typeface="Calibri"/>
              </a:rPr>
              <a:t> </a:t>
            </a:r>
            <a:r>
              <a:rPr sz="1600">
                <a:solidFill>
                  <a:srgbClr val="555555"/>
                </a:solidFill>
                <a:latin typeface="Calibri"/>
                <a:cs typeface="Calibri"/>
              </a:rPr>
              <a:t>bien,</a:t>
            </a:r>
            <a:r>
              <a:rPr sz="1600" spc="-15">
                <a:solidFill>
                  <a:srgbClr val="555555"/>
                </a:solidFill>
                <a:latin typeface="Calibri"/>
                <a:cs typeface="Calibri"/>
              </a:rPr>
              <a:t> </a:t>
            </a:r>
            <a:r>
              <a:rPr sz="1600">
                <a:solidFill>
                  <a:srgbClr val="555555"/>
                </a:solidFill>
                <a:latin typeface="Calibri"/>
                <a:cs typeface="Calibri"/>
              </a:rPr>
              <a:t>consulter</a:t>
            </a:r>
            <a:r>
              <a:rPr sz="1600" spc="-20">
                <a:solidFill>
                  <a:srgbClr val="555555"/>
                </a:solidFill>
                <a:latin typeface="Calibri"/>
                <a:cs typeface="Calibri"/>
              </a:rPr>
              <a:t> </a:t>
            </a:r>
            <a:r>
              <a:rPr sz="1600">
                <a:solidFill>
                  <a:srgbClr val="555555"/>
                </a:solidFill>
                <a:latin typeface="Calibri"/>
                <a:cs typeface="Calibri"/>
              </a:rPr>
              <a:t>la</a:t>
            </a:r>
            <a:r>
              <a:rPr sz="1600" spc="-35">
                <a:solidFill>
                  <a:srgbClr val="555555"/>
                </a:solidFill>
                <a:latin typeface="Calibri"/>
                <a:cs typeface="Calibri"/>
              </a:rPr>
              <a:t> </a:t>
            </a:r>
            <a:r>
              <a:rPr sz="1600">
                <a:solidFill>
                  <a:srgbClr val="555555"/>
                </a:solidFill>
                <a:latin typeface="Calibri"/>
                <a:cs typeface="Calibri"/>
              </a:rPr>
              <a:t>fiche</a:t>
            </a:r>
            <a:r>
              <a:rPr sz="1600" spc="-35">
                <a:solidFill>
                  <a:srgbClr val="555555"/>
                </a:solidFill>
                <a:latin typeface="Calibri"/>
                <a:cs typeface="Calibri"/>
              </a:rPr>
              <a:t> </a:t>
            </a:r>
            <a:r>
              <a:rPr sz="1600" spc="-10">
                <a:solidFill>
                  <a:srgbClr val="555555"/>
                </a:solidFill>
                <a:latin typeface="Calibri"/>
                <a:cs typeface="Calibri"/>
              </a:rPr>
              <a:t>contenant</a:t>
            </a:r>
            <a:r>
              <a:rPr sz="1600" spc="10">
                <a:solidFill>
                  <a:srgbClr val="555555"/>
                </a:solidFill>
                <a:latin typeface="Calibri"/>
                <a:cs typeface="Calibri"/>
              </a:rPr>
              <a:t> </a:t>
            </a:r>
            <a:r>
              <a:rPr sz="1600">
                <a:solidFill>
                  <a:srgbClr val="555555"/>
                </a:solidFill>
                <a:latin typeface="Calibri"/>
                <a:cs typeface="Calibri"/>
              </a:rPr>
              <a:t>la</a:t>
            </a:r>
            <a:r>
              <a:rPr sz="1600" spc="-35">
                <a:solidFill>
                  <a:srgbClr val="555555"/>
                </a:solidFill>
                <a:latin typeface="Calibri"/>
                <a:cs typeface="Calibri"/>
              </a:rPr>
              <a:t> </a:t>
            </a:r>
            <a:r>
              <a:rPr sz="1600">
                <a:solidFill>
                  <a:srgbClr val="555555"/>
                </a:solidFill>
                <a:latin typeface="Calibri"/>
                <a:cs typeface="Calibri"/>
              </a:rPr>
              <a:t>liste</a:t>
            </a:r>
            <a:r>
              <a:rPr sz="1600" spc="-20">
                <a:solidFill>
                  <a:srgbClr val="555555"/>
                </a:solidFill>
                <a:latin typeface="Calibri"/>
                <a:cs typeface="Calibri"/>
              </a:rPr>
              <a:t> </a:t>
            </a:r>
            <a:r>
              <a:rPr sz="1600">
                <a:solidFill>
                  <a:srgbClr val="555555"/>
                </a:solidFill>
                <a:latin typeface="Calibri"/>
                <a:cs typeface="Calibri"/>
              </a:rPr>
              <a:t>des</a:t>
            </a:r>
            <a:r>
              <a:rPr sz="1600" spc="-35">
                <a:solidFill>
                  <a:srgbClr val="555555"/>
                </a:solidFill>
                <a:latin typeface="Calibri"/>
                <a:cs typeface="Calibri"/>
              </a:rPr>
              <a:t> </a:t>
            </a:r>
            <a:r>
              <a:rPr sz="1600">
                <a:solidFill>
                  <a:srgbClr val="555555"/>
                </a:solidFill>
                <a:latin typeface="Calibri"/>
                <a:cs typeface="Calibri"/>
              </a:rPr>
              <a:t>élèves</a:t>
            </a:r>
            <a:r>
              <a:rPr sz="1600" spc="-10">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a:solidFill>
                  <a:srgbClr val="555555"/>
                </a:solidFill>
                <a:latin typeface="Calibri"/>
                <a:cs typeface="Calibri"/>
              </a:rPr>
              <a:t>la</a:t>
            </a:r>
            <a:r>
              <a:rPr sz="1600" spc="-60">
                <a:solidFill>
                  <a:srgbClr val="555555"/>
                </a:solidFill>
                <a:latin typeface="Calibri"/>
                <a:cs typeface="Calibri"/>
              </a:rPr>
              <a:t> </a:t>
            </a:r>
            <a:r>
              <a:rPr sz="1600">
                <a:solidFill>
                  <a:srgbClr val="555555"/>
                </a:solidFill>
                <a:latin typeface="Calibri"/>
                <a:cs typeface="Calibri"/>
              </a:rPr>
              <a:t>classe</a:t>
            </a:r>
            <a:r>
              <a:rPr sz="1600" spc="-35">
                <a:solidFill>
                  <a:srgbClr val="555555"/>
                </a:solidFill>
                <a:latin typeface="Calibri"/>
                <a:cs typeface="Calibri"/>
              </a:rPr>
              <a:t> </a:t>
            </a:r>
            <a:r>
              <a:rPr sz="1600">
                <a:solidFill>
                  <a:srgbClr val="555555"/>
                </a:solidFill>
                <a:latin typeface="Calibri"/>
                <a:cs typeface="Calibri"/>
              </a:rPr>
              <a:t>et</a:t>
            </a:r>
            <a:r>
              <a:rPr sz="1600" spc="-70">
                <a:solidFill>
                  <a:srgbClr val="555555"/>
                </a:solidFill>
                <a:latin typeface="Calibri"/>
                <a:cs typeface="Calibri"/>
              </a:rPr>
              <a:t> </a:t>
            </a:r>
            <a:r>
              <a:rPr sz="1600">
                <a:solidFill>
                  <a:srgbClr val="555555"/>
                </a:solidFill>
                <a:latin typeface="Calibri"/>
                <a:cs typeface="Calibri"/>
              </a:rPr>
              <a:t>compter</a:t>
            </a:r>
            <a:r>
              <a:rPr sz="1600" spc="-40">
                <a:solidFill>
                  <a:srgbClr val="555555"/>
                </a:solidFill>
                <a:latin typeface="Calibri"/>
                <a:cs typeface="Calibri"/>
              </a:rPr>
              <a:t> </a:t>
            </a:r>
            <a:r>
              <a:rPr sz="1600">
                <a:solidFill>
                  <a:srgbClr val="555555"/>
                </a:solidFill>
                <a:latin typeface="Calibri"/>
                <a:cs typeface="Calibri"/>
              </a:rPr>
              <a:t>le</a:t>
            </a:r>
            <a:r>
              <a:rPr sz="1600" spc="-40">
                <a:solidFill>
                  <a:srgbClr val="555555"/>
                </a:solidFill>
                <a:latin typeface="Calibri"/>
                <a:cs typeface="Calibri"/>
              </a:rPr>
              <a:t> </a:t>
            </a:r>
            <a:r>
              <a:rPr sz="1600">
                <a:solidFill>
                  <a:srgbClr val="555555"/>
                </a:solidFill>
                <a:latin typeface="Calibri"/>
                <a:cs typeface="Calibri"/>
              </a:rPr>
              <a:t>nombre</a:t>
            </a:r>
            <a:r>
              <a:rPr sz="1600" spc="-20">
                <a:solidFill>
                  <a:srgbClr val="555555"/>
                </a:solidFill>
                <a:latin typeface="Calibri"/>
                <a:cs typeface="Calibri"/>
              </a:rPr>
              <a:t> </a:t>
            </a:r>
            <a:r>
              <a:rPr sz="1600" spc="-10">
                <a:solidFill>
                  <a:srgbClr val="555555"/>
                </a:solidFill>
                <a:latin typeface="Calibri"/>
                <a:cs typeface="Calibri"/>
              </a:rPr>
              <a:t>d’élèves</a:t>
            </a:r>
            <a:endParaRPr sz="1600">
              <a:latin typeface="Calibri"/>
              <a:cs typeface="Calibri"/>
            </a:endParaRPr>
          </a:p>
          <a:p>
            <a:pPr marL="12700">
              <a:lnSpc>
                <a:spcPts val="1635"/>
              </a:lnSpc>
              <a:spcBef>
                <a:spcPts val="525"/>
              </a:spcBef>
            </a:pPr>
            <a:r>
              <a:rPr sz="1600">
                <a:solidFill>
                  <a:srgbClr val="555555"/>
                </a:solidFill>
                <a:latin typeface="Calibri"/>
                <a:cs typeface="Calibri"/>
              </a:rPr>
              <a:t>La</a:t>
            </a:r>
            <a:r>
              <a:rPr sz="1600" spc="50">
                <a:solidFill>
                  <a:srgbClr val="555555"/>
                </a:solidFill>
                <a:latin typeface="Calibri"/>
                <a:cs typeface="Calibri"/>
              </a:rPr>
              <a:t> </a:t>
            </a:r>
            <a:r>
              <a:rPr sz="1600">
                <a:solidFill>
                  <a:srgbClr val="555555"/>
                </a:solidFill>
                <a:latin typeface="Calibri"/>
                <a:cs typeface="Calibri"/>
              </a:rPr>
              <a:t>première</a:t>
            </a:r>
            <a:r>
              <a:rPr sz="1600" spc="35">
                <a:solidFill>
                  <a:srgbClr val="555555"/>
                </a:solidFill>
                <a:latin typeface="Calibri"/>
                <a:cs typeface="Calibri"/>
              </a:rPr>
              <a:t> </a:t>
            </a:r>
            <a:r>
              <a:rPr sz="1600">
                <a:solidFill>
                  <a:srgbClr val="555555"/>
                </a:solidFill>
                <a:latin typeface="Calibri"/>
                <a:cs typeface="Calibri"/>
              </a:rPr>
              <a:t>façon</a:t>
            </a:r>
            <a:r>
              <a:rPr sz="1600" spc="40">
                <a:solidFill>
                  <a:srgbClr val="555555"/>
                </a:solidFill>
                <a:latin typeface="Calibri"/>
                <a:cs typeface="Calibri"/>
              </a:rPr>
              <a:t> </a:t>
            </a:r>
            <a:r>
              <a:rPr sz="1600">
                <a:solidFill>
                  <a:srgbClr val="555555"/>
                </a:solidFill>
                <a:latin typeface="Calibri"/>
                <a:cs typeface="Calibri"/>
              </a:rPr>
              <a:t>nécessite</a:t>
            </a:r>
            <a:r>
              <a:rPr sz="1600" spc="55">
                <a:solidFill>
                  <a:srgbClr val="555555"/>
                </a:solidFill>
                <a:latin typeface="Calibri"/>
                <a:cs typeface="Calibri"/>
              </a:rPr>
              <a:t> </a:t>
            </a:r>
            <a:r>
              <a:rPr sz="1600">
                <a:solidFill>
                  <a:srgbClr val="555555"/>
                </a:solidFill>
                <a:latin typeface="Calibri"/>
                <a:cs typeface="Calibri"/>
              </a:rPr>
              <a:t>plus</a:t>
            </a:r>
            <a:r>
              <a:rPr sz="1600" spc="60">
                <a:solidFill>
                  <a:srgbClr val="555555"/>
                </a:solidFill>
                <a:latin typeface="Calibri"/>
                <a:cs typeface="Calibri"/>
              </a:rPr>
              <a:t> </a:t>
            </a:r>
            <a:r>
              <a:rPr sz="1600">
                <a:solidFill>
                  <a:srgbClr val="555555"/>
                </a:solidFill>
                <a:latin typeface="Calibri"/>
                <a:cs typeface="Calibri"/>
              </a:rPr>
              <a:t>de</a:t>
            </a:r>
            <a:r>
              <a:rPr sz="1600" spc="70">
                <a:solidFill>
                  <a:srgbClr val="555555"/>
                </a:solidFill>
                <a:latin typeface="Calibri"/>
                <a:cs typeface="Calibri"/>
              </a:rPr>
              <a:t> </a:t>
            </a:r>
            <a:r>
              <a:rPr sz="1600">
                <a:solidFill>
                  <a:srgbClr val="555555"/>
                </a:solidFill>
                <a:latin typeface="Calibri"/>
                <a:cs typeface="Calibri"/>
              </a:rPr>
              <a:t>temps</a:t>
            </a:r>
            <a:r>
              <a:rPr sz="1600" spc="55">
                <a:solidFill>
                  <a:srgbClr val="555555"/>
                </a:solidFill>
                <a:latin typeface="Calibri"/>
                <a:cs typeface="Calibri"/>
              </a:rPr>
              <a:t> </a:t>
            </a:r>
            <a:r>
              <a:rPr sz="1600">
                <a:solidFill>
                  <a:srgbClr val="555555"/>
                </a:solidFill>
                <a:latin typeface="Calibri"/>
                <a:cs typeface="Calibri"/>
              </a:rPr>
              <a:t>et</a:t>
            </a:r>
            <a:r>
              <a:rPr sz="1600" spc="60">
                <a:solidFill>
                  <a:srgbClr val="555555"/>
                </a:solidFill>
                <a:latin typeface="Calibri"/>
                <a:cs typeface="Calibri"/>
              </a:rPr>
              <a:t> </a:t>
            </a:r>
            <a:r>
              <a:rPr sz="1600">
                <a:solidFill>
                  <a:srgbClr val="555555"/>
                </a:solidFill>
                <a:latin typeface="Calibri"/>
                <a:cs typeface="Calibri"/>
              </a:rPr>
              <a:t>ne</a:t>
            </a:r>
            <a:r>
              <a:rPr sz="1600" spc="45">
                <a:solidFill>
                  <a:srgbClr val="555555"/>
                </a:solidFill>
                <a:latin typeface="Calibri"/>
                <a:cs typeface="Calibri"/>
              </a:rPr>
              <a:t> </a:t>
            </a:r>
            <a:r>
              <a:rPr sz="1600">
                <a:solidFill>
                  <a:srgbClr val="555555"/>
                </a:solidFill>
                <a:latin typeface="Calibri"/>
                <a:cs typeface="Calibri"/>
              </a:rPr>
              <a:t>garantit</a:t>
            </a:r>
            <a:r>
              <a:rPr sz="1600" spc="65">
                <a:solidFill>
                  <a:srgbClr val="555555"/>
                </a:solidFill>
                <a:latin typeface="Calibri"/>
                <a:cs typeface="Calibri"/>
              </a:rPr>
              <a:t> </a:t>
            </a:r>
            <a:r>
              <a:rPr sz="1600">
                <a:solidFill>
                  <a:srgbClr val="555555"/>
                </a:solidFill>
                <a:latin typeface="Calibri"/>
                <a:cs typeface="Calibri"/>
              </a:rPr>
              <a:t>pas</a:t>
            </a:r>
            <a:r>
              <a:rPr sz="1600" spc="80">
                <a:solidFill>
                  <a:srgbClr val="555555"/>
                </a:solidFill>
                <a:latin typeface="Calibri"/>
                <a:cs typeface="Calibri"/>
              </a:rPr>
              <a:t> </a:t>
            </a:r>
            <a:r>
              <a:rPr sz="1600">
                <a:solidFill>
                  <a:srgbClr val="555555"/>
                </a:solidFill>
                <a:latin typeface="Calibri"/>
                <a:cs typeface="Calibri"/>
              </a:rPr>
              <a:t>une</a:t>
            </a:r>
            <a:r>
              <a:rPr sz="1600" spc="50">
                <a:solidFill>
                  <a:srgbClr val="555555"/>
                </a:solidFill>
                <a:latin typeface="Calibri"/>
                <a:cs typeface="Calibri"/>
              </a:rPr>
              <a:t> </a:t>
            </a:r>
            <a:r>
              <a:rPr sz="1600">
                <a:solidFill>
                  <a:srgbClr val="555555"/>
                </a:solidFill>
                <a:latin typeface="Calibri"/>
                <a:cs typeface="Calibri"/>
              </a:rPr>
              <a:t>réponse</a:t>
            </a:r>
            <a:r>
              <a:rPr sz="1600" spc="60">
                <a:solidFill>
                  <a:srgbClr val="555555"/>
                </a:solidFill>
                <a:latin typeface="Calibri"/>
                <a:cs typeface="Calibri"/>
              </a:rPr>
              <a:t> </a:t>
            </a:r>
            <a:r>
              <a:rPr sz="1600">
                <a:solidFill>
                  <a:srgbClr val="555555"/>
                </a:solidFill>
                <a:latin typeface="Calibri"/>
                <a:cs typeface="Calibri"/>
              </a:rPr>
              <a:t>sûre</a:t>
            </a:r>
            <a:r>
              <a:rPr sz="1600" spc="65">
                <a:solidFill>
                  <a:srgbClr val="555555"/>
                </a:solidFill>
                <a:latin typeface="Calibri"/>
                <a:cs typeface="Calibri"/>
              </a:rPr>
              <a:t> </a:t>
            </a:r>
            <a:r>
              <a:rPr sz="1600">
                <a:solidFill>
                  <a:srgbClr val="555555"/>
                </a:solidFill>
                <a:latin typeface="Calibri"/>
                <a:cs typeface="Calibri"/>
              </a:rPr>
              <a:t>(les</a:t>
            </a:r>
            <a:r>
              <a:rPr sz="1600" spc="80">
                <a:solidFill>
                  <a:srgbClr val="555555"/>
                </a:solidFill>
                <a:latin typeface="Calibri"/>
                <a:cs typeface="Calibri"/>
              </a:rPr>
              <a:t> </a:t>
            </a:r>
            <a:r>
              <a:rPr sz="1600">
                <a:solidFill>
                  <a:srgbClr val="555555"/>
                </a:solidFill>
                <a:latin typeface="Calibri"/>
                <a:cs typeface="Calibri"/>
              </a:rPr>
              <a:t>élèves</a:t>
            </a:r>
            <a:r>
              <a:rPr sz="1600" spc="55">
                <a:solidFill>
                  <a:srgbClr val="555555"/>
                </a:solidFill>
                <a:latin typeface="Calibri"/>
                <a:cs typeface="Calibri"/>
              </a:rPr>
              <a:t> </a:t>
            </a:r>
            <a:r>
              <a:rPr sz="1600">
                <a:solidFill>
                  <a:srgbClr val="555555"/>
                </a:solidFill>
                <a:latin typeface="Calibri"/>
                <a:cs typeface="Calibri"/>
              </a:rPr>
              <a:t>absents</a:t>
            </a:r>
            <a:r>
              <a:rPr sz="1600" spc="75">
                <a:solidFill>
                  <a:srgbClr val="555555"/>
                </a:solidFill>
                <a:latin typeface="Calibri"/>
                <a:cs typeface="Calibri"/>
              </a:rPr>
              <a:t> </a:t>
            </a:r>
            <a:r>
              <a:rPr sz="1600">
                <a:solidFill>
                  <a:srgbClr val="555555"/>
                </a:solidFill>
                <a:latin typeface="Calibri"/>
                <a:cs typeface="Calibri"/>
              </a:rPr>
              <a:t>ne</a:t>
            </a:r>
            <a:r>
              <a:rPr sz="1600" spc="70">
                <a:solidFill>
                  <a:srgbClr val="555555"/>
                </a:solidFill>
                <a:latin typeface="Calibri"/>
                <a:cs typeface="Calibri"/>
              </a:rPr>
              <a:t> </a:t>
            </a:r>
            <a:r>
              <a:rPr sz="1600">
                <a:solidFill>
                  <a:srgbClr val="555555"/>
                </a:solidFill>
                <a:latin typeface="Calibri"/>
                <a:cs typeface="Calibri"/>
              </a:rPr>
              <a:t>sont</a:t>
            </a:r>
            <a:r>
              <a:rPr sz="1600" spc="60">
                <a:solidFill>
                  <a:srgbClr val="555555"/>
                </a:solidFill>
                <a:latin typeface="Calibri"/>
                <a:cs typeface="Calibri"/>
              </a:rPr>
              <a:t> </a:t>
            </a:r>
            <a:r>
              <a:rPr sz="1600">
                <a:solidFill>
                  <a:srgbClr val="555555"/>
                </a:solidFill>
                <a:latin typeface="Calibri"/>
                <a:cs typeface="Calibri"/>
              </a:rPr>
              <a:t>pas</a:t>
            </a:r>
            <a:r>
              <a:rPr sz="1600" spc="55">
                <a:solidFill>
                  <a:srgbClr val="555555"/>
                </a:solidFill>
                <a:latin typeface="Calibri"/>
                <a:cs typeface="Calibri"/>
              </a:rPr>
              <a:t> </a:t>
            </a:r>
            <a:r>
              <a:rPr sz="1600" spc="-10" err="1">
                <a:solidFill>
                  <a:srgbClr val="555555"/>
                </a:solidFill>
                <a:latin typeface="Calibri"/>
                <a:cs typeface="Calibri"/>
              </a:rPr>
              <a:t>comptabilisés</a:t>
            </a:r>
            <a:r>
              <a:rPr sz="1600" spc="-10">
                <a:solidFill>
                  <a:srgbClr val="555555"/>
                </a:solidFill>
                <a:latin typeface="Calibri"/>
                <a:cs typeface="Calibri"/>
              </a:rPr>
              <a:t>)</a:t>
            </a:r>
            <a:r>
              <a:rPr lang="fr-FR" sz="1600">
                <a:latin typeface="Calibri"/>
                <a:cs typeface="Calibri"/>
              </a:rPr>
              <a:t> </a:t>
            </a:r>
            <a:r>
              <a:rPr sz="1600" err="1">
                <a:solidFill>
                  <a:srgbClr val="555555"/>
                </a:solidFill>
                <a:latin typeface="Calibri"/>
                <a:cs typeface="Calibri"/>
              </a:rPr>
              <a:t>alors</a:t>
            </a:r>
            <a:r>
              <a:rPr sz="1600" spc="-45">
                <a:solidFill>
                  <a:srgbClr val="555555"/>
                </a:solidFill>
                <a:latin typeface="Calibri"/>
                <a:cs typeface="Calibri"/>
              </a:rPr>
              <a:t> </a:t>
            </a:r>
            <a:r>
              <a:rPr sz="1600">
                <a:solidFill>
                  <a:srgbClr val="555555"/>
                </a:solidFill>
                <a:latin typeface="Calibri"/>
                <a:cs typeface="Calibri"/>
              </a:rPr>
              <a:t>que</a:t>
            </a:r>
            <a:r>
              <a:rPr sz="1600" spc="-50">
                <a:solidFill>
                  <a:srgbClr val="555555"/>
                </a:solidFill>
                <a:latin typeface="Calibri"/>
                <a:cs typeface="Calibri"/>
              </a:rPr>
              <a:t> </a:t>
            </a:r>
            <a:r>
              <a:rPr sz="1600">
                <a:solidFill>
                  <a:srgbClr val="555555"/>
                </a:solidFill>
                <a:latin typeface="Calibri"/>
                <a:cs typeface="Calibri"/>
              </a:rPr>
              <a:t>la</a:t>
            </a:r>
            <a:r>
              <a:rPr sz="1600" spc="-45">
                <a:solidFill>
                  <a:srgbClr val="555555"/>
                </a:solidFill>
                <a:latin typeface="Calibri"/>
                <a:cs typeface="Calibri"/>
              </a:rPr>
              <a:t> </a:t>
            </a:r>
            <a:r>
              <a:rPr sz="1600">
                <a:solidFill>
                  <a:srgbClr val="555555"/>
                </a:solidFill>
                <a:latin typeface="Calibri"/>
                <a:cs typeface="Calibri"/>
              </a:rPr>
              <a:t>deuxième</a:t>
            </a:r>
            <a:r>
              <a:rPr sz="1600" spc="-5">
                <a:solidFill>
                  <a:srgbClr val="555555"/>
                </a:solidFill>
                <a:latin typeface="Calibri"/>
                <a:cs typeface="Calibri"/>
              </a:rPr>
              <a:t> </a:t>
            </a:r>
            <a:r>
              <a:rPr sz="1600">
                <a:solidFill>
                  <a:srgbClr val="555555"/>
                </a:solidFill>
                <a:latin typeface="Calibri"/>
                <a:cs typeface="Calibri"/>
              </a:rPr>
              <a:t>est</a:t>
            </a:r>
            <a:r>
              <a:rPr sz="1600" spc="-45">
                <a:solidFill>
                  <a:srgbClr val="555555"/>
                </a:solidFill>
                <a:latin typeface="Calibri"/>
                <a:cs typeface="Calibri"/>
              </a:rPr>
              <a:t> </a:t>
            </a:r>
            <a:r>
              <a:rPr sz="1600">
                <a:solidFill>
                  <a:srgbClr val="555555"/>
                </a:solidFill>
                <a:latin typeface="Calibri"/>
                <a:cs typeface="Calibri"/>
              </a:rPr>
              <a:t>plus</a:t>
            </a:r>
            <a:r>
              <a:rPr sz="1600" spc="-25">
                <a:solidFill>
                  <a:srgbClr val="555555"/>
                </a:solidFill>
                <a:latin typeface="Calibri"/>
                <a:cs typeface="Calibri"/>
              </a:rPr>
              <a:t> </a:t>
            </a:r>
            <a:r>
              <a:rPr sz="1600">
                <a:solidFill>
                  <a:srgbClr val="555555"/>
                </a:solidFill>
                <a:latin typeface="Calibri"/>
                <a:cs typeface="Calibri"/>
              </a:rPr>
              <a:t>rapide</a:t>
            </a:r>
            <a:r>
              <a:rPr sz="1600" spc="-25">
                <a:solidFill>
                  <a:srgbClr val="555555"/>
                </a:solidFill>
                <a:latin typeface="Calibri"/>
                <a:cs typeface="Calibri"/>
              </a:rPr>
              <a:t> </a:t>
            </a:r>
            <a:r>
              <a:rPr sz="1600">
                <a:solidFill>
                  <a:srgbClr val="555555"/>
                </a:solidFill>
                <a:latin typeface="Calibri"/>
                <a:cs typeface="Calibri"/>
              </a:rPr>
              <a:t>et</a:t>
            </a:r>
            <a:r>
              <a:rPr sz="1600" spc="-60">
                <a:solidFill>
                  <a:srgbClr val="555555"/>
                </a:solidFill>
                <a:latin typeface="Calibri"/>
                <a:cs typeface="Calibri"/>
              </a:rPr>
              <a:t> </a:t>
            </a:r>
            <a:r>
              <a:rPr sz="1600">
                <a:solidFill>
                  <a:srgbClr val="555555"/>
                </a:solidFill>
                <a:latin typeface="Calibri"/>
                <a:cs typeface="Calibri"/>
              </a:rPr>
              <a:t>donne</a:t>
            </a:r>
            <a:r>
              <a:rPr sz="1600" spc="-25">
                <a:solidFill>
                  <a:srgbClr val="555555"/>
                </a:solidFill>
                <a:latin typeface="Calibri"/>
                <a:cs typeface="Calibri"/>
              </a:rPr>
              <a:t> </a:t>
            </a:r>
            <a:r>
              <a:rPr sz="1600">
                <a:solidFill>
                  <a:srgbClr val="555555"/>
                </a:solidFill>
                <a:latin typeface="Calibri"/>
                <a:cs typeface="Calibri"/>
              </a:rPr>
              <a:t>une</a:t>
            </a:r>
            <a:r>
              <a:rPr sz="1600" spc="-50">
                <a:solidFill>
                  <a:srgbClr val="555555"/>
                </a:solidFill>
                <a:latin typeface="Calibri"/>
                <a:cs typeface="Calibri"/>
              </a:rPr>
              <a:t> </a:t>
            </a:r>
            <a:r>
              <a:rPr sz="1600">
                <a:solidFill>
                  <a:srgbClr val="555555"/>
                </a:solidFill>
                <a:latin typeface="Calibri"/>
                <a:cs typeface="Calibri"/>
              </a:rPr>
              <a:t>réponse</a:t>
            </a:r>
            <a:r>
              <a:rPr sz="1600" spc="-30">
                <a:solidFill>
                  <a:srgbClr val="555555"/>
                </a:solidFill>
                <a:latin typeface="Calibri"/>
                <a:cs typeface="Calibri"/>
              </a:rPr>
              <a:t> </a:t>
            </a:r>
            <a:r>
              <a:rPr sz="1600" spc="-10">
                <a:solidFill>
                  <a:srgbClr val="555555"/>
                </a:solidFill>
                <a:latin typeface="Calibri"/>
                <a:cs typeface="Calibri"/>
              </a:rPr>
              <a:t>exacte</a:t>
            </a:r>
            <a:endParaRPr sz="1600">
              <a:latin typeface="Calibri"/>
              <a:cs typeface="Calibri"/>
            </a:endParaRPr>
          </a:p>
        </p:txBody>
      </p:sp>
      <p:sp>
        <p:nvSpPr>
          <p:cNvPr id="12" name="object 12"/>
          <p:cNvSpPr txBox="1"/>
          <p:nvPr/>
        </p:nvSpPr>
        <p:spPr>
          <a:xfrm>
            <a:off x="1074547" y="1693417"/>
            <a:ext cx="4660900" cy="326390"/>
          </a:xfrm>
          <a:prstGeom prst="rect">
            <a:avLst/>
          </a:prstGeom>
          <a:solidFill>
            <a:srgbClr val="008245"/>
          </a:solidFill>
        </p:spPr>
        <p:txBody>
          <a:bodyPr vert="horz" wrap="square" lIns="0" tIns="24765" rIns="0" bIns="0" rtlCol="0">
            <a:spAutoFit/>
          </a:bodyPr>
          <a:lstStyle/>
          <a:p>
            <a:pPr marL="92710">
              <a:lnSpc>
                <a:spcPct val="100000"/>
              </a:lnSpc>
              <a:spcBef>
                <a:spcPts val="195"/>
              </a:spcBef>
            </a:pPr>
            <a:r>
              <a:rPr sz="1400" b="1">
                <a:solidFill>
                  <a:srgbClr val="FFFFFF"/>
                </a:solidFill>
                <a:latin typeface="Calibri"/>
                <a:cs typeface="Calibri"/>
              </a:rPr>
              <a:t>Définition</a:t>
            </a:r>
            <a:r>
              <a:rPr sz="1400" b="1" spc="-20">
                <a:solidFill>
                  <a:srgbClr val="FFFFFF"/>
                </a:solidFill>
                <a:latin typeface="Calibri"/>
                <a:cs typeface="Calibri"/>
              </a:rPr>
              <a:t> </a:t>
            </a:r>
            <a:r>
              <a:rPr sz="1400" b="1">
                <a:solidFill>
                  <a:srgbClr val="FFFFFF"/>
                </a:solidFill>
                <a:latin typeface="Calibri"/>
                <a:cs typeface="Calibri"/>
              </a:rPr>
              <a:t>2</a:t>
            </a:r>
            <a:r>
              <a:rPr sz="1400" b="1" spc="-75">
                <a:solidFill>
                  <a:srgbClr val="FFFFFF"/>
                </a:solidFill>
                <a:latin typeface="Calibri"/>
                <a:cs typeface="Calibri"/>
              </a:rPr>
              <a:t> </a:t>
            </a:r>
            <a:r>
              <a:rPr sz="1400" b="1" spc="-50">
                <a:solidFill>
                  <a:srgbClr val="FFFFFF"/>
                </a:solidFill>
                <a:latin typeface="Calibri"/>
                <a:cs typeface="Calibri"/>
              </a:rPr>
              <a:t>:</a:t>
            </a:r>
            <a:endParaRPr sz="1400">
              <a:latin typeface="Calibri"/>
              <a:cs typeface="Calibri"/>
            </a:endParaRPr>
          </a:p>
        </p:txBody>
      </p:sp>
      <p:sp>
        <p:nvSpPr>
          <p:cNvPr id="13" name="object 13"/>
          <p:cNvSpPr txBox="1"/>
          <p:nvPr/>
        </p:nvSpPr>
        <p:spPr>
          <a:xfrm>
            <a:off x="1074547" y="2019807"/>
            <a:ext cx="4660900" cy="1315360"/>
          </a:xfrm>
          <a:prstGeom prst="rect">
            <a:avLst/>
          </a:prstGeom>
          <a:solidFill>
            <a:srgbClr val="005BA7"/>
          </a:solidFill>
        </p:spPr>
        <p:txBody>
          <a:bodyPr vert="horz" wrap="square" lIns="0" tIns="153035" rIns="0" bIns="0" rtlCol="0">
            <a:spAutoFit/>
          </a:bodyPr>
          <a:lstStyle/>
          <a:p>
            <a:pPr>
              <a:lnSpc>
                <a:spcPct val="100000"/>
              </a:lnSpc>
              <a:spcBef>
                <a:spcPts val="1205"/>
              </a:spcBef>
            </a:pPr>
            <a:endParaRPr sz="1400">
              <a:latin typeface="Times New Roman"/>
              <a:cs typeface="Times New Roman"/>
            </a:endParaRPr>
          </a:p>
          <a:p>
            <a:pPr marL="212725" marR="95885" indent="-18415" algn="just">
              <a:lnSpc>
                <a:spcPct val="95800"/>
              </a:lnSpc>
            </a:pPr>
            <a:r>
              <a:rPr sz="1600">
                <a:solidFill>
                  <a:srgbClr val="FFFFFF"/>
                </a:solidFill>
                <a:latin typeface="Calibri"/>
                <a:cs typeface="Calibri"/>
              </a:rPr>
              <a:t>Le</a:t>
            </a:r>
            <a:r>
              <a:rPr sz="1600" spc="75">
                <a:solidFill>
                  <a:srgbClr val="FFFFFF"/>
                </a:solidFill>
                <a:latin typeface="Calibri"/>
                <a:cs typeface="Calibri"/>
              </a:rPr>
              <a:t> </a:t>
            </a:r>
            <a:r>
              <a:rPr sz="1600">
                <a:solidFill>
                  <a:srgbClr val="FFFFFF"/>
                </a:solidFill>
                <a:latin typeface="Calibri"/>
                <a:cs typeface="Calibri"/>
              </a:rPr>
              <a:t>SI</a:t>
            </a:r>
            <a:r>
              <a:rPr sz="1600" spc="75">
                <a:solidFill>
                  <a:srgbClr val="FFFFFF"/>
                </a:solidFill>
                <a:latin typeface="Calibri"/>
                <a:cs typeface="Calibri"/>
              </a:rPr>
              <a:t> </a:t>
            </a:r>
            <a:r>
              <a:rPr sz="1600">
                <a:solidFill>
                  <a:srgbClr val="FFFFFF"/>
                </a:solidFill>
                <a:latin typeface="Calibri"/>
                <a:cs typeface="Calibri"/>
              </a:rPr>
              <a:t>est</a:t>
            </a:r>
            <a:r>
              <a:rPr sz="1600" spc="65">
                <a:solidFill>
                  <a:srgbClr val="FFFFFF"/>
                </a:solidFill>
                <a:latin typeface="Calibri"/>
                <a:cs typeface="Calibri"/>
              </a:rPr>
              <a:t> </a:t>
            </a:r>
            <a:r>
              <a:rPr sz="1600">
                <a:solidFill>
                  <a:srgbClr val="FFFFFF"/>
                </a:solidFill>
                <a:latin typeface="Calibri"/>
                <a:cs typeface="Calibri"/>
              </a:rPr>
              <a:t>le</a:t>
            </a:r>
            <a:r>
              <a:rPr sz="1600" spc="95">
                <a:solidFill>
                  <a:srgbClr val="FFFFFF"/>
                </a:solidFill>
                <a:latin typeface="Calibri"/>
                <a:cs typeface="Calibri"/>
              </a:rPr>
              <a:t> </a:t>
            </a:r>
            <a:r>
              <a:rPr sz="1600">
                <a:solidFill>
                  <a:srgbClr val="FFFFFF"/>
                </a:solidFill>
                <a:latin typeface="Calibri"/>
                <a:cs typeface="Calibri"/>
              </a:rPr>
              <a:t>véhicule</a:t>
            </a:r>
            <a:r>
              <a:rPr sz="1600" spc="105">
                <a:solidFill>
                  <a:srgbClr val="FFFFFF"/>
                </a:solidFill>
                <a:latin typeface="Calibri"/>
                <a:cs typeface="Calibri"/>
              </a:rPr>
              <a:t> </a:t>
            </a:r>
            <a:r>
              <a:rPr sz="1600">
                <a:solidFill>
                  <a:srgbClr val="FFFFFF"/>
                </a:solidFill>
                <a:latin typeface="Calibri"/>
                <a:cs typeface="Calibri"/>
              </a:rPr>
              <a:t>de</a:t>
            </a:r>
            <a:r>
              <a:rPr sz="1600" spc="70">
                <a:solidFill>
                  <a:srgbClr val="FFFFFF"/>
                </a:solidFill>
                <a:latin typeface="Calibri"/>
                <a:cs typeface="Calibri"/>
              </a:rPr>
              <a:t> </a:t>
            </a:r>
            <a:r>
              <a:rPr sz="1600">
                <a:solidFill>
                  <a:srgbClr val="FFFFFF"/>
                </a:solidFill>
                <a:latin typeface="Calibri"/>
                <a:cs typeface="Calibri"/>
              </a:rPr>
              <a:t>la</a:t>
            </a:r>
            <a:r>
              <a:rPr sz="1600" spc="80">
                <a:solidFill>
                  <a:srgbClr val="FFFFFF"/>
                </a:solidFill>
                <a:latin typeface="Calibri"/>
                <a:cs typeface="Calibri"/>
              </a:rPr>
              <a:t> </a:t>
            </a:r>
            <a:r>
              <a:rPr sz="1600">
                <a:solidFill>
                  <a:srgbClr val="FFFFFF"/>
                </a:solidFill>
                <a:latin typeface="Calibri"/>
                <a:cs typeface="Calibri"/>
              </a:rPr>
              <a:t>communication</a:t>
            </a:r>
            <a:r>
              <a:rPr sz="1600" spc="70">
                <a:solidFill>
                  <a:srgbClr val="FFFFFF"/>
                </a:solidFill>
                <a:latin typeface="Calibri"/>
                <a:cs typeface="Calibri"/>
              </a:rPr>
              <a:t> </a:t>
            </a:r>
            <a:r>
              <a:rPr sz="1600">
                <a:solidFill>
                  <a:srgbClr val="FFFFFF"/>
                </a:solidFill>
                <a:latin typeface="Calibri"/>
                <a:cs typeface="Calibri"/>
              </a:rPr>
              <a:t>dans</a:t>
            </a:r>
            <a:r>
              <a:rPr sz="1600" spc="80">
                <a:solidFill>
                  <a:srgbClr val="FFFFFF"/>
                </a:solidFill>
                <a:latin typeface="Calibri"/>
                <a:cs typeface="Calibri"/>
              </a:rPr>
              <a:t> </a:t>
            </a:r>
            <a:r>
              <a:rPr sz="1600" spc="-10">
                <a:solidFill>
                  <a:srgbClr val="FFFFFF"/>
                </a:solidFill>
                <a:latin typeface="Calibri"/>
                <a:cs typeface="Calibri"/>
              </a:rPr>
              <a:t>l’entreprise. </a:t>
            </a:r>
            <a:r>
              <a:rPr sz="1600">
                <a:solidFill>
                  <a:srgbClr val="FFFFFF"/>
                </a:solidFill>
                <a:latin typeface="Calibri"/>
                <a:cs typeface="Calibri"/>
              </a:rPr>
              <a:t>Cette</a:t>
            </a:r>
            <a:r>
              <a:rPr sz="1600" spc="295">
                <a:solidFill>
                  <a:srgbClr val="FFFFFF"/>
                </a:solidFill>
                <a:latin typeface="Calibri"/>
                <a:cs typeface="Calibri"/>
              </a:rPr>
              <a:t> </a:t>
            </a:r>
            <a:r>
              <a:rPr sz="1600">
                <a:solidFill>
                  <a:srgbClr val="FFFFFF"/>
                </a:solidFill>
                <a:latin typeface="Calibri"/>
                <a:cs typeface="Calibri"/>
              </a:rPr>
              <a:t>communication</a:t>
            </a:r>
            <a:r>
              <a:rPr sz="1600" spc="285">
                <a:solidFill>
                  <a:srgbClr val="FFFFFF"/>
                </a:solidFill>
                <a:latin typeface="Calibri"/>
                <a:cs typeface="Calibri"/>
              </a:rPr>
              <a:t> </a:t>
            </a:r>
            <a:r>
              <a:rPr sz="1600">
                <a:solidFill>
                  <a:srgbClr val="FFFFFF"/>
                </a:solidFill>
                <a:latin typeface="Calibri"/>
                <a:cs typeface="Calibri"/>
              </a:rPr>
              <a:t>possède</a:t>
            </a:r>
            <a:r>
              <a:rPr sz="1600" spc="300">
                <a:solidFill>
                  <a:srgbClr val="FFFFFF"/>
                </a:solidFill>
                <a:latin typeface="Calibri"/>
                <a:cs typeface="Calibri"/>
              </a:rPr>
              <a:t> </a:t>
            </a:r>
            <a:r>
              <a:rPr sz="1600">
                <a:solidFill>
                  <a:srgbClr val="FFFFFF"/>
                </a:solidFill>
                <a:latin typeface="Calibri"/>
                <a:cs typeface="Calibri"/>
              </a:rPr>
              <a:t>un</a:t>
            </a:r>
            <a:r>
              <a:rPr sz="1600" spc="280">
                <a:solidFill>
                  <a:srgbClr val="FFFFFF"/>
                </a:solidFill>
                <a:latin typeface="Calibri"/>
                <a:cs typeface="Calibri"/>
              </a:rPr>
              <a:t> </a:t>
            </a:r>
            <a:r>
              <a:rPr sz="1600">
                <a:solidFill>
                  <a:srgbClr val="FFFFFF"/>
                </a:solidFill>
                <a:latin typeface="Calibri"/>
                <a:cs typeface="Calibri"/>
              </a:rPr>
              <a:t>langage</a:t>
            </a:r>
            <a:r>
              <a:rPr sz="1600" spc="275">
                <a:solidFill>
                  <a:srgbClr val="FFFFFF"/>
                </a:solidFill>
                <a:latin typeface="Calibri"/>
                <a:cs typeface="Calibri"/>
              </a:rPr>
              <a:t> </a:t>
            </a:r>
            <a:r>
              <a:rPr sz="1600">
                <a:solidFill>
                  <a:srgbClr val="FFFFFF"/>
                </a:solidFill>
                <a:latin typeface="Calibri"/>
                <a:cs typeface="Calibri"/>
              </a:rPr>
              <a:t>dont</a:t>
            </a:r>
            <a:r>
              <a:rPr sz="1600" spc="285">
                <a:solidFill>
                  <a:srgbClr val="FFFFFF"/>
                </a:solidFill>
                <a:latin typeface="Calibri"/>
                <a:cs typeface="Calibri"/>
              </a:rPr>
              <a:t> </a:t>
            </a:r>
            <a:r>
              <a:rPr sz="1600">
                <a:solidFill>
                  <a:srgbClr val="FFFFFF"/>
                </a:solidFill>
                <a:latin typeface="Calibri"/>
                <a:cs typeface="Calibri"/>
              </a:rPr>
              <a:t>les</a:t>
            </a:r>
            <a:r>
              <a:rPr sz="1600" spc="300">
                <a:solidFill>
                  <a:srgbClr val="FFFFFF"/>
                </a:solidFill>
                <a:latin typeface="Calibri"/>
                <a:cs typeface="Calibri"/>
              </a:rPr>
              <a:t> </a:t>
            </a:r>
            <a:r>
              <a:rPr sz="1600" spc="-20">
                <a:solidFill>
                  <a:srgbClr val="FFFFFF"/>
                </a:solidFill>
                <a:latin typeface="Calibri"/>
                <a:cs typeface="Calibri"/>
              </a:rPr>
              <a:t>mots </a:t>
            </a:r>
            <a:r>
              <a:rPr sz="1600">
                <a:solidFill>
                  <a:srgbClr val="FFFFFF"/>
                </a:solidFill>
                <a:latin typeface="Calibri"/>
                <a:cs typeface="Calibri"/>
              </a:rPr>
              <a:t>sont</a:t>
            </a:r>
            <a:r>
              <a:rPr sz="1600" spc="-25">
                <a:solidFill>
                  <a:srgbClr val="FFFFFF"/>
                </a:solidFill>
                <a:latin typeface="Calibri"/>
                <a:cs typeface="Calibri"/>
              </a:rPr>
              <a:t> </a:t>
            </a:r>
            <a:r>
              <a:rPr sz="1600">
                <a:solidFill>
                  <a:srgbClr val="FFFFFF"/>
                </a:solidFill>
                <a:latin typeface="Calibri"/>
                <a:cs typeface="Calibri"/>
              </a:rPr>
              <a:t>les</a:t>
            </a:r>
            <a:r>
              <a:rPr sz="1600" spc="-50">
                <a:solidFill>
                  <a:srgbClr val="FFFFFF"/>
                </a:solidFill>
                <a:latin typeface="Calibri"/>
                <a:cs typeface="Calibri"/>
              </a:rPr>
              <a:t> </a:t>
            </a:r>
            <a:r>
              <a:rPr sz="1600" spc="-10" err="1">
                <a:solidFill>
                  <a:srgbClr val="FFFFFF"/>
                </a:solidFill>
                <a:latin typeface="Calibri"/>
                <a:cs typeface="Calibri"/>
              </a:rPr>
              <a:t>données</a:t>
            </a:r>
            <a:r>
              <a:rPr sz="1600" spc="-10">
                <a:solidFill>
                  <a:srgbClr val="FFFFFF"/>
                </a:solidFill>
                <a:latin typeface="Calibri"/>
                <a:cs typeface="Calibri"/>
              </a:rPr>
              <a:t>.</a:t>
            </a:r>
            <a:endParaRPr lang="fr-FR" sz="1600" spc="-10">
              <a:solidFill>
                <a:srgbClr val="FFFFFF"/>
              </a:solidFill>
              <a:latin typeface="Calibri"/>
              <a:cs typeface="Calibri"/>
            </a:endParaRPr>
          </a:p>
          <a:p>
            <a:pPr marL="212725" marR="95885" indent="-18415" algn="just">
              <a:lnSpc>
                <a:spcPct val="95800"/>
              </a:lnSpc>
            </a:pPr>
            <a:endParaRPr sz="16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048" y="-1"/>
            <a:ext cx="6483078" cy="6857999"/>
          </a:xfrm>
          <a:prstGeom prst="rect">
            <a:avLst/>
          </a:prstGeom>
        </p:spPr>
      </p:pic>
      <p:pic>
        <p:nvPicPr>
          <p:cNvPr id="6" name="object 6"/>
          <p:cNvPicPr/>
          <p:nvPr/>
        </p:nvPicPr>
        <p:blipFill>
          <a:blip r:embed="rId4" cstate="print"/>
          <a:stretch>
            <a:fillRect/>
          </a:stretch>
        </p:blipFill>
        <p:spPr>
          <a:xfrm>
            <a:off x="438912" y="195071"/>
            <a:ext cx="1027176" cy="1014983"/>
          </a:xfrm>
          <a:prstGeom prst="rect">
            <a:avLst/>
          </a:prstGeom>
        </p:spPr>
      </p:pic>
      <p:pic>
        <p:nvPicPr>
          <p:cNvPr id="7" name="object 7"/>
          <p:cNvPicPr/>
          <p:nvPr/>
        </p:nvPicPr>
        <p:blipFill>
          <a:blip r:embed="rId5" cstate="print"/>
          <a:stretch>
            <a:fillRect/>
          </a:stretch>
        </p:blipFill>
        <p:spPr>
          <a:xfrm>
            <a:off x="1679448" y="381000"/>
            <a:ext cx="2002536" cy="646176"/>
          </a:xfrm>
          <a:prstGeom prst="rect">
            <a:avLst/>
          </a:prstGeom>
        </p:spPr>
      </p:pic>
      <p:sp>
        <p:nvSpPr>
          <p:cNvPr id="8" name="object 8"/>
          <p:cNvSpPr txBox="1"/>
          <p:nvPr/>
        </p:nvSpPr>
        <p:spPr>
          <a:xfrm>
            <a:off x="6505176" y="2590800"/>
            <a:ext cx="5610624" cy="1544012"/>
          </a:xfrm>
          <a:prstGeom prst="rect">
            <a:avLst/>
          </a:prstGeom>
        </p:spPr>
        <p:txBody>
          <a:bodyPr vert="horz" wrap="square" lIns="0" tIns="12700" rIns="0" bIns="0" rtlCol="0">
            <a:spAutoFit/>
          </a:bodyPr>
          <a:lstStyle/>
          <a:p>
            <a:pPr marL="12700">
              <a:lnSpc>
                <a:spcPct val="100000"/>
              </a:lnSpc>
            </a:pPr>
            <a:r>
              <a:rPr lang="fr-FR" sz="1800" b="1">
                <a:solidFill>
                  <a:srgbClr val="FF7800"/>
                </a:solidFill>
                <a:latin typeface="Calibri"/>
                <a:cs typeface="Calibri"/>
              </a:rPr>
              <a:t> </a:t>
            </a:r>
            <a:endParaRPr sz="1800">
              <a:latin typeface="Calibri"/>
              <a:cs typeface="Calibri"/>
            </a:endParaRPr>
          </a:p>
          <a:p>
            <a:pPr marL="356870" indent="-344170">
              <a:buFont typeface="+mj-lt"/>
              <a:buAutoNum type="arabicPeriod"/>
              <a:tabLst>
                <a:tab pos="356870" algn="l"/>
              </a:tabLst>
            </a:pPr>
            <a:r>
              <a:rPr lang="fr-FR" sz="1600" b="1">
                <a:solidFill>
                  <a:srgbClr val="FF7800"/>
                </a:solidFill>
                <a:latin typeface="Calibri"/>
                <a:cs typeface="Calibri"/>
              </a:rPr>
              <a:t>Identifier la notion de Base de Données.</a:t>
            </a:r>
          </a:p>
          <a:p>
            <a:pPr marL="355600" indent="-342900">
              <a:lnSpc>
                <a:spcPct val="100000"/>
              </a:lnSpc>
              <a:buFont typeface="+mj-lt"/>
              <a:buAutoNum type="arabicPeriod"/>
              <a:tabLst>
                <a:tab pos="356870" algn="l"/>
              </a:tabLst>
            </a:pPr>
            <a:endParaRPr lang="fr-FR" sz="1600" spc="-10">
              <a:solidFill>
                <a:srgbClr val="555555"/>
              </a:solidFill>
              <a:latin typeface="Calibri"/>
              <a:cs typeface="Calibri"/>
            </a:endParaRPr>
          </a:p>
          <a:p>
            <a:pPr marL="356870" indent="-344170">
              <a:lnSpc>
                <a:spcPct val="100000"/>
              </a:lnSpc>
              <a:buFont typeface="+mj-lt"/>
              <a:buAutoNum type="arabicPeriod"/>
              <a:tabLst>
                <a:tab pos="356870" algn="l"/>
              </a:tabLst>
            </a:pPr>
            <a:r>
              <a:rPr lang="fr-FR" sz="1600" spc="-10">
                <a:solidFill>
                  <a:srgbClr val="AEABAB"/>
                </a:solidFill>
                <a:latin typeface="Calibri"/>
                <a:cs typeface="Calibri"/>
              </a:rPr>
              <a:t>Positionnement de la base de données par rapport au SI.</a:t>
            </a:r>
            <a:endParaRPr sz="1600" spc="-10">
              <a:solidFill>
                <a:srgbClr val="AEABAB"/>
              </a:solidFill>
              <a:latin typeface="Calibri"/>
              <a:cs typeface="Calibri"/>
            </a:endParaRPr>
          </a:p>
          <a:p>
            <a:pPr marL="356870" indent="-344170">
              <a:lnSpc>
                <a:spcPct val="100000"/>
              </a:lnSpc>
              <a:spcBef>
                <a:spcPts val="2105"/>
              </a:spcBef>
              <a:buFont typeface="+mj-lt"/>
              <a:buAutoNum type="arabicPeriod"/>
              <a:tabLst>
                <a:tab pos="356870" algn="l"/>
              </a:tabLst>
            </a:pPr>
            <a:r>
              <a:rPr lang="fr-FR" sz="1600" spc="-10">
                <a:solidFill>
                  <a:srgbClr val="AEABAB"/>
                </a:solidFill>
                <a:latin typeface="Calibri"/>
                <a:cs typeface="Calibri"/>
              </a:rPr>
              <a:t>Les phases de conception d’un base de données.</a:t>
            </a:r>
          </a:p>
        </p:txBody>
      </p:sp>
      <p:sp>
        <p:nvSpPr>
          <p:cNvPr id="12" name="Rectangle 11"/>
          <p:cNvSpPr/>
          <p:nvPr/>
        </p:nvSpPr>
        <p:spPr>
          <a:xfrm>
            <a:off x="6505176" y="1267204"/>
            <a:ext cx="1303242" cy="400110"/>
          </a:xfrm>
          <a:prstGeom prst="rect">
            <a:avLst/>
          </a:prstGeom>
        </p:spPr>
        <p:txBody>
          <a:bodyPr wrap="none">
            <a:spAutoFit/>
          </a:bodyPr>
          <a:lstStyle/>
          <a:p>
            <a:r>
              <a:rPr lang="fr-FR" sz="2000" b="1" spc="-20">
                <a:solidFill>
                  <a:srgbClr val="007842"/>
                </a:solidFill>
              </a:rPr>
              <a:t>PARTIE</a:t>
            </a:r>
            <a:r>
              <a:rPr lang="fr-FR" sz="2000" b="1" spc="-120">
                <a:solidFill>
                  <a:srgbClr val="007842"/>
                </a:solidFill>
              </a:rPr>
              <a:t> </a:t>
            </a:r>
            <a:r>
              <a:rPr lang="fr-FR" sz="2000" b="1" spc="-50">
                <a:solidFill>
                  <a:srgbClr val="007842"/>
                </a:solidFill>
              </a:rPr>
              <a:t>2</a:t>
            </a:r>
            <a:endParaRPr lang="ar-MA" sz="2000" b="1"/>
          </a:p>
        </p:txBody>
      </p:sp>
      <p:sp>
        <p:nvSpPr>
          <p:cNvPr id="9" name="Espace réservé du texte 3">
            <a:extLst>
              <a:ext uri="{FF2B5EF4-FFF2-40B4-BE49-F238E27FC236}">
                <a16:creationId xmlns:a16="http://schemas.microsoft.com/office/drawing/2014/main" id="{BDCE3EC9-85AF-4F2F-9F13-CA53FD5032F0}"/>
              </a:ext>
            </a:extLst>
          </p:cNvPr>
          <p:cNvSpPr>
            <a:spLocks noGrp="1"/>
          </p:cNvSpPr>
          <p:nvPr>
            <p:ph type="body" sz="quarter" idx="4294967295"/>
          </p:nvPr>
        </p:nvSpPr>
        <p:spPr>
          <a:xfrm>
            <a:off x="6505176" y="1905000"/>
            <a:ext cx="4696224" cy="900000"/>
          </a:xfrm>
          <a:prstGeom prst="rect">
            <a:avLst/>
          </a:prstGeom>
        </p:spPr>
        <p:txBody>
          <a:bodyPr/>
          <a:lstStyle/>
          <a:p>
            <a:r>
              <a:rPr lang="fr-FR" sz="2400" b="1" spc="-10">
                <a:solidFill>
                  <a:srgbClr val="008245"/>
                </a:solidFill>
                <a:latin typeface="Calibri"/>
                <a:cs typeface="Calibri"/>
              </a:rPr>
              <a:t>Conception d’une base de données</a:t>
            </a:r>
          </a:p>
        </p:txBody>
      </p:sp>
    </p:spTree>
    <p:extLst>
      <p:ext uri="{BB962C8B-B14F-4D97-AF65-F5344CB8AC3E}">
        <p14:creationId xmlns:p14="http://schemas.microsoft.com/office/powerpoint/2010/main" val="3793172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5639"/>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71</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9" name="object 19"/>
          <p:cNvSpPr txBox="1"/>
          <p:nvPr/>
        </p:nvSpPr>
        <p:spPr>
          <a:xfrm>
            <a:off x="269240" y="861822"/>
            <a:ext cx="3799204" cy="259686"/>
          </a:xfrm>
          <a:prstGeom prst="rect">
            <a:avLst/>
          </a:prstGeom>
        </p:spPr>
        <p:txBody>
          <a:bodyPr vert="horz" wrap="square" lIns="0" tIns="13335" rIns="0" bIns="0" rtlCol="0">
            <a:spAutoFit/>
          </a:bodyPr>
          <a:lstStyle/>
          <a:p>
            <a:pPr marL="12700">
              <a:lnSpc>
                <a:spcPct val="100000"/>
              </a:lnSpc>
              <a:spcBef>
                <a:spcPts val="105"/>
              </a:spcBef>
            </a:pPr>
            <a:r>
              <a:rPr lang="fr-FR" sz="1600" b="1" spc="-10">
                <a:solidFill>
                  <a:srgbClr val="0058A0"/>
                </a:solidFill>
                <a:latin typeface="Calibri"/>
                <a:cs typeface="Calibri"/>
              </a:rPr>
              <a:t> </a:t>
            </a:r>
            <a:r>
              <a:rPr lang="fr-FR" sz="1600" b="1">
                <a:solidFill>
                  <a:srgbClr val="0058A0"/>
                </a:solidFill>
                <a:latin typeface="Calibri"/>
                <a:cs typeface="Calibri"/>
              </a:rPr>
              <a:t>Identifier la notion de Base de Données</a:t>
            </a:r>
            <a:endParaRPr sz="1600">
              <a:latin typeface="Calibri"/>
              <a:cs typeface="Calibri"/>
            </a:endParaRP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pic>
        <p:nvPicPr>
          <p:cNvPr id="7" name="Image 6"/>
          <p:cNvPicPr>
            <a:picLocks noChangeAspect="1"/>
          </p:cNvPicPr>
          <p:nvPr/>
        </p:nvPicPr>
        <p:blipFill>
          <a:blip r:embed="rId6"/>
          <a:stretch>
            <a:fillRect/>
          </a:stretch>
        </p:blipFill>
        <p:spPr>
          <a:xfrm>
            <a:off x="742950" y="1742505"/>
            <a:ext cx="10782300" cy="428625"/>
          </a:xfrm>
          <a:prstGeom prst="rect">
            <a:avLst/>
          </a:prstGeom>
        </p:spPr>
      </p:pic>
      <p:sp>
        <p:nvSpPr>
          <p:cNvPr id="30" name="Rectangle 29"/>
          <p:cNvSpPr/>
          <p:nvPr/>
        </p:nvSpPr>
        <p:spPr>
          <a:xfrm>
            <a:off x="914400" y="2201800"/>
            <a:ext cx="10439400" cy="1154162"/>
          </a:xfrm>
          <a:prstGeom prst="rect">
            <a:avLst/>
          </a:prstGeom>
        </p:spPr>
        <p:txBody>
          <a:bodyPr wrap="square">
            <a:spAutoFit/>
          </a:bodyPr>
          <a:lstStyle/>
          <a:p>
            <a:pPr marL="298450" marR="25400" indent="-285750" algn="just">
              <a:spcBef>
                <a:spcPts val="600"/>
              </a:spcBef>
              <a:buFont typeface="Arial" panose="020B0604020202020204" pitchFamily="34" charset="0"/>
              <a:buChar char="•"/>
            </a:pPr>
            <a:r>
              <a:rPr lang="fr-FR" sz="1600">
                <a:solidFill>
                  <a:srgbClr val="555555"/>
                </a:solidFill>
                <a:latin typeface="Calibri"/>
                <a:cs typeface="Calibri"/>
              </a:rPr>
              <a:t>Une </a:t>
            </a:r>
            <a:r>
              <a:rPr lang="fr-FR" sz="1600" b="1">
                <a:solidFill>
                  <a:srgbClr val="555555"/>
                </a:solidFill>
                <a:latin typeface="Calibri"/>
                <a:cs typeface="Calibri"/>
              </a:rPr>
              <a:t>base de données </a:t>
            </a:r>
            <a:r>
              <a:rPr lang="fr-FR" sz="1600">
                <a:solidFill>
                  <a:srgbClr val="555555"/>
                </a:solidFill>
                <a:latin typeface="Calibri"/>
                <a:cs typeface="Calibri"/>
              </a:rPr>
              <a:t>est un ensemble organisé de données enregistrées sur des supports permanents et stockées de manière structurée afin de faciliter leur accès et leur manipulation.</a:t>
            </a:r>
          </a:p>
          <a:p>
            <a:pPr marL="298450" marR="25400" indent="-285750" algn="just">
              <a:spcBef>
                <a:spcPts val="600"/>
              </a:spcBef>
              <a:buFont typeface="Arial" panose="020B0604020202020204" pitchFamily="34" charset="0"/>
              <a:buChar char="•"/>
            </a:pPr>
            <a:r>
              <a:rPr lang="fr-FR" sz="1600">
                <a:solidFill>
                  <a:srgbClr val="555555"/>
                </a:solidFill>
                <a:latin typeface="Calibri"/>
                <a:cs typeface="Calibri"/>
              </a:rPr>
              <a:t>Pour communiquer avec une base de données, nous avons besoin d’un langage de requête. Le plus utilisé est le SQL (</a:t>
            </a:r>
            <a:r>
              <a:rPr lang="fr-FR" sz="1600" err="1">
                <a:solidFill>
                  <a:srgbClr val="555555"/>
                </a:solidFill>
                <a:latin typeface="Calibri"/>
                <a:cs typeface="Calibri"/>
              </a:rPr>
              <a:t>Structured</a:t>
            </a:r>
            <a:r>
              <a:rPr lang="fr-FR" sz="1600">
                <a:solidFill>
                  <a:srgbClr val="555555"/>
                </a:solidFill>
                <a:latin typeface="Calibri"/>
                <a:cs typeface="Calibri"/>
              </a:rPr>
              <a:t> </a:t>
            </a:r>
            <a:r>
              <a:rPr lang="fr-FR" sz="1600" err="1">
                <a:solidFill>
                  <a:srgbClr val="555555"/>
                </a:solidFill>
                <a:latin typeface="Calibri"/>
                <a:cs typeface="Calibri"/>
              </a:rPr>
              <a:t>Query</a:t>
            </a:r>
            <a:r>
              <a:rPr lang="fr-FR" sz="1600">
                <a:solidFill>
                  <a:srgbClr val="555555"/>
                </a:solidFill>
                <a:latin typeface="Calibri"/>
                <a:cs typeface="Calibri"/>
              </a:rPr>
              <a:t> </a:t>
            </a:r>
            <a:r>
              <a:rPr lang="fr-FR" sz="1600" err="1">
                <a:solidFill>
                  <a:srgbClr val="555555"/>
                </a:solidFill>
                <a:latin typeface="Calibri"/>
                <a:cs typeface="Calibri"/>
              </a:rPr>
              <a:t>Language</a:t>
            </a:r>
            <a:r>
              <a:rPr lang="fr-FR" sz="1600">
                <a:solidFill>
                  <a:srgbClr val="555555"/>
                </a:solidFill>
                <a:latin typeface="Calibri"/>
                <a:cs typeface="Calibri"/>
              </a:rPr>
              <a:t>), qui permet d'effectuer différentes opérations.</a:t>
            </a:r>
          </a:p>
        </p:txBody>
      </p:sp>
      <p:pic>
        <p:nvPicPr>
          <p:cNvPr id="31" name="object 10"/>
          <p:cNvPicPr/>
          <p:nvPr/>
        </p:nvPicPr>
        <p:blipFill>
          <a:blip r:embed="rId7" cstate="print"/>
          <a:stretch>
            <a:fillRect/>
          </a:stretch>
        </p:blipFill>
        <p:spPr>
          <a:xfrm>
            <a:off x="8342948" y="3094313"/>
            <a:ext cx="968313" cy="830420"/>
          </a:xfrm>
          <a:prstGeom prst="rect">
            <a:avLst/>
          </a:prstGeom>
        </p:spPr>
      </p:pic>
      <p:sp>
        <p:nvSpPr>
          <p:cNvPr id="32" name="Rectangle 31"/>
          <p:cNvSpPr/>
          <p:nvPr/>
        </p:nvSpPr>
        <p:spPr>
          <a:xfrm>
            <a:off x="928255" y="4067610"/>
            <a:ext cx="8144016" cy="1077218"/>
          </a:xfrm>
          <a:prstGeom prst="rect">
            <a:avLst/>
          </a:prstGeom>
        </p:spPr>
        <p:txBody>
          <a:bodyPr wrap="square">
            <a:spAutoFit/>
          </a:bodyPr>
          <a:lstStyle/>
          <a:p>
            <a:pPr lvl="1" indent="-285750" algn="just">
              <a:buClr>
                <a:srgbClr val="565656"/>
              </a:buClr>
              <a:buFont typeface="Wingdings" panose="05000000000000000000" pitchFamily="2" charset="2"/>
              <a:buChar char="ü"/>
            </a:pPr>
            <a:r>
              <a:rPr lang="fr-FR" sz="1600">
                <a:solidFill>
                  <a:srgbClr val="555555"/>
                </a:solidFill>
                <a:latin typeface="Calibri"/>
                <a:cs typeface="Calibri"/>
              </a:rPr>
              <a:t>Centraliser</a:t>
            </a:r>
            <a:r>
              <a:rPr lang="en-US" sz="1600">
                <a:solidFill>
                  <a:srgbClr val="555555"/>
                </a:solidFill>
                <a:latin typeface="Calibri"/>
                <a:cs typeface="Calibri"/>
              </a:rPr>
              <a:t> le </a:t>
            </a:r>
            <a:r>
              <a:rPr lang="fr-FR" sz="1600">
                <a:solidFill>
                  <a:srgbClr val="555555"/>
                </a:solidFill>
                <a:latin typeface="Calibri"/>
                <a:cs typeface="Calibri"/>
              </a:rPr>
              <a:t>stockage</a:t>
            </a:r>
            <a:r>
              <a:rPr lang="en-US" sz="1600">
                <a:solidFill>
                  <a:srgbClr val="555555"/>
                </a:solidFill>
                <a:latin typeface="Calibri"/>
                <a:cs typeface="Calibri"/>
              </a:rPr>
              <a:t> des </a:t>
            </a:r>
            <a:r>
              <a:rPr lang="fr-FR" sz="1600">
                <a:solidFill>
                  <a:srgbClr val="555555"/>
                </a:solidFill>
                <a:latin typeface="Calibri"/>
                <a:cs typeface="Calibri"/>
              </a:rPr>
              <a:t>informations</a:t>
            </a:r>
          </a:p>
          <a:p>
            <a:pPr lvl="1" indent="-285750" algn="just">
              <a:buClr>
                <a:srgbClr val="565656"/>
              </a:buClr>
              <a:buFont typeface="Wingdings" panose="05000000000000000000" pitchFamily="2" charset="2"/>
              <a:buChar char="ü"/>
            </a:pPr>
            <a:r>
              <a:rPr lang="fr-FR" sz="1600">
                <a:solidFill>
                  <a:srgbClr val="555555"/>
                </a:solidFill>
                <a:latin typeface="Calibri"/>
                <a:cs typeface="Calibri"/>
              </a:rPr>
              <a:t>Faciliter l’accès à l’information</a:t>
            </a:r>
          </a:p>
          <a:p>
            <a:pPr lvl="1" indent="-285750">
              <a:buClr>
                <a:srgbClr val="565656"/>
              </a:buClr>
              <a:buFont typeface="Wingdings" panose="05000000000000000000" pitchFamily="2" charset="2"/>
              <a:buChar char="ü"/>
            </a:pPr>
            <a:r>
              <a:rPr lang="fr-FR" sz="1600">
                <a:solidFill>
                  <a:srgbClr val="555555"/>
                </a:solidFill>
                <a:latin typeface="Calibri"/>
                <a:cs typeface="Calibri"/>
              </a:rPr>
              <a:t>Assurer la cohérence des informations stockées </a:t>
            </a:r>
          </a:p>
          <a:p>
            <a:pPr lvl="1" indent="-285750" algn="just">
              <a:buClr>
                <a:srgbClr val="565656"/>
              </a:buClr>
              <a:buFont typeface="Wingdings" panose="05000000000000000000" pitchFamily="2" charset="2"/>
              <a:buChar char="ü"/>
            </a:pPr>
            <a:r>
              <a:rPr lang="fr-FR" sz="1600">
                <a:solidFill>
                  <a:srgbClr val="555555"/>
                </a:solidFill>
                <a:latin typeface="Calibri"/>
                <a:cs typeface="Calibri"/>
              </a:rPr>
              <a:t>Garantir la confidentialité des données</a:t>
            </a:r>
          </a:p>
        </p:txBody>
      </p:sp>
      <p:sp>
        <p:nvSpPr>
          <p:cNvPr id="33" name="Rectangle 32"/>
          <p:cNvSpPr/>
          <p:nvPr/>
        </p:nvSpPr>
        <p:spPr>
          <a:xfrm>
            <a:off x="928255" y="3687130"/>
            <a:ext cx="1128835" cy="338554"/>
          </a:xfrm>
          <a:prstGeom prst="rect">
            <a:avLst/>
          </a:prstGeom>
        </p:spPr>
        <p:txBody>
          <a:bodyPr wrap="none">
            <a:spAutoFit/>
          </a:bodyPr>
          <a:lstStyle/>
          <a:p>
            <a:r>
              <a:rPr lang="fr-FR" sz="1600" b="1">
                <a:solidFill>
                  <a:srgbClr val="555555"/>
                </a:solidFill>
                <a:latin typeface="Calibri"/>
                <a:cs typeface="Calibri"/>
              </a:rPr>
              <a:t>Objectifs</a:t>
            </a:r>
            <a:r>
              <a:rPr lang="fr-FR" sz="1600" b="1"/>
              <a:t> : </a:t>
            </a:r>
          </a:p>
        </p:txBody>
      </p:sp>
    </p:spTree>
    <p:extLst>
      <p:ext uri="{BB962C8B-B14F-4D97-AF65-F5344CB8AC3E}">
        <p14:creationId xmlns:p14="http://schemas.microsoft.com/office/powerpoint/2010/main" val="806112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72</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9" name="object 19"/>
          <p:cNvSpPr txBox="1"/>
          <p:nvPr/>
        </p:nvSpPr>
        <p:spPr>
          <a:xfrm>
            <a:off x="269240" y="861822"/>
            <a:ext cx="3799204" cy="259686"/>
          </a:xfrm>
          <a:prstGeom prst="rect">
            <a:avLst/>
          </a:prstGeom>
        </p:spPr>
        <p:txBody>
          <a:bodyPr vert="horz" wrap="square" lIns="0" tIns="13335" rIns="0" bIns="0" rtlCol="0">
            <a:spAutoFit/>
          </a:bodyPr>
          <a:lstStyle/>
          <a:p>
            <a:pPr marL="12700">
              <a:lnSpc>
                <a:spcPct val="100000"/>
              </a:lnSpc>
              <a:spcBef>
                <a:spcPts val="105"/>
              </a:spcBef>
            </a:pPr>
            <a:r>
              <a:rPr lang="fr-FR" sz="1600" b="1" spc="-10">
                <a:solidFill>
                  <a:srgbClr val="0058A0"/>
                </a:solidFill>
                <a:latin typeface="Calibri"/>
                <a:cs typeface="Calibri"/>
              </a:rPr>
              <a:t> </a:t>
            </a:r>
            <a:r>
              <a:rPr lang="fr-FR" sz="1600" b="1">
                <a:solidFill>
                  <a:srgbClr val="0058A0"/>
                </a:solidFill>
                <a:latin typeface="Calibri"/>
                <a:cs typeface="Calibri"/>
              </a:rPr>
              <a:t>Identifier la notion de Base de Données</a:t>
            </a:r>
            <a:endParaRPr sz="1600">
              <a:latin typeface="Calibri"/>
              <a:cs typeface="Calibri"/>
            </a:endParaRP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4" name="object 12"/>
          <p:cNvSpPr txBox="1"/>
          <p:nvPr/>
        </p:nvSpPr>
        <p:spPr>
          <a:xfrm>
            <a:off x="798982" y="1955673"/>
            <a:ext cx="10367645" cy="3658694"/>
          </a:xfrm>
          <a:prstGeom prst="rect">
            <a:avLst/>
          </a:prstGeom>
        </p:spPr>
        <p:txBody>
          <a:bodyPr vert="horz" wrap="square" lIns="0" tIns="11430" rIns="0" bIns="0" rtlCol="0">
            <a:spAutoFit/>
          </a:bodyPr>
          <a:lstStyle/>
          <a:p>
            <a:pPr marL="12700" marR="25400" algn="just">
              <a:spcBef>
                <a:spcPts val="600"/>
              </a:spcBef>
            </a:pPr>
            <a:r>
              <a:rPr sz="1600">
                <a:solidFill>
                  <a:srgbClr val="555555"/>
                </a:solidFill>
                <a:latin typeface="Calibri"/>
                <a:cs typeface="Calibri"/>
              </a:rPr>
              <a:t>La notion de base de données a été introduite dans le but de faire face au problème de redondance de données lorsque </a:t>
            </a:r>
            <a:r>
              <a:rPr sz="1600" err="1">
                <a:solidFill>
                  <a:srgbClr val="555555"/>
                </a:solidFill>
                <a:latin typeface="Calibri"/>
                <a:cs typeface="Calibri"/>
              </a:rPr>
              <a:t>celles</a:t>
            </a:r>
            <a:r>
              <a:rPr sz="1600">
                <a:solidFill>
                  <a:srgbClr val="555555"/>
                </a:solidFill>
                <a:latin typeface="Calibri"/>
                <a:cs typeface="Calibri"/>
              </a:rPr>
              <a:t>-ci </a:t>
            </a:r>
            <a:r>
              <a:rPr sz="1600" err="1">
                <a:solidFill>
                  <a:srgbClr val="555555"/>
                </a:solidFill>
                <a:latin typeface="Calibri"/>
                <a:cs typeface="Calibri"/>
              </a:rPr>
              <a:t>sont</a:t>
            </a:r>
            <a:r>
              <a:rPr lang="fr-FR" sz="1600">
                <a:solidFill>
                  <a:srgbClr val="555555"/>
                </a:solidFill>
                <a:latin typeface="Calibri"/>
                <a:cs typeface="Calibri"/>
              </a:rPr>
              <a:t> </a:t>
            </a:r>
            <a:r>
              <a:rPr sz="1600" err="1">
                <a:solidFill>
                  <a:srgbClr val="555555"/>
                </a:solidFill>
                <a:latin typeface="Calibri"/>
                <a:cs typeface="Calibri"/>
              </a:rPr>
              <a:t>organisées</a:t>
            </a:r>
            <a:r>
              <a:rPr sz="1600">
                <a:solidFill>
                  <a:srgbClr val="555555"/>
                </a:solidFill>
                <a:latin typeface="Calibri"/>
                <a:cs typeface="Calibri"/>
              </a:rPr>
              <a:t> sous forme de fichiers.</a:t>
            </a:r>
          </a:p>
          <a:p>
            <a:pPr marL="12700" marR="25400" algn="just">
              <a:spcBef>
                <a:spcPts val="600"/>
              </a:spcBef>
            </a:pPr>
            <a:endParaRPr lang="fr-FR" sz="1600">
              <a:solidFill>
                <a:srgbClr val="555555"/>
              </a:solidFill>
              <a:latin typeface="Calibri"/>
              <a:cs typeface="Calibri"/>
            </a:endParaRPr>
          </a:p>
          <a:p>
            <a:pPr marL="12700" marR="25400" algn="just">
              <a:spcBef>
                <a:spcPts val="600"/>
              </a:spcBef>
            </a:pPr>
            <a:r>
              <a:rPr sz="1600" err="1">
                <a:solidFill>
                  <a:srgbClr val="555555"/>
                </a:solidFill>
                <a:latin typeface="Calibri"/>
                <a:cs typeface="Calibri"/>
              </a:rPr>
              <a:t>En</a:t>
            </a:r>
            <a:r>
              <a:rPr sz="1600">
                <a:solidFill>
                  <a:srgbClr val="555555"/>
                </a:solidFill>
                <a:latin typeface="Calibri"/>
                <a:cs typeface="Calibri"/>
              </a:rPr>
              <a:t> effet, lorsque les données d’une entreprise sont gérées sous forme de fichiers Excel par exemple, il y a un risque que les mêmes informations soient dupliquées dans plus qu’un fichier.</a:t>
            </a:r>
          </a:p>
          <a:p>
            <a:pPr marL="12700" marR="25400" algn="just">
              <a:spcBef>
                <a:spcPts val="600"/>
              </a:spcBef>
            </a:pPr>
            <a:endParaRPr sz="1600">
              <a:solidFill>
                <a:srgbClr val="555555"/>
              </a:solidFill>
              <a:latin typeface="Calibri"/>
              <a:cs typeface="Calibri"/>
            </a:endParaRPr>
          </a:p>
          <a:p>
            <a:pPr marL="12700" marR="25400" algn="just">
              <a:spcBef>
                <a:spcPts val="600"/>
              </a:spcBef>
            </a:pPr>
            <a:r>
              <a:rPr sz="1600">
                <a:solidFill>
                  <a:srgbClr val="555555"/>
                </a:solidFill>
                <a:latin typeface="Calibri"/>
                <a:cs typeface="Calibri"/>
              </a:rPr>
              <a:t>Cette redondance a pour conséquence :</a:t>
            </a:r>
          </a:p>
          <a:p>
            <a:pPr marL="12700" marR="25400" indent="-169545" algn="just">
              <a:spcBef>
                <a:spcPts val="600"/>
              </a:spcBef>
              <a:buFont typeface="Arial MT"/>
              <a:buChar char="•"/>
              <a:tabLst>
                <a:tab pos="182245" algn="l"/>
              </a:tabLst>
            </a:pPr>
            <a:r>
              <a:rPr sz="1600">
                <a:solidFill>
                  <a:srgbClr val="555555"/>
                </a:solidFill>
                <a:latin typeface="Calibri"/>
                <a:cs typeface="Calibri"/>
              </a:rPr>
              <a:t>Une perte d’espace sur les supports de </a:t>
            </a:r>
            <a:r>
              <a:rPr sz="1600" err="1">
                <a:solidFill>
                  <a:srgbClr val="555555"/>
                </a:solidFill>
                <a:latin typeface="Calibri"/>
                <a:cs typeface="Calibri"/>
              </a:rPr>
              <a:t>stockage</a:t>
            </a:r>
            <a:r>
              <a:rPr lang="fr-FR" sz="1600">
                <a:solidFill>
                  <a:srgbClr val="555555"/>
                </a:solidFill>
                <a:latin typeface="Calibri"/>
                <a:cs typeface="Calibri"/>
              </a:rPr>
              <a:t>.</a:t>
            </a:r>
          </a:p>
          <a:p>
            <a:pPr marL="12700" marR="25400" indent="-169545" algn="just">
              <a:spcBef>
                <a:spcPts val="600"/>
              </a:spcBef>
              <a:buFont typeface="Arial MT"/>
              <a:buChar char="•"/>
              <a:tabLst>
                <a:tab pos="182245" algn="l"/>
              </a:tabLst>
            </a:pPr>
            <a:r>
              <a:rPr sz="1600">
                <a:solidFill>
                  <a:srgbClr val="555555"/>
                </a:solidFill>
                <a:latin typeface="Calibri"/>
                <a:cs typeface="Calibri"/>
              </a:rPr>
              <a:t> La nécessité d’effectuer plusieurs mises à jour pour modifier les </a:t>
            </a:r>
            <a:r>
              <a:rPr sz="1600" err="1">
                <a:solidFill>
                  <a:srgbClr val="555555"/>
                </a:solidFill>
                <a:latin typeface="Calibri"/>
                <a:cs typeface="Calibri"/>
              </a:rPr>
              <a:t>données</a:t>
            </a:r>
            <a:r>
              <a:rPr sz="1600">
                <a:solidFill>
                  <a:srgbClr val="555555"/>
                </a:solidFill>
                <a:latin typeface="Calibri"/>
                <a:cs typeface="Calibri"/>
              </a:rPr>
              <a:t> </a:t>
            </a:r>
            <a:r>
              <a:rPr sz="1600" err="1">
                <a:solidFill>
                  <a:srgbClr val="555555"/>
                </a:solidFill>
                <a:latin typeface="Calibri"/>
                <a:cs typeface="Calibri"/>
              </a:rPr>
              <a:t>redondantes</a:t>
            </a:r>
            <a:r>
              <a:rPr lang="fr-FR" sz="1600">
                <a:solidFill>
                  <a:srgbClr val="555555"/>
                </a:solidFill>
                <a:latin typeface="Calibri"/>
                <a:cs typeface="Calibri"/>
              </a:rPr>
              <a:t>.</a:t>
            </a:r>
            <a:endParaRPr sz="1600">
              <a:solidFill>
                <a:srgbClr val="555555"/>
              </a:solidFill>
              <a:latin typeface="Calibri"/>
              <a:cs typeface="Calibri"/>
            </a:endParaRPr>
          </a:p>
          <a:p>
            <a:pPr marL="12700" marR="25400" indent="-169545" algn="just">
              <a:spcBef>
                <a:spcPts val="600"/>
              </a:spcBef>
              <a:buFont typeface="Arial MT"/>
              <a:buChar char="•"/>
              <a:tabLst>
                <a:tab pos="182245" algn="l"/>
              </a:tabLst>
            </a:pPr>
            <a:r>
              <a:rPr sz="1600">
                <a:solidFill>
                  <a:srgbClr val="555555"/>
                </a:solidFill>
                <a:latin typeface="Calibri"/>
                <a:cs typeface="Calibri"/>
              </a:rPr>
              <a:t>Un risque d’incohérence entre les données dans le cas où toutes les copies de la même donnée ne sont pas mises à jour.</a:t>
            </a:r>
          </a:p>
          <a:p>
            <a:pPr marL="12700" marR="25400" algn="just">
              <a:spcBef>
                <a:spcPts val="600"/>
              </a:spcBef>
            </a:pPr>
            <a:endParaRPr sz="1600">
              <a:solidFill>
                <a:srgbClr val="555555"/>
              </a:solidFill>
              <a:latin typeface="Calibri"/>
              <a:cs typeface="Calibri"/>
            </a:endParaRPr>
          </a:p>
          <a:p>
            <a:pPr marL="12700" marR="25400" algn="just">
              <a:spcBef>
                <a:spcPts val="600"/>
              </a:spcBef>
            </a:pPr>
            <a:r>
              <a:rPr sz="1600">
                <a:solidFill>
                  <a:srgbClr val="555555"/>
                </a:solidFill>
                <a:latin typeface="Calibri"/>
                <a:cs typeface="Calibri"/>
              </a:rPr>
              <a:t>Ce problème ne se pose pas lorsque les données de l’entreprise sont organisées sous forme de base de données.</a:t>
            </a:r>
          </a:p>
        </p:txBody>
      </p:sp>
    </p:spTree>
    <p:extLst>
      <p:ext uri="{BB962C8B-B14F-4D97-AF65-F5344CB8AC3E}">
        <p14:creationId xmlns:p14="http://schemas.microsoft.com/office/powerpoint/2010/main" val="754473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73</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9" name="object 19"/>
          <p:cNvSpPr txBox="1"/>
          <p:nvPr/>
        </p:nvSpPr>
        <p:spPr>
          <a:xfrm>
            <a:off x="269240" y="861822"/>
            <a:ext cx="3799204" cy="259686"/>
          </a:xfrm>
          <a:prstGeom prst="rect">
            <a:avLst/>
          </a:prstGeom>
        </p:spPr>
        <p:txBody>
          <a:bodyPr vert="horz" wrap="square" lIns="0" tIns="13335" rIns="0" bIns="0" rtlCol="0">
            <a:spAutoFit/>
          </a:bodyPr>
          <a:lstStyle/>
          <a:p>
            <a:pPr marL="12700">
              <a:lnSpc>
                <a:spcPct val="100000"/>
              </a:lnSpc>
              <a:spcBef>
                <a:spcPts val="105"/>
              </a:spcBef>
            </a:pPr>
            <a:r>
              <a:rPr lang="fr-FR" sz="1600" b="1" spc="-10">
                <a:solidFill>
                  <a:srgbClr val="0058A0"/>
                </a:solidFill>
                <a:latin typeface="Calibri"/>
                <a:cs typeface="Calibri"/>
              </a:rPr>
              <a:t> </a:t>
            </a:r>
            <a:r>
              <a:rPr lang="fr-FR" sz="1600" b="1">
                <a:solidFill>
                  <a:srgbClr val="0058A0"/>
                </a:solidFill>
                <a:latin typeface="Calibri"/>
                <a:cs typeface="Calibri"/>
              </a:rPr>
              <a:t>Identifier la notion de Base de Données</a:t>
            </a:r>
            <a:endParaRPr sz="1600">
              <a:latin typeface="Calibri"/>
              <a:cs typeface="Calibri"/>
            </a:endParaRP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14" name="object 12"/>
          <p:cNvSpPr txBox="1"/>
          <p:nvPr/>
        </p:nvSpPr>
        <p:spPr>
          <a:xfrm>
            <a:off x="856690" y="2028910"/>
            <a:ext cx="10478618" cy="3533018"/>
          </a:xfrm>
          <a:prstGeom prst="rect">
            <a:avLst/>
          </a:prstGeom>
        </p:spPr>
        <p:txBody>
          <a:bodyPr vert="horz" wrap="square" lIns="0" tIns="80010" rIns="0" bIns="0" rtlCol="0">
            <a:spAutoFit/>
          </a:bodyPr>
          <a:lstStyle/>
          <a:p>
            <a:pPr marL="12700" marR="25400" algn="just">
              <a:lnSpc>
                <a:spcPct val="100000"/>
              </a:lnSpc>
              <a:spcBef>
                <a:spcPts val="600"/>
              </a:spcBef>
            </a:pPr>
            <a:r>
              <a:rPr sz="1600" b="1">
                <a:solidFill>
                  <a:srgbClr val="555555"/>
                </a:solidFill>
                <a:latin typeface="Calibri"/>
                <a:cs typeface="Calibri"/>
              </a:rPr>
              <a:t>Exemple</a:t>
            </a:r>
            <a:r>
              <a:rPr sz="1600">
                <a:solidFill>
                  <a:srgbClr val="555555"/>
                </a:solidFill>
                <a:latin typeface="Calibri"/>
                <a:cs typeface="Calibri"/>
              </a:rPr>
              <a:t> :</a:t>
            </a:r>
          </a:p>
          <a:p>
            <a:pPr marL="12700" marR="25400" algn="just">
              <a:lnSpc>
                <a:spcPct val="100000"/>
              </a:lnSpc>
              <a:spcBef>
                <a:spcPts val="600"/>
              </a:spcBef>
            </a:pPr>
            <a:r>
              <a:rPr sz="1600">
                <a:solidFill>
                  <a:srgbClr val="555555"/>
                </a:solidFill>
                <a:latin typeface="Calibri"/>
                <a:cs typeface="Calibri"/>
              </a:rPr>
              <a:t>Une entreprise qui a une activité commerciale et qui gère ses données sous forme de fichiers Excel peut avoir les fichiers suivants :</a:t>
            </a:r>
          </a:p>
          <a:p>
            <a:pPr marL="12700" marR="25400" indent="-169545" algn="just">
              <a:lnSpc>
                <a:spcPts val="1580"/>
              </a:lnSpc>
              <a:spcBef>
                <a:spcPts val="600"/>
              </a:spcBef>
              <a:buFont typeface="Arial MT"/>
              <a:buChar char="•"/>
              <a:tabLst>
                <a:tab pos="182880" algn="l"/>
              </a:tabLst>
            </a:pPr>
            <a:r>
              <a:rPr sz="1600">
                <a:solidFill>
                  <a:srgbClr val="555555"/>
                </a:solidFill>
                <a:latin typeface="Calibri"/>
                <a:cs typeface="Calibri"/>
              </a:rPr>
              <a:t>Un fichier Employés qui contient les données relatives aux employés de l’entreprise (Matricule, nom, prénom, date de naissance, 	adresse, N° de tél, salaire) ;</a:t>
            </a:r>
          </a:p>
          <a:p>
            <a:pPr marL="12700" marR="25400" indent="-169545" algn="just">
              <a:lnSpc>
                <a:spcPts val="1610"/>
              </a:lnSpc>
              <a:spcBef>
                <a:spcPts val="600"/>
              </a:spcBef>
              <a:buFont typeface="Arial MT"/>
              <a:buChar char="•"/>
              <a:tabLst>
                <a:tab pos="182880" algn="l"/>
              </a:tabLst>
            </a:pPr>
            <a:r>
              <a:rPr sz="1600">
                <a:solidFill>
                  <a:srgbClr val="555555"/>
                </a:solidFill>
                <a:latin typeface="Calibri"/>
                <a:cs typeface="Calibri"/>
              </a:rPr>
              <a:t>Un fichier Commerciaux qui contient la liste des commerciaux de l’entreprise (Matricule, nom, prénom, adresse, taux de 	commission, zone géographique).</a:t>
            </a:r>
          </a:p>
          <a:p>
            <a:pPr marL="12700" marR="25400" algn="just">
              <a:lnSpc>
                <a:spcPct val="100000"/>
              </a:lnSpc>
              <a:spcBef>
                <a:spcPts val="600"/>
              </a:spcBef>
            </a:pPr>
            <a:endParaRPr sz="1600">
              <a:solidFill>
                <a:srgbClr val="555555"/>
              </a:solidFill>
              <a:latin typeface="Calibri"/>
              <a:cs typeface="Calibri"/>
            </a:endParaRPr>
          </a:p>
          <a:p>
            <a:pPr marL="12700" marR="25400" algn="just">
              <a:lnSpc>
                <a:spcPct val="100000"/>
              </a:lnSpc>
              <a:spcBef>
                <a:spcPts val="600"/>
              </a:spcBef>
            </a:pPr>
            <a:r>
              <a:rPr sz="1600">
                <a:solidFill>
                  <a:srgbClr val="555555"/>
                </a:solidFill>
                <a:latin typeface="Calibri"/>
                <a:cs typeface="Calibri"/>
              </a:rPr>
              <a:t>On constate que les informations « Matricule », « Nom », « Prénom » et « Adresse » sont dupliquées dans les deux fichiers.</a:t>
            </a:r>
          </a:p>
          <a:p>
            <a:pPr marL="12700" marR="25400" algn="just">
              <a:lnSpc>
                <a:spcPct val="100000"/>
              </a:lnSpc>
              <a:spcBef>
                <a:spcPts val="600"/>
              </a:spcBef>
            </a:pPr>
            <a:endParaRPr sz="1600">
              <a:solidFill>
                <a:srgbClr val="555555"/>
              </a:solidFill>
              <a:latin typeface="Calibri"/>
              <a:cs typeface="Calibri"/>
            </a:endParaRPr>
          </a:p>
          <a:p>
            <a:pPr marL="12700" marR="25400" algn="just">
              <a:lnSpc>
                <a:spcPts val="1610"/>
              </a:lnSpc>
              <a:spcBef>
                <a:spcPts val="600"/>
              </a:spcBef>
            </a:pPr>
            <a:r>
              <a:rPr sz="1600">
                <a:solidFill>
                  <a:srgbClr val="555555"/>
                </a:solidFill>
                <a:latin typeface="Calibri"/>
                <a:cs typeface="Calibri"/>
              </a:rPr>
              <a:t>Si un employé change d’adresse et la mise à jour de l’adresse est effectuée uniquement dans le fichier Employés et pas dans le fichier Commerciaux, le jour où on va envoyer un courrier à cet employé, la destination sera différente en fonction du fichier utilisé.</a:t>
            </a:r>
          </a:p>
        </p:txBody>
      </p:sp>
    </p:spTree>
    <p:extLst>
      <p:ext uri="{BB962C8B-B14F-4D97-AF65-F5344CB8AC3E}">
        <p14:creationId xmlns:p14="http://schemas.microsoft.com/office/powerpoint/2010/main" val="34231679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048" y="-1"/>
            <a:ext cx="6483078" cy="6857999"/>
          </a:xfrm>
          <a:prstGeom prst="rect">
            <a:avLst/>
          </a:prstGeom>
        </p:spPr>
      </p:pic>
      <p:pic>
        <p:nvPicPr>
          <p:cNvPr id="6" name="object 6"/>
          <p:cNvPicPr/>
          <p:nvPr/>
        </p:nvPicPr>
        <p:blipFill>
          <a:blip r:embed="rId4" cstate="print"/>
          <a:stretch>
            <a:fillRect/>
          </a:stretch>
        </p:blipFill>
        <p:spPr>
          <a:xfrm>
            <a:off x="438912" y="195071"/>
            <a:ext cx="1027176" cy="1014983"/>
          </a:xfrm>
          <a:prstGeom prst="rect">
            <a:avLst/>
          </a:prstGeom>
        </p:spPr>
      </p:pic>
      <p:pic>
        <p:nvPicPr>
          <p:cNvPr id="7" name="object 7"/>
          <p:cNvPicPr/>
          <p:nvPr/>
        </p:nvPicPr>
        <p:blipFill>
          <a:blip r:embed="rId5" cstate="print"/>
          <a:stretch>
            <a:fillRect/>
          </a:stretch>
        </p:blipFill>
        <p:spPr>
          <a:xfrm>
            <a:off x="1679448" y="381000"/>
            <a:ext cx="2002536" cy="646176"/>
          </a:xfrm>
          <a:prstGeom prst="rect">
            <a:avLst/>
          </a:prstGeom>
        </p:spPr>
      </p:pic>
      <p:sp>
        <p:nvSpPr>
          <p:cNvPr id="8" name="object 8"/>
          <p:cNvSpPr txBox="1"/>
          <p:nvPr/>
        </p:nvSpPr>
        <p:spPr>
          <a:xfrm>
            <a:off x="6505176" y="2590800"/>
            <a:ext cx="5610624" cy="1544012"/>
          </a:xfrm>
          <a:prstGeom prst="rect">
            <a:avLst/>
          </a:prstGeom>
        </p:spPr>
        <p:txBody>
          <a:bodyPr vert="horz" wrap="square" lIns="0" tIns="12700" rIns="0" bIns="0" rtlCol="0">
            <a:spAutoFit/>
          </a:bodyPr>
          <a:lstStyle/>
          <a:p>
            <a:pPr marL="12700">
              <a:lnSpc>
                <a:spcPct val="100000"/>
              </a:lnSpc>
            </a:pPr>
            <a:r>
              <a:rPr lang="fr-FR" sz="1800" b="1">
                <a:solidFill>
                  <a:srgbClr val="FF7800"/>
                </a:solidFill>
                <a:latin typeface="Calibri"/>
                <a:cs typeface="Calibri"/>
              </a:rPr>
              <a:t> </a:t>
            </a:r>
            <a:endParaRPr sz="1800">
              <a:latin typeface="Calibri"/>
              <a:cs typeface="Calibri"/>
            </a:endParaRPr>
          </a:p>
          <a:p>
            <a:pPr marL="356870" indent="-344170">
              <a:buFont typeface="+mj-lt"/>
              <a:buAutoNum type="arabicPeriod"/>
              <a:tabLst>
                <a:tab pos="356870" algn="l"/>
              </a:tabLst>
            </a:pPr>
            <a:r>
              <a:rPr lang="fr-FR" sz="1600" spc="-10">
                <a:solidFill>
                  <a:srgbClr val="AEABAB"/>
                </a:solidFill>
                <a:latin typeface="Calibri"/>
                <a:cs typeface="Calibri"/>
              </a:rPr>
              <a:t>Identifier la notion de Base de Données.</a:t>
            </a:r>
          </a:p>
          <a:p>
            <a:pPr marL="355600" indent="-342900">
              <a:lnSpc>
                <a:spcPct val="100000"/>
              </a:lnSpc>
              <a:buFont typeface="+mj-lt"/>
              <a:buAutoNum type="arabicPeriod"/>
              <a:tabLst>
                <a:tab pos="356870" algn="l"/>
              </a:tabLst>
            </a:pPr>
            <a:endParaRPr lang="fr-FR" sz="1600" spc="-10">
              <a:solidFill>
                <a:srgbClr val="555555"/>
              </a:solidFill>
              <a:latin typeface="Calibri"/>
              <a:cs typeface="Calibri"/>
            </a:endParaRPr>
          </a:p>
          <a:p>
            <a:pPr marL="356870" indent="-344170">
              <a:lnSpc>
                <a:spcPct val="100000"/>
              </a:lnSpc>
              <a:buFont typeface="+mj-lt"/>
              <a:buAutoNum type="arabicPeriod"/>
              <a:tabLst>
                <a:tab pos="356870" algn="l"/>
              </a:tabLst>
            </a:pPr>
            <a:r>
              <a:rPr lang="fr-FR" sz="1600" b="1">
                <a:solidFill>
                  <a:srgbClr val="FF7800"/>
                </a:solidFill>
                <a:latin typeface="Calibri"/>
                <a:cs typeface="Calibri"/>
              </a:rPr>
              <a:t>Positionnement de la base de données par rapport au SI.</a:t>
            </a:r>
            <a:endParaRPr sz="1600" b="1">
              <a:solidFill>
                <a:srgbClr val="FF7800"/>
              </a:solidFill>
              <a:latin typeface="Calibri"/>
              <a:cs typeface="Calibri"/>
            </a:endParaRPr>
          </a:p>
          <a:p>
            <a:pPr marL="356870" indent="-344170">
              <a:lnSpc>
                <a:spcPct val="100000"/>
              </a:lnSpc>
              <a:spcBef>
                <a:spcPts val="2105"/>
              </a:spcBef>
              <a:buFont typeface="+mj-lt"/>
              <a:buAutoNum type="arabicPeriod"/>
              <a:tabLst>
                <a:tab pos="356870" algn="l"/>
              </a:tabLst>
            </a:pPr>
            <a:r>
              <a:rPr lang="fr-FR" sz="1600" spc="-10">
                <a:solidFill>
                  <a:srgbClr val="AEABAB"/>
                </a:solidFill>
                <a:latin typeface="Calibri"/>
                <a:cs typeface="Calibri"/>
              </a:rPr>
              <a:t>Les phases de conception d’un base de données.</a:t>
            </a:r>
          </a:p>
        </p:txBody>
      </p:sp>
      <p:sp>
        <p:nvSpPr>
          <p:cNvPr id="12" name="Rectangle 11"/>
          <p:cNvSpPr/>
          <p:nvPr/>
        </p:nvSpPr>
        <p:spPr>
          <a:xfrm>
            <a:off x="6505176" y="1267204"/>
            <a:ext cx="1303242" cy="400110"/>
          </a:xfrm>
          <a:prstGeom prst="rect">
            <a:avLst/>
          </a:prstGeom>
        </p:spPr>
        <p:txBody>
          <a:bodyPr wrap="none">
            <a:spAutoFit/>
          </a:bodyPr>
          <a:lstStyle/>
          <a:p>
            <a:r>
              <a:rPr lang="fr-FR" sz="2000" b="1" spc="-20">
                <a:solidFill>
                  <a:srgbClr val="007842"/>
                </a:solidFill>
              </a:rPr>
              <a:t>PARTIE</a:t>
            </a:r>
            <a:r>
              <a:rPr lang="fr-FR" sz="2000" b="1" spc="-120">
                <a:solidFill>
                  <a:srgbClr val="007842"/>
                </a:solidFill>
              </a:rPr>
              <a:t> </a:t>
            </a:r>
            <a:r>
              <a:rPr lang="fr-FR" sz="2000" b="1" spc="-50">
                <a:solidFill>
                  <a:srgbClr val="007842"/>
                </a:solidFill>
              </a:rPr>
              <a:t>2</a:t>
            </a:r>
            <a:endParaRPr lang="ar-MA" sz="2000" b="1"/>
          </a:p>
        </p:txBody>
      </p:sp>
      <p:sp>
        <p:nvSpPr>
          <p:cNvPr id="9" name="Espace réservé du texte 3">
            <a:extLst>
              <a:ext uri="{FF2B5EF4-FFF2-40B4-BE49-F238E27FC236}">
                <a16:creationId xmlns:a16="http://schemas.microsoft.com/office/drawing/2014/main" id="{BDCE3EC9-85AF-4F2F-9F13-CA53FD5032F0}"/>
              </a:ext>
            </a:extLst>
          </p:cNvPr>
          <p:cNvSpPr>
            <a:spLocks noGrp="1"/>
          </p:cNvSpPr>
          <p:nvPr>
            <p:ph type="body" sz="quarter" idx="4294967295"/>
          </p:nvPr>
        </p:nvSpPr>
        <p:spPr>
          <a:xfrm>
            <a:off x="6505176" y="1905000"/>
            <a:ext cx="4696224" cy="900000"/>
          </a:xfrm>
          <a:prstGeom prst="rect">
            <a:avLst/>
          </a:prstGeom>
        </p:spPr>
        <p:txBody>
          <a:bodyPr/>
          <a:lstStyle/>
          <a:p>
            <a:r>
              <a:rPr lang="fr-FR" sz="2400" b="1" spc="-10">
                <a:solidFill>
                  <a:srgbClr val="008245"/>
                </a:solidFill>
                <a:latin typeface="Calibri"/>
                <a:cs typeface="Calibri"/>
              </a:rPr>
              <a:t>Conception d’une base de données</a:t>
            </a:r>
          </a:p>
        </p:txBody>
      </p:sp>
    </p:spTree>
    <p:extLst>
      <p:ext uri="{BB962C8B-B14F-4D97-AF65-F5344CB8AC3E}">
        <p14:creationId xmlns:p14="http://schemas.microsoft.com/office/powerpoint/2010/main" val="34645130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75</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9" name="object 19"/>
          <p:cNvSpPr txBox="1"/>
          <p:nvPr/>
        </p:nvSpPr>
        <p:spPr>
          <a:xfrm>
            <a:off x="207417" y="751028"/>
            <a:ext cx="4896204" cy="259686"/>
          </a:xfrm>
          <a:prstGeom prst="rect">
            <a:avLst/>
          </a:prstGeom>
        </p:spPr>
        <p:txBody>
          <a:bodyPr vert="horz" wrap="square" lIns="0" tIns="13335" rIns="0" bIns="0" rtlCol="0">
            <a:spAutoFit/>
          </a:bodyPr>
          <a:lstStyle/>
          <a:p>
            <a:pPr marL="12700">
              <a:lnSpc>
                <a:spcPct val="100000"/>
              </a:lnSpc>
              <a:spcBef>
                <a:spcPts val="105"/>
              </a:spcBef>
            </a:pPr>
            <a:r>
              <a:rPr lang="fr-FR" sz="1600" b="1" spc="-10">
                <a:solidFill>
                  <a:srgbClr val="0058A0"/>
                </a:solidFill>
                <a:latin typeface="Calibri"/>
                <a:cs typeface="Calibri"/>
              </a:rPr>
              <a:t>P</a:t>
            </a:r>
            <a:r>
              <a:rPr lang="fr-FR" sz="1600" b="1">
                <a:solidFill>
                  <a:srgbClr val="0058A0"/>
                </a:solidFill>
                <a:latin typeface="Calibri"/>
                <a:cs typeface="Calibri"/>
              </a:rPr>
              <a:t>ositionnement de la base de données par rapport au SI</a:t>
            </a:r>
            <a:endParaRPr sz="1600" b="1">
              <a:solidFill>
                <a:srgbClr val="0058A0"/>
              </a:solidFill>
              <a:latin typeface="Calibri"/>
              <a:cs typeface="Calibri"/>
            </a:endParaRP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7" name="Rectangle 6"/>
          <p:cNvSpPr/>
          <p:nvPr/>
        </p:nvSpPr>
        <p:spPr>
          <a:xfrm>
            <a:off x="1658311" y="3319102"/>
            <a:ext cx="1752600" cy="76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b="1">
                <a:solidFill>
                  <a:schemeClr val="tx2">
                    <a:lumMod val="75000"/>
                  </a:schemeClr>
                </a:solidFill>
              </a:rPr>
              <a:t>Système d’information</a:t>
            </a:r>
            <a:endParaRPr lang="ar-MA" b="1">
              <a:solidFill>
                <a:schemeClr val="tx2">
                  <a:lumMod val="75000"/>
                </a:schemeClr>
              </a:solidFill>
            </a:endParaRPr>
          </a:p>
        </p:txBody>
      </p:sp>
      <p:sp>
        <p:nvSpPr>
          <p:cNvPr id="16" name="Rectangle 15"/>
          <p:cNvSpPr/>
          <p:nvPr/>
        </p:nvSpPr>
        <p:spPr>
          <a:xfrm>
            <a:off x="5562600" y="2934220"/>
            <a:ext cx="4879910" cy="1531764"/>
          </a:xfrm>
          <a:prstGeom prst="rect">
            <a:avLst/>
          </a:prstGeom>
          <a:solidFill>
            <a:schemeClr val="accent6">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ar-MA"/>
          </a:p>
        </p:txBody>
      </p:sp>
      <p:cxnSp>
        <p:nvCxnSpPr>
          <p:cNvPr id="11" name="Connecteur droit avec flèche 10"/>
          <p:cNvCxnSpPr>
            <a:stCxn id="7" idx="3"/>
            <a:endCxn id="16" idx="1"/>
          </p:cNvCxnSpPr>
          <p:nvPr/>
        </p:nvCxnSpPr>
        <p:spPr>
          <a:xfrm>
            <a:off x="3410911" y="3700102"/>
            <a:ext cx="21516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693229" y="3702844"/>
            <a:ext cx="1438469" cy="627651"/>
          </a:xfrm>
          <a:prstGeom prst="rect">
            <a:avLst/>
          </a:prstGeom>
          <a:solidFill>
            <a:schemeClr val="tx2">
              <a:lumMod val="75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t>Base de données</a:t>
            </a:r>
            <a:endParaRPr lang="ar-MA"/>
          </a:p>
        </p:txBody>
      </p:sp>
      <p:sp>
        <p:nvSpPr>
          <p:cNvPr id="26" name="Rectangle 25"/>
          <p:cNvSpPr/>
          <p:nvPr/>
        </p:nvSpPr>
        <p:spPr>
          <a:xfrm>
            <a:off x="7284098" y="3702179"/>
            <a:ext cx="1438469" cy="62765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a:t>Applications</a:t>
            </a:r>
            <a:endParaRPr lang="ar-MA"/>
          </a:p>
        </p:txBody>
      </p:sp>
      <p:sp>
        <p:nvSpPr>
          <p:cNvPr id="27" name="Rectangle 26"/>
          <p:cNvSpPr/>
          <p:nvPr/>
        </p:nvSpPr>
        <p:spPr>
          <a:xfrm>
            <a:off x="8853196" y="3702179"/>
            <a:ext cx="1438469" cy="62765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r-FR" err="1"/>
              <a:t>Infrastucture</a:t>
            </a:r>
            <a:endParaRPr lang="fr-FR"/>
          </a:p>
          <a:p>
            <a:pPr algn="ctr"/>
            <a:r>
              <a:rPr lang="fr-FR"/>
              <a:t>informatique </a:t>
            </a:r>
            <a:endParaRPr lang="ar-MA"/>
          </a:p>
        </p:txBody>
      </p:sp>
      <p:sp>
        <p:nvSpPr>
          <p:cNvPr id="29" name="Rectangle 28"/>
          <p:cNvSpPr/>
          <p:nvPr/>
        </p:nvSpPr>
        <p:spPr>
          <a:xfrm>
            <a:off x="7063138" y="3174656"/>
            <a:ext cx="1710726" cy="369332"/>
          </a:xfrm>
          <a:prstGeom prst="rect">
            <a:avLst/>
          </a:prstGeom>
        </p:spPr>
        <p:txBody>
          <a:bodyPr wrap="none">
            <a:spAutoFit/>
          </a:bodyPr>
          <a:lstStyle/>
          <a:p>
            <a:pPr algn="ctr"/>
            <a:r>
              <a:rPr lang="fr-FR" b="1">
                <a:solidFill>
                  <a:schemeClr val="tx2">
                    <a:lumMod val="75000"/>
                  </a:schemeClr>
                </a:solidFill>
              </a:rPr>
              <a:t>SI Informatisé</a:t>
            </a:r>
            <a:endParaRPr lang="ar-MA" b="1">
              <a:solidFill>
                <a:schemeClr val="tx2">
                  <a:lumMod val="75000"/>
                </a:schemeClr>
              </a:solidFill>
            </a:endParaRPr>
          </a:p>
        </p:txBody>
      </p:sp>
      <p:sp>
        <p:nvSpPr>
          <p:cNvPr id="34" name="Rectangle 33"/>
          <p:cNvSpPr/>
          <p:nvPr/>
        </p:nvSpPr>
        <p:spPr>
          <a:xfrm>
            <a:off x="3411871" y="2766351"/>
            <a:ext cx="2055371" cy="307777"/>
          </a:xfrm>
          <a:prstGeom prst="rect">
            <a:avLst/>
          </a:prstGeom>
        </p:spPr>
        <p:txBody>
          <a:bodyPr wrap="none">
            <a:spAutoFit/>
          </a:bodyPr>
          <a:lstStyle/>
          <a:p>
            <a:pPr algn="ctr"/>
            <a:r>
              <a:rPr lang="fr-FR" sz="1400" b="1">
                <a:solidFill>
                  <a:schemeClr val="tx1"/>
                </a:solidFill>
              </a:rPr>
              <a:t>Système informatique</a:t>
            </a:r>
            <a:endParaRPr lang="ar-MA" sz="1400" b="1">
              <a:solidFill>
                <a:schemeClr val="tx1"/>
              </a:solidFill>
            </a:endParaRPr>
          </a:p>
        </p:txBody>
      </p:sp>
      <p:sp>
        <p:nvSpPr>
          <p:cNvPr id="35" name="Éclair 34"/>
          <p:cNvSpPr/>
          <p:nvPr/>
        </p:nvSpPr>
        <p:spPr>
          <a:xfrm>
            <a:off x="4177433" y="3197894"/>
            <a:ext cx="618644" cy="461806"/>
          </a:xfrm>
          <a:prstGeom prst="lightningBol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36" name="Rectangle 35"/>
          <p:cNvSpPr/>
          <p:nvPr/>
        </p:nvSpPr>
        <p:spPr>
          <a:xfrm>
            <a:off x="762000" y="4927067"/>
            <a:ext cx="10395714" cy="584775"/>
          </a:xfrm>
          <a:prstGeom prst="rect">
            <a:avLst/>
          </a:prstGeom>
        </p:spPr>
        <p:txBody>
          <a:bodyPr wrap="square">
            <a:spAutoFit/>
          </a:bodyPr>
          <a:lstStyle/>
          <a:p>
            <a:pPr marL="285750" indent="-285750" algn="just">
              <a:buFont typeface="Wingdings" panose="05000000000000000000" pitchFamily="2" charset="2"/>
              <a:buChar char="Ø"/>
            </a:pPr>
            <a:r>
              <a:rPr lang="fr-FR" sz="1600">
                <a:solidFill>
                  <a:srgbClr val="555555"/>
                </a:solidFill>
                <a:latin typeface="Calibri"/>
                <a:cs typeface="Calibri"/>
              </a:rPr>
              <a:t>Il en résulte que les bases de données sont les éléments qui prennent en charge la fonction de stockage des données, permettant ainsi leur conservation, leur structuration et leur gestion au sein du système d’information informatisé. </a:t>
            </a:r>
            <a:endParaRPr lang="ar-MA" sz="1600">
              <a:solidFill>
                <a:srgbClr val="555555"/>
              </a:solidFill>
              <a:latin typeface="Calibri"/>
              <a:cs typeface="Calibri"/>
            </a:endParaRPr>
          </a:p>
        </p:txBody>
      </p:sp>
    </p:spTree>
    <p:extLst>
      <p:ext uri="{BB962C8B-B14F-4D97-AF65-F5344CB8AC3E}">
        <p14:creationId xmlns:p14="http://schemas.microsoft.com/office/powerpoint/2010/main" val="3599013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048" y="-1"/>
            <a:ext cx="6483078" cy="6857999"/>
          </a:xfrm>
          <a:prstGeom prst="rect">
            <a:avLst/>
          </a:prstGeom>
        </p:spPr>
      </p:pic>
      <p:pic>
        <p:nvPicPr>
          <p:cNvPr id="6" name="object 6"/>
          <p:cNvPicPr/>
          <p:nvPr/>
        </p:nvPicPr>
        <p:blipFill>
          <a:blip r:embed="rId4" cstate="print"/>
          <a:stretch>
            <a:fillRect/>
          </a:stretch>
        </p:blipFill>
        <p:spPr>
          <a:xfrm>
            <a:off x="438912" y="195071"/>
            <a:ext cx="1027176" cy="1014983"/>
          </a:xfrm>
          <a:prstGeom prst="rect">
            <a:avLst/>
          </a:prstGeom>
        </p:spPr>
      </p:pic>
      <p:pic>
        <p:nvPicPr>
          <p:cNvPr id="7" name="object 7"/>
          <p:cNvPicPr/>
          <p:nvPr/>
        </p:nvPicPr>
        <p:blipFill>
          <a:blip r:embed="rId5" cstate="print"/>
          <a:stretch>
            <a:fillRect/>
          </a:stretch>
        </p:blipFill>
        <p:spPr>
          <a:xfrm>
            <a:off x="1679448" y="381000"/>
            <a:ext cx="2002536" cy="646176"/>
          </a:xfrm>
          <a:prstGeom prst="rect">
            <a:avLst/>
          </a:prstGeom>
        </p:spPr>
      </p:pic>
      <p:sp>
        <p:nvSpPr>
          <p:cNvPr id="8" name="object 8"/>
          <p:cNvSpPr txBox="1"/>
          <p:nvPr/>
        </p:nvSpPr>
        <p:spPr>
          <a:xfrm>
            <a:off x="6505176" y="2590800"/>
            <a:ext cx="5610624" cy="1544012"/>
          </a:xfrm>
          <a:prstGeom prst="rect">
            <a:avLst/>
          </a:prstGeom>
        </p:spPr>
        <p:txBody>
          <a:bodyPr vert="horz" wrap="square" lIns="0" tIns="12700" rIns="0" bIns="0" rtlCol="0">
            <a:spAutoFit/>
          </a:bodyPr>
          <a:lstStyle/>
          <a:p>
            <a:pPr marL="12700">
              <a:lnSpc>
                <a:spcPct val="100000"/>
              </a:lnSpc>
            </a:pPr>
            <a:r>
              <a:rPr lang="fr-FR" sz="1800" b="1">
                <a:solidFill>
                  <a:srgbClr val="FF7800"/>
                </a:solidFill>
                <a:latin typeface="Calibri"/>
                <a:cs typeface="Calibri"/>
              </a:rPr>
              <a:t> </a:t>
            </a:r>
            <a:endParaRPr sz="1800">
              <a:latin typeface="Calibri"/>
              <a:cs typeface="Calibri"/>
            </a:endParaRPr>
          </a:p>
          <a:p>
            <a:pPr marL="356870" indent="-344170">
              <a:buFont typeface="+mj-lt"/>
              <a:buAutoNum type="arabicPeriod"/>
              <a:tabLst>
                <a:tab pos="356870" algn="l"/>
              </a:tabLst>
            </a:pPr>
            <a:r>
              <a:rPr lang="fr-FR" sz="1600" spc="-10">
                <a:solidFill>
                  <a:srgbClr val="AEABAB"/>
                </a:solidFill>
                <a:latin typeface="Calibri"/>
                <a:cs typeface="Calibri"/>
              </a:rPr>
              <a:t>Identifier la notion de Base de Données.</a:t>
            </a:r>
          </a:p>
          <a:p>
            <a:pPr marL="355600" indent="-342900">
              <a:lnSpc>
                <a:spcPct val="100000"/>
              </a:lnSpc>
              <a:buFont typeface="+mj-lt"/>
              <a:buAutoNum type="arabicPeriod"/>
              <a:tabLst>
                <a:tab pos="356870" algn="l"/>
              </a:tabLst>
            </a:pPr>
            <a:endParaRPr lang="fr-FR" sz="1600" spc="-10">
              <a:solidFill>
                <a:srgbClr val="555555"/>
              </a:solidFill>
              <a:latin typeface="Calibri"/>
              <a:cs typeface="Calibri"/>
            </a:endParaRPr>
          </a:p>
          <a:p>
            <a:pPr marL="356870" indent="-344170">
              <a:lnSpc>
                <a:spcPct val="100000"/>
              </a:lnSpc>
              <a:buFont typeface="+mj-lt"/>
              <a:buAutoNum type="arabicPeriod"/>
              <a:tabLst>
                <a:tab pos="356870" algn="l"/>
              </a:tabLst>
            </a:pPr>
            <a:r>
              <a:rPr lang="fr-FR" sz="1600" spc="-10">
                <a:solidFill>
                  <a:srgbClr val="AEABAB"/>
                </a:solidFill>
                <a:latin typeface="Calibri"/>
                <a:cs typeface="Calibri"/>
              </a:rPr>
              <a:t>Positionnement de la base de données par rapport au SI.</a:t>
            </a:r>
            <a:endParaRPr sz="1600" spc="-10">
              <a:solidFill>
                <a:srgbClr val="AEABAB"/>
              </a:solidFill>
              <a:latin typeface="Calibri"/>
              <a:cs typeface="Calibri"/>
            </a:endParaRPr>
          </a:p>
          <a:p>
            <a:pPr marL="356870" indent="-344170">
              <a:spcBef>
                <a:spcPts val="2105"/>
              </a:spcBef>
              <a:buFont typeface="+mj-lt"/>
              <a:buAutoNum type="arabicPeriod"/>
              <a:tabLst>
                <a:tab pos="356870" algn="l"/>
              </a:tabLst>
            </a:pPr>
            <a:r>
              <a:rPr lang="fr-FR" sz="1600" b="1">
                <a:solidFill>
                  <a:srgbClr val="FF7800"/>
                </a:solidFill>
                <a:latin typeface="Calibri"/>
                <a:cs typeface="Calibri"/>
              </a:rPr>
              <a:t>Les phases de conception d’une base de données.</a:t>
            </a:r>
          </a:p>
        </p:txBody>
      </p:sp>
      <p:sp>
        <p:nvSpPr>
          <p:cNvPr id="12" name="Rectangle 11"/>
          <p:cNvSpPr/>
          <p:nvPr/>
        </p:nvSpPr>
        <p:spPr>
          <a:xfrm>
            <a:off x="6505176" y="1267204"/>
            <a:ext cx="1303242" cy="400110"/>
          </a:xfrm>
          <a:prstGeom prst="rect">
            <a:avLst/>
          </a:prstGeom>
        </p:spPr>
        <p:txBody>
          <a:bodyPr wrap="none">
            <a:spAutoFit/>
          </a:bodyPr>
          <a:lstStyle/>
          <a:p>
            <a:r>
              <a:rPr lang="fr-FR" sz="2000" b="1" spc="-20">
                <a:solidFill>
                  <a:srgbClr val="007842"/>
                </a:solidFill>
              </a:rPr>
              <a:t>PARTIE</a:t>
            </a:r>
            <a:r>
              <a:rPr lang="fr-FR" sz="2000" b="1" spc="-120">
                <a:solidFill>
                  <a:srgbClr val="007842"/>
                </a:solidFill>
              </a:rPr>
              <a:t> </a:t>
            </a:r>
            <a:r>
              <a:rPr lang="fr-FR" sz="2000" b="1" spc="-50">
                <a:solidFill>
                  <a:srgbClr val="007842"/>
                </a:solidFill>
              </a:rPr>
              <a:t>2</a:t>
            </a:r>
            <a:endParaRPr lang="ar-MA" sz="2000" b="1"/>
          </a:p>
        </p:txBody>
      </p:sp>
      <p:sp>
        <p:nvSpPr>
          <p:cNvPr id="9" name="Espace réservé du texte 3">
            <a:extLst>
              <a:ext uri="{FF2B5EF4-FFF2-40B4-BE49-F238E27FC236}">
                <a16:creationId xmlns:a16="http://schemas.microsoft.com/office/drawing/2014/main" id="{BDCE3EC9-85AF-4F2F-9F13-CA53FD5032F0}"/>
              </a:ext>
            </a:extLst>
          </p:cNvPr>
          <p:cNvSpPr>
            <a:spLocks noGrp="1"/>
          </p:cNvSpPr>
          <p:nvPr>
            <p:ph type="body" sz="quarter" idx="4294967295"/>
          </p:nvPr>
        </p:nvSpPr>
        <p:spPr>
          <a:xfrm>
            <a:off x="6505176" y="1905000"/>
            <a:ext cx="4696224" cy="900000"/>
          </a:xfrm>
          <a:prstGeom prst="rect">
            <a:avLst/>
          </a:prstGeom>
        </p:spPr>
        <p:txBody>
          <a:bodyPr/>
          <a:lstStyle/>
          <a:p>
            <a:r>
              <a:rPr lang="fr-FR" sz="2400" b="1" spc="-10">
                <a:solidFill>
                  <a:srgbClr val="008245"/>
                </a:solidFill>
                <a:latin typeface="Calibri"/>
                <a:cs typeface="Calibri"/>
              </a:rPr>
              <a:t>Conception d’une base de données</a:t>
            </a:r>
          </a:p>
        </p:txBody>
      </p:sp>
    </p:spTree>
    <p:extLst>
      <p:ext uri="{BB962C8B-B14F-4D97-AF65-F5344CB8AC3E}">
        <p14:creationId xmlns:p14="http://schemas.microsoft.com/office/powerpoint/2010/main" val="20056621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77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9" name="object 19"/>
          <p:cNvSpPr txBox="1"/>
          <p:nvPr/>
        </p:nvSpPr>
        <p:spPr>
          <a:xfrm>
            <a:off x="268287" y="756949"/>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d’une base de données</a:t>
            </a:r>
            <a:endParaRPr sz="1600" b="1">
              <a:solidFill>
                <a:srgbClr val="0058A0"/>
              </a:solidFill>
              <a:latin typeface="Calibri"/>
              <a:cs typeface="Calibri"/>
            </a:endParaRP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pic>
        <p:nvPicPr>
          <p:cNvPr id="15" name="Espace réservé du contenu 18">
            <a:extLst>
              <a:ext uri="{FF2B5EF4-FFF2-40B4-BE49-F238E27FC236}">
                <a16:creationId xmlns:a16="http://schemas.microsoft.com/office/drawing/2014/main" id="{257B30BC-5CA5-4EC0-8287-99A6D15F2FC3}"/>
              </a:ext>
            </a:extLst>
          </p:cNvPr>
          <p:cNvPicPr>
            <a:picLocks/>
          </p:cNvPicPr>
          <p:nvPr/>
        </p:nvPicPr>
        <p:blipFill>
          <a:blip r:embed="rId6" cstate="email">
            <a:extLst>
              <a:ext uri="{28A0092B-C50C-407E-A947-70E740481C1C}">
                <a14:useLocalDpi xmlns:a14="http://schemas.microsoft.com/office/drawing/2010/main"/>
              </a:ext>
            </a:extLst>
          </a:blip>
          <a:srcRect/>
          <a:stretch/>
        </p:blipFill>
        <p:spPr bwMode="auto">
          <a:xfrm>
            <a:off x="5871246" y="1693832"/>
            <a:ext cx="5775325" cy="3268515"/>
          </a:xfrm>
          <a:prstGeom prst="rect">
            <a:avLst/>
          </a:prstGeom>
          <a:noFill/>
          <a:ln>
            <a:noFill/>
          </a:ln>
        </p:spPr>
      </p:pic>
      <p:sp>
        <p:nvSpPr>
          <p:cNvPr id="16" name="Flèche : droite rayée 8">
            <a:extLst>
              <a:ext uri="{FF2B5EF4-FFF2-40B4-BE49-F238E27FC236}">
                <a16:creationId xmlns:a16="http://schemas.microsoft.com/office/drawing/2014/main" id="{5BFC97DE-445B-4A43-B90F-656EC75F7B85}"/>
              </a:ext>
            </a:extLst>
          </p:cNvPr>
          <p:cNvSpPr/>
          <p:nvPr/>
        </p:nvSpPr>
        <p:spPr>
          <a:xfrm>
            <a:off x="762000" y="4481532"/>
            <a:ext cx="540085" cy="419836"/>
          </a:xfrm>
          <a:prstGeom prst="stripedRightArrow">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Espace réservé du contenu 5">
            <a:extLst>
              <a:ext uri="{FF2B5EF4-FFF2-40B4-BE49-F238E27FC236}">
                <a16:creationId xmlns:a16="http://schemas.microsoft.com/office/drawing/2014/main" id="{FE55709A-AAE8-4AF3-B6E0-05EB4BA3BF22}"/>
              </a:ext>
            </a:extLst>
          </p:cNvPr>
          <p:cNvSpPr txBox="1">
            <a:spLocks/>
          </p:cNvSpPr>
          <p:nvPr/>
        </p:nvSpPr>
        <p:spPr>
          <a:xfrm>
            <a:off x="621417" y="1904703"/>
            <a:ext cx="5443882" cy="159562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ts val="1600"/>
              </a:lnSpc>
              <a:spcBef>
                <a:spcPts val="600"/>
              </a:spcBef>
              <a:buClr>
                <a:srgbClr val="565656"/>
              </a:buClr>
            </a:pPr>
            <a:r>
              <a:rPr lang="fr-FR" sz="1600">
                <a:solidFill>
                  <a:srgbClr val="555555"/>
                </a:solidFill>
                <a:latin typeface="Calibri"/>
                <a:cs typeface="Calibri"/>
              </a:rPr>
              <a:t>La conception d’une base de données passe par quatre phases comme illustré par</a:t>
            </a:r>
            <a:r>
              <a:rPr lang="en-US" sz="1600">
                <a:solidFill>
                  <a:srgbClr val="555555"/>
                </a:solidFill>
                <a:latin typeface="Calibri"/>
                <a:cs typeface="Calibri"/>
              </a:rPr>
              <a:t> </a:t>
            </a:r>
            <a:r>
              <a:rPr lang="fr-FR" sz="1600">
                <a:solidFill>
                  <a:srgbClr val="555555"/>
                </a:solidFill>
                <a:latin typeface="Calibri"/>
                <a:cs typeface="Calibri"/>
              </a:rPr>
              <a:t>le schéma :</a:t>
            </a:r>
          </a:p>
          <a:p>
            <a:pPr lvl="1" algn="just">
              <a:lnSpc>
                <a:spcPts val="1600"/>
              </a:lnSpc>
              <a:spcBef>
                <a:spcPts val="600"/>
              </a:spcBef>
              <a:buClr>
                <a:srgbClr val="565656"/>
              </a:buClr>
              <a:buFont typeface="+mj-lt"/>
              <a:buAutoNum type="arabicPeriod"/>
            </a:pPr>
            <a:r>
              <a:rPr lang="fr-FR" sz="1600">
                <a:solidFill>
                  <a:srgbClr val="555555"/>
                </a:solidFill>
                <a:latin typeface="Calibri"/>
                <a:cs typeface="Calibri"/>
              </a:rPr>
              <a:t>Analyse du cahier des charges et clarification du besoin du client.</a:t>
            </a:r>
          </a:p>
          <a:p>
            <a:pPr lvl="1" algn="just">
              <a:lnSpc>
                <a:spcPts val="1600"/>
              </a:lnSpc>
              <a:spcBef>
                <a:spcPts val="600"/>
              </a:spcBef>
              <a:buClr>
                <a:srgbClr val="565656"/>
              </a:buClr>
              <a:buFont typeface="+mj-lt"/>
              <a:buAutoNum type="arabicPeriod"/>
            </a:pPr>
            <a:r>
              <a:rPr lang="fr-FR" sz="1600">
                <a:solidFill>
                  <a:srgbClr val="555555"/>
                </a:solidFill>
                <a:latin typeface="Calibri"/>
                <a:cs typeface="Calibri"/>
              </a:rPr>
              <a:t>Conception d’un modèle conceptuel qui représente tous les éléments nécessaires du projet.</a:t>
            </a:r>
            <a:endParaRPr lang="en-US" sz="1600">
              <a:solidFill>
                <a:srgbClr val="555555"/>
              </a:solidFill>
              <a:latin typeface="Calibri"/>
              <a:cs typeface="Calibri"/>
            </a:endParaRPr>
          </a:p>
          <a:p>
            <a:pPr lvl="1" algn="just">
              <a:lnSpc>
                <a:spcPts val="1600"/>
              </a:lnSpc>
              <a:spcBef>
                <a:spcPts val="600"/>
              </a:spcBef>
              <a:buClr>
                <a:srgbClr val="565656"/>
              </a:buClr>
              <a:buFont typeface="+mj-lt"/>
              <a:buAutoNum type="arabicPeriod"/>
            </a:pPr>
            <a:r>
              <a:rPr lang="fr-FR" sz="1600">
                <a:solidFill>
                  <a:srgbClr val="555555"/>
                </a:solidFill>
                <a:latin typeface="Calibri"/>
                <a:cs typeface="Calibri"/>
              </a:rPr>
              <a:t>Traduction du modèle conceptuel en modèle logique.</a:t>
            </a:r>
          </a:p>
          <a:p>
            <a:pPr lvl="1" algn="just">
              <a:lnSpc>
                <a:spcPts val="1600"/>
              </a:lnSpc>
              <a:spcBef>
                <a:spcPts val="600"/>
              </a:spcBef>
              <a:buClr>
                <a:srgbClr val="565656"/>
              </a:buClr>
              <a:buFont typeface="+mj-lt"/>
              <a:buAutoNum type="arabicPeriod"/>
            </a:pPr>
            <a:r>
              <a:rPr lang="fr-FR" sz="1600">
                <a:solidFill>
                  <a:srgbClr val="555555"/>
                </a:solidFill>
                <a:latin typeface="Calibri"/>
                <a:cs typeface="Calibri"/>
              </a:rPr>
              <a:t>Implémentation de la base de données proposée. </a:t>
            </a:r>
          </a:p>
        </p:txBody>
      </p:sp>
      <p:sp>
        <p:nvSpPr>
          <p:cNvPr id="24" name="ZoneTexte 23">
            <a:extLst>
              <a:ext uri="{FF2B5EF4-FFF2-40B4-BE49-F238E27FC236}">
                <a16:creationId xmlns:a16="http://schemas.microsoft.com/office/drawing/2014/main" id="{94B4D059-FB10-44FB-942F-28983DBE0C16}"/>
              </a:ext>
            </a:extLst>
          </p:cNvPr>
          <p:cNvSpPr txBox="1"/>
          <p:nvPr/>
        </p:nvSpPr>
        <p:spPr>
          <a:xfrm>
            <a:off x="1247936" y="4388043"/>
            <a:ext cx="4657269" cy="1326261"/>
          </a:xfrm>
          <a:prstGeom prst="rect">
            <a:avLst/>
          </a:prstGeom>
          <a:noFill/>
        </p:spPr>
        <p:txBody>
          <a:bodyPr wrap="square">
            <a:spAutoFit/>
          </a:bodyPr>
          <a:lstStyle/>
          <a:p>
            <a:pPr algn="just">
              <a:lnSpc>
                <a:spcPts val="1600"/>
              </a:lnSpc>
              <a:spcBef>
                <a:spcPts val="600"/>
              </a:spcBef>
              <a:buClr>
                <a:srgbClr val="565656"/>
              </a:buClr>
            </a:pPr>
            <a:r>
              <a:rPr lang="fr-FR" sz="1600">
                <a:solidFill>
                  <a:srgbClr val="555555"/>
                </a:solidFill>
                <a:latin typeface="Calibri"/>
                <a:cs typeface="Calibri"/>
              </a:rPr>
              <a:t>Dans le schéma ci-contre, la première étape de la conception d’une base de données se base sur l’analyse pertinente du cahier des charges et la bonne compréhension des besoins exprimés par les utilisateurs. Elle est par la suite essentielle et délicate en même temps.</a:t>
            </a:r>
          </a:p>
        </p:txBody>
      </p:sp>
    </p:spTree>
    <p:extLst>
      <p:ext uri="{BB962C8B-B14F-4D97-AF65-F5344CB8AC3E}">
        <p14:creationId xmlns:p14="http://schemas.microsoft.com/office/powerpoint/2010/main" val="8343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78</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30" name="Espace réservé du contenu 7">
            <a:extLst>
              <a:ext uri="{FF2B5EF4-FFF2-40B4-BE49-F238E27FC236}">
                <a16:creationId xmlns:a16="http://schemas.microsoft.com/office/drawing/2014/main" id="{F95B4752-B547-4914-99B9-3FEC0341DCF1}"/>
              </a:ext>
            </a:extLst>
          </p:cNvPr>
          <p:cNvSpPr txBox="1">
            <a:spLocks/>
          </p:cNvSpPr>
          <p:nvPr/>
        </p:nvSpPr>
        <p:spPr>
          <a:xfrm>
            <a:off x="699187" y="1581430"/>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b="1">
                <a:solidFill>
                  <a:srgbClr val="FF7800"/>
                </a:solidFill>
                <a:latin typeface="Calibri" panose="020F0502020204030204" pitchFamily="34" charset="0"/>
                <a:cs typeface="Calibri" panose="020F0502020204030204" pitchFamily="34" charset="0"/>
              </a:rPr>
              <a:t>Exemple</a:t>
            </a:r>
            <a:r>
              <a:rPr lang="fr-FR"/>
              <a:t> : </a:t>
            </a:r>
            <a:r>
              <a:rPr lang="fr-FR" sz="1600">
                <a:solidFill>
                  <a:srgbClr val="555555"/>
                </a:solidFill>
                <a:latin typeface="Calibri"/>
                <a:cs typeface="Calibri"/>
              </a:rPr>
              <a:t>Cahier des charges d’un projet de Gestion d’un centre de formation</a:t>
            </a:r>
          </a:p>
        </p:txBody>
      </p:sp>
      <p:sp>
        <p:nvSpPr>
          <p:cNvPr id="32" name="Espace réservé du contenu 6">
            <a:extLst>
              <a:ext uri="{FF2B5EF4-FFF2-40B4-BE49-F238E27FC236}">
                <a16:creationId xmlns:a16="http://schemas.microsoft.com/office/drawing/2014/main" id="{7197FB9C-9F58-4E06-917F-2340988422F5}"/>
              </a:ext>
            </a:extLst>
          </p:cNvPr>
          <p:cNvSpPr txBox="1">
            <a:spLocks/>
          </p:cNvSpPr>
          <p:nvPr/>
        </p:nvSpPr>
        <p:spPr>
          <a:xfrm>
            <a:off x="699187" y="2035636"/>
            <a:ext cx="6235013" cy="442231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a:solidFill>
                  <a:schemeClr val="accent1"/>
                </a:solidFill>
                <a:latin typeface="Calibri"/>
                <a:cs typeface="Calibri"/>
              </a:rPr>
              <a:t>Un centre de  formation désire  stocker et gérer des données concernant les étudiants et les formations dans lesquelles ils sont inscrits.</a:t>
            </a:r>
          </a:p>
          <a:p>
            <a:pPr algn="just"/>
            <a:endParaRPr lang="fr-FR"/>
          </a:p>
          <a:p>
            <a:pPr algn="just"/>
            <a:endParaRPr lang="fr-FR" sz="1600">
              <a:solidFill>
                <a:srgbClr val="92D050"/>
              </a:solidFill>
              <a:latin typeface="Calibri"/>
              <a:cs typeface="Calibri"/>
            </a:endParaRPr>
          </a:p>
          <a:p>
            <a:pPr algn="just"/>
            <a:endParaRPr lang="fr-FR" sz="1600">
              <a:solidFill>
                <a:srgbClr val="92D050"/>
              </a:solidFill>
              <a:latin typeface="Calibri"/>
              <a:cs typeface="Calibri"/>
            </a:endParaRPr>
          </a:p>
          <a:p>
            <a:pPr algn="just"/>
            <a:r>
              <a:rPr lang="fr-FR" sz="1600">
                <a:solidFill>
                  <a:srgbClr val="92D050"/>
                </a:solidFill>
                <a:latin typeface="Calibri"/>
                <a:cs typeface="Calibri"/>
              </a:rPr>
              <a:t>Les étudiants choisissent la formation et la session de la formation dans laquelle ils veulent s’inscrire et payent le prix de la formation.</a:t>
            </a:r>
          </a:p>
          <a:p>
            <a:endParaRPr lang="fr-FR"/>
          </a:p>
          <a:p>
            <a:endParaRPr lang="fr-FR"/>
          </a:p>
          <a:p>
            <a:pPr algn="just"/>
            <a:endParaRPr lang="fr-FR" sz="1600">
              <a:solidFill>
                <a:srgbClr val="555555"/>
              </a:solidFill>
              <a:latin typeface="Calibri"/>
              <a:cs typeface="Calibri"/>
            </a:endParaRPr>
          </a:p>
          <a:p>
            <a:pPr algn="just"/>
            <a:r>
              <a:rPr lang="fr-FR" sz="1600">
                <a:solidFill>
                  <a:srgbClr val="555555"/>
                </a:solidFill>
                <a:latin typeface="Calibri"/>
                <a:cs typeface="Calibri"/>
              </a:rPr>
              <a:t>Un étudiant est définit par </a:t>
            </a:r>
            <a:r>
              <a:rPr lang="fr-FR" sz="1600">
                <a:solidFill>
                  <a:schemeClr val="accent6">
                    <a:lumMod val="75000"/>
                  </a:schemeClr>
                </a:solidFill>
                <a:latin typeface="Calibri"/>
                <a:cs typeface="Calibri"/>
              </a:rPr>
              <a:t>son numéro de CIN</a:t>
            </a:r>
            <a:r>
              <a:rPr lang="fr-FR"/>
              <a:t>. </a:t>
            </a:r>
            <a:r>
              <a:rPr lang="fr-FR" sz="1600">
                <a:solidFill>
                  <a:srgbClr val="555555"/>
                </a:solidFill>
                <a:latin typeface="Calibri"/>
                <a:cs typeface="Calibri"/>
              </a:rPr>
              <a:t>Il est, lors de son inscription, amené à remplir une fiche contenant</a:t>
            </a:r>
            <a:r>
              <a:rPr lang="fr-FR"/>
              <a:t> </a:t>
            </a:r>
            <a:r>
              <a:rPr lang="fr-FR" sz="1600">
                <a:solidFill>
                  <a:schemeClr val="accent6">
                    <a:lumMod val="75000"/>
                  </a:schemeClr>
                </a:solidFill>
                <a:latin typeface="Calibri"/>
                <a:cs typeface="Calibri"/>
              </a:rPr>
              <a:t>son nom et prénom, sa date de naissance, son adresse, sa ville et son niveau scolaire.</a:t>
            </a:r>
          </a:p>
          <a:p>
            <a:endParaRPr lang="fr-FR"/>
          </a:p>
        </p:txBody>
      </p:sp>
      <p:sp>
        <p:nvSpPr>
          <p:cNvPr id="33" name="Rectangle 32"/>
          <p:cNvSpPr/>
          <p:nvPr/>
        </p:nvSpPr>
        <p:spPr>
          <a:xfrm>
            <a:off x="7665763" y="1866626"/>
            <a:ext cx="3780000" cy="1105402"/>
          </a:xfrm>
          <a:prstGeom prst="rect">
            <a:avLst/>
          </a:prstGeom>
          <a:noFill/>
          <a:ln w="19050">
            <a:solidFill>
              <a:srgbClr val="40C3D5"/>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600">
                <a:solidFill>
                  <a:srgbClr val="555555"/>
                </a:solidFill>
                <a:latin typeface="Calibri"/>
                <a:cs typeface="Calibri"/>
              </a:rPr>
              <a:t>Définition de </a:t>
            </a:r>
            <a:r>
              <a:rPr lang="fr-FR" sz="1600" b="1">
                <a:solidFill>
                  <a:srgbClr val="555555"/>
                </a:solidFill>
                <a:latin typeface="Calibri"/>
                <a:cs typeface="Calibri"/>
              </a:rPr>
              <a:t>l’objectif</a:t>
            </a:r>
            <a:r>
              <a:rPr lang="fr-FR" sz="1600">
                <a:solidFill>
                  <a:srgbClr val="555555"/>
                </a:solidFill>
                <a:latin typeface="Calibri"/>
                <a:cs typeface="Calibri"/>
              </a:rPr>
              <a:t> de la base de données :</a:t>
            </a:r>
          </a:p>
          <a:p>
            <a:pPr marL="285750" indent="-285750" algn="just">
              <a:buFont typeface="Arial" panose="020B0604020202020204" pitchFamily="34" charset="0"/>
              <a:buChar char="•"/>
            </a:pPr>
            <a:r>
              <a:rPr lang="fr-FR" sz="1600">
                <a:solidFill>
                  <a:srgbClr val="555555"/>
                </a:solidFill>
                <a:latin typeface="Calibri"/>
                <a:cs typeface="Calibri"/>
              </a:rPr>
              <a:t>Gérer les données des étudiants, formations et inscriptions.</a:t>
            </a:r>
          </a:p>
        </p:txBody>
      </p:sp>
      <p:cxnSp>
        <p:nvCxnSpPr>
          <p:cNvPr id="34" name="Connecteur en angle 33"/>
          <p:cNvCxnSpPr>
            <a:cxnSpLocks/>
          </p:cNvCxnSpPr>
          <p:nvPr/>
        </p:nvCxnSpPr>
        <p:spPr>
          <a:xfrm rot="10800000">
            <a:off x="7315201" y="2247247"/>
            <a:ext cx="350563" cy="184780"/>
          </a:xfrm>
          <a:prstGeom prst="bentConnector3">
            <a:avLst>
              <a:gd name="adj1" fmla="val 50000"/>
            </a:avLst>
          </a:prstGeom>
          <a:ln w="28575">
            <a:solidFill>
              <a:srgbClr val="40C3D5"/>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665763" y="3242718"/>
            <a:ext cx="3780000" cy="983583"/>
          </a:xfrm>
          <a:prstGeom prst="rect">
            <a:avLst/>
          </a:prstGeom>
          <a:noFill/>
          <a:ln w="19050">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ctr"/>
            <a:r>
              <a:rPr lang="fr-FR" sz="1600">
                <a:solidFill>
                  <a:srgbClr val="555555"/>
                </a:solidFill>
                <a:latin typeface="Calibri"/>
                <a:cs typeface="Calibri"/>
              </a:rPr>
              <a:t>Le </a:t>
            </a:r>
            <a:r>
              <a:rPr lang="fr-FR" sz="1600" b="1">
                <a:solidFill>
                  <a:srgbClr val="555555"/>
                </a:solidFill>
                <a:latin typeface="Calibri"/>
                <a:cs typeface="Calibri"/>
              </a:rPr>
              <a:t>processus</a:t>
            </a:r>
            <a:r>
              <a:rPr lang="fr-FR" sz="1600">
                <a:solidFill>
                  <a:srgbClr val="555555"/>
                </a:solidFill>
                <a:latin typeface="Calibri"/>
                <a:cs typeface="Calibri"/>
              </a:rPr>
              <a:t> </a:t>
            </a:r>
            <a:r>
              <a:rPr lang="fr-FR" sz="1600" b="1">
                <a:solidFill>
                  <a:srgbClr val="555555"/>
                </a:solidFill>
                <a:latin typeface="Calibri"/>
                <a:cs typeface="Calibri"/>
              </a:rPr>
              <a:t>métier</a:t>
            </a:r>
          </a:p>
        </p:txBody>
      </p:sp>
      <p:cxnSp>
        <p:nvCxnSpPr>
          <p:cNvPr id="36" name="Connecteur droit avec flèche 35"/>
          <p:cNvCxnSpPr>
            <a:cxnSpLocks/>
          </p:cNvCxnSpPr>
          <p:nvPr/>
        </p:nvCxnSpPr>
        <p:spPr>
          <a:xfrm flipH="1">
            <a:off x="7315201" y="3810000"/>
            <a:ext cx="350562" cy="0"/>
          </a:xfrm>
          <a:prstGeom prst="straightConnector1">
            <a:avLst/>
          </a:prstGeom>
          <a:ln w="28575">
            <a:solidFill>
              <a:srgbClr val="B2BD00"/>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95167" y="4432151"/>
            <a:ext cx="3780000" cy="1359049"/>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600" b="1">
                <a:solidFill>
                  <a:srgbClr val="555555"/>
                </a:solidFill>
                <a:latin typeface="Calibri"/>
                <a:cs typeface="Calibri"/>
              </a:rPr>
              <a:t>Définition des données </a:t>
            </a:r>
            <a:r>
              <a:rPr lang="fr-FR" sz="1600">
                <a:solidFill>
                  <a:srgbClr val="555555"/>
                </a:solidFill>
                <a:latin typeface="Calibri"/>
                <a:cs typeface="Calibri"/>
              </a:rPr>
              <a:t>de la base de données :</a:t>
            </a:r>
          </a:p>
          <a:p>
            <a:pPr marL="285750" indent="-285750" algn="just">
              <a:buFont typeface="Arial" panose="020B0604020202020204" pitchFamily="34" charset="0"/>
              <a:buChar char="•"/>
            </a:pPr>
            <a:r>
              <a:rPr lang="fr-FR" sz="1600">
                <a:solidFill>
                  <a:srgbClr val="555555"/>
                </a:solidFill>
                <a:latin typeface="Calibri"/>
                <a:cs typeface="Calibri"/>
              </a:rPr>
              <a:t>Étudiant (CIN, nom, prénom…).</a:t>
            </a:r>
          </a:p>
        </p:txBody>
      </p:sp>
      <p:cxnSp>
        <p:nvCxnSpPr>
          <p:cNvPr id="38" name="Connecteur droit avec flèche 37"/>
          <p:cNvCxnSpPr>
            <a:cxnSpLocks/>
            <a:stCxn id="37" idx="1"/>
          </p:cNvCxnSpPr>
          <p:nvPr/>
        </p:nvCxnSpPr>
        <p:spPr>
          <a:xfrm flipH="1" flipV="1">
            <a:off x="7239001" y="5029204"/>
            <a:ext cx="456166" cy="82472"/>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40"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41" name="object 19"/>
          <p:cNvSpPr txBox="1"/>
          <p:nvPr/>
        </p:nvSpPr>
        <p:spPr>
          <a:xfrm>
            <a:off x="268287" y="891258"/>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chemeClr val="accent6">
                    <a:lumMod val="75000"/>
                  </a:schemeClr>
                </a:solidFill>
                <a:latin typeface="Calibri"/>
                <a:cs typeface="Calibri"/>
              </a:rPr>
              <a:t>Analyse du cahier des charges</a:t>
            </a:r>
            <a:endParaRPr sz="1600" b="1">
              <a:solidFill>
                <a:schemeClr val="accent6">
                  <a:lumMod val="75000"/>
                </a:schemeClr>
              </a:solidFill>
              <a:latin typeface="Calibri"/>
              <a:cs typeface="Calibri"/>
            </a:endParaRPr>
          </a:p>
        </p:txBody>
      </p:sp>
    </p:spTree>
    <p:extLst>
      <p:ext uri="{BB962C8B-B14F-4D97-AF65-F5344CB8AC3E}">
        <p14:creationId xmlns:p14="http://schemas.microsoft.com/office/powerpoint/2010/main" val="35081771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79</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32" name="Espace réservé du contenu 6">
            <a:extLst>
              <a:ext uri="{FF2B5EF4-FFF2-40B4-BE49-F238E27FC236}">
                <a16:creationId xmlns:a16="http://schemas.microsoft.com/office/drawing/2014/main" id="{7197FB9C-9F58-4E06-917F-2340988422F5}"/>
              </a:ext>
            </a:extLst>
          </p:cNvPr>
          <p:cNvSpPr txBox="1">
            <a:spLocks/>
          </p:cNvSpPr>
          <p:nvPr/>
        </p:nvSpPr>
        <p:spPr>
          <a:xfrm>
            <a:off x="726955" y="2085418"/>
            <a:ext cx="6360629" cy="444017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a:solidFill>
                  <a:srgbClr val="555555"/>
                </a:solidFill>
                <a:latin typeface="Calibri"/>
                <a:cs typeface="Calibri"/>
              </a:rPr>
              <a:t>Pour chaque formation, le catalogue précise </a:t>
            </a:r>
            <a:r>
              <a:rPr lang="fr-FR" sz="1600">
                <a:solidFill>
                  <a:srgbClr val="FF7800"/>
                </a:solidFill>
              </a:rPr>
              <a:t>le code, le titre, la durée, le prix et les spécialités (code et nom) </a:t>
            </a:r>
            <a:r>
              <a:rPr lang="fr-FR" sz="1600">
                <a:solidFill>
                  <a:srgbClr val="555555"/>
                </a:solidFill>
                <a:latin typeface="Calibri"/>
                <a:cs typeface="Calibri"/>
              </a:rPr>
              <a:t>qui concernent cette formation ainsi que</a:t>
            </a:r>
            <a:r>
              <a:rPr lang="fr-FR" sz="1600"/>
              <a:t> </a:t>
            </a:r>
            <a:r>
              <a:rPr lang="fr-FR" sz="1600">
                <a:solidFill>
                  <a:srgbClr val="FF7800"/>
                </a:solidFill>
              </a:rPr>
              <a:t>les sessions ouvertes avec leurs date début et date fin.</a:t>
            </a:r>
          </a:p>
          <a:p>
            <a:endParaRPr lang="fr-FR"/>
          </a:p>
          <a:p>
            <a:endParaRPr lang="fr-FR"/>
          </a:p>
          <a:p>
            <a:endParaRPr lang="fr-FR"/>
          </a:p>
          <a:p>
            <a:r>
              <a:rPr lang="fr-FR" sz="1600">
                <a:solidFill>
                  <a:srgbClr val="555555"/>
                </a:solidFill>
                <a:latin typeface="Calibri"/>
                <a:cs typeface="Calibri"/>
              </a:rPr>
              <a:t>Voici quelques règles de gestion mises en œuvre par la direction du centre: </a:t>
            </a:r>
          </a:p>
          <a:p>
            <a:pPr marL="742950" lvl="1" indent="-285750" algn="just">
              <a:buFont typeface="Arial" panose="020B0604020202020204" pitchFamily="34" charset="0"/>
              <a:buChar char="•"/>
            </a:pPr>
            <a:r>
              <a:rPr lang="fr-FR" sz="1600">
                <a:solidFill>
                  <a:srgbClr val="555555"/>
                </a:solidFill>
                <a:latin typeface="Calibri"/>
                <a:cs typeface="Calibri"/>
              </a:rPr>
              <a:t>Un étudiant peut être inscrit dans plusieurs sessions de formations.</a:t>
            </a:r>
          </a:p>
          <a:p>
            <a:pPr marL="742950" lvl="1" indent="-285750" algn="just">
              <a:buFont typeface="Arial" panose="020B0604020202020204" pitchFamily="34" charset="0"/>
              <a:buChar char="•"/>
            </a:pPr>
            <a:r>
              <a:rPr lang="fr-FR" sz="1600">
                <a:solidFill>
                  <a:srgbClr val="555555"/>
                </a:solidFill>
                <a:latin typeface="Calibri"/>
                <a:cs typeface="Calibri"/>
              </a:rPr>
              <a:t>La formation peut se tenir en plusieurs sessions.</a:t>
            </a:r>
          </a:p>
          <a:p>
            <a:pPr marL="742950" lvl="1" indent="-285750" algn="just">
              <a:buFont typeface="Arial" panose="020B0604020202020204" pitchFamily="34" charset="0"/>
              <a:buChar char="•"/>
            </a:pPr>
            <a:r>
              <a:rPr lang="fr-FR" sz="1600">
                <a:solidFill>
                  <a:srgbClr val="555555"/>
                </a:solidFill>
                <a:latin typeface="Calibri"/>
                <a:cs typeface="Calibri"/>
              </a:rPr>
              <a:t>Un étudiant ne peut pas être inscrit à plusieurs sessions de la même formation.</a:t>
            </a:r>
          </a:p>
          <a:p>
            <a:pPr marL="742950" lvl="1" indent="-285750" algn="just">
              <a:buFont typeface="Arial" panose="020B0604020202020204" pitchFamily="34" charset="0"/>
              <a:buChar char="•"/>
            </a:pPr>
            <a:r>
              <a:rPr lang="fr-FR" sz="1600">
                <a:solidFill>
                  <a:srgbClr val="555555"/>
                </a:solidFill>
                <a:latin typeface="Calibri"/>
                <a:cs typeface="Calibri"/>
              </a:rPr>
              <a:t>Une formation n’est ouverte que s’il y a plus de 10 étudiants inscrits.</a:t>
            </a:r>
          </a:p>
          <a:p>
            <a:pPr marL="742950" lvl="1" indent="-285750" algn="just">
              <a:buFont typeface="Arial" panose="020B0604020202020204" pitchFamily="34" charset="0"/>
              <a:buChar char="•"/>
            </a:pPr>
            <a:r>
              <a:rPr lang="fr-FR" sz="1600">
                <a:solidFill>
                  <a:srgbClr val="555555"/>
                </a:solidFill>
                <a:latin typeface="Calibri"/>
                <a:cs typeface="Calibri"/>
              </a:rPr>
              <a:t>Une formation peut faire partie de plusieurs spécialités.</a:t>
            </a:r>
          </a:p>
          <a:p>
            <a:endParaRPr lang="fr-FR"/>
          </a:p>
        </p:txBody>
      </p:sp>
      <p:sp>
        <p:nvSpPr>
          <p:cNvPr id="24" name="Espace réservé du contenu 4">
            <a:extLst>
              <a:ext uri="{FF2B5EF4-FFF2-40B4-BE49-F238E27FC236}">
                <a16:creationId xmlns:a16="http://schemas.microsoft.com/office/drawing/2014/main" id="{A502A3C0-8F62-4368-91F0-1F804E9E4F89}"/>
              </a:ext>
            </a:extLst>
          </p:cNvPr>
          <p:cNvSpPr txBox="1">
            <a:spLocks/>
          </p:cNvSpPr>
          <p:nvPr/>
        </p:nvSpPr>
        <p:spPr>
          <a:xfrm>
            <a:off x="720000" y="1616658"/>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b="1">
                <a:solidFill>
                  <a:srgbClr val="FF7800"/>
                </a:solidFill>
                <a:latin typeface="Calibri" panose="020F0502020204030204" pitchFamily="34" charset="0"/>
                <a:cs typeface="Calibri" panose="020F0502020204030204" pitchFamily="34" charset="0"/>
              </a:rPr>
              <a:t>Exemple : (suite)</a:t>
            </a:r>
          </a:p>
        </p:txBody>
      </p:sp>
      <p:sp>
        <p:nvSpPr>
          <p:cNvPr id="25" name="Rectangle 24"/>
          <p:cNvSpPr/>
          <p:nvPr/>
        </p:nvSpPr>
        <p:spPr>
          <a:xfrm>
            <a:off x="7469124" y="1804186"/>
            <a:ext cx="3998230" cy="1579223"/>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600" b="1">
                <a:solidFill>
                  <a:srgbClr val="555555"/>
                </a:solidFill>
                <a:latin typeface="Calibri"/>
                <a:cs typeface="Calibri"/>
              </a:rPr>
              <a:t>Définition des données</a:t>
            </a:r>
            <a:r>
              <a:rPr lang="fr-FR" sz="1600">
                <a:solidFill>
                  <a:srgbClr val="555555"/>
                </a:solidFill>
                <a:latin typeface="Calibri"/>
                <a:cs typeface="Calibri"/>
              </a:rPr>
              <a:t> de la base de données :</a:t>
            </a:r>
          </a:p>
          <a:p>
            <a:pPr algn="just"/>
            <a:endParaRPr lang="fr-FR" sz="1600">
              <a:solidFill>
                <a:srgbClr val="555555"/>
              </a:solidFill>
              <a:latin typeface="Calibri"/>
              <a:cs typeface="Calibri"/>
            </a:endParaRPr>
          </a:p>
          <a:p>
            <a:pPr marL="285750" indent="-285750" algn="just">
              <a:buFont typeface="Arial" panose="020B0604020202020204" pitchFamily="34" charset="0"/>
              <a:buChar char="•"/>
            </a:pPr>
            <a:r>
              <a:rPr lang="fr-FR" sz="1600">
                <a:solidFill>
                  <a:srgbClr val="555555"/>
                </a:solidFill>
                <a:latin typeface="Calibri"/>
                <a:cs typeface="Calibri"/>
              </a:rPr>
              <a:t>Formation (code, titre, durée, prix…)</a:t>
            </a:r>
          </a:p>
          <a:p>
            <a:pPr marL="285750" indent="-285750" algn="just">
              <a:buFont typeface="Arial" panose="020B0604020202020204" pitchFamily="34" charset="0"/>
              <a:buChar char="•"/>
            </a:pPr>
            <a:r>
              <a:rPr lang="fr-FR" sz="1600">
                <a:solidFill>
                  <a:srgbClr val="555555"/>
                </a:solidFill>
                <a:latin typeface="Calibri"/>
                <a:cs typeface="Calibri"/>
              </a:rPr>
              <a:t>Spécialité</a:t>
            </a:r>
            <a:r>
              <a:rPr lang="fr-FR" sz="1600">
                <a:solidFill>
                  <a:srgbClr val="FF7800"/>
                </a:solidFill>
              </a:rPr>
              <a:t> </a:t>
            </a:r>
            <a:r>
              <a:rPr lang="fr-FR" sz="1600">
                <a:solidFill>
                  <a:srgbClr val="555555"/>
                </a:solidFill>
                <a:latin typeface="Calibri"/>
                <a:cs typeface="Calibri"/>
              </a:rPr>
              <a:t>(code et nom) </a:t>
            </a:r>
          </a:p>
          <a:p>
            <a:pPr marL="285750" indent="-285750" algn="just">
              <a:buFont typeface="Arial" panose="020B0604020202020204" pitchFamily="34" charset="0"/>
              <a:buChar char="•"/>
            </a:pPr>
            <a:r>
              <a:rPr lang="fr-FR" sz="1600">
                <a:solidFill>
                  <a:srgbClr val="555555"/>
                </a:solidFill>
                <a:latin typeface="Calibri"/>
                <a:cs typeface="Calibri"/>
              </a:rPr>
              <a:t>Session (date début, date fin...)</a:t>
            </a:r>
          </a:p>
        </p:txBody>
      </p:sp>
      <p:sp>
        <p:nvSpPr>
          <p:cNvPr id="26" name="Rectangle 25"/>
          <p:cNvSpPr/>
          <p:nvPr/>
        </p:nvSpPr>
        <p:spPr>
          <a:xfrm>
            <a:off x="7474040" y="4101611"/>
            <a:ext cx="3992536" cy="1742215"/>
          </a:xfrm>
          <a:prstGeom prst="rect">
            <a:avLst/>
          </a:prstGeom>
          <a:noFill/>
          <a:ln w="19050">
            <a:solidFill>
              <a:srgbClr val="08ACA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600">
                <a:solidFill>
                  <a:srgbClr val="555555"/>
                </a:solidFill>
                <a:latin typeface="Calibri"/>
                <a:cs typeface="Calibri"/>
              </a:rPr>
              <a:t>Définition des </a:t>
            </a:r>
            <a:r>
              <a:rPr lang="fr-FR" sz="1600" b="1">
                <a:solidFill>
                  <a:srgbClr val="555555"/>
                </a:solidFill>
                <a:latin typeface="Calibri"/>
                <a:cs typeface="Calibri"/>
              </a:rPr>
              <a:t>règles de gestion </a:t>
            </a:r>
            <a:r>
              <a:rPr lang="fr-FR" sz="1600">
                <a:solidFill>
                  <a:srgbClr val="555555"/>
                </a:solidFill>
                <a:latin typeface="Calibri"/>
                <a:cs typeface="Calibri"/>
              </a:rPr>
              <a:t>:</a:t>
            </a:r>
          </a:p>
          <a:p>
            <a:pPr algn="just"/>
            <a:endParaRPr lang="fr-FR" sz="1600">
              <a:solidFill>
                <a:srgbClr val="555555"/>
              </a:solidFill>
              <a:latin typeface="Calibri"/>
              <a:cs typeface="Calibri"/>
            </a:endParaRPr>
          </a:p>
          <a:p>
            <a:pPr marL="285750" indent="-285750" algn="just">
              <a:buFont typeface="Arial" panose="020B0604020202020204" pitchFamily="34" charset="0"/>
              <a:buChar char="•"/>
            </a:pPr>
            <a:r>
              <a:rPr lang="fr-FR" sz="1600">
                <a:solidFill>
                  <a:srgbClr val="555555"/>
                </a:solidFill>
                <a:latin typeface="Calibri"/>
                <a:cs typeface="Calibri"/>
              </a:rPr>
              <a:t>Conditions et contraintes à respecter lors de la modélisation de la base de données</a:t>
            </a:r>
            <a:r>
              <a:rPr lang="fr-FR" sz="1400">
                <a:solidFill>
                  <a:srgbClr val="565656"/>
                </a:solidFill>
                <a:latin typeface="Calibri" panose="020F0502020204030204" pitchFamily="34" charset="0"/>
                <a:cs typeface="Calibri" panose="020F0502020204030204" pitchFamily="34" charset="0"/>
              </a:rPr>
              <a:t>.</a:t>
            </a:r>
          </a:p>
        </p:txBody>
      </p:sp>
      <p:cxnSp>
        <p:nvCxnSpPr>
          <p:cNvPr id="27" name="Connecteur droit avec flèche 26"/>
          <p:cNvCxnSpPr>
            <a:cxnSpLocks/>
            <a:stCxn id="26" idx="1"/>
          </p:cNvCxnSpPr>
          <p:nvPr/>
        </p:nvCxnSpPr>
        <p:spPr>
          <a:xfrm flipH="1" flipV="1">
            <a:off x="7090536" y="4953000"/>
            <a:ext cx="383504" cy="19719"/>
          </a:xfrm>
          <a:prstGeom prst="straightConnector1">
            <a:avLst/>
          </a:prstGeom>
          <a:ln w="28575">
            <a:solidFill>
              <a:srgbClr val="08ACA2"/>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cxnSpLocks/>
          </p:cNvCxnSpPr>
          <p:nvPr/>
        </p:nvCxnSpPr>
        <p:spPr>
          <a:xfrm flipH="1">
            <a:off x="7015860" y="2514600"/>
            <a:ext cx="453264" cy="0"/>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40"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41" name="object 19"/>
          <p:cNvSpPr txBox="1"/>
          <p:nvPr/>
        </p:nvSpPr>
        <p:spPr>
          <a:xfrm>
            <a:off x="268287" y="891258"/>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chemeClr val="accent6">
                    <a:lumMod val="75000"/>
                  </a:schemeClr>
                </a:solidFill>
                <a:latin typeface="Calibri"/>
                <a:cs typeface="Calibri"/>
              </a:rPr>
              <a:t>Analyse du cahier des charges</a:t>
            </a:r>
            <a:endParaRPr sz="1600" b="1">
              <a:solidFill>
                <a:schemeClr val="accent6">
                  <a:lumMod val="75000"/>
                </a:schemeClr>
              </a:solidFill>
              <a:latin typeface="Calibri"/>
              <a:cs typeface="Calibri"/>
            </a:endParaRPr>
          </a:p>
        </p:txBody>
      </p:sp>
    </p:spTree>
    <p:extLst>
      <p:ext uri="{BB962C8B-B14F-4D97-AF65-F5344CB8AC3E}">
        <p14:creationId xmlns:p14="http://schemas.microsoft.com/office/powerpoint/2010/main" val="210211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715" y="0"/>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xfrm>
            <a:off x="258876" y="327406"/>
            <a:ext cx="3764279" cy="329565"/>
          </a:xfrm>
          <a:prstGeom prst="rect">
            <a:avLst/>
          </a:prstGeom>
        </p:spPr>
        <p:txBody>
          <a:bodyPr vert="horz" wrap="square" lIns="0" tIns="11430" rIns="0" bIns="0" rtlCol="0">
            <a:spAutoFit/>
          </a:bodyPr>
          <a:lstStyle/>
          <a:p>
            <a:pPr marL="12700">
              <a:lnSpc>
                <a:spcPct val="100000"/>
              </a:lnSpc>
              <a:spcBef>
                <a:spcPts val="90"/>
              </a:spcBef>
            </a:pPr>
            <a:r>
              <a:rPr>
                <a:solidFill>
                  <a:srgbClr val="008245"/>
                </a:solidFill>
              </a:rPr>
              <a:t>01-</a:t>
            </a:r>
            <a:r>
              <a:rPr spc="-45">
                <a:solidFill>
                  <a:srgbClr val="008245"/>
                </a:solidFill>
              </a:rPr>
              <a:t> </a:t>
            </a:r>
            <a:r>
              <a:rPr spc="-10">
                <a:solidFill>
                  <a:srgbClr val="008245"/>
                </a:solidFill>
              </a:rPr>
              <a:t>COMPRENDRE</a:t>
            </a:r>
            <a:r>
              <a:rPr spc="-20">
                <a:solidFill>
                  <a:srgbClr val="008245"/>
                </a:solidFill>
              </a:rPr>
              <a:t> </a:t>
            </a:r>
            <a:r>
              <a:rPr>
                <a:solidFill>
                  <a:srgbClr val="008245"/>
                </a:solidFill>
              </a:rPr>
              <a:t>LA</a:t>
            </a:r>
            <a:r>
              <a:rPr spc="-70">
                <a:solidFill>
                  <a:srgbClr val="008245"/>
                </a:solidFill>
              </a:rPr>
              <a:t> </a:t>
            </a:r>
            <a:r>
              <a:rPr>
                <a:solidFill>
                  <a:srgbClr val="008245"/>
                </a:solidFill>
              </a:rPr>
              <a:t>NOTION</a:t>
            </a:r>
            <a:r>
              <a:rPr spc="-25">
                <a:solidFill>
                  <a:srgbClr val="008245"/>
                </a:solidFill>
              </a:rPr>
              <a:t> </a:t>
            </a:r>
            <a:r>
              <a:rPr>
                <a:solidFill>
                  <a:srgbClr val="008245"/>
                </a:solidFill>
              </a:rPr>
              <a:t>DE</a:t>
            </a:r>
            <a:r>
              <a:rPr spc="-45">
                <a:solidFill>
                  <a:srgbClr val="008245"/>
                </a:solidFill>
              </a:rPr>
              <a:t> </a:t>
            </a:r>
            <a:r>
              <a:rPr spc="-25">
                <a:solidFill>
                  <a:srgbClr val="008245"/>
                </a:solidFill>
              </a:rPr>
              <a:t>SI</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50" dirty="0"/>
              <a:t>8</a:t>
            </a:fld>
            <a:endParaRPr spc="-50"/>
          </a:p>
        </p:txBody>
      </p:sp>
      <p:sp>
        <p:nvSpPr>
          <p:cNvPr id="10" name="object 10"/>
          <p:cNvSpPr txBox="1"/>
          <p:nvPr/>
        </p:nvSpPr>
        <p:spPr>
          <a:xfrm>
            <a:off x="269240" y="771905"/>
            <a:ext cx="14084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8245"/>
                </a:solidFill>
                <a:latin typeface="Calibri"/>
                <a:cs typeface="Calibri"/>
              </a:rPr>
              <a:t>Définitions</a:t>
            </a:r>
            <a:r>
              <a:rPr sz="1600" b="1" spc="-55">
                <a:solidFill>
                  <a:srgbClr val="008245"/>
                </a:solidFill>
                <a:latin typeface="Calibri"/>
                <a:cs typeface="Calibri"/>
              </a:rPr>
              <a:t> </a:t>
            </a:r>
            <a:r>
              <a:rPr sz="1600" b="1">
                <a:solidFill>
                  <a:srgbClr val="008245"/>
                </a:solidFill>
                <a:latin typeface="Calibri"/>
                <a:cs typeface="Calibri"/>
              </a:rPr>
              <a:t>du</a:t>
            </a:r>
            <a:r>
              <a:rPr sz="1600" b="1" spc="-25">
                <a:solidFill>
                  <a:srgbClr val="008245"/>
                </a:solidFill>
                <a:latin typeface="Calibri"/>
                <a:cs typeface="Calibri"/>
              </a:rPr>
              <a:t> SI</a:t>
            </a:r>
            <a:endParaRPr sz="1600">
              <a:latin typeface="Calibri"/>
              <a:cs typeface="Calibri"/>
            </a:endParaRPr>
          </a:p>
        </p:txBody>
      </p:sp>
      <p:sp>
        <p:nvSpPr>
          <p:cNvPr id="11" name="object 11"/>
          <p:cNvSpPr txBox="1"/>
          <p:nvPr/>
        </p:nvSpPr>
        <p:spPr>
          <a:xfrm>
            <a:off x="764647" y="3018354"/>
            <a:ext cx="10677545" cy="3731150"/>
          </a:xfrm>
          <a:prstGeom prst="rect">
            <a:avLst/>
          </a:prstGeom>
        </p:spPr>
        <p:txBody>
          <a:bodyPr vert="horz" wrap="square" lIns="0" tIns="80645" rIns="0" bIns="0" rtlCol="0">
            <a:spAutoFit/>
          </a:bodyPr>
          <a:lstStyle/>
          <a:p>
            <a:pPr marL="12700" algn="just">
              <a:lnSpc>
                <a:spcPct val="100000"/>
              </a:lnSpc>
              <a:spcBef>
                <a:spcPts val="635"/>
              </a:spcBef>
            </a:pPr>
            <a:r>
              <a:rPr sz="1600" spc="-25">
                <a:solidFill>
                  <a:srgbClr val="555555"/>
                </a:solidFill>
                <a:latin typeface="Calibri"/>
                <a:cs typeface="Calibri"/>
              </a:rPr>
              <a:t>Toute</a:t>
            </a:r>
            <a:r>
              <a:rPr sz="1600" spc="-15">
                <a:solidFill>
                  <a:srgbClr val="555555"/>
                </a:solidFill>
                <a:latin typeface="Calibri"/>
                <a:cs typeface="Calibri"/>
              </a:rPr>
              <a:t> </a:t>
            </a:r>
            <a:r>
              <a:rPr sz="1600" spc="-10">
                <a:solidFill>
                  <a:srgbClr val="555555"/>
                </a:solidFill>
                <a:latin typeface="Calibri"/>
                <a:cs typeface="Calibri"/>
              </a:rPr>
              <a:t>entreprise</a:t>
            </a:r>
            <a:r>
              <a:rPr sz="1600" spc="50">
                <a:solidFill>
                  <a:srgbClr val="555555"/>
                </a:solidFill>
                <a:latin typeface="Calibri"/>
                <a:cs typeface="Calibri"/>
              </a:rPr>
              <a:t> </a:t>
            </a:r>
            <a:r>
              <a:rPr sz="1600">
                <a:solidFill>
                  <a:srgbClr val="555555"/>
                </a:solidFill>
                <a:latin typeface="Calibri"/>
                <a:cs typeface="Calibri"/>
              </a:rPr>
              <a:t>peut</a:t>
            </a:r>
            <a:r>
              <a:rPr sz="1600" spc="-20">
                <a:solidFill>
                  <a:srgbClr val="555555"/>
                </a:solidFill>
                <a:latin typeface="Calibri"/>
                <a:cs typeface="Calibri"/>
              </a:rPr>
              <a:t> </a:t>
            </a:r>
            <a:r>
              <a:rPr sz="1600">
                <a:solidFill>
                  <a:srgbClr val="555555"/>
                </a:solidFill>
                <a:latin typeface="Calibri"/>
                <a:cs typeface="Calibri"/>
              </a:rPr>
              <a:t>être</a:t>
            </a:r>
            <a:r>
              <a:rPr sz="1600" spc="-10">
                <a:solidFill>
                  <a:srgbClr val="555555"/>
                </a:solidFill>
                <a:latin typeface="Calibri"/>
                <a:cs typeface="Calibri"/>
              </a:rPr>
              <a:t> </a:t>
            </a:r>
            <a:r>
              <a:rPr sz="1600">
                <a:solidFill>
                  <a:srgbClr val="555555"/>
                </a:solidFill>
                <a:latin typeface="Calibri"/>
                <a:cs typeface="Calibri"/>
              </a:rPr>
              <a:t>décomposée</a:t>
            </a:r>
            <a:r>
              <a:rPr sz="1600" spc="-50">
                <a:solidFill>
                  <a:srgbClr val="555555"/>
                </a:solidFill>
                <a:latin typeface="Calibri"/>
                <a:cs typeface="Calibri"/>
              </a:rPr>
              <a:t> </a:t>
            </a:r>
            <a:r>
              <a:rPr sz="1600" err="1">
                <a:solidFill>
                  <a:srgbClr val="555555"/>
                </a:solidFill>
                <a:latin typeface="Calibri"/>
                <a:cs typeface="Calibri"/>
              </a:rPr>
              <a:t>en</a:t>
            </a:r>
            <a:r>
              <a:rPr sz="1600" spc="-45">
                <a:solidFill>
                  <a:srgbClr val="555555"/>
                </a:solidFill>
                <a:latin typeface="Calibri"/>
                <a:cs typeface="Calibri"/>
              </a:rPr>
              <a:t> </a:t>
            </a:r>
            <a:r>
              <a:rPr lang="fr-FR" sz="1600">
                <a:solidFill>
                  <a:srgbClr val="555555"/>
                </a:solidFill>
                <a:latin typeface="Calibri"/>
                <a:cs typeface="Calibri"/>
              </a:rPr>
              <a:t>deux </a:t>
            </a:r>
            <a:r>
              <a:rPr sz="1600" spc="-10" err="1">
                <a:solidFill>
                  <a:srgbClr val="555555"/>
                </a:solidFill>
                <a:latin typeface="Calibri"/>
                <a:cs typeface="Calibri"/>
              </a:rPr>
              <a:t>composantes</a:t>
            </a:r>
            <a:r>
              <a:rPr sz="1600">
                <a:solidFill>
                  <a:srgbClr val="555555"/>
                </a:solidFill>
                <a:latin typeface="Calibri"/>
                <a:cs typeface="Calibri"/>
              </a:rPr>
              <a:t> </a:t>
            </a:r>
            <a:r>
              <a:rPr sz="1600" spc="-10">
                <a:solidFill>
                  <a:srgbClr val="555555"/>
                </a:solidFill>
                <a:latin typeface="Calibri"/>
                <a:cs typeface="Calibri"/>
              </a:rPr>
              <a:t>principales</a:t>
            </a:r>
            <a:r>
              <a:rPr sz="1600" spc="3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82245" indent="-169545" algn="just">
              <a:lnSpc>
                <a:spcPct val="100000"/>
              </a:lnSpc>
              <a:spcBef>
                <a:spcPts val="530"/>
              </a:spcBef>
              <a:buFont typeface="Arial MT"/>
              <a:buChar char="•"/>
              <a:tabLst>
                <a:tab pos="182245" algn="l"/>
              </a:tabLst>
            </a:pPr>
            <a:r>
              <a:rPr sz="1600">
                <a:solidFill>
                  <a:srgbClr val="555555"/>
                </a:solidFill>
                <a:latin typeface="Calibri"/>
                <a:cs typeface="Calibri"/>
              </a:rPr>
              <a:t>Un</a:t>
            </a:r>
            <a:r>
              <a:rPr sz="1600" spc="-55">
                <a:solidFill>
                  <a:srgbClr val="555555"/>
                </a:solidFill>
                <a:latin typeface="Calibri"/>
                <a:cs typeface="Calibri"/>
              </a:rPr>
              <a:t> </a:t>
            </a:r>
            <a:r>
              <a:rPr sz="1600" spc="-10">
                <a:solidFill>
                  <a:srgbClr val="555555"/>
                </a:solidFill>
                <a:latin typeface="Calibri"/>
                <a:cs typeface="Calibri"/>
              </a:rPr>
              <a:t>système</a:t>
            </a:r>
            <a:r>
              <a:rPr sz="1600" spc="5">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spc="-10">
                <a:solidFill>
                  <a:srgbClr val="555555"/>
                </a:solidFill>
                <a:latin typeface="Calibri"/>
                <a:cs typeface="Calibri"/>
              </a:rPr>
              <a:t>pilotage</a:t>
            </a:r>
            <a:r>
              <a:rPr sz="1600" spc="5">
                <a:solidFill>
                  <a:srgbClr val="555555"/>
                </a:solidFill>
                <a:latin typeface="Calibri"/>
                <a:cs typeface="Calibri"/>
              </a:rPr>
              <a:t> </a:t>
            </a:r>
            <a:r>
              <a:rPr sz="1600">
                <a:solidFill>
                  <a:srgbClr val="555555"/>
                </a:solidFill>
                <a:latin typeface="Calibri"/>
                <a:cs typeface="Calibri"/>
              </a:rPr>
              <a:t>qui</a:t>
            </a:r>
            <a:r>
              <a:rPr sz="1600" spc="-30">
                <a:solidFill>
                  <a:srgbClr val="555555"/>
                </a:solidFill>
                <a:latin typeface="Calibri"/>
                <a:cs typeface="Calibri"/>
              </a:rPr>
              <a:t> </a:t>
            </a:r>
            <a:r>
              <a:rPr sz="1600">
                <a:solidFill>
                  <a:srgbClr val="555555"/>
                </a:solidFill>
                <a:latin typeface="Calibri"/>
                <a:cs typeface="Calibri"/>
              </a:rPr>
              <a:t>dirige</a:t>
            </a:r>
            <a:r>
              <a:rPr sz="1600" spc="5">
                <a:solidFill>
                  <a:srgbClr val="555555"/>
                </a:solidFill>
                <a:latin typeface="Calibri"/>
                <a:cs typeface="Calibri"/>
              </a:rPr>
              <a:t> </a:t>
            </a:r>
            <a:r>
              <a:rPr sz="1600" spc="-20">
                <a:solidFill>
                  <a:srgbClr val="555555"/>
                </a:solidFill>
                <a:latin typeface="Calibri"/>
                <a:cs typeface="Calibri"/>
              </a:rPr>
              <a:t>l’entreprise.</a:t>
            </a:r>
            <a:r>
              <a:rPr sz="1600" spc="45">
                <a:solidFill>
                  <a:srgbClr val="555555"/>
                </a:solidFill>
                <a:latin typeface="Calibri"/>
                <a:cs typeface="Calibri"/>
              </a:rPr>
              <a:t> </a:t>
            </a:r>
            <a:r>
              <a:rPr sz="1600">
                <a:solidFill>
                  <a:srgbClr val="555555"/>
                </a:solidFill>
                <a:latin typeface="Calibri"/>
                <a:cs typeface="Calibri"/>
              </a:rPr>
              <a:t>Il</a:t>
            </a:r>
            <a:r>
              <a:rPr sz="1600" spc="-70">
                <a:solidFill>
                  <a:srgbClr val="555555"/>
                </a:solidFill>
                <a:latin typeface="Calibri"/>
                <a:cs typeface="Calibri"/>
              </a:rPr>
              <a:t> </a:t>
            </a:r>
            <a:r>
              <a:rPr sz="1600">
                <a:solidFill>
                  <a:srgbClr val="555555"/>
                </a:solidFill>
                <a:latin typeface="Calibri"/>
                <a:cs typeface="Calibri"/>
              </a:rPr>
              <a:t>définit</a:t>
            </a:r>
            <a:r>
              <a:rPr sz="1600" spc="20">
                <a:solidFill>
                  <a:srgbClr val="555555"/>
                </a:solidFill>
                <a:latin typeface="Calibri"/>
                <a:cs typeface="Calibri"/>
              </a:rPr>
              <a:t> </a:t>
            </a:r>
            <a:r>
              <a:rPr sz="1600">
                <a:solidFill>
                  <a:srgbClr val="555555"/>
                </a:solidFill>
                <a:latin typeface="Calibri"/>
                <a:cs typeface="Calibri"/>
              </a:rPr>
              <a:t>la</a:t>
            </a:r>
            <a:r>
              <a:rPr sz="1600" spc="-55">
                <a:solidFill>
                  <a:srgbClr val="555555"/>
                </a:solidFill>
                <a:latin typeface="Calibri"/>
                <a:cs typeface="Calibri"/>
              </a:rPr>
              <a:t> </a:t>
            </a:r>
            <a:r>
              <a:rPr sz="1600" spc="-10">
                <a:solidFill>
                  <a:srgbClr val="555555"/>
                </a:solidFill>
                <a:latin typeface="Calibri"/>
                <a:cs typeface="Calibri"/>
              </a:rPr>
              <a:t>stratégie</a:t>
            </a:r>
            <a:r>
              <a:rPr sz="1600" spc="40">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spc="-20">
                <a:solidFill>
                  <a:srgbClr val="555555"/>
                </a:solidFill>
                <a:latin typeface="Calibri"/>
                <a:cs typeface="Calibri"/>
              </a:rPr>
              <a:t>l’entreprise</a:t>
            </a:r>
            <a:r>
              <a:rPr sz="1600" spc="45">
                <a:solidFill>
                  <a:srgbClr val="555555"/>
                </a:solidFill>
                <a:latin typeface="Calibri"/>
                <a:cs typeface="Calibri"/>
              </a:rPr>
              <a:t> </a:t>
            </a:r>
            <a:r>
              <a:rPr sz="1600">
                <a:solidFill>
                  <a:srgbClr val="555555"/>
                </a:solidFill>
                <a:latin typeface="Calibri"/>
                <a:cs typeface="Calibri"/>
              </a:rPr>
              <a:t>et</a:t>
            </a:r>
            <a:r>
              <a:rPr sz="1600" spc="-45">
                <a:solidFill>
                  <a:srgbClr val="555555"/>
                </a:solidFill>
                <a:latin typeface="Calibri"/>
                <a:cs typeface="Calibri"/>
              </a:rPr>
              <a:t> </a:t>
            </a:r>
            <a:r>
              <a:rPr sz="1600">
                <a:solidFill>
                  <a:srgbClr val="555555"/>
                </a:solidFill>
                <a:latin typeface="Calibri"/>
                <a:cs typeface="Calibri"/>
              </a:rPr>
              <a:t>veille</a:t>
            </a:r>
            <a:r>
              <a:rPr sz="1600" spc="5">
                <a:solidFill>
                  <a:srgbClr val="555555"/>
                </a:solidFill>
                <a:latin typeface="Calibri"/>
                <a:cs typeface="Calibri"/>
              </a:rPr>
              <a:t> </a:t>
            </a:r>
            <a:r>
              <a:rPr sz="1600">
                <a:solidFill>
                  <a:srgbClr val="555555"/>
                </a:solidFill>
                <a:latin typeface="Calibri"/>
                <a:cs typeface="Calibri"/>
              </a:rPr>
              <a:t>à</a:t>
            </a:r>
            <a:r>
              <a:rPr sz="1600" spc="-55">
                <a:solidFill>
                  <a:srgbClr val="555555"/>
                </a:solidFill>
                <a:latin typeface="Calibri"/>
                <a:cs typeface="Calibri"/>
              </a:rPr>
              <a:t> </a:t>
            </a:r>
            <a:r>
              <a:rPr sz="1600">
                <a:solidFill>
                  <a:srgbClr val="555555"/>
                </a:solidFill>
                <a:latin typeface="Calibri"/>
                <a:cs typeface="Calibri"/>
              </a:rPr>
              <a:t>sa</a:t>
            </a:r>
            <a:r>
              <a:rPr sz="1600" spc="-55">
                <a:solidFill>
                  <a:srgbClr val="555555"/>
                </a:solidFill>
                <a:latin typeface="Calibri"/>
                <a:cs typeface="Calibri"/>
              </a:rPr>
              <a:t> </a:t>
            </a:r>
            <a:r>
              <a:rPr sz="1600">
                <a:solidFill>
                  <a:srgbClr val="555555"/>
                </a:solidFill>
                <a:latin typeface="Calibri"/>
                <a:cs typeface="Calibri"/>
              </a:rPr>
              <a:t>bonne</a:t>
            </a:r>
            <a:r>
              <a:rPr sz="1600" spc="-15">
                <a:solidFill>
                  <a:srgbClr val="555555"/>
                </a:solidFill>
                <a:latin typeface="Calibri"/>
                <a:cs typeface="Calibri"/>
              </a:rPr>
              <a:t> </a:t>
            </a:r>
            <a:r>
              <a:rPr sz="1600" spc="-10">
                <a:solidFill>
                  <a:srgbClr val="555555"/>
                </a:solidFill>
                <a:latin typeface="Calibri"/>
                <a:cs typeface="Calibri"/>
              </a:rPr>
              <a:t>application.</a:t>
            </a:r>
            <a:endParaRPr sz="1600">
              <a:latin typeface="Calibri"/>
              <a:cs typeface="Calibri"/>
            </a:endParaRPr>
          </a:p>
          <a:p>
            <a:pPr marL="182245" indent="-169545" algn="just">
              <a:lnSpc>
                <a:spcPct val="100000"/>
              </a:lnSpc>
              <a:spcBef>
                <a:spcPts val="525"/>
              </a:spcBef>
              <a:buFont typeface="Arial MT"/>
              <a:buChar char="•"/>
              <a:tabLst>
                <a:tab pos="182245" algn="l"/>
              </a:tabLst>
            </a:pPr>
            <a:r>
              <a:rPr sz="1600">
                <a:solidFill>
                  <a:srgbClr val="555555"/>
                </a:solidFill>
                <a:latin typeface="Calibri"/>
                <a:cs typeface="Calibri"/>
              </a:rPr>
              <a:t>Un</a:t>
            </a:r>
            <a:r>
              <a:rPr sz="1600" spc="-55">
                <a:solidFill>
                  <a:srgbClr val="555555"/>
                </a:solidFill>
                <a:latin typeface="Calibri"/>
                <a:cs typeface="Calibri"/>
              </a:rPr>
              <a:t> </a:t>
            </a:r>
            <a:r>
              <a:rPr sz="1600" spc="-10">
                <a:solidFill>
                  <a:srgbClr val="555555"/>
                </a:solidFill>
                <a:latin typeface="Calibri"/>
                <a:cs typeface="Calibri"/>
              </a:rPr>
              <a:t>système </a:t>
            </a:r>
            <a:r>
              <a:rPr sz="1600">
                <a:solidFill>
                  <a:srgbClr val="555555"/>
                </a:solidFill>
                <a:latin typeface="Calibri"/>
                <a:cs typeface="Calibri"/>
              </a:rPr>
              <a:t>opérant</a:t>
            </a:r>
            <a:r>
              <a:rPr sz="1600" spc="-10">
                <a:solidFill>
                  <a:srgbClr val="555555"/>
                </a:solidFill>
                <a:latin typeface="Calibri"/>
                <a:cs typeface="Calibri"/>
              </a:rPr>
              <a:t> </a:t>
            </a:r>
            <a:r>
              <a:rPr sz="1600">
                <a:solidFill>
                  <a:srgbClr val="555555"/>
                </a:solidFill>
                <a:latin typeface="Calibri"/>
                <a:cs typeface="Calibri"/>
              </a:rPr>
              <a:t>qui</a:t>
            </a:r>
            <a:r>
              <a:rPr sz="1600" spc="-35">
                <a:solidFill>
                  <a:srgbClr val="555555"/>
                </a:solidFill>
                <a:latin typeface="Calibri"/>
                <a:cs typeface="Calibri"/>
              </a:rPr>
              <a:t> </a:t>
            </a:r>
            <a:r>
              <a:rPr sz="1600">
                <a:solidFill>
                  <a:srgbClr val="555555"/>
                </a:solidFill>
                <a:latin typeface="Calibri"/>
                <a:cs typeface="Calibri"/>
              </a:rPr>
              <a:t>applique</a:t>
            </a:r>
            <a:r>
              <a:rPr sz="1600" spc="20">
                <a:solidFill>
                  <a:srgbClr val="555555"/>
                </a:solidFill>
                <a:latin typeface="Calibri"/>
                <a:cs typeface="Calibri"/>
              </a:rPr>
              <a:t> </a:t>
            </a:r>
            <a:r>
              <a:rPr sz="1600">
                <a:solidFill>
                  <a:srgbClr val="555555"/>
                </a:solidFill>
                <a:latin typeface="Calibri"/>
                <a:cs typeface="Calibri"/>
              </a:rPr>
              <a:t>la</a:t>
            </a:r>
            <a:r>
              <a:rPr sz="1600" spc="-45">
                <a:solidFill>
                  <a:srgbClr val="555555"/>
                </a:solidFill>
                <a:latin typeface="Calibri"/>
                <a:cs typeface="Calibri"/>
              </a:rPr>
              <a:t> </a:t>
            </a:r>
            <a:r>
              <a:rPr sz="1600" spc="-10">
                <a:solidFill>
                  <a:srgbClr val="555555"/>
                </a:solidFill>
                <a:latin typeface="Calibri"/>
                <a:cs typeface="Calibri"/>
              </a:rPr>
              <a:t>stratégie</a:t>
            </a:r>
            <a:r>
              <a:rPr sz="1600" spc="35">
                <a:solidFill>
                  <a:srgbClr val="555555"/>
                </a:solidFill>
                <a:latin typeface="Calibri"/>
                <a:cs typeface="Calibri"/>
              </a:rPr>
              <a:t> </a:t>
            </a:r>
            <a:r>
              <a:rPr sz="1600">
                <a:solidFill>
                  <a:srgbClr val="555555"/>
                </a:solidFill>
                <a:latin typeface="Calibri"/>
                <a:cs typeface="Calibri"/>
              </a:rPr>
              <a:t>fixée</a:t>
            </a:r>
            <a:r>
              <a:rPr sz="1600" spc="-40">
                <a:solidFill>
                  <a:srgbClr val="555555"/>
                </a:solidFill>
                <a:latin typeface="Calibri"/>
                <a:cs typeface="Calibri"/>
              </a:rPr>
              <a:t> </a:t>
            </a:r>
            <a:r>
              <a:rPr sz="1600">
                <a:solidFill>
                  <a:srgbClr val="555555"/>
                </a:solidFill>
                <a:latin typeface="Calibri"/>
                <a:cs typeface="Calibri"/>
              </a:rPr>
              <a:t>par</a:t>
            </a:r>
            <a:r>
              <a:rPr sz="1600" spc="-50">
                <a:solidFill>
                  <a:srgbClr val="555555"/>
                </a:solidFill>
                <a:latin typeface="Calibri"/>
                <a:cs typeface="Calibri"/>
              </a:rPr>
              <a:t> </a:t>
            </a:r>
            <a:r>
              <a:rPr sz="1600">
                <a:solidFill>
                  <a:srgbClr val="555555"/>
                </a:solidFill>
                <a:latin typeface="Calibri"/>
                <a:cs typeface="Calibri"/>
              </a:rPr>
              <a:t>le</a:t>
            </a:r>
            <a:r>
              <a:rPr sz="1600" spc="-45">
                <a:solidFill>
                  <a:srgbClr val="555555"/>
                </a:solidFill>
                <a:latin typeface="Calibri"/>
                <a:cs typeface="Calibri"/>
              </a:rPr>
              <a:t> </a:t>
            </a:r>
            <a:r>
              <a:rPr sz="1600" spc="-10">
                <a:solidFill>
                  <a:srgbClr val="555555"/>
                </a:solidFill>
                <a:latin typeface="Calibri"/>
                <a:cs typeface="Calibri"/>
              </a:rPr>
              <a:t>système</a:t>
            </a:r>
            <a:r>
              <a:rPr sz="1600" spc="-5">
                <a:solidFill>
                  <a:srgbClr val="555555"/>
                </a:solidFill>
                <a:latin typeface="Calibri"/>
                <a:cs typeface="Calibri"/>
              </a:rPr>
              <a:t> </a:t>
            </a:r>
            <a:r>
              <a:rPr sz="1600">
                <a:solidFill>
                  <a:srgbClr val="555555"/>
                </a:solidFill>
                <a:latin typeface="Calibri"/>
                <a:cs typeface="Calibri"/>
              </a:rPr>
              <a:t>de</a:t>
            </a:r>
            <a:r>
              <a:rPr sz="1600" spc="-45">
                <a:solidFill>
                  <a:srgbClr val="555555"/>
                </a:solidFill>
                <a:latin typeface="Calibri"/>
                <a:cs typeface="Calibri"/>
              </a:rPr>
              <a:t> </a:t>
            </a:r>
            <a:r>
              <a:rPr sz="1600">
                <a:solidFill>
                  <a:srgbClr val="555555"/>
                </a:solidFill>
                <a:latin typeface="Calibri"/>
                <a:cs typeface="Calibri"/>
              </a:rPr>
              <a:t>pilotage.</a:t>
            </a:r>
            <a:r>
              <a:rPr sz="1600" spc="5">
                <a:solidFill>
                  <a:srgbClr val="555555"/>
                </a:solidFill>
                <a:latin typeface="Calibri"/>
                <a:cs typeface="Calibri"/>
              </a:rPr>
              <a:t> </a:t>
            </a:r>
            <a:r>
              <a:rPr sz="1600">
                <a:solidFill>
                  <a:srgbClr val="555555"/>
                </a:solidFill>
                <a:latin typeface="Calibri"/>
                <a:cs typeface="Calibri"/>
              </a:rPr>
              <a:t>Il</a:t>
            </a:r>
            <a:r>
              <a:rPr sz="1600" spc="-75">
                <a:solidFill>
                  <a:srgbClr val="555555"/>
                </a:solidFill>
                <a:latin typeface="Calibri"/>
                <a:cs typeface="Calibri"/>
              </a:rPr>
              <a:t> </a:t>
            </a:r>
            <a:r>
              <a:rPr sz="1600" spc="-10">
                <a:solidFill>
                  <a:srgbClr val="555555"/>
                </a:solidFill>
                <a:latin typeface="Calibri"/>
                <a:cs typeface="Calibri"/>
              </a:rPr>
              <a:t>effectue</a:t>
            </a:r>
            <a:r>
              <a:rPr sz="1600" spc="-35">
                <a:solidFill>
                  <a:srgbClr val="555555"/>
                </a:solidFill>
                <a:latin typeface="Calibri"/>
                <a:cs typeface="Calibri"/>
              </a:rPr>
              <a:t> </a:t>
            </a:r>
            <a:r>
              <a:rPr sz="1600">
                <a:solidFill>
                  <a:srgbClr val="555555"/>
                </a:solidFill>
                <a:latin typeface="Calibri"/>
                <a:cs typeface="Calibri"/>
              </a:rPr>
              <a:t>les</a:t>
            </a:r>
            <a:r>
              <a:rPr sz="1600" spc="-40">
                <a:solidFill>
                  <a:srgbClr val="555555"/>
                </a:solidFill>
                <a:latin typeface="Calibri"/>
                <a:cs typeface="Calibri"/>
              </a:rPr>
              <a:t> </a:t>
            </a:r>
            <a:r>
              <a:rPr sz="1600">
                <a:solidFill>
                  <a:srgbClr val="555555"/>
                </a:solidFill>
                <a:latin typeface="Calibri"/>
                <a:cs typeface="Calibri"/>
              </a:rPr>
              <a:t>tâches</a:t>
            </a:r>
            <a:r>
              <a:rPr sz="1600" spc="-35">
                <a:solidFill>
                  <a:srgbClr val="555555"/>
                </a:solidFill>
                <a:latin typeface="Calibri"/>
                <a:cs typeface="Calibri"/>
              </a:rPr>
              <a:t> </a:t>
            </a:r>
            <a:r>
              <a:rPr sz="1600" spc="-10">
                <a:solidFill>
                  <a:srgbClr val="555555"/>
                </a:solidFill>
                <a:latin typeface="Calibri"/>
                <a:cs typeface="Calibri"/>
              </a:rPr>
              <a:t>quotidiennes</a:t>
            </a:r>
            <a:r>
              <a:rPr sz="1600" spc="45">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spc="-10">
                <a:solidFill>
                  <a:srgbClr val="555555"/>
                </a:solidFill>
                <a:latin typeface="Calibri"/>
                <a:cs typeface="Calibri"/>
              </a:rPr>
              <a:t>l’entreprise.</a:t>
            </a:r>
            <a:endParaRPr sz="1600">
              <a:latin typeface="Calibri"/>
              <a:cs typeface="Calibri"/>
            </a:endParaRPr>
          </a:p>
          <a:p>
            <a:pPr marL="12700" algn="just">
              <a:lnSpc>
                <a:spcPct val="100000"/>
              </a:lnSpc>
              <a:spcBef>
                <a:spcPts val="509"/>
              </a:spcBef>
            </a:pPr>
            <a:r>
              <a:rPr sz="1600">
                <a:solidFill>
                  <a:srgbClr val="555555"/>
                </a:solidFill>
                <a:latin typeface="Calibri"/>
                <a:cs typeface="Calibri"/>
              </a:rPr>
              <a:t>Le</a:t>
            </a:r>
            <a:r>
              <a:rPr sz="1600" spc="-50">
                <a:solidFill>
                  <a:srgbClr val="555555"/>
                </a:solidFill>
                <a:latin typeface="Calibri"/>
                <a:cs typeface="Calibri"/>
              </a:rPr>
              <a:t> </a:t>
            </a:r>
            <a:r>
              <a:rPr sz="1600" spc="-10">
                <a:solidFill>
                  <a:srgbClr val="555555"/>
                </a:solidFill>
                <a:latin typeface="Calibri"/>
                <a:cs typeface="Calibri"/>
              </a:rPr>
              <a:t>système</a:t>
            </a:r>
            <a:r>
              <a:rPr sz="1600" spc="-15">
                <a:solidFill>
                  <a:srgbClr val="555555"/>
                </a:solidFill>
                <a:latin typeface="Calibri"/>
                <a:cs typeface="Calibri"/>
              </a:rPr>
              <a:t> </a:t>
            </a:r>
            <a:r>
              <a:rPr sz="1600" spc="-10">
                <a:solidFill>
                  <a:srgbClr val="555555"/>
                </a:solidFill>
                <a:latin typeface="Calibri"/>
                <a:cs typeface="Calibri"/>
              </a:rPr>
              <a:t>d’information</a:t>
            </a:r>
            <a:r>
              <a:rPr sz="1600" spc="5">
                <a:solidFill>
                  <a:srgbClr val="555555"/>
                </a:solidFill>
                <a:latin typeface="Calibri"/>
                <a:cs typeface="Calibri"/>
              </a:rPr>
              <a:t> </a:t>
            </a:r>
            <a:r>
              <a:rPr sz="1600">
                <a:solidFill>
                  <a:srgbClr val="555555"/>
                </a:solidFill>
                <a:latin typeface="Calibri"/>
                <a:cs typeface="Calibri"/>
              </a:rPr>
              <a:t>est</a:t>
            </a:r>
            <a:r>
              <a:rPr sz="1600" spc="-35">
                <a:solidFill>
                  <a:srgbClr val="555555"/>
                </a:solidFill>
                <a:latin typeface="Calibri"/>
                <a:cs typeface="Calibri"/>
              </a:rPr>
              <a:t> </a:t>
            </a:r>
            <a:r>
              <a:rPr sz="1600">
                <a:solidFill>
                  <a:srgbClr val="555555"/>
                </a:solidFill>
                <a:latin typeface="Calibri"/>
                <a:cs typeface="Calibri"/>
              </a:rPr>
              <a:t>le</a:t>
            </a:r>
            <a:r>
              <a:rPr sz="1600" spc="-65">
                <a:solidFill>
                  <a:srgbClr val="555555"/>
                </a:solidFill>
                <a:latin typeface="Calibri"/>
                <a:cs typeface="Calibri"/>
              </a:rPr>
              <a:t> </a:t>
            </a:r>
            <a:r>
              <a:rPr sz="1600" spc="-10">
                <a:solidFill>
                  <a:srgbClr val="555555"/>
                </a:solidFill>
                <a:latin typeface="Calibri"/>
                <a:cs typeface="Calibri"/>
              </a:rPr>
              <a:t>système</a:t>
            </a:r>
            <a:r>
              <a:rPr sz="1600" spc="-5">
                <a:solidFill>
                  <a:srgbClr val="555555"/>
                </a:solidFill>
                <a:latin typeface="Calibri"/>
                <a:cs typeface="Calibri"/>
              </a:rPr>
              <a:t> </a:t>
            </a:r>
            <a:r>
              <a:rPr sz="1600">
                <a:solidFill>
                  <a:srgbClr val="555555"/>
                </a:solidFill>
                <a:latin typeface="Calibri"/>
                <a:cs typeface="Calibri"/>
              </a:rPr>
              <a:t>qui</a:t>
            </a:r>
            <a:r>
              <a:rPr sz="1600" spc="-40">
                <a:solidFill>
                  <a:srgbClr val="555555"/>
                </a:solidFill>
                <a:latin typeface="Calibri"/>
                <a:cs typeface="Calibri"/>
              </a:rPr>
              <a:t> </a:t>
            </a:r>
            <a:r>
              <a:rPr sz="1600">
                <a:solidFill>
                  <a:srgbClr val="555555"/>
                </a:solidFill>
                <a:latin typeface="Calibri"/>
                <a:cs typeface="Calibri"/>
              </a:rPr>
              <a:t>permet</a:t>
            </a:r>
            <a:r>
              <a:rPr sz="1600" spc="-15">
                <a:solidFill>
                  <a:srgbClr val="555555"/>
                </a:solidFill>
                <a:latin typeface="Calibri"/>
                <a:cs typeface="Calibri"/>
              </a:rPr>
              <a:t> </a:t>
            </a:r>
            <a:r>
              <a:rPr sz="1600">
                <a:solidFill>
                  <a:srgbClr val="555555"/>
                </a:solidFill>
                <a:latin typeface="Calibri"/>
                <a:cs typeface="Calibri"/>
              </a:rPr>
              <a:t>la</a:t>
            </a:r>
            <a:r>
              <a:rPr sz="1600" spc="-60">
                <a:solidFill>
                  <a:srgbClr val="555555"/>
                </a:solidFill>
                <a:latin typeface="Calibri"/>
                <a:cs typeface="Calibri"/>
              </a:rPr>
              <a:t> </a:t>
            </a:r>
            <a:r>
              <a:rPr sz="1600" spc="-10">
                <a:solidFill>
                  <a:srgbClr val="555555"/>
                </a:solidFill>
                <a:latin typeface="Calibri"/>
                <a:cs typeface="Calibri"/>
              </a:rPr>
              <a:t>communication </a:t>
            </a:r>
            <a:r>
              <a:rPr sz="1600">
                <a:solidFill>
                  <a:srgbClr val="555555"/>
                </a:solidFill>
                <a:latin typeface="Calibri"/>
                <a:cs typeface="Calibri"/>
              </a:rPr>
              <a:t>entre</a:t>
            </a:r>
            <a:r>
              <a:rPr sz="1600" spc="-5">
                <a:solidFill>
                  <a:srgbClr val="555555"/>
                </a:solidFill>
                <a:latin typeface="Calibri"/>
                <a:cs typeface="Calibri"/>
              </a:rPr>
              <a:t> </a:t>
            </a:r>
            <a:r>
              <a:rPr sz="1600">
                <a:solidFill>
                  <a:srgbClr val="555555"/>
                </a:solidFill>
                <a:latin typeface="Calibri"/>
                <a:cs typeface="Calibri"/>
              </a:rPr>
              <a:t>les</a:t>
            </a:r>
            <a:r>
              <a:rPr sz="1600" spc="-35">
                <a:solidFill>
                  <a:srgbClr val="555555"/>
                </a:solidFill>
                <a:latin typeface="Calibri"/>
                <a:cs typeface="Calibri"/>
              </a:rPr>
              <a:t> </a:t>
            </a:r>
            <a:r>
              <a:rPr sz="1600">
                <a:solidFill>
                  <a:srgbClr val="555555"/>
                </a:solidFill>
                <a:latin typeface="Calibri"/>
                <a:cs typeface="Calibri"/>
              </a:rPr>
              <a:t>acteurs</a:t>
            </a:r>
            <a:r>
              <a:rPr sz="1600" spc="-20">
                <a:solidFill>
                  <a:srgbClr val="555555"/>
                </a:solidFill>
                <a:latin typeface="Calibri"/>
                <a:cs typeface="Calibri"/>
              </a:rPr>
              <a:t> </a:t>
            </a:r>
            <a:r>
              <a:rPr sz="1600">
                <a:solidFill>
                  <a:srgbClr val="555555"/>
                </a:solidFill>
                <a:latin typeface="Calibri"/>
                <a:cs typeface="Calibri"/>
              </a:rPr>
              <a:t>du</a:t>
            </a:r>
            <a:r>
              <a:rPr sz="1600" spc="-55">
                <a:solidFill>
                  <a:srgbClr val="555555"/>
                </a:solidFill>
                <a:latin typeface="Calibri"/>
                <a:cs typeface="Calibri"/>
              </a:rPr>
              <a:t> </a:t>
            </a:r>
            <a:r>
              <a:rPr sz="1600" spc="-10">
                <a:solidFill>
                  <a:srgbClr val="555555"/>
                </a:solidFill>
                <a:latin typeface="Calibri"/>
                <a:cs typeface="Calibri"/>
              </a:rPr>
              <a:t>système</a:t>
            </a:r>
            <a:r>
              <a:rPr sz="1600" spc="-5">
                <a:solidFill>
                  <a:srgbClr val="555555"/>
                </a:solidFill>
                <a:latin typeface="Calibri"/>
                <a:cs typeface="Calibri"/>
              </a:rPr>
              <a:t> </a:t>
            </a:r>
            <a:r>
              <a:rPr sz="1600">
                <a:solidFill>
                  <a:srgbClr val="555555"/>
                </a:solidFill>
                <a:latin typeface="Calibri"/>
                <a:cs typeface="Calibri"/>
              </a:rPr>
              <a:t>de</a:t>
            </a:r>
            <a:r>
              <a:rPr sz="1600" spc="-50">
                <a:solidFill>
                  <a:srgbClr val="555555"/>
                </a:solidFill>
                <a:latin typeface="Calibri"/>
                <a:cs typeface="Calibri"/>
              </a:rPr>
              <a:t> </a:t>
            </a:r>
            <a:r>
              <a:rPr sz="1600">
                <a:solidFill>
                  <a:srgbClr val="555555"/>
                </a:solidFill>
                <a:latin typeface="Calibri"/>
                <a:cs typeface="Calibri"/>
              </a:rPr>
              <a:t>pilotage</a:t>
            </a:r>
            <a:r>
              <a:rPr sz="1600" spc="-10">
                <a:solidFill>
                  <a:srgbClr val="555555"/>
                </a:solidFill>
                <a:latin typeface="Calibri"/>
                <a:cs typeface="Calibri"/>
              </a:rPr>
              <a:t> </a:t>
            </a:r>
            <a:r>
              <a:rPr sz="1600">
                <a:solidFill>
                  <a:srgbClr val="555555"/>
                </a:solidFill>
                <a:latin typeface="Calibri"/>
                <a:cs typeface="Calibri"/>
              </a:rPr>
              <a:t>et</a:t>
            </a:r>
            <a:r>
              <a:rPr sz="1600" spc="-60">
                <a:solidFill>
                  <a:srgbClr val="555555"/>
                </a:solidFill>
                <a:latin typeface="Calibri"/>
                <a:cs typeface="Calibri"/>
              </a:rPr>
              <a:t> </a:t>
            </a:r>
            <a:r>
              <a:rPr sz="1600">
                <a:solidFill>
                  <a:srgbClr val="555555"/>
                </a:solidFill>
                <a:latin typeface="Calibri"/>
                <a:cs typeface="Calibri"/>
              </a:rPr>
              <a:t>ceux</a:t>
            </a:r>
            <a:r>
              <a:rPr sz="1600" spc="-50">
                <a:solidFill>
                  <a:srgbClr val="555555"/>
                </a:solidFill>
                <a:latin typeface="Calibri"/>
                <a:cs typeface="Calibri"/>
              </a:rPr>
              <a:t> </a:t>
            </a:r>
            <a:r>
              <a:rPr sz="1600">
                <a:solidFill>
                  <a:srgbClr val="555555"/>
                </a:solidFill>
                <a:latin typeface="Calibri"/>
                <a:cs typeface="Calibri"/>
              </a:rPr>
              <a:t>du</a:t>
            </a:r>
            <a:r>
              <a:rPr sz="1600" spc="-55">
                <a:solidFill>
                  <a:srgbClr val="555555"/>
                </a:solidFill>
                <a:latin typeface="Calibri"/>
                <a:cs typeface="Calibri"/>
              </a:rPr>
              <a:t> </a:t>
            </a:r>
            <a:r>
              <a:rPr sz="1600" spc="-10">
                <a:solidFill>
                  <a:srgbClr val="555555"/>
                </a:solidFill>
                <a:latin typeface="Calibri"/>
                <a:cs typeface="Calibri"/>
              </a:rPr>
              <a:t>système</a:t>
            </a:r>
            <a:r>
              <a:rPr sz="1600" spc="-5">
                <a:solidFill>
                  <a:srgbClr val="555555"/>
                </a:solidFill>
                <a:latin typeface="Calibri"/>
                <a:cs typeface="Calibri"/>
              </a:rPr>
              <a:t> </a:t>
            </a:r>
            <a:r>
              <a:rPr sz="1600" spc="-10" err="1">
                <a:solidFill>
                  <a:srgbClr val="555555"/>
                </a:solidFill>
                <a:latin typeface="Calibri"/>
                <a:cs typeface="Calibri"/>
              </a:rPr>
              <a:t>opérant</a:t>
            </a:r>
            <a:r>
              <a:rPr sz="1600" spc="-10">
                <a:solidFill>
                  <a:srgbClr val="555555"/>
                </a:solidFill>
                <a:latin typeface="Calibri"/>
                <a:cs typeface="Calibri"/>
              </a:rPr>
              <a:t>.</a:t>
            </a:r>
            <a:endParaRPr sz="1600">
              <a:latin typeface="Calibri"/>
              <a:cs typeface="Calibri"/>
            </a:endParaRPr>
          </a:p>
          <a:p>
            <a:pPr marL="12700" algn="just">
              <a:lnSpc>
                <a:spcPct val="100000"/>
              </a:lnSpc>
              <a:tabLst>
                <a:tab pos="299085" algn="l"/>
              </a:tabLst>
            </a:pPr>
            <a:endParaRPr lang="fr-FR" sz="1600" b="1" spc="-10">
              <a:solidFill>
                <a:srgbClr val="555555"/>
              </a:solidFill>
              <a:latin typeface="Calibri"/>
              <a:cs typeface="Calibri"/>
            </a:endParaRPr>
          </a:p>
          <a:p>
            <a:pPr marL="12700" algn="just">
              <a:lnSpc>
                <a:spcPct val="100000"/>
              </a:lnSpc>
              <a:tabLst>
                <a:tab pos="299085" algn="l"/>
              </a:tabLst>
            </a:pPr>
            <a:r>
              <a:rPr sz="1600" b="1" spc="-10" err="1">
                <a:solidFill>
                  <a:srgbClr val="555555"/>
                </a:solidFill>
                <a:latin typeface="Calibri"/>
                <a:cs typeface="Calibri"/>
              </a:rPr>
              <a:t>Exemple</a:t>
            </a:r>
            <a:r>
              <a:rPr sz="1600" b="1" spc="-20">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12700" algn="just">
              <a:lnSpc>
                <a:spcPct val="100000"/>
              </a:lnSpc>
              <a:spcBef>
                <a:spcPts val="505"/>
              </a:spcBef>
            </a:pPr>
            <a:r>
              <a:rPr sz="1600">
                <a:solidFill>
                  <a:srgbClr val="555555"/>
                </a:solidFill>
                <a:latin typeface="Calibri"/>
                <a:cs typeface="Calibri"/>
              </a:rPr>
              <a:t>Dans</a:t>
            </a:r>
            <a:r>
              <a:rPr sz="1600" spc="-25">
                <a:solidFill>
                  <a:srgbClr val="555555"/>
                </a:solidFill>
                <a:latin typeface="Calibri"/>
                <a:cs typeface="Calibri"/>
              </a:rPr>
              <a:t> </a:t>
            </a:r>
            <a:r>
              <a:rPr sz="1600">
                <a:solidFill>
                  <a:srgbClr val="555555"/>
                </a:solidFill>
                <a:latin typeface="Calibri"/>
                <a:cs typeface="Calibri"/>
              </a:rPr>
              <a:t>une</a:t>
            </a:r>
            <a:r>
              <a:rPr sz="1600" spc="-30">
                <a:solidFill>
                  <a:srgbClr val="555555"/>
                </a:solidFill>
                <a:latin typeface="Calibri"/>
                <a:cs typeface="Calibri"/>
              </a:rPr>
              <a:t> </a:t>
            </a:r>
            <a:r>
              <a:rPr sz="1600" spc="-10">
                <a:solidFill>
                  <a:srgbClr val="555555"/>
                </a:solidFill>
                <a:latin typeface="Calibri"/>
                <a:cs typeface="Calibri"/>
              </a:rPr>
              <a:t>entreprise</a:t>
            </a:r>
            <a:r>
              <a:rPr sz="1600" spc="55">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spc="-10">
                <a:solidFill>
                  <a:srgbClr val="555555"/>
                </a:solidFill>
                <a:latin typeface="Calibri"/>
                <a:cs typeface="Calibri"/>
              </a:rPr>
              <a:t>fabrication</a:t>
            </a:r>
            <a:r>
              <a:rPr sz="1600" spc="5">
                <a:solidFill>
                  <a:srgbClr val="555555"/>
                </a:solidFill>
                <a:latin typeface="Calibri"/>
                <a:cs typeface="Calibri"/>
              </a:rPr>
              <a:t> </a:t>
            </a:r>
            <a:r>
              <a:rPr sz="1600" spc="-50">
                <a:solidFill>
                  <a:srgbClr val="555555"/>
                </a:solidFill>
                <a:latin typeface="Calibri"/>
                <a:cs typeface="Calibri"/>
              </a:rPr>
              <a:t>:</a:t>
            </a:r>
            <a:endParaRPr sz="1600">
              <a:latin typeface="Calibri"/>
              <a:cs typeface="Calibri"/>
            </a:endParaRPr>
          </a:p>
          <a:p>
            <a:pPr marL="238760" indent="-226060" algn="just">
              <a:lnSpc>
                <a:spcPct val="100000"/>
              </a:lnSpc>
              <a:spcBef>
                <a:spcPts val="530"/>
              </a:spcBef>
              <a:buAutoNum type="arabicPeriod"/>
              <a:tabLst>
                <a:tab pos="238760" algn="l"/>
              </a:tabLst>
            </a:pPr>
            <a:r>
              <a:rPr sz="1600">
                <a:solidFill>
                  <a:srgbClr val="555555"/>
                </a:solidFill>
                <a:latin typeface="Calibri"/>
                <a:cs typeface="Calibri"/>
              </a:rPr>
              <a:t>Les</a:t>
            </a:r>
            <a:r>
              <a:rPr sz="1600" spc="-40">
                <a:solidFill>
                  <a:srgbClr val="555555"/>
                </a:solidFill>
                <a:latin typeface="Calibri"/>
                <a:cs typeface="Calibri"/>
              </a:rPr>
              <a:t> </a:t>
            </a:r>
            <a:r>
              <a:rPr sz="1600">
                <a:solidFill>
                  <a:srgbClr val="555555"/>
                </a:solidFill>
                <a:latin typeface="Calibri"/>
                <a:cs typeface="Calibri"/>
              </a:rPr>
              <a:t>acteurs</a:t>
            </a:r>
            <a:r>
              <a:rPr sz="1600" spc="-20">
                <a:solidFill>
                  <a:srgbClr val="555555"/>
                </a:solidFill>
                <a:latin typeface="Calibri"/>
                <a:cs typeface="Calibri"/>
              </a:rPr>
              <a:t> </a:t>
            </a:r>
            <a:r>
              <a:rPr sz="1600">
                <a:solidFill>
                  <a:srgbClr val="555555"/>
                </a:solidFill>
                <a:latin typeface="Calibri"/>
                <a:cs typeface="Calibri"/>
              </a:rPr>
              <a:t>du</a:t>
            </a:r>
            <a:r>
              <a:rPr sz="1600" spc="-55">
                <a:solidFill>
                  <a:srgbClr val="555555"/>
                </a:solidFill>
                <a:latin typeface="Calibri"/>
                <a:cs typeface="Calibri"/>
              </a:rPr>
              <a:t> </a:t>
            </a:r>
            <a:r>
              <a:rPr sz="1600" spc="-10">
                <a:solidFill>
                  <a:srgbClr val="555555"/>
                </a:solidFill>
                <a:latin typeface="Calibri"/>
                <a:cs typeface="Calibri"/>
              </a:rPr>
              <a:t>système</a:t>
            </a:r>
            <a:r>
              <a:rPr sz="1600" spc="-5">
                <a:solidFill>
                  <a:srgbClr val="555555"/>
                </a:solidFill>
                <a:latin typeface="Calibri"/>
                <a:cs typeface="Calibri"/>
              </a:rPr>
              <a:t> </a:t>
            </a:r>
            <a:r>
              <a:rPr sz="1600">
                <a:solidFill>
                  <a:srgbClr val="555555"/>
                </a:solidFill>
                <a:latin typeface="Calibri"/>
                <a:cs typeface="Calibri"/>
              </a:rPr>
              <a:t>de</a:t>
            </a:r>
            <a:r>
              <a:rPr sz="1600" spc="-40">
                <a:solidFill>
                  <a:srgbClr val="555555"/>
                </a:solidFill>
                <a:latin typeface="Calibri"/>
                <a:cs typeface="Calibri"/>
              </a:rPr>
              <a:t> </a:t>
            </a:r>
            <a:r>
              <a:rPr sz="1600">
                <a:solidFill>
                  <a:srgbClr val="555555"/>
                </a:solidFill>
                <a:latin typeface="Calibri"/>
                <a:cs typeface="Calibri"/>
              </a:rPr>
              <a:t>pilotage</a:t>
            </a:r>
            <a:r>
              <a:rPr sz="1600" spc="-5">
                <a:solidFill>
                  <a:srgbClr val="555555"/>
                </a:solidFill>
                <a:latin typeface="Calibri"/>
                <a:cs typeface="Calibri"/>
              </a:rPr>
              <a:t> </a:t>
            </a:r>
            <a:r>
              <a:rPr sz="1600" spc="-10">
                <a:solidFill>
                  <a:srgbClr val="555555"/>
                </a:solidFill>
                <a:latin typeface="Calibri"/>
                <a:cs typeface="Calibri"/>
              </a:rPr>
              <a:t>(décideurs)</a:t>
            </a:r>
            <a:r>
              <a:rPr sz="1600" spc="-15">
                <a:solidFill>
                  <a:srgbClr val="555555"/>
                </a:solidFill>
                <a:latin typeface="Calibri"/>
                <a:cs typeface="Calibri"/>
              </a:rPr>
              <a:t> </a:t>
            </a:r>
            <a:r>
              <a:rPr sz="1600" spc="-10">
                <a:solidFill>
                  <a:srgbClr val="555555"/>
                </a:solidFill>
                <a:latin typeface="Calibri"/>
                <a:cs typeface="Calibri"/>
              </a:rPr>
              <a:t>fixent</a:t>
            </a:r>
            <a:r>
              <a:rPr sz="1600" spc="10">
                <a:solidFill>
                  <a:srgbClr val="555555"/>
                </a:solidFill>
                <a:latin typeface="Calibri"/>
                <a:cs typeface="Calibri"/>
              </a:rPr>
              <a:t> </a:t>
            </a:r>
            <a:r>
              <a:rPr sz="1600">
                <a:solidFill>
                  <a:srgbClr val="555555"/>
                </a:solidFill>
                <a:latin typeface="Calibri"/>
                <a:cs typeface="Calibri"/>
              </a:rPr>
              <a:t>le</a:t>
            </a:r>
            <a:r>
              <a:rPr sz="1600" spc="-65">
                <a:solidFill>
                  <a:srgbClr val="555555"/>
                </a:solidFill>
                <a:latin typeface="Calibri"/>
                <a:cs typeface="Calibri"/>
              </a:rPr>
              <a:t> </a:t>
            </a:r>
            <a:r>
              <a:rPr sz="1600">
                <a:solidFill>
                  <a:srgbClr val="555555"/>
                </a:solidFill>
                <a:latin typeface="Calibri"/>
                <a:cs typeface="Calibri"/>
              </a:rPr>
              <a:t>nombre </a:t>
            </a:r>
            <a:r>
              <a:rPr sz="1600" spc="-10">
                <a:solidFill>
                  <a:srgbClr val="555555"/>
                </a:solidFill>
                <a:latin typeface="Calibri"/>
                <a:cs typeface="Calibri"/>
              </a:rPr>
              <a:t>d’articles</a:t>
            </a:r>
            <a:r>
              <a:rPr sz="1600" spc="5">
                <a:solidFill>
                  <a:srgbClr val="555555"/>
                </a:solidFill>
                <a:latin typeface="Calibri"/>
                <a:cs typeface="Calibri"/>
              </a:rPr>
              <a:t> </a:t>
            </a:r>
            <a:r>
              <a:rPr sz="1600">
                <a:solidFill>
                  <a:srgbClr val="555555"/>
                </a:solidFill>
                <a:latin typeface="Calibri"/>
                <a:cs typeface="Calibri"/>
              </a:rPr>
              <a:t>à</a:t>
            </a:r>
            <a:r>
              <a:rPr sz="1600" spc="-65">
                <a:solidFill>
                  <a:srgbClr val="555555"/>
                </a:solidFill>
                <a:latin typeface="Calibri"/>
                <a:cs typeface="Calibri"/>
              </a:rPr>
              <a:t> </a:t>
            </a:r>
            <a:r>
              <a:rPr sz="1600" spc="-10">
                <a:solidFill>
                  <a:srgbClr val="555555"/>
                </a:solidFill>
                <a:latin typeface="Calibri"/>
                <a:cs typeface="Calibri"/>
              </a:rPr>
              <a:t>fabriquer</a:t>
            </a:r>
            <a:r>
              <a:rPr sz="1600" spc="-5">
                <a:solidFill>
                  <a:srgbClr val="555555"/>
                </a:solidFill>
                <a:latin typeface="Calibri"/>
                <a:cs typeface="Calibri"/>
              </a:rPr>
              <a:t> </a:t>
            </a:r>
            <a:r>
              <a:rPr sz="1600">
                <a:solidFill>
                  <a:srgbClr val="555555"/>
                </a:solidFill>
                <a:latin typeface="Calibri"/>
                <a:cs typeface="Calibri"/>
              </a:rPr>
              <a:t>par</a:t>
            </a:r>
            <a:r>
              <a:rPr sz="1600" spc="-50">
                <a:solidFill>
                  <a:srgbClr val="555555"/>
                </a:solidFill>
                <a:latin typeface="Calibri"/>
                <a:cs typeface="Calibri"/>
              </a:rPr>
              <a:t> </a:t>
            </a:r>
            <a:r>
              <a:rPr sz="1600">
                <a:solidFill>
                  <a:srgbClr val="555555"/>
                </a:solidFill>
                <a:latin typeface="Calibri"/>
                <a:cs typeface="Calibri"/>
              </a:rPr>
              <a:t>période et</a:t>
            </a:r>
            <a:r>
              <a:rPr sz="1600" spc="-75">
                <a:solidFill>
                  <a:srgbClr val="555555"/>
                </a:solidFill>
                <a:latin typeface="Calibri"/>
                <a:cs typeface="Calibri"/>
              </a:rPr>
              <a:t> </a:t>
            </a:r>
            <a:r>
              <a:rPr sz="1600">
                <a:solidFill>
                  <a:srgbClr val="555555"/>
                </a:solidFill>
                <a:latin typeface="Calibri"/>
                <a:cs typeface="Calibri"/>
              </a:rPr>
              <a:t>par</a:t>
            </a:r>
            <a:r>
              <a:rPr sz="1600" spc="-45">
                <a:solidFill>
                  <a:srgbClr val="555555"/>
                </a:solidFill>
                <a:latin typeface="Calibri"/>
                <a:cs typeface="Calibri"/>
              </a:rPr>
              <a:t> </a:t>
            </a:r>
            <a:r>
              <a:rPr sz="1600">
                <a:solidFill>
                  <a:srgbClr val="555555"/>
                </a:solidFill>
                <a:latin typeface="Calibri"/>
                <a:cs typeface="Calibri"/>
              </a:rPr>
              <a:t>type</a:t>
            </a:r>
            <a:r>
              <a:rPr sz="1600" spc="-5">
                <a:solidFill>
                  <a:srgbClr val="555555"/>
                </a:solidFill>
                <a:latin typeface="Calibri"/>
                <a:cs typeface="Calibri"/>
              </a:rPr>
              <a:t> </a:t>
            </a:r>
            <a:r>
              <a:rPr sz="1600" spc="-10">
                <a:solidFill>
                  <a:srgbClr val="555555"/>
                </a:solidFill>
                <a:latin typeface="Calibri"/>
                <a:cs typeface="Calibri"/>
              </a:rPr>
              <a:t>d’article</a:t>
            </a:r>
            <a:r>
              <a:rPr sz="1600" spc="-5">
                <a:solidFill>
                  <a:srgbClr val="555555"/>
                </a:solidFill>
                <a:latin typeface="Calibri"/>
                <a:cs typeface="Calibri"/>
              </a:rPr>
              <a:t> </a:t>
            </a:r>
            <a:r>
              <a:rPr sz="1600">
                <a:solidFill>
                  <a:srgbClr val="555555"/>
                </a:solidFill>
                <a:latin typeface="Calibri"/>
                <a:cs typeface="Calibri"/>
              </a:rPr>
              <a:t>(planning</a:t>
            </a:r>
            <a:r>
              <a:rPr sz="1600" spc="10">
                <a:solidFill>
                  <a:srgbClr val="555555"/>
                </a:solidFill>
                <a:latin typeface="Calibri"/>
                <a:cs typeface="Calibri"/>
              </a:rPr>
              <a:t> </a:t>
            </a:r>
            <a:r>
              <a:rPr sz="1600">
                <a:solidFill>
                  <a:srgbClr val="555555"/>
                </a:solidFill>
                <a:latin typeface="Calibri"/>
                <a:cs typeface="Calibri"/>
              </a:rPr>
              <a:t>de</a:t>
            </a:r>
            <a:r>
              <a:rPr sz="1600" spc="-45">
                <a:solidFill>
                  <a:srgbClr val="555555"/>
                </a:solidFill>
                <a:latin typeface="Calibri"/>
                <a:cs typeface="Calibri"/>
              </a:rPr>
              <a:t> </a:t>
            </a:r>
            <a:r>
              <a:rPr sz="1600" spc="-10">
                <a:solidFill>
                  <a:srgbClr val="555555"/>
                </a:solidFill>
                <a:latin typeface="Calibri"/>
                <a:cs typeface="Calibri"/>
              </a:rPr>
              <a:t>fabrication).</a:t>
            </a:r>
            <a:endParaRPr sz="1600">
              <a:latin typeface="Calibri"/>
              <a:cs typeface="Calibri"/>
            </a:endParaRPr>
          </a:p>
          <a:p>
            <a:pPr marL="239395" indent="-226695" algn="just">
              <a:lnSpc>
                <a:spcPct val="100000"/>
              </a:lnSpc>
              <a:spcBef>
                <a:spcPts val="530"/>
              </a:spcBef>
              <a:buAutoNum type="arabicPeriod"/>
              <a:tabLst>
                <a:tab pos="239395" algn="l"/>
              </a:tabLst>
            </a:pPr>
            <a:r>
              <a:rPr sz="1600">
                <a:solidFill>
                  <a:srgbClr val="555555"/>
                </a:solidFill>
                <a:latin typeface="Calibri"/>
                <a:cs typeface="Calibri"/>
              </a:rPr>
              <a:t>Le</a:t>
            </a:r>
            <a:r>
              <a:rPr sz="1600" spc="-35">
                <a:solidFill>
                  <a:srgbClr val="555555"/>
                </a:solidFill>
                <a:latin typeface="Calibri"/>
                <a:cs typeface="Calibri"/>
              </a:rPr>
              <a:t> </a:t>
            </a:r>
            <a:r>
              <a:rPr sz="1600" spc="-10">
                <a:solidFill>
                  <a:srgbClr val="555555"/>
                </a:solidFill>
                <a:latin typeface="Calibri"/>
                <a:cs typeface="Calibri"/>
              </a:rPr>
              <a:t>planning</a:t>
            </a:r>
            <a:r>
              <a:rPr sz="1600" spc="20">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spc="-10">
                <a:solidFill>
                  <a:srgbClr val="555555"/>
                </a:solidFill>
                <a:latin typeface="Calibri"/>
                <a:cs typeface="Calibri"/>
              </a:rPr>
              <a:t>fabrication</a:t>
            </a:r>
            <a:r>
              <a:rPr sz="1600">
                <a:solidFill>
                  <a:srgbClr val="555555"/>
                </a:solidFill>
                <a:latin typeface="Calibri"/>
                <a:cs typeface="Calibri"/>
              </a:rPr>
              <a:t> est</a:t>
            </a:r>
            <a:r>
              <a:rPr sz="1600" spc="-40">
                <a:solidFill>
                  <a:srgbClr val="555555"/>
                </a:solidFill>
                <a:latin typeface="Calibri"/>
                <a:cs typeface="Calibri"/>
              </a:rPr>
              <a:t> </a:t>
            </a:r>
            <a:r>
              <a:rPr sz="1600">
                <a:solidFill>
                  <a:srgbClr val="555555"/>
                </a:solidFill>
                <a:latin typeface="Calibri"/>
                <a:cs typeface="Calibri"/>
              </a:rPr>
              <a:t>mémorisé</a:t>
            </a:r>
            <a:r>
              <a:rPr sz="1600" spc="-10">
                <a:solidFill>
                  <a:srgbClr val="555555"/>
                </a:solidFill>
                <a:latin typeface="Calibri"/>
                <a:cs typeface="Calibri"/>
              </a:rPr>
              <a:t> </a:t>
            </a:r>
            <a:r>
              <a:rPr sz="1600">
                <a:solidFill>
                  <a:srgbClr val="555555"/>
                </a:solidFill>
                <a:latin typeface="Calibri"/>
                <a:cs typeface="Calibri"/>
              </a:rPr>
              <a:t>dans</a:t>
            </a:r>
            <a:r>
              <a:rPr sz="1600" spc="-25">
                <a:solidFill>
                  <a:srgbClr val="555555"/>
                </a:solidFill>
                <a:latin typeface="Calibri"/>
                <a:cs typeface="Calibri"/>
              </a:rPr>
              <a:t> </a:t>
            </a:r>
            <a:r>
              <a:rPr sz="1600">
                <a:solidFill>
                  <a:srgbClr val="555555"/>
                </a:solidFill>
                <a:latin typeface="Calibri"/>
                <a:cs typeface="Calibri"/>
              </a:rPr>
              <a:t>un</a:t>
            </a:r>
            <a:r>
              <a:rPr sz="1600" spc="-25">
                <a:solidFill>
                  <a:srgbClr val="555555"/>
                </a:solidFill>
                <a:latin typeface="Calibri"/>
                <a:cs typeface="Calibri"/>
              </a:rPr>
              <a:t> </a:t>
            </a:r>
            <a:r>
              <a:rPr sz="1600">
                <a:solidFill>
                  <a:srgbClr val="555555"/>
                </a:solidFill>
                <a:latin typeface="Calibri"/>
                <a:cs typeface="Calibri"/>
              </a:rPr>
              <a:t>document.</a:t>
            </a:r>
            <a:r>
              <a:rPr sz="1600" spc="10">
                <a:solidFill>
                  <a:srgbClr val="555555"/>
                </a:solidFill>
                <a:latin typeface="Calibri"/>
                <a:cs typeface="Calibri"/>
              </a:rPr>
              <a:t> </a:t>
            </a:r>
            <a:r>
              <a:rPr sz="1600">
                <a:solidFill>
                  <a:srgbClr val="555555"/>
                </a:solidFill>
                <a:latin typeface="Calibri"/>
                <a:cs typeface="Calibri"/>
              </a:rPr>
              <a:t>Ce</a:t>
            </a:r>
            <a:r>
              <a:rPr sz="1600" spc="-50">
                <a:solidFill>
                  <a:srgbClr val="555555"/>
                </a:solidFill>
                <a:latin typeface="Calibri"/>
                <a:cs typeface="Calibri"/>
              </a:rPr>
              <a:t> </a:t>
            </a:r>
            <a:r>
              <a:rPr sz="1600">
                <a:solidFill>
                  <a:srgbClr val="555555"/>
                </a:solidFill>
                <a:latin typeface="Calibri"/>
                <a:cs typeface="Calibri"/>
              </a:rPr>
              <a:t>dernier</a:t>
            </a:r>
            <a:r>
              <a:rPr sz="1600" spc="5">
                <a:solidFill>
                  <a:srgbClr val="555555"/>
                </a:solidFill>
                <a:latin typeface="Calibri"/>
                <a:cs typeface="Calibri"/>
              </a:rPr>
              <a:t> </a:t>
            </a:r>
            <a:r>
              <a:rPr sz="1600" spc="-10">
                <a:solidFill>
                  <a:srgbClr val="555555"/>
                </a:solidFill>
                <a:latin typeface="Calibri"/>
                <a:cs typeface="Calibri"/>
              </a:rPr>
              <a:t>constitue</a:t>
            </a:r>
            <a:r>
              <a:rPr sz="1600" spc="10">
                <a:solidFill>
                  <a:srgbClr val="555555"/>
                </a:solidFill>
                <a:latin typeface="Calibri"/>
                <a:cs typeface="Calibri"/>
              </a:rPr>
              <a:t> </a:t>
            </a:r>
            <a:r>
              <a:rPr sz="1600">
                <a:solidFill>
                  <a:srgbClr val="555555"/>
                </a:solidFill>
                <a:latin typeface="Calibri"/>
                <a:cs typeface="Calibri"/>
              </a:rPr>
              <a:t>une</a:t>
            </a:r>
            <a:r>
              <a:rPr sz="1600" spc="-35">
                <a:solidFill>
                  <a:srgbClr val="555555"/>
                </a:solidFill>
                <a:latin typeface="Calibri"/>
                <a:cs typeface="Calibri"/>
              </a:rPr>
              <a:t> </a:t>
            </a:r>
            <a:r>
              <a:rPr sz="1600">
                <a:solidFill>
                  <a:srgbClr val="555555"/>
                </a:solidFill>
                <a:latin typeface="Calibri"/>
                <a:cs typeface="Calibri"/>
              </a:rPr>
              <a:t>partie</a:t>
            </a:r>
            <a:r>
              <a:rPr sz="1600" spc="10">
                <a:solidFill>
                  <a:srgbClr val="555555"/>
                </a:solidFill>
                <a:latin typeface="Calibri"/>
                <a:cs typeface="Calibri"/>
              </a:rPr>
              <a:t> </a:t>
            </a:r>
            <a:r>
              <a:rPr sz="1600">
                <a:solidFill>
                  <a:srgbClr val="555555"/>
                </a:solidFill>
                <a:latin typeface="Calibri"/>
                <a:cs typeface="Calibri"/>
              </a:rPr>
              <a:t>du</a:t>
            </a:r>
            <a:r>
              <a:rPr sz="1600" spc="-25">
                <a:solidFill>
                  <a:srgbClr val="555555"/>
                </a:solidFill>
                <a:latin typeface="Calibri"/>
                <a:cs typeface="Calibri"/>
              </a:rPr>
              <a:t> </a:t>
            </a:r>
            <a:r>
              <a:rPr sz="1600">
                <a:solidFill>
                  <a:srgbClr val="555555"/>
                </a:solidFill>
                <a:latin typeface="Calibri"/>
                <a:cs typeface="Calibri"/>
              </a:rPr>
              <a:t>SI</a:t>
            </a:r>
            <a:r>
              <a:rPr sz="1600" spc="-65">
                <a:solidFill>
                  <a:srgbClr val="555555"/>
                </a:solidFill>
                <a:latin typeface="Calibri"/>
                <a:cs typeface="Calibri"/>
              </a:rPr>
              <a:t> </a:t>
            </a:r>
            <a:r>
              <a:rPr sz="1600">
                <a:solidFill>
                  <a:srgbClr val="555555"/>
                </a:solidFill>
                <a:latin typeface="Calibri"/>
                <a:cs typeface="Calibri"/>
              </a:rPr>
              <a:t>de</a:t>
            </a:r>
            <a:r>
              <a:rPr sz="1600" spc="-35">
                <a:solidFill>
                  <a:srgbClr val="555555"/>
                </a:solidFill>
                <a:latin typeface="Calibri"/>
                <a:cs typeface="Calibri"/>
              </a:rPr>
              <a:t> </a:t>
            </a:r>
            <a:r>
              <a:rPr sz="1600" spc="-10">
                <a:solidFill>
                  <a:srgbClr val="555555"/>
                </a:solidFill>
                <a:latin typeface="Calibri"/>
                <a:cs typeface="Calibri"/>
              </a:rPr>
              <a:t>l’entreprise.</a:t>
            </a:r>
            <a:endParaRPr sz="1600">
              <a:latin typeface="Calibri"/>
              <a:cs typeface="Calibri"/>
            </a:endParaRPr>
          </a:p>
          <a:p>
            <a:pPr marL="239395" indent="-226695" algn="just">
              <a:lnSpc>
                <a:spcPct val="100000"/>
              </a:lnSpc>
              <a:spcBef>
                <a:spcPts val="505"/>
              </a:spcBef>
              <a:buAutoNum type="arabicPeriod"/>
              <a:tabLst>
                <a:tab pos="239395" algn="l"/>
              </a:tabLst>
            </a:pPr>
            <a:r>
              <a:rPr sz="1600">
                <a:solidFill>
                  <a:srgbClr val="555555"/>
                </a:solidFill>
                <a:latin typeface="Calibri"/>
                <a:cs typeface="Calibri"/>
              </a:rPr>
              <a:t>Les</a:t>
            </a:r>
            <a:r>
              <a:rPr sz="1600" spc="-30">
                <a:solidFill>
                  <a:srgbClr val="555555"/>
                </a:solidFill>
                <a:latin typeface="Calibri"/>
                <a:cs typeface="Calibri"/>
              </a:rPr>
              <a:t> </a:t>
            </a:r>
            <a:r>
              <a:rPr sz="1600">
                <a:solidFill>
                  <a:srgbClr val="555555"/>
                </a:solidFill>
                <a:latin typeface="Calibri"/>
                <a:cs typeface="Calibri"/>
              </a:rPr>
              <a:t>acteurs du</a:t>
            </a:r>
            <a:r>
              <a:rPr sz="1600" spc="-45">
                <a:solidFill>
                  <a:srgbClr val="555555"/>
                </a:solidFill>
                <a:latin typeface="Calibri"/>
                <a:cs typeface="Calibri"/>
              </a:rPr>
              <a:t> </a:t>
            </a:r>
            <a:r>
              <a:rPr sz="1600" spc="-10">
                <a:solidFill>
                  <a:srgbClr val="555555"/>
                </a:solidFill>
                <a:latin typeface="Calibri"/>
                <a:cs typeface="Calibri"/>
              </a:rPr>
              <a:t>système</a:t>
            </a:r>
            <a:r>
              <a:rPr sz="1600" spc="20">
                <a:solidFill>
                  <a:srgbClr val="555555"/>
                </a:solidFill>
                <a:latin typeface="Calibri"/>
                <a:cs typeface="Calibri"/>
              </a:rPr>
              <a:t> </a:t>
            </a:r>
            <a:r>
              <a:rPr sz="1600" spc="-10">
                <a:solidFill>
                  <a:srgbClr val="555555"/>
                </a:solidFill>
                <a:latin typeface="Calibri"/>
                <a:cs typeface="Calibri"/>
              </a:rPr>
              <a:t>opérant</a:t>
            </a:r>
            <a:r>
              <a:rPr sz="1600" spc="5">
                <a:solidFill>
                  <a:srgbClr val="555555"/>
                </a:solidFill>
                <a:latin typeface="Calibri"/>
                <a:cs typeface="Calibri"/>
              </a:rPr>
              <a:t> </a:t>
            </a:r>
            <a:r>
              <a:rPr sz="1600" spc="-10">
                <a:solidFill>
                  <a:srgbClr val="555555"/>
                </a:solidFill>
                <a:latin typeface="Calibri"/>
                <a:cs typeface="Calibri"/>
              </a:rPr>
              <a:t>(ouvriers,</a:t>
            </a:r>
            <a:r>
              <a:rPr sz="1600" spc="-20">
                <a:solidFill>
                  <a:srgbClr val="555555"/>
                </a:solidFill>
                <a:latin typeface="Calibri"/>
                <a:cs typeface="Calibri"/>
              </a:rPr>
              <a:t> </a:t>
            </a:r>
            <a:r>
              <a:rPr sz="1600">
                <a:solidFill>
                  <a:srgbClr val="555555"/>
                </a:solidFill>
                <a:latin typeface="Calibri"/>
                <a:cs typeface="Calibri"/>
              </a:rPr>
              <a:t>chefs</a:t>
            </a:r>
            <a:r>
              <a:rPr sz="1600" spc="-25">
                <a:solidFill>
                  <a:srgbClr val="555555"/>
                </a:solidFill>
                <a:latin typeface="Calibri"/>
                <a:cs typeface="Calibri"/>
              </a:rPr>
              <a:t> </a:t>
            </a:r>
            <a:r>
              <a:rPr sz="1600" spc="-20">
                <a:solidFill>
                  <a:srgbClr val="555555"/>
                </a:solidFill>
                <a:latin typeface="Calibri"/>
                <a:cs typeface="Calibri"/>
              </a:rPr>
              <a:t>d’équipes,</a:t>
            </a:r>
            <a:r>
              <a:rPr sz="1600" spc="45">
                <a:solidFill>
                  <a:srgbClr val="555555"/>
                </a:solidFill>
                <a:latin typeface="Calibri"/>
                <a:cs typeface="Calibri"/>
              </a:rPr>
              <a:t> </a:t>
            </a:r>
            <a:r>
              <a:rPr sz="1600">
                <a:solidFill>
                  <a:srgbClr val="555555"/>
                </a:solidFill>
                <a:latin typeface="Calibri"/>
                <a:cs typeface="Calibri"/>
              </a:rPr>
              <a:t>…)</a:t>
            </a:r>
            <a:r>
              <a:rPr sz="1600" spc="-40">
                <a:solidFill>
                  <a:srgbClr val="555555"/>
                </a:solidFill>
                <a:latin typeface="Calibri"/>
                <a:cs typeface="Calibri"/>
              </a:rPr>
              <a:t> </a:t>
            </a:r>
            <a:r>
              <a:rPr sz="1600" spc="-10">
                <a:solidFill>
                  <a:srgbClr val="555555"/>
                </a:solidFill>
                <a:latin typeface="Calibri"/>
                <a:cs typeface="Calibri"/>
              </a:rPr>
              <a:t>consultent</a:t>
            </a:r>
            <a:r>
              <a:rPr sz="1600" spc="30">
                <a:solidFill>
                  <a:srgbClr val="555555"/>
                </a:solidFill>
                <a:latin typeface="Calibri"/>
                <a:cs typeface="Calibri"/>
              </a:rPr>
              <a:t> </a:t>
            </a:r>
            <a:r>
              <a:rPr sz="1600">
                <a:solidFill>
                  <a:srgbClr val="555555"/>
                </a:solidFill>
                <a:latin typeface="Calibri"/>
                <a:cs typeface="Calibri"/>
              </a:rPr>
              <a:t>le</a:t>
            </a:r>
            <a:r>
              <a:rPr sz="1600" spc="-30">
                <a:solidFill>
                  <a:srgbClr val="555555"/>
                </a:solidFill>
                <a:latin typeface="Calibri"/>
                <a:cs typeface="Calibri"/>
              </a:rPr>
              <a:t> </a:t>
            </a:r>
            <a:r>
              <a:rPr sz="1600" spc="-10">
                <a:solidFill>
                  <a:srgbClr val="555555"/>
                </a:solidFill>
                <a:latin typeface="Calibri"/>
                <a:cs typeface="Calibri"/>
              </a:rPr>
              <a:t>planning</a:t>
            </a:r>
            <a:r>
              <a:rPr sz="1600" spc="25">
                <a:solidFill>
                  <a:srgbClr val="555555"/>
                </a:solidFill>
                <a:latin typeface="Calibri"/>
                <a:cs typeface="Calibri"/>
              </a:rPr>
              <a:t> </a:t>
            </a:r>
            <a:r>
              <a:rPr sz="1600">
                <a:solidFill>
                  <a:srgbClr val="555555"/>
                </a:solidFill>
                <a:latin typeface="Calibri"/>
                <a:cs typeface="Calibri"/>
              </a:rPr>
              <a:t>de</a:t>
            </a:r>
            <a:r>
              <a:rPr sz="1600" spc="-30">
                <a:solidFill>
                  <a:srgbClr val="555555"/>
                </a:solidFill>
                <a:latin typeface="Calibri"/>
                <a:cs typeface="Calibri"/>
              </a:rPr>
              <a:t> </a:t>
            </a:r>
            <a:r>
              <a:rPr sz="1600" spc="-10">
                <a:solidFill>
                  <a:srgbClr val="555555"/>
                </a:solidFill>
                <a:latin typeface="Calibri"/>
                <a:cs typeface="Calibri"/>
              </a:rPr>
              <a:t>fabrication</a:t>
            </a:r>
            <a:r>
              <a:rPr sz="1600" spc="5">
                <a:solidFill>
                  <a:srgbClr val="555555"/>
                </a:solidFill>
                <a:latin typeface="Calibri"/>
                <a:cs typeface="Calibri"/>
              </a:rPr>
              <a:t> </a:t>
            </a:r>
            <a:r>
              <a:rPr sz="1600">
                <a:solidFill>
                  <a:srgbClr val="555555"/>
                </a:solidFill>
                <a:latin typeface="Calibri"/>
                <a:cs typeface="Calibri"/>
              </a:rPr>
              <a:t>et</a:t>
            </a:r>
            <a:r>
              <a:rPr sz="1600" spc="-35">
                <a:solidFill>
                  <a:srgbClr val="555555"/>
                </a:solidFill>
                <a:latin typeface="Calibri"/>
                <a:cs typeface="Calibri"/>
              </a:rPr>
              <a:t> </a:t>
            </a:r>
            <a:r>
              <a:rPr sz="1600" spc="-10">
                <a:solidFill>
                  <a:srgbClr val="555555"/>
                </a:solidFill>
                <a:latin typeface="Calibri"/>
                <a:cs typeface="Calibri"/>
              </a:rPr>
              <a:t>procèdent</a:t>
            </a:r>
            <a:r>
              <a:rPr sz="1600">
                <a:solidFill>
                  <a:srgbClr val="555555"/>
                </a:solidFill>
                <a:latin typeface="Calibri"/>
                <a:cs typeface="Calibri"/>
              </a:rPr>
              <a:t> à</a:t>
            </a:r>
            <a:r>
              <a:rPr sz="1600" spc="-45">
                <a:solidFill>
                  <a:srgbClr val="555555"/>
                </a:solidFill>
                <a:latin typeface="Calibri"/>
                <a:cs typeface="Calibri"/>
              </a:rPr>
              <a:t> </a:t>
            </a:r>
            <a:r>
              <a:rPr sz="1600">
                <a:solidFill>
                  <a:srgbClr val="555555"/>
                </a:solidFill>
                <a:latin typeface="Calibri"/>
                <a:cs typeface="Calibri"/>
              </a:rPr>
              <a:t>la</a:t>
            </a:r>
            <a:r>
              <a:rPr sz="1600" spc="-25">
                <a:solidFill>
                  <a:srgbClr val="555555"/>
                </a:solidFill>
                <a:latin typeface="Calibri"/>
                <a:cs typeface="Calibri"/>
              </a:rPr>
              <a:t> </a:t>
            </a:r>
            <a:r>
              <a:rPr sz="1600" spc="-10">
                <a:solidFill>
                  <a:srgbClr val="555555"/>
                </a:solidFill>
                <a:latin typeface="Calibri"/>
                <a:cs typeface="Calibri"/>
              </a:rPr>
              <a:t>fabrication.</a:t>
            </a:r>
            <a:endParaRPr sz="1600">
              <a:latin typeface="Calibri"/>
              <a:cs typeface="Calibri"/>
            </a:endParaRPr>
          </a:p>
        </p:txBody>
      </p:sp>
      <p:sp>
        <p:nvSpPr>
          <p:cNvPr id="12" name="object 12"/>
          <p:cNvSpPr txBox="1"/>
          <p:nvPr/>
        </p:nvSpPr>
        <p:spPr>
          <a:xfrm>
            <a:off x="719327" y="1618488"/>
            <a:ext cx="4660900" cy="326390"/>
          </a:xfrm>
          <a:prstGeom prst="rect">
            <a:avLst/>
          </a:prstGeom>
          <a:solidFill>
            <a:srgbClr val="008245"/>
          </a:solidFill>
        </p:spPr>
        <p:txBody>
          <a:bodyPr vert="horz" wrap="square" lIns="0" tIns="24765" rIns="0" bIns="0" rtlCol="0">
            <a:spAutoFit/>
          </a:bodyPr>
          <a:lstStyle/>
          <a:p>
            <a:pPr marL="92710">
              <a:lnSpc>
                <a:spcPct val="100000"/>
              </a:lnSpc>
              <a:spcBef>
                <a:spcPts val="195"/>
              </a:spcBef>
            </a:pPr>
            <a:r>
              <a:rPr sz="1400" b="1">
                <a:solidFill>
                  <a:srgbClr val="FFFFFF"/>
                </a:solidFill>
                <a:latin typeface="Calibri"/>
                <a:cs typeface="Calibri"/>
              </a:rPr>
              <a:t>Définition</a:t>
            </a:r>
            <a:r>
              <a:rPr sz="1400" b="1" spc="5">
                <a:solidFill>
                  <a:srgbClr val="FFFFFF"/>
                </a:solidFill>
                <a:latin typeface="Calibri"/>
                <a:cs typeface="Calibri"/>
              </a:rPr>
              <a:t> </a:t>
            </a:r>
            <a:r>
              <a:rPr sz="1400" b="1">
                <a:solidFill>
                  <a:srgbClr val="FFFFFF"/>
                </a:solidFill>
                <a:latin typeface="Calibri"/>
                <a:cs typeface="Calibri"/>
              </a:rPr>
              <a:t>3</a:t>
            </a:r>
            <a:r>
              <a:rPr sz="1400" b="1" spc="229">
                <a:solidFill>
                  <a:srgbClr val="FFFFFF"/>
                </a:solidFill>
                <a:latin typeface="Calibri"/>
                <a:cs typeface="Calibri"/>
              </a:rPr>
              <a:t> </a:t>
            </a:r>
            <a:r>
              <a:rPr sz="1400" b="1" spc="-50">
                <a:solidFill>
                  <a:srgbClr val="FFFFFF"/>
                </a:solidFill>
                <a:latin typeface="Calibri"/>
                <a:cs typeface="Calibri"/>
              </a:rPr>
              <a:t>:</a:t>
            </a:r>
            <a:endParaRPr sz="1400">
              <a:latin typeface="Calibri"/>
              <a:cs typeface="Calibri"/>
            </a:endParaRPr>
          </a:p>
        </p:txBody>
      </p:sp>
      <p:sp>
        <p:nvSpPr>
          <p:cNvPr id="13" name="object 13"/>
          <p:cNvSpPr txBox="1"/>
          <p:nvPr/>
        </p:nvSpPr>
        <p:spPr>
          <a:xfrm>
            <a:off x="719327" y="1944623"/>
            <a:ext cx="4660900" cy="1036181"/>
          </a:xfrm>
          <a:prstGeom prst="rect">
            <a:avLst/>
          </a:prstGeom>
          <a:solidFill>
            <a:srgbClr val="005BA7"/>
          </a:solidFill>
        </p:spPr>
        <p:txBody>
          <a:bodyPr vert="horz" wrap="square" lIns="0" tIns="0" rIns="0" bIns="0" rtlCol="0">
            <a:spAutoFit/>
          </a:bodyPr>
          <a:lstStyle/>
          <a:p>
            <a:pPr algn="just">
              <a:lnSpc>
                <a:spcPct val="100000"/>
              </a:lnSpc>
              <a:spcBef>
                <a:spcPts val="434"/>
              </a:spcBef>
            </a:pPr>
            <a:endParaRPr sz="1400">
              <a:latin typeface="Times New Roman"/>
              <a:cs typeface="Times New Roman"/>
            </a:endParaRPr>
          </a:p>
          <a:p>
            <a:pPr marL="212725" marR="95885" indent="-18415" algn="just">
              <a:lnSpc>
                <a:spcPts val="1610"/>
              </a:lnSpc>
            </a:pPr>
            <a:r>
              <a:rPr sz="1600">
                <a:solidFill>
                  <a:srgbClr val="FFFFFF"/>
                </a:solidFill>
                <a:latin typeface="Calibri"/>
                <a:cs typeface="Calibri"/>
              </a:rPr>
              <a:t>Le</a:t>
            </a:r>
            <a:r>
              <a:rPr sz="1600" spc="60">
                <a:solidFill>
                  <a:srgbClr val="FFFFFF"/>
                </a:solidFill>
                <a:latin typeface="Calibri"/>
                <a:cs typeface="Calibri"/>
              </a:rPr>
              <a:t> </a:t>
            </a:r>
            <a:r>
              <a:rPr sz="1600">
                <a:solidFill>
                  <a:srgbClr val="FFFFFF"/>
                </a:solidFill>
                <a:latin typeface="Calibri"/>
                <a:cs typeface="Calibri"/>
              </a:rPr>
              <a:t>système</a:t>
            </a:r>
            <a:r>
              <a:rPr sz="1600" spc="80">
                <a:solidFill>
                  <a:srgbClr val="FFFFFF"/>
                </a:solidFill>
                <a:latin typeface="Calibri"/>
                <a:cs typeface="Calibri"/>
              </a:rPr>
              <a:t> </a:t>
            </a:r>
            <a:r>
              <a:rPr sz="1600">
                <a:solidFill>
                  <a:srgbClr val="FFFFFF"/>
                </a:solidFill>
                <a:latin typeface="Calibri"/>
                <a:cs typeface="Calibri"/>
              </a:rPr>
              <a:t>d’information</a:t>
            </a:r>
            <a:r>
              <a:rPr sz="1600" spc="60">
                <a:solidFill>
                  <a:srgbClr val="FFFFFF"/>
                </a:solidFill>
                <a:latin typeface="Calibri"/>
                <a:cs typeface="Calibri"/>
              </a:rPr>
              <a:t> </a:t>
            </a:r>
            <a:r>
              <a:rPr sz="1600">
                <a:solidFill>
                  <a:srgbClr val="FFFFFF"/>
                </a:solidFill>
                <a:latin typeface="Calibri"/>
                <a:cs typeface="Calibri"/>
              </a:rPr>
              <a:t>est</a:t>
            </a:r>
            <a:r>
              <a:rPr sz="1600" spc="55">
                <a:solidFill>
                  <a:srgbClr val="FFFFFF"/>
                </a:solidFill>
                <a:latin typeface="Calibri"/>
                <a:cs typeface="Calibri"/>
              </a:rPr>
              <a:t> </a:t>
            </a:r>
            <a:r>
              <a:rPr sz="1600">
                <a:solidFill>
                  <a:srgbClr val="FFFFFF"/>
                </a:solidFill>
                <a:latin typeface="Calibri"/>
                <a:cs typeface="Calibri"/>
              </a:rPr>
              <a:t>le</a:t>
            </a:r>
            <a:r>
              <a:rPr sz="1600" spc="60">
                <a:solidFill>
                  <a:srgbClr val="FFFFFF"/>
                </a:solidFill>
                <a:latin typeface="Calibri"/>
                <a:cs typeface="Calibri"/>
              </a:rPr>
              <a:t> </a:t>
            </a:r>
            <a:r>
              <a:rPr sz="1600">
                <a:solidFill>
                  <a:srgbClr val="FFFFFF"/>
                </a:solidFill>
                <a:latin typeface="Calibri"/>
                <a:cs typeface="Calibri"/>
              </a:rPr>
              <a:t>système</a:t>
            </a:r>
            <a:r>
              <a:rPr sz="1600" spc="70">
                <a:solidFill>
                  <a:srgbClr val="FFFFFF"/>
                </a:solidFill>
                <a:latin typeface="Calibri"/>
                <a:cs typeface="Calibri"/>
              </a:rPr>
              <a:t> </a:t>
            </a:r>
            <a:r>
              <a:rPr sz="1600">
                <a:solidFill>
                  <a:srgbClr val="FFFFFF"/>
                </a:solidFill>
                <a:latin typeface="Calibri"/>
                <a:cs typeface="Calibri"/>
              </a:rPr>
              <a:t>de</a:t>
            </a:r>
            <a:r>
              <a:rPr sz="1600" spc="60">
                <a:solidFill>
                  <a:srgbClr val="FFFFFF"/>
                </a:solidFill>
                <a:latin typeface="Calibri"/>
                <a:cs typeface="Calibri"/>
              </a:rPr>
              <a:t> </a:t>
            </a:r>
            <a:r>
              <a:rPr sz="1600">
                <a:solidFill>
                  <a:srgbClr val="FFFFFF"/>
                </a:solidFill>
                <a:latin typeface="Calibri"/>
                <a:cs typeface="Calibri"/>
              </a:rPr>
              <a:t>couplage</a:t>
            </a:r>
            <a:r>
              <a:rPr sz="1600" spc="70">
                <a:solidFill>
                  <a:srgbClr val="FFFFFF"/>
                </a:solidFill>
                <a:latin typeface="Calibri"/>
                <a:cs typeface="Calibri"/>
              </a:rPr>
              <a:t> </a:t>
            </a:r>
            <a:r>
              <a:rPr sz="1600" spc="-10">
                <a:solidFill>
                  <a:srgbClr val="FFFFFF"/>
                </a:solidFill>
                <a:latin typeface="Calibri"/>
                <a:cs typeface="Calibri"/>
              </a:rPr>
              <a:t>entre </a:t>
            </a:r>
            <a:r>
              <a:rPr sz="1600">
                <a:solidFill>
                  <a:srgbClr val="FFFFFF"/>
                </a:solidFill>
                <a:latin typeface="Calibri"/>
                <a:cs typeface="Calibri"/>
              </a:rPr>
              <a:t>le</a:t>
            </a:r>
            <a:r>
              <a:rPr sz="1600" spc="-35">
                <a:solidFill>
                  <a:srgbClr val="FFFFFF"/>
                </a:solidFill>
                <a:latin typeface="Calibri"/>
                <a:cs typeface="Calibri"/>
              </a:rPr>
              <a:t> </a:t>
            </a:r>
            <a:r>
              <a:rPr sz="1600" spc="-10">
                <a:solidFill>
                  <a:srgbClr val="FFFFFF"/>
                </a:solidFill>
                <a:latin typeface="Calibri"/>
                <a:cs typeface="Calibri"/>
              </a:rPr>
              <a:t>système</a:t>
            </a:r>
            <a:r>
              <a:rPr sz="1600">
                <a:solidFill>
                  <a:srgbClr val="FFFFFF"/>
                </a:solidFill>
                <a:latin typeface="Calibri"/>
                <a:cs typeface="Calibri"/>
              </a:rPr>
              <a:t> </a:t>
            </a:r>
            <a:r>
              <a:rPr sz="1600" spc="-10">
                <a:solidFill>
                  <a:srgbClr val="FFFFFF"/>
                </a:solidFill>
                <a:latin typeface="Calibri"/>
                <a:cs typeface="Calibri"/>
              </a:rPr>
              <a:t>opérant</a:t>
            </a:r>
            <a:r>
              <a:rPr sz="1600" spc="-5">
                <a:solidFill>
                  <a:srgbClr val="FFFFFF"/>
                </a:solidFill>
                <a:latin typeface="Calibri"/>
                <a:cs typeface="Calibri"/>
              </a:rPr>
              <a:t> </a:t>
            </a:r>
            <a:r>
              <a:rPr sz="1600">
                <a:solidFill>
                  <a:srgbClr val="FFFFFF"/>
                </a:solidFill>
                <a:latin typeface="Calibri"/>
                <a:cs typeface="Calibri"/>
              </a:rPr>
              <a:t>et</a:t>
            </a:r>
            <a:r>
              <a:rPr sz="1600" spc="-70">
                <a:solidFill>
                  <a:srgbClr val="FFFFFF"/>
                </a:solidFill>
                <a:latin typeface="Calibri"/>
                <a:cs typeface="Calibri"/>
              </a:rPr>
              <a:t> </a:t>
            </a:r>
            <a:r>
              <a:rPr sz="1600">
                <a:solidFill>
                  <a:srgbClr val="FFFFFF"/>
                </a:solidFill>
                <a:latin typeface="Calibri"/>
                <a:cs typeface="Calibri"/>
              </a:rPr>
              <a:t>le</a:t>
            </a:r>
            <a:r>
              <a:rPr sz="1600" spc="-40">
                <a:solidFill>
                  <a:srgbClr val="FFFFFF"/>
                </a:solidFill>
                <a:latin typeface="Calibri"/>
                <a:cs typeface="Calibri"/>
              </a:rPr>
              <a:t> </a:t>
            </a:r>
            <a:r>
              <a:rPr sz="1600" spc="-10">
                <a:solidFill>
                  <a:srgbClr val="FFFFFF"/>
                </a:solidFill>
                <a:latin typeface="Calibri"/>
                <a:cs typeface="Calibri"/>
              </a:rPr>
              <a:t>système</a:t>
            </a:r>
            <a:r>
              <a:rPr sz="1600" spc="5">
                <a:solidFill>
                  <a:srgbClr val="FFFFFF"/>
                </a:solidFill>
                <a:latin typeface="Calibri"/>
                <a:cs typeface="Calibri"/>
              </a:rPr>
              <a:t> </a:t>
            </a:r>
            <a:r>
              <a:rPr sz="1600">
                <a:solidFill>
                  <a:srgbClr val="FFFFFF"/>
                </a:solidFill>
                <a:latin typeface="Calibri"/>
                <a:cs typeface="Calibri"/>
              </a:rPr>
              <a:t>de</a:t>
            </a:r>
            <a:r>
              <a:rPr sz="1600" spc="-40">
                <a:solidFill>
                  <a:srgbClr val="FFFFFF"/>
                </a:solidFill>
                <a:latin typeface="Calibri"/>
                <a:cs typeface="Calibri"/>
              </a:rPr>
              <a:t> </a:t>
            </a:r>
            <a:r>
              <a:rPr sz="1600" spc="-10">
                <a:solidFill>
                  <a:srgbClr val="FFFFFF"/>
                </a:solidFill>
                <a:latin typeface="Calibri"/>
                <a:cs typeface="Calibri"/>
              </a:rPr>
              <a:t>pilotage.</a:t>
            </a:r>
            <a:endParaRPr lang="fr-FR" sz="1600" spc="-10">
              <a:solidFill>
                <a:srgbClr val="FFFFFF"/>
              </a:solidFill>
              <a:latin typeface="Calibri"/>
              <a:cs typeface="Calibri"/>
            </a:endParaRPr>
          </a:p>
          <a:p>
            <a:pPr marL="212725" marR="95885" indent="-18415" algn="just">
              <a:lnSpc>
                <a:spcPts val="1610"/>
              </a:lnSpc>
            </a:pPr>
            <a:endParaRPr sz="160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80</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cxnSp>
        <p:nvCxnSpPr>
          <p:cNvPr id="31" name="Connecteur droit 30"/>
          <p:cNvCxnSpPr>
            <a:cxnSpLocks/>
          </p:cNvCxnSpPr>
          <p:nvPr/>
        </p:nvCxnSpPr>
        <p:spPr>
          <a:xfrm>
            <a:off x="6083931" y="2738092"/>
            <a:ext cx="0" cy="1158187"/>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p:cNvCxnSpPr>
          <p:nvPr/>
        </p:nvCxnSpPr>
        <p:spPr>
          <a:xfrm>
            <a:off x="2924464" y="3160245"/>
            <a:ext cx="6890959" cy="0"/>
          </a:xfrm>
          <a:prstGeom prst="line">
            <a:avLst/>
          </a:prstGeom>
          <a:ln w="28575">
            <a:solidFill>
              <a:srgbClr val="007842"/>
            </a:solidFill>
          </a:ln>
        </p:spPr>
        <p:style>
          <a:lnRef idx="1">
            <a:schemeClr val="dk1"/>
          </a:lnRef>
          <a:fillRef idx="0">
            <a:schemeClr val="dk1"/>
          </a:fillRef>
          <a:effectRef idx="0">
            <a:schemeClr val="dk1"/>
          </a:effectRef>
          <a:fontRef idx="minor">
            <a:schemeClr val="tx1"/>
          </a:fontRef>
        </p:style>
      </p:cxnSp>
      <p:sp>
        <p:nvSpPr>
          <p:cNvPr id="34" name="Rectangle à coins arrondis 33"/>
          <p:cNvSpPr>
            <a:spLocks noChangeAspect="1"/>
          </p:cNvSpPr>
          <p:nvPr/>
        </p:nvSpPr>
        <p:spPr>
          <a:xfrm>
            <a:off x="1148338" y="3456569"/>
            <a:ext cx="3114743" cy="2950454"/>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a:solidFill>
                  <a:srgbClr val="FF7800"/>
                </a:solidFill>
                <a:latin typeface="Calibri" panose="020F0502020204030204" pitchFamily="34" charset="0"/>
                <a:cs typeface="Calibri" panose="020F0502020204030204" pitchFamily="34" charset="0"/>
              </a:rPr>
              <a:t>Concept : </a:t>
            </a:r>
          </a:p>
          <a:p>
            <a:pPr algn="just"/>
            <a:r>
              <a:rPr lang="fr-FR" sz="1400">
                <a:solidFill>
                  <a:srgbClr val="555555"/>
                </a:solidFill>
                <a:latin typeface="Calibri"/>
                <a:cs typeface="Calibri"/>
              </a:rPr>
              <a:t>Il s’agit d’ « objets »  ou choses qui vont par la suite être des entités du schéma entité-association. Ce sont des éléments complexes qui peuvent être décomposés en plusieurs informations sous formes de « données ».</a:t>
            </a:r>
          </a:p>
          <a:p>
            <a:pPr algn="just"/>
            <a:r>
              <a:rPr lang="fr-FR" sz="1400" b="1">
                <a:solidFill>
                  <a:srgbClr val="555555"/>
                </a:solidFill>
                <a:latin typeface="Calibri"/>
                <a:cs typeface="Calibri"/>
              </a:rPr>
              <a:t>Exemples</a:t>
            </a:r>
            <a:r>
              <a:rPr lang="fr-FR" sz="1400">
                <a:solidFill>
                  <a:srgbClr val="555555"/>
                </a:solidFill>
                <a:latin typeface="Calibri"/>
                <a:cs typeface="Calibri"/>
              </a:rPr>
              <a:t> : étudiant, formation, session…</a:t>
            </a:r>
          </a:p>
          <a:p>
            <a:pPr algn="just"/>
            <a:r>
              <a:rPr lang="fr-FR" sz="1400" b="1">
                <a:solidFill>
                  <a:srgbClr val="555555"/>
                </a:solidFill>
                <a:latin typeface="Calibri"/>
                <a:cs typeface="Calibri"/>
              </a:rPr>
              <a:t>Contre-exemple</a:t>
            </a:r>
            <a:r>
              <a:rPr lang="fr-FR" sz="1400">
                <a:solidFill>
                  <a:srgbClr val="555555"/>
                </a:solidFill>
                <a:latin typeface="Calibri"/>
                <a:cs typeface="Calibri"/>
              </a:rPr>
              <a:t> : CIN, durée de la formation, nom de la session…</a:t>
            </a:r>
          </a:p>
        </p:txBody>
      </p:sp>
      <p:sp>
        <p:nvSpPr>
          <p:cNvPr id="35" name="Rectangle à coins arrondis 34"/>
          <p:cNvSpPr>
            <a:spLocks noChangeAspect="1"/>
          </p:cNvSpPr>
          <p:nvPr/>
        </p:nvSpPr>
        <p:spPr>
          <a:xfrm>
            <a:off x="4526559" y="3456569"/>
            <a:ext cx="3114743" cy="2950454"/>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a:solidFill>
                  <a:srgbClr val="FF7800"/>
                </a:solidFill>
                <a:latin typeface="Calibri" panose="020F0502020204030204" pitchFamily="34" charset="0"/>
                <a:cs typeface="Calibri" panose="020F0502020204030204" pitchFamily="34" charset="0"/>
              </a:rPr>
              <a:t>Donnée :</a:t>
            </a:r>
          </a:p>
          <a:p>
            <a:pPr algn="just"/>
            <a:r>
              <a:rPr lang="fr-FR" sz="1400">
                <a:solidFill>
                  <a:srgbClr val="555555"/>
                </a:solidFill>
                <a:latin typeface="Calibri"/>
                <a:cs typeface="Calibri"/>
              </a:rPr>
              <a:t>C’est une information élémentaire, qui ne peut pas être décomposée. Elle se trouve souvent liée à un concept.</a:t>
            </a:r>
          </a:p>
          <a:p>
            <a:pPr algn="just"/>
            <a:endParaRPr lang="fr-FR" sz="1400">
              <a:solidFill>
                <a:srgbClr val="555555"/>
              </a:solidFill>
              <a:latin typeface="Calibri"/>
              <a:cs typeface="Calibri"/>
            </a:endParaRPr>
          </a:p>
          <a:p>
            <a:pPr algn="just"/>
            <a:r>
              <a:rPr lang="fr-FR" sz="1400" b="1">
                <a:solidFill>
                  <a:srgbClr val="555555"/>
                </a:solidFill>
                <a:latin typeface="Calibri"/>
                <a:cs typeface="Calibri"/>
              </a:rPr>
              <a:t>Exemples</a:t>
            </a:r>
            <a:r>
              <a:rPr lang="fr-FR" sz="1400">
                <a:solidFill>
                  <a:srgbClr val="555555"/>
                </a:solidFill>
                <a:latin typeface="Calibri"/>
                <a:cs typeface="Calibri"/>
              </a:rPr>
              <a:t> : CIN, durée de la formation, nom de la session, salle, adresse étudiant…</a:t>
            </a:r>
          </a:p>
          <a:p>
            <a:pPr algn="just"/>
            <a:endParaRPr lang="fr-FR" sz="1200">
              <a:solidFill>
                <a:schemeClr val="tx1"/>
              </a:solidFill>
              <a:latin typeface="Calibri" panose="020F0502020204030204" pitchFamily="34" charset="0"/>
              <a:cs typeface="Calibri" panose="020F0502020204030204" pitchFamily="34" charset="0"/>
            </a:endParaRPr>
          </a:p>
        </p:txBody>
      </p:sp>
      <p:sp>
        <p:nvSpPr>
          <p:cNvPr id="36" name="Rectangle à coins arrondis 35"/>
          <p:cNvSpPr>
            <a:spLocks noChangeAspect="1"/>
          </p:cNvSpPr>
          <p:nvPr/>
        </p:nvSpPr>
        <p:spPr>
          <a:xfrm>
            <a:off x="7900368" y="3456569"/>
            <a:ext cx="3114743" cy="2950454"/>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a:solidFill>
                  <a:srgbClr val="FF7800"/>
                </a:solidFill>
                <a:latin typeface="Calibri" panose="020F0502020204030204" pitchFamily="34" charset="0"/>
                <a:cs typeface="Calibri" panose="020F0502020204030204" pitchFamily="34" charset="0"/>
              </a:rPr>
              <a:t>Valeur : </a:t>
            </a:r>
          </a:p>
          <a:p>
            <a:pPr algn="just"/>
            <a:r>
              <a:rPr lang="fr-FR" sz="1400">
                <a:solidFill>
                  <a:srgbClr val="555555"/>
                </a:solidFill>
                <a:latin typeface="Calibri"/>
                <a:cs typeface="Calibri"/>
              </a:rPr>
              <a:t>Il s’agit d’occurrences ou exemples des données d’un concept.</a:t>
            </a:r>
          </a:p>
          <a:p>
            <a:pPr algn="just"/>
            <a:endParaRPr lang="en-US" sz="1400">
              <a:solidFill>
                <a:srgbClr val="555555"/>
              </a:solidFill>
              <a:latin typeface="Calibri"/>
              <a:cs typeface="Calibri"/>
            </a:endParaRPr>
          </a:p>
          <a:p>
            <a:pPr algn="just"/>
            <a:endParaRPr lang="fr-FR" sz="1400">
              <a:solidFill>
                <a:srgbClr val="555555"/>
              </a:solidFill>
              <a:latin typeface="Calibri"/>
              <a:cs typeface="Calibri"/>
            </a:endParaRPr>
          </a:p>
          <a:p>
            <a:pPr algn="just"/>
            <a:r>
              <a:rPr lang="fr-FR" sz="1400" b="1">
                <a:solidFill>
                  <a:srgbClr val="555555"/>
                </a:solidFill>
                <a:latin typeface="Calibri"/>
                <a:cs typeface="Calibri"/>
              </a:rPr>
              <a:t>Exemples</a:t>
            </a:r>
            <a:r>
              <a:rPr lang="fr-FR" sz="1400">
                <a:solidFill>
                  <a:srgbClr val="555555"/>
                </a:solidFill>
                <a:latin typeface="Calibri"/>
                <a:cs typeface="Calibri"/>
              </a:rPr>
              <a:t> :  «G434568» valeur de la donnée : numéro de la CIN, relative au concept : étudiant. </a:t>
            </a:r>
          </a:p>
          <a:p>
            <a:pPr algn="just"/>
            <a:r>
              <a:rPr lang="fr-FR" sz="1400" b="1">
                <a:solidFill>
                  <a:srgbClr val="555555"/>
                </a:solidFill>
                <a:latin typeface="Calibri"/>
                <a:cs typeface="Calibri"/>
              </a:rPr>
              <a:t>Contre-exemples</a:t>
            </a:r>
            <a:r>
              <a:rPr lang="fr-FR" sz="1400">
                <a:solidFill>
                  <a:srgbClr val="555555"/>
                </a:solidFill>
                <a:latin typeface="Calibri"/>
                <a:cs typeface="Calibri"/>
              </a:rPr>
              <a:t> : nom de la formation, numéro de la CIN, étudiant...</a:t>
            </a:r>
          </a:p>
        </p:txBody>
      </p:sp>
      <p:sp>
        <p:nvSpPr>
          <p:cNvPr id="37" name="Rectangle à coins arrondis 36"/>
          <p:cNvSpPr/>
          <p:nvPr/>
        </p:nvSpPr>
        <p:spPr>
          <a:xfrm>
            <a:off x="3163783" y="1827806"/>
            <a:ext cx="6800129" cy="881723"/>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solidFill>
                  <a:srgbClr val="555555"/>
                </a:solidFill>
                <a:latin typeface="Calibri"/>
                <a:cs typeface="Calibri"/>
              </a:rPr>
              <a:t>Il faut relever trois types d’informations à partir du cahier des charges.</a:t>
            </a:r>
          </a:p>
        </p:txBody>
      </p:sp>
      <p:cxnSp>
        <p:nvCxnSpPr>
          <p:cNvPr id="38" name="Connecteur droit 37"/>
          <p:cNvCxnSpPr>
            <a:cxnSpLocks/>
          </p:cNvCxnSpPr>
          <p:nvPr/>
        </p:nvCxnSpPr>
        <p:spPr>
          <a:xfrm>
            <a:off x="6083931" y="2710523"/>
            <a:ext cx="0" cy="718477"/>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a:cxnSpLocks/>
          </p:cNvCxnSpPr>
          <p:nvPr/>
        </p:nvCxnSpPr>
        <p:spPr>
          <a:xfrm flipH="1">
            <a:off x="2924464" y="3160245"/>
            <a:ext cx="13190" cy="296324"/>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a:cxnSpLocks/>
          </p:cNvCxnSpPr>
          <p:nvPr/>
        </p:nvCxnSpPr>
        <p:spPr>
          <a:xfrm>
            <a:off x="9810298" y="3160245"/>
            <a:ext cx="5125" cy="296324"/>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sp>
        <p:nvSpPr>
          <p:cNvPr id="24" name="object 19"/>
          <p:cNvSpPr txBox="1"/>
          <p:nvPr/>
        </p:nvSpPr>
        <p:spPr>
          <a:xfrm>
            <a:off x="268287" y="891258"/>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chemeClr val="accent6">
                    <a:lumMod val="75000"/>
                  </a:schemeClr>
                </a:solidFill>
                <a:latin typeface="Calibri"/>
                <a:cs typeface="Calibri"/>
              </a:rPr>
              <a:t>Analyse du cahier des charges</a:t>
            </a:r>
            <a:endParaRPr sz="1600" b="1">
              <a:solidFill>
                <a:schemeClr val="accent6">
                  <a:lumMod val="75000"/>
                </a:schemeClr>
              </a:solidFill>
              <a:latin typeface="Calibri"/>
              <a:cs typeface="Calibri"/>
            </a:endParaRPr>
          </a:p>
        </p:txBody>
      </p:sp>
    </p:spTree>
    <p:extLst>
      <p:ext uri="{BB962C8B-B14F-4D97-AF65-F5344CB8AC3E}">
        <p14:creationId xmlns:p14="http://schemas.microsoft.com/office/powerpoint/2010/main" val="6994452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81</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24" name="Espace réservé du contenu 3">
            <a:extLst>
              <a:ext uri="{FF2B5EF4-FFF2-40B4-BE49-F238E27FC236}">
                <a16:creationId xmlns:a16="http://schemas.microsoft.com/office/drawing/2014/main" id="{295B64A4-903A-40E4-B680-1885072C8EF8}"/>
              </a:ext>
            </a:extLst>
          </p:cNvPr>
          <p:cNvSpPr txBox="1">
            <a:spLocks/>
          </p:cNvSpPr>
          <p:nvPr/>
        </p:nvSpPr>
        <p:spPr>
          <a:xfrm>
            <a:off x="720000" y="1972136"/>
            <a:ext cx="10746576" cy="44858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71450" indent="-171450" algn="just">
              <a:buFont typeface="Arial" panose="020B0604020202020204" pitchFamily="34" charset="0"/>
              <a:buChar char="•"/>
            </a:pPr>
            <a:r>
              <a:rPr lang="fr-FR" sz="1600">
                <a:solidFill>
                  <a:srgbClr val="555555"/>
                </a:solidFill>
                <a:latin typeface="Calibri"/>
                <a:cs typeface="Calibri"/>
              </a:rPr>
              <a:t>Bien identifier un concept : identifier les noms des objets, choses, personnes et types qui ont des données y afférentes.</a:t>
            </a:r>
          </a:p>
          <a:p>
            <a:pPr marL="171450" indent="-171450" algn="just">
              <a:buFont typeface="Arial" panose="020B0604020202020204" pitchFamily="34" charset="0"/>
              <a:buChar char="•"/>
            </a:pPr>
            <a:r>
              <a:rPr lang="fr-FR" sz="1600">
                <a:solidFill>
                  <a:srgbClr val="555555"/>
                </a:solidFill>
                <a:latin typeface="Calibri"/>
                <a:cs typeface="Calibri"/>
              </a:rPr>
              <a:t>Relever uniquement les concepts et les données qui concernent le système à concevoir. (faire attention aux détails inutiles).</a:t>
            </a:r>
          </a:p>
          <a:p>
            <a:pPr algn="just"/>
            <a:r>
              <a:rPr lang="fr-FR" sz="1600" b="1">
                <a:solidFill>
                  <a:srgbClr val="555555"/>
                </a:solidFill>
                <a:latin typeface="Calibri"/>
                <a:cs typeface="Calibri"/>
              </a:rPr>
              <a:t>Exemple</a:t>
            </a:r>
            <a:r>
              <a:rPr lang="fr-FR" sz="1600">
                <a:solidFill>
                  <a:srgbClr val="555555"/>
                </a:solidFill>
                <a:latin typeface="Calibri"/>
                <a:cs typeface="Calibri"/>
              </a:rPr>
              <a:t> :</a:t>
            </a:r>
          </a:p>
          <a:p>
            <a:pPr marL="171450" indent="-171450" algn="just">
              <a:buFont typeface="Arial" panose="020B0604020202020204" pitchFamily="34" charset="0"/>
              <a:buChar char="•"/>
            </a:pPr>
            <a:r>
              <a:rPr lang="fr-FR" sz="1600">
                <a:solidFill>
                  <a:srgbClr val="555555"/>
                </a:solidFill>
                <a:latin typeface="Calibri"/>
                <a:cs typeface="Calibri"/>
              </a:rPr>
              <a:t>Le centre de formation offre des formations aux étudiants des villes suivantes : Tanger, Rabat, Casablanca. </a:t>
            </a:r>
          </a:p>
          <a:p>
            <a:pPr marL="171450" indent="-171450" algn="just">
              <a:buFont typeface="Arial" panose="020B0604020202020204" pitchFamily="34" charset="0"/>
              <a:buChar char="•"/>
            </a:pPr>
            <a:r>
              <a:rPr lang="fr-FR" sz="1600">
                <a:solidFill>
                  <a:srgbClr val="555555"/>
                </a:solidFill>
                <a:latin typeface="Calibri"/>
                <a:cs typeface="Calibri"/>
              </a:rPr>
              <a:t>On constate que : </a:t>
            </a:r>
          </a:p>
          <a:p>
            <a:pPr marL="742950" lvl="1" indent="-285750" algn="just">
              <a:buFont typeface="Arial" panose="020B0604020202020204" pitchFamily="34" charset="0"/>
              <a:buChar char="•"/>
            </a:pPr>
            <a:r>
              <a:rPr lang="fr-FR" sz="1600">
                <a:solidFill>
                  <a:srgbClr val="555555"/>
                </a:solidFill>
                <a:latin typeface="Calibri"/>
                <a:cs typeface="Calibri"/>
              </a:rPr>
              <a:t>Formation, étudiant, session, spécialité sont des concepts. </a:t>
            </a:r>
          </a:p>
          <a:p>
            <a:pPr marL="742950" lvl="1" indent="-285750" algn="just">
              <a:buFont typeface="Arial" panose="020B0604020202020204" pitchFamily="34" charset="0"/>
              <a:buChar char="•"/>
            </a:pPr>
            <a:r>
              <a:rPr lang="fr-FR" sz="1600">
                <a:solidFill>
                  <a:srgbClr val="555555"/>
                </a:solidFill>
                <a:latin typeface="Calibri"/>
                <a:cs typeface="Calibri"/>
              </a:rPr>
              <a:t>Il y a une donnée rattachée au concept Étudiant qui est « Nom Ville ».</a:t>
            </a:r>
          </a:p>
          <a:p>
            <a:pPr marL="742950" lvl="1" indent="-285750" algn="just">
              <a:buFont typeface="Arial" panose="020B0604020202020204" pitchFamily="34" charset="0"/>
              <a:buChar char="•"/>
            </a:pPr>
            <a:r>
              <a:rPr lang="fr-FR" sz="1600">
                <a:solidFill>
                  <a:srgbClr val="555555"/>
                </a:solidFill>
                <a:latin typeface="Calibri"/>
                <a:cs typeface="Calibri"/>
              </a:rPr>
              <a:t>Tanger, Rabat, Casablanca sont des valeurs de la donnée « Nom Ville ».</a:t>
            </a:r>
          </a:p>
        </p:txBody>
      </p:sp>
      <p:sp>
        <p:nvSpPr>
          <p:cNvPr id="25" name="Espace réservé du contenu 4">
            <a:extLst>
              <a:ext uri="{FF2B5EF4-FFF2-40B4-BE49-F238E27FC236}">
                <a16:creationId xmlns:a16="http://schemas.microsoft.com/office/drawing/2014/main" id="{85A5B818-AB71-4C98-8176-4645A77EE701}"/>
              </a:ext>
            </a:extLst>
          </p:cNvPr>
          <p:cNvSpPr txBox="1">
            <a:spLocks/>
          </p:cNvSpPr>
          <p:nvPr/>
        </p:nvSpPr>
        <p:spPr>
          <a:xfrm>
            <a:off x="720000" y="1616658"/>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b="1">
                <a:solidFill>
                  <a:srgbClr val="555555"/>
                </a:solidFill>
                <a:latin typeface="Calibri"/>
                <a:cs typeface="Calibri"/>
              </a:rPr>
              <a:t>Conseils </a:t>
            </a:r>
            <a:r>
              <a:rPr lang="fr-FR" sz="1600">
                <a:solidFill>
                  <a:srgbClr val="555555"/>
                </a:solidFill>
                <a:latin typeface="Calibri"/>
                <a:cs typeface="Calibri"/>
              </a:rPr>
              <a:t>:</a:t>
            </a:r>
          </a:p>
        </p:txBody>
      </p:sp>
      <p:sp>
        <p:nvSpPr>
          <p:cNvPr id="47" name="Rectangle 46"/>
          <p:cNvSpPr/>
          <p:nvPr/>
        </p:nvSpPr>
        <p:spPr>
          <a:xfrm>
            <a:off x="950596" y="4576567"/>
            <a:ext cx="1013419" cy="338554"/>
          </a:xfrm>
          <a:prstGeom prst="rect">
            <a:avLst/>
          </a:prstGeom>
          <a:ln w="38100">
            <a:solidFill>
              <a:schemeClr val="accent1"/>
            </a:solidFill>
          </a:ln>
        </p:spPr>
        <p:txBody>
          <a:bodyPr wrap="none">
            <a:spAutoFit/>
          </a:bodyPr>
          <a:lstStyle/>
          <a:p>
            <a:r>
              <a:rPr lang="fr-FR" sz="1600" b="1">
                <a:latin typeface="+mj-lt"/>
              </a:rPr>
              <a:t>Concepts</a:t>
            </a:r>
            <a:r>
              <a:rPr lang="fr-FR" sz="1600">
                <a:latin typeface="+mj-lt"/>
              </a:rPr>
              <a:t> </a:t>
            </a:r>
          </a:p>
        </p:txBody>
      </p:sp>
      <p:cxnSp>
        <p:nvCxnSpPr>
          <p:cNvPr id="48" name="Connecteur droit avec flèche 47"/>
          <p:cNvCxnSpPr/>
          <p:nvPr/>
        </p:nvCxnSpPr>
        <p:spPr>
          <a:xfrm flipV="1">
            <a:off x="1469468" y="5369914"/>
            <a:ext cx="4320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a:off x="1447800" y="4967667"/>
            <a:ext cx="12090" cy="1581728"/>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922704" y="5185248"/>
            <a:ext cx="1053494" cy="338554"/>
          </a:xfrm>
          <a:prstGeom prst="rect">
            <a:avLst/>
          </a:prstGeom>
        </p:spPr>
        <p:txBody>
          <a:bodyPr wrap="none">
            <a:spAutoFit/>
          </a:bodyPr>
          <a:lstStyle/>
          <a:p>
            <a:r>
              <a:rPr lang="fr-FR" sz="1600">
                <a:latin typeface="+mj-lt"/>
              </a:rPr>
              <a:t>Formation</a:t>
            </a:r>
          </a:p>
        </p:txBody>
      </p:sp>
      <p:cxnSp>
        <p:nvCxnSpPr>
          <p:cNvPr id="51" name="Connecteur droit avec flèche 50"/>
          <p:cNvCxnSpPr/>
          <p:nvPr/>
        </p:nvCxnSpPr>
        <p:spPr>
          <a:xfrm flipV="1">
            <a:off x="1473456" y="5685250"/>
            <a:ext cx="4320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919070" y="5498601"/>
            <a:ext cx="889987" cy="338554"/>
          </a:xfrm>
          <a:prstGeom prst="rect">
            <a:avLst/>
          </a:prstGeom>
        </p:spPr>
        <p:txBody>
          <a:bodyPr wrap="none">
            <a:spAutoFit/>
          </a:bodyPr>
          <a:lstStyle/>
          <a:p>
            <a:r>
              <a:rPr lang="fr-FR" sz="1600">
                <a:latin typeface="+mj-lt"/>
              </a:rPr>
              <a:t>Etudiant</a:t>
            </a:r>
          </a:p>
        </p:txBody>
      </p:sp>
      <p:sp>
        <p:nvSpPr>
          <p:cNvPr id="53" name="Rectangle 52"/>
          <p:cNvSpPr/>
          <p:nvPr/>
        </p:nvSpPr>
        <p:spPr>
          <a:xfrm>
            <a:off x="1962744" y="5920691"/>
            <a:ext cx="805029" cy="338554"/>
          </a:xfrm>
          <a:prstGeom prst="rect">
            <a:avLst/>
          </a:prstGeom>
        </p:spPr>
        <p:txBody>
          <a:bodyPr wrap="none">
            <a:spAutoFit/>
          </a:bodyPr>
          <a:lstStyle/>
          <a:p>
            <a:r>
              <a:rPr lang="fr-FR" sz="1600">
                <a:latin typeface="+mj-lt"/>
              </a:rPr>
              <a:t>Session</a:t>
            </a:r>
          </a:p>
        </p:txBody>
      </p:sp>
      <p:cxnSp>
        <p:nvCxnSpPr>
          <p:cNvPr id="54" name="Connecteur droit avec flèche 53"/>
          <p:cNvCxnSpPr/>
          <p:nvPr/>
        </p:nvCxnSpPr>
        <p:spPr>
          <a:xfrm flipV="1">
            <a:off x="1520898" y="6109266"/>
            <a:ext cx="4320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965696" y="6252654"/>
            <a:ext cx="1031051" cy="338554"/>
          </a:xfrm>
          <a:prstGeom prst="rect">
            <a:avLst/>
          </a:prstGeom>
        </p:spPr>
        <p:txBody>
          <a:bodyPr wrap="none">
            <a:spAutoFit/>
          </a:bodyPr>
          <a:lstStyle/>
          <a:p>
            <a:r>
              <a:rPr lang="fr-FR" sz="1600">
                <a:latin typeface="+mj-lt"/>
              </a:rPr>
              <a:t>Spécialité </a:t>
            </a:r>
          </a:p>
        </p:txBody>
      </p:sp>
      <p:cxnSp>
        <p:nvCxnSpPr>
          <p:cNvPr id="56" name="Connecteur droit avec flèche 55"/>
          <p:cNvCxnSpPr/>
          <p:nvPr/>
        </p:nvCxnSpPr>
        <p:spPr>
          <a:xfrm flipV="1">
            <a:off x="1490656" y="6420699"/>
            <a:ext cx="4320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406162" y="4759030"/>
            <a:ext cx="851515" cy="338554"/>
          </a:xfrm>
          <a:prstGeom prst="rect">
            <a:avLst/>
          </a:prstGeom>
          <a:ln w="38100">
            <a:solidFill>
              <a:schemeClr val="accent1"/>
            </a:solidFill>
          </a:ln>
        </p:spPr>
        <p:txBody>
          <a:bodyPr wrap="none">
            <a:spAutoFit/>
          </a:bodyPr>
          <a:lstStyle/>
          <a:p>
            <a:r>
              <a:rPr lang="fr-FR" sz="1600" b="1">
                <a:latin typeface="+mj-lt"/>
              </a:rPr>
              <a:t>Donnée</a:t>
            </a:r>
          </a:p>
        </p:txBody>
      </p:sp>
      <p:cxnSp>
        <p:nvCxnSpPr>
          <p:cNvPr id="58" name="Connecteur droit avec flèche 57"/>
          <p:cNvCxnSpPr/>
          <p:nvPr/>
        </p:nvCxnSpPr>
        <p:spPr>
          <a:xfrm flipV="1">
            <a:off x="3925034" y="5552377"/>
            <a:ext cx="4320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a:off x="3877636" y="5181967"/>
            <a:ext cx="9017" cy="74815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357082" y="5412825"/>
            <a:ext cx="3725700" cy="338554"/>
          </a:xfrm>
          <a:prstGeom prst="rect">
            <a:avLst/>
          </a:prstGeom>
        </p:spPr>
        <p:txBody>
          <a:bodyPr wrap="none">
            <a:spAutoFit/>
          </a:bodyPr>
          <a:lstStyle/>
          <a:p>
            <a:r>
              <a:rPr lang="fr-FR" sz="1600">
                <a:latin typeface="+mj-lt"/>
              </a:rPr>
              <a:t>Nom Ville(rattachée au concept Étudiant) </a:t>
            </a:r>
          </a:p>
        </p:txBody>
      </p:sp>
      <p:cxnSp>
        <p:nvCxnSpPr>
          <p:cNvPr id="61" name="Connecteur droit avec flèche 60"/>
          <p:cNvCxnSpPr/>
          <p:nvPr/>
        </p:nvCxnSpPr>
        <p:spPr>
          <a:xfrm flipV="1">
            <a:off x="3929022" y="5867713"/>
            <a:ext cx="4320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1"/>
          <p:cNvSpPr>
            <a:spLocks noChangeArrowheads="1"/>
          </p:cNvSpPr>
          <p:nvPr/>
        </p:nvSpPr>
        <p:spPr bwMode="auto">
          <a:xfrm>
            <a:off x="4357082" y="5685498"/>
            <a:ext cx="3754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lang="fr-FR" altLang="fr-FR" sz="1600">
                <a:latin typeface="+mj-lt"/>
              </a:rPr>
              <a:t>Nom Formation (lié au concept Formation)</a:t>
            </a:r>
          </a:p>
        </p:txBody>
      </p:sp>
      <p:sp>
        <p:nvSpPr>
          <p:cNvPr id="63" name="Rectangle 62"/>
          <p:cNvSpPr/>
          <p:nvPr/>
        </p:nvSpPr>
        <p:spPr>
          <a:xfrm>
            <a:off x="7785812" y="4333820"/>
            <a:ext cx="808235" cy="369332"/>
          </a:xfrm>
          <a:prstGeom prst="rect">
            <a:avLst/>
          </a:prstGeom>
          <a:ln w="38100">
            <a:solidFill>
              <a:schemeClr val="accent1"/>
            </a:solidFill>
          </a:ln>
        </p:spPr>
        <p:txBody>
          <a:bodyPr wrap="none">
            <a:spAutoFit/>
          </a:bodyPr>
          <a:lstStyle/>
          <a:p>
            <a:r>
              <a:rPr lang="fr-FR" sz="1600" b="1">
                <a:latin typeface="+mj-lt"/>
              </a:rPr>
              <a:t>Valeur</a:t>
            </a:r>
            <a:r>
              <a:rPr lang="fr-FR"/>
              <a:t> </a:t>
            </a:r>
          </a:p>
        </p:txBody>
      </p:sp>
      <p:cxnSp>
        <p:nvCxnSpPr>
          <p:cNvPr id="64" name="Connecteur droit avec flèche 63"/>
          <p:cNvCxnSpPr/>
          <p:nvPr/>
        </p:nvCxnSpPr>
        <p:spPr>
          <a:xfrm flipV="1">
            <a:off x="8211598" y="5185611"/>
            <a:ext cx="4320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64"/>
          <p:cNvCxnSpPr/>
          <p:nvPr/>
        </p:nvCxnSpPr>
        <p:spPr>
          <a:xfrm>
            <a:off x="8189930" y="4783364"/>
            <a:ext cx="13651" cy="744846"/>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8606125" y="4994603"/>
            <a:ext cx="2465740" cy="615553"/>
          </a:xfrm>
          <a:prstGeom prst="rect">
            <a:avLst/>
          </a:prstGeom>
        </p:spPr>
        <p:txBody>
          <a:bodyPr wrap="none">
            <a:spAutoFit/>
          </a:bodyPr>
          <a:lstStyle/>
          <a:p>
            <a:r>
              <a:rPr lang="fr-FR" sz="1600">
                <a:latin typeface="+mj-lt"/>
              </a:rPr>
              <a:t>Tanger, Rabat, Casablanca. </a:t>
            </a:r>
          </a:p>
          <a:p>
            <a:endParaRPr lang="fr-FR"/>
          </a:p>
        </p:txBody>
      </p:sp>
      <p:sp>
        <p:nvSpPr>
          <p:cNvPr id="38" name="object 19"/>
          <p:cNvSpPr txBox="1"/>
          <p:nvPr/>
        </p:nvSpPr>
        <p:spPr>
          <a:xfrm>
            <a:off x="268287" y="891258"/>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chemeClr val="accent6">
                    <a:lumMod val="75000"/>
                  </a:schemeClr>
                </a:solidFill>
                <a:latin typeface="Calibri"/>
                <a:cs typeface="Calibri"/>
              </a:rPr>
              <a:t>Analyse du cahier des charges</a:t>
            </a:r>
            <a:endParaRPr sz="1600" b="1">
              <a:solidFill>
                <a:schemeClr val="accent6">
                  <a:lumMod val="75000"/>
                </a:schemeClr>
              </a:solidFill>
              <a:latin typeface="Calibri"/>
              <a:cs typeface="Calibri"/>
            </a:endParaRPr>
          </a:p>
        </p:txBody>
      </p:sp>
    </p:spTree>
    <p:extLst>
      <p:ext uri="{BB962C8B-B14F-4D97-AF65-F5344CB8AC3E}">
        <p14:creationId xmlns:p14="http://schemas.microsoft.com/office/powerpoint/2010/main" val="1872342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82</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7" y="891258"/>
            <a:ext cx="4226560"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Dictionnaire des données</a:t>
            </a:r>
          </a:p>
        </p:txBody>
      </p:sp>
      <p:sp>
        <p:nvSpPr>
          <p:cNvPr id="16" name="Espace réservé du contenu 3">
            <a:extLst>
              <a:ext uri="{FF2B5EF4-FFF2-40B4-BE49-F238E27FC236}">
                <a16:creationId xmlns:a16="http://schemas.microsoft.com/office/drawing/2014/main" id="{7872BA4B-4948-4A3E-8DE8-6C9A586D0DE3}"/>
              </a:ext>
            </a:extLst>
          </p:cNvPr>
          <p:cNvSpPr txBox="1">
            <a:spLocks/>
          </p:cNvSpPr>
          <p:nvPr/>
        </p:nvSpPr>
        <p:spPr>
          <a:xfrm>
            <a:off x="720000" y="1943056"/>
            <a:ext cx="10746576"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a:solidFill>
                  <a:srgbClr val="555555"/>
                </a:solidFill>
                <a:latin typeface="Calibri"/>
                <a:cs typeface="Calibri"/>
              </a:rPr>
              <a:t>Le dictionnaire des données contient toutes les données nécessaires qui vont être conservées dans la base de données. Il est souvent présenté sous forme d’un tableau qui indique pour chaque donnée les informations suivantes :</a:t>
            </a:r>
          </a:p>
          <a:p>
            <a:pPr marL="742950" lvl="1" indent="-285750" algn="just">
              <a:buFont typeface="Arial" panose="020B0604020202020204" pitchFamily="34" charset="0"/>
              <a:buChar char="•"/>
            </a:pPr>
            <a:r>
              <a:rPr lang="fr-FR" sz="1600" b="1">
                <a:solidFill>
                  <a:srgbClr val="555555"/>
                </a:solidFill>
                <a:latin typeface="Calibri"/>
                <a:cs typeface="Calibri"/>
              </a:rPr>
              <a:t>Le code </a:t>
            </a:r>
            <a:r>
              <a:rPr lang="fr-FR" sz="1600">
                <a:solidFill>
                  <a:srgbClr val="555555"/>
                </a:solidFill>
                <a:latin typeface="Calibri"/>
                <a:cs typeface="Calibri"/>
              </a:rPr>
              <a:t>: il s'agit d'un libellé désignant une donnée.</a:t>
            </a:r>
          </a:p>
          <a:p>
            <a:pPr marL="742950" lvl="1" indent="-285750" algn="just">
              <a:buFont typeface="Arial" panose="020B0604020202020204" pitchFamily="34" charset="0"/>
              <a:buChar char="•"/>
            </a:pPr>
            <a:r>
              <a:rPr lang="fr-FR" sz="1600" b="1">
                <a:solidFill>
                  <a:srgbClr val="555555"/>
                </a:solidFill>
                <a:latin typeface="Calibri"/>
                <a:cs typeface="Calibri"/>
              </a:rPr>
              <a:t>La désignation</a:t>
            </a:r>
            <a:r>
              <a:rPr lang="fr-FR" sz="1600">
                <a:solidFill>
                  <a:srgbClr val="555555"/>
                </a:solidFill>
                <a:latin typeface="Calibri"/>
                <a:cs typeface="Calibri"/>
              </a:rPr>
              <a:t> : description de la donnée.</a:t>
            </a:r>
          </a:p>
          <a:p>
            <a:pPr marL="742950" lvl="1" indent="-285750" algn="just">
              <a:buFont typeface="Arial" panose="020B0604020202020204" pitchFamily="34" charset="0"/>
              <a:buChar char="•"/>
            </a:pPr>
            <a:r>
              <a:rPr lang="en-US" sz="1600" b="1">
                <a:solidFill>
                  <a:srgbClr val="555555"/>
                </a:solidFill>
                <a:latin typeface="Calibri"/>
                <a:cs typeface="Calibri"/>
              </a:rPr>
              <a:t>Le type de </a:t>
            </a:r>
            <a:r>
              <a:rPr lang="fr-FR" sz="1600" b="1">
                <a:solidFill>
                  <a:srgbClr val="555555"/>
                </a:solidFill>
                <a:latin typeface="Calibri"/>
                <a:cs typeface="Calibri"/>
              </a:rPr>
              <a:t>données</a:t>
            </a:r>
            <a:r>
              <a:rPr lang="en-US" sz="1600">
                <a:solidFill>
                  <a:srgbClr val="555555"/>
                </a:solidFill>
                <a:latin typeface="Calibri"/>
                <a:cs typeface="Calibri"/>
              </a:rPr>
              <a:t> :</a:t>
            </a:r>
            <a:endParaRPr lang="fr-FR" sz="1600">
              <a:solidFill>
                <a:srgbClr val="555555"/>
              </a:solidFill>
              <a:latin typeface="Calibri"/>
              <a:cs typeface="Calibri"/>
            </a:endParaRPr>
          </a:p>
          <a:p>
            <a:pPr marL="1200150" lvl="2" indent="-285750" algn="just">
              <a:buFont typeface="Arial" panose="020B0604020202020204" pitchFamily="34" charset="0"/>
              <a:buChar char="•"/>
            </a:pPr>
            <a:r>
              <a:rPr lang="fr-FR" sz="1600" b="1">
                <a:solidFill>
                  <a:srgbClr val="555555"/>
                </a:solidFill>
                <a:latin typeface="Calibri"/>
                <a:cs typeface="Calibri"/>
              </a:rPr>
              <a:t>Alphabétique</a:t>
            </a:r>
            <a:r>
              <a:rPr lang="fr-FR" sz="1600">
                <a:solidFill>
                  <a:srgbClr val="555555"/>
                </a:solidFill>
                <a:latin typeface="Calibri"/>
                <a:cs typeface="Calibri"/>
              </a:rPr>
              <a:t> : lorsque les valeurs de la donnée sont composées de caractères alphabétiques.</a:t>
            </a:r>
          </a:p>
          <a:p>
            <a:pPr marL="1200150" lvl="2" indent="-285750" algn="just">
              <a:buFont typeface="Arial" panose="020B0604020202020204" pitchFamily="34" charset="0"/>
              <a:buChar char="•"/>
            </a:pPr>
            <a:r>
              <a:rPr lang="fr-FR" sz="1600" b="1">
                <a:solidFill>
                  <a:srgbClr val="555555"/>
                </a:solidFill>
                <a:latin typeface="Calibri"/>
                <a:cs typeface="Calibri"/>
              </a:rPr>
              <a:t>Numérique</a:t>
            </a:r>
            <a:r>
              <a:rPr lang="fr-FR" sz="1600">
                <a:solidFill>
                  <a:srgbClr val="555555"/>
                </a:solidFill>
                <a:latin typeface="Calibri"/>
                <a:cs typeface="Calibri"/>
              </a:rPr>
              <a:t> : lorsque les valeurs de la donnée sont composées de nombres.</a:t>
            </a:r>
          </a:p>
          <a:p>
            <a:pPr marL="1200150" lvl="2" indent="-285750" algn="just">
              <a:buFont typeface="Arial" panose="020B0604020202020204" pitchFamily="34" charset="0"/>
              <a:buChar char="•"/>
            </a:pPr>
            <a:r>
              <a:rPr lang="fr-FR" sz="1600" b="1">
                <a:solidFill>
                  <a:srgbClr val="555555"/>
                </a:solidFill>
                <a:latin typeface="Calibri"/>
                <a:cs typeface="Calibri"/>
              </a:rPr>
              <a:t>Alphanumérique</a:t>
            </a:r>
            <a:r>
              <a:rPr lang="fr-FR" sz="1600">
                <a:solidFill>
                  <a:srgbClr val="555555"/>
                </a:solidFill>
                <a:latin typeface="Calibri"/>
                <a:cs typeface="Calibri"/>
              </a:rPr>
              <a:t> : lorsque les valeurs de la donnée sont composées de caractères alphabétiques et numériques.</a:t>
            </a:r>
          </a:p>
          <a:p>
            <a:pPr marL="1200150" lvl="2" indent="-285750" algn="just">
              <a:buFont typeface="Arial" panose="020B0604020202020204" pitchFamily="34" charset="0"/>
              <a:buChar char="•"/>
            </a:pPr>
            <a:r>
              <a:rPr lang="fr-FR" sz="1600" b="1">
                <a:solidFill>
                  <a:srgbClr val="555555"/>
                </a:solidFill>
                <a:latin typeface="Calibri"/>
                <a:cs typeface="Calibri"/>
              </a:rPr>
              <a:t>Date</a:t>
            </a:r>
            <a:r>
              <a:rPr lang="fr-FR" sz="1600">
                <a:solidFill>
                  <a:srgbClr val="555555"/>
                </a:solidFill>
                <a:latin typeface="Calibri"/>
                <a:cs typeface="Calibri"/>
              </a:rPr>
              <a:t> : quand il s’agite d’une date.</a:t>
            </a:r>
          </a:p>
          <a:p>
            <a:pPr marL="1200150" lvl="2" indent="-285750" algn="just">
              <a:buFont typeface="Arial" panose="020B0604020202020204" pitchFamily="34" charset="0"/>
              <a:buChar char="•"/>
            </a:pPr>
            <a:r>
              <a:rPr lang="en-US" sz="1600" b="1" err="1">
                <a:solidFill>
                  <a:srgbClr val="555555"/>
                </a:solidFill>
                <a:latin typeface="Calibri"/>
                <a:cs typeface="Calibri"/>
              </a:rPr>
              <a:t>Booléen</a:t>
            </a:r>
            <a:r>
              <a:rPr lang="en-US" sz="1600">
                <a:solidFill>
                  <a:srgbClr val="555555"/>
                </a:solidFill>
                <a:latin typeface="Calibri"/>
                <a:cs typeface="Calibri"/>
              </a:rPr>
              <a:t> : </a:t>
            </a:r>
            <a:r>
              <a:rPr lang="en-US" sz="1600" err="1">
                <a:solidFill>
                  <a:srgbClr val="555555"/>
                </a:solidFill>
                <a:latin typeface="Calibri"/>
                <a:cs typeface="Calibri"/>
              </a:rPr>
              <a:t>vrai</a:t>
            </a:r>
            <a:r>
              <a:rPr lang="en-US" sz="1600">
                <a:solidFill>
                  <a:srgbClr val="555555"/>
                </a:solidFill>
                <a:latin typeface="Calibri"/>
                <a:cs typeface="Calibri"/>
              </a:rPr>
              <a:t> </a:t>
            </a:r>
            <a:r>
              <a:rPr lang="en-US" sz="1600" err="1">
                <a:solidFill>
                  <a:srgbClr val="555555"/>
                </a:solidFill>
                <a:latin typeface="Calibri"/>
                <a:cs typeface="Calibri"/>
              </a:rPr>
              <a:t>ou</a:t>
            </a:r>
            <a:r>
              <a:rPr lang="en-US" sz="1600">
                <a:solidFill>
                  <a:srgbClr val="555555"/>
                </a:solidFill>
                <a:latin typeface="Calibri"/>
                <a:cs typeface="Calibri"/>
              </a:rPr>
              <a:t> faux.</a:t>
            </a:r>
            <a:endParaRPr lang="fr-FR" sz="1600">
              <a:solidFill>
                <a:srgbClr val="555555"/>
              </a:solidFill>
              <a:latin typeface="Calibri"/>
              <a:cs typeface="Calibri"/>
            </a:endParaRPr>
          </a:p>
          <a:p>
            <a:pPr marL="742950" lvl="1" indent="-285750" algn="just">
              <a:buFont typeface="Arial" panose="020B0604020202020204" pitchFamily="34" charset="0"/>
              <a:buChar char="•"/>
            </a:pPr>
            <a:r>
              <a:rPr lang="fr-FR" sz="1600" b="1">
                <a:solidFill>
                  <a:srgbClr val="555555"/>
                </a:solidFill>
                <a:latin typeface="Calibri"/>
                <a:cs typeface="Calibri"/>
              </a:rPr>
              <a:t>La taille </a:t>
            </a:r>
            <a:r>
              <a:rPr lang="fr-FR" sz="1600">
                <a:solidFill>
                  <a:srgbClr val="555555"/>
                </a:solidFill>
                <a:latin typeface="Calibri"/>
                <a:cs typeface="Calibri"/>
              </a:rPr>
              <a:t>: elle exprime la longueur des valeurs.</a:t>
            </a:r>
          </a:p>
          <a:p>
            <a:pPr marL="742950" lvl="1" indent="-285750" algn="just">
              <a:buFont typeface="Arial" panose="020B0604020202020204" pitchFamily="34" charset="0"/>
              <a:buChar char="•"/>
            </a:pPr>
            <a:r>
              <a:rPr lang="fr-FR" sz="1600" b="1">
                <a:solidFill>
                  <a:srgbClr val="555555"/>
                </a:solidFill>
                <a:latin typeface="Calibri"/>
                <a:cs typeface="Calibri"/>
              </a:rPr>
              <a:t>Observations</a:t>
            </a:r>
            <a:r>
              <a:rPr lang="fr-FR" sz="1600">
                <a:solidFill>
                  <a:srgbClr val="555555"/>
                </a:solidFill>
                <a:latin typeface="Calibri"/>
                <a:cs typeface="Calibri"/>
              </a:rPr>
              <a:t> : qui peut contenir des informations complémentaires.</a:t>
            </a:r>
          </a:p>
          <a:p>
            <a:pPr algn="just"/>
            <a:endParaRPr lang="fr-FR"/>
          </a:p>
        </p:txBody>
      </p:sp>
      <p:sp>
        <p:nvSpPr>
          <p:cNvPr id="17" name="Espace réservé du contenu 4">
            <a:extLst>
              <a:ext uri="{FF2B5EF4-FFF2-40B4-BE49-F238E27FC236}">
                <a16:creationId xmlns:a16="http://schemas.microsoft.com/office/drawing/2014/main" id="{D796501F-7E90-4081-A019-D1EE72A0CED5}"/>
              </a:ext>
            </a:extLst>
          </p:cNvPr>
          <p:cNvSpPr txBox="1">
            <a:spLocks/>
          </p:cNvSpPr>
          <p:nvPr/>
        </p:nvSpPr>
        <p:spPr>
          <a:xfrm>
            <a:off x="720000" y="1616658"/>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b="1">
                <a:solidFill>
                  <a:schemeClr val="accent6">
                    <a:lumMod val="75000"/>
                  </a:schemeClr>
                </a:solidFill>
              </a:rPr>
              <a:t>Définition du dictionnaire</a:t>
            </a:r>
            <a:r>
              <a:rPr lang="en-US" b="1">
                <a:solidFill>
                  <a:schemeClr val="accent6">
                    <a:lumMod val="75000"/>
                  </a:schemeClr>
                </a:solidFill>
              </a:rPr>
              <a:t> des </a:t>
            </a:r>
            <a:r>
              <a:rPr lang="fr-FR" b="1">
                <a:solidFill>
                  <a:schemeClr val="accent6">
                    <a:lumMod val="75000"/>
                  </a:schemeClr>
                </a:solidFill>
              </a:rPr>
              <a:t>données </a:t>
            </a:r>
            <a:r>
              <a:rPr lang="en-US" b="1">
                <a:solidFill>
                  <a:schemeClr val="accent6">
                    <a:lumMod val="75000"/>
                  </a:schemeClr>
                </a:solidFill>
              </a:rPr>
              <a:t>:</a:t>
            </a:r>
            <a:endParaRPr lang="fr-FR" b="1">
              <a:solidFill>
                <a:schemeClr val="accent6">
                  <a:lumMod val="75000"/>
                </a:schemeClr>
              </a:solidFill>
            </a:endParaRPr>
          </a:p>
        </p:txBody>
      </p:sp>
    </p:spTree>
    <p:extLst>
      <p:ext uri="{BB962C8B-B14F-4D97-AF65-F5344CB8AC3E}">
        <p14:creationId xmlns:p14="http://schemas.microsoft.com/office/powerpoint/2010/main" val="9444308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83</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7" y="891258"/>
            <a:ext cx="4226560"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Dictionnaire des données</a:t>
            </a:r>
          </a:p>
        </p:txBody>
      </p:sp>
      <p:sp>
        <p:nvSpPr>
          <p:cNvPr id="17" name="Espace réservé du contenu 4">
            <a:extLst>
              <a:ext uri="{FF2B5EF4-FFF2-40B4-BE49-F238E27FC236}">
                <a16:creationId xmlns:a16="http://schemas.microsoft.com/office/drawing/2014/main" id="{D796501F-7E90-4081-A019-D1EE72A0CED5}"/>
              </a:ext>
            </a:extLst>
          </p:cNvPr>
          <p:cNvSpPr txBox="1">
            <a:spLocks/>
          </p:cNvSpPr>
          <p:nvPr/>
        </p:nvSpPr>
        <p:spPr>
          <a:xfrm>
            <a:off x="722711" y="1810152"/>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a:solidFill>
                  <a:srgbClr val="555555"/>
                </a:solidFill>
                <a:latin typeface="Calibri"/>
                <a:cs typeface="Calibri"/>
              </a:rPr>
              <a:t>Après le relevé des données, il faut préciser :</a:t>
            </a:r>
          </a:p>
        </p:txBody>
      </p:sp>
      <p:pic>
        <p:nvPicPr>
          <p:cNvPr id="7" name="Image 6"/>
          <p:cNvPicPr>
            <a:picLocks noChangeAspect="1"/>
          </p:cNvPicPr>
          <p:nvPr/>
        </p:nvPicPr>
        <p:blipFill>
          <a:blip r:embed="rId6"/>
          <a:stretch>
            <a:fillRect/>
          </a:stretch>
        </p:blipFill>
        <p:spPr>
          <a:xfrm>
            <a:off x="2584246" y="2389886"/>
            <a:ext cx="7011008" cy="3025402"/>
          </a:xfrm>
          <a:prstGeom prst="rect">
            <a:avLst/>
          </a:prstGeom>
        </p:spPr>
      </p:pic>
    </p:spTree>
    <p:extLst>
      <p:ext uri="{BB962C8B-B14F-4D97-AF65-F5344CB8AC3E}">
        <p14:creationId xmlns:p14="http://schemas.microsoft.com/office/powerpoint/2010/main" val="19177869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84</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7" y="891258"/>
            <a:ext cx="4226560"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Dictionnaire des données</a:t>
            </a:r>
          </a:p>
        </p:txBody>
      </p:sp>
      <p:sp>
        <p:nvSpPr>
          <p:cNvPr id="16" name="Espace réservé du contenu 3">
            <a:extLst>
              <a:ext uri="{FF2B5EF4-FFF2-40B4-BE49-F238E27FC236}">
                <a16:creationId xmlns:a16="http://schemas.microsoft.com/office/drawing/2014/main" id="{285C6511-7002-48E3-8CED-872A19AEB7B2}"/>
              </a:ext>
            </a:extLst>
          </p:cNvPr>
          <p:cNvSpPr txBox="1">
            <a:spLocks/>
          </p:cNvSpPr>
          <p:nvPr/>
        </p:nvSpPr>
        <p:spPr>
          <a:xfrm>
            <a:off x="838200" y="1871913"/>
            <a:ext cx="10515600"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a:solidFill>
                  <a:srgbClr val="555555"/>
                </a:solidFill>
                <a:latin typeface="Calibri"/>
                <a:cs typeface="Calibri"/>
              </a:rPr>
              <a:t>Ensuite, procéder aux  contrôles  suivants :</a:t>
            </a:r>
          </a:p>
          <a:p>
            <a:pPr algn="just"/>
            <a:endParaRPr lang="fr-FR" sz="1600">
              <a:solidFill>
                <a:srgbClr val="555555"/>
              </a:solidFill>
              <a:latin typeface="Calibri"/>
              <a:cs typeface="Calibri"/>
            </a:endParaRPr>
          </a:p>
          <a:p>
            <a:pPr marL="285750" lvl="1" indent="-285750" algn="just">
              <a:buFont typeface="Arial" panose="020B0604020202020204" pitchFamily="34" charset="0"/>
              <a:buChar char="•"/>
            </a:pPr>
            <a:r>
              <a:rPr lang="fr-FR" sz="1600" b="1">
                <a:solidFill>
                  <a:srgbClr val="555555"/>
                </a:solidFill>
                <a:latin typeface="Calibri"/>
                <a:cs typeface="Calibri"/>
              </a:rPr>
              <a:t>Imprécisions</a:t>
            </a:r>
            <a:r>
              <a:rPr lang="fr-FR" sz="1600">
                <a:solidFill>
                  <a:srgbClr val="555555"/>
                </a:solidFill>
                <a:latin typeface="Calibri"/>
                <a:cs typeface="Calibri"/>
              </a:rPr>
              <a:t> : s’assurer que les données sont bien nommés et décrits</a:t>
            </a:r>
          </a:p>
          <a:p>
            <a:pPr marL="0" lvl="1" algn="just"/>
            <a:r>
              <a:rPr lang="fr-FR" sz="1600">
                <a:solidFill>
                  <a:srgbClr val="555555"/>
                </a:solidFill>
                <a:latin typeface="Calibri"/>
                <a:cs typeface="Calibri"/>
              </a:rPr>
              <a:t>	</a:t>
            </a:r>
            <a:r>
              <a:rPr lang="fr-FR" sz="1600" u="sng">
                <a:solidFill>
                  <a:srgbClr val="555555"/>
                </a:solidFill>
                <a:latin typeface="Calibri"/>
                <a:cs typeface="Calibri"/>
              </a:rPr>
              <a:t>Exemple</a:t>
            </a:r>
            <a:r>
              <a:rPr lang="fr-FR" sz="1600">
                <a:solidFill>
                  <a:srgbClr val="555555"/>
                </a:solidFill>
                <a:latin typeface="Calibri"/>
                <a:cs typeface="Calibri"/>
              </a:rPr>
              <a:t> : « Ville » tout court n’est pas précis.</a:t>
            </a:r>
          </a:p>
          <a:p>
            <a:pPr marL="1371600" lvl="6" algn="just">
              <a:buFont typeface="Wingdings" panose="05000000000000000000" pitchFamily="2" charset="2"/>
              <a:buChar char="Ø"/>
            </a:pPr>
            <a:r>
              <a:rPr lang="fr-FR" sz="1600">
                <a:solidFill>
                  <a:srgbClr val="555555"/>
                </a:solidFill>
                <a:latin typeface="Calibri"/>
                <a:cs typeface="Calibri"/>
              </a:rPr>
              <a:t>On optera plutôt pour « Ville étudiant ».</a:t>
            </a:r>
          </a:p>
          <a:p>
            <a:pPr marL="285750" lvl="1" indent="-285750" algn="just">
              <a:buFont typeface="Arial" panose="020B0604020202020204" pitchFamily="34" charset="0"/>
              <a:buChar char="•"/>
            </a:pPr>
            <a:r>
              <a:rPr lang="fr-FR" sz="1600" b="1">
                <a:solidFill>
                  <a:srgbClr val="555555"/>
                </a:solidFill>
                <a:latin typeface="Calibri"/>
                <a:cs typeface="Calibri"/>
              </a:rPr>
              <a:t>Polysémies</a:t>
            </a:r>
            <a:r>
              <a:rPr lang="fr-FR" sz="1600">
                <a:solidFill>
                  <a:srgbClr val="555555"/>
                </a:solidFill>
                <a:latin typeface="Calibri"/>
                <a:cs typeface="Calibri"/>
              </a:rPr>
              <a:t> : il s’agit de deux données portant le même nom mais qui désignent des choses différentes.</a:t>
            </a:r>
          </a:p>
          <a:p>
            <a:pPr marL="0" lvl="1" algn="just"/>
            <a:r>
              <a:rPr lang="fr-FR" sz="1600">
                <a:solidFill>
                  <a:srgbClr val="555555"/>
                </a:solidFill>
                <a:latin typeface="Calibri"/>
                <a:cs typeface="Calibri"/>
              </a:rPr>
              <a:t>	</a:t>
            </a:r>
            <a:r>
              <a:rPr lang="fr-FR" sz="1600" u="sng">
                <a:solidFill>
                  <a:srgbClr val="555555"/>
                </a:solidFill>
                <a:latin typeface="Calibri"/>
                <a:cs typeface="Calibri"/>
              </a:rPr>
              <a:t>Exemple</a:t>
            </a:r>
            <a:r>
              <a:rPr lang="fr-FR" sz="1600">
                <a:solidFill>
                  <a:srgbClr val="555555"/>
                </a:solidFill>
                <a:latin typeface="Calibri"/>
                <a:cs typeface="Calibri"/>
              </a:rPr>
              <a:t> : « Nom » relatif a l’étudiant et « Nom » relatif à la session.</a:t>
            </a:r>
          </a:p>
          <a:p>
            <a:pPr marL="1371600" lvl="6" algn="just">
              <a:buFont typeface="Wingdings" panose="05000000000000000000" pitchFamily="2" charset="2"/>
              <a:buChar char="Ø"/>
            </a:pPr>
            <a:r>
              <a:rPr lang="fr-FR" sz="1600">
                <a:solidFill>
                  <a:srgbClr val="555555"/>
                </a:solidFill>
                <a:latin typeface="Calibri"/>
                <a:cs typeface="Calibri"/>
              </a:rPr>
              <a:t>Il faut renommer les deux données en : Nom étudiant et Nom Session.</a:t>
            </a:r>
          </a:p>
          <a:p>
            <a:pPr marL="285750" lvl="1" indent="-285750" algn="just">
              <a:buFont typeface="Arial" panose="020B0604020202020204" pitchFamily="34" charset="0"/>
              <a:buChar char="•"/>
            </a:pPr>
            <a:r>
              <a:rPr lang="fr-FR" sz="1600" b="1">
                <a:solidFill>
                  <a:srgbClr val="555555"/>
                </a:solidFill>
                <a:latin typeface="Calibri"/>
                <a:cs typeface="Calibri"/>
              </a:rPr>
              <a:t>Synonymes</a:t>
            </a:r>
            <a:r>
              <a:rPr lang="fr-FR" sz="1600">
                <a:solidFill>
                  <a:srgbClr val="555555"/>
                </a:solidFill>
                <a:latin typeface="Calibri"/>
                <a:cs typeface="Calibri"/>
              </a:rPr>
              <a:t> : il s’agit de deux descriptions différentes qui désignent la même donnée.</a:t>
            </a:r>
          </a:p>
          <a:p>
            <a:pPr marL="0" lvl="1" algn="just"/>
            <a:r>
              <a:rPr lang="fr-FR" sz="1600">
                <a:solidFill>
                  <a:srgbClr val="555555"/>
                </a:solidFill>
                <a:latin typeface="Calibri"/>
                <a:cs typeface="Calibri"/>
              </a:rPr>
              <a:t>	</a:t>
            </a:r>
            <a:r>
              <a:rPr lang="fr-FR" sz="1600" u="sng">
                <a:solidFill>
                  <a:srgbClr val="555555"/>
                </a:solidFill>
                <a:latin typeface="Calibri"/>
                <a:cs typeface="Calibri"/>
              </a:rPr>
              <a:t>Exemple</a:t>
            </a:r>
            <a:r>
              <a:rPr lang="fr-FR" sz="1600">
                <a:solidFill>
                  <a:srgbClr val="555555"/>
                </a:solidFill>
                <a:latin typeface="Calibri"/>
                <a:cs typeface="Calibri"/>
              </a:rPr>
              <a:t> : code CIN et numéro CIN.</a:t>
            </a:r>
          </a:p>
          <a:p>
            <a:pPr marL="1371600" lvl="6" algn="just">
              <a:buFont typeface="Wingdings" panose="05000000000000000000" pitchFamily="2" charset="2"/>
              <a:buChar char="Ø"/>
            </a:pPr>
            <a:r>
              <a:rPr lang="fr-FR" sz="1600">
                <a:solidFill>
                  <a:srgbClr val="555555"/>
                </a:solidFill>
                <a:latin typeface="Calibri"/>
                <a:cs typeface="Calibri"/>
              </a:rPr>
              <a:t>Il faut garder une seule description et supprimer les autres synonymes.</a:t>
            </a:r>
          </a:p>
          <a:p>
            <a:pPr marL="285750" lvl="1" indent="-285750" algn="just">
              <a:buFont typeface="Arial" panose="020B0604020202020204" pitchFamily="34" charset="0"/>
              <a:buChar char="•"/>
            </a:pPr>
            <a:r>
              <a:rPr lang="en-US" sz="1600" b="1">
                <a:solidFill>
                  <a:srgbClr val="555555"/>
                </a:solidFill>
                <a:latin typeface="Calibri"/>
                <a:cs typeface="Calibri"/>
              </a:rPr>
              <a:t>Les </a:t>
            </a:r>
            <a:r>
              <a:rPr lang="fr-FR" sz="1600" b="1">
                <a:solidFill>
                  <a:srgbClr val="555555"/>
                </a:solidFill>
                <a:latin typeface="Calibri"/>
                <a:cs typeface="Calibri"/>
              </a:rPr>
              <a:t>données calculées </a:t>
            </a:r>
            <a:r>
              <a:rPr lang="fr-FR" sz="1600">
                <a:solidFill>
                  <a:srgbClr val="555555"/>
                </a:solidFill>
                <a:latin typeface="Calibri"/>
                <a:cs typeface="Calibri"/>
              </a:rPr>
              <a:t>ne doivent pas figurer dans le dictionnaire des données, mais plutôt, il faut préciser les éléments qui ont permis ce calcul.</a:t>
            </a:r>
          </a:p>
          <a:p>
            <a:pPr marL="0" lvl="1" algn="just"/>
            <a:r>
              <a:rPr lang="fr-FR" sz="1600">
                <a:solidFill>
                  <a:srgbClr val="555555"/>
                </a:solidFill>
                <a:latin typeface="Calibri"/>
                <a:cs typeface="Calibri"/>
              </a:rPr>
              <a:t>	</a:t>
            </a:r>
            <a:r>
              <a:rPr lang="fr-FR" sz="1600" u="sng">
                <a:solidFill>
                  <a:srgbClr val="555555"/>
                </a:solidFill>
                <a:latin typeface="Calibri"/>
                <a:cs typeface="Calibri"/>
              </a:rPr>
              <a:t>Exemple</a:t>
            </a:r>
            <a:r>
              <a:rPr lang="fr-FR" sz="1600">
                <a:solidFill>
                  <a:srgbClr val="555555"/>
                </a:solidFill>
                <a:latin typeface="Calibri"/>
                <a:cs typeface="Calibri"/>
              </a:rPr>
              <a:t> : PRIX TTC = PRIX HT * TVA</a:t>
            </a:r>
          </a:p>
          <a:p>
            <a:pPr marL="1371600" lvl="6" algn="just">
              <a:buFont typeface="Wingdings" panose="05000000000000000000" pitchFamily="2" charset="2"/>
              <a:buChar char="Ø"/>
            </a:pPr>
            <a:r>
              <a:rPr lang="fr-FR" sz="1600">
                <a:solidFill>
                  <a:srgbClr val="555555"/>
                </a:solidFill>
                <a:latin typeface="Calibri"/>
                <a:cs typeface="Calibri"/>
              </a:rPr>
              <a:t>Les données à retenir seront : PRIX HT et TVA.</a:t>
            </a:r>
          </a:p>
        </p:txBody>
      </p:sp>
    </p:spTree>
    <p:extLst>
      <p:ext uri="{BB962C8B-B14F-4D97-AF65-F5344CB8AC3E}">
        <p14:creationId xmlns:p14="http://schemas.microsoft.com/office/powerpoint/2010/main" val="1620882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85</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7" y="891258"/>
            <a:ext cx="4226560"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Dictionnaire des données</a:t>
            </a:r>
          </a:p>
        </p:txBody>
      </p:sp>
      <p:sp>
        <p:nvSpPr>
          <p:cNvPr id="15" name="Espace réservé du contenu 7">
            <a:extLst>
              <a:ext uri="{FF2B5EF4-FFF2-40B4-BE49-F238E27FC236}">
                <a16:creationId xmlns:a16="http://schemas.microsoft.com/office/drawing/2014/main" id="{842CB885-709C-4C7F-95AB-008592ACB69E}"/>
              </a:ext>
            </a:extLst>
          </p:cNvPr>
          <p:cNvSpPr txBox="1">
            <a:spLocks/>
          </p:cNvSpPr>
          <p:nvPr/>
        </p:nvSpPr>
        <p:spPr>
          <a:xfrm>
            <a:off x="720000" y="1932733"/>
            <a:ext cx="10746576"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a:solidFill>
                  <a:srgbClr val="555555"/>
                </a:solidFill>
                <a:latin typeface="Calibri"/>
                <a:cs typeface="Calibri"/>
              </a:rPr>
              <a:t>Afin d’uniformiser la nomenclature des données, on adopte une formule se composant de : le code du donnée (en minuscules) + raccourcis de nom du concept qu’elle représente (première lettre en majuscule).</a:t>
            </a:r>
          </a:p>
          <a:p>
            <a:pPr algn="just"/>
            <a:r>
              <a:rPr lang="fr-FR" sz="1600" b="1">
                <a:solidFill>
                  <a:srgbClr val="555555"/>
                </a:solidFill>
                <a:latin typeface="Calibri"/>
                <a:cs typeface="Calibri"/>
              </a:rPr>
              <a:t>Exemple</a:t>
            </a:r>
            <a:r>
              <a:rPr lang="fr-FR" sz="1600">
                <a:solidFill>
                  <a:srgbClr val="555555"/>
                </a:solidFill>
                <a:latin typeface="Calibri"/>
                <a:cs typeface="Calibri"/>
              </a:rPr>
              <a:t> :</a:t>
            </a:r>
          </a:p>
          <a:p>
            <a:pPr lvl="1" algn="just"/>
            <a:r>
              <a:rPr lang="fr-FR" sz="1600">
                <a:solidFill>
                  <a:srgbClr val="555555"/>
                </a:solidFill>
                <a:latin typeface="Calibri"/>
                <a:cs typeface="Calibri"/>
              </a:rPr>
              <a:t>Numéro CIN de l’étudiant  	</a:t>
            </a:r>
            <a:r>
              <a:rPr lang="fr-FR" sz="1600">
                <a:solidFill>
                  <a:srgbClr val="555555"/>
                </a:solidFill>
                <a:latin typeface="Calibri"/>
                <a:cs typeface="Calibri"/>
                <a:sym typeface="Wingdings" pitchFamily="2" charset="2"/>
              </a:rPr>
              <a:t>  </a:t>
            </a:r>
            <a:r>
              <a:rPr lang="fr-FR" sz="1600" err="1">
                <a:solidFill>
                  <a:srgbClr val="555555"/>
                </a:solidFill>
                <a:latin typeface="Calibri"/>
                <a:cs typeface="Calibri"/>
                <a:sym typeface="Wingdings" pitchFamily="2" charset="2"/>
              </a:rPr>
              <a:t>numCINEtu</a:t>
            </a:r>
            <a:endParaRPr lang="fr-FR" sz="1600">
              <a:solidFill>
                <a:srgbClr val="555555"/>
              </a:solidFill>
              <a:latin typeface="Calibri"/>
              <a:cs typeface="Calibri"/>
              <a:sym typeface="Wingdings" pitchFamily="2" charset="2"/>
            </a:endParaRPr>
          </a:p>
          <a:p>
            <a:pPr lvl="1" algn="just"/>
            <a:r>
              <a:rPr lang="fr-FR" sz="1600">
                <a:solidFill>
                  <a:srgbClr val="555555"/>
                </a:solidFill>
                <a:latin typeface="Calibri"/>
                <a:cs typeface="Calibri"/>
                <a:sym typeface="Wingdings" pitchFamily="2" charset="2"/>
              </a:rPr>
              <a:t>Titre de la formation 	   </a:t>
            </a:r>
            <a:r>
              <a:rPr lang="fr-FR" sz="1600" err="1">
                <a:solidFill>
                  <a:srgbClr val="555555"/>
                </a:solidFill>
                <a:latin typeface="Calibri"/>
                <a:cs typeface="Calibri"/>
                <a:sym typeface="Wingdings" pitchFamily="2" charset="2"/>
              </a:rPr>
              <a:t>titreForm</a:t>
            </a:r>
            <a:endParaRPr lang="fr-FR" sz="1600">
              <a:solidFill>
                <a:srgbClr val="555555"/>
              </a:solidFill>
              <a:latin typeface="Calibri"/>
              <a:cs typeface="Calibri"/>
            </a:endParaRPr>
          </a:p>
          <a:p>
            <a:pPr algn="just"/>
            <a:r>
              <a:rPr lang="fr-FR" sz="1600">
                <a:solidFill>
                  <a:srgbClr val="555555"/>
                </a:solidFill>
                <a:latin typeface="Calibri"/>
                <a:cs typeface="Calibri"/>
              </a:rPr>
              <a:t>Le dictionnaire de données relatif à notre exemple de la gestion du centre de formation est comme suit :  (1/2)</a:t>
            </a:r>
          </a:p>
          <a:p>
            <a:endParaRPr lang="fr-FR"/>
          </a:p>
        </p:txBody>
      </p:sp>
      <p:sp>
        <p:nvSpPr>
          <p:cNvPr id="17" name="Espace réservé du contenu 8">
            <a:extLst>
              <a:ext uri="{FF2B5EF4-FFF2-40B4-BE49-F238E27FC236}">
                <a16:creationId xmlns:a16="http://schemas.microsoft.com/office/drawing/2014/main" id="{B78424CB-D48D-4965-952E-FCAB26405758}"/>
              </a:ext>
            </a:extLst>
          </p:cNvPr>
          <p:cNvSpPr txBox="1">
            <a:spLocks/>
          </p:cNvSpPr>
          <p:nvPr/>
        </p:nvSpPr>
        <p:spPr>
          <a:xfrm>
            <a:off x="720000" y="1616658"/>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b="1">
                <a:solidFill>
                  <a:srgbClr val="555555"/>
                </a:solidFill>
                <a:latin typeface="Calibri"/>
                <a:cs typeface="Calibri"/>
              </a:rPr>
              <a:t>Bonne pratique : </a:t>
            </a:r>
          </a:p>
        </p:txBody>
      </p:sp>
      <p:graphicFrame>
        <p:nvGraphicFramePr>
          <p:cNvPr id="19" name="Tableau 18">
            <a:extLst>
              <a:ext uri="{FF2B5EF4-FFF2-40B4-BE49-F238E27FC236}">
                <a16:creationId xmlns:a16="http://schemas.microsoft.com/office/drawing/2014/main" id="{6128D557-29B0-492F-9924-19F2038D6489}"/>
              </a:ext>
            </a:extLst>
          </p:cNvPr>
          <p:cNvGraphicFramePr>
            <a:graphicFrameLocks noGrp="1"/>
          </p:cNvGraphicFramePr>
          <p:nvPr>
            <p:extLst>
              <p:ext uri="{D42A27DB-BD31-4B8C-83A1-F6EECF244321}">
                <p14:modId xmlns:p14="http://schemas.microsoft.com/office/powerpoint/2010/main" val="4139177086"/>
              </p:ext>
            </p:extLst>
          </p:nvPr>
        </p:nvGraphicFramePr>
        <p:xfrm>
          <a:off x="1820832" y="3581400"/>
          <a:ext cx="8856000" cy="2639644"/>
        </p:xfrm>
        <a:graphic>
          <a:graphicData uri="http://schemas.openxmlformats.org/drawingml/2006/table">
            <a:tbl>
              <a:tblPr firstRow="1" firstCol="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lvl="0" indent="0" algn="ctr">
                        <a:lnSpc>
                          <a:spcPct val="100000"/>
                        </a:lnSpc>
                        <a:spcBef>
                          <a:spcPts val="0"/>
                        </a:spcBef>
                        <a:spcAft>
                          <a:spcPts val="0"/>
                        </a:spcAft>
                        <a:buFont typeface="+mj-lt"/>
                        <a:buNone/>
                        <a:tabLst>
                          <a:tab pos="278765" algn="l"/>
                        </a:tabLst>
                      </a:pPr>
                      <a:r>
                        <a:rPr lang="fr-FR" sz="1400">
                          <a:effectLst/>
                          <a:latin typeface="Calibri" panose="020F0502020204030204" pitchFamily="34" charset="0"/>
                          <a:cs typeface="Calibri" panose="020F0502020204030204" pitchFamily="34" charset="0"/>
                        </a:rPr>
                        <a:t>Code donnée</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a:effectLst/>
                          <a:latin typeface="Calibri" panose="020F0502020204030204" pitchFamily="34" charset="0"/>
                          <a:cs typeface="Calibri" panose="020F0502020204030204" pitchFamily="34" charset="0"/>
                        </a:rPr>
                        <a:t>Désignation</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a:effectLst/>
                          <a:latin typeface="Calibri" panose="020F0502020204030204" pitchFamily="34" charset="0"/>
                          <a:cs typeface="Calibri" panose="020F0502020204030204" pitchFamily="34" charset="0"/>
                        </a:rPr>
                        <a:t>Type</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a:effectLst/>
                          <a:latin typeface="Calibri" panose="020F0502020204030204" pitchFamily="34" charset="0"/>
                          <a:cs typeface="Calibri" panose="020F0502020204030204" pitchFamily="34" charset="0"/>
                        </a:rPr>
                        <a:t>Taille</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a:effectLst/>
                          <a:latin typeface="Calibri" panose="020F0502020204030204" pitchFamily="34" charset="0"/>
                          <a:cs typeface="Calibri" panose="020F0502020204030204" pitchFamily="34" charset="0"/>
                        </a:rPr>
                        <a:t>Observation</a:t>
                      </a:r>
                      <a:endParaRPr lang="fr-FR" sz="140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err="1">
                          <a:solidFill>
                            <a:srgbClr val="565656"/>
                          </a:solidFill>
                          <a:effectLst/>
                          <a:latin typeface="Calibri" panose="020F0502020204030204" pitchFamily="34" charset="0"/>
                          <a:cs typeface="Calibri" panose="020F0502020204030204" pitchFamily="34" charset="0"/>
                        </a:rPr>
                        <a:t>numCINEtu</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Numéro CIN</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9</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Identifiant de l’étudiant</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35644">
                <a:tc>
                  <a:txBody>
                    <a:bodyPr/>
                    <a:lstStyle/>
                    <a:p>
                      <a:pPr marL="0" lvl="0" indent="0" algn="ctr">
                        <a:lnSpc>
                          <a:spcPct val="100000"/>
                        </a:lnSpc>
                        <a:spcBef>
                          <a:spcPts val="0"/>
                        </a:spcBef>
                        <a:spcAft>
                          <a:spcPts val="0"/>
                        </a:spcAft>
                        <a:buFont typeface="+mj-lt"/>
                        <a:buNone/>
                        <a:tabLst>
                          <a:tab pos="278765" algn="l"/>
                        </a:tabLst>
                      </a:pPr>
                      <a:r>
                        <a:rPr lang="fr-FR" sz="1200" err="1">
                          <a:solidFill>
                            <a:srgbClr val="565656"/>
                          </a:solidFill>
                          <a:effectLst/>
                          <a:latin typeface="Calibri" panose="020F0502020204030204" pitchFamily="34" charset="0"/>
                          <a:cs typeface="Calibri" panose="020F0502020204030204" pitchFamily="34" charset="0"/>
                        </a:rPr>
                        <a:t>nomEtu</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Nom de l’étudiant</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Alphabétique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30</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err="1">
                          <a:solidFill>
                            <a:srgbClr val="565656"/>
                          </a:solidFill>
                          <a:effectLst/>
                          <a:latin typeface="Calibri" panose="020F0502020204030204" pitchFamily="34" charset="0"/>
                          <a:cs typeface="Calibri" panose="020F0502020204030204" pitchFamily="34" charset="0"/>
                        </a:rPr>
                        <a:t>prenomEtu</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Prénom de l’étudiant</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Alphabétique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30</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err="1">
                          <a:solidFill>
                            <a:srgbClr val="565656"/>
                          </a:solidFill>
                          <a:effectLst/>
                          <a:latin typeface="Calibri" panose="020F0502020204030204" pitchFamily="34" charset="0"/>
                          <a:cs typeface="Calibri" panose="020F0502020204030204" pitchFamily="34" charset="0"/>
                        </a:rPr>
                        <a:t>dateNaissEtu</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Date de naissance</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Date</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err="1">
                          <a:solidFill>
                            <a:srgbClr val="565656"/>
                          </a:solidFill>
                          <a:effectLst/>
                          <a:latin typeface="Calibri" panose="020F0502020204030204" pitchFamily="34" charset="0"/>
                          <a:cs typeface="Calibri" panose="020F0502020204030204" pitchFamily="34" charset="0"/>
                        </a:rPr>
                        <a:t>niveauEtu</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Niveau scolaire</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15</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err="1">
                          <a:solidFill>
                            <a:srgbClr val="565656"/>
                          </a:solidFill>
                          <a:effectLst/>
                          <a:latin typeface="Calibri" panose="020F0502020204030204" pitchFamily="34" charset="0"/>
                          <a:cs typeface="Calibri" panose="020F0502020204030204" pitchFamily="34" charset="0"/>
                        </a:rPr>
                        <a:t>nomvilleEtu</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Nom de la ville</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Alphabétique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15</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err="1">
                          <a:solidFill>
                            <a:srgbClr val="565656"/>
                          </a:solidFill>
                          <a:effectLst/>
                          <a:latin typeface="Calibri" panose="020F0502020204030204" pitchFamily="34" charset="0"/>
                          <a:cs typeface="Calibri" panose="020F0502020204030204" pitchFamily="34" charset="0"/>
                        </a:rPr>
                        <a:t>AdresseEtu</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Adresse de l’</a:t>
                      </a:r>
                      <a:r>
                        <a:rPr lang="fr-FR" sz="1200" err="1">
                          <a:solidFill>
                            <a:srgbClr val="565656"/>
                          </a:solidFill>
                          <a:effectLst/>
                          <a:latin typeface="Calibri" panose="020F0502020204030204" pitchFamily="34" charset="0"/>
                          <a:cs typeface="Calibri" panose="020F0502020204030204" pitchFamily="34" charset="0"/>
                        </a:rPr>
                        <a:t>é</a:t>
                      </a:r>
                      <a:r>
                        <a:rPr lang="fr-FR" sz="1200">
                          <a:solidFill>
                            <a:srgbClr val="565656"/>
                          </a:solidFill>
                          <a:effectLst/>
                          <a:latin typeface="Calibri" panose="020F0502020204030204" pitchFamily="34" charset="0"/>
                          <a:cs typeface="Calibri" panose="020F0502020204030204" pitchFamily="34" charset="0"/>
                        </a:rPr>
                        <a:t>tudiant</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90</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825901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86</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7" y="891258"/>
            <a:ext cx="4226560"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Dictionnaire des données</a:t>
            </a:r>
          </a:p>
        </p:txBody>
      </p:sp>
      <p:sp>
        <p:nvSpPr>
          <p:cNvPr id="24" name="Espace réservé du contenu 3">
            <a:extLst>
              <a:ext uri="{FF2B5EF4-FFF2-40B4-BE49-F238E27FC236}">
                <a16:creationId xmlns:a16="http://schemas.microsoft.com/office/drawing/2014/main" id="{C1DEC733-941C-4F6D-A2D4-96EF872256B0}"/>
              </a:ext>
            </a:extLst>
          </p:cNvPr>
          <p:cNvSpPr txBox="1">
            <a:spLocks/>
          </p:cNvSpPr>
          <p:nvPr/>
        </p:nvSpPr>
        <p:spPr>
          <a:xfrm>
            <a:off x="720000" y="1719763"/>
            <a:ext cx="10746576"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Arial" panose="020B0604020202020204" pitchFamily="34" charset="0"/>
              <a:buChar char="•"/>
            </a:pPr>
            <a:r>
              <a:rPr lang="fr-FR" sz="1600">
                <a:solidFill>
                  <a:srgbClr val="555555"/>
                </a:solidFill>
                <a:latin typeface="Calibri"/>
                <a:cs typeface="Calibri"/>
              </a:rPr>
              <a:t>Le dictionnaire de données relatif à notre exemple de la gestion du centre de formation : (</a:t>
            </a:r>
            <a:r>
              <a:rPr lang="en-US" sz="1600">
                <a:solidFill>
                  <a:srgbClr val="555555"/>
                </a:solidFill>
                <a:latin typeface="Calibri"/>
                <a:cs typeface="Calibri"/>
              </a:rPr>
              <a:t>2</a:t>
            </a:r>
            <a:r>
              <a:rPr lang="fr-FR" sz="1600">
                <a:solidFill>
                  <a:srgbClr val="555555"/>
                </a:solidFill>
                <a:latin typeface="Calibri"/>
                <a:cs typeface="Calibri"/>
              </a:rPr>
              <a:t>/2)</a:t>
            </a:r>
          </a:p>
          <a:p>
            <a:endParaRPr lang="fr-FR"/>
          </a:p>
        </p:txBody>
      </p:sp>
      <p:graphicFrame>
        <p:nvGraphicFramePr>
          <p:cNvPr id="25" name="Tableau 24"/>
          <p:cNvGraphicFramePr>
            <a:graphicFrameLocks noGrp="1"/>
          </p:cNvGraphicFramePr>
          <p:nvPr>
            <p:extLst>
              <p:ext uri="{D42A27DB-BD31-4B8C-83A1-F6EECF244321}">
                <p14:modId xmlns:p14="http://schemas.microsoft.com/office/powerpoint/2010/main" val="1232036308"/>
              </p:ext>
            </p:extLst>
          </p:nvPr>
        </p:nvGraphicFramePr>
        <p:xfrm>
          <a:off x="1704513" y="2209950"/>
          <a:ext cx="8856000" cy="4248000"/>
        </p:xfrm>
        <a:graphic>
          <a:graphicData uri="http://schemas.openxmlformats.org/drawingml/2006/table">
            <a:tbl>
              <a:tblPr firstRow="1" firstCol="1" bandRow="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algn="ctr">
                        <a:lnSpc>
                          <a:spcPct val="100000"/>
                        </a:lnSpc>
                        <a:spcBef>
                          <a:spcPts val="0"/>
                        </a:spcBef>
                        <a:spcAft>
                          <a:spcPts val="0"/>
                        </a:spcAft>
                        <a:tabLst>
                          <a:tab pos="278765" algn="l"/>
                        </a:tabLst>
                      </a:pPr>
                      <a:r>
                        <a:rPr lang="fr-FR" sz="1400">
                          <a:effectLst/>
                          <a:latin typeface="Calibri" panose="020F0502020204030204" pitchFamily="34" charset="0"/>
                          <a:cs typeface="Calibri" panose="020F0502020204030204" pitchFamily="34" charset="0"/>
                        </a:rPr>
                        <a:t>Code donnée</a:t>
                      </a:r>
                      <a:endParaRPr lang="fr-FR" sz="140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a:effectLst/>
                          <a:latin typeface="Calibri" panose="020F0502020204030204" pitchFamily="34" charset="0"/>
                          <a:cs typeface="Calibri" panose="020F0502020204030204" pitchFamily="34" charset="0"/>
                        </a:rPr>
                        <a:t>Désignation</a:t>
                      </a:r>
                      <a:endParaRPr lang="fr-FR" sz="140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a:effectLst/>
                          <a:latin typeface="Calibri" panose="020F0502020204030204" pitchFamily="34" charset="0"/>
                          <a:cs typeface="Calibri" panose="020F0502020204030204" pitchFamily="34" charset="0"/>
                        </a:rPr>
                        <a:t>Type</a:t>
                      </a:r>
                      <a:endParaRPr lang="fr-FR" sz="140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a:effectLst/>
                          <a:latin typeface="Calibri" panose="020F0502020204030204" pitchFamily="34" charset="0"/>
                          <a:cs typeface="Calibri" panose="020F0502020204030204" pitchFamily="34" charset="0"/>
                        </a:rPr>
                        <a:t>Taille</a:t>
                      </a:r>
                      <a:endParaRPr lang="fr-FR" sz="140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a:effectLst/>
                          <a:latin typeface="Calibri" panose="020F0502020204030204" pitchFamily="34" charset="0"/>
                          <a:cs typeface="Calibri" panose="020F0502020204030204" pitchFamily="34" charset="0"/>
                        </a:rPr>
                        <a:t>Observation</a:t>
                      </a:r>
                      <a:endParaRPr lang="fr-FR" sz="140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codeForm</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Code de la formation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9</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Identifiant de la formation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titreForm</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Titre de la formation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30</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dureeForm</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Durée de la formation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3</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prixForm</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Prix de la formation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5</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codeSess</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Code de la session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9</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Identifiant de la session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nomSess</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Nom de la session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30</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dateDebutSess</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Date du début de la session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Date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dateFinSess</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Date de la fin de la session</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Date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8"/>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codeSpec</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Code de la spécialité</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10</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9"/>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nomSpec</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Nom de la spécialité</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30</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0"/>
                  </a:ext>
                </a:extLst>
              </a:tr>
              <a:tr h="324000">
                <a:tc>
                  <a:txBody>
                    <a:bodyPr/>
                    <a:lstStyle/>
                    <a:p>
                      <a:pPr marL="0" algn="ctr">
                        <a:lnSpc>
                          <a:spcPct val="100000"/>
                        </a:lnSpc>
                        <a:spcBef>
                          <a:spcPts val="0"/>
                        </a:spcBef>
                        <a:spcAft>
                          <a:spcPts val="0"/>
                        </a:spcAft>
                        <a:tabLst>
                          <a:tab pos="278765" algn="l"/>
                        </a:tabLst>
                      </a:pPr>
                      <a:r>
                        <a:rPr lang="fr-FR" sz="1200" err="1">
                          <a:solidFill>
                            <a:srgbClr val="565656"/>
                          </a:solidFill>
                          <a:effectLst/>
                          <a:latin typeface="Calibri" panose="020F0502020204030204" pitchFamily="34" charset="0"/>
                          <a:cs typeface="Calibri" panose="020F0502020204030204" pitchFamily="34" charset="0"/>
                        </a:rPr>
                        <a:t>descSpec</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Description de la spécialité</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90</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1"/>
                  </a:ext>
                </a:extLst>
              </a:tr>
              <a:tr h="324000">
                <a:tc>
                  <a:txBody>
                    <a:bodyPr/>
                    <a:lstStyle/>
                    <a:p>
                      <a:pPr marL="0" algn="ctr">
                        <a:lnSpc>
                          <a:spcPct val="100000"/>
                        </a:lnSpc>
                        <a:spcBef>
                          <a:spcPts val="0"/>
                        </a:spcBef>
                        <a:spcAft>
                          <a:spcPts val="0"/>
                        </a:spcAft>
                        <a:tabLst>
                          <a:tab pos="278765" algn="l"/>
                        </a:tabLst>
                      </a:pPr>
                      <a:r>
                        <a:rPr lang="en-US" sz="1200" err="1">
                          <a:solidFill>
                            <a:srgbClr val="565656"/>
                          </a:solidFill>
                          <a:effectLst/>
                          <a:latin typeface="Calibri" panose="020F0502020204030204" pitchFamily="34" charset="0"/>
                          <a:ea typeface="+mn-ea"/>
                          <a:cs typeface="Calibri" panose="020F0502020204030204" pitchFamily="34" charset="0"/>
                        </a:rPr>
                        <a:t>typeCours</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a:solidFill>
                            <a:srgbClr val="565656"/>
                          </a:solidFill>
                          <a:effectLst/>
                          <a:latin typeface="Calibri" panose="020F0502020204030204" pitchFamily="34" charset="0"/>
                          <a:ea typeface="+mn-ea"/>
                          <a:cs typeface="Calibri" panose="020F0502020204030204" pitchFamily="34" charset="0"/>
                        </a:rPr>
                        <a:t>Type de </a:t>
                      </a:r>
                      <a:r>
                        <a:rPr lang="en-US" sz="1200" err="1">
                          <a:solidFill>
                            <a:srgbClr val="565656"/>
                          </a:solidFill>
                          <a:effectLst/>
                          <a:latin typeface="Calibri" panose="020F0502020204030204" pitchFamily="34" charset="0"/>
                          <a:ea typeface="+mn-ea"/>
                          <a:cs typeface="Calibri" panose="020F0502020204030204" pitchFamily="34" charset="0"/>
                        </a:rPr>
                        <a:t>cours</a:t>
                      </a:r>
                      <a:r>
                        <a:rPr lang="en-US" sz="1200">
                          <a:solidFill>
                            <a:srgbClr val="565656"/>
                          </a:solidFill>
                          <a:effectLst/>
                          <a:latin typeface="Calibri" panose="020F0502020204030204" pitchFamily="34" charset="0"/>
                          <a:ea typeface="+mn-ea"/>
                          <a:cs typeface="Calibri" panose="020F0502020204030204" pitchFamily="34" charset="0"/>
                        </a:rPr>
                        <a:t> </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err="1">
                          <a:solidFill>
                            <a:srgbClr val="565656"/>
                          </a:solidFill>
                          <a:effectLst/>
                          <a:latin typeface="Calibri" panose="020F0502020204030204" pitchFamily="34" charset="0"/>
                          <a:ea typeface="+mn-ea"/>
                          <a:cs typeface="Calibri" panose="020F0502020204030204" pitchFamily="34" charset="0"/>
                        </a:rPr>
                        <a:t>Alphabetique</a:t>
                      </a: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endParaRPr lang="fr-FR" sz="120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noProof="0" err="1">
                          <a:solidFill>
                            <a:srgbClr val="565656"/>
                          </a:solidFill>
                          <a:effectLst/>
                          <a:latin typeface="Calibri" panose="020F0502020204030204" pitchFamily="34" charset="0"/>
                          <a:ea typeface="+mn-ea"/>
                          <a:cs typeface="Calibri" panose="020F0502020204030204" pitchFamily="34" charset="0"/>
                        </a:rPr>
                        <a:t>Distanciel</a:t>
                      </a:r>
                      <a:r>
                        <a:rPr lang="en-US" sz="1200">
                          <a:solidFill>
                            <a:srgbClr val="565656"/>
                          </a:solidFill>
                          <a:effectLst/>
                          <a:latin typeface="Calibri" panose="020F0502020204030204" pitchFamily="34" charset="0"/>
                          <a:ea typeface="+mn-ea"/>
                          <a:cs typeface="Calibri" panose="020F0502020204030204" pitchFamily="34" charset="0"/>
                        </a:rPr>
                        <a:t> </a:t>
                      </a:r>
                      <a:r>
                        <a:rPr lang="en-US" sz="1200" err="1">
                          <a:solidFill>
                            <a:srgbClr val="565656"/>
                          </a:solidFill>
                          <a:effectLst/>
                          <a:latin typeface="Calibri" panose="020F0502020204030204" pitchFamily="34" charset="0"/>
                          <a:ea typeface="+mn-ea"/>
                          <a:cs typeface="Calibri" panose="020F0502020204030204" pitchFamily="34" charset="0"/>
                        </a:rPr>
                        <a:t>ou</a:t>
                      </a:r>
                      <a:r>
                        <a:rPr lang="en-US" sz="1200" baseline="0">
                          <a:solidFill>
                            <a:srgbClr val="565656"/>
                          </a:solidFill>
                          <a:effectLst/>
                          <a:latin typeface="Calibri" panose="020F0502020204030204" pitchFamily="34" charset="0"/>
                          <a:ea typeface="+mn-ea"/>
                          <a:cs typeface="Calibri" panose="020F0502020204030204" pitchFamily="34" charset="0"/>
                        </a:rPr>
                        <a:t> </a:t>
                      </a:r>
                      <a:r>
                        <a:rPr lang="fr-FR" sz="1200" noProof="0" err="1">
                          <a:solidFill>
                            <a:srgbClr val="565656"/>
                          </a:solidFill>
                          <a:effectLst/>
                          <a:latin typeface="Calibri" panose="020F0502020204030204" pitchFamily="34" charset="0"/>
                          <a:ea typeface="+mn-ea"/>
                          <a:cs typeface="Calibri" panose="020F0502020204030204" pitchFamily="34" charset="0"/>
                        </a:rPr>
                        <a:t>presentiel</a:t>
                      </a:r>
                      <a:endParaRPr lang="fr-FR" sz="1200" noProof="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74234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746576" cy="178524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6">
                    <a:lumMod val="75000"/>
                  </a:schemeClr>
                </a:solidFill>
                <a:cs typeface="Calibri"/>
              </a:rPr>
              <a:t>Définition de la dépendance fonctionnelle</a:t>
            </a:r>
            <a:r>
              <a:rPr lang="fr-FR" sz="1600">
                <a:solidFill>
                  <a:srgbClr val="555555"/>
                </a:solidFill>
                <a:cs typeface="Calibri"/>
              </a:rPr>
              <a:t> :</a:t>
            </a:r>
          </a:p>
          <a:p>
            <a:pPr marL="285750" indent="-285750" algn="just">
              <a:buFont typeface="Wingdings" panose="05000000000000000000" pitchFamily="2" charset="2"/>
              <a:buChar char="§"/>
            </a:pPr>
            <a:r>
              <a:rPr lang="fr-FR" sz="1600">
                <a:solidFill>
                  <a:srgbClr val="555555"/>
                </a:solidFill>
                <a:latin typeface="Calibri"/>
                <a:cs typeface="Calibri"/>
              </a:rPr>
              <a:t>Soit deux propriétés (ou données) P1 et P2. On dit que P1 et P2 sont reliées par une dépendance fonctionnelle si et seulement si une occurrence (ou valeur) de P1 permet de connaître une et une seule occurrence de P2.</a:t>
            </a:r>
          </a:p>
          <a:p>
            <a:pPr marL="285750" indent="-285750" algn="just">
              <a:buFont typeface="Wingdings" panose="05000000000000000000" pitchFamily="2" charset="2"/>
              <a:buChar char="§"/>
            </a:pPr>
            <a:r>
              <a:rPr lang="fr-FR" sz="1600">
                <a:solidFill>
                  <a:srgbClr val="555555"/>
                </a:solidFill>
                <a:latin typeface="Calibri"/>
                <a:cs typeface="Calibri"/>
              </a:rPr>
              <a:t>Mais la </a:t>
            </a:r>
            <a:r>
              <a:rPr lang="fr-FR" sz="1600" err="1">
                <a:solidFill>
                  <a:srgbClr val="555555"/>
                </a:solidFill>
                <a:latin typeface="Calibri"/>
                <a:cs typeface="Calibri"/>
              </a:rPr>
              <a:t>récipoque</a:t>
            </a:r>
            <a:r>
              <a:rPr lang="fr-FR" sz="1600">
                <a:solidFill>
                  <a:srgbClr val="555555"/>
                </a:solidFill>
                <a:latin typeface="Calibri"/>
                <a:cs typeface="Calibri"/>
              </a:rPr>
              <a:t> est fausse (si on connait P2, on ne peut pas en déduire P1).</a:t>
            </a:r>
          </a:p>
          <a:p>
            <a:pPr marL="285750" indent="-285750" algn="just">
              <a:buFont typeface="Wingdings" panose="05000000000000000000" pitchFamily="2" charset="2"/>
              <a:buChar char="§"/>
            </a:pPr>
            <a:r>
              <a:rPr lang="fr-FR" sz="1600">
                <a:solidFill>
                  <a:srgbClr val="555555"/>
                </a:solidFill>
                <a:latin typeface="Calibri"/>
                <a:cs typeface="Calibri"/>
              </a:rPr>
              <a:t>Cette dépendance est représentée comme ceci : </a:t>
            </a:r>
            <a:r>
              <a:rPr lang="fr-FR" sz="1600" b="1">
                <a:solidFill>
                  <a:srgbClr val="FF0000"/>
                </a:solidFill>
                <a:latin typeface="Calibri"/>
                <a:cs typeface="Calibri"/>
              </a:rPr>
              <a:t>P1 → P2</a:t>
            </a:r>
            <a:r>
              <a:rPr lang="fr-FR" sz="1600">
                <a:solidFill>
                  <a:srgbClr val="555555"/>
                </a:solidFill>
                <a:latin typeface="Calibri"/>
                <a:cs typeface="Calibri"/>
              </a:rPr>
              <a:t>.</a:t>
            </a:r>
          </a:p>
          <a:p>
            <a:pPr marL="285750" indent="-285750" algn="just">
              <a:buFont typeface="Wingdings" panose="05000000000000000000" pitchFamily="2" charset="2"/>
              <a:buChar char="§"/>
            </a:pPr>
            <a:r>
              <a:rPr lang="fr-FR" sz="1600">
                <a:solidFill>
                  <a:srgbClr val="555555"/>
                </a:solidFill>
                <a:latin typeface="Calibri"/>
                <a:cs typeface="Calibri"/>
              </a:rPr>
              <a:t>On dit que P1 est </a:t>
            </a:r>
            <a:r>
              <a:rPr lang="fr-FR" sz="1600" b="1">
                <a:solidFill>
                  <a:srgbClr val="FF0000"/>
                </a:solidFill>
                <a:latin typeface="Calibri"/>
                <a:cs typeface="Calibri"/>
              </a:rPr>
              <a:t>la source </a:t>
            </a:r>
            <a:r>
              <a:rPr lang="fr-FR" sz="1600">
                <a:solidFill>
                  <a:srgbClr val="555555"/>
                </a:solidFill>
                <a:latin typeface="Calibri"/>
                <a:cs typeface="Calibri"/>
              </a:rPr>
              <a:t>de la DF et que P2 en est la </a:t>
            </a:r>
            <a:r>
              <a:rPr lang="fr-FR" sz="1600" b="1">
                <a:solidFill>
                  <a:srgbClr val="FF0000"/>
                </a:solidFill>
                <a:latin typeface="Calibri"/>
                <a:cs typeface="Calibri"/>
              </a:rPr>
              <a:t>cible(but)</a:t>
            </a:r>
            <a:r>
              <a:rPr lang="fr-FR" sz="1600">
                <a:solidFill>
                  <a:srgbClr val="555555"/>
                </a:solidFill>
                <a:latin typeface="Calibri"/>
                <a:cs typeface="Calibri"/>
              </a:rPr>
              <a:t>. </a:t>
            </a:r>
          </a:p>
          <a:p>
            <a:pPr algn="just"/>
            <a:endParaRPr lang="fr-FR" sz="1600" b="1">
              <a:solidFill>
                <a:schemeClr val="tx1"/>
              </a:solidFill>
            </a:endParaRPr>
          </a:p>
          <a:p>
            <a:pPr marL="285750" indent="-285750" algn="just">
              <a:buFont typeface="Wingdings" panose="05000000000000000000" pitchFamily="2" charset="2"/>
              <a:buChar char="§"/>
            </a:pPr>
            <a:endParaRPr lang="fr-FR" sz="1600">
              <a:solidFill>
                <a:schemeClr val="tx1"/>
              </a:solidFill>
            </a:endParaRPr>
          </a:p>
          <a:p>
            <a:pPr marL="285750" indent="-285750" algn="just">
              <a:buFont typeface="Wingdings" panose="05000000000000000000" pitchFamily="2" charset="2"/>
              <a:buChar char="§"/>
            </a:pPr>
            <a:endParaRPr lang="fr-FR" sz="1600">
              <a:solidFill>
                <a:srgbClr val="555555"/>
              </a:solidFill>
              <a:latin typeface="Calibri"/>
              <a:cs typeface="Calibri"/>
            </a:endParaRPr>
          </a:p>
        </p:txBody>
      </p:sp>
      <p:sp>
        <p:nvSpPr>
          <p:cNvPr id="7" name="Rectangle 6"/>
          <p:cNvSpPr/>
          <p:nvPr/>
        </p:nvSpPr>
        <p:spPr>
          <a:xfrm>
            <a:off x="716491" y="4844861"/>
            <a:ext cx="10515600" cy="830997"/>
          </a:xfrm>
          <a:prstGeom prst="rect">
            <a:avLst/>
          </a:prstGeom>
        </p:spPr>
        <p:txBody>
          <a:bodyPr wrap="square">
            <a:spAutoFit/>
          </a:bodyPr>
          <a:lstStyle/>
          <a:p>
            <a:r>
              <a:rPr lang="fr-FR" sz="1600" b="1">
                <a:solidFill>
                  <a:srgbClr val="555555"/>
                </a:solidFill>
                <a:latin typeface="Calibri"/>
                <a:ea typeface="+mn-ea"/>
                <a:cs typeface="Calibri"/>
              </a:rPr>
              <a:t>Exemple</a:t>
            </a:r>
            <a:r>
              <a:rPr lang="fr-FR" sz="1600">
                <a:solidFill>
                  <a:srgbClr val="555555"/>
                </a:solidFill>
                <a:latin typeface="Calibri"/>
                <a:ea typeface="+mn-ea"/>
                <a:cs typeface="Calibri"/>
              </a:rPr>
              <a:t> : </a:t>
            </a:r>
          </a:p>
          <a:p>
            <a:pPr algn="just"/>
            <a:r>
              <a:rPr lang="fr-FR" sz="1600">
                <a:solidFill>
                  <a:srgbClr val="555555"/>
                </a:solidFill>
                <a:latin typeface="Calibri"/>
                <a:ea typeface="+mn-ea"/>
                <a:cs typeface="Calibri"/>
              </a:rPr>
              <a:t>Si on connait le numéro d’inscription d’un étudiant, on détermine son nom (un et un seul). Le nom de l’étudiant dépend de son numéro d’inscription. </a:t>
            </a:r>
          </a:p>
        </p:txBody>
      </p:sp>
      <p:sp>
        <p:nvSpPr>
          <p:cNvPr id="8" name="Rectangle 7"/>
          <p:cNvSpPr/>
          <p:nvPr/>
        </p:nvSpPr>
        <p:spPr>
          <a:xfrm>
            <a:off x="959538" y="5699259"/>
            <a:ext cx="4144083" cy="338554"/>
          </a:xfrm>
          <a:prstGeom prst="rect">
            <a:avLst/>
          </a:prstGeom>
        </p:spPr>
        <p:txBody>
          <a:bodyPr wrap="none">
            <a:spAutoFit/>
          </a:bodyPr>
          <a:lstStyle/>
          <a:p>
            <a:pPr marL="285750" indent="-285750" algn="just">
              <a:buFont typeface="Wingdings" panose="05000000000000000000" pitchFamily="2" charset="2"/>
              <a:buChar char="Ø"/>
            </a:pPr>
            <a:r>
              <a:rPr lang="fr-FR" sz="1600">
                <a:solidFill>
                  <a:srgbClr val="555555"/>
                </a:solidFill>
                <a:latin typeface="Calibri"/>
                <a:cs typeface="Calibri"/>
              </a:rPr>
              <a:t>On peut écrire :     </a:t>
            </a:r>
            <a:r>
              <a:rPr lang="fr-FR" sz="1600" b="1" err="1">
                <a:solidFill>
                  <a:srgbClr val="FF0000"/>
                </a:solidFill>
                <a:latin typeface="Calibri"/>
                <a:ea typeface="+mn-ea"/>
                <a:cs typeface="Calibri"/>
              </a:rPr>
              <a:t>numInscEtud</a:t>
            </a:r>
            <a:r>
              <a:rPr lang="fr-FR" sz="1600" b="1">
                <a:solidFill>
                  <a:srgbClr val="FF0000"/>
                </a:solidFill>
                <a:latin typeface="Calibri"/>
                <a:ea typeface="+mn-ea"/>
                <a:cs typeface="Calibri"/>
              </a:rPr>
              <a:t> → </a:t>
            </a:r>
            <a:r>
              <a:rPr lang="fr-FR" sz="1600" b="1" err="1">
                <a:solidFill>
                  <a:srgbClr val="FF0000"/>
                </a:solidFill>
                <a:latin typeface="Calibri"/>
                <a:ea typeface="+mn-ea"/>
                <a:cs typeface="Calibri"/>
              </a:rPr>
              <a:t>nomEtud</a:t>
            </a:r>
            <a:endParaRPr lang="fr-FR" sz="1600" b="1">
              <a:solidFill>
                <a:srgbClr val="FF0000"/>
              </a:solidFill>
              <a:latin typeface="Calibri"/>
              <a:ea typeface="+mn-ea"/>
              <a:cs typeface="Calibri"/>
            </a:endParaRPr>
          </a:p>
        </p:txBody>
      </p:sp>
      <p:sp>
        <p:nvSpPr>
          <p:cNvPr id="24" name="Rectangle 23"/>
          <p:cNvSpPr/>
          <p:nvPr/>
        </p:nvSpPr>
        <p:spPr>
          <a:xfrm>
            <a:off x="716491" y="3669387"/>
            <a:ext cx="10515600" cy="1077218"/>
          </a:xfrm>
          <a:prstGeom prst="rect">
            <a:avLst/>
          </a:prstGeom>
        </p:spPr>
        <p:txBody>
          <a:bodyPr wrap="square">
            <a:spAutoFit/>
          </a:bodyPr>
          <a:lstStyle/>
          <a:p>
            <a:r>
              <a:rPr lang="fr-FR" sz="1600" b="1">
                <a:solidFill>
                  <a:srgbClr val="555555"/>
                </a:solidFill>
                <a:latin typeface="Calibri"/>
                <a:ea typeface="+mn-ea"/>
                <a:cs typeface="Calibri"/>
              </a:rPr>
              <a:t>Les expressions suivantes sont équivalentes</a:t>
            </a:r>
            <a:r>
              <a:rPr lang="fr-FR" sz="1600">
                <a:solidFill>
                  <a:srgbClr val="555555"/>
                </a:solidFill>
                <a:latin typeface="Calibri"/>
                <a:ea typeface="+mn-ea"/>
                <a:cs typeface="Calibri"/>
              </a:rPr>
              <a:t> : </a:t>
            </a:r>
          </a:p>
          <a:p>
            <a:pPr marL="285750" indent="-285750" algn="just">
              <a:buFont typeface="Wingdings" panose="05000000000000000000" pitchFamily="2" charset="2"/>
              <a:buChar char="v"/>
            </a:pPr>
            <a:r>
              <a:rPr lang="fr-FR" sz="1600">
                <a:solidFill>
                  <a:srgbClr val="555555"/>
                </a:solidFill>
                <a:latin typeface="Calibri"/>
                <a:ea typeface="+mn-ea"/>
                <a:cs typeface="Calibri"/>
              </a:rPr>
              <a:t>Il y a une dépendance fonctionnelle de P1 vers P2.</a:t>
            </a:r>
          </a:p>
          <a:p>
            <a:pPr marL="285750" indent="-285750" algn="just">
              <a:buFont typeface="Wingdings" panose="05000000000000000000" pitchFamily="2" charset="2"/>
              <a:buChar char="v"/>
            </a:pPr>
            <a:r>
              <a:rPr lang="fr-FR" sz="1600">
                <a:solidFill>
                  <a:srgbClr val="555555"/>
                </a:solidFill>
                <a:latin typeface="Calibri"/>
                <a:ea typeface="+mn-ea"/>
                <a:cs typeface="Calibri"/>
              </a:rPr>
              <a:t>P2 est en dépendance fonctionnelle de P1.</a:t>
            </a:r>
          </a:p>
          <a:p>
            <a:pPr marL="285750" indent="-285750" algn="just">
              <a:buFont typeface="Wingdings" panose="05000000000000000000" pitchFamily="2" charset="2"/>
              <a:buChar char="v"/>
            </a:pPr>
            <a:r>
              <a:rPr lang="fr-FR" sz="1600">
                <a:solidFill>
                  <a:srgbClr val="555555"/>
                </a:solidFill>
                <a:latin typeface="Calibri"/>
                <a:ea typeface="+mn-ea"/>
                <a:cs typeface="Calibri"/>
              </a:rPr>
              <a:t>P2 dépend fonctionnellement de P1.</a:t>
            </a:r>
          </a:p>
        </p:txBody>
      </p:sp>
      <p:sp>
        <p:nvSpPr>
          <p:cNvPr id="25" name="Rectangle 24"/>
          <p:cNvSpPr/>
          <p:nvPr/>
        </p:nvSpPr>
        <p:spPr>
          <a:xfrm>
            <a:off x="3352800" y="5949636"/>
            <a:ext cx="1625766" cy="584775"/>
          </a:xfrm>
          <a:prstGeom prst="rect">
            <a:avLst/>
          </a:prstGeom>
        </p:spPr>
        <p:txBody>
          <a:bodyPr wrap="none">
            <a:spAutoFit/>
          </a:bodyPr>
          <a:lstStyle/>
          <a:p>
            <a:pPr algn="just"/>
            <a:r>
              <a:rPr lang="fr-FR" sz="1600">
                <a:solidFill>
                  <a:schemeClr val="tx1"/>
                </a:solidFill>
                <a:latin typeface="Calibri"/>
                <a:ea typeface="+mn-ea"/>
                <a:cs typeface="Calibri"/>
              </a:rPr>
              <a:t>12345</a:t>
            </a:r>
            <a:r>
              <a:rPr lang="fr-FR" sz="1600" b="1">
                <a:solidFill>
                  <a:srgbClr val="FF0000"/>
                </a:solidFill>
                <a:latin typeface="Calibri"/>
                <a:ea typeface="+mn-ea"/>
                <a:cs typeface="Calibri"/>
              </a:rPr>
              <a:t> </a:t>
            </a:r>
            <a:r>
              <a:rPr lang="fr-FR" sz="1600" b="1">
                <a:solidFill>
                  <a:schemeClr val="accent3">
                    <a:lumMod val="75000"/>
                  </a:schemeClr>
                </a:solidFill>
                <a:latin typeface="Calibri"/>
                <a:ea typeface="+mn-ea"/>
                <a:cs typeface="Calibri"/>
              </a:rPr>
              <a:t>→</a:t>
            </a:r>
            <a:r>
              <a:rPr lang="fr-FR" sz="1600" b="1">
                <a:solidFill>
                  <a:srgbClr val="FF0000"/>
                </a:solidFill>
                <a:latin typeface="Calibri"/>
                <a:ea typeface="+mn-ea"/>
                <a:cs typeface="Calibri"/>
              </a:rPr>
              <a:t> </a:t>
            </a:r>
            <a:r>
              <a:rPr lang="fr-FR" sz="1600">
                <a:solidFill>
                  <a:schemeClr val="tx1"/>
                </a:solidFill>
                <a:latin typeface="Calibri"/>
                <a:ea typeface="+mn-ea"/>
                <a:cs typeface="Calibri"/>
              </a:rPr>
              <a:t>RAMINI</a:t>
            </a:r>
          </a:p>
          <a:p>
            <a:pPr algn="just"/>
            <a:r>
              <a:rPr lang="fr-FR" sz="1600" b="1">
                <a:solidFill>
                  <a:srgbClr val="FF0000"/>
                </a:solidFill>
                <a:latin typeface="Calibri"/>
                <a:ea typeface="+mn-ea"/>
                <a:cs typeface="Calibri"/>
              </a:rPr>
              <a:t>     </a:t>
            </a:r>
            <a:r>
              <a:rPr lang="fr-FR" sz="1600">
                <a:solidFill>
                  <a:schemeClr val="tx1"/>
                </a:solidFill>
                <a:latin typeface="Calibri"/>
                <a:ea typeface="+mn-ea"/>
                <a:cs typeface="Calibri"/>
              </a:rPr>
              <a:t>?</a:t>
            </a:r>
            <a:r>
              <a:rPr lang="fr-FR" sz="1600" b="1">
                <a:solidFill>
                  <a:srgbClr val="FF0000"/>
                </a:solidFill>
                <a:latin typeface="Calibri"/>
                <a:ea typeface="+mn-ea"/>
                <a:cs typeface="Calibri"/>
              </a:rPr>
              <a:t>    </a:t>
            </a:r>
            <a:r>
              <a:rPr lang="fr-FR" sz="1600" b="1">
                <a:solidFill>
                  <a:schemeClr val="tx1"/>
                </a:solidFill>
                <a:latin typeface="Calibri"/>
                <a:ea typeface="+mn-ea"/>
                <a:cs typeface="Calibri"/>
                <a:sym typeface="Wingdings" panose="05000000000000000000" pitchFamily="2" charset="2"/>
              </a:rPr>
              <a:t></a:t>
            </a:r>
            <a:r>
              <a:rPr lang="fr-FR" sz="1600" b="1">
                <a:solidFill>
                  <a:srgbClr val="FF0000"/>
                </a:solidFill>
                <a:latin typeface="Calibri"/>
                <a:ea typeface="+mn-ea"/>
                <a:cs typeface="Calibri"/>
                <a:sym typeface="Wingdings" panose="05000000000000000000" pitchFamily="2" charset="2"/>
              </a:rPr>
              <a:t> </a:t>
            </a:r>
            <a:r>
              <a:rPr lang="fr-FR" sz="1600">
                <a:solidFill>
                  <a:schemeClr val="tx1"/>
                </a:solidFill>
                <a:latin typeface="Calibri"/>
                <a:ea typeface="+mn-ea"/>
                <a:cs typeface="Calibri"/>
                <a:sym typeface="Wingdings" panose="05000000000000000000" pitchFamily="2" charset="2"/>
              </a:rPr>
              <a:t>BRADA</a:t>
            </a:r>
            <a:endParaRPr lang="fr-FR" sz="1600">
              <a:solidFill>
                <a:schemeClr val="tx1"/>
              </a:solidFill>
              <a:latin typeface="Calibri"/>
              <a:ea typeface="+mn-ea"/>
              <a:cs typeface="Calibri"/>
            </a:endParaRPr>
          </a:p>
        </p:txBody>
      </p:sp>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8723" y="6246164"/>
            <a:ext cx="229796" cy="229796"/>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0664" y="5960933"/>
            <a:ext cx="279592" cy="279592"/>
          </a:xfrm>
          <a:prstGeom prst="rect">
            <a:avLst/>
          </a:prstGeom>
        </p:spPr>
      </p:pic>
    </p:spTree>
    <p:extLst>
      <p:ext uri="{BB962C8B-B14F-4D97-AF65-F5344CB8AC3E}">
        <p14:creationId xmlns:p14="http://schemas.microsoft.com/office/powerpoint/2010/main" val="3648404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88</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7" name="Rectangle 6"/>
          <p:cNvSpPr/>
          <p:nvPr/>
        </p:nvSpPr>
        <p:spPr>
          <a:xfrm>
            <a:off x="4419600" y="2898293"/>
            <a:ext cx="3429000" cy="400110"/>
          </a:xfrm>
          <a:prstGeom prst="rect">
            <a:avLst/>
          </a:prstGeom>
        </p:spPr>
        <p:txBody>
          <a:bodyPr wrap="square">
            <a:spAutoFit/>
          </a:bodyPr>
          <a:lstStyle/>
          <a:p>
            <a:r>
              <a:rPr lang="fr-FR" sz="2000" b="1">
                <a:solidFill>
                  <a:srgbClr val="555555"/>
                </a:solidFill>
                <a:latin typeface="Calibri"/>
                <a:ea typeface="+mn-ea"/>
                <a:cs typeface="Calibri"/>
              </a:rPr>
              <a:t>A    +      B                                 C</a:t>
            </a:r>
            <a:endParaRPr lang="fr-FR" sz="2000">
              <a:solidFill>
                <a:srgbClr val="555555"/>
              </a:solidFill>
              <a:latin typeface="Calibri"/>
              <a:ea typeface="+mn-ea"/>
              <a:cs typeface="Calibri"/>
            </a:endParaRPr>
          </a:p>
        </p:txBody>
      </p:sp>
      <p:sp>
        <p:nvSpPr>
          <p:cNvPr id="9" name="Rectangle 8"/>
          <p:cNvSpPr/>
          <p:nvPr/>
        </p:nvSpPr>
        <p:spPr>
          <a:xfrm>
            <a:off x="785573" y="2051324"/>
            <a:ext cx="5798382" cy="369332"/>
          </a:xfrm>
          <a:prstGeom prst="rect">
            <a:avLst/>
          </a:prstGeom>
        </p:spPr>
        <p:txBody>
          <a:bodyPr wrap="none">
            <a:spAutoFit/>
          </a:bodyPr>
          <a:lstStyle/>
          <a:p>
            <a:pPr marL="285750" indent="-285750">
              <a:buFont typeface="Arial" panose="020B0604020202020204" pitchFamily="34" charset="0"/>
              <a:buChar char="•"/>
            </a:pPr>
            <a:r>
              <a:rPr lang="fr-FR">
                <a:solidFill>
                  <a:srgbClr val="555555"/>
                </a:solidFill>
                <a:latin typeface="Calibri"/>
                <a:ea typeface="+mn-ea"/>
                <a:cs typeface="Calibri"/>
              </a:rPr>
              <a:t>Dépendance fonctionnelle avec des données concaténés</a:t>
            </a:r>
            <a:endParaRPr lang="ar-MA">
              <a:solidFill>
                <a:srgbClr val="555555"/>
              </a:solidFill>
              <a:latin typeface="Calibri"/>
              <a:ea typeface="+mn-ea"/>
              <a:cs typeface="Calibri"/>
            </a:endParaRPr>
          </a:p>
        </p:txBody>
      </p:sp>
      <p:cxnSp>
        <p:nvCxnSpPr>
          <p:cNvPr id="11" name="Connecteur droit avec flèche 10"/>
          <p:cNvCxnSpPr/>
          <p:nvPr/>
        </p:nvCxnSpPr>
        <p:spPr>
          <a:xfrm>
            <a:off x="5867400" y="3127710"/>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345878" y="4288202"/>
            <a:ext cx="4191000" cy="338554"/>
          </a:xfrm>
          <a:prstGeom prst="rect">
            <a:avLst/>
          </a:prstGeom>
        </p:spPr>
        <p:txBody>
          <a:bodyPr wrap="square">
            <a:spAutoFit/>
          </a:bodyPr>
          <a:lstStyle/>
          <a:p>
            <a:r>
              <a:rPr lang="fr-FR" sz="1600" err="1">
                <a:solidFill>
                  <a:srgbClr val="555555"/>
                </a:solidFill>
                <a:latin typeface="Calibri"/>
                <a:ea typeface="+mn-ea"/>
                <a:cs typeface="Calibri"/>
              </a:rPr>
              <a:t>Num_Commande</a:t>
            </a:r>
            <a:r>
              <a:rPr lang="fr-FR" sz="1600">
                <a:solidFill>
                  <a:srgbClr val="555555"/>
                </a:solidFill>
                <a:latin typeface="Calibri"/>
                <a:ea typeface="+mn-ea"/>
                <a:cs typeface="Calibri"/>
              </a:rPr>
              <a:t>    +     </a:t>
            </a:r>
            <a:r>
              <a:rPr lang="fr-FR" sz="1600" err="1">
                <a:solidFill>
                  <a:srgbClr val="555555"/>
                </a:solidFill>
                <a:latin typeface="Calibri"/>
                <a:ea typeface="+mn-ea"/>
                <a:cs typeface="Calibri"/>
              </a:rPr>
              <a:t>Code_produit</a:t>
            </a:r>
            <a:r>
              <a:rPr lang="fr-FR" sz="1600">
                <a:solidFill>
                  <a:srgbClr val="555555"/>
                </a:solidFill>
                <a:latin typeface="Calibri"/>
                <a:ea typeface="+mn-ea"/>
                <a:cs typeface="Calibri"/>
              </a:rPr>
              <a:t>                               </a:t>
            </a:r>
          </a:p>
        </p:txBody>
      </p:sp>
      <p:sp>
        <p:nvSpPr>
          <p:cNvPr id="17" name="Rectangle 16"/>
          <p:cNvSpPr/>
          <p:nvPr/>
        </p:nvSpPr>
        <p:spPr>
          <a:xfrm>
            <a:off x="786865" y="3899763"/>
            <a:ext cx="1117614" cy="369332"/>
          </a:xfrm>
          <a:prstGeom prst="rect">
            <a:avLst/>
          </a:prstGeom>
        </p:spPr>
        <p:txBody>
          <a:bodyPr wrap="none">
            <a:spAutoFit/>
          </a:bodyPr>
          <a:lstStyle/>
          <a:p>
            <a:r>
              <a:rPr lang="fr-FR" sz="1800" b="1">
                <a:solidFill>
                  <a:srgbClr val="555555"/>
                </a:solidFill>
                <a:latin typeface="Calibri"/>
                <a:cs typeface="Calibri"/>
              </a:rPr>
              <a:t>Exemple :</a:t>
            </a:r>
            <a:endParaRPr lang="ar-MA"/>
          </a:p>
        </p:txBody>
      </p:sp>
      <p:cxnSp>
        <p:nvCxnSpPr>
          <p:cNvPr id="27" name="Connecteur droit avec flèche 26"/>
          <p:cNvCxnSpPr/>
          <p:nvPr/>
        </p:nvCxnSpPr>
        <p:spPr>
          <a:xfrm>
            <a:off x="5727615" y="4462519"/>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858000" y="4288202"/>
            <a:ext cx="2330019" cy="338554"/>
          </a:xfrm>
          <a:prstGeom prst="rect">
            <a:avLst/>
          </a:prstGeom>
        </p:spPr>
        <p:txBody>
          <a:bodyPr wrap="square">
            <a:spAutoFit/>
          </a:bodyPr>
          <a:lstStyle/>
          <a:p>
            <a:r>
              <a:rPr lang="fr-FR" sz="1600" err="1">
                <a:solidFill>
                  <a:srgbClr val="555555"/>
                </a:solidFill>
                <a:latin typeface="Calibri"/>
                <a:ea typeface="+mn-ea"/>
                <a:cs typeface="Calibri"/>
              </a:rPr>
              <a:t>Quantité_commandée</a:t>
            </a:r>
            <a:endParaRPr lang="fr-FR" sz="1600">
              <a:solidFill>
                <a:srgbClr val="555555"/>
              </a:solidFill>
              <a:latin typeface="Calibri"/>
              <a:ea typeface="+mn-ea"/>
              <a:cs typeface="Calibri"/>
            </a:endParaRPr>
          </a:p>
        </p:txBody>
      </p:sp>
      <p:sp>
        <p:nvSpPr>
          <p:cNvPr id="19" name="Rectangle 18"/>
          <p:cNvSpPr/>
          <p:nvPr/>
        </p:nvSpPr>
        <p:spPr>
          <a:xfrm>
            <a:off x="4191000" y="2743200"/>
            <a:ext cx="36576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sp>
        <p:nvSpPr>
          <p:cNvPr id="48" name="Rectangle 47"/>
          <p:cNvSpPr/>
          <p:nvPr/>
        </p:nvSpPr>
        <p:spPr>
          <a:xfrm>
            <a:off x="751327" y="5051889"/>
            <a:ext cx="1184940" cy="369332"/>
          </a:xfrm>
          <a:prstGeom prst="rect">
            <a:avLst/>
          </a:prstGeom>
        </p:spPr>
        <p:txBody>
          <a:bodyPr wrap="none">
            <a:spAutoFit/>
          </a:bodyPr>
          <a:lstStyle/>
          <a:p>
            <a:r>
              <a:rPr lang="fr-FR" sz="1600" b="1">
                <a:solidFill>
                  <a:schemeClr val="accent6">
                    <a:lumMod val="75000"/>
                  </a:schemeClr>
                </a:solidFill>
                <a:latin typeface="Calibri"/>
                <a:cs typeface="Calibri"/>
              </a:rPr>
              <a:t>Remarque</a:t>
            </a:r>
            <a:r>
              <a:rPr lang="fr-FR" sz="1800" b="1">
                <a:solidFill>
                  <a:srgbClr val="555555"/>
                </a:solidFill>
                <a:latin typeface="Calibri"/>
                <a:cs typeface="Calibri"/>
              </a:rPr>
              <a:t> </a:t>
            </a:r>
            <a:r>
              <a:rPr lang="fr-FR" sz="1600" b="1">
                <a:solidFill>
                  <a:schemeClr val="accent6">
                    <a:lumMod val="75000"/>
                  </a:schemeClr>
                </a:solidFill>
                <a:latin typeface="Calibri"/>
                <a:cs typeface="Calibri"/>
              </a:rPr>
              <a:t>:</a:t>
            </a:r>
            <a:endParaRPr lang="ar-MA" sz="1600" b="1">
              <a:solidFill>
                <a:schemeClr val="accent6">
                  <a:lumMod val="75000"/>
                </a:schemeClr>
              </a:solidFill>
              <a:latin typeface="Calibri"/>
              <a:cs typeface="Calibri"/>
            </a:endParaRPr>
          </a:p>
        </p:txBody>
      </p:sp>
      <p:sp>
        <p:nvSpPr>
          <p:cNvPr id="49" name="Rectangle 48"/>
          <p:cNvSpPr/>
          <p:nvPr/>
        </p:nvSpPr>
        <p:spPr>
          <a:xfrm>
            <a:off x="804752" y="5441522"/>
            <a:ext cx="4453047" cy="584775"/>
          </a:xfrm>
          <a:prstGeom prst="rect">
            <a:avLst/>
          </a:prstGeom>
        </p:spPr>
        <p:txBody>
          <a:bodyPr wrap="square">
            <a:spAutoFit/>
          </a:bodyPr>
          <a:lstStyle/>
          <a:p>
            <a:pPr algn="just"/>
            <a:r>
              <a:rPr lang="fr-FR" sz="1600">
                <a:solidFill>
                  <a:srgbClr val="555555"/>
                </a:solidFill>
                <a:latin typeface="Calibri"/>
                <a:cs typeface="Calibri"/>
              </a:rPr>
              <a:t>Dans le </a:t>
            </a:r>
            <a:r>
              <a:rPr lang="fr-FR" sz="1600">
                <a:solidFill>
                  <a:srgbClr val="FF0000"/>
                </a:solidFill>
                <a:latin typeface="Calibri"/>
                <a:cs typeface="Calibri"/>
              </a:rPr>
              <a:t>graphe des DF</a:t>
            </a:r>
            <a:r>
              <a:rPr lang="fr-FR" sz="1600">
                <a:solidFill>
                  <a:srgbClr val="555555"/>
                </a:solidFill>
                <a:latin typeface="Calibri"/>
                <a:cs typeface="Calibri"/>
              </a:rPr>
              <a:t>, les attributs concaténés sont présentés comme suit :</a:t>
            </a:r>
            <a:endParaRPr lang="fr-FR" sz="1600">
              <a:solidFill>
                <a:srgbClr val="555555"/>
              </a:solidFill>
              <a:latin typeface="Calibri"/>
              <a:ea typeface="+mn-ea"/>
              <a:cs typeface="Calibri"/>
            </a:endParaRPr>
          </a:p>
        </p:txBody>
      </p:sp>
      <p:sp>
        <p:nvSpPr>
          <p:cNvPr id="50" name="Rectangle 49"/>
          <p:cNvSpPr/>
          <p:nvPr/>
        </p:nvSpPr>
        <p:spPr>
          <a:xfrm>
            <a:off x="5819769" y="5380592"/>
            <a:ext cx="1845122" cy="338554"/>
          </a:xfrm>
          <a:prstGeom prst="rect">
            <a:avLst/>
          </a:prstGeom>
        </p:spPr>
        <p:txBody>
          <a:bodyPr wrap="square">
            <a:spAutoFit/>
          </a:bodyPr>
          <a:lstStyle/>
          <a:p>
            <a:r>
              <a:rPr lang="fr-FR" sz="1600" err="1">
                <a:solidFill>
                  <a:srgbClr val="555555"/>
                </a:solidFill>
                <a:latin typeface="Calibri"/>
                <a:cs typeface="Calibri"/>
              </a:rPr>
              <a:t>Num_Commande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sp>
        <p:nvSpPr>
          <p:cNvPr id="8" name="Rectangle 7"/>
          <p:cNvSpPr/>
          <p:nvPr/>
        </p:nvSpPr>
        <p:spPr>
          <a:xfrm>
            <a:off x="6072842" y="6013649"/>
            <a:ext cx="1479892" cy="369332"/>
          </a:xfrm>
          <a:prstGeom prst="rect">
            <a:avLst/>
          </a:prstGeom>
        </p:spPr>
        <p:txBody>
          <a:bodyPr wrap="none">
            <a:spAutoFit/>
          </a:bodyPr>
          <a:lstStyle/>
          <a:p>
            <a:r>
              <a:rPr lang="fr-FR" err="1">
                <a:solidFill>
                  <a:srgbClr val="555555"/>
                </a:solidFill>
                <a:latin typeface="Calibri"/>
                <a:cs typeface="Calibri"/>
              </a:rPr>
              <a:t>Code_produit</a:t>
            </a:r>
            <a:endParaRPr lang="ar-MA"/>
          </a:p>
        </p:txBody>
      </p:sp>
      <p:cxnSp>
        <p:nvCxnSpPr>
          <p:cNvPr id="55" name="Connecteur droit avec flèche 54"/>
          <p:cNvCxnSpPr>
            <a:endCxn id="14" idx="2"/>
          </p:cNvCxnSpPr>
          <p:nvPr/>
        </p:nvCxnSpPr>
        <p:spPr>
          <a:xfrm>
            <a:off x="7430947" y="5590572"/>
            <a:ext cx="795914" cy="2503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flipV="1">
            <a:off x="7547376" y="5890743"/>
            <a:ext cx="677930" cy="3159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8226861" y="5689753"/>
            <a:ext cx="389733" cy="3022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MA"/>
          </a:p>
        </p:txBody>
      </p:sp>
      <p:cxnSp>
        <p:nvCxnSpPr>
          <p:cNvPr id="57" name="Connecteur droit avec flèche 56"/>
          <p:cNvCxnSpPr/>
          <p:nvPr/>
        </p:nvCxnSpPr>
        <p:spPr>
          <a:xfrm flipV="1">
            <a:off x="8593445" y="5840872"/>
            <a:ext cx="474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9050982" y="5647333"/>
            <a:ext cx="2330019" cy="369332"/>
          </a:xfrm>
          <a:prstGeom prst="rect">
            <a:avLst/>
          </a:prstGeom>
        </p:spPr>
        <p:txBody>
          <a:bodyPr wrap="square">
            <a:spAutoFit/>
          </a:bodyPr>
          <a:lstStyle/>
          <a:p>
            <a:r>
              <a:rPr lang="fr-FR" err="1">
                <a:solidFill>
                  <a:srgbClr val="555555"/>
                </a:solidFill>
                <a:latin typeface="Calibri"/>
                <a:ea typeface="+mn-ea"/>
                <a:cs typeface="Calibri"/>
              </a:rPr>
              <a:t>Quantité_commandée</a:t>
            </a:r>
            <a:endParaRPr lang="fr-FR">
              <a:solidFill>
                <a:srgbClr val="555555"/>
              </a:solidFill>
              <a:latin typeface="Calibri"/>
              <a:ea typeface="+mn-ea"/>
              <a:cs typeface="Calibri"/>
            </a:endParaRPr>
          </a:p>
        </p:txBody>
      </p:sp>
    </p:spTree>
    <p:extLst>
      <p:ext uri="{BB962C8B-B14F-4D97-AF65-F5344CB8AC3E}">
        <p14:creationId xmlns:p14="http://schemas.microsoft.com/office/powerpoint/2010/main" val="2819875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89</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9" name="Rectangle 8"/>
          <p:cNvSpPr/>
          <p:nvPr/>
        </p:nvSpPr>
        <p:spPr>
          <a:xfrm>
            <a:off x="786865" y="1739472"/>
            <a:ext cx="5766322" cy="369332"/>
          </a:xfrm>
          <a:prstGeom prst="rect">
            <a:avLst/>
          </a:prstGeom>
        </p:spPr>
        <p:txBody>
          <a:bodyPr wrap="none">
            <a:spAutoFit/>
          </a:bodyPr>
          <a:lstStyle/>
          <a:p>
            <a:r>
              <a:rPr lang="fr-FR" b="1">
                <a:solidFill>
                  <a:schemeClr val="accent3">
                    <a:lumMod val="75000"/>
                  </a:schemeClr>
                </a:solidFill>
                <a:latin typeface="Calibri"/>
                <a:cs typeface="Calibri"/>
              </a:rPr>
              <a:t>Propriétés des dépendances fonctionnelles : </a:t>
            </a:r>
            <a:r>
              <a:rPr lang="fr-FR" b="1">
                <a:solidFill>
                  <a:schemeClr val="tx1"/>
                </a:solidFill>
                <a:latin typeface="Calibri"/>
                <a:cs typeface="Calibri"/>
              </a:rPr>
              <a:t>La transitivité</a:t>
            </a:r>
            <a:endParaRPr lang="ar-MA">
              <a:solidFill>
                <a:schemeClr val="tx1"/>
              </a:solidFill>
            </a:endParaRPr>
          </a:p>
        </p:txBody>
      </p:sp>
      <p:cxnSp>
        <p:nvCxnSpPr>
          <p:cNvPr id="11" name="Connecteur droit avec flèche 10"/>
          <p:cNvCxnSpPr/>
          <p:nvPr/>
        </p:nvCxnSpPr>
        <p:spPr>
          <a:xfrm>
            <a:off x="2895600" y="2514600"/>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84678" y="4068928"/>
            <a:ext cx="1845122" cy="369332"/>
          </a:xfrm>
          <a:prstGeom prst="rect">
            <a:avLst/>
          </a:prstGeom>
        </p:spPr>
        <p:txBody>
          <a:bodyPr wrap="square">
            <a:spAutoFit/>
          </a:bodyPr>
          <a:lstStyle/>
          <a:p>
            <a:r>
              <a:rPr lang="fr-FR" err="1">
                <a:solidFill>
                  <a:srgbClr val="555555"/>
                </a:solidFill>
                <a:latin typeface="Calibri"/>
                <a:cs typeface="Calibri"/>
              </a:rPr>
              <a:t>Num_Commande</a:t>
            </a:r>
            <a:r>
              <a:rPr lang="fr-FR" b="1">
                <a:solidFill>
                  <a:srgbClr val="555555"/>
                </a:solidFill>
                <a:latin typeface="Calibri"/>
                <a:ea typeface="+mn-ea"/>
                <a:cs typeface="Calibri"/>
              </a:rPr>
              <a:t>  </a:t>
            </a:r>
            <a:endParaRPr lang="fr-FR">
              <a:solidFill>
                <a:srgbClr val="555555"/>
              </a:solidFill>
              <a:latin typeface="Calibri"/>
              <a:ea typeface="+mn-ea"/>
              <a:cs typeface="Calibri"/>
            </a:endParaRPr>
          </a:p>
        </p:txBody>
      </p:sp>
      <p:sp>
        <p:nvSpPr>
          <p:cNvPr id="17" name="Rectangle 16"/>
          <p:cNvSpPr/>
          <p:nvPr/>
        </p:nvSpPr>
        <p:spPr>
          <a:xfrm>
            <a:off x="840390" y="3255697"/>
            <a:ext cx="1117614" cy="369332"/>
          </a:xfrm>
          <a:prstGeom prst="rect">
            <a:avLst/>
          </a:prstGeom>
        </p:spPr>
        <p:txBody>
          <a:bodyPr wrap="none">
            <a:spAutoFit/>
          </a:bodyPr>
          <a:lstStyle/>
          <a:p>
            <a:r>
              <a:rPr lang="fr-FR" sz="1800" b="1">
                <a:solidFill>
                  <a:srgbClr val="555555"/>
                </a:solidFill>
                <a:latin typeface="Calibri"/>
                <a:cs typeface="Calibri"/>
              </a:rPr>
              <a:t>Exemple :</a:t>
            </a:r>
            <a:endParaRPr lang="ar-MA"/>
          </a:p>
        </p:txBody>
      </p:sp>
      <p:cxnSp>
        <p:nvCxnSpPr>
          <p:cNvPr id="27" name="Connecteur droit avec flèche 26"/>
          <p:cNvCxnSpPr/>
          <p:nvPr/>
        </p:nvCxnSpPr>
        <p:spPr>
          <a:xfrm>
            <a:off x="2829800" y="4276526"/>
            <a:ext cx="715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54347" y="2302199"/>
            <a:ext cx="324128" cy="369332"/>
          </a:xfrm>
          <a:prstGeom prst="rect">
            <a:avLst/>
          </a:prstGeom>
        </p:spPr>
        <p:txBody>
          <a:bodyPr wrap="none">
            <a:spAutoFit/>
          </a:bodyPr>
          <a:lstStyle/>
          <a:p>
            <a:r>
              <a:rPr lang="fr-FR" b="1">
                <a:solidFill>
                  <a:srgbClr val="555555"/>
                </a:solidFill>
                <a:latin typeface="Calibri"/>
                <a:cs typeface="Calibri"/>
              </a:rPr>
              <a:t>A</a:t>
            </a:r>
            <a:endParaRPr lang="ar-MA"/>
          </a:p>
        </p:txBody>
      </p:sp>
      <p:sp>
        <p:nvSpPr>
          <p:cNvPr id="31" name="Rectangle 30"/>
          <p:cNvSpPr/>
          <p:nvPr/>
        </p:nvSpPr>
        <p:spPr>
          <a:xfrm>
            <a:off x="4065305" y="2288424"/>
            <a:ext cx="324128" cy="369332"/>
          </a:xfrm>
          <a:prstGeom prst="rect">
            <a:avLst/>
          </a:prstGeom>
        </p:spPr>
        <p:txBody>
          <a:bodyPr wrap="none">
            <a:spAutoFit/>
          </a:bodyPr>
          <a:lstStyle/>
          <a:p>
            <a:r>
              <a:rPr lang="fr-FR" b="1">
                <a:solidFill>
                  <a:srgbClr val="555555"/>
                </a:solidFill>
                <a:latin typeface="Calibri"/>
                <a:cs typeface="Calibri"/>
              </a:rPr>
              <a:t>B</a:t>
            </a:r>
            <a:endParaRPr lang="ar-MA"/>
          </a:p>
        </p:txBody>
      </p:sp>
      <p:cxnSp>
        <p:nvCxnSpPr>
          <p:cNvPr id="32" name="Connecteur droit avec flèche 31"/>
          <p:cNvCxnSpPr/>
          <p:nvPr/>
        </p:nvCxnSpPr>
        <p:spPr>
          <a:xfrm>
            <a:off x="2895600" y="2954731"/>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454347" y="2742330"/>
            <a:ext cx="324128" cy="369332"/>
          </a:xfrm>
          <a:prstGeom prst="rect">
            <a:avLst/>
          </a:prstGeom>
        </p:spPr>
        <p:txBody>
          <a:bodyPr wrap="none">
            <a:spAutoFit/>
          </a:bodyPr>
          <a:lstStyle/>
          <a:p>
            <a:r>
              <a:rPr lang="fr-FR" b="1">
                <a:solidFill>
                  <a:srgbClr val="555555"/>
                </a:solidFill>
                <a:latin typeface="Calibri"/>
                <a:cs typeface="Calibri"/>
              </a:rPr>
              <a:t>B</a:t>
            </a:r>
            <a:endParaRPr lang="ar-MA"/>
          </a:p>
        </p:txBody>
      </p:sp>
      <p:sp>
        <p:nvSpPr>
          <p:cNvPr id="34" name="Rectangle 33"/>
          <p:cNvSpPr/>
          <p:nvPr/>
        </p:nvSpPr>
        <p:spPr>
          <a:xfrm>
            <a:off x="4065305" y="2728555"/>
            <a:ext cx="306494" cy="369332"/>
          </a:xfrm>
          <a:prstGeom prst="rect">
            <a:avLst/>
          </a:prstGeom>
        </p:spPr>
        <p:txBody>
          <a:bodyPr wrap="none">
            <a:spAutoFit/>
          </a:bodyPr>
          <a:lstStyle/>
          <a:p>
            <a:r>
              <a:rPr lang="fr-FR" b="1">
                <a:solidFill>
                  <a:srgbClr val="555555"/>
                </a:solidFill>
                <a:latin typeface="Calibri"/>
                <a:cs typeface="Calibri"/>
              </a:rPr>
              <a:t>C</a:t>
            </a:r>
            <a:endParaRPr lang="ar-MA"/>
          </a:p>
        </p:txBody>
      </p:sp>
      <p:sp>
        <p:nvSpPr>
          <p:cNvPr id="35" name="Flèche droite 34"/>
          <p:cNvSpPr/>
          <p:nvPr/>
        </p:nvSpPr>
        <p:spPr>
          <a:xfrm>
            <a:off x="4985816" y="2451465"/>
            <a:ext cx="881584" cy="4401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MA"/>
          </a:p>
        </p:txBody>
      </p:sp>
      <p:cxnSp>
        <p:nvCxnSpPr>
          <p:cNvPr id="36" name="Connecteur droit avec flèche 35"/>
          <p:cNvCxnSpPr/>
          <p:nvPr/>
        </p:nvCxnSpPr>
        <p:spPr>
          <a:xfrm>
            <a:off x="6500047" y="2657756"/>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058794" y="2445355"/>
            <a:ext cx="324128" cy="369332"/>
          </a:xfrm>
          <a:prstGeom prst="rect">
            <a:avLst/>
          </a:prstGeom>
        </p:spPr>
        <p:txBody>
          <a:bodyPr wrap="none">
            <a:spAutoFit/>
          </a:bodyPr>
          <a:lstStyle/>
          <a:p>
            <a:r>
              <a:rPr lang="fr-FR" b="1">
                <a:solidFill>
                  <a:srgbClr val="555555"/>
                </a:solidFill>
                <a:latin typeface="Calibri"/>
                <a:cs typeface="Calibri"/>
              </a:rPr>
              <a:t>A</a:t>
            </a:r>
            <a:endParaRPr lang="ar-MA"/>
          </a:p>
        </p:txBody>
      </p:sp>
      <p:sp>
        <p:nvSpPr>
          <p:cNvPr id="38" name="Rectangle 37"/>
          <p:cNvSpPr/>
          <p:nvPr/>
        </p:nvSpPr>
        <p:spPr>
          <a:xfrm>
            <a:off x="7669752" y="2431580"/>
            <a:ext cx="306494" cy="369332"/>
          </a:xfrm>
          <a:prstGeom prst="rect">
            <a:avLst/>
          </a:prstGeom>
        </p:spPr>
        <p:txBody>
          <a:bodyPr wrap="none">
            <a:spAutoFit/>
          </a:bodyPr>
          <a:lstStyle/>
          <a:p>
            <a:r>
              <a:rPr lang="fr-FR" b="1">
                <a:solidFill>
                  <a:srgbClr val="555555"/>
                </a:solidFill>
                <a:latin typeface="Calibri"/>
                <a:cs typeface="Calibri"/>
              </a:rPr>
              <a:t>C</a:t>
            </a:r>
            <a:endParaRPr lang="ar-MA"/>
          </a:p>
        </p:txBody>
      </p:sp>
      <p:sp>
        <p:nvSpPr>
          <p:cNvPr id="40" name="Rectangle 39"/>
          <p:cNvSpPr/>
          <p:nvPr/>
        </p:nvSpPr>
        <p:spPr>
          <a:xfrm>
            <a:off x="3545523" y="4068928"/>
            <a:ext cx="1341677" cy="369332"/>
          </a:xfrm>
          <a:prstGeom prst="rect">
            <a:avLst/>
          </a:prstGeom>
        </p:spPr>
        <p:txBody>
          <a:bodyPr wrap="square">
            <a:spAutoFit/>
          </a:bodyPr>
          <a:lstStyle/>
          <a:p>
            <a:r>
              <a:rPr lang="fr-FR" err="1">
                <a:solidFill>
                  <a:srgbClr val="555555"/>
                </a:solidFill>
                <a:latin typeface="Calibri"/>
                <a:cs typeface="Calibri"/>
              </a:rPr>
              <a:t>Num_Client</a:t>
            </a:r>
            <a:r>
              <a:rPr lang="fr-FR" b="1">
                <a:solidFill>
                  <a:srgbClr val="555555"/>
                </a:solidFill>
                <a:latin typeface="Calibri"/>
                <a:ea typeface="+mn-ea"/>
                <a:cs typeface="Calibri"/>
              </a:rPr>
              <a:t>  </a:t>
            </a:r>
            <a:endParaRPr lang="fr-FR">
              <a:solidFill>
                <a:srgbClr val="555555"/>
              </a:solidFill>
              <a:latin typeface="Calibri"/>
              <a:ea typeface="+mn-ea"/>
              <a:cs typeface="Calibri"/>
            </a:endParaRPr>
          </a:p>
        </p:txBody>
      </p:sp>
      <p:sp>
        <p:nvSpPr>
          <p:cNvPr id="41" name="Rectangle 40"/>
          <p:cNvSpPr/>
          <p:nvPr/>
        </p:nvSpPr>
        <p:spPr>
          <a:xfrm>
            <a:off x="1515675" y="4397233"/>
            <a:ext cx="1341677" cy="369332"/>
          </a:xfrm>
          <a:prstGeom prst="rect">
            <a:avLst/>
          </a:prstGeom>
        </p:spPr>
        <p:txBody>
          <a:bodyPr wrap="square">
            <a:spAutoFit/>
          </a:bodyPr>
          <a:lstStyle/>
          <a:p>
            <a:r>
              <a:rPr lang="fr-FR" err="1">
                <a:solidFill>
                  <a:srgbClr val="555555"/>
                </a:solidFill>
                <a:latin typeface="Calibri"/>
                <a:cs typeface="Calibri"/>
              </a:rPr>
              <a:t>Num_Client</a:t>
            </a:r>
            <a:r>
              <a:rPr lang="fr-FR" b="1">
                <a:solidFill>
                  <a:srgbClr val="555555"/>
                </a:solidFill>
                <a:latin typeface="Calibri"/>
                <a:ea typeface="+mn-ea"/>
                <a:cs typeface="Calibri"/>
              </a:rPr>
              <a:t>  </a:t>
            </a:r>
            <a:endParaRPr lang="fr-FR">
              <a:solidFill>
                <a:srgbClr val="555555"/>
              </a:solidFill>
              <a:latin typeface="Calibri"/>
              <a:ea typeface="+mn-ea"/>
              <a:cs typeface="Calibri"/>
            </a:endParaRPr>
          </a:p>
        </p:txBody>
      </p:sp>
      <p:cxnSp>
        <p:nvCxnSpPr>
          <p:cNvPr id="42" name="Connecteur droit avec flèche 41"/>
          <p:cNvCxnSpPr/>
          <p:nvPr/>
        </p:nvCxnSpPr>
        <p:spPr>
          <a:xfrm>
            <a:off x="2829800" y="4581899"/>
            <a:ext cx="715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73075" y="4405479"/>
            <a:ext cx="1618912" cy="369332"/>
          </a:xfrm>
          <a:prstGeom prst="rect">
            <a:avLst/>
          </a:prstGeom>
        </p:spPr>
        <p:txBody>
          <a:bodyPr wrap="square">
            <a:spAutoFit/>
          </a:bodyPr>
          <a:lstStyle/>
          <a:p>
            <a:r>
              <a:rPr lang="fr-FR" err="1">
                <a:solidFill>
                  <a:srgbClr val="555555"/>
                </a:solidFill>
                <a:latin typeface="Calibri"/>
                <a:cs typeface="Calibri"/>
              </a:rPr>
              <a:t>Adresse_client</a:t>
            </a:r>
            <a:r>
              <a:rPr lang="fr-FR" b="1">
                <a:solidFill>
                  <a:srgbClr val="555555"/>
                </a:solidFill>
                <a:latin typeface="Calibri"/>
                <a:ea typeface="+mn-ea"/>
                <a:cs typeface="Calibri"/>
              </a:rPr>
              <a:t>  </a:t>
            </a:r>
            <a:endParaRPr lang="fr-FR">
              <a:solidFill>
                <a:srgbClr val="555555"/>
              </a:solidFill>
              <a:latin typeface="Calibri"/>
              <a:ea typeface="+mn-ea"/>
              <a:cs typeface="Calibri"/>
            </a:endParaRPr>
          </a:p>
        </p:txBody>
      </p:sp>
      <p:sp>
        <p:nvSpPr>
          <p:cNvPr id="44" name="Flèche droite 43"/>
          <p:cNvSpPr/>
          <p:nvPr/>
        </p:nvSpPr>
        <p:spPr>
          <a:xfrm>
            <a:off x="5555812" y="4172086"/>
            <a:ext cx="881584" cy="4401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MA"/>
          </a:p>
        </p:txBody>
      </p:sp>
      <p:sp>
        <p:nvSpPr>
          <p:cNvPr id="45" name="Rectangle 44"/>
          <p:cNvSpPr/>
          <p:nvPr/>
        </p:nvSpPr>
        <p:spPr>
          <a:xfrm>
            <a:off x="6683847" y="4146749"/>
            <a:ext cx="2005906" cy="369332"/>
          </a:xfrm>
          <a:prstGeom prst="rect">
            <a:avLst/>
          </a:prstGeom>
        </p:spPr>
        <p:txBody>
          <a:bodyPr wrap="square">
            <a:spAutoFit/>
          </a:bodyPr>
          <a:lstStyle/>
          <a:p>
            <a:r>
              <a:rPr lang="fr-FR" err="1">
                <a:solidFill>
                  <a:srgbClr val="555555"/>
                </a:solidFill>
                <a:latin typeface="Calibri"/>
                <a:cs typeface="Calibri"/>
              </a:rPr>
              <a:t>Num_Commande</a:t>
            </a:r>
            <a:r>
              <a:rPr lang="fr-FR" b="1">
                <a:solidFill>
                  <a:srgbClr val="555555"/>
                </a:solidFill>
                <a:latin typeface="Calibri"/>
                <a:ea typeface="+mn-ea"/>
                <a:cs typeface="Calibri"/>
              </a:rPr>
              <a:t>  </a:t>
            </a:r>
            <a:endParaRPr lang="fr-FR">
              <a:solidFill>
                <a:srgbClr val="555555"/>
              </a:solidFill>
              <a:latin typeface="Calibri"/>
              <a:ea typeface="+mn-ea"/>
              <a:cs typeface="Calibri"/>
            </a:endParaRPr>
          </a:p>
        </p:txBody>
      </p:sp>
      <p:sp>
        <p:nvSpPr>
          <p:cNvPr id="46" name="Rectangle 45"/>
          <p:cNvSpPr/>
          <p:nvPr/>
        </p:nvSpPr>
        <p:spPr>
          <a:xfrm>
            <a:off x="9274815" y="4186750"/>
            <a:ext cx="1618912" cy="369332"/>
          </a:xfrm>
          <a:prstGeom prst="rect">
            <a:avLst/>
          </a:prstGeom>
        </p:spPr>
        <p:txBody>
          <a:bodyPr wrap="square">
            <a:spAutoFit/>
          </a:bodyPr>
          <a:lstStyle/>
          <a:p>
            <a:r>
              <a:rPr lang="fr-FR" err="1">
                <a:solidFill>
                  <a:srgbClr val="555555"/>
                </a:solidFill>
                <a:latin typeface="Calibri"/>
                <a:cs typeface="Calibri"/>
              </a:rPr>
              <a:t>Adresse_client</a:t>
            </a:r>
            <a:r>
              <a:rPr lang="fr-FR" b="1">
                <a:solidFill>
                  <a:srgbClr val="555555"/>
                </a:solidFill>
                <a:latin typeface="Calibri"/>
                <a:ea typeface="+mn-ea"/>
                <a:cs typeface="Calibri"/>
              </a:rPr>
              <a:t>  </a:t>
            </a:r>
            <a:endParaRPr lang="fr-FR">
              <a:solidFill>
                <a:srgbClr val="555555"/>
              </a:solidFill>
              <a:latin typeface="Calibri"/>
              <a:ea typeface="+mn-ea"/>
              <a:cs typeface="Calibri"/>
            </a:endParaRPr>
          </a:p>
        </p:txBody>
      </p:sp>
      <p:cxnSp>
        <p:nvCxnSpPr>
          <p:cNvPr id="47" name="Connecteur droit avec flèche 46"/>
          <p:cNvCxnSpPr/>
          <p:nvPr/>
        </p:nvCxnSpPr>
        <p:spPr>
          <a:xfrm>
            <a:off x="8559092" y="4363170"/>
            <a:ext cx="715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42163" y="3724735"/>
            <a:ext cx="1845122" cy="338554"/>
          </a:xfrm>
          <a:prstGeom prst="rect">
            <a:avLst/>
          </a:prstGeom>
        </p:spPr>
        <p:txBody>
          <a:bodyPr wrap="square">
            <a:spAutoFit/>
          </a:bodyPr>
          <a:lstStyle/>
          <a:p>
            <a:r>
              <a:rPr lang="fr-FR" sz="1600" b="1">
                <a:solidFill>
                  <a:srgbClr val="FF0000"/>
                </a:solidFill>
                <a:latin typeface="Calibri"/>
                <a:cs typeface="Calibri"/>
              </a:rPr>
              <a:t>2 DF Directes</a:t>
            </a:r>
            <a:r>
              <a:rPr lang="fr-FR" sz="1600" b="1">
                <a:solidFill>
                  <a:srgbClr val="FF0000"/>
                </a:solidFill>
                <a:latin typeface="Calibri"/>
                <a:ea typeface="+mn-ea"/>
                <a:cs typeface="Calibri"/>
              </a:rPr>
              <a:t>  </a:t>
            </a:r>
          </a:p>
        </p:txBody>
      </p:sp>
      <p:sp>
        <p:nvSpPr>
          <p:cNvPr id="49" name="Rectangle 48"/>
          <p:cNvSpPr/>
          <p:nvPr/>
        </p:nvSpPr>
        <p:spPr>
          <a:xfrm>
            <a:off x="8231433" y="3734390"/>
            <a:ext cx="1845122" cy="338554"/>
          </a:xfrm>
          <a:prstGeom prst="rect">
            <a:avLst/>
          </a:prstGeom>
        </p:spPr>
        <p:txBody>
          <a:bodyPr wrap="square">
            <a:spAutoFit/>
          </a:bodyPr>
          <a:lstStyle/>
          <a:p>
            <a:r>
              <a:rPr lang="fr-FR" sz="1600" b="1">
                <a:solidFill>
                  <a:srgbClr val="FF0000"/>
                </a:solidFill>
                <a:latin typeface="Calibri"/>
                <a:cs typeface="Calibri"/>
              </a:rPr>
              <a:t>DF Transitive</a:t>
            </a:r>
            <a:r>
              <a:rPr lang="fr-FR" sz="1600" b="1">
                <a:solidFill>
                  <a:srgbClr val="FF0000"/>
                </a:solidFill>
                <a:latin typeface="Calibri"/>
                <a:ea typeface="+mn-ea"/>
                <a:cs typeface="Calibri"/>
              </a:rPr>
              <a:t>  </a:t>
            </a:r>
          </a:p>
        </p:txBody>
      </p:sp>
      <p:sp>
        <p:nvSpPr>
          <p:cNvPr id="50" name="Rectangle 49"/>
          <p:cNvSpPr/>
          <p:nvPr/>
        </p:nvSpPr>
        <p:spPr>
          <a:xfrm>
            <a:off x="981678" y="5701171"/>
            <a:ext cx="3751348" cy="338554"/>
          </a:xfrm>
          <a:prstGeom prst="rect">
            <a:avLst/>
          </a:prstGeom>
        </p:spPr>
        <p:txBody>
          <a:bodyPr wrap="none">
            <a:spAutoFit/>
          </a:bodyPr>
          <a:lstStyle/>
          <a:p>
            <a:pPr marL="285750" indent="-285750" algn="just">
              <a:buFont typeface="Wingdings" panose="05000000000000000000" pitchFamily="2" charset="2"/>
              <a:buChar char="Ø"/>
            </a:pPr>
            <a:r>
              <a:rPr lang="fr-FR" sz="1600">
                <a:solidFill>
                  <a:srgbClr val="555555"/>
                </a:solidFill>
                <a:latin typeface="Calibri"/>
                <a:cs typeface="Calibri"/>
              </a:rPr>
              <a:t>Seules les DF </a:t>
            </a:r>
            <a:r>
              <a:rPr lang="fr-FR" sz="1600" b="1">
                <a:solidFill>
                  <a:srgbClr val="FF0000"/>
                </a:solidFill>
                <a:latin typeface="Calibri"/>
                <a:cs typeface="Calibri"/>
              </a:rPr>
              <a:t>directes</a:t>
            </a:r>
            <a:r>
              <a:rPr lang="fr-FR" sz="1600">
                <a:solidFill>
                  <a:srgbClr val="555555"/>
                </a:solidFill>
                <a:latin typeface="Calibri"/>
                <a:cs typeface="Calibri"/>
              </a:rPr>
              <a:t> nous </a:t>
            </a:r>
            <a:r>
              <a:rPr lang="fr-FR" sz="1600" err="1">
                <a:solidFill>
                  <a:srgbClr val="555555"/>
                </a:solidFill>
                <a:latin typeface="Calibri"/>
                <a:cs typeface="Calibri"/>
              </a:rPr>
              <a:t>interessent</a:t>
            </a:r>
            <a:r>
              <a:rPr lang="fr-FR" sz="1600">
                <a:solidFill>
                  <a:srgbClr val="555555"/>
                </a:solidFill>
                <a:latin typeface="Calibri"/>
                <a:cs typeface="Calibri"/>
              </a:rPr>
              <a:t>.</a:t>
            </a:r>
            <a:endParaRPr lang="fr-FR" sz="1600" b="1">
              <a:solidFill>
                <a:srgbClr val="FF0000"/>
              </a:solidFill>
              <a:latin typeface="Calibri"/>
              <a:ea typeface="+mn-ea"/>
              <a:cs typeface="Calibri"/>
            </a:endParaRPr>
          </a:p>
        </p:txBody>
      </p:sp>
    </p:spTree>
    <p:extLst>
      <p:ext uri="{BB962C8B-B14F-4D97-AF65-F5344CB8AC3E}">
        <p14:creationId xmlns:p14="http://schemas.microsoft.com/office/powerpoint/2010/main" val="1483299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
            <a:ext cx="12186285" cy="6849745"/>
            <a:chOff x="0" y="-2"/>
            <a:chExt cx="12186285" cy="6849745"/>
          </a:xfrm>
        </p:grpSpPr>
        <p:pic>
          <p:nvPicPr>
            <p:cNvPr id="3" name="object 3"/>
            <p:cNvPicPr/>
            <p:nvPr/>
          </p:nvPicPr>
          <p:blipFill>
            <a:blip r:embed="rId2" cstate="print"/>
            <a:stretch>
              <a:fillRect/>
            </a:stretch>
          </p:blipFill>
          <p:spPr>
            <a:xfrm>
              <a:off x="0" y="-2"/>
              <a:ext cx="12185903" cy="6849128"/>
            </a:xfrm>
            <a:prstGeom prst="rect">
              <a:avLst/>
            </a:prstGeom>
          </p:spPr>
        </p:pic>
        <p:sp>
          <p:nvSpPr>
            <p:cNvPr id="4" name="object 4"/>
            <p:cNvSpPr/>
            <p:nvPr/>
          </p:nvSpPr>
          <p:spPr>
            <a:xfrm>
              <a:off x="537972" y="1464563"/>
              <a:ext cx="11119485" cy="5154295"/>
            </a:xfrm>
            <a:custGeom>
              <a:avLst/>
              <a:gdLst/>
              <a:ahLst/>
              <a:cxnLst/>
              <a:rect l="l" t="t" r="r" b="b"/>
              <a:pathLst>
                <a:path w="11119485" h="5154295">
                  <a:moveTo>
                    <a:pt x="11119104" y="0"/>
                  </a:moveTo>
                  <a:lnTo>
                    <a:pt x="0" y="0"/>
                  </a:lnTo>
                  <a:lnTo>
                    <a:pt x="0" y="5154168"/>
                  </a:lnTo>
                  <a:lnTo>
                    <a:pt x="11119104" y="5154168"/>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4563"/>
              <a:ext cx="11119485" cy="5154295"/>
            </a:xfrm>
            <a:custGeom>
              <a:avLst/>
              <a:gdLst/>
              <a:ahLst/>
              <a:cxnLst/>
              <a:rect l="l" t="t" r="r" b="b"/>
              <a:pathLst>
                <a:path w="11119485" h="5154295">
                  <a:moveTo>
                    <a:pt x="0" y="5154168"/>
                  </a:moveTo>
                  <a:lnTo>
                    <a:pt x="11119104" y="5154168"/>
                  </a:lnTo>
                  <a:lnTo>
                    <a:pt x="11119104" y="0"/>
                  </a:lnTo>
                  <a:lnTo>
                    <a:pt x="0" y="0"/>
                  </a:lnTo>
                  <a:lnTo>
                    <a:pt x="0" y="5154168"/>
                  </a:lnTo>
                  <a:close/>
                </a:path>
              </a:pathLst>
            </a:custGeom>
            <a:ln w="9524">
              <a:solidFill>
                <a:srgbClr val="C5DFB4"/>
              </a:solidFill>
            </a:ln>
          </p:spPr>
          <p:txBody>
            <a:bodyPr wrap="square" lIns="0" tIns="0" rIns="0" bIns="0" rtlCol="0"/>
            <a:lstStyle/>
            <a:p>
              <a:endParaRPr/>
            </a:p>
          </p:txBody>
        </p:sp>
        <p:sp>
          <p:nvSpPr>
            <p:cNvPr id="6" name="object 6"/>
            <p:cNvSpPr/>
            <p:nvPr/>
          </p:nvSpPr>
          <p:spPr>
            <a:xfrm>
              <a:off x="0" y="5870448"/>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7842"/>
            </a:solidFill>
          </p:spPr>
          <p:txBody>
            <a:bodyPr wrap="square" lIns="0" tIns="0" rIns="0" bIns="0" rtlCol="0"/>
            <a:lstStyle/>
            <a:p>
              <a:endParaRPr/>
            </a:p>
          </p:txBody>
        </p:sp>
      </p:grpSp>
      <p:pic>
        <p:nvPicPr>
          <p:cNvPr id="8" name="object 8"/>
          <p:cNvPicPr/>
          <p:nvPr/>
        </p:nvPicPr>
        <p:blipFill>
          <a:blip r:embed="rId3" cstate="print"/>
          <a:stretch>
            <a:fillRect/>
          </a:stretch>
        </p:blipFill>
        <p:spPr>
          <a:xfrm>
            <a:off x="11442192" y="460248"/>
            <a:ext cx="676655" cy="670560"/>
          </a:xfrm>
          <a:prstGeom prst="rect">
            <a:avLst/>
          </a:prstGeom>
        </p:spPr>
      </p:pic>
      <p:sp>
        <p:nvSpPr>
          <p:cNvPr id="9" name="object 9"/>
          <p:cNvSpPr txBox="1">
            <a:spLocks noGrp="1"/>
          </p:cNvSpPr>
          <p:nvPr>
            <p:ph type="title"/>
          </p:nvPr>
        </p:nvSpPr>
        <p:spPr>
          <a:xfrm>
            <a:off x="258876" y="327406"/>
            <a:ext cx="3764279" cy="329565"/>
          </a:xfrm>
          <a:prstGeom prst="rect">
            <a:avLst/>
          </a:prstGeom>
        </p:spPr>
        <p:txBody>
          <a:bodyPr vert="horz" wrap="square" lIns="0" tIns="11430" rIns="0" bIns="0" rtlCol="0">
            <a:spAutoFit/>
          </a:bodyPr>
          <a:lstStyle/>
          <a:p>
            <a:pPr marL="12700">
              <a:lnSpc>
                <a:spcPct val="100000"/>
              </a:lnSpc>
              <a:spcBef>
                <a:spcPts val="90"/>
              </a:spcBef>
            </a:pPr>
            <a:r>
              <a:rPr>
                <a:solidFill>
                  <a:srgbClr val="008245"/>
                </a:solidFill>
              </a:rPr>
              <a:t>01-</a:t>
            </a:r>
            <a:r>
              <a:rPr spc="-45">
                <a:solidFill>
                  <a:srgbClr val="008245"/>
                </a:solidFill>
              </a:rPr>
              <a:t> </a:t>
            </a:r>
            <a:r>
              <a:rPr spc="-10">
                <a:solidFill>
                  <a:srgbClr val="008245"/>
                </a:solidFill>
              </a:rPr>
              <a:t>COMPRENDRE</a:t>
            </a:r>
            <a:r>
              <a:rPr spc="-20">
                <a:solidFill>
                  <a:srgbClr val="008245"/>
                </a:solidFill>
              </a:rPr>
              <a:t> </a:t>
            </a:r>
            <a:r>
              <a:rPr>
                <a:solidFill>
                  <a:srgbClr val="008245"/>
                </a:solidFill>
              </a:rPr>
              <a:t>LA</a:t>
            </a:r>
            <a:r>
              <a:rPr spc="-70">
                <a:solidFill>
                  <a:srgbClr val="008245"/>
                </a:solidFill>
              </a:rPr>
              <a:t> </a:t>
            </a:r>
            <a:r>
              <a:rPr>
                <a:solidFill>
                  <a:srgbClr val="008245"/>
                </a:solidFill>
              </a:rPr>
              <a:t>NOTION</a:t>
            </a:r>
            <a:r>
              <a:rPr spc="-25">
                <a:solidFill>
                  <a:srgbClr val="008245"/>
                </a:solidFill>
              </a:rPr>
              <a:t> </a:t>
            </a:r>
            <a:r>
              <a:rPr>
                <a:solidFill>
                  <a:srgbClr val="008245"/>
                </a:solidFill>
              </a:rPr>
              <a:t>DE</a:t>
            </a:r>
            <a:r>
              <a:rPr spc="-45">
                <a:solidFill>
                  <a:srgbClr val="008245"/>
                </a:solidFill>
              </a:rPr>
              <a:t> </a:t>
            </a:r>
            <a:r>
              <a:rPr spc="-25">
                <a:solidFill>
                  <a:srgbClr val="008245"/>
                </a:solidFill>
              </a:rPr>
              <a:t>SI</a:t>
            </a:r>
          </a:p>
        </p:txBody>
      </p:sp>
      <p:sp>
        <p:nvSpPr>
          <p:cNvPr id="10" name="object 10"/>
          <p:cNvSpPr txBox="1"/>
          <p:nvPr/>
        </p:nvSpPr>
        <p:spPr>
          <a:xfrm>
            <a:off x="269240" y="771905"/>
            <a:ext cx="442531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008245"/>
                </a:solidFill>
                <a:latin typeface="Calibri"/>
                <a:cs typeface="Calibri"/>
              </a:rPr>
              <a:t>Notion de</a:t>
            </a:r>
            <a:r>
              <a:rPr sz="1600" b="1" spc="-25">
                <a:solidFill>
                  <a:srgbClr val="008245"/>
                </a:solidFill>
                <a:latin typeface="Calibri"/>
                <a:cs typeface="Calibri"/>
              </a:rPr>
              <a:t> </a:t>
            </a:r>
            <a:r>
              <a:rPr sz="1600" b="1">
                <a:solidFill>
                  <a:srgbClr val="008245"/>
                </a:solidFill>
                <a:latin typeface="Calibri"/>
                <a:cs typeface="Calibri"/>
              </a:rPr>
              <a:t>SI,</a:t>
            </a:r>
            <a:r>
              <a:rPr sz="1600" b="1" spc="-10">
                <a:solidFill>
                  <a:srgbClr val="008245"/>
                </a:solidFill>
                <a:latin typeface="Calibri"/>
                <a:cs typeface="Calibri"/>
              </a:rPr>
              <a:t> système</a:t>
            </a:r>
            <a:r>
              <a:rPr sz="1600" b="1" spc="-65">
                <a:solidFill>
                  <a:srgbClr val="008245"/>
                </a:solidFill>
                <a:latin typeface="Calibri"/>
                <a:cs typeface="Calibri"/>
              </a:rPr>
              <a:t> </a:t>
            </a:r>
            <a:r>
              <a:rPr sz="1600" b="1" spc="-10">
                <a:solidFill>
                  <a:srgbClr val="008245"/>
                </a:solidFill>
                <a:latin typeface="Calibri"/>
                <a:cs typeface="Calibri"/>
              </a:rPr>
              <a:t>informatique</a:t>
            </a:r>
            <a:r>
              <a:rPr sz="1600" b="1" spc="-45">
                <a:solidFill>
                  <a:srgbClr val="008245"/>
                </a:solidFill>
                <a:latin typeface="Calibri"/>
                <a:cs typeface="Calibri"/>
              </a:rPr>
              <a:t> </a:t>
            </a:r>
            <a:r>
              <a:rPr sz="1600" b="1">
                <a:solidFill>
                  <a:srgbClr val="008245"/>
                </a:solidFill>
                <a:latin typeface="Calibri"/>
                <a:cs typeface="Calibri"/>
              </a:rPr>
              <a:t>et</a:t>
            </a:r>
            <a:r>
              <a:rPr sz="1600" b="1" spc="-35">
                <a:solidFill>
                  <a:srgbClr val="008245"/>
                </a:solidFill>
                <a:latin typeface="Calibri"/>
                <a:cs typeface="Calibri"/>
              </a:rPr>
              <a:t> </a:t>
            </a:r>
            <a:r>
              <a:rPr sz="1600" b="1">
                <a:solidFill>
                  <a:srgbClr val="008245"/>
                </a:solidFill>
                <a:latin typeface="Calibri"/>
                <a:cs typeface="Calibri"/>
              </a:rPr>
              <a:t>SI</a:t>
            </a:r>
            <a:r>
              <a:rPr sz="1600" b="1" spc="5">
                <a:solidFill>
                  <a:srgbClr val="008245"/>
                </a:solidFill>
                <a:latin typeface="Calibri"/>
                <a:cs typeface="Calibri"/>
              </a:rPr>
              <a:t> </a:t>
            </a:r>
            <a:r>
              <a:rPr sz="1600" b="1" spc="-10">
                <a:solidFill>
                  <a:srgbClr val="008245"/>
                </a:solidFill>
                <a:latin typeface="Calibri"/>
                <a:cs typeface="Calibri"/>
              </a:rPr>
              <a:t>informatisé</a:t>
            </a:r>
            <a:endParaRPr sz="1600">
              <a:latin typeface="Calibri"/>
              <a:cs typeface="Calibri"/>
            </a:endParaRPr>
          </a:p>
        </p:txBody>
      </p:sp>
      <p:sp>
        <p:nvSpPr>
          <p:cNvPr id="11" name="object 11"/>
          <p:cNvSpPr txBox="1"/>
          <p:nvPr/>
        </p:nvSpPr>
        <p:spPr>
          <a:xfrm>
            <a:off x="692607" y="1601032"/>
            <a:ext cx="6374765" cy="791845"/>
          </a:xfrm>
          <a:prstGeom prst="rect">
            <a:avLst/>
          </a:prstGeom>
        </p:spPr>
        <p:txBody>
          <a:bodyPr vert="horz" wrap="square" lIns="0" tIns="80645" rIns="0" bIns="0" rtlCol="0">
            <a:spAutoFit/>
          </a:bodyPr>
          <a:lstStyle/>
          <a:p>
            <a:pPr marL="12700">
              <a:lnSpc>
                <a:spcPct val="100000"/>
              </a:lnSpc>
              <a:spcBef>
                <a:spcPts val="635"/>
              </a:spcBef>
            </a:pPr>
            <a:r>
              <a:rPr sz="1400">
                <a:solidFill>
                  <a:srgbClr val="555555"/>
                </a:solidFill>
                <a:latin typeface="Calibri"/>
                <a:cs typeface="Calibri"/>
              </a:rPr>
              <a:t>Ce</a:t>
            </a:r>
            <a:r>
              <a:rPr sz="1400" spc="-65">
                <a:solidFill>
                  <a:srgbClr val="555555"/>
                </a:solidFill>
                <a:latin typeface="Calibri"/>
                <a:cs typeface="Calibri"/>
              </a:rPr>
              <a:t> </a:t>
            </a:r>
            <a:r>
              <a:rPr sz="1400">
                <a:solidFill>
                  <a:srgbClr val="555555"/>
                </a:solidFill>
                <a:latin typeface="Calibri"/>
                <a:cs typeface="Calibri"/>
              </a:rPr>
              <a:t>schéma</a:t>
            </a:r>
            <a:r>
              <a:rPr sz="1400" spc="-40">
                <a:solidFill>
                  <a:srgbClr val="555555"/>
                </a:solidFill>
                <a:latin typeface="Calibri"/>
                <a:cs typeface="Calibri"/>
              </a:rPr>
              <a:t> </a:t>
            </a:r>
            <a:r>
              <a:rPr sz="1400">
                <a:solidFill>
                  <a:srgbClr val="555555"/>
                </a:solidFill>
                <a:latin typeface="Calibri"/>
                <a:cs typeface="Calibri"/>
              </a:rPr>
              <a:t>montre que</a:t>
            </a:r>
            <a:r>
              <a:rPr sz="1400" spc="-25">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a:p>
            <a:pPr marL="241300" marR="5080" indent="-228600">
              <a:lnSpc>
                <a:spcPts val="1610"/>
              </a:lnSpc>
              <a:spcBef>
                <a:spcPts val="640"/>
              </a:spcBef>
            </a:pPr>
            <a:r>
              <a:rPr sz="1400">
                <a:solidFill>
                  <a:srgbClr val="555555"/>
                </a:solidFill>
                <a:latin typeface="Calibri"/>
                <a:cs typeface="Calibri"/>
              </a:rPr>
              <a:t>1.</a:t>
            </a:r>
            <a:r>
              <a:rPr sz="1400" spc="340">
                <a:solidFill>
                  <a:srgbClr val="555555"/>
                </a:solidFill>
                <a:latin typeface="Calibri"/>
                <a:cs typeface="Calibri"/>
              </a:rPr>
              <a:t> </a:t>
            </a:r>
            <a:r>
              <a:rPr sz="1400">
                <a:solidFill>
                  <a:srgbClr val="555555"/>
                </a:solidFill>
                <a:latin typeface="Calibri"/>
                <a:cs typeface="Calibri"/>
              </a:rPr>
              <a:t>Le</a:t>
            </a:r>
            <a:r>
              <a:rPr sz="1400" spc="20">
                <a:solidFill>
                  <a:srgbClr val="555555"/>
                </a:solidFill>
                <a:latin typeface="Calibri"/>
                <a:cs typeface="Calibri"/>
              </a:rPr>
              <a:t> </a:t>
            </a:r>
            <a:r>
              <a:rPr sz="1400" spc="-10">
                <a:solidFill>
                  <a:srgbClr val="555555"/>
                </a:solidFill>
                <a:latin typeface="Calibri"/>
                <a:cs typeface="Calibri"/>
              </a:rPr>
              <a:t>système</a:t>
            </a:r>
            <a:r>
              <a:rPr sz="1400" spc="45">
                <a:solidFill>
                  <a:srgbClr val="555555"/>
                </a:solidFill>
                <a:latin typeface="Calibri"/>
                <a:cs typeface="Calibri"/>
              </a:rPr>
              <a:t> </a:t>
            </a:r>
            <a:r>
              <a:rPr sz="1400" spc="-10">
                <a:solidFill>
                  <a:srgbClr val="555555"/>
                </a:solidFill>
                <a:latin typeface="Calibri"/>
                <a:cs typeface="Calibri"/>
              </a:rPr>
              <a:t>d’information</a:t>
            </a:r>
            <a:r>
              <a:rPr sz="1400" spc="15">
                <a:solidFill>
                  <a:srgbClr val="555555"/>
                </a:solidFill>
                <a:latin typeface="Calibri"/>
                <a:cs typeface="Calibri"/>
              </a:rPr>
              <a:t> </a:t>
            </a:r>
            <a:r>
              <a:rPr sz="1400">
                <a:solidFill>
                  <a:srgbClr val="555555"/>
                </a:solidFill>
                <a:latin typeface="Calibri"/>
                <a:cs typeface="Calibri"/>
              </a:rPr>
              <a:t>est</a:t>
            </a:r>
            <a:r>
              <a:rPr sz="1400" spc="15">
                <a:solidFill>
                  <a:srgbClr val="555555"/>
                </a:solidFill>
                <a:latin typeface="Calibri"/>
                <a:cs typeface="Calibri"/>
              </a:rPr>
              <a:t> </a:t>
            </a:r>
            <a:r>
              <a:rPr sz="1400">
                <a:solidFill>
                  <a:srgbClr val="555555"/>
                </a:solidFill>
                <a:latin typeface="Calibri"/>
                <a:cs typeface="Calibri"/>
              </a:rPr>
              <a:t>celui</a:t>
            </a:r>
            <a:r>
              <a:rPr sz="1400" spc="15">
                <a:solidFill>
                  <a:srgbClr val="555555"/>
                </a:solidFill>
                <a:latin typeface="Calibri"/>
                <a:cs typeface="Calibri"/>
              </a:rPr>
              <a:t> </a:t>
            </a:r>
            <a:r>
              <a:rPr sz="1400">
                <a:solidFill>
                  <a:srgbClr val="555555"/>
                </a:solidFill>
                <a:latin typeface="Calibri"/>
                <a:cs typeface="Calibri"/>
              </a:rPr>
              <a:t>qui</a:t>
            </a:r>
            <a:r>
              <a:rPr sz="1400" spc="10">
                <a:solidFill>
                  <a:srgbClr val="555555"/>
                </a:solidFill>
                <a:latin typeface="Calibri"/>
                <a:cs typeface="Calibri"/>
              </a:rPr>
              <a:t> </a:t>
            </a:r>
            <a:r>
              <a:rPr sz="1400">
                <a:solidFill>
                  <a:srgbClr val="555555"/>
                </a:solidFill>
                <a:latin typeface="Calibri"/>
                <a:cs typeface="Calibri"/>
              </a:rPr>
              <a:t>assure</a:t>
            </a:r>
            <a:r>
              <a:rPr sz="1400" spc="50">
                <a:solidFill>
                  <a:srgbClr val="555555"/>
                </a:solidFill>
                <a:latin typeface="Calibri"/>
                <a:cs typeface="Calibri"/>
              </a:rPr>
              <a:t> </a:t>
            </a:r>
            <a:r>
              <a:rPr sz="1400">
                <a:solidFill>
                  <a:srgbClr val="555555"/>
                </a:solidFill>
                <a:latin typeface="Calibri"/>
                <a:cs typeface="Calibri"/>
              </a:rPr>
              <a:t>la</a:t>
            </a:r>
            <a:r>
              <a:rPr sz="1400" spc="25">
                <a:solidFill>
                  <a:srgbClr val="555555"/>
                </a:solidFill>
                <a:latin typeface="Calibri"/>
                <a:cs typeface="Calibri"/>
              </a:rPr>
              <a:t> </a:t>
            </a:r>
            <a:r>
              <a:rPr sz="1400">
                <a:solidFill>
                  <a:srgbClr val="555555"/>
                </a:solidFill>
                <a:latin typeface="Calibri"/>
                <a:cs typeface="Calibri"/>
              </a:rPr>
              <a:t>communication</a:t>
            </a:r>
            <a:r>
              <a:rPr sz="1400" spc="20">
                <a:solidFill>
                  <a:srgbClr val="555555"/>
                </a:solidFill>
                <a:latin typeface="Calibri"/>
                <a:cs typeface="Calibri"/>
              </a:rPr>
              <a:t> </a:t>
            </a:r>
            <a:r>
              <a:rPr sz="1400">
                <a:solidFill>
                  <a:srgbClr val="555555"/>
                </a:solidFill>
                <a:latin typeface="Calibri"/>
                <a:cs typeface="Calibri"/>
              </a:rPr>
              <a:t>entre</a:t>
            </a:r>
            <a:r>
              <a:rPr sz="1400" spc="25">
                <a:solidFill>
                  <a:srgbClr val="555555"/>
                </a:solidFill>
                <a:latin typeface="Calibri"/>
                <a:cs typeface="Calibri"/>
              </a:rPr>
              <a:t> </a:t>
            </a:r>
            <a:r>
              <a:rPr sz="1400">
                <a:solidFill>
                  <a:srgbClr val="555555"/>
                </a:solidFill>
                <a:latin typeface="Calibri"/>
                <a:cs typeface="Calibri"/>
              </a:rPr>
              <a:t>le</a:t>
            </a:r>
            <a:r>
              <a:rPr sz="1400" spc="25">
                <a:solidFill>
                  <a:srgbClr val="555555"/>
                </a:solidFill>
                <a:latin typeface="Calibri"/>
                <a:cs typeface="Calibri"/>
              </a:rPr>
              <a:t> </a:t>
            </a:r>
            <a:r>
              <a:rPr sz="1400">
                <a:solidFill>
                  <a:srgbClr val="555555"/>
                </a:solidFill>
                <a:latin typeface="Calibri"/>
                <a:cs typeface="Calibri"/>
              </a:rPr>
              <a:t>système</a:t>
            </a:r>
            <a:r>
              <a:rPr sz="1400" spc="30">
                <a:solidFill>
                  <a:srgbClr val="555555"/>
                </a:solidFill>
                <a:latin typeface="Calibri"/>
                <a:cs typeface="Calibri"/>
              </a:rPr>
              <a:t> </a:t>
            </a:r>
            <a:r>
              <a:rPr sz="1400" spc="-25">
                <a:solidFill>
                  <a:srgbClr val="555555"/>
                </a:solidFill>
                <a:latin typeface="Calibri"/>
                <a:cs typeface="Calibri"/>
              </a:rPr>
              <a:t>de </a:t>
            </a:r>
            <a:r>
              <a:rPr sz="1400" spc="-10">
                <a:solidFill>
                  <a:srgbClr val="555555"/>
                </a:solidFill>
                <a:latin typeface="Calibri"/>
                <a:cs typeface="Calibri"/>
              </a:rPr>
              <a:t>pilotage</a:t>
            </a:r>
            <a:r>
              <a:rPr sz="1400" spc="5">
                <a:solidFill>
                  <a:srgbClr val="555555"/>
                </a:solidFill>
                <a:latin typeface="Calibri"/>
                <a:cs typeface="Calibri"/>
              </a:rPr>
              <a:t> </a:t>
            </a:r>
            <a:r>
              <a:rPr sz="1400">
                <a:solidFill>
                  <a:srgbClr val="555555"/>
                </a:solidFill>
                <a:latin typeface="Calibri"/>
                <a:cs typeface="Calibri"/>
              </a:rPr>
              <a:t>et</a:t>
            </a:r>
            <a:r>
              <a:rPr sz="1400" spc="-45">
                <a:solidFill>
                  <a:srgbClr val="555555"/>
                </a:solidFill>
                <a:latin typeface="Calibri"/>
                <a:cs typeface="Calibri"/>
              </a:rPr>
              <a:t> </a:t>
            </a:r>
            <a:r>
              <a:rPr sz="1400">
                <a:solidFill>
                  <a:srgbClr val="555555"/>
                </a:solidFill>
                <a:latin typeface="Calibri"/>
                <a:cs typeface="Calibri"/>
              </a:rPr>
              <a:t>le</a:t>
            </a:r>
            <a:r>
              <a:rPr sz="1400" spc="-55">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spc="-10">
                <a:solidFill>
                  <a:srgbClr val="555555"/>
                </a:solidFill>
                <a:latin typeface="Calibri"/>
                <a:cs typeface="Calibri"/>
              </a:rPr>
              <a:t>opérant.</a:t>
            </a:r>
            <a:r>
              <a:rPr sz="1400" spc="10">
                <a:solidFill>
                  <a:srgbClr val="555555"/>
                </a:solidFill>
                <a:latin typeface="Calibri"/>
                <a:cs typeface="Calibri"/>
              </a:rPr>
              <a:t> </a:t>
            </a:r>
            <a:r>
              <a:rPr sz="1400">
                <a:solidFill>
                  <a:srgbClr val="555555"/>
                </a:solidFill>
                <a:latin typeface="Calibri"/>
                <a:cs typeface="Calibri"/>
              </a:rPr>
              <a:t>En</a:t>
            </a:r>
            <a:r>
              <a:rPr sz="1400" spc="-50">
                <a:solidFill>
                  <a:srgbClr val="555555"/>
                </a:solidFill>
                <a:latin typeface="Calibri"/>
                <a:cs typeface="Calibri"/>
              </a:rPr>
              <a:t> </a:t>
            </a:r>
            <a:r>
              <a:rPr sz="1400" spc="-10">
                <a:solidFill>
                  <a:srgbClr val="555555"/>
                </a:solidFill>
                <a:latin typeface="Calibri"/>
                <a:cs typeface="Calibri"/>
              </a:rPr>
              <a:t>effet</a:t>
            </a:r>
            <a:r>
              <a:rPr sz="1400" spc="-45">
                <a:solidFill>
                  <a:srgbClr val="555555"/>
                </a:solidFill>
                <a:latin typeface="Calibri"/>
                <a:cs typeface="Calibri"/>
              </a:rPr>
              <a:t> </a:t>
            </a:r>
            <a:r>
              <a:rPr sz="1400" spc="-50">
                <a:solidFill>
                  <a:srgbClr val="555555"/>
                </a:solidFill>
                <a:latin typeface="Calibri"/>
                <a:cs typeface="Calibri"/>
              </a:rPr>
              <a:t>:</a:t>
            </a:r>
            <a:endParaRPr sz="1400">
              <a:latin typeface="Calibri"/>
              <a:cs typeface="Calibri"/>
            </a:endParaRPr>
          </a:p>
        </p:txBody>
      </p:sp>
      <p:sp>
        <p:nvSpPr>
          <p:cNvPr id="12" name="object 12"/>
          <p:cNvSpPr txBox="1"/>
          <p:nvPr/>
        </p:nvSpPr>
        <p:spPr>
          <a:xfrm>
            <a:off x="1320546" y="2432685"/>
            <a:ext cx="5696585" cy="1610360"/>
          </a:xfrm>
          <a:prstGeom prst="rect">
            <a:avLst/>
          </a:prstGeom>
        </p:spPr>
        <p:txBody>
          <a:bodyPr vert="horz" wrap="square" lIns="0" tIns="26034" rIns="0" bIns="0" rtlCol="0">
            <a:spAutoFit/>
          </a:bodyPr>
          <a:lstStyle/>
          <a:p>
            <a:pPr marL="299085" marR="353060" indent="-287020">
              <a:lnSpc>
                <a:spcPts val="1610"/>
              </a:lnSpc>
              <a:spcBef>
                <a:spcPts val="204"/>
              </a:spcBef>
              <a:buFont typeface="Arial MT"/>
              <a:buChar char="•"/>
              <a:tabLst>
                <a:tab pos="299085" algn="l"/>
              </a:tabLst>
            </a:pPr>
            <a:r>
              <a:rPr sz="1400">
                <a:solidFill>
                  <a:srgbClr val="555555"/>
                </a:solidFill>
                <a:latin typeface="Calibri"/>
                <a:cs typeface="Calibri"/>
              </a:rPr>
              <a:t>les</a:t>
            </a:r>
            <a:r>
              <a:rPr sz="1400" spc="-45">
                <a:solidFill>
                  <a:srgbClr val="555555"/>
                </a:solidFill>
                <a:latin typeface="Calibri"/>
                <a:cs typeface="Calibri"/>
              </a:rPr>
              <a:t> </a:t>
            </a:r>
            <a:r>
              <a:rPr sz="1400">
                <a:solidFill>
                  <a:srgbClr val="555555"/>
                </a:solidFill>
                <a:latin typeface="Calibri"/>
                <a:cs typeface="Calibri"/>
              </a:rPr>
              <a:t>décisions</a:t>
            </a:r>
            <a:r>
              <a:rPr sz="1400" spc="-45">
                <a:solidFill>
                  <a:srgbClr val="555555"/>
                </a:solidFill>
                <a:latin typeface="Calibri"/>
                <a:cs typeface="Calibri"/>
              </a:rPr>
              <a:t> </a:t>
            </a:r>
            <a:r>
              <a:rPr sz="1400">
                <a:solidFill>
                  <a:srgbClr val="555555"/>
                </a:solidFill>
                <a:latin typeface="Calibri"/>
                <a:cs typeface="Calibri"/>
              </a:rPr>
              <a:t>prises</a:t>
            </a:r>
            <a:r>
              <a:rPr sz="1400" spc="-25">
                <a:solidFill>
                  <a:srgbClr val="555555"/>
                </a:solidFill>
                <a:latin typeface="Calibri"/>
                <a:cs typeface="Calibri"/>
              </a:rPr>
              <a:t> </a:t>
            </a:r>
            <a:r>
              <a:rPr sz="1400">
                <a:solidFill>
                  <a:srgbClr val="555555"/>
                </a:solidFill>
                <a:latin typeface="Calibri"/>
                <a:cs typeface="Calibri"/>
              </a:rPr>
              <a:t>au</a:t>
            </a:r>
            <a:r>
              <a:rPr sz="1400" spc="-55">
                <a:solidFill>
                  <a:srgbClr val="555555"/>
                </a:solidFill>
                <a:latin typeface="Calibri"/>
                <a:cs typeface="Calibri"/>
              </a:rPr>
              <a:t> </a:t>
            </a:r>
            <a:r>
              <a:rPr sz="1400">
                <a:solidFill>
                  <a:srgbClr val="555555"/>
                </a:solidFill>
                <a:latin typeface="Calibri"/>
                <a:cs typeface="Calibri"/>
              </a:rPr>
              <a:t>niveau</a:t>
            </a:r>
            <a:r>
              <a:rPr sz="1400" spc="-15">
                <a:solidFill>
                  <a:srgbClr val="555555"/>
                </a:solidFill>
                <a:latin typeface="Calibri"/>
                <a:cs typeface="Calibri"/>
              </a:rPr>
              <a:t> </a:t>
            </a:r>
            <a:r>
              <a:rPr sz="1400">
                <a:solidFill>
                  <a:srgbClr val="555555"/>
                </a:solidFill>
                <a:latin typeface="Calibri"/>
                <a:cs typeface="Calibri"/>
              </a:rPr>
              <a:t>du</a:t>
            </a:r>
            <a:r>
              <a:rPr sz="1400" spc="-35">
                <a:solidFill>
                  <a:srgbClr val="555555"/>
                </a:solidFill>
                <a:latin typeface="Calibri"/>
                <a:cs typeface="Calibri"/>
              </a:rPr>
              <a:t> </a:t>
            </a:r>
            <a:r>
              <a:rPr sz="1400" spc="-10">
                <a:solidFill>
                  <a:srgbClr val="555555"/>
                </a:solidFill>
                <a:latin typeface="Calibri"/>
                <a:cs typeface="Calibri"/>
              </a:rPr>
              <a:t>système </a:t>
            </a:r>
            <a:r>
              <a:rPr sz="1400">
                <a:solidFill>
                  <a:srgbClr val="555555"/>
                </a:solidFill>
                <a:latin typeface="Calibri"/>
                <a:cs typeface="Calibri"/>
              </a:rPr>
              <a:t>de</a:t>
            </a:r>
            <a:r>
              <a:rPr sz="1400" spc="-40">
                <a:solidFill>
                  <a:srgbClr val="555555"/>
                </a:solidFill>
                <a:latin typeface="Calibri"/>
                <a:cs typeface="Calibri"/>
              </a:rPr>
              <a:t> </a:t>
            </a:r>
            <a:r>
              <a:rPr sz="1400">
                <a:solidFill>
                  <a:srgbClr val="555555"/>
                </a:solidFill>
                <a:latin typeface="Calibri"/>
                <a:cs typeface="Calibri"/>
              </a:rPr>
              <a:t>pilotage</a:t>
            </a:r>
            <a:r>
              <a:rPr sz="1400" spc="-10">
                <a:solidFill>
                  <a:srgbClr val="555555"/>
                </a:solidFill>
                <a:latin typeface="Calibri"/>
                <a:cs typeface="Calibri"/>
              </a:rPr>
              <a:t> </a:t>
            </a:r>
            <a:r>
              <a:rPr sz="1400">
                <a:solidFill>
                  <a:srgbClr val="555555"/>
                </a:solidFill>
                <a:latin typeface="Calibri"/>
                <a:cs typeface="Calibri"/>
              </a:rPr>
              <a:t>(décideurs)</a:t>
            </a:r>
            <a:r>
              <a:rPr sz="1400" spc="-20">
                <a:solidFill>
                  <a:srgbClr val="555555"/>
                </a:solidFill>
                <a:latin typeface="Calibri"/>
                <a:cs typeface="Calibri"/>
              </a:rPr>
              <a:t> sont </a:t>
            </a:r>
            <a:r>
              <a:rPr sz="1400">
                <a:solidFill>
                  <a:srgbClr val="555555"/>
                </a:solidFill>
                <a:latin typeface="Calibri"/>
                <a:cs typeface="Calibri"/>
              </a:rPr>
              <a:t>mémorisées</a:t>
            </a:r>
            <a:r>
              <a:rPr sz="1400" spc="-20">
                <a:solidFill>
                  <a:srgbClr val="555555"/>
                </a:solidFill>
                <a:latin typeface="Calibri"/>
                <a:cs typeface="Calibri"/>
              </a:rPr>
              <a:t> </a:t>
            </a:r>
            <a:r>
              <a:rPr sz="1400">
                <a:solidFill>
                  <a:srgbClr val="555555"/>
                </a:solidFill>
                <a:latin typeface="Calibri"/>
                <a:cs typeface="Calibri"/>
              </a:rPr>
              <a:t>dans</a:t>
            </a:r>
            <a:r>
              <a:rPr sz="1400" spc="-40">
                <a:solidFill>
                  <a:srgbClr val="555555"/>
                </a:solidFill>
                <a:latin typeface="Calibri"/>
                <a:cs typeface="Calibri"/>
              </a:rPr>
              <a:t> </a:t>
            </a:r>
            <a:r>
              <a:rPr sz="1400">
                <a:solidFill>
                  <a:srgbClr val="555555"/>
                </a:solidFill>
                <a:latin typeface="Calibri"/>
                <a:cs typeface="Calibri"/>
              </a:rPr>
              <a:t>le</a:t>
            </a:r>
            <a:r>
              <a:rPr sz="1400" spc="-40">
                <a:solidFill>
                  <a:srgbClr val="555555"/>
                </a:solidFill>
                <a:latin typeface="Calibri"/>
                <a:cs typeface="Calibri"/>
              </a:rPr>
              <a:t> </a:t>
            </a:r>
            <a:r>
              <a:rPr sz="1400" spc="-25">
                <a:solidFill>
                  <a:srgbClr val="555555"/>
                </a:solidFill>
                <a:latin typeface="Calibri"/>
                <a:cs typeface="Calibri"/>
              </a:rPr>
              <a:t>SI</a:t>
            </a:r>
            <a:endParaRPr sz="1400">
              <a:latin typeface="Calibri"/>
              <a:cs typeface="Calibri"/>
            </a:endParaRPr>
          </a:p>
          <a:p>
            <a:pPr marL="299085" marR="5080" indent="-287020">
              <a:lnSpc>
                <a:spcPct val="95100"/>
              </a:lnSpc>
              <a:spcBef>
                <a:spcPts val="565"/>
              </a:spcBef>
              <a:buFont typeface="Arial MT"/>
              <a:buChar char="•"/>
              <a:tabLst>
                <a:tab pos="299085" algn="l"/>
              </a:tabLst>
            </a:pPr>
            <a:r>
              <a:rPr sz="1400">
                <a:solidFill>
                  <a:srgbClr val="555555"/>
                </a:solidFill>
                <a:latin typeface="Calibri"/>
                <a:cs typeface="Calibri"/>
              </a:rPr>
              <a:t>Les</a:t>
            </a:r>
            <a:r>
              <a:rPr sz="1400" spc="-35">
                <a:solidFill>
                  <a:srgbClr val="555555"/>
                </a:solidFill>
                <a:latin typeface="Calibri"/>
                <a:cs typeface="Calibri"/>
              </a:rPr>
              <a:t> </a:t>
            </a:r>
            <a:r>
              <a:rPr sz="1400">
                <a:solidFill>
                  <a:srgbClr val="555555"/>
                </a:solidFill>
                <a:latin typeface="Calibri"/>
                <a:cs typeface="Calibri"/>
              </a:rPr>
              <a:t>acteurs</a:t>
            </a:r>
            <a:r>
              <a:rPr sz="1400" spc="-15">
                <a:solidFill>
                  <a:srgbClr val="555555"/>
                </a:solidFill>
                <a:latin typeface="Calibri"/>
                <a:cs typeface="Calibri"/>
              </a:rPr>
              <a:t> </a:t>
            </a:r>
            <a:r>
              <a:rPr sz="1400">
                <a:solidFill>
                  <a:srgbClr val="555555"/>
                </a:solidFill>
                <a:latin typeface="Calibri"/>
                <a:cs typeface="Calibri"/>
              </a:rPr>
              <a:t>du</a:t>
            </a:r>
            <a:r>
              <a:rPr sz="1400" spc="-45">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a:solidFill>
                  <a:srgbClr val="555555"/>
                </a:solidFill>
                <a:latin typeface="Calibri"/>
                <a:cs typeface="Calibri"/>
              </a:rPr>
              <a:t>opérant</a:t>
            </a:r>
            <a:r>
              <a:rPr sz="1400" spc="-5">
                <a:solidFill>
                  <a:srgbClr val="555555"/>
                </a:solidFill>
                <a:latin typeface="Calibri"/>
                <a:cs typeface="Calibri"/>
              </a:rPr>
              <a:t> </a:t>
            </a:r>
            <a:r>
              <a:rPr sz="1400" spc="-10">
                <a:solidFill>
                  <a:srgbClr val="555555"/>
                </a:solidFill>
                <a:latin typeface="Calibri"/>
                <a:cs typeface="Calibri"/>
              </a:rPr>
              <a:t>consultent</a:t>
            </a:r>
            <a:r>
              <a:rPr sz="1400" spc="10">
                <a:solidFill>
                  <a:srgbClr val="555555"/>
                </a:solidFill>
                <a:latin typeface="Calibri"/>
                <a:cs typeface="Calibri"/>
              </a:rPr>
              <a:t> </a:t>
            </a:r>
            <a:r>
              <a:rPr sz="1400">
                <a:solidFill>
                  <a:srgbClr val="555555"/>
                </a:solidFill>
                <a:latin typeface="Calibri"/>
                <a:cs typeface="Calibri"/>
              </a:rPr>
              <a:t>le</a:t>
            </a:r>
            <a:r>
              <a:rPr sz="1400" spc="-35">
                <a:solidFill>
                  <a:srgbClr val="555555"/>
                </a:solidFill>
                <a:latin typeface="Calibri"/>
                <a:cs typeface="Calibri"/>
              </a:rPr>
              <a:t> </a:t>
            </a:r>
            <a:r>
              <a:rPr sz="1400">
                <a:solidFill>
                  <a:srgbClr val="555555"/>
                </a:solidFill>
                <a:latin typeface="Calibri"/>
                <a:cs typeface="Calibri"/>
              </a:rPr>
              <a:t>SI</a:t>
            </a:r>
            <a:r>
              <a:rPr sz="1400" spc="-75">
                <a:solidFill>
                  <a:srgbClr val="555555"/>
                </a:solidFill>
                <a:latin typeface="Calibri"/>
                <a:cs typeface="Calibri"/>
              </a:rPr>
              <a:t> </a:t>
            </a:r>
            <a:r>
              <a:rPr sz="1400">
                <a:solidFill>
                  <a:srgbClr val="555555"/>
                </a:solidFill>
                <a:latin typeface="Calibri"/>
                <a:cs typeface="Calibri"/>
              </a:rPr>
              <a:t>pour</a:t>
            </a:r>
            <a:r>
              <a:rPr sz="1400" spc="-45">
                <a:solidFill>
                  <a:srgbClr val="555555"/>
                </a:solidFill>
                <a:latin typeface="Calibri"/>
                <a:cs typeface="Calibri"/>
              </a:rPr>
              <a:t> </a:t>
            </a:r>
            <a:r>
              <a:rPr sz="1400">
                <a:solidFill>
                  <a:srgbClr val="555555"/>
                </a:solidFill>
                <a:latin typeface="Calibri"/>
                <a:cs typeface="Calibri"/>
              </a:rPr>
              <a:t>effectuer</a:t>
            </a:r>
            <a:r>
              <a:rPr sz="1400" spc="-20">
                <a:solidFill>
                  <a:srgbClr val="555555"/>
                </a:solidFill>
                <a:latin typeface="Calibri"/>
                <a:cs typeface="Calibri"/>
              </a:rPr>
              <a:t> </a:t>
            </a:r>
            <a:r>
              <a:rPr sz="1400">
                <a:solidFill>
                  <a:srgbClr val="555555"/>
                </a:solidFill>
                <a:latin typeface="Calibri"/>
                <a:cs typeface="Calibri"/>
              </a:rPr>
              <a:t>les</a:t>
            </a:r>
            <a:r>
              <a:rPr sz="1400" spc="-30">
                <a:solidFill>
                  <a:srgbClr val="555555"/>
                </a:solidFill>
                <a:latin typeface="Calibri"/>
                <a:cs typeface="Calibri"/>
              </a:rPr>
              <a:t> </a:t>
            </a:r>
            <a:r>
              <a:rPr sz="1400">
                <a:solidFill>
                  <a:srgbClr val="555555"/>
                </a:solidFill>
                <a:latin typeface="Calibri"/>
                <a:cs typeface="Calibri"/>
              </a:rPr>
              <a:t>tâches</a:t>
            </a:r>
            <a:r>
              <a:rPr sz="1400" spc="-30">
                <a:solidFill>
                  <a:srgbClr val="555555"/>
                </a:solidFill>
                <a:latin typeface="Calibri"/>
                <a:cs typeface="Calibri"/>
              </a:rPr>
              <a:t> </a:t>
            </a:r>
            <a:r>
              <a:rPr sz="1400" spc="-50">
                <a:solidFill>
                  <a:srgbClr val="555555"/>
                </a:solidFill>
                <a:latin typeface="Calibri"/>
                <a:cs typeface="Calibri"/>
              </a:rPr>
              <a:t>à </a:t>
            </a:r>
            <a:r>
              <a:rPr sz="1400">
                <a:solidFill>
                  <a:srgbClr val="555555"/>
                </a:solidFill>
                <a:latin typeface="Calibri"/>
                <a:cs typeface="Calibri"/>
              </a:rPr>
              <a:t>réaliser</a:t>
            </a:r>
            <a:r>
              <a:rPr sz="1400" spc="-10">
                <a:solidFill>
                  <a:srgbClr val="555555"/>
                </a:solidFill>
                <a:latin typeface="Calibri"/>
                <a:cs typeface="Calibri"/>
              </a:rPr>
              <a:t> </a:t>
            </a:r>
            <a:r>
              <a:rPr sz="1400">
                <a:solidFill>
                  <a:srgbClr val="555555"/>
                </a:solidFill>
                <a:latin typeface="Calibri"/>
                <a:cs typeface="Calibri"/>
              </a:rPr>
              <a:t>dans </a:t>
            </a:r>
            <a:r>
              <a:rPr sz="1400" spc="-20">
                <a:solidFill>
                  <a:srgbClr val="555555"/>
                </a:solidFill>
                <a:latin typeface="Calibri"/>
                <a:cs typeface="Calibri"/>
              </a:rPr>
              <a:t>l’entreprise</a:t>
            </a:r>
            <a:r>
              <a:rPr sz="1400" spc="60">
                <a:solidFill>
                  <a:srgbClr val="555555"/>
                </a:solidFill>
                <a:latin typeface="Calibri"/>
                <a:cs typeface="Calibri"/>
              </a:rPr>
              <a:t> </a:t>
            </a:r>
            <a:r>
              <a:rPr sz="1400">
                <a:solidFill>
                  <a:srgbClr val="555555"/>
                </a:solidFill>
                <a:latin typeface="Calibri"/>
                <a:cs typeface="Calibri"/>
              </a:rPr>
              <a:t>puis</a:t>
            </a:r>
            <a:r>
              <a:rPr sz="1400" spc="-5">
                <a:solidFill>
                  <a:srgbClr val="555555"/>
                </a:solidFill>
                <a:latin typeface="Calibri"/>
                <a:cs typeface="Calibri"/>
              </a:rPr>
              <a:t> </a:t>
            </a:r>
            <a:r>
              <a:rPr sz="1400" spc="-10">
                <a:solidFill>
                  <a:srgbClr val="555555"/>
                </a:solidFill>
                <a:latin typeface="Calibri"/>
                <a:cs typeface="Calibri"/>
              </a:rPr>
              <a:t>mémorisent</a:t>
            </a:r>
            <a:r>
              <a:rPr sz="1400" spc="30">
                <a:solidFill>
                  <a:srgbClr val="555555"/>
                </a:solidFill>
                <a:latin typeface="Calibri"/>
                <a:cs typeface="Calibri"/>
              </a:rPr>
              <a:t> </a:t>
            </a:r>
            <a:r>
              <a:rPr sz="1400">
                <a:solidFill>
                  <a:srgbClr val="555555"/>
                </a:solidFill>
                <a:latin typeface="Calibri"/>
                <a:cs typeface="Calibri"/>
              </a:rPr>
              <a:t>dans</a:t>
            </a:r>
            <a:r>
              <a:rPr sz="1400" spc="-25">
                <a:solidFill>
                  <a:srgbClr val="555555"/>
                </a:solidFill>
                <a:latin typeface="Calibri"/>
                <a:cs typeface="Calibri"/>
              </a:rPr>
              <a:t> </a:t>
            </a:r>
            <a:r>
              <a:rPr sz="1400">
                <a:solidFill>
                  <a:srgbClr val="555555"/>
                </a:solidFill>
                <a:latin typeface="Calibri"/>
                <a:cs typeface="Calibri"/>
              </a:rPr>
              <a:t>le</a:t>
            </a:r>
            <a:r>
              <a:rPr sz="1400" spc="-20">
                <a:solidFill>
                  <a:srgbClr val="555555"/>
                </a:solidFill>
                <a:latin typeface="Calibri"/>
                <a:cs typeface="Calibri"/>
              </a:rPr>
              <a:t> </a:t>
            </a:r>
            <a:r>
              <a:rPr sz="1400">
                <a:solidFill>
                  <a:srgbClr val="555555"/>
                </a:solidFill>
                <a:latin typeface="Calibri"/>
                <a:cs typeface="Calibri"/>
              </a:rPr>
              <a:t>SI</a:t>
            </a:r>
            <a:r>
              <a:rPr sz="1400" spc="-60">
                <a:solidFill>
                  <a:srgbClr val="555555"/>
                </a:solidFill>
                <a:latin typeface="Calibri"/>
                <a:cs typeface="Calibri"/>
              </a:rPr>
              <a:t> </a:t>
            </a:r>
            <a:r>
              <a:rPr sz="1400">
                <a:solidFill>
                  <a:srgbClr val="555555"/>
                </a:solidFill>
                <a:latin typeface="Calibri"/>
                <a:cs typeface="Calibri"/>
              </a:rPr>
              <a:t>le</a:t>
            </a:r>
            <a:r>
              <a:rPr sz="1400" spc="-25">
                <a:solidFill>
                  <a:srgbClr val="555555"/>
                </a:solidFill>
                <a:latin typeface="Calibri"/>
                <a:cs typeface="Calibri"/>
              </a:rPr>
              <a:t> </a:t>
            </a:r>
            <a:r>
              <a:rPr sz="1400" spc="-10">
                <a:solidFill>
                  <a:srgbClr val="555555"/>
                </a:solidFill>
                <a:latin typeface="Calibri"/>
                <a:cs typeface="Calibri"/>
              </a:rPr>
              <a:t>résultat</a:t>
            </a:r>
            <a:r>
              <a:rPr sz="1400" spc="25">
                <a:solidFill>
                  <a:srgbClr val="555555"/>
                </a:solidFill>
                <a:latin typeface="Calibri"/>
                <a:cs typeface="Calibri"/>
              </a:rPr>
              <a:t> </a:t>
            </a:r>
            <a:r>
              <a:rPr sz="1400">
                <a:solidFill>
                  <a:srgbClr val="555555"/>
                </a:solidFill>
                <a:latin typeface="Calibri"/>
                <a:cs typeface="Calibri"/>
              </a:rPr>
              <a:t>de</a:t>
            </a:r>
            <a:r>
              <a:rPr sz="1400" spc="-20">
                <a:solidFill>
                  <a:srgbClr val="555555"/>
                </a:solidFill>
                <a:latin typeface="Calibri"/>
                <a:cs typeface="Calibri"/>
              </a:rPr>
              <a:t> leur </a:t>
            </a:r>
            <a:r>
              <a:rPr sz="1400" spc="-10">
                <a:solidFill>
                  <a:srgbClr val="555555"/>
                </a:solidFill>
                <a:latin typeface="Calibri"/>
                <a:cs typeface="Calibri"/>
              </a:rPr>
              <a:t>travail</a:t>
            </a:r>
            <a:endParaRPr sz="1400">
              <a:latin typeface="Calibri"/>
              <a:cs typeface="Calibri"/>
            </a:endParaRPr>
          </a:p>
          <a:p>
            <a:pPr marL="299085" indent="-286385">
              <a:lnSpc>
                <a:spcPts val="1635"/>
              </a:lnSpc>
              <a:spcBef>
                <a:spcPts val="525"/>
              </a:spcBef>
              <a:buFont typeface="Arial MT"/>
              <a:buChar char="•"/>
              <a:tabLst>
                <a:tab pos="299085" algn="l"/>
              </a:tabLst>
            </a:pPr>
            <a:r>
              <a:rPr sz="1400">
                <a:solidFill>
                  <a:srgbClr val="555555"/>
                </a:solidFill>
                <a:latin typeface="Calibri"/>
                <a:cs typeface="Calibri"/>
              </a:rPr>
              <a:t>Les</a:t>
            </a:r>
            <a:r>
              <a:rPr sz="1400" spc="-20">
                <a:solidFill>
                  <a:srgbClr val="555555"/>
                </a:solidFill>
                <a:latin typeface="Calibri"/>
                <a:cs typeface="Calibri"/>
              </a:rPr>
              <a:t> </a:t>
            </a:r>
            <a:r>
              <a:rPr sz="1400">
                <a:solidFill>
                  <a:srgbClr val="555555"/>
                </a:solidFill>
                <a:latin typeface="Calibri"/>
                <a:cs typeface="Calibri"/>
              </a:rPr>
              <a:t>acteurs</a:t>
            </a:r>
            <a:r>
              <a:rPr sz="1400" spc="-5">
                <a:solidFill>
                  <a:srgbClr val="555555"/>
                </a:solidFill>
                <a:latin typeface="Calibri"/>
                <a:cs typeface="Calibri"/>
              </a:rPr>
              <a:t> </a:t>
            </a:r>
            <a:r>
              <a:rPr sz="1400">
                <a:solidFill>
                  <a:srgbClr val="555555"/>
                </a:solidFill>
                <a:latin typeface="Calibri"/>
                <a:cs typeface="Calibri"/>
              </a:rPr>
              <a:t>du</a:t>
            </a:r>
            <a:r>
              <a:rPr sz="1400" spc="-35">
                <a:solidFill>
                  <a:srgbClr val="555555"/>
                </a:solidFill>
                <a:latin typeface="Calibri"/>
                <a:cs typeface="Calibri"/>
              </a:rPr>
              <a:t> </a:t>
            </a:r>
            <a:r>
              <a:rPr sz="1400" spc="-10">
                <a:solidFill>
                  <a:srgbClr val="555555"/>
                </a:solidFill>
                <a:latin typeface="Calibri"/>
                <a:cs typeface="Calibri"/>
              </a:rPr>
              <a:t>système</a:t>
            </a:r>
            <a:r>
              <a:rPr sz="1400" spc="10">
                <a:solidFill>
                  <a:srgbClr val="555555"/>
                </a:solidFill>
                <a:latin typeface="Calibri"/>
                <a:cs typeface="Calibri"/>
              </a:rPr>
              <a:t> </a:t>
            </a:r>
            <a:r>
              <a:rPr sz="1400">
                <a:solidFill>
                  <a:srgbClr val="555555"/>
                </a:solidFill>
                <a:latin typeface="Calibri"/>
                <a:cs typeface="Calibri"/>
              </a:rPr>
              <a:t>de</a:t>
            </a:r>
            <a:r>
              <a:rPr sz="1400" spc="-25">
                <a:solidFill>
                  <a:srgbClr val="555555"/>
                </a:solidFill>
                <a:latin typeface="Calibri"/>
                <a:cs typeface="Calibri"/>
              </a:rPr>
              <a:t> </a:t>
            </a:r>
            <a:r>
              <a:rPr sz="1400" spc="-10">
                <a:solidFill>
                  <a:srgbClr val="555555"/>
                </a:solidFill>
                <a:latin typeface="Calibri"/>
                <a:cs typeface="Calibri"/>
              </a:rPr>
              <a:t>pilotage</a:t>
            </a:r>
            <a:r>
              <a:rPr sz="1400" spc="15">
                <a:solidFill>
                  <a:srgbClr val="555555"/>
                </a:solidFill>
                <a:latin typeface="Calibri"/>
                <a:cs typeface="Calibri"/>
              </a:rPr>
              <a:t> </a:t>
            </a:r>
            <a:r>
              <a:rPr sz="1400" spc="-10">
                <a:solidFill>
                  <a:srgbClr val="555555"/>
                </a:solidFill>
                <a:latin typeface="Calibri"/>
                <a:cs typeface="Calibri"/>
              </a:rPr>
              <a:t>consultent</a:t>
            </a:r>
            <a:r>
              <a:rPr sz="1400" spc="20">
                <a:solidFill>
                  <a:srgbClr val="555555"/>
                </a:solidFill>
                <a:latin typeface="Calibri"/>
                <a:cs typeface="Calibri"/>
              </a:rPr>
              <a:t> </a:t>
            </a:r>
            <a:r>
              <a:rPr sz="1400">
                <a:solidFill>
                  <a:srgbClr val="555555"/>
                </a:solidFill>
                <a:latin typeface="Calibri"/>
                <a:cs typeface="Calibri"/>
              </a:rPr>
              <a:t>le</a:t>
            </a:r>
            <a:r>
              <a:rPr sz="1400" spc="-25">
                <a:solidFill>
                  <a:srgbClr val="555555"/>
                </a:solidFill>
                <a:latin typeface="Calibri"/>
                <a:cs typeface="Calibri"/>
              </a:rPr>
              <a:t> </a:t>
            </a:r>
            <a:r>
              <a:rPr sz="1400">
                <a:solidFill>
                  <a:srgbClr val="555555"/>
                </a:solidFill>
                <a:latin typeface="Calibri"/>
                <a:cs typeface="Calibri"/>
              </a:rPr>
              <a:t>SI</a:t>
            </a:r>
            <a:r>
              <a:rPr sz="1400" spc="-60">
                <a:solidFill>
                  <a:srgbClr val="555555"/>
                </a:solidFill>
                <a:latin typeface="Calibri"/>
                <a:cs typeface="Calibri"/>
              </a:rPr>
              <a:t> </a:t>
            </a:r>
            <a:r>
              <a:rPr sz="1400">
                <a:solidFill>
                  <a:srgbClr val="555555"/>
                </a:solidFill>
                <a:latin typeface="Calibri"/>
                <a:cs typeface="Calibri"/>
              </a:rPr>
              <a:t>pour</a:t>
            </a:r>
            <a:r>
              <a:rPr sz="1400" spc="-35">
                <a:solidFill>
                  <a:srgbClr val="555555"/>
                </a:solidFill>
                <a:latin typeface="Calibri"/>
                <a:cs typeface="Calibri"/>
              </a:rPr>
              <a:t> </a:t>
            </a:r>
            <a:r>
              <a:rPr sz="1400">
                <a:solidFill>
                  <a:srgbClr val="555555"/>
                </a:solidFill>
                <a:latin typeface="Calibri"/>
                <a:cs typeface="Calibri"/>
              </a:rPr>
              <a:t>comparer</a:t>
            </a:r>
            <a:r>
              <a:rPr sz="1400" spc="-25">
                <a:solidFill>
                  <a:srgbClr val="555555"/>
                </a:solidFill>
                <a:latin typeface="Calibri"/>
                <a:cs typeface="Calibri"/>
              </a:rPr>
              <a:t> le</a:t>
            </a:r>
            <a:endParaRPr sz="1400">
              <a:latin typeface="Calibri"/>
              <a:cs typeface="Calibri"/>
            </a:endParaRPr>
          </a:p>
          <a:p>
            <a:pPr marL="299085">
              <a:lnSpc>
                <a:spcPts val="1635"/>
              </a:lnSpc>
            </a:pPr>
            <a:r>
              <a:rPr sz="1400" spc="-10">
                <a:solidFill>
                  <a:srgbClr val="555555"/>
                </a:solidFill>
                <a:latin typeface="Calibri"/>
                <a:cs typeface="Calibri"/>
              </a:rPr>
              <a:t>résultat</a:t>
            </a:r>
            <a:r>
              <a:rPr sz="1400" spc="10">
                <a:solidFill>
                  <a:srgbClr val="555555"/>
                </a:solidFill>
                <a:latin typeface="Calibri"/>
                <a:cs typeface="Calibri"/>
              </a:rPr>
              <a:t> </a:t>
            </a:r>
            <a:r>
              <a:rPr sz="1400">
                <a:solidFill>
                  <a:srgbClr val="555555"/>
                </a:solidFill>
                <a:latin typeface="Calibri"/>
                <a:cs typeface="Calibri"/>
              </a:rPr>
              <a:t>obtenu au</a:t>
            </a:r>
            <a:r>
              <a:rPr sz="1400" spc="-45">
                <a:solidFill>
                  <a:srgbClr val="555555"/>
                </a:solidFill>
                <a:latin typeface="Calibri"/>
                <a:cs typeface="Calibri"/>
              </a:rPr>
              <a:t> </a:t>
            </a:r>
            <a:r>
              <a:rPr sz="1400" spc="-10">
                <a:solidFill>
                  <a:srgbClr val="555555"/>
                </a:solidFill>
                <a:latin typeface="Calibri"/>
                <a:cs typeface="Calibri"/>
              </a:rPr>
              <a:t>travail</a:t>
            </a:r>
            <a:r>
              <a:rPr sz="1400" spc="-5">
                <a:solidFill>
                  <a:srgbClr val="555555"/>
                </a:solidFill>
                <a:latin typeface="Calibri"/>
                <a:cs typeface="Calibri"/>
              </a:rPr>
              <a:t> </a:t>
            </a:r>
            <a:r>
              <a:rPr sz="1400">
                <a:solidFill>
                  <a:srgbClr val="555555"/>
                </a:solidFill>
                <a:latin typeface="Calibri"/>
                <a:cs typeface="Calibri"/>
              </a:rPr>
              <a:t>demandé</a:t>
            </a:r>
            <a:r>
              <a:rPr sz="1400" spc="5">
                <a:solidFill>
                  <a:srgbClr val="555555"/>
                </a:solidFill>
                <a:latin typeface="Calibri"/>
                <a:cs typeface="Calibri"/>
              </a:rPr>
              <a:t> </a:t>
            </a:r>
            <a:r>
              <a:rPr sz="1400">
                <a:solidFill>
                  <a:srgbClr val="555555"/>
                </a:solidFill>
                <a:latin typeface="Calibri"/>
                <a:cs typeface="Calibri"/>
              </a:rPr>
              <a:t>et</a:t>
            </a:r>
            <a:r>
              <a:rPr sz="1400" spc="-45">
                <a:solidFill>
                  <a:srgbClr val="555555"/>
                </a:solidFill>
                <a:latin typeface="Calibri"/>
                <a:cs typeface="Calibri"/>
              </a:rPr>
              <a:t> </a:t>
            </a:r>
            <a:r>
              <a:rPr sz="1400">
                <a:solidFill>
                  <a:srgbClr val="555555"/>
                </a:solidFill>
                <a:latin typeface="Calibri"/>
                <a:cs typeface="Calibri"/>
              </a:rPr>
              <a:t>réagir</a:t>
            </a:r>
            <a:r>
              <a:rPr sz="1400" spc="-15">
                <a:solidFill>
                  <a:srgbClr val="555555"/>
                </a:solidFill>
                <a:latin typeface="Calibri"/>
                <a:cs typeface="Calibri"/>
              </a:rPr>
              <a:t> </a:t>
            </a:r>
            <a:r>
              <a:rPr sz="1400">
                <a:solidFill>
                  <a:srgbClr val="555555"/>
                </a:solidFill>
                <a:latin typeface="Calibri"/>
                <a:cs typeface="Calibri"/>
              </a:rPr>
              <a:t>en</a:t>
            </a:r>
            <a:r>
              <a:rPr sz="1400" spc="-45">
                <a:solidFill>
                  <a:srgbClr val="555555"/>
                </a:solidFill>
                <a:latin typeface="Calibri"/>
                <a:cs typeface="Calibri"/>
              </a:rPr>
              <a:t> </a:t>
            </a:r>
            <a:r>
              <a:rPr sz="1400">
                <a:solidFill>
                  <a:srgbClr val="555555"/>
                </a:solidFill>
                <a:latin typeface="Calibri"/>
                <a:cs typeface="Calibri"/>
              </a:rPr>
              <a:t>cas</a:t>
            </a:r>
            <a:r>
              <a:rPr sz="1400" spc="-75">
                <a:solidFill>
                  <a:srgbClr val="555555"/>
                </a:solidFill>
                <a:latin typeface="Calibri"/>
                <a:cs typeface="Calibri"/>
              </a:rPr>
              <a:t> </a:t>
            </a:r>
            <a:r>
              <a:rPr sz="1400">
                <a:solidFill>
                  <a:srgbClr val="555555"/>
                </a:solidFill>
                <a:latin typeface="Calibri"/>
                <a:cs typeface="Calibri"/>
              </a:rPr>
              <a:t>de</a:t>
            </a:r>
            <a:r>
              <a:rPr sz="1400" spc="-30">
                <a:solidFill>
                  <a:srgbClr val="555555"/>
                </a:solidFill>
                <a:latin typeface="Calibri"/>
                <a:cs typeface="Calibri"/>
              </a:rPr>
              <a:t> </a:t>
            </a:r>
            <a:r>
              <a:rPr sz="1400" spc="-10">
                <a:solidFill>
                  <a:srgbClr val="555555"/>
                </a:solidFill>
                <a:latin typeface="Calibri"/>
                <a:cs typeface="Calibri"/>
              </a:rPr>
              <a:t>besoin</a:t>
            </a:r>
            <a:endParaRPr sz="1400">
              <a:latin typeface="Calibri"/>
              <a:cs typeface="Calibri"/>
            </a:endParaRPr>
          </a:p>
        </p:txBody>
      </p:sp>
      <p:sp>
        <p:nvSpPr>
          <p:cNvPr id="13" name="object 13"/>
          <p:cNvSpPr txBox="1"/>
          <p:nvPr/>
        </p:nvSpPr>
        <p:spPr>
          <a:xfrm>
            <a:off x="692607" y="4085335"/>
            <a:ext cx="6372225" cy="441959"/>
          </a:xfrm>
          <a:prstGeom prst="rect">
            <a:avLst/>
          </a:prstGeom>
        </p:spPr>
        <p:txBody>
          <a:bodyPr vert="horz" wrap="square" lIns="0" tIns="11430" rIns="0" bIns="0" rtlCol="0">
            <a:spAutoFit/>
          </a:bodyPr>
          <a:lstStyle/>
          <a:p>
            <a:pPr marR="5080" algn="r">
              <a:lnSpc>
                <a:spcPts val="1645"/>
              </a:lnSpc>
              <a:spcBef>
                <a:spcPts val="90"/>
              </a:spcBef>
              <a:tabLst>
                <a:tab pos="575945" algn="l"/>
                <a:tab pos="1356360" algn="l"/>
                <a:tab pos="2533015" algn="l"/>
                <a:tab pos="3136265" algn="l"/>
                <a:tab pos="3685540" algn="l"/>
                <a:tab pos="4124325" algn="l"/>
                <a:tab pos="5234305" algn="l"/>
                <a:tab pos="6167120" algn="l"/>
              </a:tabLst>
            </a:pPr>
            <a:r>
              <a:rPr sz="1400">
                <a:solidFill>
                  <a:srgbClr val="555555"/>
                </a:solidFill>
                <a:latin typeface="Calibri"/>
                <a:cs typeface="Calibri"/>
              </a:rPr>
              <a:t>2.</a:t>
            </a:r>
            <a:r>
              <a:rPr sz="1400" spc="400">
                <a:solidFill>
                  <a:srgbClr val="555555"/>
                </a:solidFill>
                <a:latin typeface="Calibri"/>
                <a:cs typeface="Calibri"/>
              </a:rPr>
              <a:t> </a:t>
            </a:r>
            <a:r>
              <a:rPr sz="1400" spc="-35">
                <a:solidFill>
                  <a:srgbClr val="555555"/>
                </a:solidFill>
                <a:latin typeface="Calibri"/>
                <a:cs typeface="Calibri"/>
              </a:rPr>
              <a:t>Le</a:t>
            </a:r>
            <a:r>
              <a:rPr sz="1400">
                <a:solidFill>
                  <a:srgbClr val="555555"/>
                </a:solidFill>
                <a:latin typeface="Calibri"/>
                <a:cs typeface="Calibri"/>
              </a:rPr>
              <a:t>	</a:t>
            </a:r>
            <a:r>
              <a:rPr sz="1400" spc="-10">
                <a:solidFill>
                  <a:srgbClr val="555555"/>
                </a:solidFill>
                <a:latin typeface="Calibri"/>
                <a:cs typeface="Calibri"/>
              </a:rPr>
              <a:t>système</a:t>
            </a:r>
            <a:r>
              <a:rPr sz="1400">
                <a:solidFill>
                  <a:srgbClr val="555555"/>
                </a:solidFill>
                <a:latin typeface="Calibri"/>
                <a:cs typeface="Calibri"/>
              </a:rPr>
              <a:t>	</a:t>
            </a:r>
            <a:r>
              <a:rPr sz="1400" spc="-10">
                <a:solidFill>
                  <a:srgbClr val="555555"/>
                </a:solidFill>
                <a:latin typeface="Calibri"/>
                <a:cs typeface="Calibri"/>
              </a:rPr>
              <a:t>d’information</a:t>
            </a:r>
            <a:r>
              <a:rPr sz="1400">
                <a:solidFill>
                  <a:srgbClr val="555555"/>
                </a:solidFill>
                <a:latin typeface="Calibri"/>
                <a:cs typeface="Calibri"/>
              </a:rPr>
              <a:t>	</a:t>
            </a:r>
            <a:r>
              <a:rPr sz="1400" spc="-10">
                <a:solidFill>
                  <a:srgbClr val="555555"/>
                </a:solidFill>
                <a:latin typeface="Calibri"/>
                <a:cs typeface="Calibri"/>
              </a:rPr>
              <a:t>reçoit</a:t>
            </a:r>
            <a:r>
              <a:rPr sz="1400">
                <a:solidFill>
                  <a:srgbClr val="555555"/>
                </a:solidFill>
                <a:latin typeface="Calibri"/>
                <a:cs typeface="Calibri"/>
              </a:rPr>
              <a:t>	</a:t>
            </a:r>
            <a:r>
              <a:rPr sz="1400" spc="-10">
                <a:solidFill>
                  <a:srgbClr val="555555"/>
                </a:solidFill>
                <a:latin typeface="Calibri"/>
                <a:cs typeface="Calibri"/>
              </a:rPr>
              <a:t>aussi</a:t>
            </a:r>
            <a:r>
              <a:rPr sz="1400">
                <a:solidFill>
                  <a:srgbClr val="555555"/>
                </a:solidFill>
                <a:latin typeface="Calibri"/>
                <a:cs typeface="Calibri"/>
              </a:rPr>
              <a:t>	</a:t>
            </a:r>
            <a:r>
              <a:rPr sz="1400" spc="-25">
                <a:solidFill>
                  <a:srgbClr val="555555"/>
                </a:solidFill>
                <a:latin typeface="Calibri"/>
                <a:cs typeface="Calibri"/>
              </a:rPr>
              <a:t>des</a:t>
            </a:r>
            <a:r>
              <a:rPr sz="1400">
                <a:solidFill>
                  <a:srgbClr val="555555"/>
                </a:solidFill>
                <a:latin typeface="Calibri"/>
                <a:cs typeface="Calibri"/>
              </a:rPr>
              <a:t>	</a:t>
            </a:r>
            <a:r>
              <a:rPr sz="1400" spc="-10">
                <a:solidFill>
                  <a:srgbClr val="555555"/>
                </a:solidFill>
                <a:latin typeface="Calibri"/>
                <a:cs typeface="Calibri"/>
              </a:rPr>
              <a:t>informations</a:t>
            </a:r>
            <a:r>
              <a:rPr sz="1400">
                <a:solidFill>
                  <a:srgbClr val="555555"/>
                </a:solidFill>
                <a:latin typeface="Calibri"/>
                <a:cs typeface="Calibri"/>
              </a:rPr>
              <a:t>	</a:t>
            </a:r>
            <a:r>
              <a:rPr sz="1400" spc="-10">
                <a:solidFill>
                  <a:srgbClr val="555555"/>
                </a:solidFill>
                <a:latin typeface="Calibri"/>
                <a:cs typeface="Calibri"/>
              </a:rPr>
              <a:t>provenant</a:t>
            </a:r>
            <a:r>
              <a:rPr sz="1400">
                <a:solidFill>
                  <a:srgbClr val="555555"/>
                </a:solidFill>
                <a:latin typeface="Calibri"/>
                <a:cs typeface="Calibri"/>
              </a:rPr>
              <a:t>	</a:t>
            </a:r>
            <a:r>
              <a:rPr sz="1400" spc="-25">
                <a:solidFill>
                  <a:srgbClr val="555555"/>
                </a:solidFill>
                <a:latin typeface="Calibri"/>
                <a:cs typeface="Calibri"/>
              </a:rPr>
              <a:t>de</a:t>
            </a:r>
            <a:endParaRPr sz="1400">
              <a:latin typeface="Calibri"/>
              <a:cs typeface="Calibri"/>
            </a:endParaRPr>
          </a:p>
          <a:p>
            <a:pPr marR="5080" algn="r">
              <a:lnSpc>
                <a:spcPts val="1645"/>
              </a:lnSpc>
            </a:pPr>
            <a:r>
              <a:rPr sz="1400" spc="-25">
                <a:solidFill>
                  <a:srgbClr val="555555"/>
                </a:solidFill>
                <a:latin typeface="Calibri"/>
                <a:cs typeface="Calibri"/>
              </a:rPr>
              <a:t>les</a:t>
            </a:r>
            <a:endParaRPr sz="1400">
              <a:latin typeface="Calibri"/>
              <a:cs typeface="Calibri"/>
            </a:endParaRPr>
          </a:p>
        </p:txBody>
      </p:sp>
      <p:sp>
        <p:nvSpPr>
          <p:cNvPr id="14" name="object 14"/>
          <p:cNvSpPr txBox="1"/>
          <p:nvPr/>
        </p:nvSpPr>
        <p:spPr>
          <a:xfrm>
            <a:off x="921207" y="4289247"/>
            <a:ext cx="6146800" cy="439420"/>
          </a:xfrm>
          <a:prstGeom prst="rect">
            <a:avLst/>
          </a:prstGeom>
        </p:spPr>
        <p:txBody>
          <a:bodyPr vert="horz" wrap="square" lIns="0" tIns="12065" rIns="0" bIns="0" rtlCol="0">
            <a:spAutoFit/>
          </a:bodyPr>
          <a:lstStyle/>
          <a:p>
            <a:pPr marL="12700">
              <a:lnSpc>
                <a:spcPts val="1635"/>
              </a:lnSpc>
              <a:spcBef>
                <a:spcPts val="95"/>
              </a:spcBef>
              <a:tabLst>
                <a:tab pos="1332230" algn="l"/>
                <a:tab pos="1646555" algn="l"/>
                <a:tab pos="2597785" algn="l"/>
                <a:tab pos="2948305" algn="l"/>
                <a:tab pos="3131185" algn="l"/>
                <a:tab pos="3515360" algn="l"/>
                <a:tab pos="4573270" algn="l"/>
                <a:tab pos="5457190" algn="l"/>
              </a:tabLst>
            </a:pPr>
            <a:r>
              <a:rPr sz="1400" spc="-10">
                <a:solidFill>
                  <a:srgbClr val="555555"/>
                </a:solidFill>
                <a:latin typeface="Calibri"/>
                <a:cs typeface="Calibri"/>
              </a:rPr>
              <a:t>l’environnement</a:t>
            </a:r>
            <a:r>
              <a:rPr sz="1400">
                <a:solidFill>
                  <a:srgbClr val="555555"/>
                </a:solidFill>
                <a:latin typeface="Calibri"/>
                <a:cs typeface="Calibri"/>
              </a:rPr>
              <a:t>	</a:t>
            </a:r>
            <a:r>
              <a:rPr sz="1400" spc="-25">
                <a:solidFill>
                  <a:srgbClr val="555555"/>
                </a:solidFill>
                <a:latin typeface="Calibri"/>
                <a:cs typeface="Calibri"/>
              </a:rPr>
              <a:t>de</a:t>
            </a:r>
            <a:r>
              <a:rPr sz="1400">
                <a:solidFill>
                  <a:srgbClr val="555555"/>
                </a:solidFill>
                <a:latin typeface="Calibri"/>
                <a:cs typeface="Calibri"/>
              </a:rPr>
              <a:t>	</a:t>
            </a:r>
            <a:r>
              <a:rPr sz="1400" spc="-10">
                <a:solidFill>
                  <a:srgbClr val="555555"/>
                </a:solidFill>
                <a:latin typeface="Calibri"/>
                <a:cs typeface="Calibri"/>
              </a:rPr>
              <a:t>l’entreprise</a:t>
            </a:r>
            <a:r>
              <a:rPr sz="1400">
                <a:solidFill>
                  <a:srgbClr val="555555"/>
                </a:solidFill>
                <a:latin typeface="Calibri"/>
                <a:cs typeface="Calibri"/>
              </a:rPr>
              <a:t>	</a:t>
            </a:r>
            <a:r>
              <a:rPr sz="1400" spc="-25">
                <a:solidFill>
                  <a:srgbClr val="555555"/>
                </a:solidFill>
                <a:latin typeface="Calibri"/>
                <a:cs typeface="Calibri"/>
              </a:rPr>
              <a:t>(ex</a:t>
            </a:r>
            <a:r>
              <a:rPr sz="1400">
                <a:solidFill>
                  <a:srgbClr val="555555"/>
                </a:solidFill>
                <a:latin typeface="Calibri"/>
                <a:cs typeface="Calibri"/>
              </a:rPr>
              <a:t>	</a:t>
            </a:r>
            <a:r>
              <a:rPr sz="1400" spc="-50">
                <a:solidFill>
                  <a:srgbClr val="555555"/>
                </a:solidFill>
                <a:latin typeface="Calibri"/>
                <a:cs typeface="Calibri"/>
              </a:rPr>
              <a:t>:</a:t>
            </a:r>
            <a:r>
              <a:rPr sz="1400">
                <a:solidFill>
                  <a:srgbClr val="555555"/>
                </a:solidFill>
                <a:latin typeface="Calibri"/>
                <a:cs typeface="Calibri"/>
              </a:rPr>
              <a:t>	</a:t>
            </a:r>
            <a:r>
              <a:rPr sz="1400" spc="-25">
                <a:solidFill>
                  <a:srgbClr val="555555"/>
                </a:solidFill>
                <a:latin typeface="Calibri"/>
                <a:cs typeface="Calibri"/>
              </a:rPr>
              <a:t>des</a:t>
            </a:r>
            <a:r>
              <a:rPr sz="1400">
                <a:solidFill>
                  <a:srgbClr val="555555"/>
                </a:solidFill>
                <a:latin typeface="Calibri"/>
                <a:cs typeface="Calibri"/>
              </a:rPr>
              <a:t>	</a:t>
            </a:r>
            <a:r>
              <a:rPr sz="1400" spc="-10">
                <a:solidFill>
                  <a:srgbClr val="555555"/>
                </a:solidFill>
                <a:latin typeface="Calibri"/>
                <a:cs typeface="Calibri"/>
              </a:rPr>
              <a:t>informations</a:t>
            </a:r>
            <a:r>
              <a:rPr sz="1400">
                <a:solidFill>
                  <a:srgbClr val="555555"/>
                </a:solidFill>
                <a:latin typeface="Calibri"/>
                <a:cs typeface="Calibri"/>
              </a:rPr>
              <a:t>	</a:t>
            </a:r>
            <a:r>
              <a:rPr sz="1400" spc="-10">
                <a:solidFill>
                  <a:srgbClr val="555555"/>
                </a:solidFill>
                <a:latin typeface="Calibri"/>
                <a:cs typeface="Calibri"/>
              </a:rPr>
              <a:t>contenues</a:t>
            </a:r>
            <a:r>
              <a:rPr sz="1400">
                <a:solidFill>
                  <a:srgbClr val="555555"/>
                </a:solidFill>
                <a:latin typeface="Calibri"/>
                <a:cs typeface="Calibri"/>
              </a:rPr>
              <a:t>	</a:t>
            </a:r>
            <a:r>
              <a:rPr sz="1400" spc="-20">
                <a:solidFill>
                  <a:srgbClr val="555555"/>
                </a:solidFill>
                <a:latin typeface="Calibri"/>
                <a:cs typeface="Calibri"/>
              </a:rPr>
              <a:t>dans</a:t>
            </a:r>
            <a:endParaRPr sz="1400">
              <a:latin typeface="Calibri"/>
              <a:cs typeface="Calibri"/>
            </a:endParaRPr>
          </a:p>
          <a:p>
            <a:pPr marL="12700">
              <a:lnSpc>
                <a:spcPts val="1635"/>
              </a:lnSpc>
              <a:tabLst>
                <a:tab pos="1015365" algn="l"/>
                <a:tab pos="1887220" algn="l"/>
                <a:tab pos="3183255" algn="l"/>
                <a:tab pos="3808095" algn="l"/>
                <a:tab pos="6049010" algn="l"/>
              </a:tabLst>
            </a:pPr>
            <a:r>
              <a:rPr sz="1400" spc="-10">
                <a:solidFill>
                  <a:srgbClr val="555555"/>
                </a:solidFill>
                <a:latin typeface="Calibri"/>
                <a:cs typeface="Calibri"/>
              </a:rPr>
              <a:t>commandes</a:t>
            </a:r>
            <a:r>
              <a:rPr sz="1400">
                <a:solidFill>
                  <a:srgbClr val="555555"/>
                </a:solidFill>
                <a:latin typeface="Calibri"/>
                <a:cs typeface="Calibri"/>
              </a:rPr>
              <a:t>	</a:t>
            </a:r>
            <a:r>
              <a:rPr sz="1400" spc="-10">
                <a:solidFill>
                  <a:srgbClr val="555555"/>
                </a:solidFill>
                <a:latin typeface="Calibri"/>
                <a:cs typeface="Calibri"/>
              </a:rPr>
              <a:t>provenant</a:t>
            </a:r>
            <a:r>
              <a:rPr sz="1400">
                <a:solidFill>
                  <a:srgbClr val="555555"/>
                </a:solidFill>
                <a:latin typeface="Calibri"/>
                <a:cs typeface="Calibri"/>
              </a:rPr>
              <a:t>	des</a:t>
            </a:r>
            <a:r>
              <a:rPr sz="1400" spc="145">
                <a:solidFill>
                  <a:srgbClr val="555555"/>
                </a:solidFill>
                <a:latin typeface="Calibri"/>
                <a:cs typeface="Calibri"/>
              </a:rPr>
              <a:t>  </a:t>
            </a:r>
            <a:r>
              <a:rPr sz="1400">
                <a:solidFill>
                  <a:srgbClr val="555555"/>
                </a:solidFill>
                <a:latin typeface="Calibri"/>
                <a:cs typeface="Calibri"/>
              </a:rPr>
              <a:t>clients)</a:t>
            </a:r>
            <a:r>
              <a:rPr sz="1400" spc="155">
                <a:solidFill>
                  <a:srgbClr val="555555"/>
                </a:solidFill>
                <a:latin typeface="Calibri"/>
                <a:cs typeface="Calibri"/>
              </a:rPr>
              <a:t>  </a:t>
            </a:r>
            <a:r>
              <a:rPr sz="1400" spc="-25">
                <a:solidFill>
                  <a:srgbClr val="555555"/>
                </a:solidFill>
                <a:latin typeface="Calibri"/>
                <a:cs typeface="Calibri"/>
              </a:rPr>
              <a:t>et</a:t>
            </a:r>
            <a:r>
              <a:rPr sz="1400">
                <a:solidFill>
                  <a:srgbClr val="555555"/>
                </a:solidFill>
                <a:latin typeface="Calibri"/>
                <a:cs typeface="Calibri"/>
              </a:rPr>
              <a:t>	</a:t>
            </a:r>
            <a:r>
              <a:rPr sz="1400" spc="-10">
                <a:solidFill>
                  <a:srgbClr val="555555"/>
                </a:solidFill>
                <a:latin typeface="Calibri"/>
                <a:cs typeface="Calibri"/>
              </a:rPr>
              <a:t>génère</a:t>
            </a:r>
            <a:r>
              <a:rPr sz="1400">
                <a:solidFill>
                  <a:srgbClr val="555555"/>
                </a:solidFill>
                <a:latin typeface="Calibri"/>
                <a:cs typeface="Calibri"/>
              </a:rPr>
              <a:t>	des</a:t>
            </a:r>
            <a:r>
              <a:rPr sz="1400" spc="130">
                <a:solidFill>
                  <a:srgbClr val="555555"/>
                </a:solidFill>
                <a:latin typeface="Calibri"/>
                <a:cs typeface="Calibri"/>
              </a:rPr>
              <a:t>  </a:t>
            </a:r>
            <a:r>
              <a:rPr sz="1400">
                <a:solidFill>
                  <a:srgbClr val="555555"/>
                </a:solidFill>
                <a:latin typeface="Calibri"/>
                <a:cs typeface="Calibri"/>
              </a:rPr>
              <a:t>informations</a:t>
            </a:r>
            <a:r>
              <a:rPr sz="1400" spc="130">
                <a:solidFill>
                  <a:srgbClr val="555555"/>
                </a:solidFill>
                <a:latin typeface="Calibri"/>
                <a:cs typeface="Calibri"/>
              </a:rPr>
              <a:t>  </a:t>
            </a:r>
            <a:r>
              <a:rPr sz="1400" spc="-10">
                <a:solidFill>
                  <a:srgbClr val="555555"/>
                </a:solidFill>
                <a:latin typeface="Calibri"/>
                <a:cs typeface="Calibri"/>
              </a:rPr>
              <a:t>destinées</a:t>
            </a:r>
            <a:r>
              <a:rPr sz="1400">
                <a:solidFill>
                  <a:srgbClr val="555555"/>
                </a:solidFill>
                <a:latin typeface="Calibri"/>
                <a:cs typeface="Calibri"/>
              </a:rPr>
              <a:t>	</a:t>
            </a:r>
            <a:r>
              <a:rPr sz="1400" spc="-50">
                <a:solidFill>
                  <a:srgbClr val="555555"/>
                </a:solidFill>
                <a:latin typeface="Calibri"/>
                <a:cs typeface="Calibri"/>
              </a:rPr>
              <a:t>à</a:t>
            </a:r>
            <a:endParaRPr sz="1400">
              <a:latin typeface="Calibri"/>
              <a:cs typeface="Calibri"/>
            </a:endParaRPr>
          </a:p>
        </p:txBody>
      </p:sp>
      <p:sp>
        <p:nvSpPr>
          <p:cNvPr id="15" name="object 15"/>
          <p:cNvSpPr txBox="1"/>
          <p:nvPr/>
        </p:nvSpPr>
        <p:spPr>
          <a:xfrm>
            <a:off x="8546592" y="2179320"/>
            <a:ext cx="1649095" cy="475615"/>
          </a:xfrm>
          <a:prstGeom prst="rect">
            <a:avLst/>
          </a:prstGeom>
          <a:solidFill>
            <a:srgbClr val="FF7800"/>
          </a:solidFill>
        </p:spPr>
        <p:txBody>
          <a:bodyPr vert="horz" wrap="square" lIns="0" tIns="36830" rIns="0" bIns="0" rtlCol="0">
            <a:spAutoFit/>
          </a:bodyPr>
          <a:lstStyle/>
          <a:p>
            <a:pPr marL="254000">
              <a:lnSpc>
                <a:spcPct val="100000"/>
              </a:lnSpc>
              <a:spcBef>
                <a:spcPts val="290"/>
              </a:spcBef>
            </a:pPr>
            <a:r>
              <a:rPr sz="1100">
                <a:solidFill>
                  <a:srgbClr val="FFFFFF"/>
                </a:solidFill>
                <a:latin typeface="Calibri"/>
                <a:cs typeface="Calibri"/>
              </a:rPr>
              <a:t>Système</a:t>
            </a:r>
            <a:r>
              <a:rPr sz="1100" spc="-35">
                <a:solidFill>
                  <a:srgbClr val="FFFFFF"/>
                </a:solidFill>
                <a:latin typeface="Calibri"/>
                <a:cs typeface="Calibri"/>
              </a:rPr>
              <a:t> </a:t>
            </a:r>
            <a:r>
              <a:rPr sz="1100">
                <a:solidFill>
                  <a:srgbClr val="FFFFFF"/>
                </a:solidFill>
                <a:latin typeface="Calibri"/>
                <a:cs typeface="Calibri"/>
              </a:rPr>
              <a:t>de</a:t>
            </a:r>
            <a:r>
              <a:rPr sz="1100" spc="-10">
                <a:solidFill>
                  <a:srgbClr val="FFFFFF"/>
                </a:solidFill>
                <a:latin typeface="Calibri"/>
                <a:cs typeface="Calibri"/>
              </a:rPr>
              <a:t> pilotage</a:t>
            </a:r>
            <a:endParaRPr sz="1100">
              <a:latin typeface="Calibri"/>
              <a:cs typeface="Calibri"/>
            </a:endParaRPr>
          </a:p>
        </p:txBody>
      </p:sp>
      <p:sp>
        <p:nvSpPr>
          <p:cNvPr id="16" name="object 16"/>
          <p:cNvSpPr txBox="1"/>
          <p:nvPr/>
        </p:nvSpPr>
        <p:spPr>
          <a:xfrm>
            <a:off x="8549640" y="4346447"/>
            <a:ext cx="1649095" cy="384175"/>
          </a:xfrm>
          <a:prstGeom prst="rect">
            <a:avLst/>
          </a:prstGeom>
          <a:solidFill>
            <a:srgbClr val="005BA7"/>
          </a:solidFill>
        </p:spPr>
        <p:txBody>
          <a:bodyPr vert="horz" wrap="square" lIns="0" tIns="38100" rIns="0" bIns="0" rtlCol="0">
            <a:spAutoFit/>
          </a:bodyPr>
          <a:lstStyle/>
          <a:p>
            <a:pPr marL="344170">
              <a:lnSpc>
                <a:spcPct val="100000"/>
              </a:lnSpc>
              <a:spcBef>
                <a:spcPts val="300"/>
              </a:spcBef>
            </a:pPr>
            <a:r>
              <a:rPr sz="1100">
                <a:solidFill>
                  <a:srgbClr val="FFFFFF"/>
                </a:solidFill>
                <a:latin typeface="Calibri"/>
                <a:cs typeface="Calibri"/>
              </a:rPr>
              <a:t>Système</a:t>
            </a:r>
            <a:r>
              <a:rPr sz="1100" spc="-25">
                <a:solidFill>
                  <a:srgbClr val="FFFFFF"/>
                </a:solidFill>
                <a:latin typeface="Calibri"/>
                <a:cs typeface="Calibri"/>
              </a:rPr>
              <a:t> </a:t>
            </a:r>
            <a:r>
              <a:rPr sz="1100" spc="-10">
                <a:solidFill>
                  <a:srgbClr val="FFFFFF"/>
                </a:solidFill>
                <a:latin typeface="Calibri"/>
                <a:cs typeface="Calibri"/>
              </a:rPr>
              <a:t>opérant</a:t>
            </a:r>
            <a:endParaRPr sz="1100">
              <a:latin typeface="Calibri"/>
              <a:cs typeface="Calibri"/>
            </a:endParaRPr>
          </a:p>
        </p:txBody>
      </p:sp>
      <p:sp>
        <p:nvSpPr>
          <p:cNvPr id="17" name="object 17"/>
          <p:cNvSpPr txBox="1"/>
          <p:nvPr/>
        </p:nvSpPr>
        <p:spPr>
          <a:xfrm>
            <a:off x="8546592" y="3218688"/>
            <a:ext cx="1649095" cy="478790"/>
          </a:xfrm>
          <a:prstGeom prst="rect">
            <a:avLst/>
          </a:prstGeom>
          <a:solidFill>
            <a:srgbClr val="008245"/>
          </a:solidFill>
        </p:spPr>
        <p:txBody>
          <a:bodyPr vert="horz" wrap="square" lIns="0" tIns="39370" rIns="0" bIns="0" rtlCol="0">
            <a:spAutoFit/>
          </a:bodyPr>
          <a:lstStyle/>
          <a:p>
            <a:pPr marL="180975">
              <a:lnSpc>
                <a:spcPct val="100000"/>
              </a:lnSpc>
              <a:spcBef>
                <a:spcPts val="310"/>
              </a:spcBef>
            </a:pPr>
            <a:r>
              <a:rPr sz="1100">
                <a:solidFill>
                  <a:srgbClr val="FFFFFF"/>
                </a:solidFill>
                <a:latin typeface="Calibri"/>
                <a:cs typeface="Calibri"/>
              </a:rPr>
              <a:t>Système</a:t>
            </a:r>
            <a:r>
              <a:rPr sz="1100" spc="-25">
                <a:solidFill>
                  <a:srgbClr val="FFFFFF"/>
                </a:solidFill>
                <a:latin typeface="Calibri"/>
                <a:cs typeface="Calibri"/>
              </a:rPr>
              <a:t> </a:t>
            </a:r>
            <a:r>
              <a:rPr sz="1100" spc="-10">
                <a:solidFill>
                  <a:srgbClr val="FFFFFF"/>
                </a:solidFill>
                <a:latin typeface="Calibri"/>
                <a:cs typeface="Calibri"/>
              </a:rPr>
              <a:t>d’information</a:t>
            </a:r>
            <a:endParaRPr sz="1100">
              <a:latin typeface="Calibri"/>
              <a:cs typeface="Calibri"/>
            </a:endParaRPr>
          </a:p>
        </p:txBody>
      </p:sp>
      <p:grpSp>
        <p:nvGrpSpPr>
          <p:cNvPr id="18" name="object 18"/>
          <p:cNvGrpSpPr/>
          <p:nvPr/>
        </p:nvGrpSpPr>
        <p:grpSpPr>
          <a:xfrm>
            <a:off x="7235952" y="2759964"/>
            <a:ext cx="2766695" cy="2260600"/>
            <a:chOff x="7235952" y="2759964"/>
            <a:chExt cx="2766695" cy="2260600"/>
          </a:xfrm>
        </p:grpSpPr>
        <p:sp>
          <p:nvSpPr>
            <p:cNvPr id="19" name="object 19"/>
            <p:cNvSpPr/>
            <p:nvPr/>
          </p:nvSpPr>
          <p:spPr>
            <a:xfrm>
              <a:off x="8794623" y="2759963"/>
              <a:ext cx="333375" cy="405765"/>
            </a:xfrm>
            <a:custGeom>
              <a:avLst/>
              <a:gdLst/>
              <a:ahLst/>
              <a:cxnLst/>
              <a:rect l="l" t="t" r="r" b="b"/>
              <a:pathLst>
                <a:path w="333375" h="405764">
                  <a:moveTo>
                    <a:pt x="332994" y="233934"/>
                  </a:moveTo>
                  <a:lnTo>
                    <a:pt x="275844" y="233934"/>
                  </a:lnTo>
                  <a:lnTo>
                    <a:pt x="275844" y="0"/>
                  </a:lnTo>
                  <a:lnTo>
                    <a:pt x="218694" y="0"/>
                  </a:lnTo>
                  <a:lnTo>
                    <a:pt x="218694" y="233934"/>
                  </a:lnTo>
                  <a:lnTo>
                    <a:pt x="171450" y="233934"/>
                  </a:lnTo>
                  <a:lnTo>
                    <a:pt x="161544" y="233934"/>
                  </a:lnTo>
                  <a:lnTo>
                    <a:pt x="114300" y="233934"/>
                  </a:lnTo>
                  <a:lnTo>
                    <a:pt x="114300" y="0"/>
                  </a:lnTo>
                  <a:lnTo>
                    <a:pt x="57150" y="0"/>
                  </a:lnTo>
                  <a:lnTo>
                    <a:pt x="57150" y="233934"/>
                  </a:lnTo>
                  <a:lnTo>
                    <a:pt x="0" y="233934"/>
                  </a:lnTo>
                  <a:lnTo>
                    <a:pt x="85725" y="405384"/>
                  </a:lnTo>
                  <a:lnTo>
                    <a:pt x="157162" y="262509"/>
                  </a:lnTo>
                  <a:lnTo>
                    <a:pt x="166497" y="243840"/>
                  </a:lnTo>
                  <a:lnTo>
                    <a:pt x="247269" y="405384"/>
                  </a:lnTo>
                  <a:lnTo>
                    <a:pt x="318706" y="262509"/>
                  </a:lnTo>
                  <a:lnTo>
                    <a:pt x="332994" y="233934"/>
                  </a:lnTo>
                  <a:close/>
                </a:path>
              </a:pathLst>
            </a:custGeom>
            <a:solidFill>
              <a:srgbClr val="CC6600"/>
            </a:solidFill>
          </p:spPr>
          <p:txBody>
            <a:bodyPr wrap="square" lIns="0" tIns="0" rIns="0" bIns="0" rtlCol="0"/>
            <a:lstStyle/>
            <a:p>
              <a:endParaRPr/>
            </a:p>
          </p:txBody>
        </p:sp>
        <p:sp>
          <p:nvSpPr>
            <p:cNvPr id="20" name="object 20"/>
            <p:cNvSpPr/>
            <p:nvPr/>
          </p:nvSpPr>
          <p:spPr>
            <a:xfrm>
              <a:off x="8794623" y="2759963"/>
              <a:ext cx="1207770" cy="1469390"/>
            </a:xfrm>
            <a:custGeom>
              <a:avLst/>
              <a:gdLst/>
              <a:ahLst/>
              <a:cxnLst/>
              <a:rect l="l" t="t" r="r" b="b"/>
              <a:pathLst>
                <a:path w="1207770" h="1469389">
                  <a:moveTo>
                    <a:pt x="332994" y="1297686"/>
                  </a:moveTo>
                  <a:lnTo>
                    <a:pt x="275844" y="1297686"/>
                  </a:lnTo>
                  <a:lnTo>
                    <a:pt x="275844" y="1063752"/>
                  </a:lnTo>
                  <a:lnTo>
                    <a:pt x="218694" y="1063752"/>
                  </a:lnTo>
                  <a:lnTo>
                    <a:pt x="218694" y="1297686"/>
                  </a:lnTo>
                  <a:lnTo>
                    <a:pt x="171450" y="1297686"/>
                  </a:lnTo>
                  <a:lnTo>
                    <a:pt x="161544" y="1297686"/>
                  </a:lnTo>
                  <a:lnTo>
                    <a:pt x="114300" y="1297686"/>
                  </a:lnTo>
                  <a:lnTo>
                    <a:pt x="114300" y="1063752"/>
                  </a:lnTo>
                  <a:lnTo>
                    <a:pt x="57150" y="1063752"/>
                  </a:lnTo>
                  <a:lnTo>
                    <a:pt x="57150" y="1297686"/>
                  </a:lnTo>
                  <a:lnTo>
                    <a:pt x="0" y="1297686"/>
                  </a:lnTo>
                  <a:lnTo>
                    <a:pt x="85725" y="1469136"/>
                  </a:lnTo>
                  <a:lnTo>
                    <a:pt x="157162" y="1326261"/>
                  </a:lnTo>
                  <a:lnTo>
                    <a:pt x="166497" y="1307592"/>
                  </a:lnTo>
                  <a:lnTo>
                    <a:pt x="247269" y="1469136"/>
                  </a:lnTo>
                  <a:lnTo>
                    <a:pt x="318706" y="1326261"/>
                  </a:lnTo>
                  <a:lnTo>
                    <a:pt x="332994" y="1297686"/>
                  </a:lnTo>
                  <a:close/>
                </a:path>
                <a:path w="1207770" h="1469389">
                  <a:moveTo>
                    <a:pt x="1207770" y="171450"/>
                  </a:moveTo>
                  <a:lnTo>
                    <a:pt x="1193482" y="142875"/>
                  </a:lnTo>
                  <a:lnTo>
                    <a:pt x="1122045" y="0"/>
                  </a:lnTo>
                  <a:lnTo>
                    <a:pt x="1036701" y="170688"/>
                  </a:lnTo>
                  <a:lnTo>
                    <a:pt x="1022794" y="142875"/>
                  </a:lnTo>
                  <a:lnTo>
                    <a:pt x="951357" y="0"/>
                  </a:lnTo>
                  <a:lnTo>
                    <a:pt x="865632" y="171450"/>
                  </a:lnTo>
                  <a:lnTo>
                    <a:pt x="922782" y="171450"/>
                  </a:lnTo>
                  <a:lnTo>
                    <a:pt x="922782" y="405384"/>
                  </a:lnTo>
                  <a:lnTo>
                    <a:pt x="979932" y="405384"/>
                  </a:lnTo>
                  <a:lnTo>
                    <a:pt x="979932" y="171450"/>
                  </a:lnTo>
                  <a:lnTo>
                    <a:pt x="1036320" y="171450"/>
                  </a:lnTo>
                  <a:lnTo>
                    <a:pt x="1037082" y="171450"/>
                  </a:lnTo>
                  <a:lnTo>
                    <a:pt x="1093470" y="171450"/>
                  </a:lnTo>
                  <a:lnTo>
                    <a:pt x="1093470" y="405384"/>
                  </a:lnTo>
                  <a:lnTo>
                    <a:pt x="1150620" y="405384"/>
                  </a:lnTo>
                  <a:lnTo>
                    <a:pt x="1150620" y="171450"/>
                  </a:lnTo>
                  <a:lnTo>
                    <a:pt x="1207770" y="171450"/>
                  </a:lnTo>
                  <a:close/>
                </a:path>
              </a:pathLst>
            </a:custGeom>
            <a:solidFill>
              <a:srgbClr val="0000FF"/>
            </a:solidFill>
          </p:spPr>
          <p:txBody>
            <a:bodyPr wrap="square" lIns="0" tIns="0" rIns="0" bIns="0" rtlCol="0"/>
            <a:lstStyle/>
            <a:p>
              <a:endParaRPr/>
            </a:p>
          </p:txBody>
        </p:sp>
        <p:sp>
          <p:nvSpPr>
            <p:cNvPr id="21" name="object 21"/>
            <p:cNvSpPr/>
            <p:nvPr/>
          </p:nvSpPr>
          <p:spPr>
            <a:xfrm>
              <a:off x="7235952" y="3998975"/>
              <a:ext cx="1310640" cy="1021080"/>
            </a:xfrm>
            <a:custGeom>
              <a:avLst/>
              <a:gdLst/>
              <a:ahLst/>
              <a:cxnLst/>
              <a:rect l="l" t="t" r="r" b="b"/>
              <a:pathLst>
                <a:path w="1310640" h="1021079">
                  <a:moveTo>
                    <a:pt x="40957" y="255282"/>
                  </a:moveTo>
                  <a:lnTo>
                    <a:pt x="0" y="255282"/>
                  </a:lnTo>
                  <a:lnTo>
                    <a:pt x="0" y="765810"/>
                  </a:lnTo>
                  <a:lnTo>
                    <a:pt x="40957" y="765810"/>
                  </a:lnTo>
                  <a:lnTo>
                    <a:pt x="40957" y="255282"/>
                  </a:lnTo>
                  <a:close/>
                </a:path>
                <a:path w="1310640" h="1021079">
                  <a:moveTo>
                    <a:pt x="163830" y="255282"/>
                  </a:moveTo>
                  <a:lnTo>
                    <a:pt x="81915" y="255282"/>
                  </a:lnTo>
                  <a:lnTo>
                    <a:pt x="81915" y="765810"/>
                  </a:lnTo>
                  <a:lnTo>
                    <a:pt x="163830" y="765810"/>
                  </a:lnTo>
                  <a:lnTo>
                    <a:pt x="163830" y="255282"/>
                  </a:lnTo>
                  <a:close/>
                </a:path>
                <a:path w="1310640" h="1021079">
                  <a:moveTo>
                    <a:pt x="1310640" y="510540"/>
                  </a:moveTo>
                  <a:lnTo>
                    <a:pt x="982980" y="0"/>
                  </a:lnTo>
                  <a:lnTo>
                    <a:pt x="982980" y="255270"/>
                  </a:lnTo>
                  <a:lnTo>
                    <a:pt x="204724" y="255270"/>
                  </a:lnTo>
                  <a:lnTo>
                    <a:pt x="204724" y="765810"/>
                  </a:lnTo>
                  <a:lnTo>
                    <a:pt x="982980" y="765810"/>
                  </a:lnTo>
                  <a:lnTo>
                    <a:pt x="982980" y="1021080"/>
                  </a:lnTo>
                  <a:lnTo>
                    <a:pt x="1310640" y="510540"/>
                  </a:lnTo>
                  <a:close/>
                </a:path>
              </a:pathLst>
            </a:custGeom>
            <a:solidFill>
              <a:srgbClr val="005BA7"/>
            </a:solidFill>
          </p:spPr>
          <p:txBody>
            <a:bodyPr wrap="square" lIns="0" tIns="0" rIns="0" bIns="0" rtlCol="0"/>
            <a:lstStyle/>
            <a:p>
              <a:endParaRPr/>
            </a:p>
          </p:txBody>
        </p:sp>
      </p:grpSp>
      <p:sp>
        <p:nvSpPr>
          <p:cNvPr id="22" name="object 22"/>
          <p:cNvSpPr txBox="1"/>
          <p:nvPr/>
        </p:nvSpPr>
        <p:spPr>
          <a:xfrm>
            <a:off x="7521956" y="4280661"/>
            <a:ext cx="481330" cy="361315"/>
          </a:xfrm>
          <a:prstGeom prst="rect">
            <a:avLst/>
          </a:prstGeom>
        </p:spPr>
        <p:txBody>
          <a:bodyPr vert="horz" wrap="square" lIns="0" tIns="12700" rIns="0" bIns="0" rtlCol="0">
            <a:spAutoFit/>
          </a:bodyPr>
          <a:lstStyle/>
          <a:p>
            <a:pPr marL="12700" marR="5080">
              <a:lnSpc>
                <a:spcPct val="100000"/>
              </a:lnSpc>
              <a:spcBef>
                <a:spcPts val="100"/>
              </a:spcBef>
            </a:pPr>
            <a:r>
              <a:rPr sz="1100">
                <a:solidFill>
                  <a:srgbClr val="FFFFFF"/>
                </a:solidFill>
                <a:latin typeface="Calibri"/>
                <a:cs typeface="Calibri"/>
              </a:rPr>
              <a:t>Biens</a:t>
            </a:r>
            <a:r>
              <a:rPr sz="1100" spc="-30">
                <a:solidFill>
                  <a:srgbClr val="FFFFFF"/>
                </a:solidFill>
                <a:latin typeface="Calibri"/>
                <a:cs typeface="Calibri"/>
              </a:rPr>
              <a:t> </a:t>
            </a:r>
            <a:r>
              <a:rPr sz="1100" spc="-60">
                <a:solidFill>
                  <a:srgbClr val="FFFFFF"/>
                </a:solidFill>
                <a:latin typeface="Calibri"/>
                <a:cs typeface="Calibri"/>
              </a:rPr>
              <a:t>&amp;</a:t>
            </a:r>
            <a:r>
              <a:rPr sz="1100" spc="-10">
                <a:solidFill>
                  <a:srgbClr val="FFFFFF"/>
                </a:solidFill>
                <a:latin typeface="Calibri"/>
                <a:cs typeface="Calibri"/>
              </a:rPr>
              <a:t> services</a:t>
            </a:r>
            <a:endParaRPr sz="1100">
              <a:latin typeface="Calibri"/>
              <a:cs typeface="Calibri"/>
            </a:endParaRPr>
          </a:p>
        </p:txBody>
      </p:sp>
      <p:sp>
        <p:nvSpPr>
          <p:cNvPr id="23" name="object 23"/>
          <p:cNvSpPr/>
          <p:nvPr/>
        </p:nvSpPr>
        <p:spPr>
          <a:xfrm>
            <a:off x="7235952" y="3124199"/>
            <a:ext cx="1310640" cy="619125"/>
          </a:xfrm>
          <a:custGeom>
            <a:avLst/>
            <a:gdLst/>
            <a:ahLst/>
            <a:cxnLst/>
            <a:rect l="l" t="t" r="r" b="b"/>
            <a:pathLst>
              <a:path w="1310640" h="619125">
                <a:moveTo>
                  <a:pt x="40957" y="154686"/>
                </a:moveTo>
                <a:lnTo>
                  <a:pt x="0" y="154686"/>
                </a:lnTo>
                <a:lnTo>
                  <a:pt x="0" y="464070"/>
                </a:lnTo>
                <a:lnTo>
                  <a:pt x="40957" y="464070"/>
                </a:lnTo>
                <a:lnTo>
                  <a:pt x="40957" y="154686"/>
                </a:lnTo>
                <a:close/>
              </a:path>
              <a:path w="1310640" h="619125">
                <a:moveTo>
                  <a:pt x="163830" y="154686"/>
                </a:moveTo>
                <a:lnTo>
                  <a:pt x="81915" y="154686"/>
                </a:lnTo>
                <a:lnTo>
                  <a:pt x="81915" y="464070"/>
                </a:lnTo>
                <a:lnTo>
                  <a:pt x="163830" y="464070"/>
                </a:lnTo>
                <a:lnTo>
                  <a:pt x="163830" y="154686"/>
                </a:lnTo>
                <a:close/>
              </a:path>
              <a:path w="1310640" h="619125">
                <a:moveTo>
                  <a:pt x="1310640" y="309372"/>
                </a:moveTo>
                <a:lnTo>
                  <a:pt x="982980" y="0"/>
                </a:lnTo>
                <a:lnTo>
                  <a:pt x="982980" y="154686"/>
                </a:lnTo>
                <a:lnTo>
                  <a:pt x="204724" y="154686"/>
                </a:lnTo>
                <a:lnTo>
                  <a:pt x="204724" y="464070"/>
                </a:lnTo>
                <a:lnTo>
                  <a:pt x="982980" y="464070"/>
                </a:lnTo>
                <a:lnTo>
                  <a:pt x="982980" y="618744"/>
                </a:lnTo>
                <a:lnTo>
                  <a:pt x="1310640" y="309372"/>
                </a:lnTo>
                <a:close/>
              </a:path>
            </a:pathLst>
          </a:custGeom>
          <a:solidFill>
            <a:srgbClr val="008245"/>
          </a:solidFill>
        </p:spPr>
        <p:txBody>
          <a:bodyPr wrap="square" lIns="0" tIns="0" rIns="0" bIns="0" rtlCol="0"/>
          <a:lstStyle/>
          <a:p>
            <a:endParaRPr/>
          </a:p>
        </p:txBody>
      </p:sp>
      <p:sp>
        <p:nvSpPr>
          <p:cNvPr id="24" name="object 24"/>
          <p:cNvSpPr txBox="1"/>
          <p:nvPr/>
        </p:nvSpPr>
        <p:spPr>
          <a:xfrm>
            <a:off x="7521956" y="3302584"/>
            <a:ext cx="763270" cy="194310"/>
          </a:xfrm>
          <a:prstGeom prst="rect">
            <a:avLst/>
          </a:prstGeom>
        </p:spPr>
        <p:txBody>
          <a:bodyPr vert="horz" wrap="square" lIns="0" tIns="13335" rIns="0" bIns="0" rtlCol="0">
            <a:spAutoFit/>
          </a:bodyPr>
          <a:lstStyle/>
          <a:p>
            <a:pPr marL="12700">
              <a:lnSpc>
                <a:spcPct val="100000"/>
              </a:lnSpc>
              <a:spcBef>
                <a:spcPts val="105"/>
              </a:spcBef>
            </a:pPr>
            <a:r>
              <a:rPr sz="1100" spc="-10">
                <a:solidFill>
                  <a:srgbClr val="FFFFFF"/>
                </a:solidFill>
                <a:latin typeface="Calibri"/>
                <a:cs typeface="Calibri"/>
              </a:rPr>
              <a:t>Informations</a:t>
            </a:r>
            <a:endParaRPr sz="1100">
              <a:latin typeface="Calibri"/>
              <a:cs typeface="Calibri"/>
            </a:endParaRPr>
          </a:p>
        </p:txBody>
      </p:sp>
      <p:grpSp>
        <p:nvGrpSpPr>
          <p:cNvPr id="25" name="object 25"/>
          <p:cNvGrpSpPr/>
          <p:nvPr/>
        </p:nvGrpSpPr>
        <p:grpSpPr>
          <a:xfrm>
            <a:off x="9669398" y="3151632"/>
            <a:ext cx="1830705" cy="1099185"/>
            <a:chOff x="9669398" y="3151632"/>
            <a:chExt cx="1830705" cy="1099185"/>
          </a:xfrm>
        </p:grpSpPr>
        <p:sp>
          <p:nvSpPr>
            <p:cNvPr id="26" name="object 26"/>
            <p:cNvSpPr/>
            <p:nvPr/>
          </p:nvSpPr>
          <p:spPr>
            <a:xfrm>
              <a:off x="9669399" y="3771899"/>
              <a:ext cx="333375" cy="478790"/>
            </a:xfrm>
            <a:custGeom>
              <a:avLst/>
              <a:gdLst/>
              <a:ahLst/>
              <a:cxnLst/>
              <a:rect l="l" t="t" r="r" b="b"/>
              <a:pathLst>
                <a:path w="333375" h="478789">
                  <a:moveTo>
                    <a:pt x="332994" y="171450"/>
                  </a:moveTo>
                  <a:lnTo>
                    <a:pt x="318706" y="142875"/>
                  </a:lnTo>
                  <a:lnTo>
                    <a:pt x="247269" y="0"/>
                  </a:lnTo>
                  <a:lnTo>
                    <a:pt x="166497" y="161544"/>
                  </a:lnTo>
                  <a:lnTo>
                    <a:pt x="157162" y="142875"/>
                  </a:lnTo>
                  <a:lnTo>
                    <a:pt x="85725" y="0"/>
                  </a:lnTo>
                  <a:lnTo>
                    <a:pt x="0" y="171450"/>
                  </a:lnTo>
                  <a:lnTo>
                    <a:pt x="57150" y="171450"/>
                  </a:lnTo>
                  <a:lnTo>
                    <a:pt x="57150" y="478536"/>
                  </a:lnTo>
                  <a:lnTo>
                    <a:pt x="114300" y="478536"/>
                  </a:lnTo>
                  <a:lnTo>
                    <a:pt x="114300" y="171450"/>
                  </a:lnTo>
                  <a:lnTo>
                    <a:pt x="161544" y="171450"/>
                  </a:lnTo>
                  <a:lnTo>
                    <a:pt x="171450" y="171450"/>
                  </a:lnTo>
                  <a:lnTo>
                    <a:pt x="218694" y="171450"/>
                  </a:lnTo>
                  <a:lnTo>
                    <a:pt x="218694" y="478536"/>
                  </a:lnTo>
                  <a:lnTo>
                    <a:pt x="275844" y="478536"/>
                  </a:lnTo>
                  <a:lnTo>
                    <a:pt x="275844" y="171450"/>
                  </a:lnTo>
                  <a:lnTo>
                    <a:pt x="332994" y="171450"/>
                  </a:lnTo>
                  <a:close/>
                </a:path>
              </a:pathLst>
            </a:custGeom>
            <a:solidFill>
              <a:srgbClr val="CC6600"/>
            </a:solidFill>
          </p:spPr>
          <p:txBody>
            <a:bodyPr wrap="square" lIns="0" tIns="0" rIns="0" bIns="0" rtlCol="0"/>
            <a:lstStyle/>
            <a:p>
              <a:endParaRPr/>
            </a:p>
          </p:txBody>
        </p:sp>
        <p:sp>
          <p:nvSpPr>
            <p:cNvPr id="27" name="object 27"/>
            <p:cNvSpPr/>
            <p:nvPr/>
          </p:nvSpPr>
          <p:spPr>
            <a:xfrm>
              <a:off x="10229088" y="3151631"/>
              <a:ext cx="1271270" cy="619125"/>
            </a:xfrm>
            <a:custGeom>
              <a:avLst/>
              <a:gdLst/>
              <a:ahLst/>
              <a:cxnLst/>
              <a:rect l="l" t="t" r="r" b="b"/>
              <a:pathLst>
                <a:path w="1271270" h="619125">
                  <a:moveTo>
                    <a:pt x="39712" y="154686"/>
                  </a:moveTo>
                  <a:lnTo>
                    <a:pt x="0" y="154686"/>
                  </a:lnTo>
                  <a:lnTo>
                    <a:pt x="0" y="464058"/>
                  </a:lnTo>
                  <a:lnTo>
                    <a:pt x="39712" y="464058"/>
                  </a:lnTo>
                  <a:lnTo>
                    <a:pt x="39712" y="154686"/>
                  </a:lnTo>
                  <a:close/>
                </a:path>
                <a:path w="1271270" h="619125">
                  <a:moveTo>
                    <a:pt x="158813" y="154686"/>
                  </a:moveTo>
                  <a:lnTo>
                    <a:pt x="79375" y="154686"/>
                  </a:lnTo>
                  <a:lnTo>
                    <a:pt x="79375" y="464058"/>
                  </a:lnTo>
                  <a:lnTo>
                    <a:pt x="158813" y="464058"/>
                  </a:lnTo>
                  <a:lnTo>
                    <a:pt x="158813" y="154686"/>
                  </a:lnTo>
                  <a:close/>
                </a:path>
                <a:path w="1271270" h="619125">
                  <a:moveTo>
                    <a:pt x="1271016" y="309372"/>
                  </a:moveTo>
                  <a:lnTo>
                    <a:pt x="953262" y="0"/>
                  </a:lnTo>
                  <a:lnTo>
                    <a:pt x="953262" y="154686"/>
                  </a:lnTo>
                  <a:lnTo>
                    <a:pt x="198628" y="154686"/>
                  </a:lnTo>
                  <a:lnTo>
                    <a:pt x="198628" y="464058"/>
                  </a:lnTo>
                  <a:lnTo>
                    <a:pt x="953262" y="464058"/>
                  </a:lnTo>
                  <a:lnTo>
                    <a:pt x="953262" y="618744"/>
                  </a:lnTo>
                  <a:lnTo>
                    <a:pt x="1271016" y="309372"/>
                  </a:lnTo>
                  <a:close/>
                </a:path>
              </a:pathLst>
            </a:custGeom>
            <a:solidFill>
              <a:srgbClr val="008245"/>
            </a:solidFill>
          </p:spPr>
          <p:txBody>
            <a:bodyPr wrap="square" lIns="0" tIns="0" rIns="0" bIns="0" rtlCol="0"/>
            <a:lstStyle/>
            <a:p>
              <a:endParaRPr/>
            </a:p>
          </p:txBody>
        </p:sp>
      </p:grpSp>
      <p:sp>
        <p:nvSpPr>
          <p:cNvPr id="28" name="object 28"/>
          <p:cNvSpPr txBox="1"/>
          <p:nvPr/>
        </p:nvSpPr>
        <p:spPr>
          <a:xfrm>
            <a:off x="10508360" y="3332226"/>
            <a:ext cx="756920" cy="193675"/>
          </a:xfrm>
          <a:prstGeom prst="rect">
            <a:avLst/>
          </a:prstGeom>
        </p:spPr>
        <p:txBody>
          <a:bodyPr vert="horz" wrap="square" lIns="0" tIns="13335" rIns="0" bIns="0" rtlCol="0">
            <a:spAutoFit/>
          </a:bodyPr>
          <a:lstStyle/>
          <a:p>
            <a:pPr marL="12700">
              <a:lnSpc>
                <a:spcPct val="100000"/>
              </a:lnSpc>
              <a:spcBef>
                <a:spcPts val="105"/>
              </a:spcBef>
            </a:pPr>
            <a:r>
              <a:rPr sz="1100" spc="-10">
                <a:solidFill>
                  <a:srgbClr val="FFFFFF"/>
                </a:solidFill>
                <a:latin typeface="Calibri"/>
                <a:cs typeface="Calibri"/>
              </a:rPr>
              <a:t>Informations</a:t>
            </a:r>
            <a:endParaRPr sz="1100">
              <a:latin typeface="Calibri"/>
              <a:cs typeface="Calibri"/>
            </a:endParaRPr>
          </a:p>
        </p:txBody>
      </p:sp>
      <p:sp>
        <p:nvSpPr>
          <p:cNvPr id="29" name="object 29"/>
          <p:cNvSpPr/>
          <p:nvPr/>
        </p:nvSpPr>
        <p:spPr>
          <a:xfrm>
            <a:off x="10229088" y="4029455"/>
            <a:ext cx="1271270" cy="1021080"/>
          </a:xfrm>
          <a:custGeom>
            <a:avLst/>
            <a:gdLst/>
            <a:ahLst/>
            <a:cxnLst/>
            <a:rect l="l" t="t" r="r" b="b"/>
            <a:pathLst>
              <a:path w="1271270" h="1021079">
                <a:moveTo>
                  <a:pt x="39712" y="255270"/>
                </a:moveTo>
                <a:lnTo>
                  <a:pt x="0" y="255270"/>
                </a:lnTo>
                <a:lnTo>
                  <a:pt x="0" y="765810"/>
                </a:lnTo>
                <a:lnTo>
                  <a:pt x="39712" y="765810"/>
                </a:lnTo>
                <a:lnTo>
                  <a:pt x="39712" y="255270"/>
                </a:lnTo>
                <a:close/>
              </a:path>
              <a:path w="1271270" h="1021079">
                <a:moveTo>
                  <a:pt x="158813" y="255270"/>
                </a:moveTo>
                <a:lnTo>
                  <a:pt x="79375" y="255270"/>
                </a:lnTo>
                <a:lnTo>
                  <a:pt x="79375" y="765810"/>
                </a:lnTo>
                <a:lnTo>
                  <a:pt x="158813" y="765810"/>
                </a:lnTo>
                <a:lnTo>
                  <a:pt x="158813" y="255270"/>
                </a:lnTo>
                <a:close/>
              </a:path>
              <a:path w="1271270" h="1021079">
                <a:moveTo>
                  <a:pt x="1271016" y="510540"/>
                </a:moveTo>
                <a:lnTo>
                  <a:pt x="953262" y="0"/>
                </a:lnTo>
                <a:lnTo>
                  <a:pt x="953262" y="255270"/>
                </a:lnTo>
                <a:lnTo>
                  <a:pt x="198628" y="255270"/>
                </a:lnTo>
                <a:lnTo>
                  <a:pt x="198628" y="765810"/>
                </a:lnTo>
                <a:lnTo>
                  <a:pt x="953262" y="765810"/>
                </a:lnTo>
                <a:lnTo>
                  <a:pt x="953262" y="1021080"/>
                </a:lnTo>
                <a:lnTo>
                  <a:pt x="1271016" y="510540"/>
                </a:lnTo>
                <a:close/>
              </a:path>
            </a:pathLst>
          </a:custGeom>
          <a:solidFill>
            <a:srgbClr val="005BA7"/>
          </a:solidFill>
        </p:spPr>
        <p:txBody>
          <a:bodyPr wrap="square" lIns="0" tIns="0" rIns="0" bIns="0" rtlCol="0"/>
          <a:lstStyle/>
          <a:p>
            <a:endParaRPr/>
          </a:p>
        </p:txBody>
      </p:sp>
      <p:sp>
        <p:nvSpPr>
          <p:cNvPr id="30" name="object 30"/>
          <p:cNvSpPr txBox="1"/>
          <p:nvPr/>
        </p:nvSpPr>
        <p:spPr>
          <a:xfrm>
            <a:off x="10508360" y="4310634"/>
            <a:ext cx="479425" cy="361950"/>
          </a:xfrm>
          <a:prstGeom prst="rect">
            <a:avLst/>
          </a:prstGeom>
        </p:spPr>
        <p:txBody>
          <a:bodyPr vert="horz" wrap="square" lIns="0" tIns="12700" rIns="0" bIns="0" rtlCol="0">
            <a:spAutoFit/>
          </a:bodyPr>
          <a:lstStyle/>
          <a:p>
            <a:pPr marL="12700" marR="5080">
              <a:lnSpc>
                <a:spcPct val="100000"/>
              </a:lnSpc>
              <a:spcBef>
                <a:spcPts val="100"/>
              </a:spcBef>
            </a:pPr>
            <a:r>
              <a:rPr sz="1100">
                <a:solidFill>
                  <a:srgbClr val="FFFFFF"/>
                </a:solidFill>
                <a:latin typeface="Calibri"/>
                <a:cs typeface="Calibri"/>
              </a:rPr>
              <a:t>Biens</a:t>
            </a:r>
            <a:r>
              <a:rPr sz="1100" spc="-40">
                <a:solidFill>
                  <a:srgbClr val="FFFFFF"/>
                </a:solidFill>
                <a:latin typeface="Calibri"/>
                <a:cs typeface="Calibri"/>
              </a:rPr>
              <a:t> </a:t>
            </a:r>
            <a:r>
              <a:rPr sz="1100" spc="-60">
                <a:solidFill>
                  <a:srgbClr val="FFFFFF"/>
                </a:solidFill>
                <a:latin typeface="Calibri"/>
                <a:cs typeface="Calibri"/>
              </a:rPr>
              <a:t>&amp;</a:t>
            </a:r>
            <a:r>
              <a:rPr sz="1100" spc="-10">
                <a:solidFill>
                  <a:srgbClr val="FFFFFF"/>
                </a:solidFill>
                <a:latin typeface="Calibri"/>
                <a:cs typeface="Calibri"/>
              </a:rPr>
              <a:t> services</a:t>
            </a:r>
            <a:endParaRPr sz="1100">
              <a:latin typeface="Calibri"/>
              <a:cs typeface="Calibri"/>
            </a:endParaRPr>
          </a:p>
        </p:txBody>
      </p:sp>
      <p:sp>
        <p:nvSpPr>
          <p:cNvPr id="32" name="object 32"/>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sp>
        <p:nvSpPr>
          <p:cNvPr id="33" name="object 33"/>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a:t>
            </a:fld>
            <a:endParaRPr spc="-25"/>
          </a:p>
        </p:txBody>
      </p:sp>
      <p:sp>
        <p:nvSpPr>
          <p:cNvPr id="31" name="object 31"/>
          <p:cNvSpPr txBox="1"/>
          <p:nvPr/>
        </p:nvSpPr>
        <p:spPr>
          <a:xfrm>
            <a:off x="692607" y="4695189"/>
            <a:ext cx="10457180" cy="1678939"/>
          </a:xfrm>
          <a:prstGeom prst="rect">
            <a:avLst/>
          </a:prstGeom>
        </p:spPr>
        <p:txBody>
          <a:bodyPr vert="horz" wrap="square" lIns="0" tIns="25400" rIns="0" bIns="0" rtlCol="0">
            <a:spAutoFit/>
          </a:bodyPr>
          <a:lstStyle/>
          <a:p>
            <a:pPr marL="241300" marR="4090670" algn="just">
              <a:lnSpc>
                <a:spcPts val="1610"/>
              </a:lnSpc>
              <a:spcBef>
                <a:spcPts val="200"/>
              </a:spcBef>
            </a:pPr>
            <a:r>
              <a:rPr sz="1400" spc="-10">
                <a:solidFill>
                  <a:srgbClr val="555555"/>
                </a:solidFill>
                <a:latin typeface="Calibri"/>
                <a:cs typeface="Calibri"/>
              </a:rPr>
              <a:t>l’environnement</a:t>
            </a:r>
            <a:r>
              <a:rPr sz="1400" spc="60">
                <a:solidFill>
                  <a:srgbClr val="555555"/>
                </a:solidFill>
                <a:latin typeface="Calibri"/>
                <a:cs typeface="Calibri"/>
              </a:rPr>
              <a:t> </a:t>
            </a:r>
            <a:r>
              <a:rPr sz="1400">
                <a:solidFill>
                  <a:srgbClr val="555555"/>
                </a:solidFill>
                <a:latin typeface="Calibri"/>
                <a:cs typeface="Calibri"/>
              </a:rPr>
              <a:t>de</a:t>
            </a:r>
            <a:r>
              <a:rPr sz="1400" spc="45">
                <a:solidFill>
                  <a:srgbClr val="555555"/>
                </a:solidFill>
                <a:latin typeface="Calibri"/>
                <a:cs typeface="Calibri"/>
              </a:rPr>
              <a:t> </a:t>
            </a:r>
            <a:r>
              <a:rPr sz="1400">
                <a:solidFill>
                  <a:srgbClr val="555555"/>
                </a:solidFill>
                <a:latin typeface="Calibri"/>
                <a:cs typeface="Calibri"/>
              </a:rPr>
              <a:t>l’entreprise</a:t>
            </a:r>
            <a:r>
              <a:rPr sz="1400" spc="70">
                <a:solidFill>
                  <a:srgbClr val="555555"/>
                </a:solidFill>
                <a:latin typeface="Calibri"/>
                <a:cs typeface="Calibri"/>
              </a:rPr>
              <a:t> </a:t>
            </a:r>
            <a:r>
              <a:rPr sz="1400">
                <a:solidFill>
                  <a:srgbClr val="555555"/>
                </a:solidFill>
                <a:latin typeface="Calibri"/>
                <a:cs typeface="Calibri"/>
              </a:rPr>
              <a:t>(ex</a:t>
            </a:r>
            <a:r>
              <a:rPr sz="1400" spc="60">
                <a:solidFill>
                  <a:srgbClr val="555555"/>
                </a:solidFill>
                <a:latin typeface="Calibri"/>
                <a:cs typeface="Calibri"/>
              </a:rPr>
              <a:t> </a:t>
            </a:r>
            <a:r>
              <a:rPr sz="1400">
                <a:solidFill>
                  <a:srgbClr val="555555"/>
                </a:solidFill>
                <a:latin typeface="Calibri"/>
                <a:cs typeface="Calibri"/>
              </a:rPr>
              <a:t>:</a:t>
            </a:r>
            <a:r>
              <a:rPr sz="1400" spc="55">
                <a:solidFill>
                  <a:srgbClr val="555555"/>
                </a:solidFill>
                <a:latin typeface="Calibri"/>
                <a:cs typeface="Calibri"/>
              </a:rPr>
              <a:t> </a:t>
            </a:r>
            <a:r>
              <a:rPr sz="1400">
                <a:solidFill>
                  <a:srgbClr val="555555"/>
                </a:solidFill>
                <a:latin typeface="Calibri"/>
                <a:cs typeface="Calibri"/>
              </a:rPr>
              <a:t>des</a:t>
            </a:r>
            <a:r>
              <a:rPr sz="1400" spc="50">
                <a:solidFill>
                  <a:srgbClr val="555555"/>
                </a:solidFill>
                <a:latin typeface="Calibri"/>
                <a:cs typeface="Calibri"/>
              </a:rPr>
              <a:t> </a:t>
            </a:r>
            <a:r>
              <a:rPr sz="1400">
                <a:solidFill>
                  <a:srgbClr val="555555"/>
                </a:solidFill>
                <a:latin typeface="Calibri"/>
                <a:cs typeface="Calibri"/>
              </a:rPr>
              <a:t>informations</a:t>
            </a:r>
            <a:r>
              <a:rPr sz="1400" spc="50">
                <a:solidFill>
                  <a:srgbClr val="555555"/>
                </a:solidFill>
                <a:latin typeface="Calibri"/>
                <a:cs typeface="Calibri"/>
              </a:rPr>
              <a:t> </a:t>
            </a:r>
            <a:r>
              <a:rPr sz="1400">
                <a:solidFill>
                  <a:srgbClr val="555555"/>
                </a:solidFill>
                <a:latin typeface="Calibri"/>
                <a:cs typeface="Calibri"/>
              </a:rPr>
              <a:t>contenues</a:t>
            </a:r>
            <a:r>
              <a:rPr sz="1400" spc="75">
                <a:solidFill>
                  <a:srgbClr val="555555"/>
                </a:solidFill>
                <a:latin typeface="Calibri"/>
                <a:cs typeface="Calibri"/>
              </a:rPr>
              <a:t> </a:t>
            </a:r>
            <a:r>
              <a:rPr sz="1400">
                <a:solidFill>
                  <a:srgbClr val="555555"/>
                </a:solidFill>
                <a:latin typeface="Calibri"/>
                <a:cs typeface="Calibri"/>
              </a:rPr>
              <a:t>dans</a:t>
            </a:r>
            <a:r>
              <a:rPr sz="1400" spc="65">
                <a:solidFill>
                  <a:srgbClr val="555555"/>
                </a:solidFill>
                <a:latin typeface="Calibri"/>
                <a:cs typeface="Calibri"/>
              </a:rPr>
              <a:t> </a:t>
            </a:r>
            <a:r>
              <a:rPr sz="1400">
                <a:solidFill>
                  <a:srgbClr val="555555"/>
                </a:solidFill>
                <a:latin typeface="Calibri"/>
                <a:cs typeface="Calibri"/>
              </a:rPr>
              <a:t>des</a:t>
            </a:r>
            <a:r>
              <a:rPr sz="1400" spc="55">
                <a:solidFill>
                  <a:srgbClr val="555555"/>
                </a:solidFill>
                <a:latin typeface="Calibri"/>
                <a:cs typeface="Calibri"/>
              </a:rPr>
              <a:t> </a:t>
            </a:r>
            <a:r>
              <a:rPr sz="1400" spc="-10">
                <a:solidFill>
                  <a:srgbClr val="555555"/>
                </a:solidFill>
                <a:latin typeface="Calibri"/>
                <a:cs typeface="Calibri"/>
              </a:rPr>
              <a:t>factures destinées</a:t>
            </a:r>
            <a:r>
              <a:rPr sz="1400" spc="35">
                <a:solidFill>
                  <a:srgbClr val="555555"/>
                </a:solidFill>
                <a:latin typeface="Calibri"/>
                <a:cs typeface="Calibri"/>
              </a:rPr>
              <a:t> </a:t>
            </a:r>
            <a:r>
              <a:rPr sz="1400">
                <a:solidFill>
                  <a:srgbClr val="555555"/>
                </a:solidFill>
                <a:latin typeface="Calibri"/>
                <a:cs typeface="Calibri"/>
              </a:rPr>
              <a:t>aux</a:t>
            </a:r>
            <a:r>
              <a:rPr sz="1400" spc="-35">
                <a:solidFill>
                  <a:srgbClr val="555555"/>
                </a:solidFill>
                <a:latin typeface="Calibri"/>
                <a:cs typeface="Calibri"/>
              </a:rPr>
              <a:t> </a:t>
            </a:r>
            <a:r>
              <a:rPr sz="1400" spc="-10">
                <a:solidFill>
                  <a:srgbClr val="555555"/>
                </a:solidFill>
                <a:latin typeface="Calibri"/>
                <a:cs typeface="Calibri"/>
              </a:rPr>
              <a:t>clients).</a:t>
            </a:r>
            <a:endParaRPr sz="1400">
              <a:latin typeface="Calibri"/>
              <a:cs typeface="Calibri"/>
            </a:endParaRPr>
          </a:p>
          <a:p>
            <a:pPr marL="241300" marR="4083685" indent="-228600" algn="just">
              <a:lnSpc>
                <a:spcPts val="1610"/>
              </a:lnSpc>
              <a:spcBef>
                <a:spcPts val="580"/>
              </a:spcBef>
            </a:pPr>
            <a:r>
              <a:rPr sz="1400">
                <a:solidFill>
                  <a:srgbClr val="555555"/>
                </a:solidFill>
                <a:latin typeface="Calibri"/>
                <a:cs typeface="Calibri"/>
              </a:rPr>
              <a:t>3.</a:t>
            </a:r>
            <a:r>
              <a:rPr sz="1400" spc="320">
                <a:solidFill>
                  <a:srgbClr val="555555"/>
                </a:solidFill>
                <a:latin typeface="Calibri"/>
                <a:cs typeface="Calibri"/>
              </a:rPr>
              <a:t> </a:t>
            </a:r>
            <a:r>
              <a:rPr sz="1400" spc="-10">
                <a:solidFill>
                  <a:srgbClr val="555555"/>
                </a:solidFill>
                <a:latin typeface="Calibri"/>
                <a:cs typeface="Calibri"/>
              </a:rPr>
              <a:t>L’entreprise</a:t>
            </a:r>
            <a:r>
              <a:rPr sz="1400" spc="100">
                <a:solidFill>
                  <a:srgbClr val="555555"/>
                </a:solidFill>
                <a:latin typeface="Calibri"/>
                <a:cs typeface="Calibri"/>
              </a:rPr>
              <a:t> </a:t>
            </a:r>
            <a:r>
              <a:rPr sz="1400">
                <a:solidFill>
                  <a:srgbClr val="555555"/>
                </a:solidFill>
                <a:latin typeface="Calibri"/>
                <a:cs typeface="Calibri"/>
              </a:rPr>
              <a:t>est</a:t>
            </a:r>
            <a:r>
              <a:rPr sz="1400" spc="85">
                <a:solidFill>
                  <a:srgbClr val="555555"/>
                </a:solidFill>
                <a:latin typeface="Calibri"/>
                <a:cs typeface="Calibri"/>
              </a:rPr>
              <a:t> </a:t>
            </a:r>
            <a:r>
              <a:rPr sz="1400">
                <a:solidFill>
                  <a:srgbClr val="555555"/>
                </a:solidFill>
                <a:latin typeface="Calibri"/>
                <a:cs typeface="Calibri"/>
              </a:rPr>
              <a:t>également</a:t>
            </a:r>
            <a:r>
              <a:rPr sz="1400" spc="105">
                <a:solidFill>
                  <a:srgbClr val="555555"/>
                </a:solidFill>
                <a:latin typeface="Calibri"/>
                <a:cs typeface="Calibri"/>
              </a:rPr>
              <a:t> </a:t>
            </a:r>
            <a:r>
              <a:rPr sz="1400">
                <a:solidFill>
                  <a:srgbClr val="555555"/>
                </a:solidFill>
                <a:latin typeface="Calibri"/>
                <a:cs typeface="Calibri"/>
              </a:rPr>
              <a:t>traversée</a:t>
            </a:r>
            <a:r>
              <a:rPr sz="1400" spc="90">
                <a:solidFill>
                  <a:srgbClr val="555555"/>
                </a:solidFill>
                <a:latin typeface="Calibri"/>
                <a:cs typeface="Calibri"/>
              </a:rPr>
              <a:t> </a:t>
            </a:r>
            <a:r>
              <a:rPr sz="1400">
                <a:solidFill>
                  <a:srgbClr val="555555"/>
                </a:solidFill>
                <a:latin typeface="Calibri"/>
                <a:cs typeface="Calibri"/>
              </a:rPr>
              <a:t>par</a:t>
            </a:r>
            <a:r>
              <a:rPr sz="1400" spc="110">
                <a:solidFill>
                  <a:srgbClr val="555555"/>
                </a:solidFill>
                <a:latin typeface="Calibri"/>
                <a:cs typeface="Calibri"/>
              </a:rPr>
              <a:t> </a:t>
            </a:r>
            <a:r>
              <a:rPr sz="1400">
                <a:solidFill>
                  <a:srgbClr val="555555"/>
                </a:solidFill>
                <a:latin typeface="Calibri"/>
                <a:cs typeface="Calibri"/>
              </a:rPr>
              <a:t>un</a:t>
            </a:r>
            <a:r>
              <a:rPr sz="1400" spc="85">
                <a:solidFill>
                  <a:srgbClr val="555555"/>
                </a:solidFill>
                <a:latin typeface="Calibri"/>
                <a:cs typeface="Calibri"/>
              </a:rPr>
              <a:t> </a:t>
            </a:r>
            <a:r>
              <a:rPr sz="1400">
                <a:solidFill>
                  <a:srgbClr val="555555"/>
                </a:solidFill>
                <a:latin typeface="Calibri"/>
                <a:cs typeface="Calibri"/>
              </a:rPr>
              <a:t>flux</a:t>
            </a:r>
            <a:r>
              <a:rPr sz="1400" spc="110">
                <a:solidFill>
                  <a:srgbClr val="555555"/>
                </a:solidFill>
                <a:latin typeface="Calibri"/>
                <a:cs typeface="Calibri"/>
              </a:rPr>
              <a:t> </a:t>
            </a:r>
            <a:r>
              <a:rPr sz="1400">
                <a:solidFill>
                  <a:srgbClr val="555555"/>
                </a:solidFill>
                <a:latin typeface="Calibri"/>
                <a:cs typeface="Calibri"/>
              </a:rPr>
              <a:t>de</a:t>
            </a:r>
            <a:r>
              <a:rPr sz="1400" spc="90">
                <a:solidFill>
                  <a:srgbClr val="555555"/>
                </a:solidFill>
                <a:latin typeface="Calibri"/>
                <a:cs typeface="Calibri"/>
              </a:rPr>
              <a:t> </a:t>
            </a:r>
            <a:r>
              <a:rPr sz="1400">
                <a:solidFill>
                  <a:srgbClr val="555555"/>
                </a:solidFill>
                <a:latin typeface="Calibri"/>
                <a:cs typeface="Calibri"/>
              </a:rPr>
              <a:t>biens</a:t>
            </a:r>
            <a:r>
              <a:rPr sz="1400" spc="95">
                <a:solidFill>
                  <a:srgbClr val="555555"/>
                </a:solidFill>
                <a:latin typeface="Calibri"/>
                <a:cs typeface="Calibri"/>
              </a:rPr>
              <a:t> </a:t>
            </a:r>
            <a:r>
              <a:rPr sz="1400">
                <a:solidFill>
                  <a:srgbClr val="555555"/>
                </a:solidFill>
                <a:latin typeface="Calibri"/>
                <a:cs typeface="Calibri"/>
              </a:rPr>
              <a:t>et</a:t>
            </a:r>
            <a:r>
              <a:rPr sz="1400" spc="85">
                <a:solidFill>
                  <a:srgbClr val="555555"/>
                </a:solidFill>
                <a:latin typeface="Calibri"/>
                <a:cs typeface="Calibri"/>
              </a:rPr>
              <a:t> </a:t>
            </a:r>
            <a:r>
              <a:rPr sz="1400">
                <a:solidFill>
                  <a:srgbClr val="555555"/>
                </a:solidFill>
                <a:latin typeface="Calibri"/>
                <a:cs typeface="Calibri"/>
              </a:rPr>
              <a:t>services</a:t>
            </a:r>
            <a:r>
              <a:rPr sz="1400" spc="105">
                <a:solidFill>
                  <a:srgbClr val="555555"/>
                </a:solidFill>
                <a:latin typeface="Calibri"/>
                <a:cs typeface="Calibri"/>
              </a:rPr>
              <a:t> </a:t>
            </a:r>
            <a:r>
              <a:rPr sz="1400">
                <a:solidFill>
                  <a:srgbClr val="555555"/>
                </a:solidFill>
                <a:latin typeface="Calibri"/>
                <a:cs typeface="Calibri"/>
              </a:rPr>
              <a:t>nécessaires</a:t>
            </a:r>
            <a:r>
              <a:rPr sz="1400" spc="85">
                <a:solidFill>
                  <a:srgbClr val="555555"/>
                </a:solidFill>
                <a:latin typeface="Calibri"/>
                <a:cs typeface="Calibri"/>
              </a:rPr>
              <a:t> </a:t>
            </a:r>
            <a:r>
              <a:rPr sz="1400" spc="-50">
                <a:solidFill>
                  <a:srgbClr val="555555"/>
                </a:solidFill>
                <a:latin typeface="Calibri"/>
                <a:cs typeface="Calibri"/>
              </a:rPr>
              <a:t>à </a:t>
            </a:r>
            <a:r>
              <a:rPr sz="1400" spc="-10">
                <a:solidFill>
                  <a:srgbClr val="555555"/>
                </a:solidFill>
                <a:latin typeface="Calibri"/>
                <a:cs typeface="Calibri"/>
              </a:rPr>
              <a:t>l’accomplissement</a:t>
            </a:r>
            <a:r>
              <a:rPr sz="1400" spc="65">
                <a:solidFill>
                  <a:srgbClr val="555555"/>
                </a:solidFill>
                <a:latin typeface="Calibri"/>
                <a:cs typeface="Calibri"/>
              </a:rPr>
              <a:t> </a:t>
            </a:r>
            <a:r>
              <a:rPr sz="1400">
                <a:solidFill>
                  <a:srgbClr val="555555"/>
                </a:solidFill>
                <a:latin typeface="Calibri"/>
                <a:cs typeface="Calibri"/>
              </a:rPr>
              <a:t>des</a:t>
            </a:r>
            <a:r>
              <a:rPr sz="1400" spc="75">
                <a:solidFill>
                  <a:srgbClr val="555555"/>
                </a:solidFill>
                <a:latin typeface="Calibri"/>
                <a:cs typeface="Calibri"/>
              </a:rPr>
              <a:t> </a:t>
            </a:r>
            <a:r>
              <a:rPr sz="1400">
                <a:solidFill>
                  <a:srgbClr val="555555"/>
                </a:solidFill>
                <a:latin typeface="Calibri"/>
                <a:cs typeface="Calibri"/>
              </a:rPr>
              <a:t>objectifs</a:t>
            </a:r>
            <a:r>
              <a:rPr sz="1400" spc="80">
                <a:solidFill>
                  <a:srgbClr val="555555"/>
                </a:solidFill>
                <a:latin typeface="Calibri"/>
                <a:cs typeface="Calibri"/>
              </a:rPr>
              <a:t> </a:t>
            </a:r>
            <a:r>
              <a:rPr sz="1400">
                <a:solidFill>
                  <a:srgbClr val="555555"/>
                </a:solidFill>
                <a:latin typeface="Calibri"/>
                <a:cs typeface="Calibri"/>
              </a:rPr>
              <a:t>de</a:t>
            </a:r>
            <a:r>
              <a:rPr sz="1400" spc="65">
                <a:solidFill>
                  <a:srgbClr val="555555"/>
                </a:solidFill>
                <a:latin typeface="Calibri"/>
                <a:cs typeface="Calibri"/>
              </a:rPr>
              <a:t> </a:t>
            </a:r>
            <a:r>
              <a:rPr sz="1400">
                <a:solidFill>
                  <a:srgbClr val="555555"/>
                </a:solidFill>
                <a:latin typeface="Calibri"/>
                <a:cs typeface="Calibri"/>
              </a:rPr>
              <a:t>l’entreprise</a:t>
            </a:r>
            <a:r>
              <a:rPr sz="1400" spc="60">
                <a:solidFill>
                  <a:srgbClr val="555555"/>
                </a:solidFill>
                <a:latin typeface="Calibri"/>
                <a:cs typeface="Calibri"/>
              </a:rPr>
              <a:t> </a:t>
            </a:r>
            <a:r>
              <a:rPr sz="1400">
                <a:solidFill>
                  <a:srgbClr val="555555"/>
                </a:solidFill>
                <a:latin typeface="Calibri"/>
                <a:cs typeface="Calibri"/>
              </a:rPr>
              <a:t>(ex</a:t>
            </a:r>
            <a:r>
              <a:rPr sz="1400" spc="50">
                <a:solidFill>
                  <a:srgbClr val="555555"/>
                </a:solidFill>
                <a:latin typeface="Calibri"/>
                <a:cs typeface="Calibri"/>
              </a:rPr>
              <a:t> </a:t>
            </a:r>
            <a:r>
              <a:rPr sz="1400">
                <a:solidFill>
                  <a:srgbClr val="555555"/>
                </a:solidFill>
                <a:latin typeface="Calibri"/>
                <a:cs typeface="Calibri"/>
              </a:rPr>
              <a:t>:</a:t>
            </a:r>
            <a:r>
              <a:rPr sz="1400" spc="75">
                <a:solidFill>
                  <a:srgbClr val="555555"/>
                </a:solidFill>
                <a:latin typeface="Calibri"/>
                <a:cs typeface="Calibri"/>
              </a:rPr>
              <a:t> </a:t>
            </a:r>
            <a:r>
              <a:rPr sz="1400">
                <a:solidFill>
                  <a:srgbClr val="555555"/>
                </a:solidFill>
                <a:latin typeface="Calibri"/>
                <a:cs typeface="Calibri"/>
              </a:rPr>
              <a:t>matière</a:t>
            </a:r>
            <a:r>
              <a:rPr sz="1400" spc="85">
                <a:solidFill>
                  <a:srgbClr val="555555"/>
                </a:solidFill>
                <a:latin typeface="Calibri"/>
                <a:cs typeface="Calibri"/>
              </a:rPr>
              <a:t> </a:t>
            </a:r>
            <a:r>
              <a:rPr sz="1400">
                <a:solidFill>
                  <a:srgbClr val="555555"/>
                </a:solidFill>
                <a:latin typeface="Calibri"/>
                <a:cs typeface="Calibri"/>
              </a:rPr>
              <a:t>première</a:t>
            </a:r>
            <a:r>
              <a:rPr sz="1400" spc="75">
                <a:solidFill>
                  <a:srgbClr val="555555"/>
                </a:solidFill>
                <a:latin typeface="Calibri"/>
                <a:cs typeface="Calibri"/>
              </a:rPr>
              <a:t> </a:t>
            </a:r>
            <a:r>
              <a:rPr sz="1400">
                <a:solidFill>
                  <a:srgbClr val="555555"/>
                </a:solidFill>
                <a:latin typeface="Calibri"/>
                <a:cs typeface="Calibri"/>
              </a:rPr>
              <a:t>en</a:t>
            </a:r>
            <a:r>
              <a:rPr sz="1400" spc="55">
                <a:solidFill>
                  <a:srgbClr val="555555"/>
                </a:solidFill>
                <a:latin typeface="Calibri"/>
                <a:cs typeface="Calibri"/>
              </a:rPr>
              <a:t> </a:t>
            </a:r>
            <a:r>
              <a:rPr sz="1400">
                <a:solidFill>
                  <a:srgbClr val="555555"/>
                </a:solidFill>
                <a:latin typeface="Calibri"/>
                <a:cs typeface="Calibri"/>
              </a:rPr>
              <a:t>entrée</a:t>
            </a:r>
            <a:r>
              <a:rPr sz="1400" spc="55">
                <a:solidFill>
                  <a:srgbClr val="555555"/>
                </a:solidFill>
                <a:latin typeface="Calibri"/>
                <a:cs typeface="Calibri"/>
              </a:rPr>
              <a:t> </a:t>
            </a:r>
            <a:r>
              <a:rPr sz="1400" spc="-25">
                <a:solidFill>
                  <a:srgbClr val="555555"/>
                </a:solidFill>
                <a:latin typeface="Calibri"/>
                <a:cs typeface="Calibri"/>
              </a:rPr>
              <a:t>et </a:t>
            </a:r>
            <a:r>
              <a:rPr sz="1400" spc="-10">
                <a:solidFill>
                  <a:srgbClr val="555555"/>
                </a:solidFill>
                <a:latin typeface="Calibri"/>
                <a:cs typeface="Calibri"/>
              </a:rPr>
              <a:t>produits</a:t>
            </a:r>
            <a:r>
              <a:rPr sz="1400" spc="40">
                <a:solidFill>
                  <a:srgbClr val="555555"/>
                </a:solidFill>
                <a:latin typeface="Calibri"/>
                <a:cs typeface="Calibri"/>
              </a:rPr>
              <a:t> </a:t>
            </a:r>
            <a:r>
              <a:rPr sz="1400">
                <a:solidFill>
                  <a:srgbClr val="555555"/>
                </a:solidFill>
                <a:latin typeface="Calibri"/>
                <a:cs typeface="Calibri"/>
              </a:rPr>
              <a:t>finis</a:t>
            </a:r>
            <a:r>
              <a:rPr sz="1400" spc="-20">
                <a:solidFill>
                  <a:srgbClr val="555555"/>
                </a:solidFill>
                <a:latin typeface="Calibri"/>
                <a:cs typeface="Calibri"/>
              </a:rPr>
              <a:t> </a:t>
            </a:r>
            <a:r>
              <a:rPr sz="1400">
                <a:solidFill>
                  <a:srgbClr val="555555"/>
                </a:solidFill>
                <a:latin typeface="Calibri"/>
                <a:cs typeface="Calibri"/>
              </a:rPr>
              <a:t>en</a:t>
            </a:r>
            <a:r>
              <a:rPr sz="1400" spc="-40">
                <a:solidFill>
                  <a:srgbClr val="555555"/>
                </a:solidFill>
                <a:latin typeface="Calibri"/>
                <a:cs typeface="Calibri"/>
              </a:rPr>
              <a:t> </a:t>
            </a:r>
            <a:r>
              <a:rPr sz="1400" spc="-10">
                <a:solidFill>
                  <a:srgbClr val="555555"/>
                </a:solidFill>
                <a:latin typeface="Calibri"/>
                <a:cs typeface="Calibri"/>
              </a:rPr>
              <a:t>sortie).</a:t>
            </a:r>
            <a:endParaRPr sz="1400">
              <a:latin typeface="Calibri"/>
              <a:cs typeface="Calibri"/>
            </a:endParaRPr>
          </a:p>
          <a:p>
            <a:pPr marL="12700" marR="5080">
              <a:lnSpc>
                <a:spcPts val="1610"/>
              </a:lnSpc>
              <a:spcBef>
                <a:spcPts val="1110"/>
              </a:spcBef>
            </a:pPr>
            <a:r>
              <a:rPr sz="1400" b="1">
                <a:solidFill>
                  <a:srgbClr val="555555"/>
                </a:solidFill>
                <a:latin typeface="Calibri"/>
                <a:cs typeface="Calibri"/>
              </a:rPr>
              <a:t>Conclusion</a:t>
            </a:r>
            <a:r>
              <a:rPr sz="1400" b="1" spc="60">
                <a:solidFill>
                  <a:srgbClr val="555555"/>
                </a:solidFill>
                <a:latin typeface="Calibri"/>
                <a:cs typeface="Calibri"/>
              </a:rPr>
              <a:t> </a:t>
            </a:r>
            <a:r>
              <a:rPr sz="1400">
                <a:solidFill>
                  <a:srgbClr val="555555"/>
                </a:solidFill>
                <a:latin typeface="Calibri"/>
                <a:cs typeface="Calibri"/>
              </a:rPr>
              <a:t>:</a:t>
            </a:r>
            <a:r>
              <a:rPr sz="1400" spc="70">
                <a:solidFill>
                  <a:srgbClr val="555555"/>
                </a:solidFill>
                <a:latin typeface="Calibri"/>
                <a:cs typeface="Calibri"/>
              </a:rPr>
              <a:t> </a:t>
            </a:r>
            <a:r>
              <a:rPr sz="1400">
                <a:solidFill>
                  <a:srgbClr val="555555"/>
                </a:solidFill>
                <a:latin typeface="Calibri"/>
                <a:cs typeface="Calibri"/>
              </a:rPr>
              <a:t>Le</a:t>
            </a:r>
            <a:r>
              <a:rPr sz="1400" spc="85">
                <a:solidFill>
                  <a:srgbClr val="555555"/>
                </a:solidFill>
                <a:latin typeface="Calibri"/>
                <a:cs typeface="Calibri"/>
              </a:rPr>
              <a:t> </a:t>
            </a:r>
            <a:r>
              <a:rPr sz="1400">
                <a:solidFill>
                  <a:srgbClr val="555555"/>
                </a:solidFill>
                <a:latin typeface="Calibri"/>
                <a:cs typeface="Calibri"/>
              </a:rPr>
              <a:t>SI</a:t>
            </a:r>
            <a:r>
              <a:rPr sz="1400" spc="60">
                <a:solidFill>
                  <a:srgbClr val="555555"/>
                </a:solidFill>
                <a:latin typeface="Calibri"/>
                <a:cs typeface="Calibri"/>
              </a:rPr>
              <a:t> </a:t>
            </a:r>
            <a:r>
              <a:rPr sz="1400">
                <a:solidFill>
                  <a:srgbClr val="555555"/>
                </a:solidFill>
                <a:latin typeface="Calibri"/>
                <a:cs typeface="Calibri"/>
              </a:rPr>
              <a:t>d’information</a:t>
            </a:r>
            <a:r>
              <a:rPr sz="1400" spc="80">
                <a:solidFill>
                  <a:srgbClr val="555555"/>
                </a:solidFill>
                <a:latin typeface="Calibri"/>
                <a:cs typeface="Calibri"/>
              </a:rPr>
              <a:t> </a:t>
            </a:r>
            <a:r>
              <a:rPr sz="1400">
                <a:solidFill>
                  <a:srgbClr val="555555"/>
                </a:solidFill>
                <a:latin typeface="Calibri"/>
                <a:cs typeface="Calibri"/>
              </a:rPr>
              <a:t>est</a:t>
            </a:r>
            <a:r>
              <a:rPr sz="1400" spc="75">
                <a:solidFill>
                  <a:srgbClr val="555555"/>
                </a:solidFill>
                <a:latin typeface="Calibri"/>
                <a:cs typeface="Calibri"/>
              </a:rPr>
              <a:t> </a:t>
            </a:r>
            <a:r>
              <a:rPr sz="1400">
                <a:solidFill>
                  <a:srgbClr val="555555"/>
                </a:solidFill>
                <a:latin typeface="Calibri"/>
                <a:cs typeface="Calibri"/>
              </a:rPr>
              <a:t>une</a:t>
            </a:r>
            <a:r>
              <a:rPr sz="1400" spc="80">
                <a:solidFill>
                  <a:srgbClr val="555555"/>
                </a:solidFill>
                <a:latin typeface="Calibri"/>
                <a:cs typeface="Calibri"/>
              </a:rPr>
              <a:t> </a:t>
            </a:r>
            <a:r>
              <a:rPr sz="1400">
                <a:solidFill>
                  <a:srgbClr val="555555"/>
                </a:solidFill>
                <a:latin typeface="Calibri"/>
                <a:cs typeface="Calibri"/>
              </a:rPr>
              <a:t>composante</a:t>
            </a:r>
            <a:r>
              <a:rPr sz="1400" spc="75">
                <a:solidFill>
                  <a:srgbClr val="555555"/>
                </a:solidFill>
                <a:latin typeface="Calibri"/>
                <a:cs typeface="Calibri"/>
              </a:rPr>
              <a:t> </a:t>
            </a:r>
            <a:r>
              <a:rPr sz="1400">
                <a:solidFill>
                  <a:srgbClr val="555555"/>
                </a:solidFill>
                <a:latin typeface="Calibri"/>
                <a:cs typeface="Calibri"/>
              </a:rPr>
              <a:t>clé</a:t>
            </a:r>
            <a:r>
              <a:rPr sz="1400" spc="80">
                <a:solidFill>
                  <a:srgbClr val="555555"/>
                </a:solidFill>
                <a:latin typeface="Calibri"/>
                <a:cs typeface="Calibri"/>
              </a:rPr>
              <a:t> </a:t>
            </a:r>
            <a:r>
              <a:rPr sz="1400">
                <a:solidFill>
                  <a:srgbClr val="555555"/>
                </a:solidFill>
                <a:latin typeface="Calibri"/>
                <a:cs typeface="Calibri"/>
              </a:rPr>
              <a:t>dans</a:t>
            </a:r>
            <a:r>
              <a:rPr sz="1400" spc="90">
                <a:solidFill>
                  <a:srgbClr val="555555"/>
                </a:solidFill>
                <a:latin typeface="Calibri"/>
                <a:cs typeface="Calibri"/>
              </a:rPr>
              <a:t> </a:t>
            </a:r>
            <a:r>
              <a:rPr sz="1400" spc="-10">
                <a:solidFill>
                  <a:srgbClr val="555555"/>
                </a:solidFill>
                <a:latin typeface="Calibri"/>
                <a:cs typeface="Calibri"/>
              </a:rPr>
              <a:t>l’organisation</a:t>
            </a:r>
            <a:r>
              <a:rPr sz="1400" spc="80">
                <a:solidFill>
                  <a:srgbClr val="555555"/>
                </a:solidFill>
                <a:latin typeface="Calibri"/>
                <a:cs typeface="Calibri"/>
              </a:rPr>
              <a:t> </a:t>
            </a:r>
            <a:r>
              <a:rPr sz="1400">
                <a:solidFill>
                  <a:srgbClr val="555555"/>
                </a:solidFill>
                <a:latin typeface="Calibri"/>
                <a:cs typeface="Calibri"/>
              </a:rPr>
              <a:t>d’une</a:t>
            </a:r>
            <a:r>
              <a:rPr sz="1400" spc="65">
                <a:solidFill>
                  <a:srgbClr val="555555"/>
                </a:solidFill>
                <a:latin typeface="Calibri"/>
                <a:cs typeface="Calibri"/>
              </a:rPr>
              <a:t> </a:t>
            </a:r>
            <a:r>
              <a:rPr sz="1400">
                <a:solidFill>
                  <a:srgbClr val="555555"/>
                </a:solidFill>
                <a:latin typeface="Calibri"/>
                <a:cs typeface="Calibri"/>
              </a:rPr>
              <a:t>entreprise</a:t>
            </a:r>
            <a:r>
              <a:rPr sz="1400" spc="70">
                <a:solidFill>
                  <a:srgbClr val="555555"/>
                </a:solidFill>
                <a:latin typeface="Calibri"/>
                <a:cs typeface="Calibri"/>
              </a:rPr>
              <a:t> </a:t>
            </a:r>
            <a:r>
              <a:rPr sz="1400">
                <a:solidFill>
                  <a:srgbClr val="555555"/>
                </a:solidFill>
                <a:latin typeface="Calibri"/>
                <a:cs typeface="Calibri"/>
              </a:rPr>
              <a:t>car</a:t>
            </a:r>
            <a:r>
              <a:rPr sz="1400" spc="55">
                <a:solidFill>
                  <a:srgbClr val="555555"/>
                </a:solidFill>
                <a:latin typeface="Calibri"/>
                <a:cs typeface="Calibri"/>
              </a:rPr>
              <a:t> </a:t>
            </a:r>
            <a:r>
              <a:rPr sz="1400">
                <a:solidFill>
                  <a:srgbClr val="555555"/>
                </a:solidFill>
                <a:latin typeface="Calibri"/>
                <a:cs typeface="Calibri"/>
              </a:rPr>
              <a:t>il</a:t>
            </a:r>
            <a:r>
              <a:rPr sz="1400" spc="50">
                <a:solidFill>
                  <a:srgbClr val="555555"/>
                </a:solidFill>
                <a:latin typeface="Calibri"/>
                <a:cs typeface="Calibri"/>
              </a:rPr>
              <a:t> </a:t>
            </a:r>
            <a:r>
              <a:rPr sz="1400">
                <a:solidFill>
                  <a:srgbClr val="555555"/>
                </a:solidFill>
                <a:latin typeface="Calibri"/>
                <a:cs typeface="Calibri"/>
              </a:rPr>
              <a:t>assure</a:t>
            </a:r>
            <a:r>
              <a:rPr sz="1400" spc="90">
                <a:solidFill>
                  <a:srgbClr val="555555"/>
                </a:solidFill>
                <a:latin typeface="Calibri"/>
                <a:cs typeface="Calibri"/>
              </a:rPr>
              <a:t> </a:t>
            </a:r>
            <a:r>
              <a:rPr sz="1400">
                <a:solidFill>
                  <a:srgbClr val="555555"/>
                </a:solidFill>
                <a:latin typeface="Calibri"/>
                <a:cs typeface="Calibri"/>
              </a:rPr>
              <a:t>la</a:t>
            </a:r>
            <a:r>
              <a:rPr sz="1400" spc="65">
                <a:solidFill>
                  <a:srgbClr val="555555"/>
                </a:solidFill>
                <a:latin typeface="Calibri"/>
                <a:cs typeface="Calibri"/>
              </a:rPr>
              <a:t> </a:t>
            </a:r>
            <a:r>
              <a:rPr sz="1400">
                <a:solidFill>
                  <a:srgbClr val="555555"/>
                </a:solidFill>
                <a:latin typeface="Calibri"/>
                <a:cs typeface="Calibri"/>
              </a:rPr>
              <a:t>communication</a:t>
            </a:r>
            <a:r>
              <a:rPr sz="1400" spc="55">
                <a:solidFill>
                  <a:srgbClr val="555555"/>
                </a:solidFill>
                <a:latin typeface="Calibri"/>
                <a:cs typeface="Calibri"/>
              </a:rPr>
              <a:t> </a:t>
            </a:r>
            <a:r>
              <a:rPr sz="1400">
                <a:solidFill>
                  <a:srgbClr val="555555"/>
                </a:solidFill>
                <a:latin typeface="Calibri"/>
                <a:cs typeface="Calibri"/>
              </a:rPr>
              <a:t>entre</a:t>
            </a:r>
            <a:r>
              <a:rPr sz="1400" spc="65">
                <a:solidFill>
                  <a:srgbClr val="555555"/>
                </a:solidFill>
                <a:latin typeface="Calibri"/>
                <a:cs typeface="Calibri"/>
              </a:rPr>
              <a:t> </a:t>
            </a:r>
            <a:r>
              <a:rPr sz="1400">
                <a:solidFill>
                  <a:srgbClr val="555555"/>
                </a:solidFill>
                <a:latin typeface="Calibri"/>
                <a:cs typeface="Calibri"/>
              </a:rPr>
              <a:t>les</a:t>
            </a:r>
            <a:r>
              <a:rPr sz="1400" spc="90">
                <a:solidFill>
                  <a:srgbClr val="555555"/>
                </a:solidFill>
                <a:latin typeface="Calibri"/>
                <a:cs typeface="Calibri"/>
              </a:rPr>
              <a:t> </a:t>
            </a:r>
            <a:r>
              <a:rPr sz="1400" spc="-10">
                <a:solidFill>
                  <a:srgbClr val="555555"/>
                </a:solidFill>
                <a:latin typeface="Calibri"/>
                <a:cs typeface="Calibri"/>
              </a:rPr>
              <a:t>acteurs internes</a:t>
            </a:r>
            <a:r>
              <a:rPr sz="1400" spc="10">
                <a:solidFill>
                  <a:srgbClr val="555555"/>
                </a:solidFill>
                <a:latin typeface="Calibri"/>
                <a:cs typeface="Calibri"/>
              </a:rPr>
              <a:t> </a:t>
            </a:r>
            <a:r>
              <a:rPr sz="1400" spc="-10">
                <a:solidFill>
                  <a:srgbClr val="555555"/>
                </a:solidFill>
                <a:latin typeface="Calibri"/>
                <a:cs typeface="Calibri"/>
              </a:rPr>
              <a:t>(système</a:t>
            </a:r>
            <a:r>
              <a:rPr sz="1400" spc="-5">
                <a:solidFill>
                  <a:srgbClr val="555555"/>
                </a:solidFill>
                <a:latin typeface="Calibri"/>
                <a:cs typeface="Calibri"/>
              </a:rPr>
              <a:t> </a:t>
            </a:r>
            <a:r>
              <a:rPr sz="1400">
                <a:solidFill>
                  <a:srgbClr val="555555"/>
                </a:solidFill>
                <a:latin typeface="Calibri"/>
                <a:cs typeface="Calibri"/>
              </a:rPr>
              <a:t>de</a:t>
            </a:r>
            <a:r>
              <a:rPr sz="1400" spc="-50">
                <a:solidFill>
                  <a:srgbClr val="555555"/>
                </a:solidFill>
                <a:latin typeface="Calibri"/>
                <a:cs typeface="Calibri"/>
              </a:rPr>
              <a:t> </a:t>
            </a:r>
            <a:r>
              <a:rPr sz="1400" spc="-10">
                <a:solidFill>
                  <a:srgbClr val="555555"/>
                </a:solidFill>
                <a:latin typeface="Calibri"/>
                <a:cs typeface="Calibri"/>
              </a:rPr>
              <a:t>pilotage </a:t>
            </a:r>
            <a:r>
              <a:rPr sz="1400">
                <a:solidFill>
                  <a:srgbClr val="555555"/>
                </a:solidFill>
                <a:latin typeface="Calibri"/>
                <a:cs typeface="Calibri"/>
              </a:rPr>
              <a:t>et</a:t>
            </a:r>
            <a:r>
              <a:rPr sz="1400" spc="-65">
                <a:solidFill>
                  <a:srgbClr val="555555"/>
                </a:solidFill>
                <a:latin typeface="Calibri"/>
                <a:cs typeface="Calibri"/>
              </a:rPr>
              <a:t> </a:t>
            </a:r>
            <a:r>
              <a:rPr sz="1400" spc="-10">
                <a:solidFill>
                  <a:srgbClr val="555555"/>
                </a:solidFill>
                <a:latin typeface="Calibri"/>
                <a:cs typeface="Calibri"/>
              </a:rPr>
              <a:t>système opérant)</a:t>
            </a:r>
            <a:r>
              <a:rPr sz="1400" spc="-25">
                <a:solidFill>
                  <a:srgbClr val="555555"/>
                </a:solidFill>
                <a:latin typeface="Calibri"/>
                <a:cs typeface="Calibri"/>
              </a:rPr>
              <a:t> </a:t>
            </a:r>
            <a:r>
              <a:rPr sz="1400">
                <a:solidFill>
                  <a:srgbClr val="555555"/>
                </a:solidFill>
                <a:latin typeface="Calibri"/>
                <a:cs typeface="Calibri"/>
              </a:rPr>
              <a:t>et</a:t>
            </a:r>
            <a:r>
              <a:rPr sz="1400" spc="-60">
                <a:solidFill>
                  <a:srgbClr val="555555"/>
                </a:solidFill>
                <a:latin typeface="Calibri"/>
                <a:cs typeface="Calibri"/>
              </a:rPr>
              <a:t> </a:t>
            </a:r>
            <a:r>
              <a:rPr sz="1400">
                <a:solidFill>
                  <a:srgbClr val="555555"/>
                </a:solidFill>
                <a:latin typeface="Calibri"/>
                <a:cs typeface="Calibri"/>
              </a:rPr>
              <a:t>aussi</a:t>
            </a:r>
            <a:r>
              <a:rPr sz="1400" spc="-55">
                <a:solidFill>
                  <a:srgbClr val="555555"/>
                </a:solidFill>
                <a:latin typeface="Calibri"/>
                <a:cs typeface="Calibri"/>
              </a:rPr>
              <a:t> </a:t>
            </a:r>
            <a:r>
              <a:rPr sz="1400">
                <a:solidFill>
                  <a:srgbClr val="555555"/>
                </a:solidFill>
                <a:latin typeface="Calibri"/>
                <a:cs typeface="Calibri"/>
              </a:rPr>
              <a:t>entre</a:t>
            </a:r>
            <a:r>
              <a:rPr sz="1400" spc="-15">
                <a:solidFill>
                  <a:srgbClr val="555555"/>
                </a:solidFill>
                <a:latin typeface="Calibri"/>
                <a:cs typeface="Calibri"/>
              </a:rPr>
              <a:t> </a:t>
            </a:r>
            <a:r>
              <a:rPr sz="1400">
                <a:solidFill>
                  <a:srgbClr val="555555"/>
                </a:solidFill>
                <a:latin typeface="Calibri"/>
                <a:cs typeface="Calibri"/>
              </a:rPr>
              <a:t>les</a:t>
            </a:r>
            <a:r>
              <a:rPr sz="1400" spc="-45">
                <a:solidFill>
                  <a:srgbClr val="555555"/>
                </a:solidFill>
                <a:latin typeface="Calibri"/>
                <a:cs typeface="Calibri"/>
              </a:rPr>
              <a:t> </a:t>
            </a:r>
            <a:r>
              <a:rPr sz="1400">
                <a:solidFill>
                  <a:srgbClr val="555555"/>
                </a:solidFill>
                <a:latin typeface="Calibri"/>
                <a:cs typeface="Calibri"/>
              </a:rPr>
              <a:t>acteurs</a:t>
            </a:r>
            <a:r>
              <a:rPr sz="1400" spc="-20">
                <a:solidFill>
                  <a:srgbClr val="555555"/>
                </a:solidFill>
                <a:latin typeface="Calibri"/>
                <a:cs typeface="Calibri"/>
              </a:rPr>
              <a:t> </a:t>
            </a:r>
            <a:r>
              <a:rPr sz="1400" spc="-10">
                <a:solidFill>
                  <a:srgbClr val="555555"/>
                </a:solidFill>
                <a:latin typeface="Calibri"/>
                <a:cs typeface="Calibri"/>
              </a:rPr>
              <a:t>externes</a:t>
            </a:r>
            <a:r>
              <a:rPr sz="1400" spc="-5">
                <a:solidFill>
                  <a:srgbClr val="555555"/>
                </a:solidFill>
                <a:latin typeface="Calibri"/>
                <a:cs typeface="Calibri"/>
              </a:rPr>
              <a:t> </a:t>
            </a:r>
            <a:r>
              <a:rPr sz="1400">
                <a:solidFill>
                  <a:srgbClr val="555555"/>
                </a:solidFill>
                <a:latin typeface="Calibri"/>
                <a:cs typeface="Calibri"/>
              </a:rPr>
              <a:t>(clients,</a:t>
            </a:r>
            <a:r>
              <a:rPr sz="1400" spc="-20">
                <a:solidFill>
                  <a:srgbClr val="555555"/>
                </a:solidFill>
                <a:latin typeface="Calibri"/>
                <a:cs typeface="Calibri"/>
              </a:rPr>
              <a:t> </a:t>
            </a:r>
            <a:r>
              <a:rPr sz="1400" spc="-10">
                <a:solidFill>
                  <a:srgbClr val="555555"/>
                </a:solidFill>
                <a:latin typeface="Calibri"/>
                <a:cs typeface="Calibri"/>
              </a:rPr>
              <a:t>fournisseurs,</a:t>
            </a:r>
            <a:r>
              <a:rPr sz="1400" spc="-20">
                <a:solidFill>
                  <a:srgbClr val="555555"/>
                </a:solidFill>
                <a:latin typeface="Calibri"/>
                <a:cs typeface="Calibri"/>
              </a:rPr>
              <a:t> </a:t>
            </a:r>
            <a:r>
              <a:rPr sz="1400">
                <a:solidFill>
                  <a:srgbClr val="555555"/>
                </a:solidFill>
                <a:latin typeface="Calibri"/>
                <a:cs typeface="Calibri"/>
              </a:rPr>
              <a:t>autres</a:t>
            </a:r>
            <a:r>
              <a:rPr sz="1400" spc="-25">
                <a:solidFill>
                  <a:srgbClr val="555555"/>
                </a:solidFill>
                <a:latin typeface="Calibri"/>
                <a:cs typeface="Calibri"/>
              </a:rPr>
              <a:t> </a:t>
            </a:r>
            <a:r>
              <a:rPr sz="1400" spc="-10" err="1">
                <a:solidFill>
                  <a:srgbClr val="555555"/>
                </a:solidFill>
                <a:latin typeface="Calibri"/>
                <a:cs typeface="Calibri"/>
              </a:rPr>
              <a:t>organismes</a:t>
            </a:r>
            <a:r>
              <a:rPr sz="1400" spc="-10">
                <a:solidFill>
                  <a:srgbClr val="555555"/>
                </a:solidFill>
                <a:latin typeface="Calibri"/>
                <a:cs typeface="Calibri"/>
              </a:rPr>
              <a:t>).</a:t>
            </a:r>
            <a:endParaRPr sz="1400">
              <a:latin typeface="Calibri"/>
              <a:cs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639"/>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90</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9" name="Rectangle 8"/>
          <p:cNvSpPr/>
          <p:nvPr/>
        </p:nvSpPr>
        <p:spPr>
          <a:xfrm>
            <a:off x="786865" y="1739472"/>
            <a:ext cx="5165197" cy="369332"/>
          </a:xfrm>
          <a:prstGeom prst="rect">
            <a:avLst/>
          </a:prstGeom>
        </p:spPr>
        <p:txBody>
          <a:bodyPr wrap="none">
            <a:spAutoFit/>
          </a:bodyPr>
          <a:lstStyle/>
          <a:p>
            <a:r>
              <a:rPr lang="fr-FR" b="1">
                <a:solidFill>
                  <a:schemeClr val="accent3">
                    <a:lumMod val="75000"/>
                  </a:schemeClr>
                </a:solidFill>
                <a:latin typeface="Calibri"/>
                <a:cs typeface="Calibri"/>
              </a:rPr>
              <a:t>Propriétés des dépendances fonctionnelles : </a:t>
            </a:r>
            <a:r>
              <a:rPr lang="fr-FR" b="1">
                <a:solidFill>
                  <a:schemeClr val="tx1"/>
                </a:solidFill>
                <a:latin typeface="Calibri"/>
                <a:cs typeface="Calibri"/>
              </a:rPr>
              <a:t>L’union</a:t>
            </a:r>
            <a:endParaRPr lang="ar-MA">
              <a:solidFill>
                <a:schemeClr val="tx1"/>
              </a:solidFill>
            </a:endParaRPr>
          </a:p>
        </p:txBody>
      </p:sp>
      <p:cxnSp>
        <p:nvCxnSpPr>
          <p:cNvPr id="11" name="Connecteur droit avec flèche 10"/>
          <p:cNvCxnSpPr/>
          <p:nvPr/>
        </p:nvCxnSpPr>
        <p:spPr>
          <a:xfrm>
            <a:off x="2895600" y="2514600"/>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369472" y="3690882"/>
            <a:ext cx="1845122" cy="338554"/>
          </a:xfrm>
          <a:prstGeom prst="rect">
            <a:avLst/>
          </a:prstGeom>
        </p:spPr>
        <p:txBody>
          <a:bodyPr wrap="square">
            <a:spAutoFit/>
          </a:bodyPr>
          <a:lstStyle/>
          <a:p>
            <a:r>
              <a:rPr lang="fr-FR" sz="1600" err="1">
                <a:solidFill>
                  <a:srgbClr val="555555"/>
                </a:solidFill>
                <a:latin typeface="Calibri"/>
                <a:cs typeface="Calibri"/>
              </a:rPr>
              <a:t>Code_Article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sp>
        <p:nvSpPr>
          <p:cNvPr id="17" name="Rectangle 16"/>
          <p:cNvSpPr/>
          <p:nvPr/>
        </p:nvSpPr>
        <p:spPr>
          <a:xfrm>
            <a:off x="786865" y="3240659"/>
            <a:ext cx="1027845" cy="369332"/>
          </a:xfrm>
          <a:prstGeom prst="rect">
            <a:avLst/>
          </a:prstGeom>
        </p:spPr>
        <p:txBody>
          <a:bodyPr wrap="none">
            <a:spAutoFit/>
          </a:bodyPr>
          <a:lstStyle/>
          <a:p>
            <a:r>
              <a:rPr lang="fr-FR" sz="1600" b="1">
                <a:solidFill>
                  <a:srgbClr val="555555"/>
                </a:solidFill>
                <a:latin typeface="Calibri"/>
                <a:cs typeface="Calibri"/>
              </a:rPr>
              <a:t>Exemple</a:t>
            </a:r>
            <a:r>
              <a:rPr lang="fr-FR" sz="1800" b="1">
                <a:solidFill>
                  <a:srgbClr val="555555"/>
                </a:solidFill>
                <a:latin typeface="Calibri"/>
                <a:cs typeface="Calibri"/>
              </a:rPr>
              <a:t> :</a:t>
            </a:r>
            <a:endParaRPr lang="ar-MA"/>
          </a:p>
        </p:txBody>
      </p:sp>
      <p:cxnSp>
        <p:nvCxnSpPr>
          <p:cNvPr id="27" name="Connecteur droit avec flèche 26"/>
          <p:cNvCxnSpPr/>
          <p:nvPr/>
        </p:nvCxnSpPr>
        <p:spPr>
          <a:xfrm>
            <a:off x="2807791" y="3892038"/>
            <a:ext cx="715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454347" y="2302199"/>
            <a:ext cx="324128" cy="369332"/>
          </a:xfrm>
          <a:prstGeom prst="rect">
            <a:avLst/>
          </a:prstGeom>
        </p:spPr>
        <p:txBody>
          <a:bodyPr wrap="none">
            <a:spAutoFit/>
          </a:bodyPr>
          <a:lstStyle/>
          <a:p>
            <a:r>
              <a:rPr lang="fr-FR" b="1">
                <a:solidFill>
                  <a:srgbClr val="555555"/>
                </a:solidFill>
                <a:latin typeface="Calibri"/>
                <a:cs typeface="Calibri"/>
              </a:rPr>
              <a:t>A</a:t>
            </a:r>
            <a:endParaRPr lang="ar-MA"/>
          </a:p>
        </p:txBody>
      </p:sp>
      <p:sp>
        <p:nvSpPr>
          <p:cNvPr id="31" name="Rectangle 30"/>
          <p:cNvSpPr/>
          <p:nvPr/>
        </p:nvSpPr>
        <p:spPr>
          <a:xfrm>
            <a:off x="4065305" y="2288424"/>
            <a:ext cx="324128" cy="369332"/>
          </a:xfrm>
          <a:prstGeom prst="rect">
            <a:avLst/>
          </a:prstGeom>
        </p:spPr>
        <p:txBody>
          <a:bodyPr wrap="none">
            <a:spAutoFit/>
          </a:bodyPr>
          <a:lstStyle/>
          <a:p>
            <a:r>
              <a:rPr lang="fr-FR" b="1">
                <a:solidFill>
                  <a:srgbClr val="555555"/>
                </a:solidFill>
                <a:latin typeface="Calibri"/>
                <a:cs typeface="Calibri"/>
              </a:rPr>
              <a:t>B</a:t>
            </a:r>
            <a:endParaRPr lang="ar-MA"/>
          </a:p>
        </p:txBody>
      </p:sp>
      <p:cxnSp>
        <p:nvCxnSpPr>
          <p:cNvPr id="32" name="Connecteur droit avec flèche 31"/>
          <p:cNvCxnSpPr/>
          <p:nvPr/>
        </p:nvCxnSpPr>
        <p:spPr>
          <a:xfrm>
            <a:off x="2895600" y="2954731"/>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454347" y="2742330"/>
            <a:ext cx="324128" cy="369332"/>
          </a:xfrm>
          <a:prstGeom prst="rect">
            <a:avLst/>
          </a:prstGeom>
        </p:spPr>
        <p:txBody>
          <a:bodyPr wrap="none">
            <a:spAutoFit/>
          </a:bodyPr>
          <a:lstStyle/>
          <a:p>
            <a:r>
              <a:rPr lang="fr-FR" b="1">
                <a:solidFill>
                  <a:srgbClr val="555555"/>
                </a:solidFill>
                <a:latin typeface="Calibri"/>
                <a:cs typeface="Calibri"/>
              </a:rPr>
              <a:t>A</a:t>
            </a:r>
            <a:endParaRPr lang="ar-MA"/>
          </a:p>
        </p:txBody>
      </p:sp>
      <p:sp>
        <p:nvSpPr>
          <p:cNvPr id="34" name="Rectangle 33"/>
          <p:cNvSpPr/>
          <p:nvPr/>
        </p:nvSpPr>
        <p:spPr>
          <a:xfrm>
            <a:off x="4065305" y="2728555"/>
            <a:ext cx="306494" cy="369332"/>
          </a:xfrm>
          <a:prstGeom prst="rect">
            <a:avLst/>
          </a:prstGeom>
        </p:spPr>
        <p:txBody>
          <a:bodyPr wrap="none">
            <a:spAutoFit/>
          </a:bodyPr>
          <a:lstStyle/>
          <a:p>
            <a:r>
              <a:rPr lang="fr-FR" b="1">
                <a:solidFill>
                  <a:srgbClr val="555555"/>
                </a:solidFill>
                <a:latin typeface="Calibri"/>
                <a:cs typeface="Calibri"/>
              </a:rPr>
              <a:t>C</a:t>
            </a:r>
            <a:endParaRPr lang="ar-MA"/>
          </a:p>
        </p:txBody>
      </p:sp>
      <p:sp>
        <p:nvSpPr>
          <p:cNvPr id="35" name="Flèche droite 34"/>
          <p:cNvSpPr/>
          <p:nvPr/>
        </p:nvSpPr>
        <p:spPr>
          <a:xfrm>
            <a:off x="4985816" y="2451465"/>
            <a:ext cx="881584" cy="4401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MA"/>
          </a:p>
        </p:txBody>
      </p:sp>
      <p:cxnSp>
        <p:nvCxnSpPr>
          <p:cNvPr id="36" name="Connecteur droit avec flèche 35"/>
          <p:cNvCxnSpPr/>
          <p:nvPr/>
        </p:nvCxnSpPr>
        <p:spPr>
          <a:xfrm>
            <a:off x="6500047" y="2657756"/>
            <a:ext cx="10668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058794" y="2445355"/>
            <a:ext cx="324128" cy="369332"/>
          </a:xfrm>
          <a:prstGeom prst="rect">
            <a:avLst/>
          </a:prstGeom>
        </p:spPr>
        <p:txBody>
          <a:bodyPr wrap="none">
            <a:spAutoFit/>
          </a:bodyPr>
          <a:lstStyle/>
          <a:p>
            <a:r>
              <a:rPr lang="fr-FR" b="1">
                <a:solidFill>
                  <a:srgbClr val="555555"/>
                </a:solidFill>
                <a:latin typeface="Calibri"/>
                <a:cs typeface="Calibri"/>
              </a:rPr>
              <a:t>A</a:t>
            </a:r>
            <a:endParaRPr lang="ar-MA"/>
          </a:p>
        </p:txBody>
      </p:sp>
      <p:sp>
        <p:nvSpPr>
          <p:cNvPr id="38" name="Rectangle 37"/>
          <p:cNvSpPr/>
          <p:nvPr/>
        </p:nvSpPr>
        <p:spPr>
          <a:xfrm>
            <a:off x="7669752" y="2431580"/>
            <a:ext cx="548548" cy="369332"/>
          </a:xfrm>
          <a:prstGeom prst="rect">
            <a:avLst/>
          </a:prstGeom>
        </p:spPr>
        <p:txBody>
          <a:bodyPr wrap="none">
            <a:spAutoFit/>
          </a:bodyPr>
          <a:lstStyle/>
          <a:p>
            <a:r>
              <a:rPr lang="fr-FR" b="1">
                <a:solidFill>
                  <a:srgbClr val="555555"/>
                </a:solidFill>
                <a:latin typeface="Calibri"/>
                <a:cs typeface="Calibri"/>
              </a:rPr>
              <a:t>B, C</a:t>
            </a:r>
            <a:endParaRPr lang="ar-MA"/>
          </a:p>
        </p:txBody>
      </p:sp>
      <p:sp>
        <p:nvSpPr>
          <p:cNvPr id="40" name="Rectangle 39"/>
          <p:cNvSpPr/>
          <p:nvPr/>
        </p:nvSpPr>
        <p:spPr>
          <a:xfrm>
            <a:off x="3523514" y="3684440"/>
            <a:ext cx="1519412" cy="338554"/>
          </a:xfrm>
          <a:prstGeom prst="rect">
            <a:avLst/>
          </a:prstGeom>
        </p:spPr>
        <p:txBody>
          <a:bodyPr wrap="square">
            <a:spAutoFit/>
          </a:bodyPr>
          <a:lstStyle/>
          <a:p>
            <a:r>
              <a:rPr lang="fr-FR" sz="1600" err="1">
                <a:solidFill>
                  <a:srgbClr val="555555"/>
                </a:solidFill>
                <a:latin typeface="Calibri"/>
                <a:cs typeface="Calibri"/>
              </a:rPr>
              <a:t>Nom_Article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sp>
        <p:nvSpPr>
          <p:cNvPr id="41" name="Rectangle 40"/>
          <p:cNvSpPr/>
          <p:nvPr/>
        </p:nvSpPr>
        <p:spPr>
          <a:xfrm>
            <a:off x="1367918" y="4012745"/>
            <a:ext cx="1467426" cy="338554"/>
          </a:xfrm>
          <a:prstGeom prst="rect">
            <a:avLst/>
          </a:prstGeom>
        </p:spPr>
        <p:txBody>
          <a:bodyPr wrap="square">
            <a:spAutoFit/>
          </a:bodyPr>
          <a:lstStyle/>
          <a:p>
            <a:r>
              <a:rPr lang="fr-FR" sz="1600" err="1">
                <a:solidFill>
                  <a:srgbClr val="555555"/>
                </a:solidFill>
                <a:latin typeface="Calibri"/>
                <a:cs typeface="Calibri"/>
              </a:rPr>
              <a:t>Code_Article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cxnSp>
        <p:nvCxnSpPr>
          <p:cNvPr id="42" name="Connecteur droit avec flèche 41"/>
          <p:cNvCxnSpPr/>
          <p:nvPr/>
        </p:nvCxnSpPr>
        <p:spPr>
          <a:xfrm>
            <a:off x="2807791" y="4197411"/>
            <a:ext cx="715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51066" y="4020991"/>
            <a:ext cx="1618912" cy="338554"/>
          </a:xfrm>
          <a:prstGeom prst="rect">
            <a:avLst/>
          </a:prstGeom>
        </p:spPr>
        <p:txBody>
          <a:bodyPr wrap="square">
            <a:spAutoFit/>
          </a:bodyPr>
          <a:lstStyle/>
          <a:p>
            <a:r>
              <a:rPr lang="fr-FR" sz="1600" err="1">
                <a:solidFill>
                  <a:srgbClr val="555555"/>
                </a:solidFill>
                <a:latin typeface="Calibri"/>
                <a:cs typeface="Calibri"/>
              </a:rPr>
              <a:t>Prix_unitaire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sp>
        <p:nvSpPr>
          <p:cNvPr id="44" name="Flèche droite 43"/>
          <p:cNvSpPr/>
          <p:nvPr/>
        </p:nvSpPr>
        <p:spPr>
          <a:xfrm>
            <a:off x="5070478" y="3790638"/>
            <a:ext cx="881584" cy="4401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MA"/>
          </a:p>
        </p:txBody>
      </p:sp>
      <p:sp>
        <p:nvSpPr>
          <p:cNvPr id="45" name="Rectangle 44"/>
          <p:cNvSpPr/>
          <p:nvPr/>
        </p:nvSpPr>
        <p:spPr>
          <a:xfrm>
            <a:off x="6129998" y="3825963"/>
            <a:ext cx="2005906" cy="338554"/>
          </a:xfrm>
          <a:prstGeom prst="rect">
            <a:avLst/>
          </a:prstGeom>
        </p:spPr>
        <p:txBody>
          <a:bodyPr wrap="square">
            <a:spAutoFit/>
          </a:bodyPr>
          <a:lstStyle/>
          <a:p>
            <a:r>
              <a:rPr lang="fr-FR" sz="1600" err="1">
                <a:solidFill>
                  <a:srgbClr val="555555"/>
                </a:solidFill>
                <a:latin typeface="Calibri"/>
                <a:cs typeface="Calibri"/>
              </a:rPr>
              <a:t>Code_Article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sp>
        <p:nvSpPr>
          <p:cNvPr id="46" name="Rectangle 45"/>
          <p:cNvSpPr/>
          <p:nvPr/>
        </p:nvSpPr>
        <p:spPr>
          <a:xfrm>
            <a:off x="8313275" y="3836325"/>
            <a:ext cx="2721253" cy="338554"/>
          </a:xfrm>
          <a:prstGeom prst="rect">
            <a:avLst/>
          </a:prstGeom>
        </p:spPr>
        <p:txBody>
          <a:bodyPr wrap="square">
            <a:spAutoFit/>
          </a:bodyPr>
          <a:lstStyle/>
          <a:p>
            <a:r>
              <a:rPr lang="fr-FR" sz="1600" err="1">
                <a:solidFill>
                  <a:srgbClr val="555555"/>
                </a:solidFill>
                <a:latin typeface="Calibri"/>
                <a:cs typeface="Calibri"/>
              </a:rPr>
              <a:t>Nom_Article</a:t>
            </a:r>
            <a:r>
              <a:rPr lang="fr-FR" sz="1600">
                <a:solidFill>
                  <a:srgbClr val="555555"/>
                </a:solidFill>
                <a:latin typeface="Calibri"/>
                <a:cs typeface="Calibri"/>
              </a:rPr>
              <a:t>, </a:t>
            </a:r>
            <a:r>
              <a:rPr lang="fr-FR" sz="1600" err="1">
                <a:solidFill>
                  <a:srgbClr val="555555"/>
                </a:solidFill>
                <a:latin typeface="Calibri"/>
                <a:cs typeface="Calibri"/>
              </a:rPr>
              <a:t>Prix_unitaire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cxnSp>
        <p:nvCxnSpPr>
          <p:cNvPr id="47" name="Connecteur droit avec flèche 46"/>
          <p:cNvCxnSpPr/>
          <p:nvPr/>
        </p:nvCxnSpPr>
        <p:spPr>
          <a:xfrm>
            <a:off x="7544838" y="4016809"/>
            <a:ext cx="715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86865" y="4402652"/>
            <a:ext cx="1184940" cy="369332"/>
          </a:xfrm>
          <a:prstGeom prst="rect">
            <a:avLst/>
          </a:prstGeom>
        </p:spPr>
        <p:txBody>
          <a:bodyPr wrap="none">
            <a:spAutoFit/>
          </a:bodyPr>
          <a:lstStyle/>
          <a:p>
            <a:r>
              <a:rPr lang="fr-FR" sz="1600" b="1">
                <a:solidFill>
                  <a:schemeClr val="accent6">
                    <a:lumMod val="75000"/>
                  </a:schemeClr>
                </a:solidFill>
                <a:latin typeface="Calibri"/>
                <a:cs typeface="Calibri"/>
              </a:rPr>
              <a:t>Remarque</a:t>
            </a:r>
            <a:r>
              <a:rPr lang="fr-FR" sz="1800" b="1">
                <a:solidFill>
                  <a:srgbClr val="555555"/>
                </a:solidFill>
                <a:latin typeface="Calibri"/>
                <a:cs typeface="Calibri"/>
              </a:rPr>
              <a:t> :</a:t>
            </a:r>
            <a:endParaRPr lang="ar-MA"/>
          </a:p>
        </p:txBody>
      </p:sp>
      <p:sp>
        <p:nvSpPr>
          <p:cNvPr id="51" name="Rectangle 50"/>
          <p:cNvSpPr/>
          <p:nvPr/>
        </p:nvSpPr>
        <p:spPr>
          <a:xfrm>
            <a:off x="840290" y="4792285"/>
            <a:ext cx="5408110" cy="584775"/>
          </a:xfrm>
          <a:prstGeom prst="rect">
            <a:avLst/>
          </a:prstGeom>
        </p:spPr>
        <p:txBody>
          <a:bodyPr wrap="square">
            <a:spAutoFit/>
          </a:bodyPr>
          <a:lstStyle/>
          <a:p>
            <a:pPr algn="just"/>
            <a:r>
              <a:rPr lang="fr-FR" sz="1600">
                <a:solidFill>
                  <a:srgbClr val="555555"/>
                </a:solidFill>
                <a:latin typeface="Calibri"/>
                <a:cs typeface="Calibri"/>
              </a:rPr>
              <a:t>Dans le </a:t>
            </a:r>
            <a:r>
              <a:rPr lang="fr-FR" sz="1600">
                <a:solidFill>
                  <a:srgbClr val="FF0000"/>
                </a:solidFill>
                <a:latin typeface="Calibri"/>
                <a:cs typeface="Calibri"/>
              </a:rPr>
              <a:t>graphe des DF</a:t>
            </a:r>
            <a:r>
              <a:rPr lang="fr-FR" sz="1600">
                <a:solidFill>
                  <a:srgbClr val="555555"/>
                </a:solidFill>
                <a:latin typeface="Calibri"/>
                <a:cs typeface="Calibri"/>
              </a:rPr>
              <a:t>, on met sur la même ligne les données ayant la même source.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sp>
        <p:nvSpPr>
          <p:cNvPr id="52" name="Rectangle 51"/>
          <p:cNvSpPr/>
          <p:nvPr/>
        </p:nvSpPr>
        <p:spPr>
          <a:xfrm>
            <a:off x="8098042" y="4567045"/>
            <a:ext cx="1845122" cy="338554"/>
          </a:xfrm>
          <a:prstGeom prst="rect">
            <a:avLst/>
          </a:prstGeom>
        </p:spPr>
        <p:txBody>
          <a:bodyPr wrap="square">
            <a:spAutoFit/>
          </a:bodyPr>
          <a:lstStyle/>
          <a:p>
            <a:r>
              <a:rPr lang="fr-FR" sz="1600" err="1">
                <a:solidFill>
                  <a:srgbClr val="555555"/>
                </a:solidFill>
                <a:latin typeface="Calibri"/>
                <a:cs typeface="Calibri"/>
              </a:rPr>
              <a:t>Code_Article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cxnSp>
        <p:nvCxnSpPr>
          <p:cNvPr id="53" name="Connecteur droit avec flèche 52"/>
          <p:cNvCxnSpPr/>
          <p:nvPr/>
        </p:nvCxnSpPr>
        <p:spPr>
          <a:xfrm flipH="1">
            <a:off x="8098042" y="4950604"/>
            <a:ext cx="469038" cy="4779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7338336" y="5422203"/>
            <a:ext cx="1519412" cy="338554"/>
          </a:xfrm>
          <a:prstGeom prst="rect">
            <a:avLst/>
          </a:prstGeom>
        </p:spPr>
        <p:txBody>
          <a:bodyPr wrap="square">
            <a:spAutoFit/>
          </a:bodyPr>
          <a:lstStyle/>
          <a:p>
            <a:r>
              <a:rPr lang="fr-FR" sz="1600" err="1">
                <a:solidFill>
                  <a:srgbClr val="555555"/>
                </a:solidFill>
                <a:latin typeface="Calibri"/>
                <a:cs typeface="Calibri"/>
              </a:rPr>
              <a:t>Nom_Article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cxnSp>
        <p:nvCxnSpPr>
          <p:cNvPr id="55" name="Connecteur droit avec flèche 54"/>
          <p:cNvCxnSpPr/>
          <p:nvPr/>
        </p:nvCxnSpPr>
        <p:spPr>
          <a:xfrm>
            <a:off x="8770243" y="4953105"/>
            <a:ext cx="500720" cy="426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8716934" y="5389584"/>
            <a:ext cx="1618912" cy="338554"/>
          </a:xfrm>
          <a:prstGeom prst="rect">
            <a:avLst/>
          </a:prstGeom>
        </p:spPr>
        <p:txBody>
          <a:bodyPr wrap="square">
            <a:spAutoFit/>
          </a:bodyPr>
          <a:lstStyle/>
          <a:p>
            <a:r>
              <a:rPr lang="fr-FR" sz="1600" err="1">
                <a:solidFill>
                  <a:srgbClr val="555555"/>
                </a:solidFill>
                <a:latin typeface="Calibri"/>
                <a:cs typeface="Calibri"/>
              </a:rPr>
              <a:t>Prix_unitaire</a:t>
            </a:r>
            <a:r>
              <a:rPr lang="fr-FR" sz="1600" b="1">
                <a:solidFill>
                  <a:srgbClr val="555555"/>
                </a:solidFill>
                <a:latin typeface="Calibri"/>
                <a:ea typeface="+mn-ea"/>
                <a:cs typeface="Calibri"/>
              </a:rPr>
              <a:t>  </a:t>
            </a:r>
            <a:endParaRPr lang="fr-FR" sz="1600">
              <a:solidFill>
                <a:srgbClr val="555555"/>
              </a:solidFill>
              <a:latin typeface="Calibri"/>
              <a:ea typeface="+mn-ea"/>
              <a:cs typeface="Calibri"/>
            </a:endParaRPr>
          </a:p>
        </p:txBody>
      </p:sp>
    </p:spTree>
    <p:extLst>
      <p:ext uri="{BB962C8B-B14F-4D97-AF65-F5344CB8AC3E}">
        <p14:creationId xmlns:p14="http://schemas.microsoft.com/office/powerpoint/2010/main" val="8324388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91</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26" name="Espace réservé du contenu 13">
            <a:extLst>
              <a:ext uri="{FF2B5EF4-FFF2-40B4-BE49-F238E27FC236}">
                <a16:creationId xmlns:a16="http://schemas.microsoft.com/office/drawing/2014/main" id="{3FB49A5E-8C12-412F-865C-7E1815FD664B}"/>
              </a:ext>
            </a:extLst>
          </p:cNvPr>
          <p:cNvSpPr txBox="1">
            <a:spLocks/>
          </p:cNvSpPr>
          <p:nvPr/>
        </p:nvSpPr>
        <p:spPr>
          <a:xfrm>
            <a:off x="720000" y="1616658"/>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b="1">
                <a:solidFill>
                  <a:srgbClr val="555555"/>
                </a:solidFill>
                <a:latin typeface="Calibri"/>
                <a:cs typeface="Calibri"/>
              </a:rPr>
              <a:t>Exemple</a:t>
            </a:r>
            <a:r>
              <a:rPr lang="fr-FR"/>
              <a:t> :</a:t>
            </a:r>
          </a:p>
        </p:txBody>
      </p:sp>
      <p:sp>
        <p:nvSpPr>
          <p:cNvPr id="27" name="Espace réservé du contenu 12">
            <a:extLst>
              <a:ext uri="{FF2B5EF4-FFF2-40B4-BE49-F238E27FC236}">
                <a16:creationId xmlns:a16="http://schemas.microsoft.com/office/drawing/2014/main" id="{E3BB1804-4BC4-4BC8-AD1C-A960FCF13751}"/>
              </a:ext>
            </a:extLst>
          </p:cNvPr>
          <p:cNvSpPr txBox="1">
            <a:spLocks/>
          </p:cNvSpPr>
          <p:nvPr/>
        </p:nvSpPr>
        <p:spPr>
          <a:xfrm>
            <a:off x="726220" y="4001375"/>
            <a:ext cx="10746576" cy="2621929"/>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a:solidFill>
                  <a:srgbClr val="555555"/>
                </a:solidFill>
                <a:latin typeface="Calibri"/>
                <a:cs typeface="Calibri"/>
              </a:rPr>
              <a:t>Pour le concept Formation, la valeur du code de formation ID01 détermine que le titre de la formation est « Introduction au développement ». </a:t>
            </a:r>
          </a:p>
          <a:p>
            <a:pPr algn="just"/>
            <a:r>
              <a:rPr lang="fr-FR" sz="1600">
                <a:solidFill>
                  <a:srgbClr val="555555"/>
                </a:solidFill>
                <a:latin typeface="Calibri"/>
                <a:cs typeface="Calibri"/>
              </a:rPr>
              <a:t>On peut déduire que :</a:t>
            </a:r>
          </a:p>
          <a:p>
            <a:pPr marL="742950" lvl="1" indent="-285750" algn="just">
              <a:buFont typeface="Arial" panose="020B0604020202020204" pitchFamily="34" charset="0"/>
              <a:buChar char="•"/>
            </a:pPr>
            <a:r>
              <a:rPr lang="fr-FR" sz="1600">
                <a:solidFill>
                  <a:srgbClr val="555555"/>
                </a:solidFill>
                <a:latin typeface="Calibri"/>
                <a:cs typeface="Calibri"/>
              </a:rPr>
              <a:t>Le code de formation détermine une seule occurrence du titre de formation.</a:t>
            </a:r>
          </a:p>
          <a:p>
            <a:pPr marL="742950" lvl="1" indent="-285750" algn="just">
              <a:buFont typeface="Arial" panose="020B0604020202020204" pitchFamily="34" charset="0"/>
              <a:buChar char="•"/>
            </a:pPr>
            <a:r>
              <a:rPr lang="fr-FR" sz="1600">
                <a:solidFill>
                  <a:srgbClr val="555555"/>
                </a:solidFill>
                <a:latin typeface="Calibri"/>
                <a:cs typeface="Calibri"/>
              </a:rPr>
              <a:t>Le titre de formation dépend du code de formation.</a:t>
            </a:r>
          </a:p>
          <a:p>
            <a:pPr marL="742950" lvl="1" indent="-285750" algn="just">
              <a:buFont typeface="Arial" panose="020B0604020202020204" pitchFamily="34" charset="0"/>
              <a:buChar char="•"/>
            </a:pPr>
            <a:r>
              <a:rPr lang="fr-FR" sz="1600">
                <a:solidFill>
                  <a:srgbClr val="555555"/>
                </a:solidFill>
                <a:latin typeface="Calibri"/>
                <a:cs typeface="Calibri"/>
              </a:rPr>
              <a:t>Cette relation est symbolisée sous cette forme : </a:t>
            </a:r>
            <a:r>
              <a:rPr lang="fr-FR" sz="1600" err="1">
                <a:solidFill>
                  <a:srgbClr val="555555"/>
                </a:solidFill>
                <a:latin typeface="Calibri"/>
                <a:cs typeface="Calibri"/>
              </a:rPr>
              <a:t>codeForm</a:t>
            </a:r>
            <a:r>
              <a:rPr lang="fr-FR" sz="1600">
                <a:solidFill>
                  <a:srgbClr val="555555"/>
                </a:solidFill>
                <a:latin typeface="Calibri"/>
                <a:cs typeface="Calibri"/>
              </a:rPr>
              <a:t> -&gt; </a:t>
            </a:r>
            <a:r>
              <a:rPr lang="fr-FR" sz="1600" err="1">
                <a:solidFill>
                  <a:srgbClr val="555555"/>
                </a:solidFill>
                <a:latin typeface="Calibri"/>
                <a:cs typeface="Calibri"/>
              </a:rPr>
              <a:t>titreForm</a:t>
            </a:r>
            <a:r>
              <a:rPr lang="fr-FR" sz="1600">
                <a:solidFill>
                  <a:srgbClr val="555555"/>
                </a:solidFill>
                <a:latin typeface="Calibri"/>
                <a:cs typeface="Calibri"/>
              </a:rPr>
              <a:t>.</a:t>
            </a:r>
          </a:p>
          <a:p>
            <a:pPr marL="742950" lvl="1" indent="-285750" algn="just">
              <a:buFont typeface="Arial" panose="020B0604020202020204" pitchFamily="34" charset="0"/>
              <a:buChar char="•"/>
            </a:pPr>
            <a:r>
              <a:rPr lang="fr-FR" sz="1600">
                <a:solidFill>
                  <a:srgbClr val="555555"/>
                </a:solidFill>
                <a:latin typeface="Calibri"/>
                <a:cs typeface="Calibri"/>
              </a:rPr>
              <a:t>Cette relation n’est pas réversible : plusieurs formations peuvent avoir le même titre.</a:t>
            </a:r>
          </a:p>
        </p:txBody>
      </p:sp>
      <p:graphicFrame>
        <p:nvGraphicFramePr>
          <p:cNvPr id="29" name="Tableau 28"/>
          <p:cNvGraphicFramePr>
            <a:graphicFrameLocks noGrp="1"/>
          </p:cNvGraphicFramePr>
          <p:nvPr>
            <p:extLst>
              <p:ext uri="{D42A27DB-BD31-4B8C-83A1-F6EECF244321}">
                <p14:modId xmlns:p14="http://schemas.microsoft.com/office/powerpoint/2010/main" val="435486612"/>
              </p:ext>
            </p:extLst>
          </p:nvPr>
        </p:nvGraphicFramePr>
        <p:xfrm>
          <a:off x="2685094" y="1989086"/>
          <a:ext cx="6816387" cy="1630953"/>
        </p:xfrm>
        <a:graphic>
          <a:graphicData uri="http://schemas.openxmlformats.org/drawingml/2006/table">
            <a:tbl>
              <a:tblPr firstRow="1" firstCol="1" bandRow="1">
                <a:tableStyleId>{5C22544A-7EE6-4342-B048-85BDC9FD1C3A}</a:tableStyleId>
              </a:tblPr>
              <a:tblGrid>
                <a:gridCol w="2232800">
                  <a:extLst>
                    <a:ext uri="{9D8B030D-6E8A-4147-A177-3AD203B41FA5}">
                      <a16:colId xmlns:a16="http://schemas.microsoft.com/office/drawing/2014/main" val="20000"/>
                    </a:ext>
                  </a:extLst>
                </a:gridCol>
                <a:gridCol w="2783587">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39173">
                <a:tc>
                  <a:txBody>
                    <a:bodyPr/>
                    <a:lstStyle/>
                    <a:p>
                      <a:pPr algn="ctr">
                        <a:lnSpc>
                          <a:spcPct val="150000"/>
                        </a:lnSpc>
                        <a:spcAft>
                          <a:spcPts val="800"/>
                        </a:spcAft>
                        <a:tabLst>
                          <a:tab pos="1733550" algn="l"/>
                        </a:tabLst>
                      </a:pPr>
                      <a:r>
                        <a:rPr lang="fr-FR" sz="1400">
                          <a:effectLst/>
                          <a:latin typeface="Calibri" panose="020F0502020204030204" pitchFamily="34" charset="0"/>
                          <a:cs typeface="Calibri" panose="020F0502020204030204" pitchFamily="34" charset="0"/>
                        </a:rPr>
                        <a:t>Code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a:effectLst/>
                          <a:latin typeface="Calibri" panose="020F0502020204030204" pitchFamily="34" charset="0"/>
                          <a:cs typeface="Calibri" panose="020F0502020204030204" pitchFamily="34" charset="0"/>
                        </a:rPr>
                        <a:t>Titre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a:effectLst/>
                          <a:latin typeface="Calibri" panose="020F0502020204030204" pitchFamily="34" charset="0"/>
                          <a:cs typeface="Calibri" panose="020F0502020204030204" pitchFamily="34" charset="0"/>
                        </a:rPr>
                        <a:t>Durée</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a:effectLst/>
                          <a:latin typeface="Calibri" panose="020F0502020204030204" pitchFamily="34" charset="0"/>
                          <a:cs typeface="Calibri" panose="020F0502020204030204" pitchFamily="34" charset="0"/>
                        </a:rPr>
                        <a:t>Prix</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219710">
                <a:tc>
                  <a:txBody>
                    <a:bodyPr/>
                    <a:lstStyle/>
                    <a:p>
                      <a:pPr algn="ctr">
                        <a:lnSpc>
                          <a:spcPct val="150000"/>
                        </a:lnSpc>
                        <a:spcAft>
                          <a:spcPts val="800"/>
                        </a:spcAft>
                        <a:tabLst>
                          <a:tab pos="1733550" algn="l"/>
                        </a:tabLst>
                      </a:pPr>
                      <a:r>
                        <a:rPr lang="fr-FR" sz="1200">
                          <a:effectLst/>
                          <a:latin typeface="Calibri" panose="020F0502020204030204" pitchFamily="34" charset="0"/>
                          <a:cs typeface="Calibri" panose="020F0502020204030204" pitchFamily="34" charset="0"/>
                        </a:rPr>
                        <a:t>ID01</a:t>
                      </a:r>
                      <a:endParaRPr lang="fr-FR" sz="180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Introduction au développement</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 mois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2500</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219710">
                <a:tc>
                  <a:txBody>
                    <a:bodyPr/>
                    <a:lstStyle/>
                    <a:p>
                      <a:pPr algn="ctr">
                        <a:lnSpc>
                          <a:spcPct val="150000"/>
                        </a:lnSpc>
                        <a:spcAft>
                          <a:spcPts val="800"/>
                        </a:spcAft>
                        <a:tabLst>
                          <a:tab pos="1733550" algn="l"/>
                        </a:tabLst>
                      </a:pPr>
                      <a:r>
                        <a:rPr lang="fr-FR" sz="1200">
                          <a:effectLst/>
                          <a:latin typeface="Calibri" panose="020F0502020204030204" pitchFamily="34" charset="0"/>
                          <a:cs typeface="Calibri" panose="020F0502020204030204" pitchFamily="34" charset="0"/>
                        </a:rPr>
                        <a:t>CCP01</a:t>
                      </a:r>
                      <a:endParaRPr lang="fr-FR" sz="180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C/C++</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30 jours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3000</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219710">
                <a:tc>
                  <a:txBody>
                    <a:bodyPr/>
                    <a:lstStyle/>
                    <a:p>
                      <a:pPr algn="ctr">
                        <a:lnSpc>
                          <a:spcPct val="150000"/>
                        </a:lnSpc>
                        <a:spcAft>
                          <a:spcPts val="800"/>
                        </a:spcAft>
                        <a:tabLst>
                          <a:tab pos="1733550" algn="l"/>
                        </a:tabLst>
                      </a:pPr>
                      <a:r>
                        <a:rPr lang="fr-FR" sz="1200">
                          <a:effectLst/>
                          <a:latin typeface="Calibri" panose="020F0502020204030204" pitchFamily="34" charset="0"/>
                          <a:cs typeface="Calibri" panose="020F0502020204030204" pitchFamily="34" charset="0"/>
                        </a:rPr>
                        <a:t>ID02</a:t>
                      </a:r>
                      <a:endParaRPr lang="fr-FR" sz="180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Introduction au développement</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 mois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2700</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219710">
                <a:tc>
                  <a:txBody>
                    <a:bodyPr/>
                    <a:lstStyle/>
                    <a:p>
                      <a:pPr algn="ctr">
                        <a:lnSpc>
                          <a:spcPct val="150000"/>
                        </a:lnSpc>
                        <a:spcAft>
                          <a:spcPts val="800"/>
                        </a:spcAft>
                        <a:tabLst>
                          <a:tab pos="1733550" algn="l"/>
                        </a:tabLst>
                      </a:pPr>
                      <a:r>
                        <a:rPr lang="fr-FR" sz="1200">
                          <a:effectLst/>
                          <a:latin typeface="Calibri" panose="020F0502020204030204" pitchFamily="34" charset="0"/>
                          <a:cs typeface="Calibri" panose="020F0502020204030204" pitchFamily="34" charset="0"/>
                        </a:rPr>
                        <a:t>BD001</a:t>
                      </a:r>
                      <a:endParaRPr lang="fr-FR" sz="180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Base de données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30 jours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2500</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52727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92</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17" name="Espace réservé du contenu 30">
            <a:extLst>
              <a:ext uri="{FF2B5EF4-FFF2-40B4-BE49-F238E27FC236}">
                <a16:creationId xmlns:a16="http://schemas.microsoft.com/office/drawing/2014/main" id="{619D392E-2A66-472F-9F40-0B4DFCD636ED}"/>
              </a:ext>
            </a:extLst>
          </p:cNvPr>
          <p:cNvSpPr txBox="1">
            <a:spLocks/>
          </p:cNvSpPr>
          <p:nvPr/>
        </p:nvSpPr>
        <p:spPr>
          <a:xfrm>
            <a:off x="722711" y="2232880"/>
            <a:ext cx="10746576" cy="100216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a:solidFill>
                  <a:srgbClr val="555555"/>
                </a:solidFill>
                <a:latin typeface="Calibri"/>
                <a:cs typeface="Calibri"/>
              </a:rPr>
              <a:t>La liste des dépendances fonctionnelles est élaborée à partir du dictionnaire des données. Il ne faut retenir que les dépendances directes et donc éliminer les transitivités :</a:t>
            </a:r>
          </a:p>
          <a:p>
            <a:pPr marL="285750" indent="-285750" algn="just">
              <a:buFont typeface="Wingdings" panose="05000000000000000000" pitchFamily="2" charset="2"/>
              <a:buChar char="Ø"/>
            </a:pPr>
            <a:r>
              <a:rPr lang="fr-FR" sz="1600">
                <a:solidFill>
                  <a:srgbClr val="555555"/>
                </a:solidFill>
                <a:latin typeface="Calibri"/>
                <a:cs typeface="Calibri"/>
              </a:rPr>
              <a:t>C’est-à-dire que si D1 -&gt; D2 et D2-&gt; D3, alors D1-&gt;D3  est obtenue par transitivité et n’est pas, par la suite, directe.</a:t>
            </a:r>
          </a:p>
        </p:txBody>
      </p:sp>
      <p:sp>
        <p:nvSpPr>
          <p:cNvPr id="19" name="Espace réservé du contenu 7">
            <a:extLst>
              <a:ext uri="{FF2B5EF4-FFF2-40B4-BE49-F238E27FC236}">
                <a16:creationId xmlns:a16="http://schemas.microsoft.com/office/drawing/2014/main" id="{321ADBC6-1993-498A-A50E-BC7DA2599848}"/>
              </a:ext>
            </a:extLst>
          </p:cNvPr>
          <p:cNvSpPr txBox="1">
            <a:spLocks/>
          </p:cNvSpPr>
          <p:nvPr/>
        </p:nvSpPr>
        <p:spPr>
          <a:xfrm>
            <a:off x="722711" y="1837922"/>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b="1">
                <a:solidFill>
                  <a:srgbClr val="555555"/>
                </a:solidFill>
                <a:latin typeface="Calibri"/>
                <a:cs typeface="Calibri"/>
              </a:rPr>
              <a:t>La liste des dépendances fonctionnelles </a:t>
            </a:r>
            <a:r>
              <a:rPr lang="fr-FR"/>
              <a:t>:</a:t>
            </a:r>
          </a:p>
        </p:txBody>
      </p:sp>
      <p:sp>
        <p:nvSpPr>
          <p:cNvPr id="24" name="Espace réservé du contenu 7">
            <a:extLst>
              <a:ext uri="{FF2B5EF4-FFF2-40B4-BE49-F238E27FC236}">
                <a16:creationId xmlns:a16="http://schemas.microsoft.com/office/drawing/2014/main" id="{321ADBC6-1993-498A-A50E-BC7DA2599848}"/>
              </a:ext>
            </a:extLst>
          </p:cNvPr>
          <p:cNvSpPr txBox="1">
            <a:spLocks/>
          </p:cNvSpPr>
          <p:nvPr/>
        </p:nvSpPr>
        <p:spPr>
          <a:xfrm>
            <a:off x="722711" y="329682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solidFill>
                  <a:srgbClr val="555555"/>
                </a:solidFill>
                <a:latin typeface="Calibri"/>
                <a:cs typeface="Calibri"/>
              </a:rPr>
              <a:t>Exemple</a:t>
            </a:r>
            <a:r>
              <a:rPr lang="fr-FR"/>
              <a:t> </a:t>
            </a:r>
            <a:r>
              <a:rPr lang="fr-FR">
                <a:solidFill>
                  <a:srgbClr val="555555"/>
                </a:solidFill>
                <a:latin typeface="Calibri"/>
                <a:cs typeface="Calibri"/>
              </a:rPr>
              <a:t>:</a:t>
            </a:r>
          </a:p>
        </p:txBody>
      </p:sp>
      <p:sp>
        <p:nvSpPr>
          <p:cNvPr id="25" name="Espace réservé du contenu 7">
            <a:extLst>
              <a:ext uri="{FF2B5EF4-FFF2-40B4-BE49-F238E27FC236}">
                <a16:creationId xmlns:a16="http://schemas.microsoft.com/office/drawing/2014/main" id="{01F87BC8-BD01-4A1F-B8B2-6E3EFE269536}"/>
              </a:ext>
            </a:extLst>
          </p:cNvPr>
          <p:cNvSpPr txBox="1">
            <a:spLocks/>
          </p:cNvSpPr>
          <p:nvPr/>
        </p:nvSpPr>
        <p:spPr>
          <a:xfrm>
            <a:off x="722711" y="3562077"/>
            <a:ext cx="10746576" cy="3298742"/>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600" err="1">
                <a:solidFill>
                  <a:srgbClr val="555555"/>
                </a:solidFill>
                <a:latin typeface="Calibri"/>
                <a:cs typeface="Calibri"/>
              </a:rPr>
              <a:t>Voici</a:t>
            </a:r>
            <a:r>
              <a:rPr lang="en-US" sz="1600">
                <a:solidFill>
                  <a:srgbClr val="555555"/>
                </a:solidFill>
                <a:latin typeface="Calibri"/>
                <a:cs typeface="Calibri"/>
              </a:rPr>
              <a:t>  la </a:t>
            </a:r>
            <a:r>
              <a:rPr lang="fr-FR" sz="1600">
                <a:solidFill>
                  <a:srgbClr val="555555"/>
                </a:solidFill>
                <a:latin typeface="Calibri"/>
                <a:cs typeface="Calibri"/>
              </a:rPr>
              <a:t>liste des dépendances fonctionnelles construite à partir du dictionnaire de données de notre exemple du centre de formation :</a:t>
            </a:r>
          </a:p>
          <a:p>
            <a:pPr marL="0" indent="0" algn="l">
              <a:buNone/>
            </a:pPr>
            <a:endParaRPr lang="fr-FR" b="1"/>
          </a:p>
          <a:p>
            <a:pPr algn="l"/>
            <a:endParaRPr lang="fr-FR" b="1"/>
          </a:p>
          <a:p>
            <a:pPr algn="l"/>
            <a:endParaRPr lang="fr-FR" b="1"/>
          </a:p>
          <a:p>
            <a:pPr algn="l"/>
            <a:endParaRPr lang="fr-FR" b="1"/>
          </a:p>
          <a:p>
            <a:endParaRPr lang="fr-FR"/>
          </a:p>
        </p:txBody>
      </p:sp>
      <p:graphicFrame>
        <p:nvGraphicFramePr>
          <p:cNvPr id="31" name="Tableau 30">
            <a:extLst>
              <a:ext uri="{FF2B5EF4-FFF2-40B4-BE49-F238E27FC236}">
                <a16:creationId xmlns:a16="http://schemas.microsoft.com/office/drawing/2014/main" id="{18EA1360-E907-4DEA-93BC-FF208F4930CC}"/>
              </a:ext>
            </a:extLst>
          </p:cNvPr>
          <p:cNvGraphicFramePr>
            <a:graphicFrameLocks noGrp="1"/>
          </p:cNvGraphicFramePr>
          <p:nvPr>
            <p:extLst>
              <p:ext uri="{D42A27DB-BD31-4B8C-83A1-F6EECF244321}">
                <p14:modId xmlns:p14="http://schemas.microsoft.com/office/powerpoint/2010/main" val="1373295395"/>
              </p:ext>
            </p:extLst>
          </p:nvPr>
        </p:nvGraphicFramePr>
        <p:xfrm>
          <a:off x="935763" y="4089003"/>
          <a:ext cx="2592000" cy="1829031"/>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359764071"/>
                    </a:ext>
                  </a:extLst>
                </a:gridCol>
              </a:tblGrid>
              <a:tr h="389269">
                <a:tc>
                  <a:txBody>
                    <a:bodyPr/>
                    <a:lstStyle/>
                    <a:p>
                      <a:pPr algn="l"/>
                      <a:r>
                        <a:rPr lang="fr-FR" sz="140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a:latin typeface="Calibri" panose="020F0502020204030204" pitchFamily="34" charset="0"/>
                          <a:cs typeface="Calibri" panose="020F0502020204030204" pitchFamily="34" charset="0"/>
                        </a:rPr>
                        <a:t>CIBLE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816383744"/>
                  </a:ext>
                </a:extLst>
              </a:tr>
              <a:tr h="1439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numCINEtu</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kern="1200">
                        <a:solidFill>
                          <a:srgbClr val="565656"/>
                        </a:solidFill>
                        <a:effectLst/>
                        <a:latin typeface="Calibri" panose="020F0502020204030204" pitchFamily="34" charset="0"/>
                        <a:ea typeface="+mn-ea"/>
                        <a:cs typeface="Calibri" panose="020F0502020204030204" pitchFamily="34" charset="0"/>
                      </a:endParaRPr>
                    </a:p>
                    <a:p>
                      <a:pPr algn="l"/>
                      <a:r>
                        <a:rPr lang="fr-FR" sz="1400" kern="1200" err="1">
                          <a:solidFill>
                            <a:srgbClr val="565656"/>
                          </a:solidFill>
                          <a:effectLst/>
                          <a:latin typeface="Calibri" panose="020F0502020204030204" pitchFamily="34" charset="0"/>
                          <a:ea typeface="+mn-ea"/>
                          <a:cs typeface="Calibri" panose="020F0502020204030204" pitchFamily="34" charset="0"/>
                        </a:rPr>
                        <a:t>numCINEtu</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numCINEtu</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kern="120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numCINEtu</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kern="120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numCINEtu</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kern="120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numCINEtu</a:t>
                      </a:r>
                      <a:r>
                        <a:rPr lang="fr-FR" sz="140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tc>
                  <a:txBody>
                    <a:bodyPr/>
                    <a:lstStyle/>
                    <a:p>
                      <a:pPr algn="l"/>
                      <a:r>
                        <a:rPr lang="fr-FR" sz="1400" kern="1200" err="1">
                          <a:solidFill>
                            <a:srgbClr val="565656"/>
                          </a:solidFill>
                          <a:effectLst/>
                          <a:latin typeface="Calibri" panose="020F0502020204030204" pitchFamily="34" charset="0"/>
                          <a:ea typeface="+mn-ea"/>
                          <a:cs typeface="Calibri" panose="020F0502020204030204" pitchFamily="34" charset="0"/>
                        </a:rPr>
                        <a:t>nomEtu</a:t>
                      </a:r>
                      <a:endParaRPr lang="fr-FR" sz="1400" kern="1200">
                        <a:solidFill>
                          <a:srgbClr val="565656"/>
                        </a:solidFill>
                        <a:effectLst/>
                        <a:latin typeface="Calibri" panose="020F0502020204030204" pitchFamily="34" charset="0"/>
                        <a:ea typeface="+mn-ea"/>
                        <a:cs typeface="Calibri" panose="020F0502020204030204" pitchFamily="34" charset="0"/>
                      </a:endParaRPr>
                    </a:p>
                    <a:p>
                      <a:pPr algn="l"/>
                      <a:r>
                        <a:rPr lang="fr-FR" sz="1400" kern="1200" err="1">
                          <a:solidFill>
                            <a:srgbClr val="565656"/>
                          </a:solidFill>
                          <a:effectLst/>
                          <a:latin typeface="Calibri" panose="020F0502020204030204" pitchFamily="34" charset="0"/>
                          <a:ea typeface="+mn-ea"/>
                          <a:cs typeface="Calibri" panose="020F0502020204030204" pitchFamily="34" charset="0"/>
                        </a:rPr>
                        <a:t>prenomEtu</a:t>
                      </a:r>
                      <a:endParaRPr lang="fr-FR" sz="1400" kern="1200">
                        <a:solidFill>
                          <a:srgbClr val="565656"/>
                        </a:solidFill>
                        <a:effectLst/>
                        <a:latin typeface="Calibri" panose="020F0502020204030204" pitchFamily="34" charset="0"/>
                        <a:ea typeface="+mn-ea"/>
                        <a:cs typeface="Calibri" panose="020F0502020204030204" pitchFamily="34" charset="0"/>
                      </a:endParaRPr>
                    </a:p>
                    <a:p>
                      <a:pPr algn="l"/>
                      <a:r>
                        <a:rPr lang="fr-FR" sz="1400" kern="1200" err="1">
                          <a:solidFill>
                            <a:srgbClr val="565656"/>
                          </a:solidFill>
                          <a:effectLst/>
                          <a:latin typeface="Calibri" panose="020F0502020204030204" pitchFamily="34" charset="0"/>
                          <a:ea typeface="+mn-ea"/>
                          <a:cs typeface="Calibri" panose="020F0502020204030204" pitchFamily="34" charset="0"/>
                        </a:rPr>
                        <a:t>dateNaissEtu</a:t>
                      </a:r>
                      <a:endParaRPr lang="fr-FR" sz="1400" kern="1200">
                        <a:solidFill>
                          <a:srgbClr val="565656"/>
                        </a:solidFill>
                        <a:effectLst/>
                        <a:latin typeface="Calibri" panose="020F0502020204030204" pitchFamily="34" charset="0"/>
                        <a:ea typeface="+mn-ea"/>
                        <a:cs typeface="Calibri" panose="020F0502020204030204" pitchFamily="34" charset="0"/>
                      </a:endParaRPr>
                    </a:p>
                    <a:p>
                      <a:pPr algn="l"/>
                      <a:r>
                        <a:rPr lang="fr-FR" sz="1400" kern="1200" err="1">
                          <a:solidFill>
                            <a:srgbClr val="565656"/>
                          </a:solidFill>
                          <a:effectLst/>
                          <a:latin typeface="Calibri" panose="020F0502020204030204" pitchFamily="34" charset="0"/>
                          <a:ea typeface="+mn-ea"/>
                          <a:cs typeface="Calibri" panose="020F0502020204030204" pitchFamily="34" charset="0"/>
                        </a:rPr>
                        <a:t>niveauEtu</a:t>
                      </a:r>
                      <a:endParaRPr lang="fr-FR" sz="1400" kern="1200">
                        <a:solidFill>
                          <a:srgbClr val="565656"/>
                        </a:solidFill>
                        <a:effectLst/>
                        <a:latin typeface="Calibri" panose="020F0502020204030204" pitchFamily="34" charset="0"/>
                        <a:ea typeface="+mn-ea"/>
                        <a:cs typeface="Calibri" panose="020F0502020204030204" pitchFamily="34" charset="0"/>
                      </a:endParaRPr>
                    </a:p>
                    <a:p>
                      <a:pPr algn="l"/>
                      <a:r>
                        <a:rPr lang="fr-FR" sz="1400" kern="1200" err="1">
                          <a:solidFill>
                            <a:srgbClr val="565656"/>
                          </a:solidFill>
                          <a:effectLst/>
                          <a:latin typeface="Calibri" panose="020F0502020204030204" pitchFamily="34" charset="0"/>
                          <a:ea typeface="+mn-ea"/>
                          <a:cs typeface="Calibri" panose="020F0502020204030204" pitchFamily="34" charset="0"/>
                        </a:rPr>
                        <a:t>nomvilleEtu</a:t>
                      </a:r>
                      <a:endParaRPr lang="fr-FR" sz="1400" kern="1200">
                        <a:solidFill>
                          <a:srgbClr val="565656"/>
                        </a:solidFill>
                        <a:effectLst/>
                        <a:latin typeface="Calibri" panose="020F0502020204030204" pitchFamily="34" charset="0"/>
                        <a:ea typeface="+mn-ea"/>
                        <a:cs typeface="Calibri" panose="020F0502020204030204" pitchFamily="34" charset="0"/>
                      </a:endParaRPr>
                    </a:p>
                    <a:p>
                      <a:pPr algn="l"/>
                      <a:r>
                        <a:rPr lang="fr-FR" sz="1400" kern="1200" err="1">
                          <a:solidFill>
                            <a:srgbClr val="565656"/>
                          </a:solidFill>
                          <a:effectLst/>
                          <a:latin typeface="Calibri" panose="020F0502020204030204" pitchFamily="34" charset="0"/>
                          <a:ea typeface="+mn-ea"/>
                          <a:cs typeface="Calibri" panose="020F0502020204030204" pitchFamily="34" charset="0"/>
                        </a:rPr>
                        <a:t>AdresseEtu</a:t>
                      </a:r>
                      <a:endParaRPr lang="fr-FR" sz="1400">
                        <a:solidFill>
                          <a:srgbClr val="565656"/>
                        </a:solidFill>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extLst>
                  <a:ext uri="{0D108BD9-81ED-4DB2-BD59-A6C34878D82A}">
                    <a16:rowId xmlns:a16="http://schemas.microsoft.com/office/drawing/2014/main" val="10001"/>
                  </a:ext>
                </a:extLst>
              </a:tr>
            </a:tbl>
          </a:graphicData>
        </a:graphic>
      </p:graphicFrame>
      <p:graphicFrame>
        <p:nvGraphicFramePr>
          <p:cNvPr id="32" name="Tableau 31">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2039000598"/>
              </p:ext>
            </p:extLst>
          </p:nvPr>
        </p:nvGraphicFramePr>
        <p:xfrm>
          <a:off x="6747897" y="4446561"/>
          <a:ext cx="2592000" cy="67608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4095533955"/>
                    </a:ext>
                  </a:extLst>
                </a:gridCol>
              </a:tblGrid>
              <a:tr h="370840">
                <a:tc>
                  <a:txBody>
                    <a:bodyPr/>
                    <a:lstStyle/>
                    <a:p>
                      <a:pPr algn="l"/>
                      <a:r>
                        <a:rPr lang="en-US" sz="1400" b="0" kern="1200" err="1">
                          <a:solidFill>
                            <a:srgbClr val="565656"/>
                          </a:solidFill>
                          <a:effectLst/>
                          <a:latin typeface="Calibri" panose="020F0502020204030204" pitchFamily="34" charset="0"/>
                          <a:ea typeface="+mn-ea"/>
                          <a:cs typeface="Calibri" panose="020F0502020204030204" pitchFamily="34" charset="0"/>
                        </a:rPr>
                        <a:t>codeForm</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codeForm</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p>
                      <a:pPr algn="l"/>
                      <a:r>
                        <a:rPr lang="fr-FR" sz="1400" b="0" kern="1200" err="1">
                          <a:solidFill>
                            <a:srgbClr val="565656"/>
                          </a:solidFill>
                          <a:effectLst/>
                          <a:latin typeface="Calibri" panose="020F0502020204030204" pitchFamily="34" charset="0"/>
                          <a:ea typeface="+mn-ea"/>
                          <a:cs typeface="Calibri" panose="020F0502020204030204" pitchFamily="34" charset="0"/>
                        </a:rPr>
                        <a:t>codeForm</a:t>
                      </a:r>
                      <a:r>
                        <a:rPr lang="fr-FR"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400" b="0" kern="1200" err="1">
                          <a:solidFill>
                            <a:srgbClr val="565656"/>
                          </a:solidFill>
                          <a:effectLst/>
                          <a:latin typeface="Calibri" panose="020F0502020204030204" pitchFamily="34" charset="0"/>
                          <a:ea typeface="+mn-ea"/>
                          <a:cs typeface="Calibri" panose="020F0502020204030204" pitchFamily="34" charset="0"/>
                        </a:rPr>
                        <a:t>titreForm</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dureeForm</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prixForm</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33" name="Tableau 32">
            <a:extLst>
              <a:ext uri="{FF2B5EF4-FFF2-40B4-BE49-F238E27FC236}">
                <a16:creationId xmlns:a16="http://schemas.microsoft.com/office/drawing/2014/main" id="{544B6CF3-1EB3-4784-9880-017927F38B8F}"/>
              </a:ext>
            </a:extLst>
          </p:cNvPr>
          <p:cNvGraphicFramePr>
            <a:graphicFrameLocks noGrp="1"/>
          </p:cNvGraphicFramePr>
          <p:nvPr>
            <p:extLst>
              <p:ext uri="{D42A27DB-BD31-4B8C-83A1-F6EECF244321}">
                <p14:modId xmlns:p14="http://schemas.microsoft.com/office/powerpoint/2010/main" val="2213229442"/>
              </p:ext>
            </p:extLst>
          </p:nvPr>
        </p:nvGraphicFramePr>
        <p:xfrm>
          <a:off x="3841888" y="5311443"/>
          <a:ext cx="2592000" cy="88944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3702028312"/>
                    </a:ext>
                  </a:extLst>
                </a:gridCol>
              </a:tblGrid>
              <a:tr h="370840">
                <a:tc>
                  <a:txBody>
                    <a:bodyPr/>
                    <a:lstStyle/>
                    <a:p>
                      <a:pPr algn="l"/>
                      <a:r>
                        <a:rPr lang="en-US" sz="1400" b="0" kern="1200" err="1">
                          <a:solidFill>
                            <a:srgbClr val="565656"/>
                          </a:solidFill>
                          <a:effectLst/>
                          <a:latin typeface="Calibri" panose="020F0502020204030204" pitchFamily="34" charset="0"/>
                          <a:ea typeface="+mn-ea"/>
                          <a:cs typeface="Calibri" panose="020F0502020204030204" pitchFamily="34" charset="0"/>
                        </a:rPr>
                        <a:t>codeSess</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codeSess</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codeSess</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codeSess</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400" b="0" kern="1200" err="1">
                          <a:solidFill>
                            <a:srgbClr val="565656"/>
                          </a:solidFill>
                          <a:effectLst/>
                          <a:latin typeface="Calibri" panose="020F0502020204030204" pitchFamily="34" charset="0"/>
                          <a:ea typeface="+mn-ea"/>
                          <a:cs typeface="Calibri" panose="020F0502020204030204" pitchFamily="34" charset="0"/>
                        </a:rPr>
                        <a:t>nomSess</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codeForm</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dateDebutSess</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dateFinSess</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34" name="Tableau 33">
            <a:extLst>
              <a:ext uri="{FF2B5EF4-FFF2-40B4-BE49-F238E27FC236}">
                <a16:creationId xmlns:a16="http://schemas.microsoft.com/office/drawing/2014/main" id="{58DD98D6-E81F-4CC9-8844-CD0DF1D9648F}"/>
              </a:ext>
            </a:extLst>
          </p:cNvPr>
          <p:cNvGraphicFramePr>
            <a:graphicFrameLocks noGrp="1"/>
          </p:cNvGraphicFramePr>
          <p:nvPr>
            <p:extLst>
              <p:ext uri="{D42A27DB-BD31-4B8C-83A1-F6EECF244321}">
                <p14:modId xmlns:p14="http://schemas.microsoft.com/office/powerpoint/2010/main" val="2751188096"/>
              </p:ext>
            </p:extLst>
          </p:nvPr>
        </p:nvGraphicFramePr>
        <p:xfrm>
          <a:off x="3841888" y="4440947"/>
          <a:ext cx="2592000" cy="83356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924642270"/>
                    </a:ext>
                  </a:extLst>
                </a:gridCol>
              </a:tblGrid>
              <a:tr h="370840">
                <a:tc>
                  <a:txBody>
                    <a:bodyPr/>
                    <a:lstStyle/>
                    <a:p>
                      <a:pPr algn="l"/>
                      <a:r>
                        <a:rPr lang="en-US" sz="1400" b="0" kern="1200" err="1">
                          <a:solidFill>
                            <a:srgbClr val="565656"/>
                          </a:solidFill>
                          <a:effectLst/>
                          <a:latin typeface="Calibri" panose="020F0502020204030204" pitchFamily="34" charset="0"/>
                          <a:ea typeface="+mn-ea"/>
                          <a:cs typeface="Calibri" panose="020F0502020204030204" pitchFamily="34" charset="0"/>
                        </a:rPr>
                        <a:t>codeSpec</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codeSpec</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400" b="0" kern="1200" err="1">
                          <a:solidFill>
                            <a:srgbClr val="565656"/>
                          </a:solidFill>
                          <a:effectLst/>
                          <a:latin typeface="Calibri" panose="020F0502020204030204" pitchFamily="34" charset="0"/>
                          <a:ea typeface="+mn-ea"/>
                          <a:cs typeface="Calibri" panose="020F0502020204030204" pitchFamily="34" charset="0"/>
                        </a:rPr>
                        <a:t>nomSpec</a:t>
                      </a:r>
                      <a:endParaRPr lang="en-US" sz="1400" b="0" kern="1200">
                        <a:solidFill>
                          <a:srgbClr val="565656"/>
                        </a:solidFill>
                        <a:effectLst/>
                        <a:latin typeface="Calibri" panose="020F0502020204030204" pitchFamily="34" charset="0"/>
                        <a:ea typeface="+mn-ea"/>
                        <a:cs typeface="Calibri" panose="020F0502020204030204" pitchFamily="34" charset="0"/>
                      </a:endParaRPr>
                    </a:p>
                    <a:p>
                      <a:pPr algn="l"/>
                      <a:r>
                        <a:rPr lang="en-US" sz="1400" b="0" kern="1200" err="1">
                          <a:solidFill>
                            <a:srgbClr val="565656"/>
                          </a:solidFill>
                          <a:effectLst/>
                          <a:latin typeface="Calibri" panose="020F0502020204030204" pitchFamily="34" charset="0"/>
                          <a:ea typeface="+mn-ea"/>
                          <a:cs typeface="Calibri" panose="020F0502020204030204" pitchFamily="34" charset="0"/>
                        </a:rPr>
                        <a:t>descSpec</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err="1">
                          <a:solidFill>
                            <a:srgbClr val="565656"/>
                          </a:solidFill>
                          <a:effectLst/>
                          <a:latin typeface="Calibri" panose="020F0502020204030204" pitchFamily="34" charset="0"/>
                          <a:ea typeface="+mn-ea"/>
                          <a:cs typeface="Calibri" panose="020F0502020204030204" pitchFamily="34" charset="0"/>
                        </a:rPr>
                        <a:t>codeSpec</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err="1">
                          <a:solidFill>
                            <a:srgbClr val="565656"/>
                          </a:solidFill>
                          <a:effectLst/>
                          <a:latin typeface="Calibri" panose="020F0502020204030204" pitchFamily="34" charset="0"/>
                          <a:ea typeface="+mn-ea"/>
                          <a:cs typeface="Calibri" panose="020F0502020204030204" pitchFamily="34" charset="0"/>
                        </a:rPr>
                        <a:t>codeForm</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bl>
          </a:graphicData>
        </a:graphic>
      </p:graphicFrame>
      <p:graphicFrame>
        <p:nvGraphicFramePr>
          <p:cNvPr id="35" name="Tableau 34">
            <a:extLst>
              <a:ext uri="{FF2B5EF4-FFF2-40B4-BE49-F238E27FC236}">
                <a16:creationId xmlns:a16="http://schemas.microsoft.com/office/drawing/2014/main" id="{9C0DB058-8AB8-4F29-A8FF-E6DF6F7203E5}"/>
              </a:ext>
            </a:extLst>
          </p:cNvPr>
          <p:cNvGraphicFramePr>
            <a:graphicFrameLocks noGrp="1"/>
          </p:cNvGraphicFramePr>
          <p:nvPr>
            <p:extLst>
              <p:ext uri="{D42A27DB-BD31-4B8C-83A1-F6EECF244321}">
                <p14:modId xmlns:p14="http://schemas.microsoft.com/office/powerpoint/2010/main" val="500574613"/>
              </p:ext>
            </p:extLst>
          </p:nvPr>
        </p:nvGraphicFramePr>
        <p:xfrm>
          <a:off x="3841065" y="4057292"/>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a:latin typeface="Calibri" panose="020F0502020204030204" pitchFamily="34" charset="0"/>
                          <a:cs typeface="Calibri" panose="020F0502020204030204" pitchFamily="34" charset="0"/>
                        </a:rPr>
                        <a:t>CIBLE</a:t>
                      </a:r>
                      <a:endParaRPr lang="fr-FR" sz="160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36" name="Tableau 35">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3674743689"/>
              </p:ext>
            </p:extLst>
          </p:nvPr>
        </p:nvGraphicFramePr>
        <p:xfrm>
          <a:off x="6746367" y="4057292"/>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a:latin typeface="Calibri" panose="020F0502020204030204" pitchFamily="34" charset="0"/>
                          <a:cs typeface="Calibri" panose="020F0502020204030204" pitchFamily="34" charset="0"/>
                        </a:rPr>
                        <a:t>CIBLE</a:t>
                      </a:r>
                      <a:endParaRPr lang="fr-FR" sz="160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37" name="Tableau 36">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787930878"/>
              </p:ext>
            </p:extLst>
          </p:nvPr>
        </p:nvGraphicFramePr>
        <p:xfrm>
          <a:off x="6746367" y="5341458"/>
          <a:ext cx="3398584" cy="389269"/>
        </p:xfrm>
        <a:graphic>
          <a:graphicData uri="http://schemas.openxmlformats.org/drawingml/2006/table">
            <a:tbl>
              <a:tblPr firstRow="1" bandRow="1">
                <a:tableStyleId>{5C22544A-7EE6-4342-B048-85BDC9FD1C3A}</a:tableStyleId>
              </a:tblPr>
              <a:tblGrid>
                <a:gridCol w="2011123">
                  <a:extLst>
                    <a:ext uri="{9D8B030D-6E8A-4147-A177-3AD203B41FA5}">
                      <a16:colId xmlns:a16="http://schemas.microsoft.com/office/drawing/2014/main" val="2782878812"/>
                    </a:ext>
                  </a:extLst>
                </a:gridCol>
                <a:gridCol w="1387461">
                  <a:extLst>
                    <a:ext uri="{9D8B030D-6E8A-4147-A177-3AD203B41FA5}">
                      <a16:colId xmlns:a16="http://schemas.microsoft.com/office/drawing/2014/main" val="4078702311"/>
                    </a:ext>
                  </a:extLst>
                </a:gridCol>
              </a:tblGrid>
              <a:tr h="389269">
                <a:tc>
                  <a:txBody>
                    <a:bodyPr/>
                    <a:lstStyle/>
                    <a:p>
                      <a:pPr algn="l"/>
                      <a:r>
                        <a:rPr lang="fr-FR" sz="140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a:latin typeface="Calibri" panose="020F0502020204030204" pitchFamily="34" charset="0"/>
                          <a:cs typeface="Calibri" panose="020F0502020204030204" pitchFamily="34" charset="0"/>
                        </a:rPr>
                        <a:t>CIBLE</a:t>
                      </a:r>
                      <a:endParaRPr lang="fr-FR" sz="160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38" name="Tableau 37">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1783179723"/>
              </p:ext>
            </p:extLst>
          </p:nvPr>
        </p:nvGraphicFramePr>
        <p:xfrm>
          <a:off x="6746367" y="5741360"/>
          <a:ext cx="3398584" cy="370840"/>
        </p:xfrm>
        <a:graphic>
          <a:graphicData uri="http://schemas.openxmlformats.org/drawingml/2006/table">
            <a:tbl>
              <a:tblPr firstRow="1" bandRow="1">
                <a:tableStyleId>{5C22544A-7EE6-4342-B048-85BDC9FD1C3A}</a:tableStyleId>
              </a:tblPr>
              <a:tblGrid>
                <a:gridCol w="2090780">
                  <a:extLst>
                    <a:ext uri="{9D8B030D-6E8A-4147-A177-3AD203B41FA5}">
                      <a16:colId xmlns:a16="http://schemas.microsoft.com/office/drawing/2014/main" val="20000"/>
                    </a:ext>
                  </a:extLst>
                </a:gridCol>
                <a:gridCol w="1307804">
                  <a:extLst>
                    <a:ext uri="{9D8B030D-6E8A-4147-A177-3AD203B41FA5}">
                      <a16:colId xmlns:a16="http://schemas.microsoft.com/office/drawing/2014/main" val="40955339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kern="1200" err="1">
                          <a:solidFill>
                            <a:srgbClr val="565656"/>
                          </a:solidFill>
                          <a:effectLst/>
                          <a:latin typeface="Calibri" panose="020F0502020204030204" pitchFamily="34" charset="0"/>
                          <a:ea typeface="+mn-ea"/>
                          <a:cs typeface="Calibri" panose="020F0502020204030204" pitchFamily="34" charset="0"/>
                        </a:rPr>
                        <a:t>numCINEtu</a:t>
                      </a:r>
                      <a:r>
                        <a:rPr lang="fr-FR" sz="1400" kern="1200">
                          <a:solidFill>
                            <a:srgbClr val="565656"/>
                          </a:solidFill>
                          <a:effectLst/>
                          <a:latin typeface="Calibri" panose="020F0502020204030204" pitchFamily="34" charset="0"/>
                          <a:ea typeface="+mn-ea"/>
                          <a:cs typeface="Calibri" panose="020F0502020204030204" pitchFamily="34" charset="0"/>
                        </a:rPr>
                        <a:t> + </a:t>
                      </a:r>
                      <a:r>
                        <a:rPr lang="en-US" sz="1400" b="0" kern="1200" err="1">
                          <a:solidFill>
                            <a:srgbClr val="565656"/>
                          </a:solidFill>
                          <a:effectLst/>
                          <a:latin typeface="Calibri" panose="020F0502020204030204" pitchFamily="34" charset="0"/>
                          <a:ea typeface="+mn-ea"/>
                          <a:cs typeface="Calibri" panose="020F0502020204030204" pitchFamily="34" charset="0"/>
                        </a:rPr>
                        <a:t>codeSess</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err="1">
                          <a:solidFill>
                            <a:srgbClr val="565656"/>
                          </a:solidFill>
                          <a:effectLst/>
                          <a:latin typeface="Calibri" panose="020F0502020204030204" pitchFamily="34" charset="0"/>
                          <a:ea typeface="+mn-ea"/>
                          <a:cs typeface="Calibri" panose="020F0502020204030204" pitchFamily="34" charset="0"/>
                        </a:rPr>
                        <a:t>typeCours</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58659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4551"/>
            <a:ext cx="12188951" cy="6857999"/>
            <a:chOff x="0" y="-1"/>
            <a:chExt cx="12188951" cy="6857999"/>
          </a:xfrm>
        </p:grpSpPr>
        <p:pic>
          <p:nvPicPr>
            <p:cNvPr id="3" name="object 3"/>
            <p:cNvPicPr/>
            <p:nvPr/>
          </p:nvPicPr>
          <p:blipFill>
            <a:blip r:embed="rId2"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93</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3" cstate="print"/>
          <a:stretch>
            <a:fillRect/>
          </a:stretch>
        </p:blipFill>
        <p:spPr>
          <a:xfrm>
            <a:off x="9963912" y="344424"/>
            <a:ext cx="658368" cy="652272"/>
          </a:xfrm>
          <a:prstGeom prst="rect">
            <a:avLst/>
          </a:prstGeom>
        </p:spPr>
      </p:pic>
      <p:pic>
        <p:nvPicPr>
          <p:cNvPr id="23" name="object 10"/>
          <p:cNvPicPr/>
          <p:nvPr/>
        </p:nvPicPr>
        <p:blipFill>
          <a:blip r:embed="rId4"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17" name="Espace réservé du contenu 7">
            <a:extLst>
              <a:ext uri="{FF2B5EF4-FFF2-40B4-BE49-F238E27FC236}">
                <a16:creationId xmlns:a16="http://schemas.microsoft.com/office/drawing/2014/main" id="{01F87BC8-BD01-4A1F-B8B2-6E3EFE269536}"/>
              </a:ext>
            </a:extLst>
          </p:cNvPr>
          <p:cNvSpPr txBox="1">
            <a:spLocks/>
          </p:cNvSpPr>
          <p:nvPr/>
        </p:nvSpPr>
        <p:spPr>
          <a:xfrm>
            <a:off x="720000" y="1528386"/>
            <a:ext cx="10746576" cy="451489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endParaRPr lang="fr-FR" sz="1600" b="1">
              <a:solidFill>
                <a:srgbClr val="FF7800"/>
              </a:solidFill>
            </a:endParaRPr>
          </a:p>
          <a:p>
            <a:pPr algn="l"/>
            <a:r>
              <a:rPr lang="fr-FR" sz="1600" b="1" kern="1200">
                <a:solidFill>
                  <a:srgbClr val="555555"/>
                </a:solidFill>
                <a:latin typeface="Calibri"/>
                <a:cs typeface="Calibri"/>
              </a:rPr>
              <a:t>Contre-exemples :</a:t>
            </a:r>
          </a:p>
          <a:p>
            <a:endParaRPr lang="fr-FR"/>
          </a:p>
        </p:txBody>
      </p:sp>
      <p:graphicFrame>
        <p:nvGraphicFramePr>
          <p:cNvPr id="19" name="Tableau 18"/>
          <p:cNvGraphicFramePr>
            <a:graphicFrameLocks noGrp="1"/>
          </p:cNvGraphicFramePr>
          <p:nvPr>
            <p:extLst>
              <p:ext uri="{D42A27DB-BD31-4B8C-83A1-F6EECF244321}">
                <p14:modId xmlns:p14="http://schemas.microsoft.com/office/powerpoint/2010/main" val="7775396"/>
              </p:ext>
            </p:extLst>
          </p:nvPr>
        </p:nvGraphicFramePr>
        <p:xfrm>
          <a:off x="1945436" y="2283552"/>
          <a:ext cx="7866401" cy="1118640"/>
        </p:xfrm>
        <a:graphic>
          <a:graphicData uri="http://schemas.openxmlformats.org/drawingml/2006/table">
            <a:tbl>
              <a:tblPr firstRow="1" bandRow="1">
                <a:tableStyleId>{5C22544A-7EE6-4342-B048-85BDC9FD1C3A}</a:tableStyleId>
              </a:tblPr>
              <a:tblGrid>
                <a:gridCol w="1345380">
                  <a:extLst>
                    <a:ext uri="{9D8B030D-6E8A-4147-A177-3AD203B41FA5}">
                      <a16:colId xmlns:a16="http://schemas.microsoft.com/office/drawing/2014/main" val="20000"/>
                    </a:ext>
                  </a:extLst>
                </a:gridCol>
                <a:gridCol w="1345380">
                  <a:extLst>
                    <a:ext uri="{9D8B030D-6E8A-4147-A177-3AD203B41FA5}">
                      <a16:colId xmlns:a16="http://schemas.microsoft.com/office/drawing/2014/main" val="3125321944"/>
                    </a:ext>
                  </a:extLst>
                </a:gridCol>
                <a:gridCol w="5175641">
                  <a:extLst>
                    <a:ext uri="{9D8B030D-6E8A-4147-A177-3AD203B41FA5}">
                      <a16:colId xmlns:a16="http://schemas.microsoft.com/office/drawing/2014/main" val="20002"/>
                    </a:ext>
                  </a:extLst>
                </a:gridCol>
              </a:tblGrid>
              <a:tr h="370840">
                <a:tc>
                  <a:txBody>
                    <a:bodyPr/>
                    <a:lstStyle/>
                    <a:p>
                      <a:pPr algn="l"/>
                      <a:r>
                        <a:rPr lang="fr-FR" sz="1400" b="1" kern="1200">
                          <a:solidFill>
                            <a:schemeClr val="bg1"/>
                          </a:solidFill>
                          <a:latin typeface="Calibri" panose="020F0502020204030204" pitchFamily="34" charset="0"/>
                          <a:ea typeface="+mn-ea"/>
                          <a:cs typeface="Calibri" panose="020F0502020204030204" pitchFamily="34" charset="0"/>
                        </a:rPr>
                        <a:t>SOURCE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b="1" kern="1200">
                          <a:solidFill>
                            <a:schemeClr val="bg1"/>
                          </a:solidFill>
                          <a:latin typeface="Calibri" panose="020F0502020204030204" pitchFamily="34" charset="0"/>
                          <a:ea typeface="+mn-ea"/>
                          <a:cs typeface="Calibri" panose="020F0502020204030204" pitchFamily="34" charset="0"/>
                        </a:rPr>
                        <a:t>CIBLE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a:solidFill>
                            <a:schemeClr val="bg1"/>
                          </a:solidFill>
                          <a:latin typeface="Calibri" panose="020F0502020204030204" pitchFamily="34" charset="0"/>
                          <a:cs typeface="Calibri" panose="020F0502020204030204" pitchFamily="34" charset="0"/>
                        </a:rPr>
                        <a:t>REMARQUE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6960">
                <a:tc>
                  <a:txBody>
                    <a:bodyPr/>
                    <a:lstStyle/>
                    <a:p>
                      <a:pPr algn="l"/>
                      <a:r>
                        <a:rPr lang="fr-FR" sz="1400" kern="1200" err="1">
                          <a:solidFill>
                            <a:srgbClr val="565656"/>
                          </a:solidFill>
                          <a:effectLst/>
                          <a:latin typeface="Calibri" panose="020F0502020204030204" pitchFamily="34" charset="0"/>
                          <a:ea typeface="+mn-ea"/>
                          <a:cs typeface="Calibri" panose="020F0502020204030204" pitchFamily="34" charset="0"/>
                        </a:rPr>
                        <a:t>numCINEtu</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nomForm</a:t>
                      </a:r>
                      <a:endParaRPr lang="fr-FR" sz="1400" kern="120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400" kern="1200">
                          <a:solidFill>
                            <a:srgbClr val="565656"/>
                          </a:solidFill>
                          <a:effectLst/>
                          <a:latin typeface="Calibri" panose="020F0502020204030204" pitchFamily="34" charset="0"/>
                          <a:ea typeface="+mn-ea"/>
                          <a:cs typeface="Calibri" panose="020F0502020204030204" pitchFamily="34" charset="0"/>
                        </a:rPr>
                        <a:t>1) Un étudiant peut être inscrit dans plusieurs formation à la fois.</a:t>
                      </a:r>
                      <a:endParaRPr lang="fr-FR" sz="1400">
                        <a:solidFill>
                          <a:srgbClr val="565656"/>
                        </a:solidFill>
                        <a:latin typeface="Calibri" panose="020F0502020204030204" pitchFamily="34" charset="0"/>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codeform</a:t>
                      </a:r>
                      <a:r>
                        <a:rPr lang="en-US" sz="1400" b="0" kern="1200">
                          <a:solidFill>
                            <a:srgbClr val="565656"/>
                          </a:solidFill>
                          <a:effectLst/>
                          <a:latin typeface="Calibri" panose="020F0502020204030204" pitchFamily="34" charset="0"/>
                          <a:ea typeface="+mn-ea"/>
                          <a:cs typeface="Calibri" panose="020F0502020204030204" pitchFamily="34" charset="0"/>
                        </a:rPr>
                        <a:t> </a:t>
                      </a:r>
                      <a:r>
                        <a:rPr lang="fr-FR" sz="1400" kern="120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400" b="0" kern="120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kern="1200" err="1">
                          <a:solidFill>
                            <a:srgbClr val="565656"/>
                          </a:solidFill>
                          <a:effectLst/>
                          <a:latin typeface="Calibri" panose="020F0502020204030204" pitchFamily="34" charset="0"/>
                          <a:ea typeface="+mn-ea"/>
                          <a:cs typeface="Calibri" panose="020F0502020204030204" pitchFamily="34" charset="0"/>
                        </a:rPr>
                        <a:t>nomSpec</a:t>
                      </a:r>
                      <a:endParaRPr lang="fr-FR" sz="1400" kern="120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400" kern="1200">
                          <a:solidFill>
                            <a:srgbClr val="565656"/>
                          </a:solidFill>
                          <a:effectLst/>
                          <a:latin typeface="Calibri" panose="020F0502020204030204" pitchFamily="34" charset="0"/>
                          <a:ea typeface="+mn-ea"/>
                          <a:cs typeface="Calibri" panose="020F0502020204030204" pitchFamily="34" charset="0"/>
                        </a:rPr>
                        <a:t>2) Une formation peut concerner plusieurs spécialités.</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bl>
          </a:graphicData>
        </a:graphic>
      </p:graphicFrame>
      <p:sp>
        <p:nvSpPr>
          <p:cNvPr id="24" name="Espace réservé du contenu 30">
            <a:extLst>
              <a:ext uri="{FF2B5EF4-FFF2-40B4-BE49-F238E27FC236}">
                <a16:creationId xmlns:a16="http://schemas.microsoft.com/office/drawing/2014/main" id="{619D392E-2A66-472F-9F40-0B4DFCD636ED}"/>
              </a:ext>
            </a:extLst>
          </p:cNvPr>
          <p:cNvSpPr txBox="1">
            <a:spLocks/>
          </p:cNvSpPr>
          <p:nvPr/>
        </p:nvSpPr>
        <p:spPr>
          <a:xfrm>
            <a:off x="727475" y="3657600"/>
            <a:ext cx="10746576" cy="138591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28600" indent="-228600" algn="just">
              <a:buFontTx/>
              <a:buAutoNum type="arabicParenR"/>
            </a:pPr>
            <a:r>
              <a:rPr lang="fr-FR" sz="1600">
                <a:solidFill>
                  <a:srgbClr val="555555"/>
                </a:solidFill>
                <a:latin typeface="Calibri"/>
                <a:cs typeface="Calibri"/>
              </a:rPr>
              <a:t>Cette dépendance suggère que l’on peut déduire le nom de la formation à partir du code de CIN de l’étudiant. Ceci n’est pas correct du à la règle de gestion qui indique qu’un élève peut être inscrit dans plusieurs formations</a:t>
            </a:r>
            <a:r>
              <a:rPr lang="en-US" sz="1600">
                <a:solidFill>
                  <a:srgbClr val="555555"/>
                </a:solidFill>
                <a:latin typeface="Calibri"/>
                <a:cs typeface="Calibri"/>
              </a:rPr>
              <a:t>.</a:t>
            </a:r>
          </a:p>
          <a:p>
            <a:pPr marL="228600" indent="-228600" algn="just">
              <a:buFontTx/>
              <a:buAutoNum type="arabicParenR"/>
            </a:pPr>
            <a:endParaRPr lang="fr-FR" sz="1600">
              <a:solidFill>
                <a:srgbClr val="555555"/>
              </a:solidFill>
              <a:latin typeface="Calibri"/>
              <a:cs typeface="Calibri"/>
            </a:endParaRPr>
          </a:p>
          <a:p>
            <a:pPr algn="just"/>
            <a:r>
              <a:rPr lang="en-US" sz="1600">
                <a:solidFill>
                  <a:srgbClr val="555555"/>
                </a:solidFill>
                <a:latin typeface="Calibri"/>
                <a:cs typeface="Calibri"/>
              </a:rPr>
              <a:t>2) </a:t>
            </a:r>
            <a:r>
              <a:rPr lang="fr-FR" sz="1600">
                <a:solidFill>
                  <a:srgbClr val="555555"/>
                </a:solidFill>
                <a:latin typeface="Calibri"/>
                <a:cs typeface="Calibri"/>
              </a:rPr>
              <a:t>Cette dépendance suggère que l’on peut déduire le nom de la spécialité à partir du code de la formation. Ceci n’est pas correct du à la règle de gestion qui indique qu’une formation peut concerner plusieurs spécialités</a:t>
            </a:r>
            <a:r>
              <a:rPr lang="en-US" sz="1600">
                <a:solidFill>
                  <a:srgbClr val="555555"/>
                </a:solidFill>
                <a:latin typeface="Calibri"/>
                <a:cs typeface="Calibri"/>
              </a:rPr>
              <a:t>.</a:t>
            </a:r>
          </a:p>
          <a:p>
            <a:pPr algn="just"/>
            <a:endParaRPr lang="en-US" sz="1600">
              <a:solidFill>
                <a:srgbClr val="555555"/>
              </a:solidFill>
              <a:latin typeface="Calibri"/>
              <a:cs typeface="Calibri"/>
            </a:endParaRPr>
          </a:p>
        </p:txBody>
      </p:sp>
    </p:spTree>
    <p:extLst>
      <p:ext uri="{BB962C8B-B14F-4D97-AF65-F5344CB8AC3E}">
        <p14:creationId xmlns:p14="http://schemas.microsoft.com/office/powerpoint/2010/main" val="4038275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4551"/>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94</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25" name="Espace réservé du contenu 3">
            <a:extLst>
              <a:ext uri="{FF2B5EF4-FFF2-40B4-BE49-F238E27FC236}">
                <a16:creationId xmlns:a16="http://schemas.microsoft.com/office/drawing/2014/main" id="{F8D17C1B-5449-4BED-830B-2DBB00368EAC}"/>
              </a:ext>
            </a:extLst>
          </p:cNvPr>
          <p:cNvSpPr txBox="1">
            <a:spLocks/>
          </p:cNvSpPr>
          <p:nvPr/>
        </p:nvSpPr>
        <p:spPr>
          <a:xfrm>
            <a:off x="723790" y="1883403"/>
            <a:ext cx="10746576" cy="4514894"/>
          </a:xfrm>
          <a:prstGeom prst="rect">
            <a:avLst/>
          </a:prstGeom>
        </p:spPr>
        <p:txBody>
          <a:bodyPr wrap="square" lIns="0" r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kern="1200">
                <a:solidFill>
                  <a:srgbClr val="555555"/>
                </a:solidFill>
                <a:latin typeface="Calibri"/>
                <a:cs typeface="Calibri"/>
              </a:rPr>
              <a:t>Le graphe des dépendances fonctionnelles est la représentation graphique des dépendances fonctionnelles entre les données. Dans le cas du même exemple, le graphe des dépendances fonctionnelles est le suivant :</a:t>
            </a:r>
          </a:p>
          <a:p>
            <a:endParaRPr lang="fr-FR"/>
          </a:p>
          <a:p>
            <a:endParaRPr lang="fr-FR"/>
          </a:p>
          <a:p>
            <a:endParaRPr lang="fr-FR"/>
          </a:p>
          <a:p>
            <a:endParaRPr lang="fr-FR"/>
          </a:p>
          <a:p>
            <a:endParaRPr lang="fr-FR"/>
          </a:p>
          <a:p>
            <a:endParaRPr lang="fr-FR"/>
          </a:p>
          <a:p>
            <a:endParaRPr lang="fr-FR"/>
          </a:p>
          <a:p>
            <a:endParaRPr lang="fr-FR"/>
          </a:p>
          <a:p>
            <a:endParaRPr lang="fr-FR" sz="1600" kern="1200">
              <a:solidFill>
                <a:srgbClr val="555555"/>
              </a:solidFill>
              <a:latin typeface="Calibri"/>
              <a:cs typeface="Calibri"/>
            </a:endParaRPr>
          </a:p>
          <a:p>
            <a:endParaRPr lang="fr-FR" sz="1600" kern="1200">
              <a:solidFill>
                <a:srgbClr val="555555"/>
              </a:solidFill>
              <a:latin typeface="Calibri"/>
              <a:cs typeface="Calibri"/>
            </a:endParaRPr>
          </a:p>
          <a:p>
            <a:endParaRPr lang="fr-FR" sz="1600" kern="1200">
              <a:solidFill>
                <a:srgbClr val="555555"/>
              </a:solidFill>
              <a:latin typeface="Calibri"/>
              <a:cs typeface="Calibri"/>
            </a:endParaRPr>
          </a:p>
          <a:p>
            <a:endParaRPr lang="fr-FR" sz="1600" kern="1200">
              <a:solidFill>
                <a:srgbClr val="555555"/>
              </a:solidFill>
              <a:latin typeface="Calibri"/>
              <a:cs typeface="Calibri"/>
            </a:endParaRPr>
          </a:p>
          <a:p>
            <a:endParaRPr lang="fr-FR" sz="1600" kern="1200">
              <a:solidFill>
                <a:srgbClr val="555555"/>
              </a:solidFill>
              <a:latin typeface="Calibri"/>
              <a:cs typeface="Calibri"/>
            </a:endParaRPr>
          </a:p>
          <a:p>
            <a:endParaRPr lang="fr-FR" sz="1600" kern="1200">
              <a:solidFill>
                <a:srgbClr val="555555"/>
              </a:solidFill>
              <a:latin typeface="Calibri"/>
              <a:cs typeface="Calibri"/>
            </a:endParaRPr>
          </a:p>
          <a:p>
            <a:endParaRPr lang="fr-FR"/>
          </a:p>
        </p:txBody>
      </p:sp>
      <p:sp>
        <p:nvSpPr>
          <p:cNvPr id="26" name="Espace réservé du contenu 4">
            <a:extLst>
              <a:ext uri="{FF2B5EF4-FFF2-40B4-BE49-F238E27FC236}">
                <a16:creationId xmlns:a16="http://schemas.microsoft.com/office/drawing/2014/main" id="{6A9E6C79-CE78-41EC-81C8-6C8BF1C1A0C2}"/>
              </a:ext>
            </a:extLst>
          </p:cNvPr>
          <p:cNvSpPr txBox="1">
            <a:spLocks/>
          </p:cNvSpPr>
          <p:nvPr/>
        </p:nvSpPr>
        <p:spPr>
          <a:xfrm>
            <a:off x="609600" y="1566556"/>
            <a:ext cx="10746576" cy="31971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fr-FR" sz="1600" b="1" kern="1200">
                <a:solidFill>
                  <a:srgbClr val="555555"/>
                </a:solidFill>
                <a:latin typeface="Calibri"/>
                <a:cs typeface="Calibri"/>
              </a:rPr>
              <a:t>Le graphe des dépendances fonctionnelles </a:t>
            </a:r>
            <a:r>
              <a:rPr lang="fr-FR"/>
              <a:t>:</a:t>
            </a:r>
          </a:p>
        </p:txBody>
      </p:sp>
      <p:pic>
        <p:nvPicPr>
          <p:cNvPr id="7" name="Image 6"/>
          <p:cNvPicPr>
            <a:picLocks noChangeAspect="1"/>
          </p:cNvPicPr>
          <p:nvPr/>
        </p:nvPicPr>
        <p:blipFill>
          <a:blip r:embed="rId6"/>
          <a:stretch>
            <a:fillRect/>
          </a:stretch>
        </p:blipFill>
        <p:spPr>
          <a:xfrm>
            <a:off x="2057234" y="2585550"/>
            <a:ext cx="8079688" cy="3833322"/>
          </a:xfrm>
          <a:prstGeom prst="rect">
            <a:avLst/>
          </a:prstGeom>
        </p:spPr>
      </p:pic>
    </p:spTree>
    <p:extLst>
      <p:ext uri="{BB962C8B-B14F-4D97-AF65-F5344CB8AC3E}">
        <p14:creationId xmlns:p14="http://schemas.microsoft.com/office/powerpoint/2010/main" val="31922492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16132"/>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95</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7" name="Rectangle 6"/>
          <p:cNvSpPr/>
          <p:nvPr/>
        </p:nvSpPr>
        <p:spPr>
          <a:xfrm>
            <a:off x="858695" y="1772129"/>
            <a:ext cx="10515600" cy="1815882"/>
          </a:xfrm>
          <a:prstGeom prst="rect">
            <a:avLst/>
          </a:prstGeom>
        </p:spPr>
        <p:txBody>
          <a:bodyPr wrap="square">
            <a:spAutoFit/>
          </a:bodyPr>
          <a:lstStyle/>
          <a:p>
            <a:r>
              <a:rPr lang="fr-FR" sz="1600" b="1">
                <a:solidFill>
                  <a:srgbClr val="555555"/>
                </a:solidFill>
                <a:latin typeface="Calibri"/>
                <a:ea typeface="+mn-ea"/>
                <a:cs typeface="Calibri"/>
              </a:rPr>
              <a:t>Exemple</a:t>
            </a:r>
            <a:r>
              <a:rPr lang="fr-FR" sz="1600">
                <a:solidFill>
                  <a:srgbClr val="555555"/>
                </a:solidFill>
                <a:latin typeface="Calibri"/>
                <a:ea typeface="+mn-ea"/>
                <a:cs typeface="Calibri"/>
              </a:rPr>
              <a:t> : </a:t>
            </a:r>
          </a:p>
          <a:p>
            <a:endParaRPr lang="fr-FR" sz="1600">
              <a:solidFill>
                <a:srgbClr val="555555"/>
              </a:solidFill>
              <a:latin typeface="Calibri"/>
              <a:ea typeface="+mn-ea"/>
              <a:cs typeface="Calibri"/>
            </a:endParaRPr>
          </a:p>
          <a:p>
            <a:r>
              <a:rPr lang="fr-FR" sz="1600">
                <a:solidFill>
                  <a:srgbClr val="555555"/>
                </a:solidFill>
                <a:latin typeface="Calibri"/>
                <a:ea typeface="+mn-ea"/>
                <a:cs typeface="Calibri"/>
              </a:rPr>
              <a:t>Soit les faits suivants : </a:t>
            </a:r>
          </a:p>
          <a:p>
            <a:endParaRPr lang="fr-FR" sz="1600"/>
          </a:p>
          <a:p>
            <a:pPr marL="285750" indent="-285750">
              <a:buFont typeface="Wingdings" panose="05000000000000000000" pitchFamily="2" charset="2"/>
              <a:buChar char="§"/>
            </a:pPr>
            <a:r>
              <a:rPr lang="fr-FR" sz="1600"/>
              <a:t> </a:t>
            </a:r>
            <a:r>
              <a:rPr lang="fr-FR" sz="1600">
                <a:solidFill>
                  <a:srgbClr val="555555"/>
                </a:solidFill>
                <a:latin typeface="Calibri"/>
                <a:ea typeface="+mn-ea"/>
                <a:cs typeface="Calibri"/>
              </a:rPr>
              <a:t>Une matière est caractérisé par son code, son libellé, le nombre d’heurs, et son coefficient.</a:t>
            </a:r>
          </a:p>
          <a:p>
            <a:pPr marL="285750" indent="-285750">
              <a:buFont typeface="Wingdings" panose="05000000000000000000" pitchFamily="2" charset="2"/>
              <a:buChar char="§"/>
            </a:pPr>
            <a:r>
              <a:rPr lang="fr-FR" sz="1600">
                <a:solidFill>
                  <a:srgbClr val="555555"/>
                </a:solidFill>
                <a:latin typeface="Calibri"/>
                <a:ea typeface="+mn-ea"/>
                <a:cs typeface="Calibri"/>
              </a:rPr>
              <a:t> les professeurs sont caractérisés par un numéro, leur nom, leur prénom et leur discipline</a:t>
            </a:r>
          </a:p>
          <a:p>
            <a:pPr marL="285750" indent="-285750">
              <a:buFont typeface="Wingdings" panose="05000000000000000000" pitchFamily="2" charset="2"/>
              <a:buChar char="§"/>
            </a:pPr>
            <a:r>
              <a:rPr lang="fr-FR" sz="1600">
                <a:solidFill>
                  <a:srgbClr val="555555"/>
                </a:solidFill>
                <a:latin typeface="Calibri"/>
                <a:ea typeface="+mn-ea"/>
                <a:cs typeface="Calibri"/>
              </a:rPr>
              <a:t>Une matière est enseigné par un et un seul professeur </a:t>
            </a:r>
          </a:p>
        </p:txBody>
      </p:sp>
    </p:spTree>
    <p:extLst>
      <p:ext uri="{BB962C8B-B14F-4D97-AF65-F5344CB8AC3E}">
        <p14:creationId xmlns:p14="http://schemas.microsoft.com/office/powerpoint/2010/main" val="1905963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16132"/>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96</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7" name="Rectangle 6"/>
          <p:cNvSpPr/>
          <p:nvPr/>
        </p:nvSpPr>
        <p:spPr>
          <a:xfrm>
            <a:off x="858695" y="1772129"/>
            <a:ext cx="7294705" cy="2308324"/>
          </a:xfrm>
          <a:prstGeom prst="rect">
            <a:avLst/>
          </a:prstGeom>
        </p:spPr>
        <p:txBody>
          <a:bodyPr wrap="square">
            <a:spAutoFit/>
          </a:bodyPr>
          <a:lstStyle/>
          <a:p>
            <a:r>
              <a:rPr lang="fr-FR" sz="1600" b="1">
                <a:solidFill>
                  <a:srgbClr val="555555"/>
                </a:solidFill>
                <a:latin typeface="Calibri"/>
                <a:ea typeface="+mn-ea"/>
                <a:cs typeface="Calibri"/>
              </a:rPr>
              <a:t>Exemple</a:t>
            </a:r>
            <a:r>
              <a:rPr lang="fr-FR" sz="1600">
                <a:solidFill>
                  <a:srgbClr val="555555"/>
                </a:solidFill>
                <a:latin typeface="Calibri"/>
                <a:ea typeface="+mn-ea"/>
                <a:cs typeface="Calibri"/>
              </a:rPr>
              <a:t> : </a:t>
            </a:r>
          </a:p>
          <a:p>
            <a:endParaRPr lang="fr-FR" sz="1600">
              <a:solidFill>
                <a:srgbClr val="555555"/>
              </a:solidFill>
              <a:latin typeface="Calibri"/>
              <a:ea typeface="+mn-ea"/>
              <a:cs typeface="Calibri"/>
            </a:endParaRPr>
          </a:p>
          <a:p>
            <a:r>
              <a:rPr lang="fr-FR" sz="1600">
                <a:solidFill>
                  <a:srgbClr val="555555"/>
                </a:solidFill>
                <a:latin typeface="Calibri"/>
                <a:ea typeface="+mn-ea"/>
                <a:cs typeface="Calibri"/>
              </a:rPr>
              <a:t>Soit les faits suivants : </a:t>
            </a:r>
          </a:p>
          <a:p>
            <a:endParaRPr lang="fr-FR" sz="1600"/>
          </a:p>
          <a:p>
            <a:pPr marL="285750" indent="-285750">
              <a:buFont typeface="Wingdings" panose="05000000000000000000" pitchFamily="2" charset="2"/>
              <a:buChar char="§"/>
            </a:pPr>
            <a:r>
              <a:rPr lang="fr-FR" sz="1600"/>
              <a:t> </a:t>
            </a:r>
            <a:r>
              <a:rPr lang="fr-FR" sz="1600">
                <a:solidFill>
                  <a:srgbClr val="555555"/>
                </a:solidFill>
                <a:latin typeface="Calibri"/>
                <a:ea typeface="+mn-ea"/>
                <a:cs typeface="Calibri"/>
              </a:rPr>
              <a:t>Une matière est caractérisé par son code, son libellé, le nombre d’heurs, et son coefficient.</a:t>
            </a:r>
          </a:p>
          <a:p>
            <a:pPr marL="285750" indent="-285750">
              <a:buFont typeface="Wingdings" panose="05000000000000000000" pitchFamily="2" charset="2"/>
              <a:buChar char="§"/>
            </a:pPr>
            <a:r>
              <a:rPr lang="fr-FR" sz="1600">
                <a:solidFill>
                  <a:srgbClr val="555555"/>
                </a:solidFill>
                <a:latin typeface="Calibri"/>
                <a:ea typeface="+mn-ea"/>
                <a:cs typeface="Calibri"/>
              </a:rPr>
              <a:t> les professeurs sont caractérisés par un numéro, leur nom, leur prénom et leur discipline</a:t>
            </a:r>
          </a:p>
          <a:p>
            <a:pPr marL="285750" indent="-285750">
              <a:buFont typeface="Wingdings" panose="05000000000000000000" pitchFamily="2" charset="2"/>
              <a:buChar char="§"/>
            </a:pPr>
            <a:r>
              <a:rPr lang="fr-FR" sz="1600">
                <a:solidFill>
                  <a:srgbClr val="555555"/>
                </a:solidFill>
                <a:latin typeface="Calibri"/>
                <a:ea typeface="+mn-ea"/>
                <a:cs typeface="Calibri"/>
              </a:rPr>
              <a:t>Une matière est enseigné par un et un seul professeur </a:t>
            </a:r>
          </a:p>
        </p:txBody>
      </p:sp>
      <p:pic>
        <p:nvPicPr>
          <p:cNvPr id="15" name="Image 14"/>
          <p:cNvPicPr>
            <a:picLocks noChangeAspect="1"/>
          </p:cNvPicPr>
          <p:nvPr/>
        </p:nvPicPr>
        <p:blipFill>
          <a:blip r:embed="rId6"/>
          <a:stretch>
            <a:fillRect/>
          </a:stretch>
        </p:blipFill>
        <p:spPr>
          <a:xfrm>
            <a:off x="8305800" y="1899780"/>
            <a:ext cx="2892499" cy="4361346"/>
          </a:xfrm>
          <a:prstGeom prst="rect">
            <a:avLst/>
          </a:prstGeom>
        </p:spPr>
      </p:pic>
      <p:sp>
        <p:nvSpPr>
          <p:cNvPr id="16" name="ZoneTexte 15"/>
          <p:cNvSpPr txBox="1"/>
          <p:nvPr/>
        </p:nvSpPr>
        <p:spPr>
          <a:xfrm rot="5400000">
            <a:off x="8725224" y="5569610"/>
            <a:ext cx="305842" cy="1440160"/>
          </a:xfrm>
          <a:prstGeom prst="rect">
            <a:avLst/>
          </a:prstGeom>
          <a:solidFill>
            <a:schemeClr val="bg1"/>
          </a:solidFill>
        </p:spPr>
        <p:txBody>
          <a:bodyPr wrap="square" rtlCol="0">
            <a:spAutoFit/>
          </a:bodyPr>
          <a:lstStyle/>
          <a:p>
            <a:endParaRPr lang="fr-FR"/>
          </a:p>
        </p:txBody>
      </p:sp>
      <p:sp>
        <p:nvSpPr>
          <p:cNvPr id="17" name="ZoneTexte 16"/>
          <p:cNvSpPr txBox="1"/>
          <p:nvPr/>
        </p:nvSpPr>
        <p:spPr>
          <a:xfrm rot="5400000">
            <a:off x="10068203" y="5609958"/>
            <a:ext cx="305842" cy="1440160"/>
          </a:xfrm>
          <a:prstGeom prst="rect">
            <a:avLst/>
          </a:prstGeom>
          <a:solidFill>
            <a:schemeClr val="bg1"/>
          </a:solidFill>
        </p:spPr>
        <p:txBody>
          <a:bodyPr wrap="square" rtlCol="0">
            <a:spAutoFit/>
          </a:bodyPr>
          <a:lstStyle/>
          <a:p>
            <a:endParaRPr lang="fr-FR"/>
          </a:p>
        </p:txBody>
      </p:sp>
    </p:spTree>
    <p:extLst>
      <p:ext uri="{BB962C8B-B14F-4D97-AF65-F5344CB8AC3E}">
        <p14:creationId xmlns:p14="http://schemas.microsoft.com/office/powerpoint/2010/main" val="387741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16132"/>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97</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8" name="Rectangle 7"/>
          <p:cNvSpPr/>
          <p:nvPr/>
        </p:nvSpPr>
        <p:spPr>
          <a:xfrm>
            <a:off x="886848" y="1880155"/>
            <a:ext cx="10420460" cy="2554545"/>
          </a:xfrm>
          <a:prstGeom prst="rect">
            <a:avLst/>
          </a:prstGeom>
        </p:spPr>
        <p:txBody>
          <a:bodyPr wrap="square">
            <a:spAutoFit/>
          </a:bodyPr>
          <a:lstStyle/>
          <a:p>
            <a:r>
              <a:rPr lang="fr-FR" sz="1600" b="1">
                <a:solidFill>
                  <a:srgbClr val="555555"/>
                </a:solidFill>
                <a:latin typeface="Calibri"/>
                <a:cs typeface="Calibri"/>
              </a:rPr>
              <a:t>Exemple</a:t>
            </a:r>
            <a:r>
              <a:rPr lang="fr-FR" sz="1600">
                <a:solidFill>
                  <a:srgbClr val="555555"/>
                </a:solidFill>
                <a:latin typeface="Calibri"/>
                <a:cs typeface="Calibri"/>
              </a:rPr>
              <a:t> : </a:t>
            </a:r>
          </a:p>
          <a:p>
            <a:endParaRPr lang="fr-FR" sz="1600">
              <a:solidFill>
                <a:srgbClr val="555555"/>
              </a:solidFill>
              <a:latin typeface="Calibri"/>
              <a:cs typeface="Calibri"/>
            </a:endParaRPr>
          </a:p>
          <a:p>
            <a:r>
              <a:rPr lang="fr-FR" sz="1600">
                <a:solidFill>
                  <a:srgbClr val="555555"/>
                </a:solidFill>
                <a:latin typeface="Calibri"/>
                <a:cs typeface="Calibri"/>
              </a:rPr>
              <a:t>Soit les faits suivants : </a:t>
            </a:r>
          </a:p>
          <a:p>
            <a:endParaRPr lang="fr-FR" sz="1600">
              <a:solidFill>
                <a:srgbClr val="555555"/>
              </a:solidFill>
              <a:latin typeface="Calibri"/>
              <a:ea typeface="+mn-ea"/>
              <a:cs typeface="Calibri"/>
            </a:endParaRPr>
          </a:p>
          <a:p>
            <a:pPr marL="285750" indent="-285750" algn="just">
              <a:buFont typeface="Wingdings" panose="05000000000000000000" pitchFamily="2" charset="2"/>
              <a:buChar char="§"/>
            </a:pPr>
            <a:r>
              <a:rPr lang="fr-FR" sz="1600">
                <a:solidFill>
                  <a:srgbClr val="555555"/>
                </a:solidFill>
                <a:latin typeface="Calibri"/>
                <a:ea typeface="+mn-ea"/>
                <a:cs typeface="Calibri"/>
              </a:rPr>
              <a:t>Une matière est caractérisé par son code, son libellé, le nombre d’heurs, et son coefficient.</a:t>
            </a:r>
          </a:p>
          <a:p>
            <a:pPr marL="285750" indent="-285750" algn="just">
              <a:buFont typeface="Wingdings" panose="05000000000000000000" pitchFamily="2" charset="2"/>
              <a:buChar char="§"/>
            </a:pPr>
            <a:r>
              <a:rPr lang="fr-FR" sz="1600">
                <a:solidFill>
                  <a:srgbClr val="555555"/>
                </a:solidFill>
                <a:latin typeface="Calibri"/>
                <a:ea typeface="+mn-ea"/>
                <a:cs typeface="Calibri"/>
              </a:rPr>
              <a:t> les professeurs sont caractérisés par un numéro, leur nom, leur prénom et leur discipline (une seule discipline par professeur).</a:t>
            </a:r>
          </a:p>
          <a:p>
            <a:pPr marL="285750" indent="-285750" algn="just">
              <a:buFont typeface="Wingdings" panose="05000000000000000000" pitchFamily="2" charset="2"/>
              <a:buChar char="§"/>
            </a:pPr>
            <a:r>
              <a:rPr lang="fr-FR" sz="1600">
                <a:solidFill>
                  <a:srgbClr val="555555"/>
                </a:solidFill>
                <a:latin typeface="Calibri"/>
                <a:ea typeface="+mn-ea"/>
                <a:cs typeface="Calibri"/>
              </a:rPr>
              <a:t>Une matière est enseigné par un et un seul professeur.</a:t>
            </a:r>
          </a:p>
          <a:p>
            <a:pPr marL="285750" indent="-285750" algn="just">
              <a:buFont typeface="Wingdings" panose="05000000000000000000" pitchFamily="2" charset="2"/>
              <a:buChar char="§"/>
            </a:pPr>
            <a:r>
              <a:rPr lang="fr-FR" sz="1600">
                <a:solidFill>
                  <a:srgbClr val="555555"/>
                </a:solidFill>
                <a:latin typeface="Calibri"/>
                <a:ea typeface="+mn-ea"/>
                <a:cs typeface="Calibri"/>
              </a:rPr>
              <a:t> Un étudiant est caractérisé par son numéro d’inscription, son nom, son </a:t>
            </a:r>
            <a:r>
              <a:rPr lang="fr-FR" sz="1600" err="1">
                <a:solidFill>
                  <a:srgbClr val="555555"/>
                </a:solidFill>
                <a:latin typeface="Calibri"/>
                <a:ea typeface="+mn-ea"/>
                <a:cs typeface="Calibri"/>
              </a:rPr>
              <a:t>age</a:t>
            </a:r>
            <a:r>
              <a:rPr lang="fr-FR" sz="1600">
                <a:solidFill>
                  <a:srgbClr val="555555"/>
                </a:solidFill>
                <a:latin typeface="Calibri"/>
                <a:ea typeface="+mn-ea"/>
                <a:cs typeface="Calibri"/>
              </a:rPr>
              <a:t>, ainsi que son moyen de bac.</a:t>
            </a:r>
          </a:p>
          <a:p>
            <a:pPr marL="285750" indent="-285750" algn="just">
              <a:buFont typeface="Wingdings" panose="05000000000000000000" pitchFamily="2" charset="2"/>
              <a:buChar char="§"/>
            </a:pPr>
            <a:r>
              <a:rPr lang="fr-FR" sz="1600">
                <a:solidFill>
                  <a:srgbClr val="555555"/>
                </a:solidFill>
                <a:latin typeface="Calibri"/>
                <a:ea typeface="+mn-ea"/>
                <a:cs typeface="Calibri"/>
              </a:rPr>
              <a:t> Un étudiant a une note pour chaque matière.</a:t>
            </a:r>
          </a:p>
        </p:txBody>
      </p:sp>
    </p:spTree>
    <p:extLst>
      <p:ext uri="{BB962C8B-B14F-4D97-AF65-F5344CB8AC3E}">
        <p14:creationId xmlns:p14="http://schemas.microsoft.com/office/powerpoint/2010/main" val="25729858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9" y="-16132"/>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98</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505908"/>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Construction du graphe de dépendances fonctionnelles</a:t>
            </a:r>
          </a:p>
          <a:p>
            <a:endParaRPr lang="fr-FR" sz="1600" b="1">
              <a:solidFill>
                <a:schemeClr val="accent6">
                  <a:lumMod val="75000"/>
                </a:schemeClr>
              </a:solidFill>
              <a:latin typeface="Calibri"/>
              <a:cs typeface="Calibri"/>
            </a:endParaRPr>
          </a:p>
        </p:txBody>
      </p:sp>
      <p:sp>
        <p:nvSpPr>
          <p:cNvPr id="19" name="Rectangle 18"/>
          <p:cNvSpPr/>
          <p:nvPr/>
        </p:nvSpPr>
        <p:spPr>
          <a:xfrm>
            <a:off x="886848" y="1880155"/>
            <a:ext cx="5971152" cy="3046988"/>
          </a:xfrm>
          <a:prstGeom prst="rect">
            <a:avLst/>
          </a:prstGeom>
        </p:spPr>
        <p:txBody>
          <a:bodyPr wrap="square">
            <a:spAutoFit/>
          </a:bodyPr>
          <a:lstStyle/>
          <a:p>
            <a:r>
              <a:rPr lang="fr-FR" sz="1600" b="1">
                <a:solidFill>
                  <a:srgbClr val="555555"/>
                </a:solidFill>
                <a:latin typeface="Calibri"/>
                <a:cs typeface="Calibri"/>
              </a:rPr>
              <a:t>Exemple</a:t>
            </a:r>
            <a:r>
              <a:rPr lang="fr-FR" sz="1600">
                <a:solidFill>
                  <a:srgbClr val="555555"/>
                </a:solidFill>
                <a:latin typeface="Calibri"/>
                <a:cs typeface="Calibri"/>
              </a:rPr>
              <a:t> : </a:t>
            </a:r>
          </a:p>
          <a:p>
            <a:endParaRPr lang="fr-FR" sz="1600">
              <a:solidFill>
                <a:srgbClr val="555555"/>
              </a:solidFill>
              <a:latin typeface="Calibri"/>
              <a:cs typeface="Calibri"/>
            </a:endParaRPr>
          </a:p>
          <a:p>
            <a:r>
              <a:rPr lang="fr-FR" sz="1600">
                <a:solidFill>
                  <a:srgbClr val="555555"/>
                </a:solidFill>
                <a:latin typeface="Calibri"/>
                <a:cs typeface="Calibri"/>
              </a:rPr>
              <a:t>Soit les faits suivants : </a:t>
            </a:r>
          </a:p>
          <a:p>
            <a:endParaRPr lang="fr-FR" sz="1600">
              <a:solidFill>
                <a:srgbClr val="555555"/>
              </a:solidFill>
              <a:latin typeface="Calibri"/>
              <a:ea typeface="+mn-ea"/>
              <a:cs typeface="Calibri"/>
            </a:endParaRPr>
          </a:p>
          <a:p>
            <a:pPr marL="285750" indent="-285750" algn="just">
              <a:buFont typeface="Wingdings" panose="05000000000000000000" pitchFamily="2" charset="2"/>
              <a:buChar char="§"/>
            </a:pPr>
            <a:r>
              <a:rPr lang="fr-FR" sz="1600">
                <a:solidFill>
                  <a:srgbClr val="555555"/>
                </a:solidFill>
                <a:latin typeface="Calibri"/>
                <a:ea typeface="+mn-ea"/>
                <a:cs typeface="Calibri"/>
              </a:rPr>
              <a:t>Une matière est caractérisé par son code, son libellé, le nombre d’heurs, et son coefficient.</a:t>
            </a:r>
          </a:p>
          <a:p>
            <a:pPr marL="285750" indent="-285750" algn="just">
              <a:buFont typeface="Wingdings" panose="05000000000000000000" pitchFamily="2" charset="2"/>
              <a:buChar char="§"/>
            </a:pPr>
            <a:r>
              <a:rPr lang="fr-FR" sz="1600">
                <a:solidFill>
                  <a:srgbClr val="555555"/>
                </a:solidFill>
                <a:latin typeface="Calibri"/>
                <a:ea typeface="+mn-ea"/>
                <a:cs typeface="Calibri"/>
              </a:rPr>
              <a:t> les professeurs sont caractérisés par un numéro, leur nom, leur prénom et leur discipline (une seule discipline par professeur).</a:t>
            </a:r>
          </a:p>
          <a:p>
            <a:pPr marL="285750" indent="-285750" algn="just">
              <a:buFont typeface="Wingdings" panose="05000000000000000000" pitchFamily="2" charset="2"/>
              <a:buChar char="§"/>
            </a:pPr>
            <a:r>
              <a:rPr lang="fr-FR" sz="1600">
                <a:solidFill>
                  <a:srgbClr val="555555"/>
                </a:solidFill>
                <a:latin typeface="Calibri"/>
                <a:ea typeface="+mn-ea"/>
                <a:cs typeface="Calibri"/>
              </a:rPr>
              <a:t>Une matière est enseigné par un et un seul professeur.</a:t>
            </a:r>
          </a:p>
          <a:p>
            <a:pPr marL="285750" indent="-285750" algn="just">
              <a:buFont typeface="Wingdings" panose="05000000000000000000" pitchFamily="2" charset="2"/>
              <a:buChar char="§"/>
            </a:pPr>
            <a:r>
              <a:rPr lang="fr-FR" sz="1600">
                <a:solidFill>
                  <a:srgbClr val="555555"/>
                </a:solidFill>
                <a:latin typeface="Calibri"/>
                <a:ea typeface="+mn-ea"/>
                <a:cs typeface="Calibri"/>
              </a:rPr>
              <a:t> Un étudiant est caractérisé par son numéro d’inscription, son nom, son </a:t>
            </a:r>
            <a:r>
              <a:rPr lang="fr-FR" sz="1600" err="1">
                <a:solidFill>
                  <a:srgbClr val="555555"/>
                </a:solidFill>
                <a:latin typeface="Calibri"/>
                <a:ea typeface="+mn-ea"/>
                <a:cs typeface="Calibri"/>
              </a:rPr>
              <a:t>age</a:t>
            </a:r>
            <a:r>
              <a:rPr lang="fr-FR" sz="1600">
                <a:solidFill>
                  <a:srgbClr val="555555"/>
                </a:solidFill>
                <a:latin typeface="Calibri"/>
                <a:ea typeface="+mn-ea"/>
                <a:cs typeface="Calibri"/>
              </a:rPr>
              <a:t>, ainsi que son moyen de bac.</a:t>
            </a:r>
          </a:p>
          <a:p>
            <a:pPr marL="285750" indent="-285750" algn="just">
              <a:buFont typeface="Wingdings" panose="05000000000000000000" pitchFamily="2" charset="2"/>
              <a:buChar char="§"/>
            </a:pPr>
            <a:r>
              <a:rPr lang="fr-FR" sz="1600">
                <a:solidFill>
                  <a:srgbClr val="555555"/>
                </a:solidFill>
                <a:latin typeface="Calibri"/>
                <a:ea typeface="+mn-ea"/>
                <a:cs typeface="Calibri"/>
              </a:rPr>
              <a:t> Un étudiant a une note pour chaque matière.</a:t>
            </a:r>
          </a:p>
        </p:txBody>
      </p:sp>
      <p:pic>
        <p:nvPicPr>
          <p:cNvPr id="24" name="Image 23"/>
          <p:cNvPicPr>
            <a:picLocks noChangeAspect="1"/>
          </p:cNvPicPr>
          <p:nvPr/>
        </p:nvPicPr>
        <p:blipFill rotWithShape="1">
          <a:blip r:embed="rId6"/>
          <a:srcRect r="184"/>
          <a:stretch/>
        </p:blipFill>
        <p:spPr>
          <a:xfrm>
            <a:off x="6493154" y="1880155"/>
            <a:ext cx="4896544" cy="4289685"/>
          </a:xfrm>
          <a:prstGeom prst="rect">
            <a:avLst/>
          </a:prstGeom>
        </p:spPr>
      </p:pic>
      <p:sp>
        <p:nvSpPr>
          <p:cNvPr id="25" name="ZoneTexte 24"/>
          <p:cNvSpPr txBox="1"/>
          <p:nvPr/>
        </p:nvSpPr>
        <p:spPr>
          <a:xfrm>
            <a:off x="6462053" y="2286000"/>
            <a:ext cx="1767548" cy="1440160"/>
          </a:xfrm>
          <a:prstGeom prst="rect">
            <a:avLst/>
          </a:prstGeom>
          <a:solidFill>
            <a:schemeClr val="bg1"/>
          </a:solidFill>
        </p:spPr>
        <p:txBody>
          <a:bodyPr wrap="square" rtlCol="0">
            <a:spAutoFit/>
          </a:bodyPr>
          <a:lstStyle/>
          <a:p>
            <a:endParaRPr lang="fr-FR"/>
          </a:p>
        </p:txBody>
      </p:sp>
      <p:sp>
        <p:nvSpPr>
          <p:cNvPr id="26" name="ZoneTexte 25"/>
          <p:cNvSpPr txBox="1"/>
          <p:nvPr/>
        </p:nvSpPr>
        <p:spPr>
          <a:xfrm>
            <a:off x="11284729" y="1826343"/>
            <a:ext cx="152399" cy="1440160"/>
          </a:xfrm>
          <a:prstGeom prst="rect">
            <a:avLst/>
          </a:prstGeom>
          <a:solidFill>
            <a:schemeClr val="bg1"/>
          </a:solidFill>
        </p:spPr>
        <p:txBody>
          <a:bodyPr wrap="square" rtlCol="0">
            <a:spAutoFit/>
          </a:bodyPr>
          <a:lstStyle/>
          <a:p>
            <a:endParaRPr lang="fr-FR"/>
          </a:p>
        </p:txBody>
      </p:sp>
      <p:sp>
        <p:nvSpPr>
          <p:cNvPr id="27" name="ZoneTexte 26"/>
          <p:cNvSpPr txBox="1"/>
          <p:nvPr/>
        </p:nvSpPr>
        <p:spPr>
          <a:xfrm>
            <a:off x="11245814" y="2921286"/>
            <a:ext cx="152399" cy="1440160"/>
          </a:xfrm>
          <a:prstGeom prst="rect">
            <a:avLst/>
          </a:prstGeom>
          <a:solidFill>
            <a:schemeClr val="bg1"/>
          </a:solidFill>
        </p:spPr>
        <p:txBody>
          <a:bodyPr wrap="square" rtlCol="0">
            <a:spAutoFit/>
          </a:bodyPr>
          <a:lstStyle/>
          <a:p>
            <a:endParaRPr lang="fr-FR"/>
          </a:p>
        </p:txBody>
      </p:sp>
      <p:sp>
        <p:nvSpPr>
          <p:cNvPr id="29" name="ZoneTexte 28"/>
          <p:cNvSpPr txBox="1"/>
          <p:nvPr/>
        </p:nvSpPr>
        <p:spPr>
          <a:xfrm>
            <a:off x="11356854" y="4267200"/>
            <a:ext cx="152399" cy="1440160"/>
          </a:xfrm>
          <a:prstGeom prst="rect">
            <a:avLst/>
          </a:prstGeom>
          <a:solidFill>
            <a:schemeClr val="bg1"/>
          </a:solidFill>
        </p:spPr>
        <p:txBody>
          <a:bodyPr wrap="square" rtlCol="0">
            <a:spAutoFit/>
          </a:bodyPr>
          <a:lstStyle/>
          <a:p>
            <a:endParaRPr lang="fr-FR"/>
          </a:p>
        </p:txBody>
      </p:sp>
      <p:sp>
        <p:nvSpPr>
          <p:cNvPr id="31" name="ZoneTexte 30"/>
          <p:cNvSpPr txBox="1"/>
          <p:nvPr/>
        </p:nvSpPr>
        <p:spPr>
          <a:xfrm>
            <a:off x="11353800" y="4808240"/>
            <a:ext cx="152399" cy="1440160"/>
          </a:xfrm>
          <a:prstGeom prst="rect">
            <a:avLst/>
          </a:prstGeom>
          <a:solidFill>
            <a:schemeClr val="bg1"/>
          </a:solidFill>
        </p:spPr>
        <p:txBody>
          <a:bodyPr wrap="square" rtlCol="0">
            <a:spAutoFit/>
          </a:bodyPr>
          <a:lstStyle/>
          <a:p>
            <a:endParaRPr lang="fr-FR"/>
          </a:p>
        </p:txBody>
      </p:sp>
      <p:sp>
        <p:nvSpPr>
          <p:cNvPr id="32" name="ZoneTexte 31"/>
          <p:cNvSpPr txBox="1"/>
          <p:nvPr/>
        </p:nvSpPr>
        <p:spPr>
          <a:xfrm>
            <a:off x="6408439" y="3376784"/>
            <a:ext cx="152399" cy="1440160"/>
          </a:xfrm>
          <a:prstGeom prst="rect">
            <a:avLst/>
          </a:prstGeom>
          <a:solidFill>
            <a:schemeClr val="bg1"/>
          </a:solidFill>
        </p:spPr>
        <p:txBody>
          <a:bodyPr wrap="square" rtlCol="0">
            <a:spAutoFit/>
          </a:bodyPr>
          <a:lstStyle/>
          <a:p>
            <a:endParaRPr lang="fr-FR"/>
          </a:p>
        </p:txBody>
      </p:sp>
      <p:sp>
        <p:nvSpPr>
          <p:cNvPr id="33" name="ZoneTexte 32"/>
          <p:cNvSpPr txBox="1"/>
          <p:nvPr/>
        </p:nvSpPr>
        <p:spPr>
          <a:xfrm>
            <a:off x="6614453" y="2438400"/>
            <a:ext cx="1081747" cy="1440160"/>
          </a:xfrm>
          <a:prstGeom prst="rect">
            <a:avLst/>
          </a:prstGeom>
          <a:solidFill>
            <a:schemeClr val="bg1"/>
          </a:solidFill>
        </p:spPr>
        <p:txBody>
          <a:bodyPr wrap="square" rtlCol="0">
            <a:spAutoFit/>
          </a:bodyPr>
          <a:lstStyle/>
          <a:p>
            <a:endParaRPr lang="fr-FR"/>
          </a:p>
        </p:txBody>
      </p:sp>
    </p:spTree>
    <p:extLst>
      <p:ext uri="{BB962C8B-B14F-4D97-AF65-F5344CB8AC3E}">
        <p14:creationId xmlns:p14="http://schemas.microsoft.com/office/powerpoint/2010/main" val="15321330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88951" cy="6857999"/>
            <a:chOff x="0" y="-1"/>
            <a:chExt cx="12188951" cy="6857999"/>
          </a:xfrm>
        </p:grpSpPr>
        <p:pic>
          <p:nvPicPr>
            <p:cNvPr id="3" name="object 3"/>
            <p:cNvPicPr/>
            <p:nvPr/>
          </p:nvPicPr>
          <p:blipFill>
            <a:blip r:embed="rId3" cstate="print"/>
            <a:stretch>
              <a:fillRect/>
            </a:stretch>
          </p:blipFill>
          <p:spPr>
            <a:xfrm>
              <a:off x="3048" y="-1"/>
              <a:ext cx="12185903" cy="6857999"/>
            </a:xfrm>
            <a:prstGeom prst="rect">
              <a:avLst/>
            </a:prstGeom>
          </p:spPr>
        </p:pic>
        <p:sp>
          <p:nvSpPr>
            <p:cNvPr id="4" name="object 4"/>
            <p:cNvSpPr/>
            <p:nvPr/>
          </p:nvSpPr>
          <p:spPr>
            <a:xfrm>
              <a:off x="539527" y="1447036"/>
              <a:ext cx="11119485" cy="5145405"/>
            </a:xfrm>
            <a:custGeom>
              <a:avLst/>
              <a:gdLst/>
              <a:ahLst/>
              <a:cxnLst/>
              <a:rect l="l" t="t" r="r" b="b"/>
              <a:pathLst>
                <a:path w="11119485" h="5145405">
                  <a:moveTo>
                    <a:pt x="11119104" y="0"/>
                  </a:moveTo>
                  <a:lnTo>
                    <a:pt x="0" y="0"/>
                  </a:lnTo>
                  <a:lnTo>
                    <a:pt x="0" y="5145024"/>
                  </a:lnTo>
                  <a:lnTo>
                    <a:pt x="11119104" y="5145024"/>
                  </a:lnTo>
                  <a:lnTo>
                    <a:pt x="11119104" y="0"/>
                  </a:lnTo>
                  <a:close/>
                </a:path>
              </a:pathLst>
            </a:custGeom>
            <a:solidFill>
              <a:srgbClr val="FFFFFF"/>
            </a:solidFill>
          </p:spPr>
          <p:txBody>
            <a:bodyPr wrap="square" lIns="0" tIns="0" rIns="0" bIns="0" rtlCol="0"/>
            <a:lstStyle/>
            <a:p>
              <a:endParaRPr/>
            </a:p>
          </p:txBody>
        </p:sp>
        <p:sp>
          <p:nvSpPr>
            <p:cNvPr id="5" name="object 5"/>
            <p:cNvSpPr/>
            <p:nvPr/>
          </p:nvSpPr>
          <p:spPr>
            <a:xfrm>
              <a:off x="537972" y="1467611"/>
              <a:ext cx="11119485" cy="5145405"/>
            </a:xfrm>
            <a:custGeom>
              <a:avLst/>
              <a:gdLst/>
              <a:ahLst/>
              <a:cxnLst/>
              <a:rect l="l" t="t" r="r" b="b"/>
              <a:pathLst>
                <a:path w="11119485" h="5145405">
                  <a:moveTo>
                    <a:pt x="0" y="5145024"/>
                  </a:moveTo>
                  <a:lnTo>
                    <a:pt x="11119104" y="5145024"/>
                  </a:lnTo>
                  <a:lnTo>
                    <a:pt x="11119104" y="0"/>
                  </a:lnTo>
                  <a:lnTo>
                    <a:pt x="0" y="0"/>
                  </a:lnTo>
                  <a:lnTo>
                    <a:pt x="0" y="5145024"/>
                  </a:lnTo>
                  <a:close/>
                </a:path>
              </a:pathLst>
            </a:custGeom>
            <a:ln w="9525">
              <a:solidFill>
                <a:srgbClr val="9EC3E7"/>
              </a:solidFill>
            </a:ln>
          </p:spPr>
          <p:txBody>
            <a:bodyPr wrap="square" lIns="0" tIns="0" rIns="0" bIns="0" rtlCol="0"/>
            <a:lstStyle/>
            <a:p>
              <a:endParaRPr/>
            </a:p>
          </p:txBody>
        </p:sp>
        <p:sp>
          <p:nvSpPr>
            <p:cNvPr id="6" name="object 6"/>
            <p:cNvSpPr/>
            <p:nvPr/>
          </p:nvSpPr>
          <p:spPr>
            <a:xfrm>
              <a:off x="0" y="5870447"/>
              <a:ext cx="536575" cy="536575"/>
            </a:xfrm>
            <a:custGeom>
              <a:avLst/>
              <a:gdLst/>
              <a:ahLst/>
              <a:cxnLst/>
              <a:rect l="l" t="t" r="r" b="b"/>
              <a:pathLst>
                <a:path w="536575" h="536575">
                  <a:moveTo>
                    <a:pt x="268224" y="0"/>
                  </a:moveTo>
                  <a:lnTo>
                    <a:pt x="220010" y="4321"/>
                  </a:lnTo>
                  <a:lnTo>
                    <a:pt x="174631" y="16781"/>
                  </a:lnTo>
                  <a:lnTo>
                    <a:pt x="132845" y="36621"/>
                  </a:lnTo>
                  <a:lnTo>
                    <a:pt x="95410" y="63083"/>
                  </a:lnTo>
                  <a:lnTo>
                    <a:pt x="63082" y="95412"/>
                  </a:lnTo>
                  <a:lnTo>
                    <a:pt x="36620" y="132847"/>
                  </a:lnTo>
                  <a:lnTo>
                    <a:pt x="16780" y="174633"/>
                  </a:lnTo>
                  <a:lnTo>
                    <a:pt x="4321" y="220011"/>
                  </a:lnTo>
                  <a:lnTo>
                    <a:pt x="0" y="268223"/>
                  </a:lnTo>
                  <a:lnTo>
                    <a:pt x="4321" y="316436"/>
                  </a:lnTo>
                  <a:lnTo>
                    <a:pt x="16780" y="361814"/>
                  </a:lnTo>
                  <a:lnTo>
                    <a:pt x="36620" y="403600"/>
                  </a:lnTo>
                  <a:lnTo>
                    <a:pt x="63082" y="441035"/>
                  </a:lnTo>
                  <a:lnTo>
                    <a:pt x="95410" y="473364"/>
                  </a:lnTo>
                  <a:lnTo>
                    <a:pt x="132845" y="499826"/>
                  </a:lnTo>
                  <a:lnTo>
                    <a:pt x="174631" y="519666"/>
                  </a:lnTo>
                  <a:lnTo>
                    <a:pt x="220010" y="532126"/>
                  </a:lnTo>
                  <a:lnTo>
                    <a:pt x="268224" y="536447"/>
                  </a:lnTo>
                  <a:lnTo>
                    <a:pt x="536448" y="536447"/>
                  </a:lnTo>
                  <a:lnTo>
                    <a:pt x="536448" y="268223"/>
                  </a:lnTo>
                  <a:lnTo>
                    <a:pt x="532126" y="220011"/>
                  </a:lnTo>
                  <a:lnTo>
                    <a:pt x="519666" y="174633"/>
                  </a:lnTo>
                  <a:lnTo>
                    <a:pt x="499826" y="132847"/>
                  </a:lnTo>
                  <a:lnTo>
                    <a:pt x="473364" y="95412"/>
                  </a:lnTo>
                  <a:lnTo>
                    <a:pt x="441036" y="63083"/>
                  </a:lnTo>
                  <a:lnTo>
                    <a:pt x="403600" y="36621"/>
                  </a:lnTo>
                  <a:lnTo>
                    <a:pt x="361814" y="16781"/>
                  </a:lnTo>
                  <a:lnTo>
                    <a:pt x="316436" y="4321"/>
                  </a:lnTo>
                  <a:lnTo>
                    <a:pt x="268224" y="0"/>
                  </a:lnTo>
                  <a:close/>
                </a:path>
              </a:pathLst>
            </a:custGeom>
            <a:solidFill>
              <a:srgbClr val="0058A0"/>
            </a:solidFill>
          </p:spPr>
          <p:txBody>
            <a:bodyPr wrap="square" lIns="0" tIns="0" rIns="0" bIns="0" rtlCol="0"/>
            <a:lstStyle/>
            <a:p>
              <a:endParaRPr/>
            </a:p>
          </p:txBody>
        </p:sp>
      </p:grpSp>
      <p:sp>
        <p:nvSpPr>
          <p:cNvPr id="18" name="object 18"/>
          <p:cNvSpPr txBox="1">
            <a:spLocks noGrp="1"/>
          </p:cNvSpPr>
          <p:nvPr>
            <p:ph type="title"/>
          </p:nvPr>
        </p:nvSpPr>
        <p:spPr>
          <a:xfrm>
            <a:off x="258876" y="327406"/>
            <a:ext cx="4650740" cy="601447"/>
          </a:xfrm>
          <a:prstGeom prst="rect">
            <a:avLst/>
          </a:prstGeom>
        </p:spPr>
        <p:txBody>
          <a:bodyPr vert="horz" wrap="square" lIns="0" tIns="11430" rIns="0" bIns="0" rtlCol="0">
            <a:spAutoFit/>
          </a:bodyPr>
          <a:lstStyle/>
          <a:p>
            <a:pPr marL="12700">
              <a:lnSpc>
                <a:spcPts val="2280"/>
              </a:lnSpc>
              <a:spcBef>
                <a:spcPts val="90"/>
              </a:spcBef>
            </a:pPr>
            <a:r>
              <a:rPr>
                <a:solidFill>
                  <a:srgbClr val="0058A0"/>
                </a:solidFill>
              </a:rPr>
              <a:t>0</a:t>
            </a:r>
            <a:r>
              <a:rPr lang="fr-FR">
                <a:solidFill>
                  <a:srgbClr val="0058A0"/>
                </a:solidFill>
              </a:rPr>
              <a:t>2</a:t>
            </a:r>
            <a:r>
              <a:rPr>
                <a:solidFill>
                  <a:srgbClr val="0058A0"/>
                </a:solidFill>
              </a:rPr>
              <a:t>-</a:t>
            </a:r>
            <a:r>
              <a:rPr spc="-60">
                <a:solidFill>
                  <a:srgbClr val="0058A0"/>
                </a:solidFill>
              </a:rPr>
              <a:t> </a:t>
            </a:r>
            <a:r>
              <a:rPr lang="fr-FR" spc="-20">
                <a:solidFill>
                  <a:srgbClr val="0058A0"/>
                </a:solidFill>
              </a:rPr>
              <a:t>Conception d’une base de données</a:t>
            </a:r>
            <a:br>
              <a:rPr lang="fr-FR" spc="-10">
                <a:solidFill>
                  <a:srgbClr val="008245"/>
                </a:solidFill>
              </a:rPr>
            </a:br>
            <a:endParaRPr spc="-25">
              <a:solidFill>
                <a:srgbClr val="0058A0"/>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5"/>
              </a:lnSpc>
            </a:pPr>
            <a:fld id="{81D60167-4931-47E6-BA6A-407CBD079E47}" type="slidenum">
              <a:rPr spc="-25" dirty="0"/>
              <a:t>99</a:t>
            </a:fld>
            <a:endParaRPr spc="-25"/>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055"/>
              </a:lnSpc>
            </a:pPr>
            <a:r>
              <a:t>Copyright</a:t>
            </a:r>
            <a:r>
              <a:rPr spc="-35"/>
              <a:t> </a:t>
            </a:r>
            <a:r>
              <a:t>-</a:t>
            </a:r>
            <a:r>
              <a:rPr spc="-10"/>
              <a:t> </a:t>
            </a:r>
            <a:r>
              <a:t>Tout</a:t>
            </a:r>
            <a:r>
              <a:rPr spc="-15"/>
              <a:t> </a:t>
            </a:r>
            <a:r>
              <a:t>droit</a:t>
            </a:r>
            <a:r>
              <a:rPr spc="-40"/>
              <a:t> </a:t>
            </a:r>
            <a:r>
              <a:t>réservé</a:t>
            </a:r>
            <a:r>
              <a:rPr spc="-30"/>
              <a:t> </a:t>
            </a:r>
            <a:r>
              <a:t>-</a:t>
            </a:r>
            <a:r>
              <a:rPr spc="-10"/>
              <a:t> </a:t>
            </a:r>
            <a:r>
              <a:rPr spc="-20"/>
              <a:t>OFPPT</a:t>
            </a:r>
          </a:p>
        </p:txBody>
      </p:sp>
      <p:pic>
        <p:nvPicPr>
          <p:cNvPr id="22" name="object 9"/>
          <p:cNvPicPr/>
          <p:nvPr/>
        </p:nvPicPr>
        <p:blipFill>
          <a:blip r:embed="rId4" cstate="print"/>
          <a:stretch>
            <a:fillRect/>
          </a:stretch>
        </p:blipFill>
        <p:spPr>
          <a:xfrm>
            <a:off x="9963912" y="344424"/>
            <a:ext cx="658368" cy="652272"/>
          </a:xfrm>
          <a:prstGeom prst="rect">
            <a:avLst/>
          </a:prstGeom>
        </p:spPr>
      </p:pic>
      <p:pic>
        <p:nvPicPr>
          <p:cNvPr id="23" name="object 10"/>
          <p:cNvPicPr/>
          <p:nvPr/>
        </p:nvPicPr>
        <p:blipFill>
          <a:blip r:embed="rId5" cstate="print"/>
          <a:stretch>
            <a:fillRect/>
          </a:stretch>
        </p:blipFill>
        <p:spPr>
          <a:xfrm>
            <a:off x="10692383" y="463296"/>
            <a:ext cx="1295400" cy="417575"/>
          </a:xfrm>
          <a:prstGeom prst="rect">
            <a:avLst/>
          </a:prstGeom>
        </p:spPr>
      </p:pic>
      <p:sp>
        <p:nvSpPr>
          <p:cNvPr id="28" name="object 19"/>
          <p:cNvSpPr txBox="1"/>
          <p:nvPr/>
        </p:nvSpPr>
        <p:spPr>
          <a:xfrm>
            <a:off x="268287" y="635780"/>
            <a:ext cx="4226560" cy="259686"/>
          </a:xfrm>
          <a:prstGeom prst="rect">
            <a:avLst/>
          </a:prstGeom>
        </p:spPr>
        <p:txBody>
          <a:bodyPr vert="horz" wrap="square" lIns="0" tIns="13335" rIns="0" bIns="0" rtlCol="0">
            <a:spAutoFit/>
          </a:bodyPr>
          <a:lstStyle/>
          <a:p>
            <a:pPr marL="12700">
              <a:lnSpc>
                <a:spcPct val="100000"/>
              </a:lnSpc>
              <a:spcBef>
                <a:spcPts val="105"/>
              </a:spcBef>
            </a:pPr>
            <a:r>
              <a:rPr lang="fr-FR" sz="1600" b="1">
                <a:solidFill>
                  <a:srgbClr val="0058A0"/>
                </a:solidFill>
                <a:latin typeface="Calibri"/>
                <a:cs typeface="Calibri"/>
              </a:rPr>
              <a:t>Les phases de conception d’un base de données</a:t>
            </a:r>
            <a:endParaRPr sz="1600" b="1">
              <a:solidFill>
                <a:srgbClr val="0058A0"/>
              </a:solidFill>
              <a:latin typeface="Calibri"/>
              <a:cs typeface="Calibri"/>
            </a:endParaRPr>
          </a:p>
        </p:txBody>
      </p:sp>
      <p:sp>
        <p:nvSpPr>
          <p:cNvPr id="30" name="object 19"/>
          <p:cNvSpPr txBox="1"/>
          <p:nvPr/>
        </p:nvSpPr>
        <p:spPr>
          <a:xfrm>
            <a:off x="268286" y="891258"/>
            <a:ext cx="4989513" cy="259686"/>
          </a:xfrm>
          <a:prstGeom prst="rect">
            <a:avLst/>
          </a:prstGeom>
        </p:spPr>
        <p:txBody>
          <a:bodyPr vert="horz" wrap="square" lIns="0" tIns="13335" rIns="0" bIns="0" rtlCol="0">
            <a:spAutoFit/>
          </a:bodyPr>
          <a:lstStyle/>
          <a:p>
            <a:r>
              <a:rPr lang="fr-FR" sz="1600" b="1">
                <a:solidFill>
                  <a:schemeClr val="accent6">
                    <a:lumMod val="75000"/>
                  </a:schemeClr>
                </a:solidFill>
                <a:latin typeface="Calibri"/>
                <a:cs typeface="Calibri"/>
              </a:rPr>
              <a:t>Le modèle conceptuel de données</a:t>
            </a:r>
          </a:p>
        </p:txBody>
      </p:sp>
      <p:sp>
        <p:nvSpPr>
          <p:cNvPr id="16" name="Espace réservé du contenu 5">
            <a:extLst>
              <a:ext uri="{FF2B5EF4-FFF2-40B4-BE49-F238E27FC236}">
                <a16:creationId xmlns:a16="http://schemas.microsoft.com/office/drawing/2014/main" id="{B7928CE6-DB03-4F41-952C-A696295D7740}"/>
              </a:ext>
            </a:extLst>
          </p:cNvPr>
          <p:cNvSpPr txBox="1">
            <a:spLocks/>
          </p:cNvSpPr>
          <p:nvPr/>
        </p:nvSpPr>
        <p:spPr>
          <a:xfrm>
            <a:off x="722711" y="1772129"/>
            <a:ext cx="10478689" cy="178524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fr-FR" sz="1600" b="1">
                <a:solidFill>
                  <a:schemeClr val="accent6">
                    <a:lumMod val="75000"/>
                  </a:schemeClr>
                </a:solidFill>
                <a:cs typeface="Calibri"/>
              </a:rPr>
              <a:t>Définition </a:t>
            </a:r>
            <a:r>
              <a:rPr lang="fr-FR" sz="1600">
                <a:solidFill>
                  <a:srgbClr val="555555"/>
                </a:solidFill>
                <a:cs typeface="Calibri"/>
              </a:rPr>
              <a:t>:</a:t>
            </a:r>
          </a:p>
          <a:p>
            <a:pPr marL="285750" indent="-285750" algn="just">
              <a:buFont typeface="Wingdings" panose="05000000000000000000" pitchFamily="2" charset="2"/>
              <a:buChar char="§"/>
            </a:pPr>
            <a:endParaRPr lang="fr-FR" sz="1600">
              <a:solidFill>
                <a:srgbClr val="555555"/>
              </a:solidFill>
              <a:cs typeface="Calibri"/>
            </a:endParaRPr>
          </a:p>
          <a:p>
            <a:pPr marL="285750" indent="-285750" algn="just">
              <a:buFont typeface="Wingdings" panose="05000000000000000000" pitchFamily="2" charset="2"/>
              <a:buChar char="§"/>
            </a:pPr>
            <a:r>
              <a:rPr lang="fr-FR" sz="1600"/>
              <a:t>Le </a:t>
            </a:r>
            <a:r>
              <a:rPr lang="fr-FR" sz="1600" b="1"/>
              <a:t>MCD</a:t>
            </a:r>
            <a:r>
              <a:rPr lang="fr-FR" sz="1600"/>
              <a:t> est une représentation </a:t>
            </a:r>
            <a:r>
              <a:rPr lang="fr-FR" sz="1600" b="1"/>
              <a:t>conceptuelle</a:t>
            </a:r>
            <a:r>
              <a:rPr lang="fr-FR" sz="1600"/>
              <a:t> et </a:t>
            </a:r>
            <a:r>
              <a:rPr lang="fr-FR" sz="1600" b="1"/>
              <a:t>graphique</a:t>
            </a:r>
            <a:r>
              <a:rPr lang="fr-FR" sz="1600"/>
              <a:t> des données d'un système d'information</a:t>
            </a:r>
            <a:r>
              <a:rPr lang="fr-FR" sz="1600">
                <a:solidFill>
                  <a:srgbClr val="555555"/>
                </a:solidFill>
                <a:latin typeface="Calibri"/>
                <a:cs typeface="Calibri"/>
              </a:rPr>
              <a:t>.</a:t>
            </a:r>
          </a:p>
          <a:p>
            <a:pPr marL="285750" indent="-285750" algn="just">
              <a:buFont typeface="Wingdings" panose="05000000000000000000" pitchFamily="2" charset="2"/>
              <a:buChar char="§"/>
            </a:pPr>
            <a:r>
              <a:rPr lang="fr-FR" sz="1600"/>
              <a:t>Le </a:t>
            </a:r>
            <a:r>
              <a:rPr lang="fr-FR" sz="1600" b="1"/>
              <a:t>MCD</a:t>
            </a:r>
            <a:r>
              <a:rPr lang="fr-FR" sz="1600"/>
              <a:t> sert à comprendre et organiser les données avant de passer à la conception technique de la base de données</a:t>
            </a:r>
            <a:r>
              <a:rPr lang="fr-FR" sz="1600">
                <a:solidFill>
                  <a:srgbClr val="555555"/>
                </a:solidFill>
                <a:latin typeface="Calibri"/>
                <a:cs typeface="Calibri"/>
              </a:rPr>
              <a:t>.</a:t>
            </a:r>
          </a:p>
          <a:p>
            <a:pPr marL="285750" indent="-285750" algn="just">
              <a:buFont typeface="Wingdings" panose="05000000000000000000" pitchFamily="2" charset="2"/>
              <a:buChar char="§"/>
            </a:pPr>
            <a:r>
              <a:rPr lang="fr-FR" sz="1600"/>
              <a:t>Il est utilisé pour présenter de manière facile à comprendre les entités et leurs associations</a:t>
            </a:r>
            <a:r>
              <a:rPr lang="fr-FR" sz="1600">
                <a:solidFill>
                  <a:srgbClr val="555555"/>
                </a:solidFill>
                <a:latin typeface="Calibri"/>
                <a:cs typeface="Calibri"/>
              </a:rPr>
              <a:t>.</a:t>
            </a:r>
          </a:p>
          <a:p>
            <a:pPr marL="285750" indent="-285750" algn="just">
              <a:buFont typeface="Wingdings" panose="05000000000000000000" pitchFamily="2" charset="2"/>
              <a:buChar char="§"/>
            </a:pPr>
            <a:r>
              <a:rPr lang="fr-FR" sz="1600"/>
              <a:t>Le </a:t>
            </a:r>
            <a:r>
              <a:rPr lang="fr-FR" sz="1600" b="1"/>
              <a:t>Modèle Conceptuel de Données </a:t>
            </a:r>
            <a:r>
              <a:rPr lang="fr-FR" sz="1600"/>
              <a:t>est réalisé selon la méthode </a:t>
            </a:r>
            <a:r>
              <a:rPr lang="fr-FR" sz="1600" b="1"/>
              <a:t>MERISE</a:t>
            </a:r>
            <a:r>
              <a:rPr lang="fr-FR" sz="1600"/>
              <a:t>.</a:t>
            </a:r>
            <a:endParaRPr lang="fr-FR" sz="1600" b="1">
              <a:solidFill>
                <a:schemeClr val="tx1"/>
              </a:solidFill>
            </a:endParaRPr>
          </a:p>
          <a:p>
            <a:pPr marL="285750" indent="-285750" algn="just">
              <a:buFont typeface="Wingdings" panose="05000000000000000000" pitchFamily="2" charset="2"/>
              <a:buChar char="§"/>
            </a:pPr>
            <a:endParaRPr lang="fr-FR" sz="1600">
              <a:solidFill>
                <a:schemeClr val="tx1"/>
              </a:solidFill>
            </a:endParaRPr>
          </a:p>
          <a:p>
            <a:pPr marL="285750" indent="-285750" algn="just">
              <a:buFont typeface="Wingdings" panose="05000000000000000000" pitchFamily="2" charset="2"/>
              <a:buChar char="§"/>
            </a:pPr>
            <a:endParaRPr lang="fr-FR" sz="1600">
              <a:solidFill>
                <a:srgbClr val="555555"/>
              </a:solidFill>
              <a:latin typeface="Calibri"/>
              <a:cs typeface="Calibri"/>
            </a:endParaRPr>
          </a:p>
        </p:txBody>
      </p:sp>
      <p:sp>
        <p:nvSpPr>
          <p:cNvPr id="24" name="Rectangle 23"/>
          <p:cNvSpPr/>
          <p:nvPr/>
        </p:nvSpPr>
        <p:spPr>
          <a:xfrm>
            <a:off x="739438" y="3638783"/>
            <a:ext cx="10461962" cy="2123658"/>
          </a:xfrm>
          <a:prstGeom prst="rect">
            <a:avLst/>
          </a:prstGeom>
        </p:spPr>
        <p:txBody>
          <a:bodyPr wrap="square">
            <a:spAutoFit/>
          </a:bodyPr>
          <a:lstStyle/>
          <a:p>
            <a:r>
              <a:rPr lang="fr-FR" sz="1600" b="1"/>
              <a:t>Les éléments clés d'un MCD </a:t>
            </a:r>
            <a:r>
              <a:rPr lang="fr-FR" sz="1600">
                <a:solidFill>
                  <a:srgbClr val="555555"/>
                </a:solidFill>
                <a:latin typeface="Calibri"/>
                <a:ea typeface="+mn-ea"/>
                <a:cs typeface="Calibri"/>
              </a:rPr>
              <a:t>: </a:t>
            </a:r>
          </a:p>
          <a:p>
            <a:pPr marL="285750" indent="-285750" algn="just">
              <a:buFont typeface="Wingdings" panose="05000000000000000000" pitchFamily="2" charset="2"/>
              <a:buChar char="v"/>
            </a:pPr>
            <a:r>
              <a:rPr lang="fr-FR" sz="1600" u="sng"/>
              <a:t>Entité</a:t>
            </a:r>
            <a:r>
              <a:rPr lang="fr-FR" sz="1600"/>
              <a:t> : Un objet ou concept du système (exemple : Client, Commande, Produit)</a:t>
            </a:r>
            <a:r>
              <a:rPr lang="fr-FR" sz="1600">
                <a:solidFill>
                  <a:srgbClr val="555555"/>
                </a:solidFill>
                <a:latin typeface="Calibri"/>
                <a:ea typeface="+mn-ea"/>
                <a:cs typeface="Calibri"/>
              </a:rPr>
              <a:t>.</a:t>
            </a:r>
          </a:p>
          <a:p>
            <a:pPr marL="285750" indent="-285750" algn="just">
              <a:buFont typeface="Wingdings" panose="05000000000000000000" pitchFamily="2" charset="2"/>
              <a:buChar char="v"/>
            </a:pPr>
            <a:r>
              <a:rPr lang="fr-FR" sz="1600" u="sng"/>
              <a:t>Attribut</a:t>
            </a:r>
            <a:r>
              <a:rPr lang="fr-FR" sz="1600"/>
              <a:t> : Elle décrit une caractéristique spécifique d'une entité. Par exemple, pour l'entité "Client", les attributs peuvent inclure Nom, Prénom, et Adresse.</a:t>
            </a:r>
          </a:p>
          <a:p>
            <a:pPr marL="285750" indent="-285750" algn="just">
              <a:buFont typeface="Wingdings" panose="05000000000000000000" pitchFamily="2" charset="2"/>
              <a:buChar char="v"/>
            </a:pPr>
            <a:r>
              <a:rPr lang="fr-FR" sz="1600" u="sng"/>
              <a:t>Association</a:t>
            </a:r>
            <a:r>
              <a:rPr lang="fr-FR" sz="1600"/>
              <a:t> : Un lien entre les entités (exemple : un Client passe une Commande).</a:t>
            </a:r>
          </a:p>
          <a:p>
            <a:pPr marL="285750" indent="-285750">
              <a:buFont typeface="Wingdings" panose="05000000000000000000" pitchFamily="2" charset="2"/>
              <a:buChar char="v"/>
            </a:pPr>
            <a:r>
              <a:rPr lang="fr-FR" sz="1600" u="sng"/>
              <a:t>Cardinalité</a:t>
            </a:r>
            <a:r>
              <a:rPr lang="fr-FR" sz="1600"/>
              <a:t> : Elle définit combien de fois une entité peut être associée à une autre (exemple : un Client peut passer plusieurs Commandes, mais une Commande est associée à un seul Client).</a:t>
            </a:r>
          </a:p>
          <a:p>
            <a:pPr marL="285750" indent="-285750">
              <a:buFont typeface="Wingdings" panose="05000000000000000000" pitchFamily="2" charset="2"/>
              <a:buChar char="v"/>
            </a:pPr>
            <a:endParaRPr lang="fr-FR" sz="1600"/>
          </a:p>
        </p:txBody>
      </p:sp>
    </p:spTree>
    <p:extLst>
      <p:ext uri="{BB962C8B-B14F-4D97-AF65-F5344CB8AC3E}">
        <p14:creationId xmlns:p14="http://schemas.microsoft.com/office/powerpoint/2010/main" val="2141670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5DB66C871FFE4CBF6672CDBD516F10" ma:contentTypeVersion="4" ma:contentTypeDescription="Crée un document." ma:contentTypeScope="" ma:versionID="59009941b8e7e57dbb933efaeea35026">
  <xsd:schema xmlns:xsd="http://www.w3.org/2001/XMLSchema" xmlns:xs="http://www.w3.org/2001/XMLSchema" xmlns:p="http://schemas.microsoft.com/office/2006/metadata/properties" xmlns:ns2="e58fee56-cce8-440e-a874-ad0ee2691b48" targetNamespace="http://schemas.microsoft.com/office/2006/metadata/properties" ma:root="true" ma:fieldsID="90b38eb352efdfd722e94a82b43dfc39" ns2:_="">
    <xsd:import namespace="e58fee56-cce8-440e-a874-ad0ee2691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ee56-cce8-440e-a874-ad0ee2691b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D6600E-A043-4D4F-A57B-971F2117AEE1}">
  <ds:schemaRefs>
    <ds:schemaRef ds:uri="http://schemas.microsoft.com/sharepoint/v3/contenttype/forms"/>
  </ds:schemaRefs>
</ds:datastoreItem>
</file>

<file path=customXml/itemProps2.xml><?xml version="1.0" encoding="utf-8"?>
<ds:datastoreItem xmlns:ds="http://schemas.openxmlformats.org/officeDocument/2006/customXml" ds:itemID="{44EF087B-C0D7-486F-A95F-B1E6493CDBC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D1B59D-1F36-4C46-9129-D0EC3DEDD05C}">
  <ds:schemaRefs>
    <ds:schemaRef ds:uri="e58fee56-cce8-440e-a874-ad0ee2691b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129</Slides>
  <Notes>53</Notes>
  <HiddenSlides>0</HiddenSlide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PowerPoint Presentation</vt:lpstr>
      <vt:lpstr>SOMMAIRE</vt:lpstr>
      <vt:lpstr>PowerPoint Presentation</vt:lpstr>
      <vt:lpstr>CHAPITRE 1</vt:lpstr>
      <vt:lpstr>CHAPITRE 1</vt:lpstr>
      <vt:lpstr>01- COMPRENDRE LA NOTION DE SI</vt:lpstr>
      <vt:lpstr>01- COMPRENDRE LA NOTION DE SI</vt:lpstr>
      <vt:lpstr>01- COMPRENDRE LA NOTION DE SI</vt:lpstr>
      <vt:lpstr>01- COMPRENDRE LA NOTION DE SI</vt:lpstr>
      <vt:lpstr>01- COMPRENDRE LA NOTION DE SI</vt:lpstr>
      <vt:lpstr>01- COMPRENDRE LA NOTION DE SI Fonctions du système opérant </vt:lpstr>
      <vt:lpstr>01- COMPRENDRE LA NOTION DE SI Fonction du système pilotage</vt:lpstr>
      <vt:lpstr>01- COMPRENDRE LA NOTION DE SI</vt:lpstr>
      <vt:lpstr>01- COMPRENDRE LA NOTION DE SI</vt:lpstr>
      <vt:lpstr>CHAPITRE 1</vt:lpstr>
      <vt:lpstr>01- COMPRENDRE LA NOTION DE SI Fonctions d’un système d’information</vt:lpstr>
      <vt:lpstr>01- COMPRENDRE LA NOTION DE SI Types de système d’information</vt:lpstr>
      <vt:lpstr>CHAPITRE 1</vt:lpstr>
      <vt:lpstr>01- COMPRENDRE LA NOTION DE SI Composantes d’un SI informatisé</vt:lpstr>
      <vt:lpstr>CHAPITRE 2</vt:lpstr>
      <vt:lpstr>CHAPITRE 2</vt:lpstr>
      <vt:lpstr>02- ARCHITECTURES INFORMATIQUES</vt:lpstr>
      <vt:lpstr>02- ARCHITECTURES INFORMATIQUES</vt:lpstr>
      <vt:lpstr>CHAPITRE 2</vt:lpstr>
      <vt:lpstr>02- ARCHITECTURES INFORMATIQUES</vt:lpstr>
      <vt:lpstr>CHAPITRE 2</vt:lpstr>
      <vt:lpstr>PowerPoint Presentation</vt:lpstr>
      <vt:lpstr>PowerPoint Presentation</vt:lpstr>
      <vt:lpstr>PowerPoint Presentation</vt:lpstr>
      <vt:lpstr>CHAPITRE 3</vt:lpstr>
      <vt:lpstr>03- Définir les étapes de conception d’un SI </vt:lpstr>
      <vt:lpstr>03- Définir les étapes de conception d’un SI </vt:lpstr>
      <vt:lpstr>03- Définir les étapes de conception d’un SI </vt:lpstr>
      <vt:lpstr>03- Définir les étapes de conception d’un SI </vt:lpstr>
      <vt:lpstr>CHAPITRE 3</vt:lpstr>
      <vt:lpstr>03- Définir les étapes de conception d’un SI </vt:lpstr>
      <vt:lpstr>03- Définir les étapes de conception d’un SI </vt:lpstr>
      <vt:lpstr>CHAPITRE 1</vt:lpstr>
      <vt:lpstr>03- Définir les étapes de conception d’un SI </vt:lpstr>
      <vt:lpstr>03- Définir les étapes de conception d’un SI </vt:lpstr>
      <vt:lpstr>03- Définir les étapes de conception d’un SI </vt:lpstr>
      <vt:lpstr>03- Définir les étapes de conception d’un SI </vt:lpstr>
      <vt:lpstr>03- Définir les étapes de conception d’un SI </vt:lpstr>
      <vt:lpstr>03- Définir les étapes de conception d’un SI </vt:lpstr>
      <vt:lpstr>03- Définir les étapes de conception d’un SI </vt:lpstr>
      <vt:lpstr>CHAPITRE 1</vt:lpstr>
      <vt:lpstr>01- PRINCIPALES ETAPES DE CONSTRUCTION D’UN SI</vt:lpstr>
      <vt:lpstr>01- PRINCIPALES ETAPES DE CONSTRUCTION D’UN SI</vt:lpstr>
      <vt:lpstr>01- PRINCIPALES ETAPES DE CONSTRUCTION D’UN SI</vt:lpstr>
      <vt:lpstr>01- PRINCIPALES ETAPES DE CONSTRUCTION D’UN SI</vt:lpstr>
      <vt:lpstr>01- PRINCIPALES ETAPES DE CONSTRUCTION D’UN SI</vt:lpstr>
      <vt:lpstr>CHAPITRE 2</vt:lpstr>
      <vt:lpstr>02- ETAPES DE MISE EN ŒUVRE Mise en œuvre et test d’un SI</vt:lpstr>
      <vt:lpstr>02- ETAPES DE MISE EN ŒUVRE Mise en œuvre et test d’un SI</vt:lpstr>
      <vt:lpstr>02- ETAPES DE MISE EN ŒUVRE Mise en œuvre et test d’un SI</vt:lpstr>
      <vt:lpstr>02- ETAPES DE MISE EN ŒUVRE Mise en œuvre et test d’un SI</vt:lpstr>
      <vt:lpstr>CHAPITRE 1</vt:lpstr>
      <vt:lpstr>02- ETAPES DE MISE EN ŒUVRE DU SI Déploiement d’un SI</vt:lpstr>
      <vt:lpstr>02- ETAPES DE MISE EN ŒUVRE DU SI Déploiement d’un SI</vt:lpstr>
      <vt:lpstr>02- ETAPES DE MISE EN ŒUVRE DU SI Déploiement d’un SI</vt:lpstr>
      <vt:lpstr>CHAPITRE 1</vt:lpstr>
      <vt:lpstr>02- ETAPES DE MISE EN ŒUVRE</vt:lpstr>
      <vt:lpstr>02- ETAPES DE MISE EN ŒUVRE</vt:lpstr>
      <vt:lpstr>CHAPITRE 1</vt:lpstr>
      <vt:lpstr>02- ETAPES DE MISE EN ŒUVRE DU SI Identification du processus de maintenance du SI</vt:lpstr>
      <vt:lpstr>02- ETAPES DE MISE EN ŒUVRE DU SI Identification du processus de maintenance du SI</vt:lpstr>
      <vt:lpstr>02- ETAPES DE MISE EN ŒUVRE DU SI Identification du processus de maintenance du SI</vt:lpstr>
      <vt:lpstr>02- ETAPES DE MISE EN ŒUVRE DU SI Identification du processus de maintenance du SI</vt:lpstr>
      <vt:lpstr>PowerPoint Presentation</vt:lpstr>
      <vt:lpstr>PowerPoint Presentation</vt:lpstr>
      <vt:lpstr>02- Conception d’une base de données </vt:lpstr>
      <vt:lpstr>02- Conception d’une base de données </vt:lpstr>
      <vt:lpstr>02- Conception d’une base de données </vt:lpstr>
      <vt:lpstr>PowerPoint Presentation</vt:lpstr>
      <vt:lpstr>02- Conception d’une base de données </vt:lpstr>
      <vt:lpstr>PowerPoint Presentation</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02- Conception d’une base de données </vt:lpstr>
      <vt:lpstr>PowerPoint Presentation</vt:lpstr>
      <vt:lpstr>02- Conception d’une base de données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dc:creator>
  <cp:revision>1</cp:revision>
  <dcterms:created xsi:type="dcterms:W3CDTF">2025-01-01T21:10:23Z</dcterms:created>
  <dcterms:modified xsi:type="dcterms:W3CDTF">2025-04-21T08:43:30Z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2021-12-15T00:00:00Z</vt:filetime>
  </property>
  <property fmtid="{D5CDD505-2E9C-101B-9397-08002B2CF9AE}" pid="3" name="Creator">
    <vt:lpwstr>Microsoft® PowerPoint® pour Microsoft 365</vt:lpwstr>
  </property>
  <property fmtid="{D5CDD505-2E9C-101B-9397-08002B2CF9AE}" pid="4" name="LastSaved">
    <vt:filetime>2025-01-01T00:00:00Z</vt:filetime>
  </property>
  <property fmtid="{D5CDD505-2E9C-101B-9397-08002B2CF9AE}" pid="5" name="Producer">
    <vt:lpwstr>4-Heights™ PDF Library 3.4.0.6904 (http://www.pdf-tools.com)</vt:lpwstr>
  </property>
  <property fmtid="{D5CDD505-2E9C-101B-9397-08002B2CF9AE}" pid="6" name="ContentTypeId">
    <vt:lpwstr>0x0101007F5DB66C871FFE4CBF6672CDBD516F10</vt:lpwstr>
  </property>
</Properties>
</file>