
<file path=[Content_Types].xml><?xml version="1.0" encoding="utf-8"?>
<Types xmlns="http://schemas.openxmlformats.org/package/2006/content-types">
  <Default Extension="png" ContentType="image/png"/>
  <Default Extension="tiff" ContentType="image/tiff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1" autoAdjust="0"/>
  </p:normalViewPr>
  <p:slideViewPr>
    <p:cSldViewPr>
      <p:cViewPr varScale="1">
        <p:scale>
          <a:sx n="103" d="100"/>
          <a:sy n="103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pl-PL" altLang="zh-CN" sz="11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numCol="1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numCol="1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numCol="1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numCol="1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numCol="1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numCol="1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numCol="1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numCol="1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numCol="1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numCol="1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numCol="1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numCol="1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numCol="1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numCol="1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numCol="1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numCol="1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numCol="1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numCol="1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numCol="1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altLang="en-GB" sz="1000">
                <a:solidFill>
                  <a:schemeClr val="dk2"/>
                </a:solidFill>
              </a:rPr>
            </a:fld>
            <a:endParaRPr lang="en-GB" altLang="en-GB" sz="1000">
              <a:solidFill>
                <a:schemeClr val="dk2"/>
              </a:solidFill>
            </a:endParaRPr>
          </a:p>
        </p:txBody>
      </p:sp>
      <p:sp>
        <p:nvSpPr>
          <p:cNvPr id="9" name="Shape 55"/>
          <p:cNvSpPr txBox="1"/>
          <p:nvPr userDrawn="1"/>
        </p:nvSpPr>
        <p:spPr>
          <a:xfrm>
            <a:off x="7076942" y="33515"/>
            <a:ext cx="1944216" cy="41151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altLang="en-GB" dirty="0" smtClean="0">
                <a:latin typeface="AR DESTINE" panose="02000000000000000000" pitchFamily="2" charset="0"/>
              </a:rPr>
              <a:t>HUST </a:t>
            </a:r>
            <a:r>
              <a:rPr lang="en-GB" altLang="en-GB" dirty="0" err="1" smtClean="0">
                <a:latin typeface="AR DESTINE" panose="02000000000000000000" pitchFamily="2" charset="0"/>
              </a:rPr>
              <a:t>RoboMsaster</a:t>
            </a:r>
            <a:endParaRPr lang="en-GB" altLang="en-GB" dirty="0">
              <a:latin typeface="AR DESTINE" panose="02000000000000000000" pitchFamily="2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.tiff"/><Relationship Id="rId1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en.wikipedia.org/wiki/Image_segmentation" TargetMode="External"/><Relationship Id="rId1" Type="http://schemas.openxmlformats.org/officeDocument/2006/relationships/hyperlink" Target="https://cn.mathworks.com/discovery/image-segmentation.html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numCol="1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altLang="en-GB" dirty="0"/>
              <a:t>Image Segmentation</a:t>
            </a:r>
            <a:endParaRPr lang="en-GB" altLang="en-GB" dirty="0"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r>
              <a:rPr lang="en-US" altLang="zh-CN" sz="2000" dirty="0" smtClean="0"/>
              <a:t>Loop</a:t>
            </a:r>
            <a:endParaRPr 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 smtClean="0"/>
              <a:t>Problem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 numCol="1"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 smtClean="0"/>
            </a:fld>
            <a:endParaRPr lang="en-GB" altLang="en-GB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5959" y="1399568"/>
            <a:ext cx="3876069" cy="289487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539552" y="1254305"/>
            <a:ext cx="3502433" cy="3215945"/>
            <a:chOff x="171413" y="1228012"/>
            <a:chExt cx="3502433" cy="3215945"/>
          </a:xfrm>
        </p:grpSpPr>
        <p:grpSp>
          <p:nvGrpSpPr>
            <p:cNvPr id="9" name="组合 8"/>
            <p:cNvGrpSpPr/>
            <p:nvPr/>
          </p:nvGrpSpPr>
          <p:grpSpPr>
            <a:xfrm>
              <a:off x="899592" y="1228012"/>
              <a:ext cx="2520280" cy="1803989"/>
              <a:chOff x="683568" y="1131552"/>
              <a:chExt cx="3888432" cy="3116283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8" y="1131552"/>
                <a:ext cx="3888432" cy="3109789"/>
              </a:xfrm>
              <a:prstGeom prst="rect">
                <a:avLst/>
              </a:prstGeom>
            </p:spPr>
          </p:pic>
          <p:cxnSp>
            <p:nvCxnSpPr>
              <p:cNvPr id="7" name="直接连接符 6"/>
              <p:cNvCxnSpPr>
                <a:stCxn id="5" idx="1"/>
                <a:endCxn id="5" idx="3"/>
              </p:cNvCxnSpPr>
              <p:nvPr/>
            </p:nvCxnSpPr>
            <p:spPr>
              <a:xfrm>
                <a:off x="683568" y="2686447"/>
                <a:ext cx="38884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1901355" y="1138046"/>
                <a:ext cx="12700" cy="3109789"/>
              </a:xfrm>
              <a:prstGeom prst="straightConnector1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3326399" y="1138046"/>
                <a:ext cx="0" cy="31097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13" y="3230888"/>
              <a:ext cx="1624230" cy="121306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617" y="3230888"/>
              <a:ext cx="1624229" cy="1213069"/>
            </a:xfrm>
            <a:prstGeom prst="rect">
              <a:avLst/>
            </a:prstGeom>
          </p:spPr>
        </p:pic>
        <p:cxnSp>
          <p:nvCxnSpPr>
            <p:cNvPr id="15" name="直接箭头连接符 14"/>
            <p:cNvCxnSpPr/>
            <p:nvPr/>
          </p:nvCxnSpPr>
          <p:spPr>
            <a:xfrm>
              <a:off x="2205077" y="1766765"/>
              <a:ext cx="656654" cy="18130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1137080" y="1766765"/>
              <a:ext cx="278691" cy="19103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 smtClean="0"/>
              <a:t>Problem</a:t>
            </a:r>
            <a:br>
              <a:rPr lang="en-US" altLang="zh-CN" dirty="0" smtClean="0"/>
            </a:b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 numCol="1"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 smtClean="0"/>
            </a:fld>
            <a:endParaRPr lang="en-GB" altLang="en-GB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2685" y="1776664"/>
            <a:ext cx="3125865" cy="23345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6522" r="55975" b="50000"/>
          <a:stretch>
            <a:fillRect/>
          </a:stretch>
        </p:blipFill>
        <p:spPr>
          <a:xfrm>
            <a:off x="683567" y="1635646"/>
            <a:ext cx="1819118" cy="2425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56937" r="7191" b="50000"/>
          <a:stretch>
            <a:fillRect/>
          </a:stretch>
        </p:blipFill>
        <p:spPr>
          <a:xfrm>
            <a:off x="6300192" y="1744260"/>
            <a:ext cx="1584176" cy="2208103"/>
          </a:xfrm>
          <a:prstGeom prst="rect">
            <a:avLst/>
          </a:prstGeom>
        </p:spPr>
      </p:pic>
      <p:sp>
        <p:nvSpPr>
          <p:cNvPr id="8" name="虚尾箭头 7"/>
          <p:cNvSpPr/>
          <p:nvPr/>
        </p:nvSpPr>
        <p:spPr>
          <a:xfrm>
            <a:off x="5364088" y="2860675"/>
            <a:ext cx="792088" cy="45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zh-CN"/>
          </a:p>
        </p:txBody>
      </p:sp>
      <p:sp>
        <p:nvSpPr>
          <p:cNvPr id="10" name="文本框 9"/>
          <p:cNvSpPr txBox="1"/>
          <p:nvPr/>
        </p:nvSpPr>
        <p:spPr>
          <a:xfrm>
            <a:off x="5386912" y="2407462"/>
            <a:ext cx="792088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dirty="0" smtClean="0"/>
              <a:t>How?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/>
              <a:t>Locally adaptive </a:t>
            </a:r>
            <a:r>
              <a:rPr lang="en-US" altLang="zh-CN" dirty="0" err="1"/>
              <a:t>thresholding</a:t>
            </a:r>
            <a:endParaRPr lang="zh-CN" dirty="0"/>
          </a:p>
        </p:txBody>
      </p:sp>
      <p:sp>
        <p:nvSpPr>
          <p:cNvPr id="3" name="文本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>
            <a:blip r:embed="rId1"/>
            <a:stretch>
              <a:fillRect l="-429"/>
            </a:stretch>
          </a:blipFill>
        </p:spPr>
        <p:txBody>
          <a:bodyPr numCol="1"/>
          <a:lstStyle/>
          <a:p>
            <a:r>
              <a:rPr lang="zh-CN">
                <a:noFill/>
              </a:rPr>
              <a:t> </a:t>
            </a:r>
            <a:endParaRPr lang="zh-CN">
              <a:noFill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 numCol="1"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 smtClean="0"/>
            </a:fld>
            <a:endParaRPr lang="en-GB" altLang="en-GB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083918"/>
            <a:ext cx="2762250" cy="657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173721"/>
            <a:ext cx="3117639" cy="1529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altLang="en-GB" dirty="0"/>
              <a:t>Multiple Thresholds</a:t>
            </a:r>
            <a:endParaRPr lang="en-GB" altLang="en-GB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830" y="1869821"/>
            <a:ext cx="1857375" cy="533400"/>
          </a:xfrm>
          <a:prstGeom prst="rect">
            <a:avLst/>
          </a:prstGeom>
        </p:spPr>
      </p:pic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77" y="2328927"/>
            <a:ext cx="5057775" cy="485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7544" y="1361201"/>
            <a:ext cx="7416824" cy="3077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altLang="zh-CN" dirty="0"/>
              <a:t>Single threshold is rarely sufficient for the whole </a:t>
            </a:r>
            <a:r>
              <a:rPr lang="en-US" altLang="zh-CN" dirty="0" smtClean="0"/>
              <a:t>image, similar to one threshold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667" y="3010619"/>
            <a:ext cx="2551784" cy="19058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12" y="3129388"/>
            <a:ext cx="2042319" cy="17306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853" y="3048900"/>
            <a:ext cx="2304604" cy="1952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/>
              <a:t>Morphological Watersheds</a:t>
            </a:r>
            <a:br>
              <a:rPr lang="en-US" altLang="zh-CN" dirty="0"/>
            </a:b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lvl="1">
              <a:buSzPct val="100000"/>
              <a:buNone/>
            </a:pPr>
            <a:r>
              <a:rPr lang="en-US" altLang="zh-CN" dirty="0" smtClean="0"/>
              <a:t>treating </a:t>
            </a:r>
            <a:r>
              <a:rPr lang="en-US" altLang="zh-CN" dirty="0"/>
              <a:t>an image as a height field or landscape, regions where the rain would flow into the same lake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Start flooding from local minima, and label ridges</a:t>
            </a:r>
            <a:br>
              <a:rPr lang="en-US" altLang="zh-CN" dirty="0"/>
            </a:b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 numCol="1"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 smtClean="0"/>
            </a:fld>
            <a:endParaRPr lang="en-GB" altLang="en-GB"/>
          </a:p>
        </p:txBody>
      </p:sp>
      <p:sp>
        <p:nvSpPr>
          <p:cNvPr id="5" name="Freeform 3"/>
          <p:cNvSpPr/>
          <p:nvPr/>
        </p:nvSpPr>
        <p:spPr>
          <a:xfrm>
            <a:off x="1403648" y="2427734"/>
            <a:ext cx="4754880" cy="1332411"/>
          </a:xfrm>
          <a:custGeom>
            <a:avLst/>
            <a:gdLst>
              <a:gd name="connsiteX0" fmla="*/ 0 w 4754880"/>
              <a:gd name="connsiteY0" fmla="*/ 1332411 h 1332411"/>
              <a:gd name="connsiteX1" fmla="*/ 17417 w 4754880"/>
              <a:gd name="connsiteY1" fmla="*/ 1288869 h 1332411"/>
              <a:gd name="connsiteX2" fmla="*/ 34835 w 4754880"/>
              <a:gd name="connsiteY2" fmla="*/ 1254034 h 1332411"/>
              <a:gd name="connsiteX3" fmla="*/ 52252 w 4754880"/>
              <a:gd name="connsiteY3" fmla="*/ 1175657 h 1332411"/>
              <a:gd name="connsiteX4" fmla="*/ 69669 w 4754880"/>
              <a:gd name="connsiteY4" fmla="*/ 1079863 h 1332411"/>
              <a:gd name="connsiteX5" fmla="*/ 78377 w 4754880"/>
              <a:gd name="connsiteY5" fmla="*/ 1053737 h 1332411"/>
              <a:gd name="connsiteX6" fmla="*/ 87086 w 4754880"/>
              <a:gd name="connsiteY6" fmla="*/ 957943 h 1332411"/>
              <a:gd name="connsiteX7" fmla="*/ 95795 w 4754880"/>
              <a:gd name="connsiteY7" fmla="*/ 931817 h 1332411"/>
              <a:gd name="connsiteX8" fmla="*/ 104503 w 4754880"/>
              <a:gd name="connsiteY8" fmla="*/ 896983 h 1332411"/>
              <a:gd name="connsiteX9" fmla="*/ 121920 w 4754880"/>
              <a:gd name="connsiteY9" fmla="*/ 844731 h 1332411"/>
              <a:gd name="connsiteX10" fmla="*/ 130629 w 4754880"/>
              <a:gd name="connsiteY10" fmla="*/ 801189 h 1332411"/>
              <a:gd name="connsiteX11" fmla="*/ 165463 w 4754880"/>
              <a:gd name="connsiteY11" fmla="*/ 731520 h 1332411"/>
              <a:gd name="connsiteX12" fmla="*/ 182880 w 4754880"/>
              <a:gd name="connsiteY12" fmla="*/ 679269 h 1332411"/>
              <a:gd name="connsiteX13" fmla="*/ 191589 w 4754880"/>
              <a:gd name="connsiteY13" fmla="*/ 653143 h 1332411"/>
              <a:gd name="connsiteX14" fmla="*/ 209006 w 4754880"/>
              <a:gd name="connsiteY14" fmla="*/ 618309 h 1332411"/>
              <a:gd name="connsiteX15" fmla="*/ 217715 w 4754880"/>
              <a:gd name="connsiteY15" fmla="*/ 592183 h 1332411"/>
              <a:gd name="connsiteX16" fmla="*/ 252549 w 4754880"/>
              <a:gd name="connsiteY16" fmla="*/ 539931 h 1332411"/>
              <a:gd name="connsiteX17" fmla="*/ 322217 w 4754880"/>
              <a:gd name="connsiteY17" fmla="*/ 452846 h 1332411"/>
              <a:gd name="connsiteX18" fmla="*/ 400595 w 4754880"/>
              <a:gd name="connsiteY18" fmla="*/ 383177 h 1332411"/>
              <a:gd name="connsiteX19" fmla="*/ 452846 w 4754880"/>
              <a:gd name="connsiteY19" fmla="*/ 365760 h 1332411"/>
              <a:gd name="connsiteX20" fmla="*/ 478972 w 4754880"/>
              <a:gd name="connsiteY20" fmla="*/ 357051 h 1332411"/>
              <a:gd name="connsiteX21" fmla="*/ 505097 w 4754880"/>
              <a:gd name="connsiteY21" fmla="*/ 365760 h 1332411"/>
              <a:gd name="connsiteX22" fmla="*/ 574766 w 4754880"/>
              <a:gd name="connsiteY22" fmla="*/ 444137 h 1332411"/>
              <a:gd name="connsiteX23" fmla="*/ 609600 w 4754880"/>
              <a:gd name="connsiteY23" fmla="*/ 496389 h 1332411"/>
              <a:gd name="connsiteX24" fmla="*/ 627017 w 4754880"/>
              <a:gd name="connsiteY24" fmla="*/ 522514 h 1332411"/>
              <a:gd name="connsiteX25" fmla="*/ 661852 w 4754880"/>
              <a:gd name="connsiteY25" fmla="*/ 627017 h 1332411"/>
              <a:gd name="connsiteX26" fmla="*/ 679269 w 4754880"/>
              <a:gd name="connsiteY26" fmla="*/ 705394 h 1332411"/>
              <a:gd name="connsiteX27" fmla="*/ 705395 w 4754880"/>
              <a:gd name="connsiteY27" fmla="*/ 748937 h 1332411"/>
              <a:gd name="connsiteX28" fmla="*/ 731520 w 4754880"/>
              <a:gd name="connsiteY28" fmla="*/ 757646 h 1332411"/>
              <a:gd name="connsiteX29" fmla="*/ 801189 w 4754880"/>
              <a:gd name="connsiteY29" fmla="*/ 714103 h 1332411"/>
              <a:gd name="connsiteX30" fmla="*/ 827315 w 4754880"/>
              <a:gd name="connsiteY30" fmla="*/ 696686 h 1332411"/>
              <a:gd name="connsiteX31" fmla="*/ 905692 w 4754880"/>
              <a:gd name="connsiteY31" fmla="*/ 627017 h 1332411"/>
              <a:gd name="connsiteX32" fmla="*/ 914400 w 4754880"/>
              <a:gd name="connsiteY32" fmla="*/ 600891 h 1332411"/>
              <a:gd name="connsiteX33" fmla="*/ 949235 w 4754880"/>
              <a:gd name="connsiteY33" fmla="*/ 557349 h 1332411"/>
              <a:gd name="connsiteX34" fmla="*/ 957943 w 4754880"/>
              <a:gd name="connsiteY34" fmla="*/ 531223 h 1332411"/>
              <a:gd name="connsiteX35" fmla="*/ 992777 w 4754880"/>
              <a:gd name="connsiteY35" fmla="*/ 478971 h 1332411"/>
              <a:gd name="connsiteX36" fmla="*/ 1010195 w 4754880"/>
              <a:gd name="connsiteY36" fmla="*/ 452846 h 1332411"/>
              <a:gd name="connsiteX37" fmla="*/ 1027612 w 4754880"/>
              <a:gd name="connsiteY37" fmla="*/ 418011 h 1332411"/>
              <a:gd name="connsiteX38" fmla="*/ 1071155 w 4754880"/>
              <a:gd name="connsiteY38" fmla="*/ 365760 h 1332411"/>
              <a:gd name="connsiteX39" fmla="*/ 1105989 w 4754880"/>
              <a:gd name="connsiteY39" fmla="*/ 357051 h 1332411"/>
              <a:gd name="connsiteX40" fmla="*/ 1132115 w 4754880"/>
              <a:gd name="connsiteY40" fmla="*/ 365760 h 1332411"/>
              <a:gd name="connsiteX41" fmla="*/ 1210492 w 4754880"/>
              <a:gd name="connsiteY41" fmla="*/ 426720 h 1332411"/>
              <a:gd name="connsiteX42" fmla="*/ 1227909 w 4754880"/>
              <a:gd name="connsiteY42" fmla="*/ 452846 h 1332411"/>
              <a:gd name="connsiteX43" fmla="*/ 1245326 w 4754880"/>
              <a:gd name="connsiteY43" fmla="*/ 487680 h 1332411"/>
              <a:gd name="connsiteX44" fmla="*/ 1254035 w 4754880"/>
              <a:gd name="connsiteY44" fmla="*/ 513806 h 1332411"/>
              <a:gd name="connsiteX45" fmla="*/ 1271452 w 4754880"/>
              <a:gd name="connsiteY45" fmla="*/ 539931 h 1332411"/>
              <a:gd name="connsiteX46" fmla="*/ 1288869 w 4754880"/>
              <a:gd name="connsiteY46" fmla="*/ 600891 h 1332411"/>
              <a:gd name="connsiteX47" fmla="*/ 1314995 w 4754880"/>
              <a:gd name="connsiteY47" fmla="*/ 679269 h 1332411"/>
              <a:gd name="connsiteX48" fmla="*/ 1323703 w 4754880"/>
              <a:gd name="connsiteY48" fmla="*/ 705394 h 1332411"/>
              <a:gd name="connsiteX49" fmla="*/ 1341120 w 4754880"/>
              <a:gd name="connsiteY49" fmla="*/ 775063 h 1332411"/>
              <a:gd name="connsiteX50" fmla="*/ 1349829 w 4754880"/>
              <a:gd name="connsiteY50" fmla="*/ 827314 h 1332411"/>
              <a:gd name="connsiteX51" fmla="*/ 1367246 w 4754880"/>
              <a:gd name="connsiteY51" fmla="*/ 862149 h 1332411"/>
              <a:gd name="connsiteX52" fmla="*/ 1384663 w 4754880"/>
              <a:gd name="connsiteY52" fmla="*/ 949234 h 1332411"/>
              <a:gd name="connsiteX53" fmla="*/ 1402080 w 4754880"/>
              <a:gd name="connsiteY53" fmla="*/ 975360 h 1332411"/>
              <a:gd name="connsiteX54" fmla="*/ 1419497 w 4754880"/>
              <a:gd name="connsiteY54" fmla="*/ 1027611 h 1332411"/>
              <a:gd name="connsiteX55" fmla="*/ 1436915 w 4754880"/>
              <a:gd name="connsiteY55" fmla="*/ 1053737 h 1332411"/>
              <a:gd name="connsiteX56" fmla="*/ 1515292 w 4754880"/>
              <a:gd name="connsiteY56" fmla="*/ 1097280 h 1332411"/>
              <a:gd name="connsiteX57" fmla="*/ 1593669 w 4754880"/>
              <a:gd name="connsiteY57" fmla="*/ 1027611 h 1332411"/>
              <a:gd name="connsiteX58" fmla="*/ 1645920 w 4754880"/>
              <a:gd name="connsiteY58" fmla="*/ 940526 h 1332411"/>
              <a:gd name="connsiteX59" fmla="*/ 1663337 w 4754880"/>
              <a:gd name="connsiteY59" fmla="*/ 914400 h 1332411"/>
              <a:gd name="connsiteX60" fmla="*/ 1698172 w 4754880"/>
              <a:gd name="connsiteY60" fmla="*/ 853440 h 1332411"/>
              <a:gd name="connsiteX61" fmla="*/ 1724297 w 4754880"/>
              <a:gd name="connsiteY61" fmla="*/ 827314 h 1332411"/>
              <a:gd name="connsiteX62" fmla="*/ 1741715 w 4754880"/>
              <a:gd name="connsiteY62" fmla="*/ 801189 h 1332411"/>
              <a:gd name="connsiteX63" fmla="*/ 1759132 w 4754880"/>
              <a:gd name="connsiteY63" fmla="*/ 783771 h 1332411"/>
              <a:gd name="connsiteX64" fmla="*/ 1776549 w 4754880"/>
              <a:gd name="connsiteY64" fmla="*/ 757646 h 1332411"/>
              <a:gd name="connsiteX65" fmla="*/ 1828800 w 4754880"/>
              <a:gd name="connsiteY65" fmla="*/ 731520 h 1332411"/>
              <a:gd name="connsiteX66" fmla="*/ 1907177 w 4754880"/>
              <a:gd name="connsiteY66" fmla="*/ 740229 h 1332411"/>
              <a:gd name="connsiteX67" fmla="*/ 1950720 w 4754880"/>
              <a:gd name="connsiteY67" fmla="*/ 783771 h 1332411"/>
              <a:gd name="connsiteX68" fmla="*/ 1968137 w 4754880"/>
              <a:gd name="connsiteY68" fmla="*/ 801189 h 1332411"/>
              <a:gd name="connsiteX69" fmla="*/ 1985555 w 4754880"/>
              <a:gd name="connsiteY69" fmla="*/ 818606 h 1332411"/>
              <a:gd name="connsiteX70" fmla="*/ 2020389 w 4754880"/>
              <a:gd name="connsiteY70" fmla="*/ 862149 h 1332411"/>
              <a:gd name="connsiteX71" fmla="*/ 2046515 w 4754880"/>
              <a:gd name="connsiteY71" fmla="*/ 905691 h 1332411"/>
              <a:gd name="connsiteX72" fmla="*/ 2081349 w 4754880"/>
              <a:gd name="connsiteY72" fmla="*/ 949234 h 1332411"/>
              <a:gd name="connsiteX73" fmla="*/ 2124892 w 4754880"/>
              <a:gd name="connsiteY73" fmla="*/ 1001486 h 1332411"/>
              <a:gd name="connsiteX74" fmla="*/ 2151017 w 4754880"/>
              <a:gd name="connsiteY74" fmla="*/ 1018903 h 1332411"/>
              <a:gd name="connsiteX75" fmla="*/ 2168435 w 4754880"/>
              <a:gd name="connsiteY75" fmla="*/ 1036320 h 1332411"/>
              <a:gd name="connsiteX76" fmla="*/ 2238103 w 4754880"/>
              <a:gd name="connsiteY76" fmla="*/ 1053737 h 1332411"/>
              <a:gd name="connsiteX77" fmla="*/ 2351315 w 4754880"/>
              <a:gd name="connsiteY77" fmla="*/ 1045029 h 1332411"/>
              <a:gd name="connsiteX78" fmla="*/ 2368732 w 4754880"/>
              <a:gd name="connsiteY78" fmla="*/ 1027611 h 1332411"/>
              <a:gd name="connsiteX79" fmla="*/ 2403566 w 4754880"/>
              <a:gd name="connsiteY79" fmla="*/ 975360 h 1332411"/>
              <a:gd name="connsiteX80" fmla="*/ 2420983 w 4754880"/>
              <a:gd name="connsiteY80" fmla="*/ 914400 h 1332411"/>
              <a:gd name="connsiteX81" fmla="*/ 2438400 w 4754880"/>
              <a:gd name="connsiteY81" fmla="*/ 888274 h 1332411"/>
              <a:gd name="connsiteX82" fmla="*/ 2447109 w 4754880"/>
              <a:gd name="connsiteY82" fmla="*/ 853440 h 1332411"/>
              <a:gd name="connsiteX83" fmla="*/ 2481943 w 4754880"/>
              <a:gd name="connsiteY83" fmla="*/ 801189 h 1332411"/>
              <a:gd name="connsiteX84" fmla="*/ 2490652 w 4754880"/>
              <a:gd name="connsiteY84" fmla="*/ 766354 h 1332411"/>
              <a:gd name="connsiteX85" fmla="*/ 2499360 w 4754880"/>
              <a:gd name="connsiteY85" fmla="*/ 740229 h 1332411"/>
              <a:gd name="connsiteX86" fmla="*/ 2508069 w 4754880"/>
              <a:gd name="connsiteY86" fmla="*/ 696686 h 1332411"/>
              <a:gd name="connsiteX87" fmla="*/ 2516777 w 4754880"/>
              <a:gd name="connsiteY87" fmla="*/ 661851 h 1332411"/>
              <a:gd name="connsiteX88" fmla="*/ 2534195 w 4754880"/>
              <a:gd name="connsiteY88" fmla="*/ 592183 h 1332411"/>
              <a:gd name="connsiteX89" fmla="*/ 2551612 w 4754880"/>
              <a:gd name="connsiteY89" fmla="*/ 505097 h 1332411"/>
              <a:gd name="connsiteX90" fmla="*/ 2569029 w 4754880"/>
              <a:gd name="connsiteY90" fmla="*/ 426720 h 1332411"/>
              <a:gd name="connsiteX91" fmla="*/ 2586446 w 4754880"/>
              <a:gd name="connsiteY91" fmla="*/ 391886 h 1332411"/>
              <a:gd name="connsiteX92" fmla="*/ 2647406 w 4754880"/>
              <a:gd name="connsiteY92" fmla="*/ 330926 h 1332411"/>
              <a:gd name="connsiteX93" fmla="*/ 2717075 w 4754880"/>
              <a:gd name="connsiteY93" fmla="*/ 348343 h 1332411"/>
              <a:gd name="connsiteX94" fmla="*/ 2751909 w 4754880"/>
              <a:gd name="connsiteY94" fmla="*/ 374469 h 1332411"/>
              <a:gd name="connsiteX95" fmla="*/ 2778035 w 4754880"/>
              <a:gd name="connsiteY95" fmla="*/ 426720 h 1332411"/>
              <a:gd name="connsiteX96" fmla="*/ 2821577 w 4754880"/>
              <a:gd name="connsiteY96" fmla="*/ 487680 h 1332411"/>
              <a:gd name="connsiteX97" fmla="*/ 2830286 w 4754880"/>
              <a:gd name="connsiteY97" fmla="*/ 531223 h 1332411"/>
              <a:gd name="connsiteX98" fmla="*/ 2838995 w 4754880"/>
              <a:gd name="connsiteY98" fmla="*/ 557349 h 1332411"/>
              <a:gd name="connsiteX99" fmla="*/ 2856412 w 4754880"/>
              <a:gd name="connsiteY99" fmla="*/ 661851 h 1332411"/>
              <a:gd name="connsiteX100" fmla="*/ 2865120 w 4754880"/>
              <a:gd name="connsiteY100" fmla="*/ 696686 h 1332411"/>
              <a:gd name="connsiteX101" fmla="*/ 2873829 w 4754880"/>
              <a:gd name="connsiteY101" fmla="*/ 740229 h 1332411"/>
              <a:gd name="connsiteX102" fmla="*/ 2882537 w 4754880"/>
              <a:gd name="connsiteY102" fmla="*/ 766354 h 1332411"/>
              <a:gd name="connsiteX103" fmla="*/ 2891246 w 4754880"/>
              <a:gd name="connsiteY103" fmla="*/ 801189 h 1332411"/>
              <a:gd name="connsiteX104" fmla="*/ 2908663 w 4754880"/>
              <a:gd name="connsiteY104" fmla="*/ 862149 h 1332411"/>
              <a:gd name="connsiteX105" fmla="*/ 2917372 w 4754880"/>
              <a:gd name="connsiteY105" fmla="*/ 896983 h 1332411"/>
              <a:gd name="connsiteX106" fmla="*/ 2934789 w 4754880"/>
              <a:gd name="connsiteY106" fmla="*/ 923109 h 1332411"/>
              <a:gd name="connsiteX107" fmla="*/ 2952206 w 4754880"/>
              <a:gd name="connsiteY107" fmla="*/ 957943 h 1332411"/>
              <a:gd name="connsiteX108" fmla="*/ 2995749 w 4754880"/>
              <a:gd name="connsiteY108" fmla="*/ 1018903 h 1332411"/>
              <a:gd name="connsiteX109" fmla="*/ 3030583 w 4754880"/>
              <a:gd name="connsiteY109" fmla="*/ 1105989 h 1332411"/>
              <a:gd name="connsiteX110" fmla="*/ 3074126 w 4754880"/>
              <a:gd name="connsiteY110" fmla="*/ 1149531 h 1332411"/>
              <a:gd name="connsiteX111" fmla="*/ 3091543 w 4754880"/>
              <a:gd name="connsiteY111" fmla="*/ 1193074 h 1332411"/>
              <a:gd name="connsiteX112" fmla="*/ 3126377 w 4754880"/>
              <a:gd name="connsiteY112" fmla="*/ 1219200 h 1332411"/>
              <a:gd name="connsiteX113" fmla="*/ 3143795 w 4754880"/>
              <a:gd name="connsiteY113" fmla="*/ 1236617 h 1332411"/>
              <a:gd name="connsiteX114" fmla="*/ 3187337 w 4754880"/>
              <a:gd name="connsiteY114" fmla="*/ 1166949 h 1332411"/>
              <a:gd name="connsiteX115" fmla="*/ 3204755 w 4754880"/>
              <a:gd name="connsiteY115" fmla="*/ 1140823 h 1332411"/>
              <a:gd name="connsiteX116" fmla="*/ 3222172 w 4754880"/>
              <a:gd name="connsiteY116" fmla="*/ 1105989 h 1332411"/>
              <a:gd name="connsiteX117" fmla="*/ 3230880 w 4754880"/>
              <a:gd name="connsiteY117" fmla="*/ 1071154 h 1332411"/>
              <a:gd name="connsiteX118" fmla="*/ 3265715 w 4754880"/>
              <a:gd name="connsiteY118" fmla="*/ 1027611 h 1332411"/>
              <a:gd name="connsiteX119" fmla="*/ 3309257 w 4754880"/>
              <a:gd name="connsiteY119" fmla="*/ 984069 h 1332411"/>
              <a:gd name="connsiteX120" fmla="*/ 3326675 w 4754880"/>
              <a:gd name="connsiteY120" fmla="*/ 1001486 h 1332411"/>
              <a:gd name="connsiteX121" fmla="*/ 3413760 w 4754880"/>
              <a:gd name="connsiteY121" fmla="*/ 1062446 h 1332411"/>
              <a:gd name="connsiteX122" fmla="*/ 3439886 w 4754880"/>
              <a:gd name="connsiteY122" fmla="*/ 1088571 h 1332411"/>
              <a:gd name="connsiteX123" fmla="*/ 3500846 w 4754880"/>
              <a:gd name="connsiteY123" fmla="*/ 1166949 h 1332411"/>
              <a:gd name="connsiteX124" fmla="*/ 3526972 w 4754880"/>
              <a:gd name="connsiteY124" fmla="*/ 1175657 h 1332411"/>
              <a:gd name="connsiteX125" fmla="*/ 3596640 w 4754880"/>
              <a:gd name="connsiteY125" fmla="*/ 1166949 h 1332411"/>
              <a:gd name="connsiteX126" fmla="*/ 3614057 w 4754880"/>
              <a:gd name="connsiteY126" fmla="*/ 1140823 h 1332411"/>
              <a:gd name="connsiteX127" fmla="*/ 3640183 w 4754880"/>
              <a:gd name="connsiteY127" fmla="*/ 1079863 h 1332411"/>
              <a:gd name="connsiteX128" fmla="*/ 3648892 w 4754880"/>
              <a:gd name="connsiteY128" fmla="*/ 1045029 h 1332411"/>
              <a:gd name="connsiteX129" fmla="*/ 3675017 w 4754880"/>
              <a:gd name="connsiteY129" fmla="*/ 1010194 h 1332411"/>
              <a:gd name="connsiteX130" fmla="*/ 3727269 w 4754880"/>
              <a:gd name="connsiteY130" fmla="*/ 1053737 h 1332411"/>
              <a:gd name="connsiteX131" fmla="*/ 3744686 w 4754880"/>
              <a:gd name="connsiteY131" fmla="*/ 1079863 h 1332411"/>
              <a:gd name="connsiteX132" fmla="*/ 3770812 w 4754880"/>
              <a:gd name="connsiteY132" fmla="*/ 1071154 h 1332411"/>
              <a:gd name="connsiteX133" fmla="*/ 3779520 w 4754880"/>
              <a:gd name="connsiteY133" fmla="*/ 1018903 h 1332411"/>
              <a:gd name="connsiteX134" fmla="*/ 3796937 w 4754880"/>
              <a:gd name="connsiteY134" fmla="*/ 966651 h 1332411"/>
              <a:gd name="connsiteX135" fmla="*/ 3805646 w 4754880"/>
              <a:gd name="connsiteY135" fmla="*/ 905691 h 1332411"/>
              <a:gd name="connsiteX136" fmla="*/ 3823063 w 4754880"/>
              <a:gd name="connsiteY136" fmla="*/ 714103 h 1332411"/>
              <a:gd name="connsiteX137" fmla="*/ 3840480 w 4754880"/>
              <a:gd name="connsiteY137" fmla="*/ 670560 h 1332411"/>
              <a:gd name="connsiteX138" fmla="*/ 3849189 w 4754880"/>
              <a:gd name="connsiteY138" fmla="*/ 574766 h 1332411"/>
              <a:gd name="connsiteX139" fmla="*/ 3892732 w 4754880"/>
              <a:gd name="connsiteY139" fmla="*/ 400594 h 1332411"/>
              <a:gd name="connsiteX140" fmla="*/ 3901440 w 4754880"/>
              <a:gd name="connsiteY140" fmla="*/ 365760 h 1332411"/>
              <a:gd name="connsiteX141" fmla="*/ 3944983 w 4754880"/>
              <a:gd name="connsiteY141" fmla="*/ 261257 h 1332411"/>
              <a:gd name="connsiteX142" fmla="*/ 3962400 w 4754880"/>
              <a:gd name="connsiteY142" fmla="*/ 209006 h 1332411"/>
              <a:gd name="connsiteX143" fmla="*/ 3997235 w 4754880"/>
              <a:gd name="connsiteY143" fmla="*/ 148046 h 1332411"/>
              <a:gd name="connsiteX144" fmla="*/ 4005943 w 4754880"/>
              <a:gd name="connsiteY144" fmla="*/ 121920 h 1332411"/>
              <a:gd name="connsiteX145" fmla="*/ 4032069 w 4754880"/>
              <a:gd name="connsiteY145" fmla="*/ 87086 h 1332411"/>
              <a:gd name="connsiteX146" fmla="*/ 4049486 w 4754880"/>
              <a:gd name="connsiteY146" fmla="*/ 60960 h 1332411"/>
              <a:gd name="connsiteX147" fmla="*/ 4101737 w 4754880"/>
              <a:gd name="connsiteY147" fmla="*/ 8709 h 1332411"/>
              <a:gd name="connsiteX148" fmla="*/ 4136572 w 4754880"/>
              <a:gd name="connsiteY148" fmla="*/ 0 h 1332411"/>
              <a:gd name="connsiteX149" fmla="*/ 4162697 w 4754880"/>
              <a:gd name="connsiteY149" fmla="*/ 52251 h 1332411"/>
              <a:gd name="connsiteX150" fmla="*/ 4197532 w 4754880"/>
              <a:gd name="connsiteY150" fmla="*/ 121920 h 1332411"/>
              <a:gd name="connsiteX151" fmla="*/ 4206240 w 4754880"/>
              <a:gd name="connsiteY151" fmla="*/ 148046 h 1332411"/>
              <a:gd name="connsiteX152" fmla="*/ 4214949 w 4754880"/>
              <a:gd name="connsiteY152" fmla="*/ 182880 h 1332411"/>
              <a:gd name="connsiteX153" fmla="*/ 4232366 w 4754880"/>
              <a:gd name="connsiteY153" fmla="*/ 226423 h 1332411"/>
              <a:gd name="connsiteX154" fmla="*/ 4241075 w 4754880"/>
              <a:gd name="connsiteY154" fmla="*/ 278674 h 1332411"/>
              <a:gd name="connsiteX155" fmla="*/ 4258492 w 4754880"/>
              <a:gd name="connsiteY155" fmla="*/ 304800 h 1332411"/>
              <a:gd name="connsiteX156" fmla="*/ 4267200 w 4754880"/>
              <a:gd name="connsiteY156" fmla="*/ 330926 h 1332411"/>
              <a:gd name="connsiteX157" fmla="*/ 4293326 w 4754880"/>
              <a:gd name="connsiteY157" fmla="*/ 452846 h 1332411"/>
              <a:gd name="connsiteX158" fmla="*/ 4302035 w 4754880"/>
              <a:gd name="connsiteY158" fmla="*/ 557349 h 1332411"/>
              <a:gd name="connsiteX159" fmla="*/ 4310743 w 4754880"/>
              <a:gd name="connsiteY159" fmla="*/ 592183 h 1332411"/>
              <a:gd name="connsiteX160" fmla="*/ 4319452 w 4754880"/>
              <a:gd name="connsiteY160" fmla="*/ 748937 h 1332411"/>
              <a:gd name="connsiteX161" fmla="*/ 4336869 w 4754880"/>
              <a:gd name="connsiteY161" fmla="*/ 870857 h 1332411"/>
              <a:gd name="connsiteX162" fmla="*/ 4345577 w 4754880"/>
              <a:gd name="connsiteY162" fmla="*/ 923109 h 1332411"/>
              <a:gd name="connsiteX163" fmla="*/ 4362995 w 4754880"/>
              <a:gd name="connsiteY163" fmla="*/ 949234 h 1332411"/>
              <a:gd name="connsiteX164" fmla="*/ 4380412 w 4754880"/>
              <a:gd name="connsiteY164" fmla="*/ 984069 h 1332411"/>
              <a:gd name="connsiteX165" fmla="*/ 4389120 w 4754880"/>
              <a:gd name="connsiteY165" fmla="*/ 1010194 h 1332411"/>
              <a:gd name="connsiteX166" fmla="*/ 4415246 w 4754880"/>
              <a:gd name="connsiteY166" fmla="*/ 1036320 h 1332411"/>
              <a:gd name="connsiteX167" fmla="*/ 4484915 w 4754880"/>
              <a:gd name="connsiteY167" fmla="*/ 1097280 h 1332411"/>
              <a:gd name="connsiteX168" fmla="*/ 4511040 w 4754880"/>
              <a:gd name="connsiteY168" fmla="*/ 1114697 h 1332411"/>
              <a:gd name="connsiteX169" fmla="*/ 4563292 w 4754880"/>
              <a:gd name="connsiteY169" fmla="*/ 1132114 h 1332411"/>
              <a:gd name="connsiteX170" fmla="*/ 4685212 w 4754880"/>
              <a:gd name="connsiteY170" fmla="*/ 1149531 h 1332411"/>
              <a:gd name="connsiteX171" fmla="*/ 4754880 w 4754880"/>
              <a:gd name="connsiteY171" fmla="*/ 1158240 h 133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4754880" h="1332411">
                <a:moveTo>
                  <a:pt x="0" y="1332411"/>
                </a:moveTo>
                <a:cubicBezTo>
                  <a:pt x="5806" y="1317897"/>
                  <a:pt x="11068" y="1303154"/>
                  <a:pt x="17417" y="1288869"/>
                </a:cubicBezTo>
                <a:cubicBezTo>
                  <a:pt x="22690" y="1277006"/>
                  <a:pt x="30277" y="1266190"/>
                  <a:pt x="34835" y="1254034"/>
                </a:cubicBezTo>
                <a:cubicBezTo>
                  <a:pt x="39766" y="1240884"/>
                  <a:pt x="50306" y="1186360"/>
                  <a:pt x="52252" y="1175657"/>
                </a:cubicBezTo>
                <a:cubicBezTo>
                  <a:pt x="57432" y="1147167"/>
                  <a:pt x="62494" y="1108562"/>
                  <a:pt x="69669" y="1079863"/>
                </a:cubicBezTo>
                <a:cubicBezTo>
                  <a:pt x="71895" y="1070957"/>
                  <a:pt x="75474" y="1062446"/>
                  <a:pt x="78377" y="1053737"/>
                </a:cubicBezTo>
                <a:cubicBezTo>
                  <a:pt x="81280" y="1021806"/>
                  <a:pt x="82551" y="989684"/>
                  <a:pt x="87086" y="957943"/>
                </a:cubicBezTo>
                <a:cubicBezTo>
                  <a:pt x="88384" y="948855"/>
                  <a:pt x="93273" y="940644"/>
                  <a:pt x="95795" y="931817"/>
                </a:cubicBezTo>
                <a:cubicBezTo>
                  <a:pt x="99083" y="920309"/>
                  <a:pt x="101064" y="908447"/>
                  <a:pt x="104503" y="896983"/>
                </a:cubicBezTo>
                <a:cubicBezTo>
                  <a:pt x="109778" y="879398"/>
                  <a:pt x="118319" y="862734"/>
                  <a:pt x="121920" y="844731"/>
                </a:cubicBezTo>
                <a:cubicBezTo>
                  <a:pt x="124823" y="830217"/>
                  <a:pt x="125316" y="815004"/>
                  <a:pt x="130629" y="801189"/>
                </a:cubicBezTo>
                <a:cubicBezTo>
                  <a:pt x="139950" y="776956"/>
                  <a:pt x="157252" y="756152"/>
                  <a:pt x="165463" y="731520"/>
                </a:cubicBezTo>
                <a:lnTo>
                  <a:pt x="182880" y="679269"/>
                </a:lnTo>
                <a:cubicBezTo>
                  <a:pt x="185783" y="670560"/>
                  <a:pt x="187484" y="661354"/>
                  <a:pt x="191589" y="653143"/>
                </a:cubicBezTo>
                <a:cubicBezTo>
                  <a:pt x="197395" y="641532"/>
                  <a:pt x="203892" y="630241"/>
                  <a:pt x="209006" y="618309"/>
                </a:cubicBezTo>
                <a:cubicBezTo>
                  <a:pt x="212622" y="609871"/>
                  <a:pt x="213257" y="600208"/>
                  <a:pt x="217715" y="592183"/>
                </a:cubicBezTo>
                <a:cubicBezTo>
                  <a:pt x="227881" y="573884"/>
                  <a:pt x="241454" y="557682"/>
                  <a:pt x="252549" y="539931"/>
                </a:cubicBezTo>
                <a:cubicBezTo>
                  <a:pt x="338415" y="402547"/>
                  <a:pt x="259251" y="507942"/>
                  <a:pt x="322217" y="452846"/>
                </a:cubicBezTo>
                <a:cubicBezTo>
                  <a:pt x="345636" y="432355"/>
                  <a:pt x="370827" y="398061"/>
                  <a:pt x="400595" y="383177"/>
                </a:cubicBezTo>
                <a:cubicBezTo>
                  <a:pt x="417016" y="374967"/>
                  <a:pt x="435429" y="371566"/>
                  <a:pt x="452846" y="365760"/>
                </a:cubicBezTo>
                <a:lnTo>
                  <a:pt x="478972" y="357051"/>
                </a:lnTo>
                <a:cubicBezTo>
                  <a:pt x="487680" y="359954"/>
                  <a:pt x="497127" y="361206"/>
                  <a:pt x="505097" y="365760"/>
                </a:cubicBezTo>
                <a:cubicBezTo>
                  <a:pt x="546759" y="389568"/>
                  <a:pt x="546185" y="401266"/>
                  <a:pt x="574766" y="444137"/>
                </a:cubicBezTo>
                <a:lnTo>
                  <a:pt x="609600" y="496389"/>
                </a:lnTo>
                <a:cubicBezTo>
                  <a:pt x="615406" y="505097"/>
                  <a:pt x="623707" y="512585"/>
                  <a:pt x="627017" y="522514"/>
                </a:cubicBezTo>
                <a:lnTo>
                  <a:pt x="661852" y="627017"/>
                </a:lnTo>
                <a:cubicBezTo>
                  <a:pt x="681453" y="685820"/>
                  <a:pt x="658838" y="613454"/>
                  <a:pt x="679269" y="705394"/>
                </a:cubicBezTo>
                <a:cubicBezTo>
                  <a:pt x="683485" y="724366"/>
                  <a:pt x="687826" y="738395"/>
                  <a:pt x="705395" y="748937"/>
                </a:cubicBezTo>
                <a:cubicBezTo>
                  <a:pt x="713266" y="753660"/>
                  <a:pt x="722812" y="754743"/>
                  <a:pt x="731520" y="757646"/>
                </a:cubicBezTo>
                <a:cubicBezTo>
                  <a:pt x="786080" y="730367"/>
                  <a:pt x="748431" y="751788"/>
                  <a:pt x="801189" y="714103"/>
                </a:cubicBezTo>
                <a:cubicBezTo>
                  <a:pt x="809706" y="708019"/>
                  <a:pt x="819492" y="703640"/>
                  <a:pt x="827315" y="696686"/>
                </a:cubicBezTo>
                <a:cubicBezTo>
                  <a:pt x="916793" y="617149"/>
                  <a:pt x="846397" y="666546"/>
                  <a:pt x="905692" y="627017"/>
                </a:cubicBezTo>
                <a:cubicBezTo>
                  <a:pt x="908595" y="618308"/>
                  <a:pt x="910295" y="609102"/>
                  <a:pt x="914400" y="600891"/>
                </a:cubicBezTo>
                <a:cubicBezTo>
                  <a:pt x="925385" y="578920"/>
                  <a:pt x="933035" y="573548"/>
                  <a:pt x="949235" y="557349"/>
                </a:cubicBezTo>
                <a:cubicBezTo>
                  <a:pt x="952138" y="548640"/>
                  <a:pt x="953485" y="539248"/>
                  <a:pt x="957943" y="531223"/>
                </a:cubicBezTo>
                <a:cubicBezTo>
                  <a:pt x="968109" y="512924"/>
                  <a:pt x="981165" y="496388"/>
                  <a:pt x="992777" y="478971"/>
                </a:cubicBezTo>
                <a:cubicBezTo>
                  <a:pt x="998583" y="470262"/>
                  <a:pt x="1005514" y="462207"/>
                  <a:pt x="1010195" y="452846"/>
                </a:cubicBezTo>
                <a:cubicBezTo>
                  <a:pt x="1016001" y="441234"/>
                  <a:pt x="1021171" y="429283"/>
                  <a:pt x="1027612" y="418011"/>
                </a:cubicBezTo>
                <a:cubicBezTo>
                  <a:pt x="1036356" y="402709"/>
                  <a:pt x="1055873" y="374493"/>
                  <a:pt x="1071155" y="365760"/>
                </a:cubicBezTo>
                <a:cubicBezTo>
                  <a:pt x="1081547" y="359822"/>
                  <a:pt x="1094378" y="359954"/>
                  <a:pt x="1105989" y="357051"/>
                </a:cubicBezTo>
                <a:cubicBezTo>
                  <a:pt x="1114698" y="359954"/>
                  <a:pt x="1124090" y="361302"/>
                  <a:pt x="1132115" y="365760"/>
                </a:cubicBezTo>
                <a:cubicBezTo>
                  <a:pt x="1162249" y="382501"/>
                  <a:pt x="1188606" y="400457"/>
                  <a:pt x="1210492" y="426720"/>
                </a:cubicBezTo>
                <a:cubicBezTo>
                  <a:pt x="1217192" y="434761"/>
                  <a:pt x="1222716" y="443759"/>
                  <a:pt x="1227909" y="452846"/>
                </a:cubicBezTo>
                <a:cubicBezTo>
                  <a:pt x="1234350" y="464117"/>
                  <a:pt x="1240212" y="475748"/>
                  <a:pt x="1245326" y="487680"/>
                </a:cubicBezTo>
                <a:cubicBezTo>
                  <a:pt x="1248942" y="496118"/>
                  <a:pt x="1249930" y="505595"/>
                  <a:pt x="1254035" y="513806"/>
                </a:cubicBezTo>
                <a:cubicBezTo>
                  <a:pt x="1258716" y="523167"/>
                  <a:pt x="1265646" y="531223"/>
                  <a:pt x="1271452" y="539931"/>
                </a:cubicBezTo>
                <a:cubicBezTo>
                  <a:pt x="1300727" y="627762"/>
                  <a:pt x="1256052" y="491503"/>
                  <a:pt x="1288869" y="600891"/>
                </a:cubicBezTo>
                <a:cubicBezTo>
                  <a:pt x="1288883" y="600936"/>
                  <a:pt x="1310633" y="666184"/>
                  <a:pt x="1314995" y="679269"/>
                </a:cubicBezTo>
                <a:cubicBezTo>
                  <a:pt x="1317898" y="687977"/>
                  <a:pt x="1321477" y="696489"/>
                  <a:pt x="1323703" y="705394"/>
                </a:cubicBezTo>
                <a:cubicBezTo>
                  <a:pt x="1329509" y="728617"/>
                  <a:pt x="1337184" y="751451"/>
                  <a:pt x="1341120" y="775063"/>
                </a:cubicBezTo>
                <a:cubicBezTo>
                  <a:pt x="1344023" y="792480"/>
                  <a:pt x="1344755" y="810401"/>
                  <a:pt x="1349829" y="827314"/>
                </a:cubicBezTo>
                <a:cubicBezTo>
                  <a:pt x="1353559" y="839749"/>
                  <a:pt x="1361440" y="850537"/>
                  <a:pt x="1367246" y="862149"/>
                </a:cubicBezTo>
                <a:cubicBezTo>
                  <a:pt x="1370455" y="884610"/>
                  <a:pt x="1372504" y="924916"/>
                  <a:pt x="1384663" y="949234"/>
                </a:cubicBezTo>
                <a:cubicBezTo>
                  <a:pt x="1389344" y="958596"/>
                  <a:pt x="1397829" y="965796"/>
                  <a:pt x="1402080" y="975360"/>
                </a:cubicBezTo>
                <a:cubicBezTo>
                  <a:pt x="1409536" y="992137"/>
                  <a:pt x="1409313" y="1012335"/>
                  <a:pt x="1419497" y="1027611"/>
                </a:cubicBezTo>
                <a:cubicBezTo>
                  <a:pt x="1425303" y="1036320"/>
                  <a:pt x="1429038" y="1046845"/>
                  <a:pt x="1436915" y="1053737"/>
                </a:cubicBezTo>
                <a:cubicBezTo>
                  <a:pt x="1473770" y="1085985"/>
                  <a:pt x="1479409" y="1085319"/>
                  <a:pt x="1515292" y="1097280"/>
                </a:cubicBezTo>
                <a:cubicBezTo>
                  <a:pt x="1541182" y="1077862"/>
                  <a:pt x="1575734" y="1054513"/>
                  <a:pt x="1593669" y="1027611"/>
                </a:cubicBezTo>
                <a:cubicBezTo>
                  <a:pt x="1678878" y="899798"/>
                  <a:pt x="1592366" y="1034246"/>
                  <a:pt x="1645920" y="940526"/>
                </a:cubicBezTo>
                <a:cubicBezTo>
                  <a:pt x="1651113" y="931439"/>
                  <a:pt x="1658144" y="923487"/>
                  <a:pt x="1663337" y="914400"/>
                </a:cubicBezTo>
                <a:cubicBezTo>
                  <a:pt x="1678822" y="887302"/>
                  <a:pt x="1678886" y="876583"/>
                  <a:pt x="1698172" y="853440"/>
                </a:cubicBezTo>
                <a:cubicBezTo>
                  <a:pt x="1706056" y="843979"/>
                  <a:pt x="1716413" y="836775"/>
                  <a:pt x="1724297" y="827314"/>
                </a:cubicBezTo>
                <a:cubicBezTo>
                  <a:pt x="1730997" y="819274"/>
                  <a:pt x="1735177" y="809362"/>
                  <a:pt x="1741715" y="801189"/>
                </a:cubicBezTo>
                <a:cubicBezTo>
                  <a:pt x="1746844" y="794778"/>
                  <a:pt x="1754003" y="790182"/>
                  <a:pt x="1759132" y="783771"/>
                </a:cubicBezTo>
                <a:cubicBezTo>
                  <a:pt x="1765670" y="775598"/>
                  <a:pt x="1769148" y="765047"/>
                  <a:pt x="1776549" y="757646"/>
                </a:cubicBezTo>
                <a:cubicBezTo>
                  <a:pt x="1793430" y="740765"/>
                  <a:pt x="1807552" y="738603"/>
                  <a:pt x="1828800" y="731520"/>
                </a:cubicBezTo>
                <a:cubicBezTo>
                  <a:pt x="1854926" y="734423"/>
                  <a:pt x="1883016" y="729874"/>
                  <a:pt x="1907177" y="740229"/>
                </a:cubicBezTo>
                <a:cubicBezTo>
                  <a:pt x="1926044" y="748315"/>
                  <a:pt x="1936206" y="769257"/>
                  <a:pt x="1950720" y="783771"/>
                </a:cubicBezTo>
                <a:lnTo>
                  <a:pt x="1968137" y="801189"/>
                </a:lnTo>
                <a:cubicBezTo>
                  <a:pt x="1973943" y="806995"/>
                  <a:pt x="1981000" y="811774"/>
                  <a:pt x="1985555" y="818606"/>
                </a:cubicBezTo>
                <a:cubicBezTo>
                  <a:pt x="2007527" y="851563"/>
                  <a:pt x="1995572" y="837330"/>
                  <a:pt x="2020389" y="862149"/>
                </a:cubicBezTo>
                <a:cubicBezTo>
                  <a:pt x="2045058" y="936158"/>
                  <a:pt x="2010652" y="845920"/>
                  <a:pt x="2046515" y="905691"/>
                </a:cubicBezTo>
                <a:cubicBezTo>
                  <a:pt x="2074559" y="952430"/>
                  <a:pt x="2029312" y="914543"/>
                  <a:pt x="2081349" y="949234"/>
                </a:cubicBezTo>
                <a:cubicBezTo>
                  <a:pt x="2098475" y="974924"/>
                  <a:pt x="2099746" y="980531"/>
                  <a:pt x="2124892" y="1001486"/>
                </a:cubicBezTo>
                <a:cubicBezTo>
                  <a:pt x="2132932" y="1008186"/>
                  <a:pt x="2142844" y="1012365"/>
                  <a:pt x="2151017" y="1018903"/>
                </a:cubicBezTo>
                <a:cubicBezTo>
                  <a:pt x="2157428" y="1024032"/>
                  <a:pt x="2161394" y="1032096"/>
                  <a:pt x="2168435" y="1036320"/>
                </a:cubicBezTo>
                <a:cubicBezTo>
                  <a:pt x="2181827" y="1044355"/>
                  <a:pt x="2228733" y="1051863"/>
                  <a:pt x="2238103" y="1053737"/>
                </a:cubicBezTo>
                <a:cubicBezTo>
                  <a:pt x="2275840" y="1050834"/>
                  <a:pt x="2314201" y="1052452"/>
                  <a:pt x="2351315" y="1045029"/>
                </a:cubicBezTo>
                <a:cubicBezTo>
                  <a:pt x="2359366" y="1043419"/>
                  <a:pt x="2363806" y="1034180"/>
                  <a:pt x="2368732" y="1027611"/>
                </a:cubicBezTo>
                <a:cubicBezTo>
                  <a:pt x="2381291" y="1010865"/>
                  <a:pt x="2403566" y="975360"/>
                  <a:pt x="2403566" y="975360"/>
                </a:cubicBezTo>
                <a:cubicBezTo>
                  <a:pt x="2406355" y="964205"/>
                  <a:pt x="2414739" y="926889"/>
                  <a:pt x="2420983" y="914400"/>
                </a:cubicBezTo>
                <a:cubicBezTo>
                  <a:pt x="2425664" y="905038"/>
                  <a:pt x="2432594" y="896983"/>
                  <a:pt x="2438400" y="888274"/>
                </a:cubicBezTo>
                <a:cubicBezTo>
                  <a:pt x="2441303" y="876663"/>
                  <a:pt x="2441756" y="864145"/>
                  <a:pt x="2447109" y="853440"/>
                </a:cubicBezTo>
                <a:cubicBezTo>
                  <a:pt x="2456470" y="834717"/>
                  <a:pt x="2481943" y="801189"/>
                  <a:pt x="2481943" y="801189"/>
                </a:cubicBezTo>
                <a:cubicBezTo>
                  <a:pt x="2484846" y="789577"/>
                  <a:pt x="2487364" y="777863"/>
                  <a:pt x="2490652" y="766354"/>
                </a:cubicBezTo>
                <a:cubicBezTo>
                  <a:pt x="2493174" y="757528"/>
                  <a:pt x="2497134" y="749134"/>
                  <a:pt x="2499360" y="740229"/>
                </a:cubicBezTo>
                <a:cubicBezTo>
                  <a:pt x="2502950" y="725869"/>
                  <a:pt x="2504858" y="711135"/>
                  <a:pt x="2508069" y="696686"/>
                </a:cubicBezTo>
                <a:cubicBezTo>
                  <a:pt x="2510665" y="685002"/>
                  <a:pt x="2514181" y="673535"/>
                  <a:pt x="2516777" y="661851"/>
                </a:cubicBezTo>
                <a:cubicBezTo>
                  <a:pt x="2530787" y="598807"/>
                  <a:pt x="2518634" y="638863"/>
                  <a:pt x="2534195" y="592183"/>
                </a:cubicBezTo>
                <a:cubicBezTo>
                  <a:pt x="2551261" y="489780"/>
                  <a:pt x="2534289" y="583053"/>
                  <a:pt x="2551612" y="505097"/>
                </a:cubicBezTo>
                <a:cubicBezTo>
                  <a:pt x="2554624" y="491544"/>
                  <a:pt x="2563234" y="442174"/>
                  <a:pt x="2569029" y="426720"/>
                </a:cubicBezTo>
                <a:cubicBezTo>
                  <a:pt x="2573587" y="414565"/>
                  <a:pt x="2579767" y="403018"/>
                  <a:pt x="2586446" y="391886"/>
                </a:cubicBezTo>
                <a:cubicBezTo>
                  <a:pt x="2621382" y="333659"/>
                  <a:pt x="2603610" y="345524"/>
                  <a:pt x="2647406" y="330926"/>
                </a:cubicBezTo>
                <a:cubicBezTo>
                  <a:pt x="2658435" y="333132"/>
                  <a:pt x="2702654" y="340102"/>
                  <a:pt x="2717075" y="348343"/>
                </a:cubicBezTo>
                <a:cubicBezTo>
                  <a:pt x="2729677" y="355544"/>
                  <a:pt x="2741646" y="364206"/>
                  <a:pt x="2751909" y="374469"/>
                </a:cubicBezTo>
                <a:cubicBezTo>
                  <a:pt x="2772828" y="395388"/>
                  <a:pt x="2767411" y="401930"/>
                  <a:pt x="2778035" y="426720"/>
                </a:cubicBezTo>
                <a:cubicBezTo>
                  <a:pt x="2795229" y="466838"/>
                  <a:pt x="2791710" y="457811"/>
                  <a:pt x="2821577" y="487680"/>
                </a:cubicBezTo>
                <a:cubicBezTo>
                  <a:pt x="2824480" y="502194"/>
                  <a:pt x="2826696" y="516863"/>
                  <a:pt x="2830286" y="531223"/>
                </a:cubicBezTo>
                <a:cubicBezTo>
                  <a:pt x="2832513" y="540129"/>
                  <a:pt x="2837195" y="548347"/>
                  <a:pt x="2838995" y="557349"/>
                </a:cubicBezTo>
                <a:cubicBezTo>
                  <a:pt x="2845921" y="591978"/>
                  <a:pt x="2847848" y="627591"/>
                  <a:pt x="2856412" y="661851"/>
                </a:cubicBezTo>
                <a:cubicBezTo>
                  <a:pt x="2859315" y="673463"/>
                  <a:pt x="2862524" y="685002"/>
                  <a:pt x="2865120" y="696686"/>
                </a:cubicBezTo>
                <a:cubicBezTo>
                  <a:pt x="2868331" y="711135"/>
                  <a:pt x="2870239" y="725869"/>
                  <a:pt x="2873829" y="740229"/>
                </a:cubicBezTo>
                <a:cubicBezTo>
                  <a:pt x="2876055" y="749134"/>
                  <a:pt x="2880015" y="757528"/>
                  <a:pt x="2882537" y="766354"/>
                </a:cubicBezTo>
                <a:cubicBezTo>
                  <a:pt x="2885825" y="777863"/>
                  <a:pt x="2888097" y="789642"/>
                  <a:pt x="2891246" y="801189"/>
                </a:cubicBezTo>
                <a:cubicBezTo>
                  <a:pt x="2896807" y="821577"/>
                  <a:pt x="2903102" y="841761"/>
                  <a:pt x="2908663" y="862149"/>
                </a:cubicBezTo>
                <a:cubicBezTo>
                  <a:pt x="2911812" y="873696"/>
                  <a:pt x="2912657" y="885982"/>
                  <a:pt x="2917372" y="896983"/>
                </a:cubicBezTo>
                <a:cubicBezTo>
                  <a:pt x="2921495" y="906603"/>
                  <a:pt x="2929596" y="914022"/>
                  <a:pt x="2934789" y="923109"/>
                </a:cubicBezTo>
                <a:cubicBezTo>
                  <a:pt x="2941230" y="934380"/>
                  <a:pt x="2945765" y="946672"/>
                  <a:pt x="2952206" y="957943"/>
                </a:cubicBezTo>
                <a:cubicBezTo>
                  <a:pt x="2962396" y="975775"/>
                  <a:pt x="2984530" y="1003945"/>
                  <a:pt x="2995749" y="1018903"/>
                </a:cubicBezTo>
                <a:cubicBezTo>
                  <a:pt x="3004573" y="1054203"/>
                  <a:pt x="3006599" y="1073011"/>
                  <a:pt x="3030583" y="1105989"/>
                </a:cubicBezTo>
                <a:cubicBezTo>
                  <a:pt x="3042656" y="1122589"/>
                  <a:pt x="3059612" y="1135017"/>
                  <a:pt x="3074126" y="1149531"/>
                </a:cubicBezTo>
                <a:cubicBezTo>
                  <a:pt x="3079932" y="1164045"/>
                  <a:pt x="3082164" y="1180568"/>
                  <a:pt x="3091543" y="1193074"/>
                </a:cubicBezTo>
                <a:cubicBezTo>
                  <a:pt x="3100251" y="1204685"/>
                  <a:pt x="3115227" y="1209908"/>
                  <a:pt x="3126377" y="1219200"/>
                </a:cubicBezTo>
                <a:cubicBezTo>
                  <a:pt x="3132685" y="1224456"/>
                  <a:pt x="3137989" y="1230811"/>
                  <a:pt x="3143795" y="1236617"/>
                </a:cubicBezTo>
                <a:cubicBezTo>
                  <a:pt x="3189637" y="1190773"/>
                  <a:pt x="3154349" y="1232923"/>
                  <a:pt x="3187337" y="1166949"/>
                </a:cubicBezTo>
                <a:cubicBezTo>
                  <a:pt x="3192018" y="1157587"/>
                  <a:pt x="3199562" y="1149911"/>
                  <a:pt x="3204755" y="1140823"/>
                </a:cubicBezTo>
                <a:cubicBezTo>
                  <a:pt x="3211196" y="1129552"/>
                  <a:pt x="3216366" y="1117600"/>
                  <a:pt x="3222172" y="1105989"/>
                </a:cubicBezTo>
                <a:cubicBezTo>
                  <a:pt x="3225075" y="1094377"/>
                  <a:pt x="3225067" y="1081617"/>
                  <a:pt x="3230880" y="1071154"/>
                </a:cubicBezTo>
                <a:cubicBezTo>
                  <a:pt x="3239907" y="1054906"/>
                  <a:pt x="3254562" y="1042481"/>
                  <a:pt x="3265715" y="1027611"/>
                </a:cubicBezTo>
                <a:cubicBezTo>
                  <a:pt x="3294744" y="988907"/>
                  <a:pt x="3268618" y="1011162"/>
                  <a:pt x="3309257" y="984069"/>
                </a:cubicBezTo>
                <a:cubicBezTo>
                  <a:pt x="3315063" y="989875"/>
                  <a:pt x="3320106" y="996560"/>
                  <a:pt x="3326675" y="1001486"/>
                </a:cubicBezTo>
                <a:cubicBezTo>
                  <a:pt x="3366655" y="1031471"/>
                  <a:pt x="3379062" y="1032705"/>
                  <a:pt x="3413760" y="1062446"/>
                </a:cubicBezTo>
                <a:cubicBezTo>
                  <a:pt x="3423111" y="1070461"/>
                  <a:pt x="3432325" y="1078850"/>
                  <a:pt x="3439886" y="1088571"/>
                </a:cubicBezTo>
                <a:cubicBezTo>
                  <a:pt x="3458518" y="1112526"/>
                  <a:pt x="3473470" y="1148699"/>
                  <a:pt x="3500846" y="1166949"/>
                </a:cubicBezTo>
                <a:cubicBezTo>
                  <a:pt x="3508484" y="1172041"/>
                  <a:pt x="3518263" y="1172754"/>
                  <a:pt x="3526972" y="1175657"/>
                </a:cubicBezTo>
                <a:cubicBezTo>
                  <a:pt x="3550195" y="1172754"/>
                  <a:pt x="3574911" y="1175641"/>
                  <a:pt x="3596640" y="1166949"/>
                </a:cubicBezTo>
                <a:cubicBezTo>
                  <a:pt x="3606358" y="1163062"/>
                  <a:pt x="3608864" y="1149910"/>
                  <a:pt x="3614057" y="1140823"/>
                </a:cubicBezTo>
                <a:cubicBezTo>
                  <a:pt x="3627332" y="1117593"/>
                  <a:pt x="3633203" y="1104294"/>
                  <a:pt x="3640183" y="1079863"/>
                </a:cubicBezTo>
                <a:cubicBezTo>
                  <a:pt x="3643471" y="1068355"/>
                  <a:pt x="3643539" y="1055734"/>
                  <a:pt x="3648892" y="1045029"/>
                </a:cubicBezTo>
                <a:cubicBezTo>
                  <a:pt x="3655383" y="1032047"/>
                  <a:pt x="3666309" y="1021806"/>
                  <a:pt x="3675017" y="1010194"/>
                </a:cubicBezTo>
                <a:cubicBezTo>
                  <a:pt x="3700706" y="1027320"/>
                  <a:pt x="3706315" y="1028592"/>
                  <a:pt x="3727269" y="1053737"/>
                </a:cubicBezTo>
                <a:cubicBezTo>
                  <a:pt x="3733969" y="1061778"/>
                  <a:pt x="3738880" y="1071154"/>
                  <a:pt x="3744686" y="1079863"/>
                </a:cubicBezTo>
                <a:cubicBezTo>
                  <a:pt x="3753395" y="1076960"/>
                  <a:pt x="3766258" y="1079124"/>
                  <a:pt x="3770812" y="1071154"/>
                </a:cubicBezTo>
                <a:cubicBezTo>
                  <a:pt x="3779572" y="1055823"/>
                  <a:pt x="3775238" y="1036033"/>
                  <a:pt x="3779520" y="1018903"/>
                </a:cubicBezTo>
                <a:cubicBezTo>
                  <a:pt x="3783973" y="1001092"/>
                  <a:pt x="3791131" y="984068"/>
                  <a:pt x="3796937" y="966651"/>
                </a:cubicBezTo>
                <a:cubicBezTo>
                  <a:pt x="3799840" y="946331"/>
                  <a:pt x="3803534" y="926108"/>
                  <a:pt x="3805646" y="905691"/>
                </a:cubicBezTo>
                <a:cubicBezTo>
                  <a:pt x="3812245" y="841905"/>
                  <a:pt x="3813665" y="777537"/>
                  <a:pt x="3823063" y="714103"/>
                </a:cubicBezTo>
                <a:cubicBezTo>
                  <a:pt x="3825354" y="698639"/>
                  <a:pt x="3834674" y="685074"/>
                  <a:pt x="3840480" y="670560"/>
                </a:cubicBezTo>
                <a:cubicBezTo>
                  <a:pt x="3843383" y="638629"/>
                  <a:pt x="3843096" y="606245"/>
                  <a:pt x="3849189" y="574766"/>
                </a:cubicBezTo>
                <a:cubicBezTo>
                  <a:pt x="3860561" y="516012"/>
                  <a:pt x="3878218" y="458651"/>
                  <a:pt x="3892732" y="400594"/>
                </a:cubicBezTo>
                <a:cubicBezTo>
                  <a:pt x="3895635" y="388983"/>
                  <a:pt x="3896087" y="376465"/>
                  <a:pt x="3901440" y="365760"/>
                </a:cubicBezTo>
                <a:cubicBezTo>
                  <a:pt x="3927272" y="314096"/>
                  <a:pt x="3919413" y="332853"/>
                  <a:pt x="3944983" y="261257"/>
                </a:cubicBezTo>
                <a:cubicBezTo>
                  <a:pt x="3951158" y="243967"/>
                  <a:pt x="3952216" y="224282"/>
                  <a:pt x="3962400" y="209006"/>
                </a:cubicBezTo>
                <a:cubicBezTo>
                  <a:pt x="3979889" y="182772"/>
                  <a:pt x="3983979" y="178977"/>
                  <a:pt x="3997235" y="148046"/>
                </a:cubicBezTo>
                <a:cubicBezTo>
                  <a:pt x="4000851" y="139609"/>
                  <a:pt x="4001389" y="129890"/>
                  <a:pt x="4005943" y="121920"/>
                </a:cubicBezTo>
                <a:cubicBezTo>
                  <a:pt x="4013144" y="109318"/>
                  <a:pt x="4023633" y="98897"/>
                  <a:pt x="4032069" y="87086"/>
                </a:cubicBezTo>
                <a:cubicBezTo>
                  <a:pt x="4038153" y="78569"/>
                  <a:pt x="4043402" y="69477"/>
                  <a:pt x="4049486" y="60960"/>
                </a:cubicBezTo>
                <a:cubicBezTo>
                  <a:pt x="4066682" y="36886"/>
                  <a:pt x="4074503" y="20381"/>
                  <a:pt x="4101737" y="8709"/>
                </a:cubicBezTo>
                <a:cubicBezTo>
                  <a:pt x="4112738" y="3994"/>
                  <a:pt x="4124960" y="2903"/>
                  <a:pt x="4136572" y="0"/>
                </a:cubicBezTo>
                <a:cubicBezTo>
                  <a:pt x="4174744" y="57260"/>
                  <a:pt x="4136942" y="-4410"/>
                  <a:pt x="4162697" y="52251"/>
                </a:cubicBezTo>
                <a:cubicBezTo>
                  <a:pt x="4173441" y="75888"/>
                  <a:pt x="4189322" y="97288"/>
                  <a:pt x="4197532" y="121920"/>
                </a:cubicBezTo>
                <a:cubicBezTo>
                  <a:pt x="4200435" y="130629"/>
                  <a:pt x="4203718" y="139220"/>
                  <a:pt x="4206240" y="148046"/>
                </a:cubicBezTo>
                <a:cubicBezTo>
                  <a:pt x="4209528" y="159554"/>
                  <a:pt x="4211164" y="171525"/>
                  <a:pt x="4214949" y="182880"/>
                </a:cubicBezTo>
                <a:cubicBezTo>
                  <a:pt x="4219892" y="197710"/>
                  <a:pt x="4226560" y="211909"/>
                  <a:pt x="4232366" y="226423"/>
                </a:cubicBezTo>
                <a:cubicBezTo>
                  <a:pt x="4235269" y="243840"/>
                  <a:pt x="4235491" y="261923"/>
                  <a:pt x="4241075" y="278674"/>
                </a:cubicBezTo>
                <a:cubicBezTo>
                  <a:pt x="4244385" y="288603"/>
                  <a:pt x="4253811" y="295438"/>
                  <a:pt x="4258492" y="304800"/>
                </a:cubicBezTo>
                <a:cubicBezTo>
                  <a:pt x="4262597" y="313011"/>
                  <a:pt x="4264678" y="322100"/>
                  <a:pt x="4267200" y="330926"/>
                </a:cubicBezTo>
                <a:cubicBezTo>
                  <a:pt x="4277796" y="368011"/>
                  <a:pt x="4286655" y="419491"/>
                  <a:pt x="4293326" y="452846"/>
                </a:cubicBezTo>
                <a:cubicBezTo>
                  <a:pt x="4296229" y="487680"/>
                  <a:pt x="4297699" y="522664"/>
                  <a:pt x="4302035" y="557349"/>
                </a:cubicBezTo>
                <a:cubicBezTo>
                  <a:pt x="4303520" y="569225"/>
                  <a:pt x="4309659" y="580264"/>
                  <a:pt x="4310743" y="592183"/>
                </a:cubicBezTo>
                <a:cubicBezTo>
                  <a:pt x="4315481" y="644300"/>
                  <a:pt x="4315586" y="696748"/>
                  <a:pt x="4319452" y="748937"/>
                </a:cubicBezTo>
                <a:cubicBezTo>
                  <a:pt x="4325517" y="830819"/>
                  <a:pt x="4325413" y="807848"/>
                  <a:pt x="4336869" y="870857"/>
                </a:cubicBezTo>
                <a:cubicBezTo>
                  <a:pt x="4340028" y="888230"/>
                  <a:pt x="4339993" y="906358"/>
                  <a:pt x="4345577" y="923109"/>
                </a:cubicBezTo>
                <a:cubicBezTo>
                  <a:pt x="4348887" y="933038"/>
                  <a:pt x="4357802" y="940147"/>
                  <a:pt x="4362995" y="949234"/>
                </a:cubicBezTo>
                <a:cubicBezTo>
                  <a:pt x="4369436" y="960506"/>
                  <a:pt x="4375298" y="972136"/>
                  <a:pt x="4380412" y="984069"/>
                </a:cubicBezTo>
                <a:cubicBezTo>
                  <a:pt x="4384028" y="992506"/>
                  <a:pt x="4384028" y="1002556"/>
                  <a:pt x="4389120" y="1010194"/>
                </a:cubicBezTo>
                <a:cubicBezTo>
                  <a:pt x="4395952" y="1020441"/>
                  <a:pt x="4407362" y="1026859"/>
                  <a:pt x="4415246" y="1036320"/>
                </a:cubicBezTo>
                <a:cubicBezTo>
                  <a:pt x="4460604" y="1090750"/>
                  <a:pt x="4391295" y="1034867"/>
                  <a:pt x="4484915" y="1097280"/>
                </a:cubicBezTo>
                <a:cubicBezTo>
                  <a:pt x="4493623" y="1103086"/>
                  <a:pt x="4501111" y="1111387"/>
                  <a:pt x="4511040" y="1114697"/>
                </a:cubicBezTo>
                <a:cubicBezTo>
                  <a:pt x="4528457" y="1120503"/>
                  <a:pt x="4545481" y="1127661"/>
                  <a:pt x="4563292" y="1132114"/>
                </a:cubicBezTo>
                <a:cubicBezTo>
                  <a:pt x="4588413" y="1138394"/>
                  <a:pt x="4664580" y="1146952"/>
                  <a:pt x="4685212" y="1149531"/>
                </a:cubicBezTo>
                <a:cubicBezTo>
                  <a:pt x="4731311" y="1161056"/>
                  <a:pt x="4708077" y="1158240"/>
                  <a:pt x="4754880" y="11582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zh-CN"/>
          </a:p>
        </p:txBody>
      </p:sp>
      <p:cxnSp>
        <p:nvCxnSpPr>
          <p:cNvPr id="6" name="Straight Connector 48"/>
          <p:cNvCxnSpPr/>
          <p:nvPr/>
        </p:nvCxnSpPr>
        <p:spPr>
          <a:xfrm flipH="1">
            <a:off x="3258574" y="2960227"/>
            <a:ext cx="8708" cy="583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54"/>
          <p:cNvCxnSpPr/>
          <p:nvPr/>
        </p:nvCxnSpPr>
        <p:spPr>
          <a:xfrm flipH="1">
            <a:off x="2487866" y="2642364"/>
            <a:ext cx="8708" cy="583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55"/>
          <p:cNvCxnSpPr/>
          <p:nvPr/>
        </p:nvCxnSpPr>
        <p:spPr>
          <a:xfrm flipH="1">
            <a:off x="1860848" y="2633656"/>
            <a:ext cx="8708" cy="583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56"/>
          <p:cNvCxnSpPr/>
          <p:nvPr/>
        </p:nvCxnSpPr>
        <p:spPr>
          <a:xfrm flipH="1">
            <a:off x="4077181" y="2612682"/>
            <a:ext cx="8708" cy="583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57"/>
          <p:cNvCxnSpPr/>
          <p:nvPr/>
        </p:nvCxnSpPr>
        <p:spPr>
          <a:xfrm flipH="1">
            <a:off x="4699842" y="3112627"/>
            <a:ext cx="8708" cy="583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0"/>
          <p:cNvCxnSpPr/>
          <p:nvPr/>
        </p:nvCxnSpPr>
        <p:spPr>
          <a:xfrm>
            <a:off x="3267283" y="3491450"/>
            <a:ext cx="818606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64"/>
          <p:cNvCxnSpPr/>
          <p:nvPr/>
        </p:nvCxnSpPr>
        <p:spPr>
          <a:xfrm>
            <a:off x="2561889" y="3508867"/>
            <a:ext cx="67056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0.00052 -0.05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0034 -0.05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CN" dirty="0"/>
              <a:t>Morphological Watersheds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 numCol="1"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 smtClean="0"/>
            </a:fld>
            <a:endParaRPr lang="en-GB" altLang="en-GB"/>
          </a:p>
        </p:txBody>
      </p:sp>
      <p:pic>
        <p:nvPicPr>
          <p:cNvPr id="2050" name="Picture 2" descr="http://cmm.ensmp.fr/~beucher/lpe1.gif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568" y="1636229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3635896" y="1636229"/>
            <a:ext cx="4375313" cy="2468017"/>
            <a:chOff x="3293031" y="1618313"/>
            <a:chExt cx="4876800" cy="284539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1431" y="1618313"/>
              <a:ext cx="2438400" cy="24384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3031" y="1623131"/>
              <a:ext cx="2438400" cy="24384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512231" y="4155926"/>
              <a:ext cx="24513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Marker-controlled watershed</a:t>
              </a:r>
              <a:endParaRPr lang="zh-CN" altLang="en-US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363304" y="4000534"/>
            <a:ext cx="2800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flood this surface from its minima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Algorithm(you must know)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80604020202020204" pitchFamily="34" charset="0"/>
              </a:rPr>
              <a:t>OTSU</a:t>
            </a:r>
            <a:endParaRPr lang="en-US" altLang="zh-CN" b="1" dirty="0" smtClean="0">
              <a:solidFill>
                <a:srgbClr val="FF0000"/>
              </a:solidFill>
              <a:latin typeface="Arial" panose="02080604020202020204" pitchFamily="34" charset="0"/>
            </a:endParaRPr>
          </a:p>
          <a:p>
            <a:r>
              <a:rPr lang="en-GB" altLang="en-GB" b="1" dirty="0">
                <a:solidFill>
                  <a:srgbClr val="FF0000"/>
                </a:solidFill>
              </a:rPr>
              <a:t>Multiple Thresholds</a:t>
            </a:r>
            <a:endParaRPr lang="en-US" altLang="zh-CN" b="1" dirty="0">
              <a:solidFill>
                <a:srgbClr val="FF0000"/>
              </a:solidFill>
              <a:latin typeface="Arial" panose="02080604020202020204" pitchFamily="34" charset="0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 smtClean="0"/>
            </a:fld>
            <a:endParaRPr lang="en-GB" alt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altLang="en-GB"/>
              <a:t>Reference</a:t>
            </a:r>
            <a:endParaRPr lang="en-GB" altLang="en-GB"/>
          </a:p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altLang="en-GB" sz="1400" u="sng" dirty="0">
                <a:solidFill>
                  <a:schemeClr val="hlink"/>
                </a:solidFill>
                <a:hlinkClick r:id="rId1"/>
              </a:rPr>
              <a:t>https://cn.mathworks.com/discovery/image-segmentation.html</a:t>
            </a:r>
            <a:endParaRPr lang="en-GB" altLang="en-GB" sz="1400" u="sng" dirty="0">
              <a:solidFill>
                <a:schemeClr val="hlink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 altLang="en-GB" sz="1400" u="sng" dirty="0">
                <a:solidFill>
                  <a:schemeClr val="hlink"/>
                </a:solidFill>
                <a:hlinkClick r:id="rId2"/>
              </a:rPr>
              <a:t>https://</a:t>
            </a:r>
            <a:r>
              <a:rPr lang="en-GB" altLang="en-GB" sz="1400" u="sng" dirty="0" smtClean="0">
                <a:solidFill>
                  <a:schemeClr val="hlink"/>
                </a:solidFill>
                <a:hlinkClick r:id="rId2"/>
              </a:rPr>
              <a:t>en.wikipedia.org/wiki/Image_segmentation</a:t>
            </a:r>
            <a:endParaRPr lang="en-GB" altLang="en-GB" sz="1400" u="sng" dirty="0" smtClean="0">
              <a:solidFill>
                <a:schemeClr val="hlink"/>
              </a:solidFill>
            </a:endParaRPr>
          </a:p>
          <a:p>
            <a:pPr lvl="0">
              <a:buNone/>
            </a:pPr>
            <a:r>
              <a:rPr lang="en-GB" altLang="en-GB" sz="1400" u="sng" dirty="0">
                <a:solidFill>
                  <a:schemeClr val="hlink"/>
                </a:solidFill>
                <a:hlinkClick r:id="rId2"/>
              </a:rPr>
              <a:t>https://</a:t>
            </a:r>
            <a:r>
              <a:rPr lang="en-GB" altLang="en-GB" sz="1400" u="sng" dirty="0" smtClean="0">
                <a:solidFill>
                  <a:schemeClr val="hlink"/>
                </a:solidFill>
                <a:hlinkClick r:id="rId2"/>
              </a:rPr>
              <a:t>en.wikipedia.org/wiki/Otsu%27s_method</a:t>
            </a:r>
            <a:endParaRPr lang="en-GB" altLang="en-GB" sz="1400" u="sng" dirty="0" smtClean="0">
              <a:solidFill>
                <a:schemeClr val="hlink"/>
              </a:solidFill>
            </a:endParaRPr>
          </a:p>
          <a:p>
            <a:pPr lvl="0">
              <a:buNone/>
            </a:pPr>
            <a:r>
              <a:rPr lang="en-GB" altLang="en-GB" sz="1400" u="sng" dirty="0">
                <a:solidFill>
                  <a:schemeClr val="hlink"/>
                </a:solidFill>
                <a:hlinkClick r:id="rId2"/>
              </a:rPr>
              <a:t>https://en.wikipedia.org/wiki/Watershed_(image_processing)</a:t>
            </a:r>
            <a:endParaRPr lang="en-GB" altLang="en-GB" sz="1400" u="sng" dirty="0">
              <a:solidFill>
                <a:schemeClr val="hlink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altLang="en-GB"/>
              <a:t>Introduction</a:t>
            </a:r>
            <a:endParaRPr lang="en-GB" altLang="en-GB"/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68000" y="1186250"/>
            <a:ext cx="8520600" cy="34164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altLang="en-GB" sz="1400">
                <a:solidFill>
                  <a:srgbClr val="231F20"/>
                </a:solidFill>
              </a:rPr>
              <a:t>image segmentation is the process of partitioning a digital image into multiple segments (sets of pixels, also known as super-pixels).</a:t>
            </a:r>
            <a:endParaRPr lang="en-GB" altLang="en-GB" sz="1400">
              <a:solidFill>
                <a:srgbClr val="231F20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9000"/>
              <a:buFont typeface="Arial"/>
              <a:buNone/>
            </a:pPr>
            <a:r>
              <a:rPr lang="en-GB" altLang="en-GB" sz="1400">
                <a:solidFill>
                  <a:srgbClr val="231F20"/>
                </a:solidFill>
              </a:rPr>
              <a:t>Segmentation subdivides an image into its constituent regions or objects</a:t>
            </a:r>
            <a:endParaRPr lang="en-GB" altLang="en-GB" sz="1400">
              <a:solidFill>
                <a:srgbClr val="231F20"/>
              </a:solidFill>
            </a:endParaRPr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  <p:pic>
        <p:nvPicPr>
          <p:cNvPr id="64" name="Shape 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5600" y="2471000"/>
            <a:ext cx="36576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32925" y="2791876"/>
            <a:ext cx="3888650" cy="12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000"/>
              <a:buFont typeface="Arial"/>
              <a:buNone/>
            </a:pPr>
            <a:r>
              <a:rPr lang="en-GB" altLang="en-GB"/>
              <a:t>Introduction</a:t>
            </a:r>
            <a:endParaRPr lang="en-GB" altLang="en-GB"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  <p:pic>
        <p:nvPicPr>
          <p:cNvPr id="73" name="Shape 7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7125" y="1722225"/>
            <a:ext cx="3415350" cy="22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39700" y="1722225"/>
            <a:ext cx="3415350" cy="22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000"/>
              <a:buFont typeface="Arial"/>
              <a:buNone/>
            </a:pPr>
            <a:r>
              <a:rPr lang="en-GB" altLang="en-GB"/>
              <a:t>Introduction</a:t>
            </a:r>
            <a:endParaRPr lang="en-GB" altLang="en-GB"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  <p:pic>
        <p:nvPicPr>
          <p:cNvPr id="82" name="Shape 8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76689" y="1152475"/>
            <a:ext cx="579063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000"/>
              <a:buFont typeface="Arial"/>
              <a:buNone/>
            </a:pPr>
            <a:r>
              <a:rPr lang="en-GB" altLang="en-GB"/>
              <a:t>Introduction</a:t>
            </a:r>
            <a:endParaRPr lang="en-GB" altLang="en-GB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899592" y="3003798"/>
            <a:ext cx="6480720" cy="1008112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231F20"/>
                </a:solidFill>
              </a:rPr>
              <a:t>Thresholding Method</a:t>
            </a:r>
            <a:endParaRPr lang="en-US" altLang="zh-CN" sz="1400" b="1" dirty="0" smtClean="0">
              <a:solidFill>
                <a:srgbClr val="231F2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231F20"/>
                </a:solidFill>
              </a:rPr>
              <a:t>Watershed Method</a:t>
            </a:r>
            <a:endParaRPr lang="en-US" altLang="zh-CN" sz="1400" b="1" dirty="0" smtClean="0">
              <a:solidFill>
                <a:srgbClr val="231F20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  <p:sp>
        <p:nvSpPr>
          <p:cNvPr id="2" name="矩形 1"/>
          <p:cNvSpPr/>
          <p:nvPr/>
        </p:nvSpPr>
        <p:spPr>
          <a:xfrm>
            <a:off x="899592" y="1432396"/>
            <a:ext cx="6840760" cy="9233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lvl="0"/>
            <a:r>
              <a:rPr lang="en-GB" altLang="zh-CN" sz="1800" dirty="0">
                <a:solidFill>
                  <a:srgbClr val="231F20"/>
                </a:solidFill>
              </a:rPr>
              <a:t>Segmentation algorithms for monochrome images generally are based on one of two basic categories dealing with properties of intensity values: </a:t>
            </a:r>
            <a:r>
              <a:rPr lang="en-GB" altLang="zh-CN" sz="1800" b="1" dirty="0">
                <a:solidFill>
                  <a:srgbClr val="231F20"/>
                </a:solidFill>
              </a:rPr>
              <a:t> similarity </a:t>
            </a:r>
            <a:r>
              <a:rPr lang="en-GB" altLang="zh-CN" sz="1800" dirty="0">
                <a:solidFill>
                  <a:srgbClr val="231F20"/>
                </a:solidFill>
              </a:rPr>
              <a:t>and</a:t>
            </a:r>
            <a:r>
              <a:rPr lang="en-GB" altLang="zh-CN" sz="1800" b="1" dirty="0">
                <a:solidFill>
                  <a:srgbClr val="231F20"/>
                </a:solidFill>
              </a:rPr>
              <a:t> discontinuity.</a:t>
            </a:r>
            <a:endParaRPr lang="en-GB" altLang="zh-CN" sz="1800" b="1" dirty="0">
              <a:solidFill>
                <a:srgbClr val="231F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altLang="en-GB" dirty="0" err="1" smtClean="0"/>
              <a:t>Thresholde</a:t>
            </a:r>
            <a:r>
              <a:rPr lang="en-GB" altLang="en-GB" dirty="0" smtClean="0"/>
              <a:t> </a:t>
            </a:r>
            <a:r>
              <a:rPr lang="en-US" altLang="zh-CN" dirty="0" smtClean="0"/>
              <a:t>Method</a:t>
            </a:r>
            <a:endParaRPr lang="en-GB" altLang="en-GB" dirty="0"/>
          </a:p>
        </p:txBody>
      </p:sp>
      <p:sp>
        <p:nvSpPr>
          <p:cNvPr id="95" name="Shape 95"/>
          <p:cNvSpPr txBox="1"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4760858" y="1131590"/>
            <a:ext cx="4260300" cy="2457141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numCol="1"/>
          <a:lstStyle/>
          <a:p>
            <a:r>
              <a:rPr lang="zh-CN" dirty="0">
                <a:noFill/>
              </a:rPr>
              <a:t> </a:t>
            </a:r>
            <a:endParaRPr lang="zh-CN" dirty="0">
              <a:noFill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  <p:grpSp>
        <p:nvGrpSpPr>
          <p:cNvPr id="3" name="组合 2"/>
          <p:cNvGrpSpPr/>
          <p:nvPr/>
        </p:nvGrpSpPr>
        <p:grpSpPr>
          <a:xfrm>
            <a:off x="107504" y="1389194"/>
            <a:ext cx="4752528" cy="2045148"/>
            <a:chOff x="179512" y="2225040"/>
            <a:chExt cx="4752528" cy="2045148"/>
          </a:xfrm>
        </p:grpSpPr>
        <p:pic>
          <p:nvPicPr>
            <p:cNvPr id="97" name="Shape 97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2541996"/>
              <a:ext cx="4752528" cy="1728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矩形 1"/>
            <p:cNvSpPr/>
            <p:nvPr/>
          </p:nvSpPr>
          <p:spPr>
            <a:xfrm>
              <a:off x="433381" y="2225040"/>
              <a:ext cx="1358064" cy="307777"/>
            </a:xfrm>
            <a:prstGeom prst="rect">
              <a:avLst/>
            </a:prstGeom>
          </p:spPr>
          <p:txBody>
            <a:bodyPr wrap="none" numCol="1">
              <a:spAutoFit/>
            </a:bodyPr>
            <a:lstStyle/>
            <a:p>
              <a:r>
                <a:rPr lang="en-US" altLang="zh-CN" dirty="0"/>
                <a:t>The Histogram</a:t>
              </a:r>
              <a:endParaRPr 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altLang="en-GB" dirty="0"/>
              <a:t>Global </a:t>
            </a:r>
            <a:r>
              <a:rPr lang="en-GB" altLang="en-GB" dirty="0" err="1"/>
              <a:t>Thresholding</a:t>
            </a:r>
            <a:endParaRPr lang="en-GB" altLang="en-GB" dirty="0"/>
          </a:p>
        </p:txBody>
      </p:sp>
      <p:sp>
        <p:nvSpPr>
          <p:cNvPr id="103" name="Shape 103"/>
          <p:cNvSpPr txBox="1"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>
            <a:blip r:embed="rId1"/>
            <a:stretch>
              <a:fillRect l="-286" r="-1001"/>
            </a:stretch>
          </a:blipFill>
        </p:spPr>
        <p:txBody>
          <a:bodyPr numCol="1"/>
          <a:lstStyle/>
          <a:p>
            <a:r>
              <a:rPr lang="zh-CN">
                <a:noFill/>
              </a:rPr>
              <a:t> </a:t>
            </a:r>
            <a:endParaRPr lang="zh-CN">
              <a:noFill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numCol="1" anchor="t" anchorCtr="0">
            <a:noAutofit/>
          </a:bodyPr>
          <a:lstStyle/>
          <a:p>
            <a:pPr lvl="0"/>
            <a:r>
              <a:rPr lang="en-GB" altLang="en-GB" dirty="0" smtClean="0"/>
              <a:t>Global </a:t>
            </a:r>
            <a:r>
              <a:rPr lang="en-GB" altLang="en-GB" dirty="0" err="1"/>
              <a:t>Thresholding</a:t>
            </a:r>
            <a:endParaRPr lang="en-GB" altLang="en-GB" dirty="0"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/>
            </a:fld>
            <a:endParaRPr lang="en-GB" altLang="en-GB"/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1486492"/>
            <a:ext cx="2160240" cy="72090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numCol="1"/>
          <a:lstStyle/>
          <a:p>
            <a:r>
              <a:rPr lang="zh-CN">
                <a:noFill/>
              </a:rPr>
              <a:t> </a:t>
            </a:r>
            <a:endParaRPr lang="zh-CN">
              <a:noFill/>
            </a:endParaRPr>
          </a:p>
        </p:txBody>
      </p:sp>
      <p:sp>
        <p:nvSpPr>
          <p:cNvPr id="10" name="文本框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31840" y="1693054"/>
            <a:ext cx="2160240" cy="30777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numCol="1"/>
          <a:lstStyle/>
          <a:p>
            <a:r>
              <a:rPr lang="zh-CN">
                <a:noFill/>
              </a:rPr>
              <a:t> </a:t>
            </a:r>
            <a:endParaRPr lang="zh-CN">
              <a:noFill/>
            </a:endParaRPr>
          </a:p>
        </p:txBody>
      </p:sp>
      <p:sp>
        <p:nvSpPr>
          <p:cNvPr id="11" name="文本框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5576" y="2495550"/>
            <a:ext cx="2160240" cy="72090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numCol="1"/>
          <a:lstStyle/>
          <a:p>
            <a:r>
              <a:rPr lang="zh-CN">
                <a:noFill/>
              </a:rPr>
              <a:t> </a:t>
            </a:r>
            <a:endParaRPr lang="zh-CN">
              <a:noFill/>
            </a:endParaRPr>
          </a:p>
        </p:txBody>
      </p:sp>
      <p:sp>
        <p:nvSpPr>
          <p:cNvPr id="13" name="文本框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7864" y="2480019"/>
            <a:ext cx="2160240" cy="72090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numCol="1"/>
          <a:lstStyle/>
          <a:p>
            <a:r>
              <a:rPr lang="zh-CN">
                <a:noFill/>
              </a:rPr>
              <a:t> </a:t>
            </a:r>
            <a:endParaRPr lang="zh-CN">
              <a:noFill/>
            </a:endParaRP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71600" y="3352048"/>
            <a:ext cx="6048672" cy="1791452"/>
          </a:xfrm>
          <a:prstGeom prst="rect">
            <a:avLst/>
          </a:prstGeom>
          <a:blipFill>
            <a:blip r:embed="rId5"/>
            <a:stretch>
              <a:fillRect l="-302" t="-680"/>
            </a:stretch>
          </a:blipFill>
        </p:spPr>
        <p:txBody>
          <a:bodyPr numCol="1"/>
          <a:lstStyle/>
          <a:p>
            <a:r>
              <a:rPr lang="zh-CN">
                <a:noFill/>
              </a:rPr>
              <a:t> </a:t>
            </a:r>
            <a:endParaRPr lang="zh-CN">
              <a:noFill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5496" y="1132885"/>
            <a:ext cx="1479892" cy="307777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altLang="zh-CN" b="1" dirty="0">
                <a:solidFill>
                  <a:srgbClr val="222222"/>
                </a:solidFill>
                <a:latin typeface="Arial" panose="02080604020202020204" pitchFamily="34" charset="0"/>
              </a:rPr>
              <a:t>Otsu's </a:t>
            </a:r>
            <a:r>
              <a:rPr lang="en-US" altLang="zh-CN" b="1" dirty="0" smtClean="0">
                <a:solidFill>
                  <a:srgbClr val="222222"/>
                </a:solidFill>
                <a:latin typeface="Arial" panose="02080604020202020204" pitchFamily="34" charset="0"/>
              </a:rPr>
              <a:t>method 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5003" y="995924"/>
            <a:ext cx="3338186" cy="24931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GB" altLang="zh-CN" dirty="0"/>
              <a:t>Global </a:t>
            </a:r>
            <a:r>
              <a:rPr lang="en-GB" altLang="zh-CN" dirty="0" err="1"/>
              <a:t>Thresholding</a:t>
            </a:r>
            <a:endParaRPr lang="zh-CN" dirty="0"/>
          </a:p>
        </p:txBody>
      </p:sp>
      <p:sp>
        <p:nvSpPr>
          <p:cNvPr id="3" name="文本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>
            <a:blip r:embed="rId1"/>
            <a:stretch>
              <a:fillRect l="-429" b="-1607"/>
            </a:stretch>
          </a:blipFill>
        </p:spPr>
        <p:txBody>
          <a:bodyPr numCol="1"/>
          <a:lstStyle/>
          <a:p>
            <a:r>
              <a:rPr lang="zh-CN">
                <a:noFill/>
              </a:rPr>
              <a:t> </a:t>
            </a:r>
            <a:endParaRPr lang="zh-CN">
              <a:noFill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 numCol="1"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altLang="en-GB" smtClean="0"/>
            </a:fld>
            <a:endParaRPr lang="en-GB" alt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WPS Presentation</Application>
  <PresentationFormat>全屏显示(16:9)</PresentationFormat>
  <Paragraphs>128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Arial</vt:lpstr>
      <vt:lpstr>AR DESTINE</vt:lpstr>
      <vt:lpstr>IPAexMincho</vt:lpstr>
      <vt:lpstr>DejaVu Sans</vt:lpstr>
      <vt:lpstr>微软雅黑</vt:lpstr>
      <vt:lpstr>WenQuanYi Micro Hei</vt:lpstr>
      <vt:lpstr>宋体</vt:lpstr>
      <vt:lpstr>Arial Unicode MS</vt:lpstr>
      <vt:lpstr>Simple Light</vt:lpstr>
      <vt:lpstr>Image Segmentation</vt:lpstr>
      <vt:lpstr>Introduction</vt:lpstr>
      <vt:lpstr>Introduction</vt:lpstr>
      <vt:lpstr>Introduction</vt:lpstr>
      <vt:lpstr>Introduction</vt:lpstr>
      <vt:lpstr>Thresholde Method</vt:lpstr>
      <vt:lpstr>Global Thresholding</vt:lpstr>
      <vt:lpstr>Global Thresholding</vt:lpstr>
      <vt:lpstr>Global Thresholding</vt:lpstr>
      <vt:lpstr>Problem</vt:lpstr>
      <vt:lpstr>Problem </vt:lpstr>
      <vt:lpstr>Locally adaptive thresholding</vt:lpstr>
      <vt:lpstr>Multiple Thresholds</vt:lpstr>
      <vt:lpstr>Morphological Watersheds </vt:lpstr>
      <vt:lpstr>Morphological Watersheds</vt:lpstr>
      <vt:lpstr>Key Algorithm(you must know)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Segmentation</dc:title>
  <dc:creator>卢普</dc:creator>
  <cp:lastModifiedBy>top</cp:lastModifiedBy>
  <cp:revision>65</cp:revision>
  <dcterms:created xsi:type="dcterms:W3CDTF">2018-12-06T14:11:48Z</dcterms:created>
  <dcterms:modified xsi:type="dcterms:W3CDTF">2018-12-06T14:11:48Z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