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47"/>
  </p:notesMasterIdLst>
  <p:handoutMasterIdLst>
    <p:handoutMasterId r:id="rId48"/>
  </p:handoutMasterIdLst>
  <p:sldIdLst>
    <p:sldId id="256" r:id="rId2"/>
    <p:sldId id="283" r:id="rId3"/>
    <p:sldId id="284" r:id="rId4"/>
    <p:sldId id="285" r:id="rId5"/>
    <p:sldId id="286" r:id="rId6"/>
    <p:sldId id="288" r:id="rId7"/>
    <p:sldId id="325" r:id="rId8"/>
    <p:sldId id="289" r:id="rId9"/>
    <p:sldId id="290" r:id="rId10"/>
    <p:sldId id="291" r:id="rId11"/>
    <p:sldId id="313" r:id="rId12"/>
    <p:sldId id="314" r:id="rId13"/>
    <p:sldId id="294" r:id="rId14"/>
    <p:sldId id="295" r:id="rId15"/>
    <p:sldId id="296" r:id="rId16"/>
    <p:sldId id="298" r:id="rId17"/>
    <p:sldId id="303" r:id="rId18"/>
    <p:sldId id="304" r:id="rId19"/>
    <p:sldId id="299" r:id="rId20"/>
    <p:sldId id="301" r:id="rId21"/>
    <p:sldId id="305" r:id="rId22"/>
    <p:sldId id="310" r:id="rId23"/>
    <p:sldId id="309" r:id="rId24"/>
    <p:sldId id="311" r:id="rId25"/>
    <p:sldId id="307" r:id="rId26"/>
    <p:sldId id="312" r:id="rId27"/>
    <p:sldId id="316" r:id="rId28"/>
    <p:sldId id="317" r:id="rId29"/>
    <p:sldId id="318" r:id="rId30"/>
    <p:sldId id="326" r:id="rId31"/>
    <p:sldId id="327" r:id="rId32"/>
    <p:sldId id="320" r:id="rId33"/>
    <p:sldId id="321" r:id="rId34"/>
    <p:sldId id="322" r:id="rId35"/>
    <p:sldId id="323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</p:sldIdLst>
  <p:sldSz cx="9144000" cy="6858000" type="screen4x3"/>
  <p:notesSz cx="6645275" cy="97758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0" autoAdjust="0"/>
    <p:restoredTop sz="86538" autoAdjust="0"/>
  </p:normalViewPr>
  <p:slideViewPr>
    <p:cSldViewPr>
      <p:cViewPr varScale="1">
        <p:scale>
          <a:sx n="59" d="100"/>
          <a:sy n="59" d="100"/>
        </p:scale>
        <p:origin x="-1336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2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4" Type="http://schemas.openxmlformats.org/officeDocument/2006/relationships/image" Target="../media/image55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4" Type="http://schemas.openxmlformats.org/officeDocument/2006/relationships/image" Target="../media/image5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A3831AB5-965D-4CE6-AE03-69EBD200A82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330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3438"/>
            <a:ext cx="5314950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BDA1D457-F8F9-455C-A1A0-135B50C2791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5532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A6101-9468-482D-896E-A2E48822EABD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zh-TW"/>
              <a:t>If one equation in system involves only one component of solution </a:t>
            </a:r>
          </a:p>
          <a:p>
            <a:pPr marL="228600" indent="-228600"/>
            <a:r>
              <a:rPr lang="en-US" altLang="zh-TW"/>
              <a:t>(i.e., only one entry in that row of matrix is nonzero), then that component </a:t>
            </a:r>
          </a:p>
          <a:p>
            <a:pPr marL="228600" indent="-228600"/>
            <a:r>
              <a:rPr lang="en-US" altLang="zh-TW"/>
              <a:t>can be computed by division</a:t>
            </a:r>
          </a:p>
          <a:p>
            <a:pPr marL="228600" indent="-228600"/>
            <a:endParaRPr lang="en-US" altLang="zh-TW"/>
          </a:p>
          <a:p>
            <a:pPr marL="228600" indent="-228600"/>
            <a:r>
              <a:rPr lang="en-US" altLang="zh-TW"/>
              <a:t>2. If another equation in system involves only one additional component, </a:t>
            </a:r>
          </a:p>
          <a:p>
            <a:pPr marL="228600" indent="-228600"/>
            <a:r>
              <a:rPr lang="en-US" altLang="zh-TW"/>
              <a:t>then by substituting one known component into it, we can solve for other component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Mk , kth column  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For the </a:t>
            </a:r>
            <a:r>
              <a:rPr lang="en-US" altLang="zh-TW" dirty="0" err="1" smtClean="0"/>
              <a:t>i’th</a:t>
            </a:r>
            <a:r>
              <a:rPr lang="en-US" altLang="zh-TW" dirty="0" smtClean="0"/>
              <a:t> row, </a:t>
            </a:r>
            <a:r>
              <a:rPr lang="en-US" altLang="zh-TW" dirty="0" err="1" smtClean="0"/>
              <a:t>ai</a:t>
            </a:r>
            <a:r>
              <a:rPr lang="en-US" altLang="zh-TW" dirty="0" smtClean="0"/>
              <a:t> - mi*</a:t>
            </a:r>
            <a:r>
              <a:rPr lang="en-US" altLang="zh-TW" dirty="0" err="1" smtClean="0"/>
              <a:t>ak</a:t>
            </a:r>
            <a:r>
              <a:rPr lang="en-US" altLang="zh-TW" dirty="0" smtClean="0"/>
              <a:t> = 0 </a:t>
            </a:r>
            <a:r>
              <a:rPr lang="en-US" altLang="zh-TW" dirty="0" smtClean="0">
                <a:sym typeface="Wingdings" pitchFamily="2" charset="2"/>
              </a:rPr>
              <a:t> mi = </a:t>
            </a:r>
            <a:r>
              <a:rPr lang="en-US" altLang="zh-TW" dirty="0" err="1" smtClean="0">
                <a:sym typeface="Wingdings" pitchFamily="2" charset="2"/>
              </a:rPr>
              <a:t>ai</a:t>
            </a:r>
            <a:r>
              <a:rPr lang="en-US" altLang="zh-TW" dirty="0" smtClean="0">
                <a:sym typeface="Wingdings" pitchFamily="2" charset="2"/>
              </a:rPr>
              <a:t>/</a:t>
            </a:r>
            <a:r>
              <a:rPr lang="en-US" altLang="zh-TW" dirty="0" err="1" smtClean="0">
                <a:sym typeface="Wingdings" pitchFamily="2" charset="2"/>
              </a:rPr>
              <a:t>ak</a:t>
            </a:r>
            <a:r>
              <a:rPr lang="en-US" altLang="zh-TW" dirty="0" smtClean="0">
                <a:sym typeface="Wingdings" pitchFamily="2" charset="2"/>
              </a:rPr>
              <a:t>; </a:t>
            </a:r>
            <a:r>
              <a:rPr lang="en-US" altLang="zh-TW" dirty="0" err="1" smtClean="0">
                <a:sym typeface="Wingdings" pitchFamily="2" charset="2"/>
              </a:rPr>
              <a:t>mk</a:t>
            </a:r>
            <a:r>
              <a:rPr lang="en-US" altLang="zh-TW" dirty="0" smtClean="0">
                <a:sym typeface="Wingdings" pitchFamily="2" charset="2"/>
              </a:rPr>
              <a:t> = 1</a:t>
            </a:r>
            <a:r>
              <a:rPr lang="en-US" altLang="zh-TW" dirty="0" smtClean="0"/>
              <a:t>    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1D457-F8F9-455C-A1A0-135B50C2791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2558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Not all nonsingular matrices can</a:t>
            </a:r>
            <a:r>
              <a:rPr lang="en-US" altLang="zh-TW" baseline="0" dirty="0" smtClean="0"/>
              <a:t> be factorized as LU. Consider [0 2; 1 3], without pivoting, the nonsingular matrix cannot </a:t>
            </a:r>
            <a:r>
              <a:rPr lang="en-US" altLang="zh-TW" baseline="0" smtClean="0"/>
              <a:t>be decomposed as L*U!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1D457-F8F9-455C-A1A0-135B50C27914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270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EDBD0-4839-455B-A391-D5C2CC82CC1E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Ly = b </a:t>
            </a:r>
          </a:p>
          <a:p>
            <a:r>
              <a:rPr lang="en-US" altLang="zh-TW"/>
              <a:t>y = L^-1 * b = Mb (note that L = M^-1)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58581-7A86-4287-AE21-80173675C526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Ax = b</a:t>
            </a:r>
          </a:p>
          <a:p>
            <a:r>
              <a:rPr lang="en-US" altLang="zh-TW"/>
              <a:t>M2M1x = M2M1b</a:t>
            </a:r>
          </a:p>
          <a:p>
            <a:r>
              <a:rPr lang="en-US" altLang="zh-TW"/>
              <a:t>Ux = M2M1b</a:t>
            </a:r>
          </a:p>
          <a:p>
            <a:r>
              <a:rPr lang="en-US" altLang="zh-TW"/>
              <a:t>LUx = b </a:t>
            </a:r>
          </a:p>
          <a:p>
            <a:r>
              <a:rPr lang="en-US" altLang="zh-TW"/>
              <a:t>L = (M2M1)^-1 = (M1)^-1  (M2)^(-1)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934B1-D51C-4A78-83C2-81C8E106F39F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3425"/>
            <a:ext cx="4884738" cy="3663950"/>
          </a:xfrm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4950" cy="4397375"/>
          </a:xfrm>
        </p:spPr>
        <p:txBody>
          <a:bodyPr/>
          <a:lstStyle/>
          <a:p>
            <a:r>
              <a:rPr lang="en-US" altLang="zh-TW" dirty="0"/>
              <a:t>Mk , kth column   </a:t>
            </a:r>
          </a:p>
          <a:p>
            <a:endParaRPr lang="en-US" altLang="zh-TW" dirty="0"/>
          </a:p>
          <a:p>
            <a:r>
              <a:rPr lang="en-US" altLang="zh-TW" dirty="0"/>
              <a:t>For the </a:t>
            </a:r>
            <a:r>
              <a:rPr lang="en-US" altLang="zh-TW" dirty="0" err="1"/>
              <a:t>i’th</a:t>
            </a:r>
            <a:r>
              <a:rPr lang="en-US" altLang="zh-TW" dirty="0"/>
              <a:t> row, </a:t>
            </a:r>
            <a:r>
              <a:rPr lang="en-US" altLang="zh-TW" dirty="0" err="1"/>
              <a:t>ai</a:t>
            </a:r>
            <a:r>
              <a:rPr lang="en-US" altLang="zh-TW" dirty="0"/>
              <a:t> - mi*</a:t>
            </a:r>
            <a:r>
              <a:rPr lang="en-US" altLang="zh-TW" dirty="0" err="1"/>
              <a:t>ak</a:t>
            </a:r>
            <a:r>
              <a:rPr lang="en-US" altLang="zh-TW" dirty="0"/>
              <a:t> = 0 </a:t>
            </a:r>
            <a:r>
              <a:rPr lang="en-US" altLang="zh-TW" dirty="0">
                <a:sym typeface="Wingdings" pitchFamily="2" charset="2"/>
              </a:rPr>
              <a:t> mi = </a:t>
            </a:r>
            <a:r>
              <a:rPr lang="en-US" altLang="zh-TW" dirty="0" err="1">
                <a:sym typeface="Wingdings" pitchFamily="2" charset="2"/>
              </a:rPr>
              <a:t>ai</a:t>
            </a:r>
            <a:r>
              <a:rPr lang="en-US" altLang="zh-TW" dirty="0">
                <a:sym typeface="Wingdings" pitchFamily="2" charset="2"/>
              </a:rPr>
              <a:t>/</a:t>
            </a:r>
            <a:r>
              <a:rPr lang="en-US" altLang="zh-TW" dirty="0" err="1">
                <a:sym typeface="Wingdings" pitchFamily="2" charset="2"/>
              </a:rPr>
              <a:t>ak</a:t>
            </a:r>
            <a:r>
              <a:rPr lang="en-US" altLang="zh-TW" dirty="0">
                <a:sym typeface="Wingdings" pitchFamily="2" charset="2"/>
              </a:rPr>
              <a:t>; </a:t>
            </a:r>
            <a:r>
              <a:rPr lang="en-US" altLang="zh-TW" dirty="0" err="1">
                <a:sym typeface="Wingdings" pitchFamily="2" charset="2"/>
              </a:rPr>
              <a:t>mk</a:t>
            </a:r>
            <a:r>
              <a:rPr lang="en-US" altLang="zh-TW" dirty="0">
                <a:sym typeface="Wingdings" pitchFamily="2" charset="2"/>
              </a:rPr>
              <a:t> = 1</a:t>
            </a:r>
            <a:r>
              <a:rPr lang="en-US" altLang="zh-TW" dirty="0"/>
              <a:t>    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2AE01-695F-4FA4-9739-B45889C60B5D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3425"/>
            <a:ext cx="4884738" cy="3663950"/>
          </a:xfrm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4950" cy="4397375"/>
          </a:xfrm>
        </p:spPr>
        <p:txBody>
          <a:bodyPr/>
          <a:lstStyle/>
          <a:p>
            <a:r>
              <a:rPr lang="en-US" altLang="zh-TW" dirty="0"/>
              <a:t>During elimination phase, the same row operations are also applied to right-hand-side vector (vectors) of system of linear equations</a:t>
            </a:r>
          </a:p>
          <a:p>
            <a:endParaRPr lang="en-US" altLang="zh-TW" dirty="0"/>
          </a:p>
          <a:p>
            <a:r>
              <a:rPr lang="en-US" altLang="zh-TW" dirty="0"/>
              <a:t>Once matrix is in diagonal form, components of solution are computed by dividing each entry of transformed right-hand side by corresponding diagonal entry of matrix</a:t>
            </a:r>
          </a:p>
          <a:p>
            <a:endParaRPr lang="en-US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679A72D4-C0EB-4AD4-A20B-F4C91BEE607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90802-BAF8-443D-91FD-42FEE60CFC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879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54133F-4F35-4685-9235-CB1ED5BFD7D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082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F3ACA-678A-4F10-AC82-3B53B0D721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820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BAEA6-5202-4FF5-9D62-4E4046A307C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70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BE6295-5E8F-4BE7-9699-30B2087AA48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430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58D79-2BCD-4A23-A7F2-B15B319C631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132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48DD4-E420-424B-A7A2-A78AADABBEB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697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1A32-1CEB-428A-947B-6B5E6613A8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127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560DC1-FFE0-43C9-A85B-35D3161BFA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561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C00AC-FD1A-4A42-B3B2-8FC7472D77C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43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73F8EE86-5592-472E-845C-4EFAD6D3780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upload.wikimedia.org/wikipedia/commons/9/9b/Carl_Friedrich_Gauss.jp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Image:%E4%B9%9D%E7%AB%A0%E7%AE%97%E8%A1%93.gi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44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4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4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3375"/>
            <a:ext cx="7772400" cy="1828800"/>
          </a:xfrm>
        </p:spPr>
        <p:txBody>
          <a:bodyPr/>
          <a:lstStyle/>
          <a:p>
            <a:r>
              <a:rPr lang="en-US" altLang="zh-TW" sz="4800"/>
              <a:t>Solving Sets of Equations</a:t>
            </a:r>
          </a:p>
        </p:txBody>
      </p:sp>
      <p:pic>
        <p:nvPicPr>
          <p:cNvPr id="2071" name="Picture 23" descr="Image:Carl Friedrich Gauss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1"/>
          <a:stretch>
            <a:fillRect/>
          </a:stretch>
        </p:blipFill>
        <p:spPr bwMode="auto">
          <a:xfrm>
            <a:off x="4421188" y="1916113"/>
            <a:ext cx="34639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240px-%E4%B9%9D%E7%AB%A0%E7%AE%97%E8%A1%9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76500"/>
            <a:ext cx="2671762" cy="348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827088" y="5995988"/>
            <a:ext cx="306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ea typeface="標楷體" pitchFamily="65" charset="-120"/>
              </a:rPr>
              <a:t>150 B.C.E., </a:t>
            </a:r>
            <a:r>
              <a:rPr lang="zh-TW" altLang="en-US" sz="2400">
                <a:ea typeface="標楷體" pitchFamily="65" charset="-120"/>
              </a:rPr>
              <a:t>九章算術</a:t>
            </a:r>
            <a:r>
              <a:rPr lang="zh-TW" altLang="en-US"/>
              <a:t> </a:t>
            </a: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4140200" y="5995988"/>
            <a:ext cx="419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標楷體" pitchFamily="65" charset="-120"/>
              </a:rPr>
              <a:t>Carl Friedrich Gauss, 1777-1855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4136-AF0B-4D6C-9A95-C4DAABB7855B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Solving Linear Systems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To solve a linear system, transform it into one whose solution is same but easier to compute</a:t>
            </a:r>
          </a:p>
          <a:p>
            <a:r>
              <a:rPr lang="en-US" altLang="zh-TW"/>
              <a:t>What type of transformation of linear system leaves solution unchanged?</a:t>
            </a:r>
          </a:p>
          <a:p>
            <a:r>
              <a:rPr lang="en-US" altLang="zh-TW">
                <a:solidFill>
                  <a:srgbClr val="FFFF00"/>
                </a:solidFill>
              </a:rPr>
              <a:t>We can </a:t>
            </a:r>
            <a:r>
              <a:rPr lang="en-US" altLang="zh-TW">
                <a:solidFill>
                  <a:srgbClr val="FF0000"/>
                </a:solidFill>
              </a:rPr>
              <a:t>premultiply</a:t>
            </a:r>
            <a:r>
              <a:rPr lang="en-US" altLang="zh-TW">
                <a:solidFill>
                  <a:srgbClr val="FFFF00"/>
                </a:solidFill>
              </a:rPr>
              <a:t> (from left) both sides of a linear system </a:t>
            </a:r>
            <a:r>
              <a:rPr lang="en-US" altLang="zh-TW" b="1">
                <a:solidFill>
                  <a:srgbClr val="FFFF00"/>
                </a:solidFill>
              </a:rPr>
              <a:t>Ax</a:t>
            </a:r>
            <a:r>
              <a:rPr lang="en-US" altLang="zh-TW">
                <a:solidFill>
                  <a:srgbClr val="FFFF00"/>
                </a:solidFill>
              </a:rPr>
              <a:t> = </a:t>
            </a:r>
            <a:r>
              <a:rPr lang="en-US" altLang="zh-TW" b="1">
                <a:solidFill>
                  <a:srgbClr val="FFFF00"/>
                </a:solidFill>
              </a:rPr>
              <a:t>b</a:t>
            </a:r>
            <a:r>
              <a:rPr lang="en-US" altLang="zh-TW">
                <a:solidFill>
                  <a:srgbClr val="FFFF00"/>
                </a:solidFill>
              </a:rPr>
              <a:t> by any </a:t>
            </a:r>
            <a:r>
              <a:rPr lang="en-US" altLang="zh-TW">
                <a:solidFill>
                  <a:srgbClr val="FF0000"/>
                </a:solidFill>
              </a:rPr>
              <a:t>nonsingular</a:t>
            </a:r>
            <a:r>
              <a:rPr lang="en-US" altLang="zh-TW">
                <a:solidFill>
                  <a:srgbClr val="FFFF00"/>
                </a:solidFill>
              </a:rPr>
              <a:t> matrix </a:t>
            </a:r>
            <a:r>
              <a:rPr lang="en-US" altLang="zh-TW" b="1">
                <a:solidFill>
                  <a:srgbClr val="FFFF00"/>
                </a:solidFill>
              </a:rPr>
              <a:t>M</a:t>
            </a:r>
            <a:r>
              <a:rPr lang="en-US" altLang="zh-TW">
                <a:solidFill>
                  <a:srgbClr val="FFFF00"/>
                </a:solidFill>
              </a:rPr>
              <a:t> without affecting its solution</a:t>
            </a:r>
          </a:p>
          <a:p>
            <a:r>
              <a:rPr lang="en-US" altLang="zh-TW"/>
              <a:t>Solution to </a:t>
            </a:r>
            <a:r>
              <a:rPr lang="en-US" altLang="zh-TW" b="1"/>
              <a:t>MAx</a:t>
            </a:r>
            <a:r>
              <a:rPr lang="en-US" altLang="zh-TW"/>
              <a:t> = </a:t>
            </a:r>
            <a:r>
              <a:rPr lang="en-US" altLang="zh-TW" b="1"/>
              <a:t>Mb</a:t>
            </a:r>
            <a:r>
              <a:rPr lang="en-US" altLang="zh-TW"/>
              <a:t> is given by</a:t>
            </a:r>
            <a:br>
              <a:rPr lang="en-US" altLang="zh-TW"/>
            </a:br>
            <a:r>
              <a:rPr lang="en-US" altLang="zh-TW"/>
              <a:t>	</a:t>
            </a:r>
            <a:r>
              <a:rPr lang="en-US" altLang="zh-TW" b="1"/>
              <a:t>x</a:t>
            </a:r>
            <a:r>
              <a:rPr lang="en-US" altLang="zh-TW"/>
              <a:t> = (</a:t>
            </a:r>
            <a:r>
              <a:rPr lang="en-US" altLang="zh-TW" b="1"/>
              <a:t>MA</a:t>
            </a:r>
            <a:r>
              <a:rPr lang="en-US" altLang="zh-TW"/>
              <a:t>)</a:t>
            </a:r>
            <a:r>
              <a:rPr lang="en-US" altLang="zh-TW" baseline="30000"/>
              <a:t>-1</a:t>
            </a:r>
            <a:r>
              <a:rPr lang="en-US" altLang="zh-TW" b="1"/>
              <a:t>Mb</a:t>
            </a:r>
            <a:r>
              <a:rPr lang="en-US" altLang="zh-TW"/>
              <a:t> = </a:t>
            </a:r>
            <a:r>
              <a:rPr lang="en-US" altLang="zh-TW" b="1"/>
              <a:t>A</a:t>
            </a:r>
            <a:r>
              <a:rPr lang="en-US" altLang="zh-TW" baseline="30000"/>
              <a:t>-1</a:t>
            </a:r>
            <a:r>
              <a:rPr lang="en-US" altLang="zh-TW" b="1"/>
              <a:t>M</a:t>
            </a:r>
            <a:r>
              <a:rPr lang="en-US" altLang="zh-TW" baseline="30000"/>
              <a:t>-1</a:t>
            </a:r>
            <a:r>
              <a:rPr lang="en-US" altLang="zh-TW" b="1"/>
              <a:t>Mb</a:t>
            </a:r>
            <a:r>
              <a:rPr lang="en-US" altLang="zh-TW"/>
              <a:t> = </a:t>
            </a:r>
            <a:r>
              <a:rPr lang="en-US" altLang="zh-TW" b="1"/>
              <a:t>A</a:t>
            </a:r>
            <a:r>
              <a:rPr lang="en-US" altLang="zh-TW" baseline="30000"/>
              <a:t>-1</a:t>
            </a:r>
            <a:r>
              <a:rPr lang="en-US" altLang="zh-TW" b="1"/>
              <a:t>b</a:t>
            </a:r>
            <a:r>
              <a:rPr lang="en-US" altLang="zh-TW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2913-5E97-4DBD-B058-71773F59B457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Permutation Matrix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 sz="3000"/>
              <a:t>Permutation (or Transposition) matrix </a:t>
            </a:r>
            <a:r>
              <a:rPr lang="en-US" altLang="zh-TW" sz="3000" b="1"/>
              <a:t>P</a:t>
            </a:r>
            <a:r>
              <a:rPr lang="en-US" altLang="zh-TW" sz="3000"/>
              <a:t> has one 1 in each row and column and zeros elsewhere, i.e., </a:t>
            </a:r>
            <a:r>
              <a:rPr lang="en-US" altLang="zh-TW" sz="3000">
                <a:solidFill>
                  <a:srgbClr val="FFFF00"/>
                </a:solidFill>
              </a:rPr>
              <a:t>identity matrix with rows or columns permuted</a:t>
            </a:r>
          </a:p>
          <a:p>
            <a:endParaRPr lang="en-US" altLang="zh-TW" sz="3000"/>
          </a:p>
          <a:p>
            <a:endParaRPr lang="en-US" altLang="zh-TW" sz="3000"/>
          </a:p>
          <a:p>
            <a:endParaRPr lang="en-US" altLang="zh-TW" sz="3000"/>
          </a:p>
          <a:p>
            <a:endParaRPr lang="en-US" altLang="zh-TW" sz="3000"/>
          </a:p>
          <a:p>
            <a:endParaRPr lang="en-US" altLang="zh-TW" sz="3000"/>
          </a:p>
          <a:p>
            <a:r>
              <a:rPr lang="en-US" altLang="zh-TW" sz="3000"/>
              <a:t>Note that </a:t>
            </a:r>
            <a:r>
              <a:rPr lang="en-US" altLang="zh-TW" sz="3000" b="1"/>
              <a:t>P</a:t>
            </a:r>
            <a:r>
              <a:rPr lang="en-US" altLang="zh-TW" sz="3000" baseline="30000"/>
              <a:t>-1 = </a:t>
            </a:r>
            <a:r>
              <a:rPr lang="en-US" altLang="zh-TW" sz="3000" b="1"/>
              <a:t>P</a:t>
            </a:r>
            <a:r>
              <a:rPr lang="en-US" altLang="zh-TW" sz="3000" baseline="30000"/>
              <a:t>T</a:t>
            </a:r>
          </a:p>
        </p:txBody>
      </p:sp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250825" y="2919413"/>
          <a:ext cx="8696325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0" name="方程式" r:id="rId3" imgW="3924000" imgH="914400" progId="Equation.3">
                  <p:embed/>
                </p:oleObj>
              </mc:Choice>
              <mc:Fallback>
                <p:oleObj name="方程式" r:id="rId3" imgW="39240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919413"/>
                        <a:ext cx="8696325" cy="20224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C88-BAF4-403E-9510-6A2C0B654CCF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Permutation Matrix (cont.)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 sz="3000">
                <a:solidFill>
                  <a:srgbClr val="FFFF00"/>
                </a:solidFill>
              </a:rPr>
              <a:t>Premultiplying</a:t>
            </a:r>
            <a:r>
              <a:rPr lang="en-US" altLang="zh-TW" sz="3000"/>
              <a:t> both sides of system by permutation matrix, </a:t>
            </a:r>
            <a:r>
              <a:rPr lang="en-US" altLang="zh-TW" sz="3000" b="1">
                <a:solidFill>
                  <a:srgbClr val="FFFF00"/>
                </a:solidFill>
              </a:rPr>
              <a:t>PAx</a:t>
            </a:r>
            <a:r>
              <a:rPr lang="en-US" altLang="zh-TW" sz="3000">
                <a:solidFill>
                  <a:srgbClr val="FFFF00"/>
                </a:solidFill>
              </a:rPr>
              <a:t> = </a:t>
            </a:r>
            <a:r>
              <a:rPr lang="en-US" altLang="zh-TW" sz="3000" b="1">
                <a:solidFill>
                  <a:srgbClr val="FFFF00"/>
                </a:solidFill>
              </a:rPr>
              <a:t>Pb</a:t>
            </a:r>
            <a:r>
              <a:rPr lang="en-US" altLang="zh-TW" sz="3000"/>
              <a:t>, reorder rows, but </a:t>
            </a:r>
            <a:r>
              <a:rPr lang="en-US" altLang="zh-TW" sz="3000">
                <a:solidFill>
                  <a:srgbClr val="FFFF00"/>
                </a:solidFill>
              </a:rPr>
              <a:t>solution </a:t>
            </a:r>
            <a:r>
              <a:rPr lang="en-US" altLang="zh-TW" sz="3000" b="1">
                <a:solidFill>
                  <a:srgbClr val="FFFF00"/>
                </a:solidFill>
              </a:rPr>
              <a:t>x</a:t>
            </a:r>
            <a:r>
              <a:rPr lang="en-US" altLang="zh-TW" sz="3000">
                <a:solidFill>
                  <a:srgbClr val="FFFF00"/>
                </a:solidFill>
              </a:rPr>
              <a:t> is unchanged</a:t>
            </a:r>
          </a:p>
          <a:p>
            <a:endParaRPr lang="en-US" altLang="zh-TW" sz="3000"/>
          </a:p>
          <a:p>
            <a:r>
              <a:rPr lang="en-US" altLang="zh-TW" sz="3000">
                <a:solidFill>
                  <a:srgbClr val="FFFF00"/>
                </a:solidFill>
              </a:rPr>
              <a:t>Postmultiplying</a:t>
            </a:r>
            <a:r>
              <a:rPr lang="en-US" altLang="zh-TW" sz="3000"/>
              <a:t> </a:t>
            </a:r>
            <a:r>
              <a:rPr lang="en-US" altLang="zh-TW" sz="3000" b="1"/>
              <a:t>A</a:t>
            </a:r>
            <a:r>
              <a:rPr lang="en-US" altLang="zh-TW" sz="3000"/>
              <a:t> by permutation matrix, </a:t>
            </a:r>
            <a:r>
              <a:rPr lang="en-US" altLang="zh-TW" sz="3000" b="1">
                <a:solidFill>
                  <a:srgbClr val="FFFF00"/>
                </a:solidFill>
              </a:rPr>
              <a:t>APx</a:t>
            </a:r>
            <a:r>
              <a:rPr lang="en-US" altLang="zh-TW" sz="3000">
                <a:solidFill>
                  <a:srgbClr val="FFFF00"/>
                </a:solidFill>
              </a:rPr>
              <a:t> = </a:t>
            </a:r>
            <a:r>
              <a:rPr lang="en-US" altLang="zh-TW" sz="3000" b="1">
                <a:solidFill>
                  <a:srgbClr val="FFFF00"/>
                </a:solidFill>
              </a:rPr>
              <a:t>b</a:t>
            </a:r>
            <a:r>
              <a:rPr lang="en-US" altLang="zh-TW" sz="3000"/>
              <a:t>, reorder columns, which </a:t>
            </a:r>
            <a:r>
              <a:rPr lang="en-US" altLang="zh-TW" sz="3000">
                <a:solidFill>
                  <a:srgbClr val="FFFF00"/>
                </a:solidFill>
              </a:rPr>
              <a:t>permutes components of original solution</a:t>
            </a:r>
            <a:r>
              <a:rPr lang="en-US" altLang="zh-TW" sz="3000"/>
              <a:t/>
            </a:r>
            <a:br>
              <a:rPr lang="en-US" altLang="zh-TW" sz="3000"/>
            </a:br>
            <a:r>
              <a:rPr lang="en-US" altLang="zh-TW" sz="3000"/>
              <a:t> 		</a:t>
            </a:r>
            <a:r>
              <a:rPr lang="en-US" altLang="zh-TW" b="1"/>
              <a:t>x</a:t>
            </a:r>
            <a:r>
              <a:rPr lang="en-US" altLang="zh-TW"/>
              <a:t> = (</a:t>
            </a:r>
            <a:r>
              <a:rPr lang="en-US" altLang="zh-TW" b="1"/>
              <a:t>AP</a:t>
            </a:r>
            <a:r>
              <a:rPr lang="en-US" altLang="zh-TW"/>
              <a:t>)</a:t>
            </a:r>
            <a:r>
              <a:rPr lang="en-US" altLang="zh-TW" baseline="30000"/>
              <a:t>-1</a:t>
            </a:r>
            <a:r>
              <a:rPr lang="en-US" altLang="zh-TW" b="1"/>
              <a:t>b</a:t>
            </a:r>
            <a:r>
              <a:rPr lang="en-US" altLang="zh-TW"/>
              <a:t> = </a:t>
            </a:r>
            <a:r>
              <a:rPr lang="en-US" altLang="zh-TW" b="1"/>
              <a:t>P</a:t>
            </a:r>
            <a:r>
              <a:rPr lang="en-US" altLang="zh-TW" baseline="30000"/>
              <a:t>-1</a:t>
            </a:r>
            <a:r>
              <a:rPr lang="en-US" altLang="zh-TW" b="1"/>
              <a:t>A</a:t>
            </a:r>
            <a:r>
              <a:rPr lang="en-US" altLang="zh-TW" baseline="30000"/>
              <a:t>-1</a:t>
            </a:r>
            <a:r>
              <a:rPr lang="en-US" altLang="zh-TW" b="1"/>
              <a:t>b</a:t>
            </a:r>
            <a:r>
              <a:rPr lang="en-US" altLang="zh-TW"/>
              <a:t> = </a:t>
            </a:r>
            <a:r>
              <a:rPr lang="en-US" altLang="zh-TW" b="1"/>
              <a:t>P</a:t>
            </a:r>
            <a:r>
              <a:rPr lang="en-US" altLang="zh-TW" baseline="30000"/>
              <a:t>T</a:t>
            </a:r>
            <a:r>
              <a:rPr lang="en-US" altLang="zh-TW"/>
              <a:t>(</a:t>
            </a:r>
            <a:r>
              <a:rPr lang="en-US" altLang="zh-TW" b="1"/>
              <a:t>A</a:t>
            </a:r>
            <a:r>
              <a:rPr lang="en-US" altLang="zh-TW" baseline="30000"/>
              <a:t>-1</a:t>
            </a:r>
            <a:r>
              <a:rPr lang="en-US" altLang="zh-TW" b="1"/>
              <a:t>b</a:t>
            </a:r>
            <a:r>
              <a:rPr lang="en-US" altLang="zh-TW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A845-C704-4AFB-AE36-139F867D7CDE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Triangular Linear Systems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What type of linear system is easy to solve?</a:t>
            </a:r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242693" name="Object 5"/>
          <p:cNvGraphicFramePr>
            <a:graphicFrameLocks noChangeAspect="1"/>
          </p:cNvGraphicFramePr>
          <p:nvPr/>
        </p:nvGraphicFramePr>
        <p:xfrm>
          <a:off x="1258888" y="1989138"/>
          <a:ext cx="6388100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1" name="方程式" r:id="rId4" imgW="2882880" imgH="939600" progId="Equation.3">
                  <p:embed/>
                </p:oleObj>
              </mc:Choice>
              <mc:Fallback>
                <p:oleObj name="方程式" r:id="rId4" imgW="288288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89138"/>
                        <a:ext cx="6388100" cy="20780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4" name="Object 6"/>
          <p:cNvGraphicFramePr>
            <a:graphicFrameLocks noChangeAspect="1"/>
          </p:cNvGraphicFramePr>
          <p:nvPr/>
        </p:nvGraphicFramePr>
        <p:xfrm>
          <a:off x="1154113" y="4159250"/>
          <a:ext cx="6640512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2" name="方程式" r:id="rId6" imgW="2997000" imgH="939600" progId="Equation.3">
                  <p:embed/>
                </p:oleObj>
              </mc:Choice>
              <mc:Fallback>
                <p:oleObj name="方程式" r:id="rId6" imgW="2997000" imgH="93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4159250"/>
                        <a:ext cx="6640512" cy="20780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68B4-7CA3-4D3B-996E-EBE4EE1FBA7E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Triangular Matrices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Two specific triangular forms are of particular interest</a:t>
            </a:r>
          </a:p>
          <a:p>
            <a:pPr lvl="1"/>
            <a:r>
              <a:rPr lang="en-US" altLang="zh-TW" sz="3000">
                <a:solidFill>
                  <a:srgbClr val="FF0000"/>
                </a:solidFill>
              </a:rPr>
              <a:t>lower triangular</a:t>
            </a:r>
            <a:r>
              <a:rPr lang="en-US" altLang="zh-TW" sz="3000"/>
              <a:t>: all entries above main diagonal are zero, </a:t>
            </a:r>
            <a:r>
              <a:rPr lang="en-US" altLang="zh-TW" sz="3000" i="1"/>
              <a:t>a</a:t>
            </a:r>
            <a:r>
              <a:rPr lang="en-US" altLang="zh-TW" sz="3000" baseline="-25000"/>
              <a:t>ij</a:t>
            </a:r>
            <a:r>
              <a:rPr lang="en-US" altLang="zh-TW" sz="3000"/>
              <a:t> = 0 for </a:t>
            </a:r>
            <a:r>
              <a:rPr lang="en-US" altLang="zh-TW" sz="3000" i="1"/>
              <a:t>i</a:t>
            </a:r>
            <a:r>
              <a:rPr lang="en-US" altLang="zh-TW" sz="3000"/>
              <a:t> &lt; </a:t>
            </a:r>
            <a:r>
              <a:rPr lang="en-US" altLang="zh-TW" sz="3000" i="1"/>
              <a:t>j</a:t>
            </a:r>
            <a:endParaRPr lang="en-US" altLang="zh-TW" sz="3000"/>
          </a:p>
          <a:p>
            <a:pPr lvl="1"/>
            <a:r>
              <a:rPr lang="en-US" altLang="zh-TW" sz="3000">
                <a:solidFill>
                  <a:srgbClr val="FF0000"/>
                </a:solidFill>
              </a:rPr>
              <a:t>upper triangular</a:t>
            </a:r>
            <a:r>
              <a:rPr lang="en-US" altLang="zh-TW" sz="3000"/>
              <a:t>: all entries below main diagonal are zero, </a:t>
            </a:r>
            <a:r>
              <a:rPr lang="en-US" altLang="zh-TW" sz="3000" i="1"/>
              <a:t>a</a:t>
            </a:r>
            <a:r>
              <a:rPr lang="en-US" altLang="zh-TW" sz="3000" baseline="-25000"/>
              <a:t>ij</a:t>
            </a:r>
            <a:r>
              <a:rPr lang="en-US" altLang="zh-TW" sz="3000"/>
              <a:t> = 0 for </a:t>
            </a:r>
            <a:r>
              <a:rPr lang="en-US" altLang="zh-TW" sz="3000" i="1"/>
              <a:t>i</a:t>
            </a:r>
            <a:r>
              <a:rPr lang="en-US" altLang="zh-TW" sz="3000"/>
              <a:t> &gt; </a:t>
            </a:r>
            <a:r>
              <a:rPr lang="en-US" altLang="zh-TW" sz="3000" i="1"/>
              <a:t>j</a:t>
            </a:r>
          </a:p>
          <a:p>
            <a:pPr lvl="1"/>
            <a:endParaRPr lang="en-US" altLang="zh-TW" i="1"/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1042988" y="4365625"/>
          <a:ext cx="3405187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8" name="方程式" r:id="rId3" imgW="1536480" imgH="939600" progId="Equation.3">
                  <p:embed/>
                </p:oleObj>
              </mc:Choice>
              <mc:Fallback>
                <p:oleObj name="方程式" r:id="rId3" imgW="153648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365625"/>
                        <a:ext cx="3405187" cy="20780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4951413" y="4292600"/>
          <a:ext cx="365760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9" name="方程式" r:id="rId5" imgW="1650960" imgH="939600" progId="Equation.3">
                  <p:embed/>
                </p:oleObj>
              </mc:Choice>
              <mc:Fallback>
                <p:oleObj name="方程式" r:id="rId5" imgW="165096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4292600"/>
                        <a:ext cx="3657600" cy="20780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9F73-F49D-493D-B02E-6AE0E84BB4B1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Forward Substitution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Forward substitution for lower triangular system </a:t>
            </a:r>
            <a:r>
              <a:rPr lang="en-US" altLang="zh-TW" b="1"/>
              <a:t>Lx = b</a:t>
            </a:r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395288" y="3068638"/>
          <a:ext cx="19653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4" name="方程式" r:id="rId3" imgW="672840" imgH="215640" progId="Equation.3">
                  <p:embed/>
                </p:oleObj>
              </mc:Choice>
              <mc:Fallback>
                <p:oleObj name="方程式" r:id="rId3" imgW="67284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68638"/>
                        <a:ext cx="1965325" cy="6302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5" name="Object 5"/>
          <p:cNvGraphicFramePr>
            <a:graphicFrameLocks noChangeAspect="1"/>
          </p:cNvGraphicFramePr>
          <p:nvPr/>
        </p:nvGraphicFramePr>
        <p:xfrm>
          <a:off x="468313" y="5013325"/>
          <a:ext cx="61563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5" name="方程式" r:id="rId5" imgW="2108160" imgH="482400" progId="Equation.3">
                  <p:embed/>
                </p:oleObj>
              </mc:Choice>
              <mc:Fallback>
                <p:oleObj name="方程式" r:id="rId5" imgW="21081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013325"/>
                        <a:ext cx="6156325" cy="1409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7" name="Object 7"/>
          <p:cNvGraphicFramePr>
            <a:graphicFrameLocks noChangeAspect="1"/>
          </p:cNvGraphicFramePr>
          <p:nvPr/>
        </p:nvGraphicFramePr>
        <p:xfrm>
          <a:off x="4067175" y="1989138"/>
          <a:ext cx="4932363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6" name="方程式" r:id="rId7" imgW="1955520" imgH="939600" progId="Equation.3">
                  <p:embed/>
                </p:oleObj>
              </mc:Choice>
              <mc:Fallback>
                <p:oleObj name="方程式" r:id="rId7" imgW="1955520" imgH="93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989138"/>
                        <a:ext cx="4932363" cy="2365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395288" y="4005263"/>
          <a:ext cx="36353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7" name="方程式" r:id="rId9" imgW="1244520" imgH="215640" progId="Equation.3">
                  <p:embed/>
                </p:oleObj>
              </mc:Choice>
              <mc:Fallback>
                <p:oleObj name="方程式" r:id="rId9" imgW="124452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05263"/>
                        <a:ext cx="3635375" cy="6302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9" name="Rectangle 9"/>
          <p:cNvSpPr>
            <a:spLocks noChangeArrowheads="1"/>
          </p:cNvSpPr>
          <p:nvPr/>
        </p:nvSpPr>
        <p:spPr bwMode="auto">
          <a:xfrm>
            <a:off x="4211638" y="3860800"/>
            <a:ext cx="2089150" cy="431800"/>
          </a:xfrm>
          <a:prstGeom prst="rect">
            <a:avLst/>
          </a:prstGeom>
          <a:noFill/>
          <a:ln w="3175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770" name="Rectangle 10"/>
          <p:cNvSpPr>
            <a:spLocks noChangeArrowheads="1"/>
          </p:cNvSpPr>
          <p:nvPr/>
        </p:nvSpPr>
        <p:spPr bwMode="auto">
          <a:xfrm>
            <a:off x="7380288" y="2133600"/>
            <a:ext cx="431800" cy="1655763"/>
          </a:xfrm>
          <a:prstGeom prst="rect">
            <a:avLst/>
          </a:prstGeom>
          <a:noFill/>
          <a:ln w="3175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2195513" y="5084763"/>
            <a:ext cx="1368425" cy="1296987"/>
          </a:xfrm>
          <a:prstGeom prst="rect">
            <a:avLst/>
          </a:prstGeom>
          <a:noFill/>
          <a:ln w="31750">
            <a:solidFill>
              <a:srgbClr val="FFFF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9" grpId="0" animBg="1"/>
      <p:bldP spid="245770" grpId="0" animBg="1"/>
      <p:bldP spid="2457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0E6A-4E53-4803-8F10-7C5127734CA5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Backward Substitution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Forward substitution for upper triangular system </a:t>
            </a:r>
            <a:r>
              <a:rPr lang="en-US" altLang="zh-TW" b="1"/>
              <a:t>Ux = b</a:t>
            </a:r>
          </a:p>
        </p:txBody>
      </p:sp>
      <p:graphicFrame>
        <p:nvGraphicFramePr>
          <p:cNvPr id="247812" name="Object 4"/>
          <p:cNvGraphicFramePr>
            <a:graphicFrameLocks noChangeAspect="1"/>
          </p:cNvGraphicFramePr>
          <p:nvPr/>
        </p:nvGraphicFramePr>
        <p:xfrm>
          <a:off x="514350" y="3141663"/>
          <a:ext cx="21129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2" name="方程式" r:id="rId3" imgW="723600" imgH="228600" progId="Equation.3">
                  <p:embed/>
                </p:oleObj>
              </mc:Choice>
              <mc:Fallback>
                <p:oleObj name="方程式" r:id="rId3" imgW="723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141663"/>
                        <a:ext cx="2112963" cy="6667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3" name="Object 5"/>
          <p:cNvGraphicFramePr>
            <a:graphicFrameLocks noChangeAspect="1"/>
          </p:cNvGraphicFramePr>
          <p:nvPr/>
        </p:nvGraphicFramePr>
        <p:xfrm>
          <a:off x="558800" y="5013325"/>
          <a:ext cx="619125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3" name="方程式" r:id="rId5" imgW="2120760" imgH="482400" progId="Equation.3">
                  <p:embed/>
                </p:oleObj>
              </mc:Choice>
              <mc:Fallback>
                <p:oleObj name="方程式" r:id="rId5" imgW="21207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5013325"/>
                        <a:ext cx="6191250" cy="1409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5" name="Object 7"/>
          <p:cNvGraphicFramePr>
            <a:graphicFrameLocks noChangeAspect="1"/>
          </p:cNvGraphicFramePr>
          <p:nvPr/>
        </p:nvGraphicFramePr>
        <p:xfrm>
          <a:off x="539750" y="4237038"/>
          <a:ext cx="51943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4" name="方程式" r:id="rId7" imgW="1777680" imgH="241200" progId="Equation.3">
                  <p:embed/>
                </p:oleObj>
              </mc:Choice>
              <mc:Fallback>
                <p:oleObj name="方程式" r:id="rId7" imgW="17776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37038"/>
                        <a:ext cx="5194300" cy="7048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6" name="Object 8"/>
          <p:cNvGraphicFramePr>
            <a:graphicFrameLocks noChangeAspect="1"/>
          </p:cNvGraphicFramePr>
          <p:nvPr/>
        </p:nvGraphicFramePr>
        <p:xfrm>
          <a:off x="3276600" y="2133600"/>
          <a:ext cx="5749925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5" name="方程式" r:id="rId9" imgW="2476440" imgH="939600" progId="Equation.3">
                  <p:embed/>
                </p:oleObj>
              </mc:Choice>
              <mc:Fallback>
                <p:oleObj name="方程式" r:id="rId9" imgW="2476440" imgH="939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133600"/>
                        <a:ext cx="5749925" cy="21764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7" name="Rectangle 9"/>
          <p:cNvSpPr>
            <a:spLocks noChangeArrowheads="1"/>
          </p:cNvSpPr>
          <p:nvPr/>
        </p:nvSpPr>
        <p:spPr bwMode="auto">
          <a:xfrm>
            <a:off x="4067175" y="2205038"/>
            <a:ext cx="2665413" cy="503237"/>
          </a:xfrm>
          <a:prstGeom prst="rect">
            <a:avLst/>
          </a:prstGeom>
          <a:noFill/>
          <a:ln w="3175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7818" name="Rectangle 10"/>
          <p:cNvSpPr>
            <a:spLocks noChangeArrowheads="1"/>
          </p:cNvSpPr>
          <p:nvPr/>
        </p:nvSpPr>
        <p:spPr bwMode="auto">
          <a:xfrm>
            <a:off x="2339975" y="5157788"/>
            <a:ext cx="1439863" cy="1295400"/>
          </a:xfrm>
          <a:prstGeom prst="rect">
            <a:avLst/>
          </a:prstGeom>
          <a:noFill/>
          <a:ln w="31750">
            <a:solidFill>
              <a:srgbClr val="FFFF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7819" name="Rectangle 11"/>
          <p:cNvSpPr>
            <a:spLocks noChangeArrowheads="1"/>
          </p:cNvSpPr>
          <p:nvPr/>
        </p:nvSpPr>
        <p:spPr bwMode="auto">
          <a:xfrm>
            <a:off x="7164388" y="2636838"/>
            <a:ext cx="506412" cy="1584325"/>
          </a:xfrm>
          <a:prstGeom prst="rect">
            <a:avLst/>
          </a:prstGeom>
          <a:noFill/>
          <a:ln w="3175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7" grpId="0" animBg="1"/>
      <p:bldP spid="247818" grpId="0" animBg="1"/>
      <p:bldP spid="2478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A35E-965D-4295-A184-5DCFF46FF655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Elimination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We have learned using the elimination method to solve linear equations since high school!</a:t>
            </a:r>
          </a:p>
          <a:p>
            <a:endParaRPr lang="en-US" altLang="zh-TW" sz="3600"/>
          </a:p>
          <a:p>
            <a:endParaRPr lang="en-US" altLang="zh-TW" sz="3600"/>
          </a:p>
        </p:txBody>
      </p:sp>
      <p:graphicFrame>
        <p:nvGraphicFramePr>
          <p:cNvPr id="252932" name="Object 4"/>
          <p:cNvGraphicFramePr>
            <a:graphicFrameLocks noChangeAspect="1"/>
          </p:cNvGraphicFramePr>
          <p:nvPr/>
        </p:nvGraphicFramePr>
        <p:xfrm>
          <a:off x="1187450" y="2420938"/>
          <a:ext cx="3335338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45" name="方程式" r:id="rId3" imgW="1143000" imgH="482400" progId="Equation.3">
                  <p:embed/>
                </p:oleObj>
              </mc:Choice>
              <mc:Fallback>
                <p:oleObj name="方程式" r:id="rId3" imgW="11430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20938"/>
                        <a:ext cx="3335338" cy="14081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3" name="Object 5"/>
          <p:cNvGraphicFramePr>
            <a:graphicFrameLocks noChangeAspect="1"/>
          </p:cNvGraphicFramePr>
          <p:nvPr/>
        </p:nvGraphicFramePr>
        <p:xfrm>
          <a:off x="539750" y="4221163"/>
          <a:ext cx="8205788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46" name="方程式" r:id="rId5" imgW="2971800" imgH="482400" progId="Equation.3">
                  <p:embed/>
                </p:oleObj>
              </mc:Choice>
              <mc:Fallback>
                <p:oleObj name="方程式" r:id="rId5" imgW="297180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21163"/>
                        <a:ext cx="8205788" cy="13319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4" name="Object 6"/>
          <p:cNvGraphicFramePr>
            <a:graphicFrameLocks noChangeAspect="1"/>
          </p:cNvGraphicFramePr>
          <p:nvPr/>
        </p:nvGraphicFramePr>
        <p:xfrm>
          <a:off x="5046663" y="2708275"/>
          <a:ext cx="226218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47" name="方程式" r:id="rId7" imgW="774360" imgH="215640" progId="Equation.3">
                  <p:embed/>
                </p:oleObj>
              </mc:Choice>
              <mc:Fallback>
                <p:oleObj name="方程式" r:id="rId7" imgW="77436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2708275"/>
                        <a:ext cx="2262187" cy="6302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5" name="Freeform 7"/>
          <p:cNvSpPr>
            <a:spLocks/>
          </p:cNvSpPr>
          <p:nvPr/>
        </p:nvSpPr>
        <p:spPr bwMode="auto">
          <a:xfrm>
            <a:off x="4716463" y="2781300"/>
            <a:ext cx="227012" cy="720725"/>
          </a:xfrm>
          <a:custGeom>
            <a:avLst/>
            <a:gdLst>
              <a:gd name="T0" fmla="*/ 0 w 143"/>
              <a:gd name="T1" fmla="*/ 0 h 454"/>
              <a:gd name="T2" fmla="*/ 136 w 143"/>
              <a:gd name="T3" fmla="*/ 227 h 454"/>
              <a:gd name="T4" fmla="*/ 45 w 143"/>
              <a:gd name="T5" fmla="*/ 4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" h="454">
                <a:moveTo>
                  <a:pt x="0" y="0"/>
                </a:moveTo>
                <a:cubicBezTo>
                  <a:pt x="64" y="75"/>
                  <a:pt x="129" y="151"/>
                  <a:pt x="136" y="227"/>
                </a:cubicBezTo>
                <a:cubicBezTo>
                  <a:pt x="143" y="303"/>
                  <a:pt x="94" y="378"/>
                  <a:pt x="45" y="454"/>
                </a:cubicBezTo>
              </a:path>
            </a:pathLst>
          </a:custGeom>
          <a:noFill/>
          <a:ln w="57150" cmpd="sng">
            <a:solidFill>
              <a:srgbClr val="FFFF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CBE0-4521-477F-B6CD-FC38C6954811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Elimination (cont.)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What I’m going to show is just a systematical way to describe the process so that we can</a:t>
            </a:r>
          </a:p>
          <a:p>
            <a:pPr lvl="1"/>
            <a:endParaRPr lang="en-US" altLang="zh-TW" sz="3200"/>
          </a:p>
          <a:p>
            <a:pPr lvl="1"/>
            <a:r>
              <a:rPr lang="en-US" altLang="zh-TW" sz="3200"/>
              <a:t>handle </a:t>
            </a:r>
            <a:r>
              <a:rPr lang="en-US" altLang="zh-TW" sz="3200" i="1"/>
              <a:t>n</a:t>
            </a:r>
            <a:r>
              <a:rPr lang="en-US" altLang="zh-TW" sz="3200"/>
              <a:t> linear equations with </a:t>
            </a:r>
            <a:r>
              <a:rPr lang="en-US" altLang="zh-TW" sz="3200" i="1"/>
              <a:t>n</a:t>
            </a:r>
            <a:r>
              <a:rPr lang="en-US" altLang="zh-TW" sz="3200"/>
              <a:t> unknowns</a:t>
            </a:r>
          </a:p>
          <a:p>
            <a:pPr lvl="1"/>
            <a:endParaRPr lang="en-US" altLang="zh-TW" sz="3200"/>
          </a:p>
          <a:p>
            <a:pPr lvl="1"/>
            <a:r>
              <a:rPr lang="en-US" altLang="zh-TW" sz="3200"/>
              <a:t>develop an algorithm consisting of a series of matrix multiplications to solve a system of linear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3B14-E1C1-4CF0-914D-D537FAF32A86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Elimination (cont.)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 sz="3000"/>
              <a:t>To transform general linear system into a triangular form, we need to replace selected nonzero entries of matrix by zeros</a:t>
            </a: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			</a:t>
            </a:r>
            <a:r>
              <a:rPr lang="en-US" altLang="zh-TW" b="1"/>
              <a:t>MA = L</a:t>
            </a:r>
            <a:r>
              <a:rPr lang="en-US" altLang="zh-TW"/>
              <a:t>  or  </a:t>
            </a:r>
            <a:r>
              <a:rPr lang="en-US" altLang="zh-TW" b="1"/>
              <a:t>MA = U</a:t>
            </a:r>
          </a:p>
          <a:p>
            <a:r>
              <a:rPr lang="en-US" altLang="zh-TW" sz="3000"/>
              <a:t>This can be done by taking linear combinations of rows</a:t>
            </a:r>
          </a:p>
          <a:p>
            <a:r>
              <a:rPr lang="en-US" altLang="zh-TW" sz="3000"/>
              <a:t>Let’s consider a column vector for now </a:t>
            </a:r>
          </a:p>
          <a:p>
            <a:endParaRPr lang="en-US" altLang="zh-TW">
              <a:cs typeface="Times New Roman" pitchFamily="18" charset="0"/>
            </a:endParaRPr>
          </a:p>
        </p:txBody>
      </p:sp>
      <p:graphicFrame>
        <p:nvGraphicFramePr>
          <p:cNvPr id="248842" name="Object 10"/>
          <p:cNvGraphicFramePr>
            <a:graphicFrameLocks noChangeAspect="1"/>
          </p:cNvGraphicFramePr>
          <p:nvPr/>
        </p:nvGraphicFramePr>
        <p:xfrm>
          <a:off x="814388" y="4616450"/>
          <a:ext cx="7645400" cy="205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7" name="方程式" r:id="rId3" imgW="3492360" imgH="939600" progId="Equation.3">
                  <p:embed/>
                </p:oleObj>
              </mc:Choice>
              <mc:Fallback>
                <p:oleObj name="方程式" r:id="rId3" imgW="3492360" imgH="93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4616450"/>
                        <a:ext cx="7645400" cy="20526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2124075" y="4652963"/>
            <a:ext cx="503238" cy="20161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uiExpand="1" build="p"/>
      <p:bldP spid="2488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F741-129B-4D82-A94F-F311BB6A17E5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Existence, uniqueness, and conditioning</a:t>
            </a:r>
          </a:p>
          <a:p>
            <a:endParaRPr lang="en-US" altLang="zh-TW"/>
          </a:p>
          <a:p>
            <a:r>
              <a:rPr lang="en-US" altLang="zh-TW"/>
              <a:t>Solving linear systems</a:t>
            </a:r>
          </a:p>
          <a:p>
            <a:endParaRPr lang="en-US" altLang="zh-TW"/>
          </a:p>
          <a:p>
            <a:r>
              <a:rPr lang="en-US" altLang="zh-TW"/>
              <a:t>Special types of linear systems</a:t>
            </a:r>
          </a:p>
          <a:p>
            <a:endParaRPr lang="en-US" altLang="zh-TW"/>
          </a:p>
          <a:p>
            <a:r>
              <a:rPr lang="en-US" altLang="zh-TW"/>
              <a:t>Software for linear systems</a:t>
            </a:r>
            <a:endParaRPr lang="en-US" altLang="zh-TW">
              <a:solidFill>
                <a:srgbClr val="FF0000"/>
              </a:solidFill>
            </a:endParaRPr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4716463" y="2565400"/>
          <a:ext cx="15382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2" name="方程式" r:id="rId3" imgW="571320" imgH="203040" progId="Equation.3">
                  <p:embed/>
                </p:oleObj>
              </mc:Choice>
              <mc:Fallback>
                <p:oleObj name="方程式" r:id="rId3" imgW="5713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565400"/>
                        <a:ext cx="1538287" cy="546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777-0C19-42B4-898E-F4A216186915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Elimination (cont.)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/>
              <a:t>Consider a 2-vector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If </a:t>
            </a:r>
            <a:r>
              <a:rPr lang="en-US" altLang="zh-TW" i="1"/>
              <a:t>a</a:t>
            </a:r>
            <a:r>
              <a:rPr lang="en-US" altLang="zh-TW" i="1" baseline="-25000"/>
              <a:t>1</a:t>
            </a:r>
            <a:r>
              <a:rPr lang="en-US" altLang="zh-TW"/>
              <a:t> </a:t>
            </a:r>
            <a:r>
              <a:rPr lang="en-US" altLang="zh-TW">
                <a:cs typeface="Times New Roman" pitchFamily="18" charset="0"/>
              </a:rPr>
              <a:t>≠ 0, then</a:t>
            </a:r>
          </a:p>
        </p:txBody>
      </p:sp>
      <p:graphicFrame>
        <p:nvGraphicFramePr>
          <p:cNvPr id="250884" name="Object 4"/>
          <p:cNvGraphicFramePr>
            <a:graphicFrameLocks noChangeAspect="1"/>
          </p:cNvGraphicFramePr>
          <p:nvPr/>
        </p:nvGraphicFramePr>
        <p:xfrm>
          <a:off x="4067175" y="1700213"/>
          <a:ext cx="159385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4" name="方程式" r:id="rId3" imgW="545760" imgH="482400" progId="Equation.3">
                  <p:embed/>
                </p:oleObj>
              </mc:Choice>
              <mc:Fallback>
                <p:oleObj name="方程式" r:id="rId3" imgW="5457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700213"/>
                        <a:ext cx="1593850" cy="1406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5" name="Object 5"/>
          <p:cNvGraphicFramePr>
            <a:graphicFrameLocks noChangeAspect="1"/>
          </p:cNvGraphicFramePr>
          <p:nvPr/>
        </p:nvGraphicFramePr>
        <p:xfrm>
          <a:off x="2843213" y="3933825"/>
          <a:ext cx="4411662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5" name="方程式" r:id="rId5" imgW="1511280" imgH="482400" progId="Equation.3">
                  <p:embed/>
                </p:oleObj>
              </mc:Choice>
              <mc:Fallback>
                <p:oleObj name="方程式" r:id="rId5" imgW="151128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933825"/>
                        <a:ext cx="4411662" cy="1406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EEE9-F6CC-44B5-8099-64C13707E49B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Elementary Elimination Matrices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688013"/>
          </a:xfrm>
        </p:spPr>
        <p:txBody>
          <a:bodyPr/>
          <a:lstStyle/>
          <a:p>
            <a:r>
              <a:rPr lang="en-US" altLang="zh-TW" sz="3000"/>
              <a:t>More generally, we can eliminate all entries below </a:t>
            </a:r>
            <a:r>
              <a:rPr lang="en-US" altLang="zh-TW" sz="3000" i="1"/>
              <a:t>k</a:t>
            </a:r>
            <a:r>
              <a:rPr lang="en-US" altLang="zh-TW" sz="3000"/>
              <a:t>th position in </a:t>
            </a:r>
            <a:r>
              <a:rPr lang="en-US" altLang="zh-TW" sz="3000" i="1"/>
              <a:t>n</a:t>
            </a:r>
            <a:r>
              <a:rPr lang="en-US" altLang="zh-TW" sz="3000"/>
              <a:t>-vector </a:t>
            </a:r>
            <a:r>
              <a:rPr lang="en-US" altLang="zh-TW" sz="3000" i="1"/>
              <a:t>a</a:t>
            </a:r>
            <a:r>
              <a:rPr lang="en-US" altLang="zh-TW" sz="3000"/>
              <a:t> by transformation</a:t>
            </a:r>
            <a:r>
              <a:rPr lang="en-US" altLang="zh-TW"/>
              <a:t/>
            </a:r>
            <a:br>
              <a:rPr lang="en-US" altLang="zh-TW"/>
            </a:br>
            <a:r>
              <a:rPr lang="en-US" altLang="zh-TW" sz="3000"/>
              <a:t/>
            </a:r>
            <a:br>
              <a:rPr lang="en-US" altLang="zh-TW" sz="3000"/>
            </a:br>
            <a:r>
              <a:rPr lang="en-US" altLang="zh-TW" sz="3000"/>
              <a:t/>
            </a:r>
            <a:br>
              <a:rPr lang="en-US" altLang="zh-TW" sz="3000"/>
            </a:br>
            <a:r>
              <a:rPr lang="en-US" altLang="zh-TW" sz="3000"/>
              <a:t/>
            </a:r>
            <a:br>
              <a:rPr lang="en-US" altLang="zh-TW" sz="3000"/>
            </a:br>
            <a:r>
              <a:rPr lang="en-US" altLang="zh-TW" sz="3000"/>
              <a:t/>
            </a:r>
            <a:br>
              <a:rPr lang="en-US" altLang="zh-TW" sz="3000"/>
            </a:br>
            <a:r>
              <a:rPr lang="en-US" altLang="zh-TW" sz="3000"/>
              <a:t/>
            </a:r>
            <a:br>
              <a:rPr lang="en-US" altLang="zh-TW" sz="3000"/>
            </a:br>
            <a:endParaRPr lang="en-US" altLang="zh-TW" sz="3000"/>
          </a:p>
          <a:p>
            <a:endParaRPr lang="en-US" altLang="zh-TW" sz="3000"/>
          </a:p>
          <a:p>
            <a:endParaRPr lang="en-US" altLang="zh-TW" sz="3000"/>
          </a:p>
          <a:p>
            <a:r>
              <a:rPr lang="en-US" altLang="zh-TW"/>
              <a:t>Divisor </a:t>
            </a:r>
            <a:r>
              <a:rPr lang="en-US" altLang="zh-TW" i="1"/>
              <a:t>a</a:t>
            </a:r>
            <a:r>
              <a:rPr lang="en-US" altLang="zh-TW" i="1" baseline="-25000"/>
              <a:t>k</a:t>
            </a:r>
            <a:r>
              <a:rPr lang="en-US" altLang="zh-TW"/>
              <a:t>, called </a:t>
            </a:r>
            <a:r>
              <a:rPr lang="en-US" altLang="zh-TW">
                <a:solidFill>
                  <a:srgbClr val="FF0000"/>
                </a:solidFill>
              </a:rPr>
              <a:t>pivot</a:t>
            </a:r>
            <a:r>
              <a:rPr lang="en-US" altLang="zh-TW"/>
              <a:t>, must be nonzero</a:t>
            </a:r>
          </a:p>
        </p:txBody>
      </p:sp>
      <p:graphicFrame>
        <p:nvGraphicFramePr>
          <p:cNvPr id="254980" name="Object 4"/>
          <p:cNvGraphicFramePr>
            <a:graphicFrameLocks noChangeAspect="1"/>
          </p:cNvGraphicFramePr>
          <p:nvPr/>
        </p:nvGraphicFramePr>
        <p:xfrm>
          <a:off x="1187450" y="2133600"/>
          <a:ext cx="6838950" cy="376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4" name="方程式" r:id="rId4" imgW="2946240" imgH="1625400" progId="Equation.3">
                  <p:embed/>
                </p:oleObj>
              </mc:Choice>
              <mc:Fallback>
                <p:oleObj name="方程式" r:id="rId4" imgW="2946240" imgH="1625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6838950" cy="3765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FFBC-93A1-4342-AB82-9BAE29105BAB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Elementary Elimination Matrices (cont.)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 sz="3000"/>
              <a:t>Matrix </a:t>
            </a:r>
            <a:r>
              <a:rPr lang="en-US" altLang="zh-TW" sz="3000" b="1"/>
              <a:t>M</a:t>
            </a:r>
            <a:r>
              <a:rPr lang="en-US" altLang="zh-TW" sz="3000" i="1" baseline="-25000"/>
              <a:t>k</a:t>
            </a:r>
            <a:r>
              <a:rPr lang="en-US" altLang="zh-TW" sz="3000"/>
              <a:t>, called elementary elimination matrix, adds multiple of row </a:t>
            </a:r>
            <a:r>
              <a:rPr lang="en-US" altLang="zh-TW" sz="3000" i="1"/>
              <a:t>k</a:t>
            </a:r>
            <a:r>
              <a:rPr lang="en-US" altLang="zh-TW" sz="3000"/>
              <a:t> to each subsequent row, with multipliers </a:t>
            </a:r>
            <a:r>
              <a:rPr lang="en-US" altLang="zh-TW" sz="3000" i="1"/>
              <a:t>m</a:t>
            </a:r>
            <a:r>
              <a:rPr lang="en-US" altLang="zh-TW" sz="3000" i="1" baseline="-25000"/>
              <a:t>i</a:t>
            </a:r>
            <a:r>
              <a:rPr lang="en-US" altLang="zh-TW" sz="3000"/>
              <a:t> chosen so that result is zero</a:t>
            </a:r>
          </a:p>
          <a:p>
            <a:r>
              <a:rPr lang="en-US" altLang="zh-TW" sz="3000">
                <a:solidFill>
                  <a:srgbClr val="FFFF00"/>
                </a:solidFill>
              </a:rPr>
              <a:t>Rows 1,…,</a:t>
            </a:r>
            <a:r>
              <a:rPr lang="en-US" altLang="zh-TW" sz="3000" i="1">
                <a:solidFill>
                  <a:srgbClr val="FFFF00"/>
                </a:solidFill>
              </a:rPr>
              <a:t>k</a:t>
            </a:r>
            <a:r>
              <a:rPr lang="en-US" altLang="zh-TW" sz="3000">
                <a:solidFill>
                  <a:srgbClr val="FFFF00"/>
                </a:solidFill>
              </a:rPr>
              <a:t> of matrix </a:t>
            </a:r>
            <a:r>
              <a:rPr lang="en-US" altLang="zh-TW" sz="3000" b="1">
                <a:solidFill>
                  <a:srgbClr val="FFFF00"/>
                </a:solidFill>
              </a:rPr>
              <a:t>A</a:t>
            </a:r>
            <a:r>
              <a:rPr lang="en-US" altLang="zh-TW" sz="3000">
                <a:solidFill>
                  <a:srgbClr val="FFFF00"/>
                </a:solidFill>
              </a:rPr>
              <a:t> are not affected!</a:t>
            </a:r>
          </a:p>
        </p:txBody>
      </p:sp>
      <p:graphicFrame>
        <p:nvGraphicFramePr>
          <p:cNvPr id="261124" name="Object 4"/>
          <p:cNvGraphicFramePr>
            <a:graphicFrameLocks noChangeAspect="1"/>
          </p:cNvGraphicFramePr>
          <p:nvPr/>
        </p:nvGraphicFramePr>
        <p:xfrm>
          <a:off x="468313" y="3314700"/>
          <a:ext cx="8281987" cy="292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2" name="方程式" r:id="rId3" imgW="3949560" imgH="1396800" progId="Equation.3">
                  <p:embed/>
                </p:oleObj>
              </mc:Choice>
              <mc:Fallback>
                <p:oleObj name="方程式" r:id="rId3" imgW="3949560" imgH="139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14700"/>
                        <a:ext cx="8281987" cy="29225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A30-C4AA-42B7-A6E1-46C405A72F78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Elementary Elimination Matrices (cont.)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 sz="3000"/>
              <a:t>Matrix </a:t>
            </a:r>
            <a:r>
              <a:rPr lang="en-US" altLang="zh-TW" sz="3000" b="1"/>
              <a:t>M</a:t>
            </a:r>
            <a:r>
              <a:rPr lang="en-US" altLang="zh-TW" sz="3000" i="1" baseline="-25000"/>
              <a:t>k</a:t>
            </a:r>
            <a:r>
              <a:rPr lang="en-US" altLang="zh-TW" sz="3000"/>
              <a:t>, called elementary elimination matrix, adds multiple of row </a:t>
            </a:r>
            <a:r>
              <a:rPr lang="en-US" altLang="zh-TW" sz="3000" i="1"/>
              <a:t>k</a:t>
            </a:r>
            <a:r>
              <a:rPr lang="en-US" altLang="zh-TW" sz="3000"/>
              <a:t> to each subsequent row, with multipliers </a:t>
            </a:r>
            <a:r>
              <a:rPr lang="en-US" altLang="zh-TW" sz="3000" i="1"/>
              <a:t>m</a:t>
            </a:r>
            <a:r>
              <a:rPr lang="en-US" altLang="zh-TW" sz="3000" i="1" baseline="-25000"/>
              <a:t>i</a:t>
            </a:r>
            <a:r>
              <a:rPr lang="en-US" altLang="zh-TW" sz="3000"/>
              <a:t> chosen so that result is zero</a:t>
            </a:r>
          </a:p>
          <a:p>
            <a:r>
              <a:rPr lang="en-US" altLang="zh-TW" sz="3000">
                <a:solidFill>
                  <a:srgbClr val="FFFF00"/>
                </a:solidFill>
              </a:rPr>
              <a:t>Rows 1,…,</a:t>
            </a:r>
            <a:r>
              <a:rPr lang="en-US" altLang="zh-TW" sz="3000" i="1">
                <a:solidFill>
                  <a:srgbClr val="FFFF00"/>
                </a:solidFill>
              </a:rPr>
              <a:t>k</a:t>
            </a:r>
            <a:r>
              <a:rPr lang="en-US" altLang="zh-TW" sz="3000">
                <a:solidFill>
                  <a:srgbClr val="FFFF00"/>
                </a:solidFill>
              </a:rPr>
              <a:t> of matrix </a:t>
            </a:r>
            <a:r>
              <a:rPr lang="en-US" altLang="zh-TW" sz="3000" b="1">
                <a:solidFill>
                  <a:srgbClr val="FFFF00"/>
                </a:solidFill>
              </a:rPr>
              <a:t>A</a:t>
            </a:r>
            <a:r>
              <a:rPr lang="en-US" altLang="zh-TW" sz="3000">
                <a:solidFill>
                  <a:srgbClr val="FFFF00"/>
                </a:solidFill>
              </a:rPr>
              <a:t> are not affected!</a:t>
            </a:r>
          </a:p>
        </p:txBody>
      </p:sp>
      <p:graphicFrame>
        <p:nvGraphicFramePr>
          <p:cNvPr id="259076" name="Object 4"/>
          <p:cNvGraphicFramePr>
            <a:graphicFrameLocks noChangeAspect="1"/>
          </p:cNvGraphicFramePr>
          <p:nvPr/>
        </p:nvGraphicFramePr>
        <p:xfrm>
          <a:off x="468313" y="3314700"/>
          <a:ext cx="8281987" cy="292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7" name="方程式" r:id="rId3" imgW="3949560" imgH="1396800" progId="Equation.3">
                  <p:embed/>
                </p:oleObj>
              </mc:Choice>
              <mc:Fallback>
                <p:oleObj name="方程式" r:id="rId3" imgW="3949560" imgH="139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14700"/>
                        <a:ext cx="8281987" cy="29225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611188" y="3314700"/>
            <a:ext cx="1657350" cy="143986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9078" name="Rectangle 6"/>
          <p:cNvSpPr>
            <a:spLocks noChangeArrowheads="1"/>
          </p:cNvSpPr>
          <p:nvPr/>
        </p:nvSpPr>
        <p:spPr bwMode="auto">
          <a:xfrm>
            <a:off x="4211638" y="3387725"/>
            <a:ext cx="1944687" cy="14382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9079" name="Rectangle 7"/>
          <p:cNvSpPr>
            <a:spLocks noChangeArrowheads="1"/>
          </p:cNvSpPr>
          <p:nvPr/>
        </p:nvSpPr>
        <p:spPr bwMode="auto">
          <a:xfrm>
            <a:off x="6732588" y="3459163"/>
            <a:ext cx="1800225" cy="13684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259080" name="Object 8"/>
          <p:cNvGraphicFramePr>
            <a:graphicFrameLocks noChangeAspect="1"/>
          </p:cNvGraphicFramePr>
          <p:nvPr/>
        </p:nvGraphicFramePr>
        <p:xfrm>
          <a:off x="971550" y="3644900"/>
          <a:ext cx="9366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方程式" r:id="rId5" imgW="253800" imgH="228600" progId="Equation.3">
                  <p:embed/>
                </p:oleObj>
              </mc:Choice>
              <mc:Fallback>
                <p:oleObj name="方程式" r:id="rId5" imgW="253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93662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B3FB-4396-4DB3-A73E-59FA5847D912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Elementary Elimination Matrices (cont.)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 sz="3000"/>
              <a:t>Matrix </a:t>
            </a:r>
            <a:r>
              <a:rPr lang="en-US" altLang="zh-TW" sz="3000" b="1"/>
              <a:t>M</a:t>
            </a:r>
            <a:r>
              <a:rPr lang="en-US" altLang="zh-TW" sz="3000" i="1" baseline="-25000"/>
              <a:t>k</a:t>
            </a:r>
            <a:r>
              <a:rPr lang="en-US" altLang="zh-TW" sz="3000"/>
              <a:t>, called elementary elimination matrix, adds multiple of row </a:t>
            </a:r>
            <a:r>
              <a:rPr lang="en-US" altLang="zh-TW" sz="3000" i="1"/>
              <a:t>k</a:t>
            </a:r>
            <a:r>
              <a:rPr lang="en-US" altLang="zh-TW" sz="3000"/>
              <a:t> to each subsequent row, with multipliers </a:t>
            </a:r>
            <a:r>
              <a:rPr lang="en-US" altLang="zh-TW" sz="3000" i="1"/>
              <a:t>m</a:t>
            </a:r>
            <a:r>
              <a:rPr lang="en-US" altLang="zh-TW" sz="3000" i="1" baseline="-25000"/>
              <a:t>i</a:t>
            </a:r>
            <a:r>
              <a:rPr lang="en-US" altLang="zh-TW" sz="3000"/>
              <a:t> chosen so that result is zero</a:t>
            </a:r>
          </a:p>
          <a:p>
            <a:r>
              <a:rPr lang="en-US" altLang="zh-TW" sz="3000">
                <a:solidFill>
                  <a:srgbClr val="FFFF00"/>
                </a:solidFill>
              </a:rPr>
              <a:t>Subsequent pre-multiplications of </a:t>
            </a:r>
            <a:r>
              <a:rPr lang="en-US" altLang="zh-TW" sz="3000" b="1">
                <a:solidFill>
                  <a:srgbClr val="FFFF00"/>
                </a:solidFill>
              </a:rPr>
              <a:t>M</a:t>
            </a:r>
            <a:r>
              <a:rPr lang="en-US" altLang="zh-TW" sz="3000" i="1" baseline="-25000">
                <a:solidFill>
                  <a:srgbClr val="FFFF00"/>
                </a:solidFill>
              </a:rPr>
              <a:t>k</a:t>
            </a:r>
            <a:r>
              <a:rPr lang="en-US" altLang="zh-TW" sz="3000">
                <a:solidFill>
                  <a:srgbClr val="FFFF00"/>
                </a:solidFill>
              </a:rPr>
              <a:t>‘s  will not change the processed rows 1,…,</a:t>
            </a:r>
            <a:r>
              <a:rPr lang="en-US" altLang="zh-TW" sz="3000" i="1">
                <a:solidFill>
                  <a:srgbClr val="FFFF00"/>
                </a:solidFill>
              </a:rPr>
              <a:t>k </a:t>
            </a:r>
            <a:r>
              <a:rPr lang="en-US" altLang="zh-TW" sz="3000">
                <a:solidFill>
                  <a:srgbClr val="FFFF00"/>
                </a:solidFill>
              </a:rPr>
              <a:t>of matrix </a:t>
            </a:r>
            <a:r>
              <a:rPr lang="en-US" altLang="zh-TW" sz="3000" b="1">
                <a:solidFill>
                  <a:srgbClr val="FFFF00"/>
                </a:solidFill>
              </a:rPr>
              <a:t>A</a:t>
            </a:r>
          </a:p>
        </p:txBody>
      </p:sp>
      <p:graphicFrame>
        <p:nvGraphicFramePr>
          <p:cNvPr id="262148" name="Object 4"/>
          <p:cNvGraphicFramePr>
            <a:graphicFrameLocks noChangeAspect="1"/>
          </p:cNvGraphicFramePr>
          <p:nvPr/>
        </p:nvGraphicFramePr>
        <p:xfrm>
          <a:off x="684213" y="3644900"/>
          <a:ext cx="7705725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54" name="方程式" r:id="rId3" imgW="3441600" imgH="1396800" progId="Equation.3">
                  <p:embed/>
                </p:oleObj>
              </mc:Choice>
              <mc:Fallback>
                <p:oleObj name="方程式" r:id="rId3" imgW="3441600" imgH="139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44900"/>
                        <a:ext cx="7705725" cy="313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80C9-39EA-4A02-8FAF-3F79ADC75B98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Elementary Elimination Matrices (cont.)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 sz="3000"/>
              <a:t>Matrix </a:t>
            </a:r>
            <a:r>
              <a:rPr lang="en-US" altLang="zh-TW" sz="3000" b="1"/>
              <a:t>M</a:t>
            </a:r>
            <a:r>
              <a:rPr lang="en-US" altLang="zh-TW" sz="3000" i="1" baseline="-25000"/>
              <a:t>k</a:t>
            </a:r>
            <a:r>
              <a:rPr lang="en-US" altLang="zh-TW" sz="3000"/>
              <a:t>, called elementary elimination matrix, adds multiple of row </a:t>
            </a:r>
            <a:r>
              <a:rPr lang="en-US" altLang="zh-TW" sz="3000" i="1"/>
              <a:t>k</a:t>
            </a:r>
            <a:r>
              <a:rPr lang="en-US" altLang="zh-TW" sz="3000"/>
              <a:t> to each subsequent row, with multipliers </a:t>
            </a:r>
            <a:r>
              <a:rPr lang="en-US" altLang="zh-TW" sz="3000" i="1"/>
              <a:t>m</a:t>
            </a:r>
            <a:r>
              <a:rPr lang="en-US" altLang="zh-TW" sz="3000" i="1" baseline="-25000"/>
              <a:t>i</a:t>
            </a:r>
            <a:r>
              <a:rPr lang="en-US" altLang="zh-TW" sz="3000"/>
              <a:t> chosen so that result is zero</a:t>
            </a:r>
          </a:p>
          <a:p>
            <a:r>
              <a:rPr lang="en-US" altLang="zh-TW" sz="3000">
                <a:solidFill>
                  <a:srgbClr val="FFFF00"/>
                </a:solidFill>
              </a:rPr>
              <a:t>Subsequent pre-multiplications of </a:t>
            </a:r>
            <a:r>
              <a:rPr lang="en-US" altLang="zh-TW" sz="3000" b="1">
                <a:solidFill>
                  <a:srgbClr val="FFFF00"/>
                </a:solidFill>
              </a:rPr>
              <a:t>M</a:t>
            </a:r>
            <a:r>
              <a:rPr lang="en-US" altLang="zh-TW" sz="3000" i="1" baseline="-25000">
                <a:solidFill>
                  <a:srgbClr val="FFFF00"/>
                </a:solidFill>
              </a:rPr>
              <a:t>k</a:t>
            </a:r>
            <a:r>
              <a:rPr lang="en-US" altLang="zh-TW" sz="3000">
                <a:solidFill>
                  <a:srgbClr val="FFFF00"/>
                </a:solidFill>
              </a:rPr>
              <a:t>‘s  will not change the processed rows 1,…,</a:t>
            </a:r>
            <a:r>
              <a:rPr lang="en-US" altLang="zh-TW" sz="3000" i="1">
                <a:solidFill>
                  <a:srgbClr val="FFFF00"/>
                </a:solidFill>
              </a:rPr>
              <a:t>k </a:t>
            </a:r>
            <a:r>
              <a:rPr lang="en-US" altLang="zh-TW" sz="3000">
                <a:solidFill>
                  <a:srgbClr val="FFFF00"/>
                </a:solidFill>
              </a:rPr>
              <a:t>of matrix </a:t>
            </a:r>
            <a:r>
              <a:rPr lang="en-US" altLang="zh-TW" sz="3000" b="1">
                <a:solidFill>
                  <a:srgbClr val="FFFF00"/>
                </a:solidFill>
              </a:rPr>
              <a:t>A</a:t>
            </a:r>
          </a:p>
        </p:txBody>
      </p:sp>
      <p:graphicFrame>
        <p:nvGraphicFramePr>
          <p:cNvPr id="257033" name="Object 9"/>
          <p:cNvGraphicFramePr>
            <a:graphicFrameLocks noChangeAspect="1"/>
          </p:cNvGraphicFramePr>
          <p:nvPr/>
        </p:nvGraphicFramePr>
        <p:xfrm>
          <a:off x="684213" y="3644900"/>
          <a:ext cx="7705725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0" name="方程式" r:id="rId3" imgW="3441600" imgH="1396800" progId="Equation.3">
                  <p:embed/>
                </p:oleObj>
              </mc:Choice>
              <mc:Fallback>
                <p:oleObj name="方程式" r:id="rId3" imgW="3441600" imgH="1396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44900"/>
                        <a:ext cx="7705725" cy="313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5" name="Rectangle 11"/>
          <p:cNvSpPr>
            <a:spLocks noChangeArrowheads="1"/>
          </p:cNvSpPr>
          <p:nvPr/>
        </p:nvSpPr>
        <p:spPr bwMode="auto">
          <a:xfrm>
            <a:off x="4140200" y="3789363"/>
            <a:ext cx="4032250" cy="13684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7036" name="Text Box 12"/>
          <p:cNvSpPr txBox="1">
            <a:spLocks noChangeArrowheads="1"/>
          </p:cNvSpPr>
          <p:nvPr/>
        </p:nvSpPr>
        <p:spPr bwMode="auto">
          <a:xfrm>
            <a:off x="4356100" y="4149725"/>
            <a:ext cx="3662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FF00"/>
                </a:solidFill>
                <a:latin typeface="Times New Roman" pitchFamily="18" charset="0"/>
              </a:rPr>
              <a:t>Not changed by </a:t>
            </a:r>
            <a:r>
              <a:rPr lang="en-US" altLang="zh-TW" sz="3200" b="1">
                <a:solidFill>
                  <a:srgbClr val="FFFF00"/>
                </a:solidFill>
                <a:latin typeface="Times New Roman" pitchFamily="18" charset="0"/>
              </a:rPr>
              <a:t>M</a:t>
            </a:r>
            <a:r>
              <a:rPr lang="en-US" altLang="zh-TW" sz="3200" baseline="-25000">
                <a:solidFill>
                  <a:srgbClr val="FFFF00"/>
                </a:solidFill>
                <a:latin typeface="Times New Roman" pitchFamily="18" charset="0"/>
              </a:rPr>
              <a:t>k+1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60EA-98D7-49FE-9643-27EAEF0808C2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152525"/>
          </a:xfrm>
        </p:spPr>
        <p:txBody>
          <a:bodyPr/>
          <a:lstStyle/>
          <a:p>
            <a:r>
              <a:rPr lang="en-US" altLang="zh-TW" sz="3600"/>
              <a:t>Properties of Elementary Elimination Matrices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 sz="3000" b="1"/>
              <a:t>M</a:t>
            </a:r>
            <a:r>
              <a:rPr lang="en-US" altLang="zh-TW" sz="3000" i="1" baseline="-25000"/>
              <a:t>k</a:t>
            </a:r>
            <a:r>
              <a:rPr lang="en-US" altLang="zh-TW"/>
              <a:t> is unit lower triangular and nonsingular</a:t>
            </a:r>
          </a:p>
          <a:p>
            <a:r>
              <a:rPr lang="en-US" altLang="zh-TW" sz="3000" b="1"/>
              <a:t>M</a:t>
            </a:r>
            <a:r>
              <a:rPr lang="en-US" altLang="zh-TW" sz="3000" i="1" baseline="-25000"/>
              <a:t>k</a:t>
            </a:r>
            <a:r>
              <a:rPr lang="en-US" altLang="zh-TW"/>
              <a:t> = </a:t>
            </a:r>
            <a:r>
              <a:rPr lang="en-US" altLang="zh-TW" b="1"/>
              <a:t>I –</a:t>
            </a:r>
            <a:r>
              <a:rPr lang="en-US" altLang="zh-TW"/>
              <a:t> </a:t>
            </a:r>
            <a:r>
              <a:rPr lang="en-US" altLang="zh-TW" b="1"/>
              <a:t>m</a:t>
            </a:r>
            <a:r>
              <a:rPr lang="en-US" altLang="zh-TW" baseline="-25000"/>
              <a:t>k</a:t>
            </a:r>
            <a:r>
              <a:rPr lang="en-US" altLang="zh-TW" b="1"/>
              <a:t>e</a:t>
            </a:r>
            <a:r>
              <a:rPr lang="en-US" altLang="zh-TW" baseline="-25000"/>
              <a:t>k</a:t>
            </a:r>
            <a:r>
              <a:rPr lang="en-US" altLang="zh-TW" baseline="30000"/>
              <a:t>T</a:t>
            </a:r>
          </a:p>
          <a:p>
            <a:r>
              <a:rPr lang="en-US" altLang="zh-TW" sz="3000" b="1"/>
              <a:t>M</a:t>
            </a:r>
            <a:r>
              <a:rPr lang="en-US" altLang="zh-TW" sz="3000" i="1" baseline="-25000"/>
              <a:t>k</a:t>
            </a:r>
            <a:r>
              <a:rPr lang="en-US" altLang="zh-TW" baseline="30000"/>
              <a:t>-1</a:t>
            </a:r>
            <a:r>
              <a:rPr lang="en-US" altLang="zh-TW"/>
              <a:t> = </a:t>
            </a:r>
            <a:r>
              <a:rPr lang="en-US" altLang="zh-TW" b="1"/>
              <a:t>I +</a:t>
            </a:r>
            <a:r>
              <a:rPr lang="en-US" altLang="zh-TW"/>
              <a:t> </a:t>
            </a:r>
            <a:r>
              <a:rPr lang="en-US" altLang="zh-TW" b="1"/>
              <a:t>m</a:t>
            </a:r>
            <a:r>
              <a:rPr lang="en-US" altLang="zh-TW" baseline="-25000"/>
              <a:t>k</a:t>
            </a:r>
            <a:r>
              <a:rPr lang="en-US" altLang="zh-TW" b="1"/>
              <a:t>e</a:t>
            </a:r>
            <a:r>
              <a:rPr lang="en-US" altLang="zh-TW" baseline="-25000"/>
              <a:t>k</a:t>
            </a:r>
            <a:r>
              <a:rPr lang="en-US" altLang="zh-TW" baseline="30000"/>
              <a:t>T</a:t>
            </a:r>
          </a:p>
        </p:txBody>
      </p:sp>
      <p:graphicFrame>
        <p:nvGraphicFramePr>
          <p:cNvPr id="263172" name="Object 4"/>
          <p:cNvGraphicFramePr>
            <a:graphicFrameLocks noChangeAspect="1"/>
          </p:cNvGraphicFramePr>
          <p:nvPr/>
        </p:nvGraphicFramePr>
        <p:xfrm>
          <a:off x="107950" y="2997200"/>
          <a:ext cx="6480175" cy="323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89" name="方程式" r:id="rId3" imgW="2793960" imgH="1396800" progId="Equation.3">
                  <p:embed/>
                </p:oleObj>
              </mc:Choice>
              <mc:Fallback>
                <p:oleObj name="方程式" r:id="rId3" imgW="2793960" imgH="139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97200"/>
                        <a:ext cx="6480175" cy="32337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3" name="Object 5"/>
          <p:cNvGraphicFramePr>
            <a:graphicFrameLocks noChangeAspect="1"/>
          </p:cNvGraphicFramePr>
          <p:nvPr/>
        </p:nvGraphicFramePr>
        <p:xfrm>
          <a:off x="3995738" y="2205038"/>
          <a:ext cx="49625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90" name="方程式" r:id="rId5" imgW="1879560" imgH="241200" progId="Equation.3">
                  <p:embed/>
                </p:oleObj>
              </mc:Choice>
              <mc:Fallback>
                <p:oleObj name="方程式" r:id="rId5" imgW="18795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205038"/>
                        <a:ext cx="4962525" cy="6365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5" name="Object 7"/>
          <p:cNvGraphicFramePr>
            <a:graphicFrameLocks noChangeAspect="1"/>
          </p:cNvGraphicFramePr>
          <p:nvPr/>
        </p:nvGraphicFramePr>
        <p:xfrm>
          <a:off x="7019925" y="2997200"/>
          <a:ext cx="1789113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91" name="方程式" r:id="rId7" imgW="787320" imgH="1396800" progId="Equation.3">
                  <p:embed/>
                </p:oleObj>
              </mc:Choice>
              <mc:Fallback>
                <p:oleObj name="方程式" r:id="rId7" imgW="787320" imgH="1396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997200"/>
                        <a:ext cx="1789113" cy="3168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6" name="Text Box 8"/>
          <p:cNvSpPr txBox="1">
            <a:spLocks noChangeArrowheads="1"/>
          </p:cNvSpPr>
          <p:nvPr/>
        </p:nvSpPr>
        <p:spPr bwMode="auto">
          <a:xfrm>
            <a:off x="1835150" y="64008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k</a:t>
            </a:r>
            <a:r>
              <a:rPr lang="en-US" altLang="zh-TW" sz="2400">
                <a:latin typeface="Times New Roman" pitchFamily="18" charset="0"/>
              </a:rPr>
              <a:t>th column</a:t>
            </a:r>
          </a:p>
        </p:txBody>
      </p:sp>
      <p:sp>
        <p:nvSpPr>
          <p:cNvPr id="263177" name="Line 9"/>
          <p:cNvSpPr>
            <a:spLocks noChangeShapeType="1"/>
          </p:cNvSpPr>
          <p:nvPr/>
        </p:nvSpPr>
        <p:spPr bwMode="auto">
          <a:xfrm flipV="1">
            <a:off x="2771775" y="6165850"/>
            <a:ext cx="71438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6146800" y="2852738"/>
            <a:ext cx="159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k</a:t>
            </a:r>
            <a:r>
              <a:rPr lang="en-US" altLang="zh-TW" sz="2400">
                <a:latin typeface="Times New Roman" pitchFamily="18" charset="0"/>
              </a:rPr>
              <a:t>th element</a:t>
            </a:r>
          </a:p>
        </p:txBody>
      </p:sp>
      <p:sp>
        <p:nvSpPr>
          <p:cNvPr id="263179" name="Line 11"/>
          <p:cNvSpPr>
            <a:spLocks noChangeShapeType="1"/>
          </p:cNvSpPr>
          <p:nvPr/>
        </p:nvSpPr>
        <p:spPr bwMode="auto">
          <a:xfrm flipV="1">
            <a:off x="6794500" y="2708275"/>
            <a:ext cx="71438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6" grpId="0"/>
      <p:bldP spid="263177" grpId="0" animBg="1"/>
      <p:bldP spid="263178" grpId="0"/>
      <p:bldP spid="26317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A3B8-8BE4-4576-9124-828DBA22C352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Gaussian Elimination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76103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/>
              <a:t>To reduce general linear system </a:t>
            </a:r>
            <a:r>
              <a:rPr lang="en-US" altLang="zh-TW" b="1"/>
              <a:t>Ax = b</a:t>
            </a:r>
            <a:r>
              <a:rPr lang="en-US" altLang="zh-TW"/>
              <a:t> to upper triangular form</a:t>
            </a:r>
          </a:p>
          <a:p>
            <a:pPr>
              <a:lnSpc>
                <a:spcPct val="90000"/>
              </a:lnSpc>
            </a:pPr>
            <a:endParaRPr lang="en-US" altLang="zh-TW" sz="1200"/>
          </a:p>
          <a:p>
            <a:pPr>
              <a:lnSpc>
                <a:spcPct val="90000"/>
              </a:lnSpc>
            </a:pPr>
            <a:r>
              <a:rPr lang="en-US" altLang="zh-TW"/>
              <a:t>First choose </a:t>
            </a:r>
            <a:r>
              <a:rPr lang="en-US" altLang="zh-TW" b="1"/>
              <a:t>M</a:t>
            </a:r>
            <a:r>
              <a:rPr lang="en-US" altLang="zh-TW" baseline="-25000"/>
              <a:t>1</a:t>
            </a:r>
            <a:r>
              <a:rPr lang="en-US" altLang="zh-TW"/>
              <a:t> with </a:t>
            </a:r>
            <a:r>
              <a:rPr lang="en-US" altLang="zh-TW" i="1"/>
              <a:t>a</a:t>
            </a:r>
            <a:r>
              <a:rPr lang="en-US" altLang="zh-TW" baseline="-25000"/>
              <a:t>11</a:t>
            </a:r>
            <a:r>
              <a:rPr lang="en-US" altLang="zh-TW"/>
              <a:t> as a pivot, to eliminate the 1st column of </a:t>
            </a:r>
            <a:r>
              <a:rPr lang="en-US" altLang="zh-TW" b="1"/>
              <a:t>A</a:t>
            </a:r>
            <a:r>
              <a:rPr lang="en-US" altLang="zh-TW"/>
              <a:t> below 1st row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System becomes </a:t>
            </a:r>
            <a:r>
              <a:rPr lang="en-US" altLang="zh-TW" b="1"/>
              <a:t>M</a:t>
            </a:r>
            <a:r>
              <a:rPr lang="en-US" altLang="zh-TW" baseline="-25000"/>
              <a:t>1</a:t>
            </a:r>
            <a:r>
              <a:rPr lang="en-US" altLang="zh-TW" b="1"/>
              <a:t>Ax</a:t>
            </a:r>
            <a:r>
              <a:rPr lang="en-US" altLang="zh-TW"/>
              <a:t> = </a:t>
            </a:r>
            <a:r>
              <a:rPr lang="en-US" altLang="zh-TW" b="1"/>
              <a:t>M</a:t>
            </a:r>
            <a:r>
              <a:rPr lang="en-US" altLang="zh-TW" baseline="-25000"/>
              <a:t>1</a:t>
            </a:r>
            <a:r>
              <a:rPr lang="en-US" altLang="zh-TW" b="1"/>
              <a:t>b</a:t>
            </a:r>
            <a:r>
              <a:rPr lang="en-US" altLang="zh-TW"/>
              <a:t> but solution is unchanged</a:t>
            </a:r>
          </a:p>
          <a:p>
            <a:pPr>
              <a:lnSpc>
                <a:spcPct val="90000"/>
              </a:lnSpc>
            </a:pPr>
            <a:endParaRPr lang="en-US" altLang="zh-TW" sz="1400"/>
          </a:p>
          <a:p>
            <a:pPr>
              <a:lnSpc>
                <a:spcPct val="90000"/>
              </a:lnSpc>
            </a:pPr>
            <a:r>
              <a:rPr lang="en-US" altLang="zh-TW"/>
              <a:t>Next choose </a:t>
            </a:r>
            <a:r>
              <a:rPr lang="en-US" altLang="zh-TW" b="1"/>
              <a:t>M</a:t>
            </a:r>
            <a:r>
              <a:rPr lang="en-US" altLang="zh-TW" baseline="-25000"/>
              <a:t>2</a:t>
            </a:r>
            <a:r>
              <a:rPr lang="en-US" altLang="zh-TW"/>
              <a:t> using </a:t>
            </a:r>
            <a:r>
              <a:rPr lang="en-US" altLang="zh-TW" i="1"/>
              <a:t>a</a:t>
            </a:r>
            <a:r>
              <a:rPr lang="en-US" altLang="zh-TW" baseline="-25000"/>
              <a:t>22</a:t>
            </a:r>
            <a:r>
              <a:rPr lang="en-US" altLang="zh-TW"/>
              <a:t> as pivot, to eliminate second column of </a:t>
            </a:r>
            <a:r>
              <a:rPr lang="en-US" altLang="zh-TW" b="1"/>
              <a:t>M</a:t>
            </a:r>
            <a:r>
              <a:rPr lang="en-US" altLang="zh-TW" baseline="-25000"/>
              <a:t>1</a:t>
            </a:r>
            <a:r>
              <a:rPr lang="en-US" altLang="zh-TW" b="1"/>
              <a:t>A</a:t>
            </a:r>
            <a:r>
              <a:rPr lang="en-US" altLang="zh-TW"/>
              <a:t> below second row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System becomes </a:t>
            </a:r>
            <a:r>
              <a:rPr lang="en-US" altLang="zh-TW" b="1"/>
              <a:t>M</a:t>
            </a:r>
            <a:r>
              <a:rPr lang="en-US" altLang="zh-TW" baseline="-25000"/>
              <a:t>2</a:t>
            </a:r>
            <a:r>
              <a:rPr lang="en-US" altLang="zh-TW" b="1"/>
              <a:t>M</a:t>
            </a:r>
            <a:r>
              <a:rPr lang="en-US" altLang="zh-TW" baseline="-25000"/>
              <a:t>1</a:t>
            </a:r>
            <a:r>
              <a:rPr lang="en-US" altLang="zh-TW" b="1"/>
              <a:t>Ax</a:t>
            </a:r>
            <a:r>
              <a:rPr lang="en-US" altLang="zh-TW"/>
              <a:t> = </a:t>
            </a:r>
            <a:r>
              <a:rPr lang="en-US" altLang="zh-TW" b="1"/>
              <a:t>M</a:t>
            </a:r>
            <a:r>
              <a:rPr lang="en-US" altLang="zh-TW" baseline="-25000"/>
              <a:t>2</a:t>
            </a:r>
            <a:r>
              <a:rPr lang="en-US" altLang="zh-TW" b="1"/>
              <a:t>M</a:t>
            </a:r>
            <a:r>
              <a:rPr lang="en-US" altLang="zh-TW" baseline="-25000"/>
              <a:t>1</a:t>
            </a:r>
            <a:r>
              <a:rPr lang="en-US" altLang="zh-TW" b="1"/>
              <a:t>b</a:t>
            </a:r>
            <a:r>
              <a:rPr lang="en-US" altLang="zh-TW"/>
              <a:t> but solution is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385-FDF5-4A04-A992-95B04AC3D022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Gaussian Elimination (cont.)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732462"/>
          </a:xfrm>
        </p:spPr>
        <p:txBody>
          <a:bodyPr/>
          <a:lstStyle/>
          <a:p>
            <a:r>
              <a:rPr lang="en-US" altLang="zh-TW"/>
              <a:t>Process continues for each successive column until all subdiagonal entries have been zeroed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Resulting upper triangular linear system</a:t>
            </a:r>
            <a:br>
              <a:rPr lang="en-US" altLang="zh-TW"/>
            </a:br>
            <a:r>
              <a:rPr lang="en-US" altLang="zh-TW"/>
              <a:t>can be solved by back substitution to obtain solution to original linear system </a:t>
            </a:r>
            <a:r>
              <a:rPr lang="en-US" altLang="zh-TW" b="1"/>
              <a:t>Ax = b</a:t>
            </a:r>
          </a:p>
          <a:p>
            <a:r>
              <a:rPr lang="en-US" altLang="zh-TW"/>
              <a:t>Process just described is called </a:t>
            </a:r>
            <a:r>
              <a:rPr lang="en-US" altLang="zh-TW">
                <a:solidFill>
                  <a:srgbClr val="FF0000"/>
                </a:solidFill>
              </a:rPr>
              <a:t>Gaussian Elimination</a:t>
            </a:r>
          </a:p>
        </p:txBody>
      </p:sp>
      <p:graphicFrame>
        <p:nvGraphicFramePr>
          <p:cNvPr id="268292" name="Object 4"/>
          <p:cNvGraphicFramePr>
            <a:graphicFrameLocks noChangeAspect="1"/>
          </p:cNvGraphicFramePr>
          <p:nvPr/>
        </p:nvGraphicFramePr>
        <p:xfrm>
          <a:off x="2266950" y="2301875"/>
          <a:ext cx="4176713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6" name="方程式" r:id="rId3" imgW="1803240" imgH="672840" progId="Equation.3">
                  <p:embed/>
                </p:oleObj>
              </mc:Choice>
              <mc:Fallback>
                <p:oleObj name="方程式" r:id="rId3" imgW="1803240" imgH="672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301875"/>
                        <a:ext cx="4176713" cy="15589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773-1764-401B-A4C8-281149B73D85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LU Factorization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876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/>
              <a:t>U=MA</a:t>
            </a:r>
            <a:r>
              <a:rPr lang="en-US" altLang="zh-TW"/>
              <a:t> is upper triangular</a:t>
            </a:r>
          </a:p>
          <a:p>
            <a:pPr>
              <a:lnSpc>
                <a:spcPct val="90000"/>
              </a:lnSpc>
            </a:pPr>
            <a:r>
              <a:rPr lang="en-US" altLang="zh-TW" b="1"/>
              <a:t>A=M</a:t>
            </a:r>
            <a:r>
              <a:rPr lang="en-US" altLang="zh-TW" baseline="30000"/>
              <a:t>-1</a:t>
            </a:r>
            <a:r>
              <a:rPr lang="en-US" altLang="zh-TW" b="1"/>
              <a:t>U</a:t>
            </a:r>
          </a:p>
          <a:p>
            <a:pPr>
              <a:lnSpc>
                <a:spcPct val="90000"/>
              </a:lnSpc>
            </a:pPr>
            <a:r>
              <a:rPr lang="en-US" altLang="zh-TW"/>
              <a:t>It can be proved that </a:t>
            </a:r>
            <a:r>
              <a:rPr lang="en-US" altLang="zh-TW" b="1"/>
              <a:t>M</a:t>
            </a:r>
            <a:r>
              <a:rPr lang="en-US" altLang="zh-TW" baseline="30000"/>
              <a:t>-1</a:t>
            </a:r>
            <a:r>
              <a:rPr lang="en-US" altLang="zh-TW"/>
              <a:t> is unit lower triangular 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So we have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with L unit lower triangular and U upper triangular</a:t>
            </a:r>
          </a:p>
          <a:p>
            <a:pPr>
              <a:lnSpc>
                <a:spcPct val="90000"/>
              </a:lnSpc>
            </a:pPr>
            <a:r>
              <a:rPr lang="en-US" altLang="zh-TW" sz="3100"/>
              <a:t>Gaussian elimination produces </a:t>
            </a:r>
            <a:r>
              <a:rPr lang="en-US" altLang="zh-TW" sz="3100">
                <a:solidFill>
                  <a:srgbClr val="FF0000"/>
                </a:solidFill>
              </a:rPr>
              <a:t>LU factorization</a:t>
            </a:r>
            <a:r>
              <a:rPr lang="en-US" altLang="zh-TW" sz="3100"/>
              <a:t> of matrix into triangular factors</a:t>
            </a:r>
          </a:p>
        </p:txBody>
      </p:sp>
      <p:graphicFrame>
        <p:nvGraphicFramePr>
          <p:cNvPr id="269316" name="Object 4"/>
          <p:cNvGraphicFramePr>
            <a:graphicFrameLocks noChangeAspect="1"/>
          </p:cNvGraphicFramePr>
          <p:nvPr/>
        </p:nvGraphicFramePr>
        <p:xfrm>
          <a:off x="2555875" y="2997200"/>
          <a:ext cx="51450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4" name="方程式" r:id="rId4" imgW="2184120" imgH="241200" progId="Equation.3">
                  <p:embed/>
                </p:oleObj>
              </mc:Choice>
              <mc:Fallback>
                <p:oleObj name="方程式" r:id="rId4" imgW="218412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997200"/>
                        <a:ext cx="5145088" cy="5699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7" name="Object 5"/>
          <p:cNvGraphicFramePr>
            <a:graphicFrameLocks noChangeAspect="1"/>
          </p:cNvGraphicFramePr>
          <p:nvPr/>
        </p:nvGraphicFramePr>
        <p:xfrm>
          <a:off x="3708400" y="3933825"/>
          <a:ext cx="12557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5" name="方程式" r:id="rId6" imgW="533160" imgH="177480" progId="Equation.3">
                  <p:embed/>
                </p:oleObj>
              </mc:Choice>
              <mc:Fallback>
                <p:oleObj name="方程式" r:id="rId6" imgW="53316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933825"/>
                        <a:ext cx="1255713" cy="419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225-E29E-46E7-BB89-CD1717EAE4C9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Systems of Linear Equations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Given </a:t>
            </a:r>
            <a:r>
              <a:rPr lang="en-US" altLang="zh-TW" i="1"/>
              <a:t>m </a:t>
            </a:r>
            <a:r>
              <a:rPr lang="en-US" altLang="zh-TW">
                <a:cs typeface="Times New Roman" pitchFamily="18" charset="0"/>
              </a:rPr>
              <a:t>× </a:t>
            </a:r>
            <a:r>
              <a:rPr lang="en-US" altLang="zh-TW" i="1"/>
              <a:t>n</a:t>
            </a:r>
            <a:r>
              <a:rPr lang="en-US" altLang="zh-TW"/>
              <a:t> matrix </a:t>
            </a:r>
            <a:r>
              <a:rPr lang="en-US" altLang="zh-TW" b="1"/>
              <a:t>A</a:t>
            </a:r>
            <a:r>
              <a:rPr lang="en-US" altLang="zh-TW"/>
              <a:t> and </a:t>
            </a:r>
            <a:r>
              <a:rPr lang="en-US" altLang="zh-TW" i="1"/>
              <a:t>m</a:t>
            </a:r>
            <a:r>
              <a:rPr lang="en-US" altLang="zh-TW"/>
              <a:t>-vector </a:t>
            </a:r>
            <a:r>
              <a:rPr lang="en-US" altLang="zh-TW" b="1"/>
              <a:t>b</a:t>
            </a:r>
            <a:r>
              <a:rPr lang="en-US" altLang="zh-TW"/>
              <a:t>, find unknown </a:t>
            </a:r>
            <a:r>
              <a:rPr lang="en-US" altLang="zh-TW" i="1"/>
              <a:t>n</a:t>
            </a:r>
            <a:r>
              <a:rPr lang="en-US" altLang="zh-TW"/>
              <a:t>-vector </a:t>
            </a:r>
            <a:r>
              <a:rPr lang="en-US" altLang="zh-TW" b="1"/>
              <a:t>x</a:t>
            </a:r>
            <a:r>
              <a:rPr lang="en-US" altLang="zh-TW"/>
              <a:t> satisfying </a:t>
            </a:r>
            <a:r>
              <a:rPr lang="en-US" altLang="zh-TW" b="1"/>
              <a:t>Ax=b</a:t>
            </a:r>
          </a:p>
          <a:p>
            <a:r>
              <a:rPr lang="en-US" altLang="zh-TW"/>
              <a:t>“Can </a:t>
            </a:r>
            <a:r>
              <a:rPr lang="en-US" altLang="zh-TW" b="1"/>
              <a:t>b</a:t>
            </a:r>
            <a:r>
              <a:rPr lang="en-US" altLang="zh-TW"/>
              <a:t> be expressed as linear combination of columns of </a:t>
            </a:r>
            <a:r>
              <a:rPr lang="en-US" altLang="zh-TW" b="1"/>
              <a:t>A</a:t>
            </a:r>
            <a:r>
              <a:rPr lang="en-US" altLang="zh-TW"/>
              <a:t>?”</a:t>
            </a:r>
          </a:p>
          <a:p>
            <a:r>
              <a:rPr lang="en-US" altLang="zh-TW"/>
              <a:t>If so, coefficients of linear combination are given by components of solution vector </a:t>
            </a:r>
            <a:r>
              <a:rPr lang="en-US" altLang="zh-TW" b="1"/>
              <a:t>x</a:t>
            </a:r>
          </a:p>
          <a:p>
            <a:r>
              <a:rPr lang="en-US" altLang="zh-TW"/>
              <a:t>Solution may or may not exist, and may or may not be unique</a:t>
            </a:r>
          </a:p>
          <a:p>
            <a:r>
              <a:rPr lang="en-US" altLang="zh-TW"/>
              <a:t>For now, we consider only</a:t>
            </a:r>
            <a:r>
              <a:rPr lang="en-US" altLang="zh-TW" i="1"/>
              <a:t> m=n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1A78-ADD0-4B1A-BF8C-AD945C829B3F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Solving </a:t>
            </a:r>
            <a:r>
              <a:rPr lang="en-US" altLang="zh-TW" b="1"/>
              <a:t>Ax = b</a:t>
            </a:r>
            <a:r>
              <a:rPr lang="en-US" altLang="zh-TW"/>
              <a:t> by LU Factorization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675687" cy="5661025"/>
          </a:xfrm>
        </p:spPr>
        <p:txBody>
          <a:bodyPr/>
          <a:lstStyle/>
          <a:p>
            <a:r>
              <a:rPr lang="en-US" altLang="zh-TW" b="1"/>
              <a:t>Ax=b</a:t>
            </a:r>
            <a:r>
              <a:rPr lang="en-US" altLang="zh-TW"/>
              <a:t> </a:t>
            </a:r>
            <a:r>
              <a:rPr lang="en-US" altLang="zh-TW">
                <a:sym typeface="Wingdings" pitchFamily="2" charset="2"/>
              </a:rPr>
              <a:t></a:t>
            </a:r>
            <a:r>
              <a:rPr lang="en-US" altLang="zh-TW"/>
              <a:t> </a:t>
            </a:r>
            <a:r>
              <a:rPr lang="en-US" altLang="zh-TW" b="1"/>
              <a:t>LUx = b</a:t>
            </a:r>
            <a:endParaRPr lang="en-US" altLang="zh-TW"/>
          </a:p>
          <a:p>
            <a:r>
              <a:rPr lang="en-US" altLang="zh-TW"/>
              <a:t>Let </a:t>
            </a:r>
            <a:r>
              <a:rPr lang="en-US" altLang="zh-TW" b="1"/>
              <a:t>y=Ux</a:t>
            </a:r>
            <a:r>
              <a:rPr lang="en-US" altLang="zh-TW"/>
              <a:t> </a:t>
            </a:r>
            <a:r>
              <a:rPr lang="en-US" altLang="zh-TW">
                <a:sym typeface="Wingdings" pitchFamily="2" charset="2"/>
              </a:rPr>
              <a:t> </a:t>
            </a:r>
            <a:r>
              <a:rPr lang="en-US" altLang="zh-TW" b="1"/>
              <a:t>Ly = b</a:t>
            </a:r>
          </a:p>
          <a:p>
            <a:r>
              <a:rPr lang="en-US" altLang="zh-TW"/>
              <a:t>Solve </a:t>
            </a:r>
            <a:r>
              <a:rPr lang="en-US" altLang="zh-TW" b="1"/>
              <a:t>Ly = b</a:t>
            </a:r>
            <a:r>
              <a:rPr lang="en-US" altLang="zh-TW"/>
              <a:t> by forward substitution </a:t>
            </a:r>
          </a:p>
          <a:p>
            <a:r>
              <a:rPr lang="en-US" altLang="zh-TW"/>
              <a:t>Solve </a:t>
            </a:r>
            <a:r>
              <a:rPr lang="en-US" altLang="zh-TW" b="1"/>
              <a:t>Ux = y</a:t>
            </a:r>
            <a:r>
              <a:rPr lang="en-US" altLang="zh-TW"/>
              <a:t> by back substitution</a:t>
            </a:r>
            <a:endParaRPr lang="en-US" altLang="zh-TW" b="1"/>
          </a:p>
          <a:p>
            <a:r>
              <a:rPr lang="en-US" altLang="zh-TW"/>
              <a:t>Note that</a:t>
            </a:r>
            <a:r>
              <a:rPr lang="en-US" altLang="zh-TW" b="1"/>
              <a:t> y</a:t>
            </a:r>
            <a:r>
              <a:rPr lang="en-US" altLang="zh-TW"/>
              <a:t> is the same as the transformed right-hand side in Gaussian elimination </a:t>
            </a:r>
          </a:p>
          <a:p>
            <a:pPr>
              <a:buFont typeface="Wingdings" pitchFamily="2" charset="2"/>
              <a:buNone/>
            </a:pPr>
            <a:r>
              <a:rPr lang="en-US" altLang="zh-TW" b="1"/>
              <a:t>                             Ux</a:t>
            </a:r>
            <a:r>
              <a:rPr lang="en-US" altLang="zh-TW"/>
              <a:t> = </a:t>
            </a:r>
            <a:r>
              <a:rPr lang="en-US" altLang="zh-TW" b="1"/>
              <a:t>Mb</a:t>
            </a:r>
            <a:r>
              <a:rPr lang="en-US" altLang="zh-TW"/>
              <a:t>  </a:t>
            </a:r>
            <a:r>
              <a:rPr lang="en-US" altLang="zh-TW">
                <a:sym typeface="Wingdings" pitchFamily="2" charset="2"/>
              </a:rPr>
              <a:t> </a:t>
            </a:r>
            <a:r>
              <a:rPr lang="en-US" altLang="zh-TW" b="1">
                <a:sym typeface="Wingdings" pitchFamily="2" charset="2"/>
              </a:rPr>
              <a:t>y </a:t>
            </a:r>
            <a:r>
              <a:rPr lang="en-US" altLang="zh-TW">
                <a:sym typeface="Wingdings" pitchFamily="2" charset="2"/>
              </a:rPr>
              <a:t>=</a:t>
            </a:r>
            <a:r>
              <a:rPr lang="en-US" altLang="zh-TW" b="1">
                <a:sym typeface="Wingdings" pitchFamily="2" charset="2"/>
              </a:rPr>
              <a:t> Mb</a:t>
            </a:r>
            <a:endParaRPr lang="en-US" altLang="zh-TW" b="1"/>
          </a:p>
          <a:p>
            <a:r>
              <a:rPr lang="en-US" altLang="zh-TW"/>
              <a:t>Gaussian elimination and LU factorization are two ways of expressing the same solution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32B-6751-4EDD-BEC1-50804C8C3520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Using LU for multiple right-hand sides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If LU factorization of a matrix </a:t>
            </a:r>
            <a:r>
              <a:rPr lang="en-US" altLang="zh-TW" b="1"/>
              <a:t>A</a:t>
            </a:r>
            <a:r>
              <a:rPr lang="en-US" altLang="zh-TW"/>
              <a:t> is given, we can solve </a:t>
            </a:r>
            <a:r>
              <a:rPr lang="en-US" altLang="zh-TW" b="1"/>
              <a:t>Ax = b</a:t>
            </a:r>
            <a:r>
              <a:rPr lang="en-US" altLang="zh-TW"/>
              <a:t> for different </a:t>
            </a:r>
            <a:r>
              <a:rPr lang="en-US" altLang="zh-TW" b="1"/>
              <a:t>b</a:t>
            </a:r>
            <a:r>
              <a:rPr lang="en-US" altLang="zh-TW"/>
              <a:t> vectors as follows:</a:t>
            </a:r>
          </a:p>
          <a:p>
            <a:pPr>
              <a:lnSpc>
                <a:spcPct val="90000"/>
              </a:lnSpc>
            </a:pPr>
            <a:endParaRPr lang="en-US" altLang="zh-TW" b="1"/>
          </a:p>
          <a:p>
            <a:pPr>
              <a:lnSpc>
                <a:spcPct val="90000"/>
              </a:lnSpc>
            </a:pPr>
            <a:r>
              <a:rPr lang="en-US" altLang="zh-TW" b="1"/>
              <a:t>Ax = b</a:t>
            </a:r>
            <a:r>
              <a:rPr lang="en-US" altLang="zh-TW"/>
              <a:t> </a:t>
            </a:r>
            <a:r>
              <a:rPr lang="en-US" altLang="zh-TW">
                <a:sym typeface="Wingdings" pitchFamily="2" charset="2"/>
              </a:rPr>
              <a:t> </a:t>
            </a:r>
            <a:r>
              <a:rPr lang="en-US" altLang="zh-TW" b="1">
                <a:sym typeface="Wingdings" pitchFamily="2" charset="2"/>
              </a:rPr>
              <a:t>LUx = b</a:t>
            </a:r>
            <a:endParaRPr lang="en-US" altLang="zh-TW" b="1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Solve </a:t>
            </a:r>
            <a:r>
              <a:rPr lang="en-US" altLang="zh-TW" b="1"/>
              <a:t>Ly = b</a:t>
            </a:r>
            <a:r>
              <a:rPr lang="en-US" altLang="zh-TW"/>
              <a:t> using forward substitution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Then solve </a:t>
            </a:r>
            <a:r>
              <a:rPr lang="en-US" altLang="zh-TW" b="1"/>
              <a:t>Ux = y</a:t>
            </a:r>
            <a:r>
              <a:rPr lang="en-US" altLang="zh-TW"/>
              <a:t> using backward substitution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129B-2C43-437A-922E-7259A2D55126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Gaussian Elimination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675687" cy="5183187"/>
          </a:xfrm>
        </p:spPr>
        <p:txBody>
          <a:bodyPr/>
          <a:lstStyle/>
          <a:p>
            <a:r>
              <a:rPr lang="en-US" altLang="zh-TW"/>
              <a:t>Use Gaussian elimination to solve linear system</a:t>
            </a: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2052638" y="1628775"/>
          <a:ext cx="5256212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6" name="方程式" r:id="rId3" imgW="2184120" imgH="711000" progId="Equation.3">
                  <p:embed/>
                </p:oleObj>
              </mc:Choice>
              <mc:Fallback>
                <p:oleObj name="方程式" r:id="rId3" imgW="218412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28775"/>
                        <a:ext cx="5256212" cy="17097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5" name="Object 5"/>
          <p:cNvGraphicFramePr>
            <a:graphicFrameLocks noChangeAspect="1"/>
          </p:cNvGraphicFramePr>
          <p:nvPr/>
        </p:nvGraphicFramePr>
        <p:xfrm>
          <a:off x="684213" y="3305175"/>
          <a:ext cx="763270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7" name="方程式" r:id="rId5" imgW="3466800" imgH="711000" progId="Equation.3">
                  <p:embed/>
                </p:oleObj>
              </mc:Choice>
              <mc:Fallback>
                <p:oleObj name="方程式" r:id="rId5" imgW="346680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05175"/>
                        <a:ext cx="7632700" cy="1563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6" name="Object 6"/>
          <p:cNvGraphicFramePr>
            <a:graphicFrameLocks noChangeAspect="1"/>
          </p:cNvGraphicFramePr>
          <p:nvPr/>
        </p:nvGraphicFramePr>
        <p:xfrm>
          <a:off x="684213" y="4827588"/>
          <a:ext cx="5113337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8" name="方程式" r:id="rId7" imgW="2234880" imgH="711000" progId="Equation.3">
                  <p:embed/>
                </p:oleObj>
              </mc:Choice>
              <mc:Fallback>
                <p:oleObj name="方程式" r:id="rId7" imgW="223488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827588"/>
                        <a:ext cx="5113337" cy="16256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4729-D4E5-47FA-ADC8-04D837640214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Gaussian Elimination (cont.)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To eliminate subdiagonal entry of second column of </a:t>
            </a:r>
            <a:r>
              <a:rPr lang="en-US" altLang="zh-TW" b="1"/>
              <a:t>M</a:t>
            </a:r>
            <a:r>
              <a:rPr lang="en-US" altLang="zh-TW" baseline="-25000"/>
              <a:t>1</a:t>
            </a:r>
            <a:r>
              <a:rPr lang="en-US" altLang="zh-TW" b="1"/>
              <a:t>A</a:t>
            </a:r>
          </a:p>
        </p:txBody>
      </p:sp>
      <p:graphicFrame>
        <p:nvGraphicFramePr>
          <p:cNvPr id="272389" name="Object 5"/>
          <p:cNvGraphicFramePr>
            <a:graphicFrameLocks noChangeAspect="1"/>
          </p:cNvGraphicFramePr>
          <p:nvPr/>
        </p:nvGraphicFramePr>
        <p:xfrm>
          <a:off x="539750" y="2492375"/>
          <a:ext cx="8415338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97" name="方程式" r:id="rId3" imgW="3822480" imgH="711000" progId="Equation.3">
                  <p:embed/>
                </p:oleObj>
              </mc:Choice>
              <mc:Fallback>
                <p:oleObj name="方程式" r:id="rId3" imgW="382248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492375"/>
                        <a:ext cx="8415338" cy="1563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0" name="Object 6"/>
          <p:cNvGraphicFramePr>
            <a:graphicFrameLocks noChangeAspect="1"/>
          </p:cNvGraphicFramePr>
          <p:nvPr/>
        </p:nvGraphicFramePr>
        <p:xfrm>
          <a:off x="741363" y="4437063"/>
          <a:ext cx="6827837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98" name="方程式" r:id="rId5" imgW="2984400" imgH="711000" progId="Equation.3">
                  <p:embed/>
                </p:oleObj>
              </mc:Choice>
              <mc:Fallback>
                <p:oleObj name="方程式" r:id="rId5" imgW="298440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4437063"/>
                        <a:ext cx="6827837" cy="16256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B44D-1AD7-4165-A317-476494B0DD4E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Gaussian Elimination (cont.)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We have reduced original system to equivalent upper triangular system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which now can be solved by back substitution to obtain</a:t>
            </a:r>
          </a:p>
        </p:txBody>
      </p:sp>
      <p:graphicFrame>
        <p:nvGraphicFramePr>
          <p:cNvPr id="273412" name="Object 4"/>
          <p:cNvGraphicFramePr>
            <a:graphicFrameLocks noChangeAspect="1"/>
          </p:cNvGraphicFramePr>
          <p:nvPr/>
        </p:nvGraphicFramePr>
        <p:xfrm>
          <a:off x="1763713" y="2349500"/>
          <a:ext cx="5953125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2" name="方程式" r:id="rId3" imgW="2705040" imgH="711000" progId="Equation.3">
                  <p:embed/>
                </p:oleObj>
              </mc:Choice>
              <mc:Fallback>
                <p:oleObj name="方程式" r:id="rId3" imgW="270504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349500"/>
                        <a:ext cx="5953125" cy="1563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3" name="Object 5"/>
          <p:cNvGraphicFramePr>
            <a:graphicFrameLocks noChangeAspect="1"/>
          </p:cNvGraphicFramePr>
          <p:nvPr/>
        </p:nvGraphicFramePr>
        <p:xfrm>
          <a:off x="4284663" y="4797425"/>
          <a:ext cx="1731962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3" name="方程式" r:id="rId5" imgW="787320" imgH="711000" progId="Equation.3">
                  <p:embed/>
                </p:oleObj>
              </mc:Choice>
              <mc:Fallback>
                <p:oleObj name="方程式" r:id="rId5" imgW="78732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797425"/>
                        <a:ext cx="1731962" cy="1563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BE9B-82D9-4C75-923D-CBE7C04B3325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Gaussian Elimination (cont.)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To write out LU factorization explicitly, </a:t>
            </a:r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415925" y="2276475"/>
          <a:ext cx="8332788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44" name="方程式" r:id="rId4" imgW="3784320" imgH="711000" progId="Equation.3">
                  <p:embed/>
                </p:oleObj>
              </mc:Choice>
              <mc:Fallback>
                <p:oleObj name="方程式" r:id="rId4" imgW="378432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2276475"/>
                        <a:ext cx="8332788" cy="1563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7" name="Object 5"/>
          <p:cNvGraphicFramePr>
            <a:graphicFrameLocks noChangeAspect="1"/>
          </p:cNvGraphicFramePr>
          <p:nvPr/>
        </p:nvGraphicFramePr>
        <p:xfrm>
          <a:off x="587375" y="4292600"/>
          <a:ext cx="830580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45" name="方程式" r:id="rId6" imgW="3771720" imgH="711000" progId="Equation.3">
                  <p:embed/>
                </p:oleObj>
              </mc:Choice>
              <mc:Fallback>
                <p:oleObj name="方程式" r:id="rId6" imgW="377172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4292600"/>
                        <a:ext cx="8305800" cy="1563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85E-B3EC-4AD4-A001-A3F8DB79CBD1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Gaussian-Jordan Elimination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In Gauss-Jordan elimination, matrix is reduced to </a:t>
            </a:r>
            <a:r>
              <a:rPr lang="en-US" altLang="zh-TW">
                <a:solidFill>
                  <a:srgbClr val="FF0000"/>
                </a:solidFill>
              </a:rPr>
              <a:t>diagonal</a:t>
            </a:r>
            <a:r>
              <a:rPr lang="en-US" altLang="zh-TW"/>
              <a:t> rather than triangular form</a:t>
            </a:r>
          </a:p>
          <a:p>
            <a:endParaRPr lang="en-US" altLang="zh-TW"/>
          </a:p>
          <a:p>
            <a:r>
              <a:rPr lang="en-US" altLang="zh-TW"/>
              <a:t>Row combinations are used to eliminate entries above as well as below diagonal</a:t>
            </a:r>
          </a:p>
          <a:p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B0AE-F4C0-4F92-B12A-E69DF2227EB5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Gaussian-Jordan Elimination (cont.)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895850"/>
          </a:xfrm>
        </p:spPr>
        <p:txBody>
          <a:bodyPr/>
          <a:lstStyle/>
          <a:p>
            <a:r>
              <a:rPr lang="en-US" altLang="zh-TW"/>
              <a:t>Elimination matrix used for a given column vector </a:t>
            </a:r>
            <a:r>
              <a:rPr lang="en-US" altLang="zh-TW" b="1"/>
              <a:t>a</a:t>
            </a:r>
            <a:r>
              <a:rPr lang="en-US" altLang="zh-TW"/>
              <a:t> is</a:t>
            </a:r>
          </a:p>
        </p:txBody>
      </p:sp>
      <p:graphicFrame>
        <p:nvGraphicFramePr>
          <p:cNvPr id="346116" name="Object 4"/>
          <p:cNvGraphicFramePr>
            <a:graphicFrameLocks noChangeAspect="1"/>
          </p:cNvGraphicFramePr>
          <p:nvPr/>
        </p:nvGraphicFramePr>
        <p:xfrm>
          <a:off x="827088" y="2349500"/>
          <a:ext cx="7339012" cy="429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20" name="方程式" r:id="rId4" imgW="3162240" imgH="1854000" progId="Equation.3">
                  <p:embed/>
                </p:oleObj>
              </mc:Choice>
              <mc:Fallback>
                <p:oleObj name="方程式" r:id="rId4" imgW="3162240" imgH="18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49500"/>
                        <a:ext cx="7339012" cy="42941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8EA3-5489-4BA0-B50A-7731C3303FBE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Comparison with Gaussian Elimination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348164" name="Object 4"/>
          <p:cNvGraphicFramePr>
            <a:graphicFrameLocks noChangeAspect="1"/>
          </p:cNvGraphicFramePr>
          <p:nvPr/>
        </p:nvGraphicFramePr>
        <p:xfrm>
          <a:off x="884238" y="1989138"/>
          <a:ext cx="7515225" cy="429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68" name="方程式" r:id="rId3" imgW="3238200" imgH="1854000" progId="Equation.3">
                  <p:embed/>
                </p:oleObj>
              </mc:Choice>
              <mc:Fallback>
                <p:oleObj name="方程式" r:id="rId3" imgW="3238200" imgH="18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1989138"/>
                        <a:ext cx="7515225" cy="42941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3673-4AD2-4A9F-B7F6-50C625A7D948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152525"/>
          </a:xfrm>
        </p:spPr>
        <p:txBody>
          <a:bodyPr/>
          <a:lstStyle/>
          <a:p>
            <a:r>
              <a:rPr lang="en-US" altLang="zh-TW" sz="3600"/>
              <a:t>Solving </a:t>
            </a:r>
            <a:r>
              <a:rPr lang="en-US" altLang="zh-TW" sz="3600" b="1"/>
              <a:t>Ax</a:t>
            </a:r>
            <a:r>
              <a:rPr lang="en-US" altLang="zh-TW" sz="3600"/>
              <a:t> = </a:t>
            </a:r>
            <a:r>
              <a:rPr lang="en-US" altLang="zh-TW" sz="3600" b="1"/>
              <a:t>b</a:t>
            </a:r>
            <a:r>
              <a:rPr lang="en-US" altLang="zh-TW" sz="3600"/>
              <a:t> by Gaussian Jordan Elimination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Gauss-Jordan elimination requires about </a:t>
            </a:r>
            <a:r>
              <a:rPr lang="en-US" altLang="zh-TW" i="1"/>
              <a:t>n</a:t>
            </a:r>
            <a:r>
              <a:rPr lang="en-US" altLang="zh-TW" i="1" baseline="30000"/>
              <a:t>3</a:t>
            </a:r>
            <a:r>
              <a:rPr lang="en-US" altLang="zh-TW"/>
              <a:t>/</a:t>
            </a:r>
            <a:r>
              <a:rPr lang="en-US" altLang="zh-TW" i="1"/>
              <a:t>2</a:t>
            </a:r>
            <a:r>
              <a:rPr lang="en-US" altLang="zh-TW"/>
              <a:t> multiplications and similar number of additions, </a:t>
            </a:r>
            <a:r>
              <a:rPr lang="en-US" altLang="zh-TW">
                <a:solidFill>
                  <a:schemeClr val="folHlink"/>
                </a:solidFill>
              </a:rPr>
              <a:t>50% more expensive than LU factorization </a:t>
            </a:r>
            <a:r>
              <a:rPr lang="en-US" altLang="zh-TW"/>
              <a:t>(see textbook)</a:t>
            </a:r>
          </a:p>
        </p:txBody>
      </p:sp>
      <p:graphicFrame>
        <p:nvGraphicFramePr>
          <p:cNvPr id="349188" name="Object 4"/>
          <p:cNvGraphicFramePr>
            <a:graphicFrameLocks noChangeAspect="1"/>
          </p:cNvGraphicFramePr>
          <p:nvPr/>
        </p:nvGraphicFramePr>
        <p:xfrm>
          <a:off x="2555875" y="1773238"/>
          <a:ext cx="4248150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4" name="方程式" r:id="rId4" imgW="1803240" imgH="672840" progId="Equation.3">
                  <p:embed/>
                </p:oleObj>
              </mc:Choice>
              <mc:Fallback>
                <p:oleObj name="方程式" r:id="rId4" imgW="1803240" imgH="672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773238"/>
                        <a:ext cx="4248150" cy="15859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827088" y="3213100"/>
            <a:ext cx="260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diagonal matrix</a:t>
            </a:r>
          </a:p>
        </p:txBody>
      </p:sp>
      <p:sp>
        <p:nvSpPr>
          <p:cNvPr id="349190" name="Line 6"/>
          <p:cNvSpPr>
            <a:spLocks noChangeShapeType="1"/>
          </p:cNvSpPr>
          <p:nvPr/>
        </p:nvSpPr>
        <p:spPr bwMode="auto">
          <a:xfrm flipV="1">
            <a:off x="3419475" y="3284538"/>
            <a:ext cx="5048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A74F-E2FA-4502-BB29-9B36EE33D71D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Nonsingularity and Singularity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An </a:t>
            </a:r>
            <a:r>
              <a:rPr lang="en-US" altLang="zh-TW" i="1"/>
              <a:t>n </a:t>
            </a:r>
            <a:r>
              <a:rPr lang="en-US" altLang="zh-TW">
                <a:cs typeface="Times New Roman" pitchFamily="18" charset="0"/>
              </a:rPr>
              <a:t>× </a:t>
            </a:r>
            <a:r>
              <a:rPr lang="en-US" altLang="zh-TW" i="1"/>
              <a:t>n</a:t>
            </a:r>
            <a:r>
              <a:rPr lang="en-US" altLang="zh-TW"/>
              <a:t> matrix </a:t>
            </a:r>
            <a:r>
              <a:rPr lang="en-US" altLang="zh-TW" b="1"/>
              <a:t>A</a:t>
            </a:r>
            <a:r>
              <a:rPr lang="en-US" altLang="zh-TW"/>
              <a:t> is </a:t>
            </a:r>
            <a:r>
              <a:rPr lang="en-US" altLang="zh-TW">
                <a:solidFill>
                  <a:srgbClr val="FFFF00"/>
                </a:solidFill>
              </a:rPr>
              <a:t>nonsingular</a:t>
            </a:r>
            <a:r>
              <a:rPr lang="en-US" altLang="zh-TW"/>
              <a:t> if it has </a:t>
            </a:r>
            <a:r>
              <a:rPr lang="en-US" altLang="zh-TW">
                <a:solidFill>
                  <a:srgbClr val="FFFF00"/>
                </a:solidFill>
              </a:rPr>
              <a:t>any</a:t>
            </a:r>
            <a:r>
              <a:rPr lang="en-US" altLang="zh-TW"/>
              <a:t> of the following equivalent properties</a:t>
            </a:r>
          </a:p>
          <a:p>
            <a:pPr lvl="1">
              <a:lnSpc>
                <a:spcPct val="90000"/>
              </a:lnSpc>
            </a:pPr>
            <a:endParaRPr lang="en-US" altLang="zh-TW"/>
          </a:p>
          <a:p>
            <a:pPr lvl="1">
              <a:lnSpc>
                <a:spcPct val="90000"/>
              </a:lnSpc>
            </a:pPr>
            <a:r>
              <a:rPr lang="en-US" altLang="zh-TW"/>
              <a:t>Inverse of </a:t>
            </a:r>
            <a:r>
              <a:rPr lang="en-US" altLang="zh-TW" b="1"/>
              <a:t>A</a:t>
            </a:r>
            <a:r>
              <a:rPr lang="en-US" altLang="zh-TW"/>
              <a:t>, denoted by </a:t>
            </a:r>
            <a:r>
              <a:rPr lang="en-US" altLang="zh-TW" b="1"/>
              <a:t>A</a:t>
            </a:r>
            <a:r>
              <a:rPr lang="en-US" altLang="zh-TW" baseline="30000"/>
              <a:t>-1</a:t>
            </a:r>
            <a:r>
              <a:rPr lang="en-US" altLang="zh-TW"/>
              <a:t>, exists</a:t>
            </a:r>
          </a:p>
          <a:p>
            <a:pPr lvl="1">
              <a:lnSpc>
                <a:spcPct val="90000"/>
              </a:lnSpc>
            </a:pPr>
            <a:endParaRPr lang="en-US" altLang="zh-TW"/>
          </a:p>
          <a:p>
            <a:pPr lvl="1">
              <a:lnSpc>
                <a:spcPct val="90000"/>
              </a:lnSpc>
            </a:pPr>
            <a:r>
              <a:rPr lang="en-US" altLang="zh-TW"/>
              <a:t>det(</a:t>
            </a:r>
            <a:r>
              <a:rPr lang="en-US" altLang="zh-TW" b="1"/>
              <a:t>A</a:t>
            </a:r>
            <a:r>
              <a:rPr lang="en-US" altLang="zh-TW"/>
              <a:t>)</a:t>
            </a:r>
            <a:r>
              <a:rPr lang="en-US" altLang="zh-TW">
                <a:cs typeface="Times New Roman" pitchFamily="18" charset="0"/>
              </a:rPr>
              <a:t>≠</a:t>
            </a:r>
            <a:r>
              <a:rPr lang="en-US" altLang="zh-TW"/>
              <a:t>0</a:t>
            </a:r>
          </a:p>
          <a:p>
            <a:pPr lvl="1">
              <a:lnSpc>
                <a:spcPct val="90000"/>
              </a:lnSpc>
            </a:pPr>
            <a:endParaRPr lang="en-US" altLang="zh-TW"/>
          </a:p>
          <a:p>
            <a:pPr lvl="1">
              <a:lnSpc>
                <a:spcPct val="90000"/>
              </a:lnSpc>
            </a:pPr>
            <a:r>
              <a:rPr lang="en-US" altLang="zh-TW"/>
              <a:t>rank(</a:t>
            </a:r>
            <a:r>
              <a:rPr lang="en-US" altLang="zh-TW" b="1"/>
              <a:t>A</a:t>
            </a:r>
            <a:r>
              <a:rPr lang="en-US" altLang="zh-TW"/>
              <a:t>) = </a:t>
            </a:r>
            <a:r>
              <a:rPr lang="en-US" altLang="zh-TW" i="1"/>
              <a:t>n</a:t>
            </a:r>
          </a:p>
          <a:p>
            <a:pPr lvl="1">
              <a:lnSpc>
                <a:spcPct val="90000"/>
              </a:lnSpc>
            </a:pPr>
            <a:endParaRPr lang="en-US" altLang="zh-TW"/>
          </a:p>
          <a:p>
            <a:pPr lvl="1">
              <a:lnSpc>
                <a:spcPct val="90000"/>
              </a:lnSpc>
            </a:pPr>
            <a:r>
              <a:rPr lang="en-US" altLang="zh-TW"/>
              <a:t>For any vector </a:t>
            </a:r>
            <a:r>
              <a:rPr lang="en-US" altLang="zh-TW" b="1"/>
              <a:t>z</a:t>
            </a:r>
            <a:r>
              <a:rPr lang="en-US" altLang="zh-TW"/>
              <a:t> </a:t>
            </a:r>
            <a:r>
              <a:rPr lang="en-US" altLang="zh-TW">
                <a:cs typeface="Times New Roman" pitchFamily="18" charset="0"/>
              </a:rPr>
              <a:t>≠ 0, </a:t>
            </a:r>
            <a:r>
              <a:rPr lang="en-US" altLang="zh-TW" b="1">
                <a:cs typeface="Times New Roman" pitchFamily="18" charset="0"/>
              </a:rPr>
              <a:t>Az</a:t>
            </a:r>
            <a:r>
              <a:rPr lang="en-US" altLang="zh-TW">
                <a:cs typeface="Times New Roman" pitchFamily="18" charset="0"/>
              </a:rPr>
              <a:t> ≠ 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486C-51F0-461C-A883-F944EF0CD02A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Row Interchanges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Gaussian elimination breaks down if a leading diagonal entry of a remaining unreduced matrix is zero at any stage</a:t>
            </a:r>
          </a:p>
          <a:p>
            <a:endParaRPr lang="en-US" altLang="zh-TW" sz="900"/>
          </a:p>
          <a:p>
            <a:endParaRPr lang="en-US" altLang="zh-TW" sz="900"/>
          </a:p>
          <a:p>
            <a:r>
              <a:rPr lang="en-US" altLang="zh-TW"/>
              <a:t>Easy fix: if a diagonal entry in column </a:t>
            </a:r>
            <a:r>
              <a:rPr lang="en-US" altLang="zh-TW" i="1"/>
              <a:t>k</a:t>
            </a:r>
            <a:r>
              <a:rPr lang="en-US" altLang="zh-TW"/>
              <a:t> is zero, then interchange row </a:t>
            </a:r>
            <a:r>
              <a:rPr lang="en-US" altLang="zh-TW" i="1"/>
              <a:t>k</a:t>
            </a:r>
            <a:r>
              <a:rPr lang="en-US" altLang="zh-TW"/>
              <a:t> with some subsequent row having a nonzero entry in column </a:t>
            </a:r>
            <a:r>
              <a:rPr lang="en-US" altLang="zh-TW" i="1"/>
              <a:t>k</a:t>
            </a:r>
            <a:r>
              <a:rPr lang="en-US" altLang="zh-TW"/>
              <a:t> and then proceed as usual</a:t>
            </a:r>
          </a:p>
          <a:p>
            <a:endParaRPr lang="en-US" altLang="zh-TW" sz="900"/>
          </a:p>
          <a:p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DBB5-EE2A-4383-A1B1-3E4148F060DF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Row Interchanges (cont.)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 dirty="0"/>
              <a:t>If there is no nonzero entry on or below diagonal in column </a:t>
            </a:r>
            <a:r>
              <a:rPr lang="en-US" altLang="zh-TW" i="1" dirty="0"/>
              <a:t>k</a:t>
            </a:r>
            <a:r>
              <a:rPr lang="en-US" altLang="zh-TW" dirty="0"/>
              <a:t>, then there is nothing to do at this stage, so skip to next column</a:t>
            </a:r>
          </a:p>
          <a:p>
            <a:endParaRPr lang="en-US" altLang="zh-TW" sz="800" dirty="0"/>
          </a:p>
          <a:p>
            <a:endParaRPr lang="en-US" altLang="zh-TW" sz="800" dirty="0"/>
          </a:p>
          <a:p>
            <a:r>
              <a:rPr lang="en-US" altLang="zh-TW" dirty="0"/>
              <a:t>Zero on diagonal causes resulting upper triangular matrix to be singular, but LU factorization can still be completed </a:t>
            </a:r>
          </a:p>
          <a:p>
            <a:endParaRPr lang="en-US" altLang="zh-TW" sz="900" dirty="0"/>
          </a:p>
          <a:p>
            <a:endParaRPr lang="en-US" altLang="zh-TW" sz="900" dirty="0"/>
          </a:p>
          <a:p>
            <a:r>
              <a:rPr lang="en-US" altLang="zh-TW" dirty="0"/>
              <a:t>Subsequent back-substitution will fail; however, as it should for </a:t>
            </a:r>
            <a:r>
              <a:rPr lang="en-US" altLang="zh-TW" dirty="0" smtClean="0"/>
              <a:t>a singular </a:t>
            </a:r>
            <a:r>
              <a:rPr lang="en-US" altLang="zh-TW" dirty="0"/>
              <a:t>matrix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B62A-3CFF-41B8-A9FB-96201C157414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Partial Pivoting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4100"/>
            <a:ext cx="8229600" cy="5327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In principle, any nonzero entry </a:t>
            </a:r>
            <a:r>
              <a:rPr lang="en-US" altLang="zh-TW" dirty="0" smtClean="0"/>
              <a:t>can be </a:t>
            </a:r>
            <a:r>
              <a:rPr lang="en-US" altLang="zh-TW" dirty="0"/>
              <a:t>a pivot, but in </a:t>
            </a:r>
            <a:r>
              <a:rPr lang="en-US" altLang="zh-TW" dirty="0" smtClean="0"/>
              <a:t>practice, a </a:t>
            </a:r>
            <a:r>
              <a:rPr lang="en-US" altLang="zh-TW" dirty="0" smtClean="0">
                <a:solidFill>
                  <a:schemeClr val="folHlink"/>
                </a:solidFill>
              </a:rPr>
              <a:t>pivot </a:t>
            </a:r>
            <a:r>
              <a:rPr lang="en-US" altLang="zh-TW" dirty="0">
                <a:solidFill>
                  <a:schemeClr val="folHlink"/>
                </a:solidFill>
              </a:rPr>
              <a:t>should be chosen to minimize error propagation</a:t>
            </a:r>
          </a:p>
          <a:p>
            <a:pPr>
              <a:lnSpc>
                <a:spcPct val="90000"/>
              </a:lnSpc>
            </a:pPr>
            <a:endParaRPr lang="en-US" altLang="zh-TW" sz="1200" dirty="0"/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folHlink"/>
                </a:solidFill>
              </a:rPr>
              <a:t>To avoid amplifying previous rounding errors</a:t>
            </a:r>
            <a:r>
              <a:rPr lang="en-US" altLang="zh-TW" dirty="0"/>
              <a:t> when multiplying the remaining portion of a matrix by an elementary elimination matrix, </a:t>
            </a:r>
            <a:r>
              <a:rPr lang="en-US" altLang="zh-TW" dirty="0">
                <a:solidFill>
                  <a:schemeClr val="folHlink"/>
                </a:solidFill>
              </a:rPr>
              <a:t>multipliers should not exceed 1 in magnitude</a:t>
            </a:r>
          </a:p>
          <a:p>
            <a:pPr>
              <a:lnSpc>
                <a:spcPct val="90000"/>
              </a:lnSpc>
            </a:pPr>
            <a:endParaRPr lang="en-US" altLang="zh-TW" sz="1400" dirty="0"/>
          </a:p>
          <a:p>
            <a:pPr>
              <a:lnSpc>
                <a:spcPct val="90000"/>
              </a:lnSpc>
            </a:pPr>
            <a:r>
              <a:rPr lang="en-US" altLang="zh-TW" dirty="0"/>
              <a:t>This can be accomplished by </a:t>
            </a:r>
            <a:r>
              <a:rPr lang="en-US" altLang="zh-TW" dirty="0">
                <a:solidFill>
                  <a:schemeClr val="folHlink"/>
                </a:solidFill>
              </a:rPr>
              <a:t>choosing the entry of the largest magnitude on or below diagonal as pivot</a:t>
            </a:r>
            <a:r>
              <a:rPr lang="en-US" altLang="zh-TW" dirty="0"/>
              <a:t> at each stage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82E9-1DB6-4C92-8EDE-01A422A00198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Partial Pivoting (cont.)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Partial pivoting is necessary in practice for numerically stable implementation of Gaussian elimination for general linear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96AC-9FA4-4C92-9220-2D8F4E6456C4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Pivoting and Precision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/>
              <a:t>Consider</a:t>
            </a:r>
          </a:p>
          <a:p>
            <a:endParaRPr lang="en-US" altLang="zh-TW"/>
          </a:p>
          <a:p>
            <a:r>
              <a:rPr lang="en-US" altLang="zh-TW"/>
              <a:t>Without pivoting</a:t>
            </a:r>
          </a:p>
        </p:txBody>
      </p:sp>
      <p:graphicFrame>
        <p:nvGraphicFramePr>
          <p:cNvPr id="355332" name="Object 4"/>
          <p:cNvGraphicFramePr>
            <a:graphicFrameLocks noChangeAspect="1"/>
          </p:cNvGraphicFramePr>
          <p:nvPr/>
        </p:nvGraphicFramePr>
        <p:xfrm>
          <a:off x="4211638" y="1052513"/>
          <a:ext cx="263207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48" name="方程式" r:id="rId3" imgW="901440" imgH="457200" progId="Equation.3">
                  <p:embed/>
                </p:oleObj>
              </mc:Choice>
              <mc:Fallback>
                <p:oleObj name="方程式" r:id="rId3" imgW="9014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052513"/>
                        <a:ext cx="2632075" cy="1333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3" name="Object 5"/>
          <p:cNvGraphicFramePr>
            <a:graphicFrameLocks noChangeAspect="1"/>
          </p:cNvGraphicFramePr>
          <p:nvPr/>
        </p:nvGraphicFramePr>
        <p:xfrm>
          <a:off x="3897313" y="2492375"/>
          <a:ext cx="4706937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49" name="方程式" r:id="rId5" imgW="1612800" imgH="431640" progId="Equation.3">
                  <p:embed/>
                </p:oleObj>
              </mc:Choice>
              <mc:Fallback>
                <p:oleObj name="方程式" r:id="rId5" imgW="16128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2492375"/>
                        <a:ext cx="4706937" cy="12588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4" name="Object 6"/>
          <p:cNvGraphicFramePr>
            <a:graphicFrameLocks noChangeAspect="1"/>
          </p:cNvGraphicFramePr>
          <p:nvPr/>
        </p:nvGraphicFramePr>
        <p:xfrm>
          <a:off x="3924300" y="3933825"/>
          <a:ext cx="4668838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50" name="方程式" r:id="rId7" imgW="1600200" imgH="431640" progId="Equation.3">
                  <p:embed/>
                </p:oleObj>
              </mc:Choice>
              <mc:Fallback>
                <p:oleObj name="方程式" r:id="rId7" imgW="16002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933825"/>
                        <a:ext cx="4668838" cy="12588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5" name="Object 7"/>
          <p:cNvGraphicFramePr>
            <a:graphicFrameLocks noChangeAspect="1"/>
          </p:cNvGraphicFramePr>
          <p:nvPr/>
        </p:nvGraphicFramePr>
        <p:xfrm>
          <a:off x="3492500" y="5157788"/>
          <a:ext cx="5262563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51" name="方程式" r:id="rId9" imgW="1803240" imgH="393480" progId="Equation.3">
                  <p:embed/>
                </p:oleObj>
              </mc:Choice>
              <mc:Fallback>
                <p:oleObj name="方程式" r:id="rId9" imgW="180324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157788"/>
                        <a:ext cx="5262563" cy="11477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33CA-1711-4363-85D2-07FFC0D1E78E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Pivoting and Precision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/>
              <a:t>With pivoting</a:t>
            </a:r>
          </a:p>
        </p:txBody>
      </p:sp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3348038" y="1125538"/>
          <a:ext cx="263207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2" name="方程式" r:id="rId3" imgW="901440" imgH="457200" progId="Equation.3">
                  <p:embed/>
                </p:oleObj>
              </mc:Choice>
              <mc:Fallback>
                <p:oleObj name="方程式" r:id="rId3" imgW="9014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125538"/>
                        <a:ext cx="2632075" cy="1333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7" name="Object 5"/>
          <p:cNvGraphicFramePr>
            <a:graphicFrameLocks noChangeAspect="1"/>
          </p:cNvGraphicFramePr>
          <p:nvPr/>
        </p:nvGraphicFramePr>
        <p:xfrm>
          <a:off x="3068638" y="2565400"/>
          <a:ext cx="474345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3" name="方程式" r:id="rId5" imgW="1625400" imgH="431640" progId="Equation.3">
                  <p:embed/>
                </p:oleObj>
              </mc:Choice>
              <mc:Fallback>
                <p:oleObj name="方程式" r:id="rId5" imgW="16254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2565400"/>
                        <a:ext cx="4743450" cy="12588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8" name="Object 6"/>
          <p:cNvGraphicFramePr>
            <a:graphicFrameLocks noChangeAspect="1"/>
          </p:cNvGraphicFramePr>
          <p:nvPr/>
        </p:nvGraphicFramePr>
        <p:xfrm>
          <a:off x="3059113" y="4005263"/>
          <a:ext cx="3557587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4" name="方程式" r:id="rId7" imgW="1218960" imgH="431640" progId="Equation.3">
                  <p:embed/>
                </p:oleObj>
              </mc:Choice>
              <mc:Fallback>
                <p:oleObj name="方程式" r:id="rId7" imgW="12189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005263"/>
                        <a:ext cx="3557587" cy="12588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9" name="Object 7"/>
          <p:cNvGraphicFramePr>
            <a:graphicFrameLocks noChangeAspect="1"/>
          </p:cNvGraphicFramePr>
          <p:nvPr/>
        </p:nvGraphicFramePr>
        <p:xfrm>
          <a:off x="3132138" y="5229225"/>
          <a:ext cx="522605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5" name="方程式" r:id="rId9" imgW="1790640" imgH="393480" progId="Equation.3">
                  <p:embed/>
                </p:oleObj>
              </mc:Choice>
              <mc:Fallback>
                <p:oleObj name="方程式" r:id="rId9" imgW="179064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229225"/>
                        <a:ext cx="5226050" cy="11477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5A34-00E4-4FFA-B0B8-2C3AAC731CF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Existence and Uniqueness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sz="3100"/>
              <a:t>Existence and uniqueness of solution to </a:t>
            </a:r>
            <a:r>
              <a:rPr lang="en-US" altLang="zh-TW" sz="3100" b="1"/>
              <a:t>Ax = b</a:t>
            </a:r>
            <a:r>
              <a:rPr lang="en-US" altLang="zh-TW" sz="3100"/>
              <a:t> depend on whether </a:t>
            </a:r>
            <a:r>
              <a:rPr lang="en-US" altLang="zh-TW" sz="3100" b="1"/>
              <a:t>A</a:t>
            </a:r>
            <a:r>
              <a:rPr lang="en-US" altLang="zh-TW" sz="3100"/>
              <a:t> is singular or nonsingular</a:t>
            </a:r>
          </a:p>
          <a:p>
            <a:endParaRPr lang="en-US" altLang="zh-TW"/>
          </a:p>
          <a:p>
            <a:r>
              <a:rPr lang="en-US" altLang="zh-TW"/>
              <a:t>Can also depend on </a:t>
            </a:r>
            <a:r>
              <a:rPr lang="en-US" altLang="zh-TW" b="1"/>
              <a:t>b</a:t>
            </a:r>
            <a:r>
              <a:rPr lang="en-US" altLang="zh-TW"/>
              <a:t>, but only in singular case</a:t>
            </a:r>
          </a:p>
        </p:txBody>
      </p:sp>
      <p:pic>
        <p:nvPicPr>
          <p:cNvPr id="2334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860800"/>
            <a:ext cx="7705725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0774-0EB1-47F9-85D0-43B5FBB3D8CA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Geometric Interpretation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In two dimensions, each equation determines straight line in plane</a:t>
            </a:r>
          </a:p>
          <a:p>
            <a:endParaRPr lang="en-US" altLang="zh-TW"/>
          </a:p>
          <a:p>
            <a:r>
              <a:rPr lang="en-US" altLang="zh-TW"/>
              <a:t>Solution is the intersection point of two lines</a:t>
            </a:r>
          </a:p>
          <a:p>
            <a:endParaRPr lang="en-US" altLang="zh-TW"/>
          </a:p>
          <a:p>
            <a:r>
              <a:rPr lang="en-US" altLang="zh-TW"/>
              <a:t>If two straight lines are not parallel (nonsingular), then intersection point is unique</a:t>
            </a:r>
          </a:p>
          <a:p>
            <a:endParaRPr lang="en-US" altLang="zh-TW"/>
          </a:p>
        </p:txBody>
      </p:sp>
      <p:sp>
        <p:nvSpPr>
          <p:cNvPr id="235524" name="Line 4"/>
          <p:cNvSpPr>
            <a:spLocks noChangeShapeType="1"/>
          </p:cNvSpPr>
          <p:nvPr/>
        </p:nvSpPr>
        <p:spPr bwMode="auto">
          <a:xfrm flipV="1">
            <a:off x="4643438" y="3644900"/>
            <a:ext cx="1873250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25" name="Line 5"/>
          <p:cNvSpPr>
            <a:spLocks noChangeShapeType="1"/>
          </p:cNvSpPr>
          <p:nvPr/>
        </p:nvSpPr>
        <p:spPr bwMode="auto">
          <a:xfrm>
            <a:off x="4716463" y="3716338"/>
            <a:ext cx="2376487" cy="5048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26" name="Line 6"/>
          <p:cNvSpPr>
            <a:spLocks noChangeShapeType="1"/>
          </p:cNvSpPr>
          <p:nvPr/>
        </p:nvSpPr>
        <p:spPr bwMode="auto">
          <a:xfrm flipV="1">
            <a:off x="4643438" y="2205038"/>
            <a:ext cx="1441450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27" name="Line 7"/>
          <p:cNvSpPr>
            <a:spLocks noChangeShapeType="1"/>
          </p:cNvSpPr>
          <p:nvPr/>
        </p:nvSpPr>
        <p:spPr bwMode="auto">
          <a:xfrm flipV="1">
            <a:off x="5940425" y="2565400"/>
            <a:ext cx="1871663" cy="3587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28" name="Line 8"/>
          <p:cNvSpPr>
            <a:spLocks noChangeShapeType="1"/>
          </p:cNvSpPr>
          <p:nvPr/>
        </p:nvSpPr>
        <p:spPr bwMode="auto">
          <a:xfrm flipV="1">
            <a:off x="4643438" y="5516563"/>
            <a:ext cx="1873250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4716463" y="5588000"/>
            <a:ext cx="2376487" cy="5048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1A16-F448-4701-AA03-85B3BB252F03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Geometric Interpretation (cont.)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424862" cy="4967287"/>
          </a:xfrm>
        </p:spPr>
        <p:txBody>
          <a:bodyPr/>
          <a:lstStyle/>
          <a:p>
            <a:r>
              <a:rPr lang="en-US" altLang="zh-TW"/>
              <a:t>If two straight lines are parallel (singular), then they either do not intersect (no solution) or else coincide (any point along line is a solution)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In higher dimensions, each equation determines a hyperplane; if a matrix is nonsingular, intersection of hyperplanes is a unique solution</a:t>
            </a:r>
          </a:p>
        </p:txBody>
      </p:sp>
      <p:sp>
        <p:nvSpPr>
          <p:cNvPr id="277508" name="Line 4"/>
          <p:cNvSpPr>
            <a:spLocks noChangeShapeType="1"/>
          </p:cNvSpPr>
          <p:nvPr/>
        </p:nvSpPr>
        <p:spPr bwMode="auto">
          <a:xfrm flipV="1">
            <a:off x="1979613" y="3141663"/>
            <a:ext cx="1873250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7510" name="Line 6"/>
          <p:cNvSpPr>
            <a:spLocks noChangeShapeType="1"/>
          </p:cNvSpPr>
          <p:nvPr/>
        </p:nvSpPr>
        <p:spPr bwMode="auto">
          <a:xfrm flipV="1">
            <a:off x="2195513" y="3357563"/>
            <a:ext cx="1873250" cy="7207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7511" name="Line 7"/>
          <p:cNvSpPr>
            <a:spLocks noChangeShapeType="1"/>
          </p:cNvSpPr>
          <p:nvPr/>
        </p:nvSpPr>
        <p:spPr bwMode="auto">
          <a:xfrm flipV="1">
            <a:off x="5146675" y="3213100"/>
            <a:ext cx="1873250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7512" name="Line 8"/>
          <p:cNvSpPr>
            <a:spLocks noChangeShapeType="1"/>
          </p:cNvSpPr>
          <p:nvPr/>
        </p:nvSpPr>
        <p:spPr bwMode="auto">
          <a:xfrm flipV="1">
            <a:off x="5362575" y="3141663"/>
            <a:ext cx="1873250" cy="7207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7644-4067-4536-A77B-82643F46897A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Nonsingularity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18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2 </a:t>
            </a:r>
            <a:r>
              <a:rPr lang="en-US" altLang="zh-TW">
                <a:cs typeface="Times New Roman" pitchFamily="18" charset="0"/>
              </a:rPr>
              <a:t>×</a:t>
            </a:r>
            <a:r>
              <a:rPr lang="en-US" altLang="zh-TW"/>
              <a:t> 2 system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or in matrix-vector notation</a:t>
            </a:r>
            <a:br>
              <a:rPr lang="en-US" altLang="zh-TW"/>
            </a:br>
            <a:r>
              <a:rPr lang="en-US" altLang="zh-TW" sz="3600"/>
              <a:t/>
            </a:r>
            <a:br>
              <a:rPr lang="en-US" altLang="zh-TW" sz="3600"/>
            </a:br>
            <a:r>
              <a:rPr lang="en-US" altLang="zh-TW" sz="3600"/>
              <a:t/>
            </a:r>
            <a:br>
              <a:rPr lang="en-US" altLang="zh-TW" sz="3600"/>
            </a:br>
            <a:r>
              <a:rPr lang="en-US" altLang="zh-TW"/>
              <a:t>is nonsingular regardless of value of </a:t>
            </a:r>
            <a:r>
              <a:rPr lang="en-US" altLang="zh-TW" b="1"/>
              <a:t>b</a:t>
            </a:r>
            <a:r>
              <a:rPr lang="en-US" altLang="zh-TW"/>
              <a:t> 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For example, if </a:t>
            </a:r>
            <a:r>
              <a:rPr lang="en-US" altLang="zh-TW" b="1"/>
              <a:t>b</a:t>
            </a:r>
            <a:r>
              <a:rPr lang="en-US" altLang="zh-TW"/>
              <a:t> = [1, 11]</a:t>
            </a:r>
            <a:r>
              <a:rPr lang="en-US" altLang="zh-TW" baseline="30000"/>
              <a:t>T</a:t>
            </a:r>
            <a:r>
              <a:rPr lang="en-US" altLang="zh-TW"/>
              <a:t> then </a:t>
            </a:r>
            <a:r>
              <a:rPr lang="en-US" altLang="zh-TW" b="1"/>
              <a:t>x</a:t>
            </a:r>
            <a:r>
              <a:rPr lang="en-US" altLang="zh-TW"/>
              <a:t> = [1, 2]</a:t>
            </a:r>
            <a:r>
              <a:rPr lang="en-US" altLang="zh-TW" baseline="30000"/>
              <a:t>T</a:t>
            </a:r>
            <a:r>
              <a:rPr lang="en-US" altLang="zh-TW"/>
              <a:t> is a unique solution</a:t>
            </a:r>
          </a:p>
        </p:txBody>
      </p:sp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3419475" y="1430338"/>
          <a:ext cx="27813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0" name="方程式" r:id="rId3" imgW="952200" imgH="215640" progId="Equation.3">
                  <p:embed/>
                </p:oleObj>
              </mc:Choice>
              <mc:Fallback>
                <p:oleObj name="方程式" r:id="rId3" imgW="9522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430338"/>
                        <a:ext cx="2781300" cy="6302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9" name="Object 5"/>
          <p:cNvGraphicFramePr>
            <a:graphicFrameLocks noChangeAspect="1"/>
          </p:cNvGraphicFramePr>
          <p:nvPr/>
        </p:nvGraphicFramePr>
        <p:xfrm>
          <a:off x="3635375" y="2078038"/>
          <a:ext cx="25590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1" name="方程式" r:id="rId5" imgW="876240" imgH="215640" progId="Equation.3">
                  <p:embed/>
                </p:oleObj>
              </mc:Choice>
              <mc:Fallback>
                <p:oleObj name="方程式" r:id="rId5" imgW="8762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078038"/>
                        <a:ext cx="2559050" cy="6302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0" name="Object 6"/>
          <p:cNvGraphicFramePr>
            <a:graphicFrameLocks noChangeAspect="1"/>
          </p:cNvGraphicFramePr>
          <p:nvPr/>
        </p:nvGraphicFramePr>
        <p:xfrm>
          <a:off x="2627313" y="3000375"/>
          <a:ext cx="43926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2" name="方程式" r:id="rId7" imgW="1841400" imgH="482400" progId="Equation.3">
                  <p:embed/>
                </p:oleObj>
              </mc:Choice>
              <mc:Fallback>
                <p:oleObj name="方程式" r:id="rId7" imgW="184140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000375"/>
                        <a:ext cx="4392612" cy="11493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BC20-020C-4F77-B360-9C2DD2F150C0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Singularity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5040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2 </a:t>
            </a:r>
            <a:r>
              <a:rPr lang="en-US" altLang="zh-TW">
                <a:cs typeface="Times New Roman" pitchFamily="18" charset="0"/>
              </a:rPr>
              <a:t>×</a:t>
            </a:r>
            <a:r>
              <a:rPr lang="en-US" altLang="zh-TW"/>
              <a:t> 2 system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is singular regardless of value of </a:t>
            </a:r>
            <a:r>
              <a:rPr lang="en-US" altLang="zh-TW" b="1"/>
              <a:t>b</a:t>
            </a:r>
            <a:r>
              <a:rPr lang="en-US" altLang="zh-TW"/>
              <a:t> 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With </a:t>
            </a:r>
            <a:r>
              <a:rPr lang="en-US" altLang="zh-TW" b="1"/>
              <a:t>b</a:t>
            </a:r>
            <a:r>
              <a:rPr lang="en-US" altLang="zh-TW"/>
              <a:t> = [1, 10]</a:t>
            </a:r>
            <a:r>
              <a:rPr lang="en-US" altLang="zh-TW" baseline="30000"/>
              <a:t>T</a:t>
            </a:r>
            <a:r>
              <a:rPr lang="en-US" altLang="zh-TW"/>
              <a:t>, there is no solution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With </a:t>
            </a:r>
            <a:r>
              <a:rPr lang="en-US" altLang="zh-TW" b="1"/>
              <a:t>b</a:t>
            </a:r>
            <a:r>
              <a:rPr lang="en-US" altLang="zh-TW"/>
              <a:t> = [1, -2]</a:t>
            </a:r>
            <a:r>
              <a:rPr lang="en-US" altLang="zh-TW" baseline="30000"/>
              <a:t>T</a:t>
            </a:r>
            <a:r>
              <a:rPr lang="en-US" altLang="zh-TW"/>
              <a:t>, </a:t>
            </a:r>
            <a:r>
              <a:rPr lang="en-US" altLang="zh-TW" b="1"/>
              <a:t>x</a:t>
            </a:r>
            <a:r>
              <a:rPr lang="en-US" altLang="zh-TW"/>
              <a:t> = [</a:t>
            </a:r>
            <a:r>
              <a:rPr lang="en-US" altLang="zh-TW" i="1"/>
              <a:t>t</a:t>
            </a:r>
            <a:r>
              <a:rPr lang="en-US" altLang="zh-TW"/>
              <a:t>, (5</a:t>
            </a:r>
            <a:r>
              <a:rPr lang="en-US" altLang="zh-TW" i="1"/>
              <a:t>t</a:t>
            </a:r>
            <a:r>
              <a:rPr lang="en-US" altLang="zh-TW"/>
              <a:t>+1)/3]</a:t>
            </a:r>
            <a:r>
              <a:rPr lang="en-US" altLang="zh-TW" baseline="30000"/>
              <a:t>T</a:t>
            </a:r>
            <a:r>
              <a:rPr lang="en-US" altLang="zh-TW"/>
              <a:t> is solution for any real number </a:t>
            </a:r>
            <a:r>
              <a:rPr lang="en-US" altLang="zh-TW" i="1"/>
              <a:t>t</a:t>
            </a:r>
            <a:r>
              <a:rPr lang="en-US" altLang="zh-TW"/>
              <a:t>, so there are infinitely many solutions </a:t>
            </a:r>
          </a:p>
        </p:txBody>
      </p:sp>
      <p:graphicFrame>
        <p:nvGraphicFramePr>
          <p:cNvPr id="238598" name="Object 6"/>
          <p:cNvGraphicFramePr>
            <a:graphicFrameLocks noChangeAspect="1"/>
          </p:cNvGraphicFramePr>
          <p:nvPr/>
        </p:nvGraphicFramePr>
        <p:xfrm>
          <a:off x="3203575" y="1485900"/>
          <a:ext cx="4805363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2" name="方程式" r:id="rId3" imgW="1955520" imgH="482400" progId="Equation.3">
                  <p:embed/>
                </p:oleObj>
              </mc:Choice>
              <mc:Fallback>
                <p:oleObj name="方程式" r:id="rId3" imgW="195552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485900"/>
                        <a:ext cx="4805363" cy="1184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14442</TotalTime>
  <Words>1958</Words>
  <Application>Microsoft Office PowerPoint</Application>
  <PresentationFormat>如螢幕大小 (4:3)</PresentationFormat>
  <Paragraphs>325</Paragraphs>
  <Slides>45</Slides>
  <Notes>7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47" baseType="lpstr">
      <vt:lpstr>Textured</vt:lpstr>
      <vt:lpstr>方程式</vt:lpstr>
      <vt:lpstr>Solving Sets of Equations</vt:lpstr>
      <vt:lpstr>Outline</vt:lpstr>
      <vt:lpstr>Systems of Linear Equations</vt:lpstr>
      <vt:lpstr>Nonsingularity and Singularity</vt:lpstr>
      <vt:lpstr>Existence and Uniqueness</vt:lpstr>
      <vt:lpstr>Geometric Interpretation</vt:lpstr>
      <vt:lpstr>Geometric Interpretation (cont.)</vt:lpstr>
      <vt:lpstr>Example: Nonsingularity</vt:lpstr>
      <vt:lpstr>Example: Singularity</vt:lpstr>
      <vt:lpstr>Solving Linear Systems</vt:lpstr>
      <vt:lpstr>Example: Permutation Matrix</vt:lpstr>
      <vt:lpstr>Example: Permutation Matrix (cont.)</vt:lpstr>
      <vt:lpstr>Triangular Linear Systems</vt:lpstr>
      <vt:lpstr>Triangular Matrices</vt:lpstr>
      <vt:lpstr>Forward Substitution</vt:lpstr>
      <vt:lpstr>Backward Substitution</vt:lpstr>
      <vt:lpstr>Elimination</vt:lpstr>
      <vt:lpstr>Elimination (cont.)</vt:lpstr>
      <vt:lpstr>Elimination (cont.)</vt:lpstr>
      <vt:lpstr>Elimination (cont.)</vt:lpstr>
      <vt:lpstr>Elementary Elimination Matrices</vt:lpstr>
      <vt:lpstr>Elementary Elimination Matrices (cont.)</vt:lpstr>
      <vt:lpstr>Elementary Elimination Matrices (cont.)</vt:lpstr>
      <vt:lpstr>Elementary Elimination Matrices (cont.)</vt:lpstr>
      <vt:lpstr>Elementary Elimination Matrices (cont.)</vt:lpstr>
      <vt:lpstr>Properties of Elementary Elimination Matrices</vt:lpstr>
      <vt:lpstr>Gaussian Elimination</vt:lpstr>
      <vt:lpstr>Gaussian Elimination (cont.)</vt:lpstr>
      <vt:lpstr>LU Factorization</vt:lpstr>
      <vt:lpstr>Solving Ax = b by LU Factorization</vt:lpstr>
      <vt:lpstr>Using LU for multiple right-hand sides</vt:lpstr>
      <vt:lpstr>Example: Gaussian Elimination</vt:lpstr>
      <vt:lpstr>Example: Gaussian Elimination (cont.)</vt:lpstr>
      <vt:lpstr>Example: Gaussian Elimination (cont.)</vt:lpstr>
      <vt:lpstr>Example: Gaussian Elimination (cont.)</vt:lpstr>
      <vt:lpstr>Gaussian-Jordan Elimination</vt:lpstr>
      <vt:lpstr>Gaussian-Jordan Elimination (cont.)</vt:lpstr>
      <vt:lpstr>Comparison with Gaussian Elimination</vt:lpstr>
      <vt:lpstr>Solving Ax = b by Gaussian Jordan Elimination</vt:lpstr>
      <vt:lpstr>Row Interchanges</vt:lpstr>
      <vt:lpstr>Row Interchanges (cont.)</vt:lpstr>
      <vt:lpstr>Partial Pivoting</vt:lpstr>
      <vt:lpstr>Partial Pivoting (cont.)</vt:lpstr>
      <vt:lpstr>Example: Pivoting and Precision</vt:lpstr>
      <vt:lpstr>Example: Pivoting and Precision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Steve</cp:lastModifiedBy>
  <cp:revision>310</cp:revision>
  <dcterms:created xsi:type="dcterms:W3CDTF">2006-09-01T06:13:59Z</dcterms:created>
  <dcterms:modified xsi:type="dcterms:W3CDTF">2017-03-08T16:45:48Z</dcterms:modified>
</cp:coreProperties>
</file>