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9" r:id="rId3"/>
    <p:sldId id="381" r:id="rId4"/>
    <p:sldId id="382" r:id="rId5"/>
    <p:sldId id="383" r:id="rId6"/>
    <p:sldId id="340" r:id="rId7"/>
    <p:sldId id="341" r:id="rId8"/>
    <p:sldId id="375" r:id="rId9"/>
    <p:sldId id="376" r:id="rId10"/>
    <p:sldId id="377" r:id="rId11"/>
    <p:sldId id="378" r:id="rId12"/>
    <p:sldId id="379" r:id="rId13"/>
    <p:sldId id="380" r:id="rId14"/>
    <p:sldId id="371" r:id="rId15"/>
    <p:sldId id="372" r:id="rId16"/>
    <p:sldId id="373" r:id="rId17"/>
    <p:sldId id="342" r:id="rId18"/>
    <p:sldId id="343" r:id="rId19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86538" autoAdjust="0"/>
  </p:normalViewPr>
  <p:slideViewPr>
    <p:cSldViewPr>
      <p:cViewPr varScale="1">
        <p:scale>
          <a:sx n="60" d="100"/>
          <a:sy n="60" d="100"/>
        </p:scale>
        <p:origin x="-1311" y="-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2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4F1172E-22FD-4C31-8211-0DB127CA1D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7810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C7B431E-F0D1-4AD8-81D7-46761AE35D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117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99B56-A3E3-472F-8FC7-52D2645509EB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Decompose PAQ as LU. This doesn’t mean that A is decomposed as LU!</a:t>
            </a:r>
          </a:p>
          <a:p>
            <a:r>
              <a:rPr lang="en-US" altLang="zh-TW"/>
              <a:t>LU is the decomposition of PAQ, not A!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F7F6C4DC-BD9E-4713-8F0E-41734B01C69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5EF66-D7EE-480A-880A-FAB1D70197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861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B04B9-DC44-4782-AF22-B98740C4FA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88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41858-B015-4434-897B-1BDF96A2F46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698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DC739-9264-420A-B5D6-724B92844B9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074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615673-DB13-43A0-9805-792BFF24AC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495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554FA-389F-4B3B-84BA-CE6F8B6C64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125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49CE4-0669-40AA-8ECA-5EB2318303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3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9BEEF-6370-46E1-A345-7C2BB721334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87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BB283-BD7D-4726-9F27-546C34F810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38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2F8B9-C8C1-427D-8008-3CA04699181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965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5B78D520-FB28-493C-AA8D-B4F8555FB00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upload.wikimedia.org/wikipedia/commons/9/9b/Carl_Friedrich_Gauss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Image:%E4%B9%9D%E7%AB%A0%E7%AE%97%E8%A1%93.gi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Solving Sets of Equations</a:t>
            </a:r>
          </a:p>
        </p:txBody>
      </p:sp>
      <p:pic>
        <p:nvPicPr>
          <p:cNvPr id="2071" name="Picture 23" descr="Image:Carl Friedrich Gaus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/>
          <a:stretch>
            <a:fillRect/>
          </a:stretch>
        </p:blipFill>
        <p:spPr bwMode="auto">
          <a:xfrm>
            <a:off x="4421188" y="1916113"/>
            <a:ext cx="34639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240px-%E4%B9%9D%E7%AB%A0%E7%AE%97%E8%A1%9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76500"/>
            <a:ext cx="2671762" cy="34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827088" y="5995988"/>
            <a:ext cx="306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ea typeface="標楷體" pitchFamily="65" charset="-120"/>
              </a:rPr>
              <a:t>150 B.C.E., </a:t>
            </a:r>
            <a:r>
              <a:rPr lang="zh-TW" altLang="en-US" sz="2400">
                <a:ea typeface="標楷體" pitchFamily="65" charset="-120"/>
              </a:rPr>
              <a:t>九章算術</a:t>
            </a:r>
            <a:r>
              <a:rPr lang="zh-TW" altLang="en-US"/>
              <a:t> 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4140200" y="5995988"/>
            <a:ext cx="419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Carl Friedrich Gauss, 1777-1855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9E2-2214-4574-BAA9-0EA7C4BF69E0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Scaling Linear Systems (cont.)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Sometimes it may be easy to accomplish this by choosing measurement units for variables, but there is no foolproof method for doing so in general</a:t>
            </a:r>
          </a:p>
          <a:p>
            <a:endParaRPr lang="en-US" altLang="zh-TW"/>
          </a:p>
          <a:p>
            <a:r>
              <a:rPr lang="en-US" altLang="zh-TW"/>
              <a:t>Scaling can introduce error if not done carefully!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15B1-C09E-4AD7-8867-1EE8A70D9AA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Scale Partial Pivoting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Given</a:t>
            </a: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>the exact solution is </a:t>
            </a:r>
            <a:r>
              <a:rPr lang="en-US" altLang="zh-TW" sz="3000" b="1"/>
              <a:t>x</a:t>
            </a:r>
            <a:r>
              <a:rPr lang="en-US" altLang="zh-TW" sz="3000"/>
              <a:t> = [1, 1, 1]</a:t>
            </a:r>
            <a:r>
              <a:rPr lang="en-US" altLang="zh-TW" sz="3000" baseline="30000"/>
              <a:t>T</a:t>
            </a:r>
            <a:r>
              <a:rPr lang="en-US" altLang="zh-TW" sz="3000"/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3000"/>
              <a:t>If only 3 digits of precision is used</a:t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/>
            </a:r>
            <a:br>
              <a:rPr lang="en-US" altLang="zh-TW" sz="3000"/>
            </a:br>
            <a:r>
              <a:rPr lang="en-US" altLang="zh-TW" sz="3000"/>
              <a:t>we obtain an erroneous solution </a:t>
            </a:r>
            <a:br>
              <a:rPr lang="en-US" altLang="zh-TW" sz="3000"/>
            </a:br>
            <a:r>
              <a:rPr lang="en-US" altLang="zh-TW" sz="3000" b="1"/>
              <a:t>x</a:t>
            </a:r>
            <a:r>
              <a:rPr lang="en-US" altLang="zh-TW" sz="3000"/>
              <a:t> = [0.939, 1.09, 1.00]</a:t>
            </a:r>
            <a:r>
              <a:rPr lang="en-US" altLang="zh-TW" sz="3000" baseline="30000"/>
              <a:t>T</a:t>
            </a:r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2124075" y="1289050"/>
          <a:ext cx="47815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2" name="方程式" r:id="rId3" imgW="2171520" imgH="711000" progId="Equation.3">
                  <p:embed/>
                </p:oleObj>
              </mc:Choice>
              <mc:Fallback>
                <p:oleObj name="方程式" r:id="rId3" imgW="217152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89050"/>
                        <a:ext cx="4781550" cy="1563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2843213" y="3860800"/>
          <a:ext cx="371792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3" name="方程式" r:id="rId5" imgW="1688760" imgH="711000" progId="Equation.3">
                  <p:embed/>
                </p:oleObj>
              </mc:Choice>
              <mc:Fallback>
                <p:oleObj name="方程式" r:id="rId5" imgW="16887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860800"/>
                        <a:ext cx="3717925" cy="1563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EE25-8086-4DC3-9061-B3E62AB1CDC8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Scale Partial Pivoting (cont.)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Premultiplying by a scaling matrix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5076825" y="1844675"/>
          <a:ext cx="3579813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7" name="方程式" r:id="rId3" imgW="1625400" imgH="711000" progId="Equation.3">
                  <p:embed/>
                </p:oleObj>
              </mc:Choice>
              <mc:Fallback>
                <p:oleObj name="方程式" r:id="rId3" imgW="16254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44675"/>
                        <a:ext cx="3579813" cy="15636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9" name="Object 5"/>
          <p:cNvGraphicFramePr>
            <a:graphicFrameLocks noChangeAspect="1"/>
          </p:cNvGraphicFramePr>
          <p:nvPr/>
        </p:nvGraphicFramePr>
        <p:xfrm>
          <a:off x="684213" y="3449638"/>
          <a:ext cx="55895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8" name="方程式" r:id="rId5" imgW="2539800" imgH="711000" progId="Equation.3">
                  <p:embed/>
                </p:oleObj>
              </mc:Choice>
              <mc:Fallback>
                <p:oleObj name="方程式" r:id="rId5" imgW="253980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49638"/>
                        <a:ext cx="5589587" cy="15636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0" name="Object 6"/>
          <p:cNvGraphicFramePr>
            <a:graphicFrameLocks noChangeAspect="1"/>
          </p:cNvGraphicFramePr>
          <p:nvPr/>
        </p:nvGraphicFramePr>
        <p:xfrm>
          <a:off x="611188" y="1773238"/>
          <a:ext cx="4194175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9" name="方程式" r:id="rId7" imgW="1904760" imgH="711000" progId="Equation.3">
                  <p:embed/>
                </p:oleObj>
              </mc:Choice>
              <mc:Fallback>
                <p:oleObj name="方程式" r:id="rId7" imgW="190476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4194175" cy="15636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2225675" y="5229225"/>
            <a:ext cx="6594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Pivoting is required at the first column!</a:t>
            </a:r>
          </a:p>
        </p:txBody>
      </p:sp>
      <p:sp>
        <p:nvSpPr>
          <p:cNvPr id="338952" name="Line 8"/>
          <p:cNvSpPr>
            <a:spLocks noChangeShapeType="1"/>
          </p:cNvSpPr>
          <p:nvPr/>
        </p:nvSpPr>
        <p:spPr bwMode="auto">
          <a:xfrm flipH="1" flipV="1">
            <a:off x="2730500" y="4941888"/>
            <a:ext cx="71438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1" grpId="0"/>
      <p:bldP spid="3389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A087-89B1-4E93-BCAF-53088D646533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Scale Partial Pivoting (cont.)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In algorithm implementation, we don’t scale equations explicitly</a:t>
            </a:r>
          </a:p>
          <a:p>
            <a:r>
              <a:rPr lang="en-US" altLang="zh-TW"/>
              <a:t>Instead, we store the scale vector and row interchange information and only use them for pivot selection</a:t>
            </a:r>
          </a:p>
        </p:txBody>
      </p:sp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3162300" y="4005263"/>
          <a:ext cx="2849563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14" name="方程式" r:id="rId3" imgW="1295280" imgH="711000" progId="Equation.3">
                  <p:embed/>
                </p:oleObj>
              </mc:Choice>
              <mc:Fallback>
                <p:oleObj name="方程式" r:id="rId3" imgW="12952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005263"/>
                        <a:ext cx="2849563" cy="15636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107950" y="4005263"/>
          <a:ext cx="279558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15" name="方程式" r:id="rId5" imgW="1269720" imgH="711000" progId="Equation.3">
                  <p:embed/>
                </p:oleObj>
              </mc:Choice>
              <mc:Fallback>
                <p:oleObj name="方程式" r:id="rId5" imgW="126972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005263"/>
                        <a:ext cx="2795588" cy="15636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4" name="Line 6"/>
          <p:cNvSpPr>
            <a:spLocks noChangeShapeType="1"/>
          </p:cNvSpPr>
          <p:nvPr/>
        </p:nvSpPr>
        <p:spPr bwMode="auto">
          <a:xfrm>
            <a:off x="2916238" y="4797425"/>
            <a:ext cx="217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39975" name="Object 7"/>
          <p:cNvGraphicFramePr>
            <a:graphicFrameLocks noChangeAspect="1"/>
          </p:cNvGraphicFramePr>
          <p:nvPr/>
        </p:nvGraphicFramePr>
        <p:xfrm>
          <a:off x="4211638" y="3357563"/>
          <a:ext cx="24876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16" name="方程式" r:id="rId7" imgW="1130040" imgH="215640" progId="Equation.3">
                  <p:embed/>
                </p:oleObj>
              </mc:Choice>
              <mc:Fallback>
                <p:oleObj name="方程式" r:id="rId7" imgW="11300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57563"/>
                        <a:ext cx="2487612" cy="4746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6" name="Object 8"/>
          <p:cNvGraphicFramePr>
            <a:graphicFrameLocks noChangeAspect="1"/>
          </p:cNvGraphicFramePr>
          <p:nvPr/>
        </p:nvGraphicFramePr>
        <p:xfrm>
          <a:off x="6384925" y="4005263"/>
          <a:ext cx="2598738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17" name="方程式" r:id="rId9" imgW="1180800" imgH="711000" progId="Equation.3">
                  <p:embed/>
                </p:oleObj>
              </mc:Choice>
              <mc:Fallback>
                <p:oleObj name="方程式" r:id="rId9" imgW="1180800" imgH="71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4005263"/>
                        <a:ext cx="2598738" cy="15636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6083300" y="4797425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1763713" y="5789613"/>
            <a:ext cx="2363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partial pivoting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5076825" y="5789613"/>
            <a:ext cx="3411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pitchFamily="18" charset="0"/>
              </a:rPr>
              <a:t>no pivoting is required</a:t>
            </a:r>
          </a:p>
        </p:txBody>
      </p:sp>
      <p:sp>
        <p:nvSpPr>
          <p:cNvPr id="339980" name="Freeform 12"/>
          <p:cNvSpPr>
            <a:spLocks/>
          </p:cNvSpPr>
          <p:nvPr/>
        </p:nvSpPr>
        <p:spPr bwMode="auto">
          <a:xfrm>
            <a:off x="1978025" y="5516563"/>
            <a:ext cx="1957388" cy="284162"/>
          </a:xfrm>
          <a:custGeom>
            <a:avLst/>
            <a:gdLst>
              <a:gd name="T0" fmla="*/ 0 w 1233"/>
              <a:gd name="T1" fmla="*/ 0 h 179"/>
              <a:gd name="T2" fmla="*/ 38 w 1233"/>
              <a:gd name="T3" fmla="*/ 28 h 179"/>
              <a:gd name="T4" fmla="*/ 265 w 1233"/>
              <a:gd name="T5" fmla="*/ 104 h 179"/>
              <a:gd name="T6" fmla="*/ 491 w 1233"/>
              <a:gd name="T7" fmla="*/ 170 h 179"/>
              <a:gd name="T8" fmla="*/ 652 w 1233"/>
              <a:gd name="T9" fmla="*/ 179 h 179"/>
              <a:gd name="T10" fmla="*/ 831 w 1233"/>
              <a:gd name="T11" fmla="*/ 170 h 179"/>
              <a:gd name="T12" fmla="*/ 1058 w 1233"/>
              <a:gd name="T13" fmla="*/ 104 h 179"/>
              <a:gd name="T14" fmla="*/ 1124 w 1233"/>
              <a:gd name="T15" fmla="*/ 66 h 179"/>
              <a:gd name="T16" fmla="*/ 1190 w 1233"/>
              <a:gd name="T17" fmla="*/ 28 h 179"/>
              <a:gd name="T18" fmla="*/ 1228 w 1233"/>
              <a:gd name="T19" fmla="*/ 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3" h="179">
                <a:moveTo>
                  <a:pt x="0" y="0"/>
                </a:moveTo>
                <a:cubicBezTo>
                  <a:pt x="13" y="9"/>
                  <a:pt x="28" y="16"/>
                  <a:pt x="38" y="28"/>
                </a:cubicBezTo>
                <a:cubicBezTo>
                  <a:pt x="130" y="131"/>
                  <a:pt x="50" y="91"/>
                  <a:pt x="265" y="104"/>
                </a:cubicBezTo>
                <a:cubicBezTo>
                  <a:pt x="323" y="123"/>
                  <a:pt x="432" y="164"/>
                  <a:pt x="491" y="170"/>
                </a:cubicBezTo>
                <a:cubicBezTo>
                  <a:pt x="544" y="175"/>
                  <a:pt x="598" y="176"/>
                  <a:pt x="652" y="179"/>
                </a:cubicBezTo>
                <a:cubicBezTo>
                  <a:pt x="712" y="176"/>
                  <a:pt x="772" y="175"/>
                  <a:pt x="831" y="170"/>
                </a:cubicBezTo>
                <a:cubicBezTo>
                  <a:pt x="887" y="165"/>
                  <a:pt x="1000" y="123"/>
                  <a:pt x="1058" y="104"/>
                </a:cubicBezTo>
                <a:cubicBezTo>
                  <a:pt x="1105" y="55"/>
                  <a:pt x="1063" y="89"/>
                  <a:pt x="1124" y="66"/>
                </a:cubicBezTo>
                <a:cubicBezTo>
                  <a:pt x="1197" y="39"/>
                  <a:pt x="1131" y="57"/>
                  <a:pt x="1190" y="28"/>
                </a:cubicBezTo>
                <a:cubicBezTo>
                  <a:pt x="1233" y="7"/>
                  <a:pt x="1208" y="31"/>
                  <a:pt x="1228" y="9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9981" name="Freeform 13"/>
          <p:cNvSpPr>
            <a:spLocks/>
          </p:cNvSpPr>
          <p:nvPr/>
        </p:nvSpPr>
        <p:spPr bwMode="auto">
          <a:xfrm>
            <a:off x="5435600" y="5516563"/>
            <a:ext cx="1957388" cy="284162"/>
          </a:xfrm>
          <a:custGeom>
            <a:avLst/>
            <a:gdLst>
              <a:gd name="T0" fmla="*/ 0 w 1233"/>
              <a:gd name="T1" fmla="*/ 0 h 179"/>
              <a:gd name="T2" fmla="*/ 38 w 1233"/>
              <a:gd name="T3" fmla="*/ 28 h 179"/>
              <a:gd name="T4" fmla="*/ 265 w 1233"/>
              <a:gd name="T5" fmla="*/ 104 h 179"/>
              <a:gd name="T6" fmla="*/ 491 w 1233"/>
              <a:gd name="T7" fmla="*/ 170 h 179"/>
              <a:gd name="T8" fmla="*/ 652 w 1233"/>
              <a:gd name="T9" fmla="*/ 179 h 179"/>
              <a:gd name="T10" fmla="*/ 831 w 1233"/>
              <a:gd name="T11" fmla="*/ 170 h 179"/>
              <a:gd name="T12" fmla="*/ 1058 w 1233"/>
              <a:gd name="T13" fmla="*/ 104 h 179"/>
              <a:gd name="T14" fmla="*/ 1124 w 1233"/>
              <a:gd name="T15" fmla="*/ 66 h 179"/>
              <a:gd name="T16" fmla="*/ 1190 w 1233"/>
              <a:gd name="T17" fmla="*/ 28 h 179"/>
              <a:gd name="T18" fmla="*/ 1228 w 1233"/>
              <a:gd name="T19" fmla="*/ 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3" h="179">
                <a:moveTo>
                  <a:pt x="0" y="0"/>
                </a:moveTo>
                <a:cubicBezTo>
                  <a:pt x="13" y="9"/>
                  <a:pt x="28" y="16"/>
                  <a:pt x="38" y="28"/>
                </a:cubicBezTo>
                <a:cubicBezTo>
                  <a:pt x="130" y="131"/>
                  <a:pt x="50" y="91"/>
                  <a:pt x="265" y="104"/>
                </a:cubicBezTo>
                <a:cubicBezTo>
                  <a:pt x="323" y="123"/>
                  <a:pt x="432" y="164"/>
                  <a:pt x="491" y="170"/>
                </a:cubicBezTo>
                <a:cubicBezTo>
                  <a:pt x="544" y="175"/>
                  <a:pt x="598" y="176"/>
                  <a:pt x="652" y="179"/>
                </a:cubicBezTo>
                <a:cubicBezTo>
                  <a:pt x="712" y="176"/>
                  <a:pt x="772" y="175"/>
                  <a:pt x="831" y="170"/>
                </a:cubicBezTo>
                <a:cubicBezTo>
                  <a:pt x="887" y="165"/>
                  <a:pt x="1000" y="123"/>
                  <a:pt x="1058" y="104"/>
                </a:cubicBezTo>
                <a:cubicBezTo>
                  <a:pt x="1105" y="55"/>
                  <a:pt x="1063" y="89"/>
                  <a:pt x="1124" y="66"/>
                </a:cubicBezTo>
                <a:cubicBezTo>
                  <a:pt x="1197" y="39"/>
                  <a:pt x="1131" y="57"/>
                  <a:pt x="1190" y="28"/>
                </a:cubicBezTo>
                <a:cubicBezTo>
                  <a:pt x="1233" y="7"/>
                  <a:pt x="1208" y="31"/>
                  <a:pt x="1228" y="9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1CBC5-3989-4F80-AE13-F4D157A303C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Complexity of Solving Linear System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LU factorization requires about </a:t>
            </a:r>
            <a:r>
              <a:rPr lang="en-US" altLang="zh-TW" i="1"/>
              <a:t>n</a:t>
            </a:r>
            <a:r>
              <a:rPr lang="en-US" altLang="zh-TW" baseline="30000"/>
              <a:t>3</a:t>
            </a:r>
            <a:r>
              <a:rPr lang="en-US" altLang="zh-TW"/>
              <a:t>/3 floating-point multiplications and similar number of additions</a:t>
            </a:r>
          </a:p>
          <a:p>
            <a:endParaRPr lang="en-US" altLang="zh-TW" sz="3000"/>
          </a:p>
          <a:p>
            <a:r>
              <a:rPr lang="en-US" altLang="zh-TW"/>
              <a:t>Forward and back substitution for single right-hand side vector together require about </a:t>
            </a:r>
            <a:r>
              <a:rPr lang="en-US" altLang="zh-TW" i="1"/>
              <a:t>n</a:t>
            </a:r>
            <a:r>
              <a:rPr lang="en-US" altLang="zh-TW" baseline="30000"/>
              <a:t>2</a:t>
            </a:r>
            <a:r>
              <a:rPr lang="en-US" altLang="zh-TW"/>
              <a:t> multiplications and similar number of additions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5AE3-9C0D-4E72-B019-16C9197D4C2B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Compute Inverse by Solving Linear System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Solve </a:t>
            </a:r>
            <a:r>
              <a:rPr lang="en-US" altLang="zh-TW" b="1"/>
              <a:t>Ax = I</a:t>
            </a:r>
          </a:p>
          <a:p>
            <a:endParaRPr lang="en-US" altLang="zh-TW" sz="800"/>
          </a:p>
          <a:p>
            <a:r>
              <a:rPr lang="en-US" altLang="zh-TW"/>
              <a:t>Computing </a:t>
            </a:r>
            <a:r>
              <a:rPr lang="en-US" altLang="zh-TW" b="1"/>
              <a:t>A</a:t>
            </a:r>
            <a:r>
              <a:rPr lang="en-US" altLang="zh-TW" baseline="30000"/>
              <a:t>-1 </a:t>
            </a:r>
            <a:r>
              <a:rPr lang="en-US" altLang="zh-TW"/>
              <a:t>is equivalent to solve </a:t>
            </a:r>
            <a:r>
              <a:rPr lang="en-US" altLang="zh-TW" i="1"/>
              <a:t>n</a:t>
            </a:r>
            <a:r>
              <a:rPr lang="en-US" altLang="zh-TW"/>
              <a:t> linear systems, requiring LU factorization of </a:t>
            </a:r>
            <a:r>
              <a:rPr lang="en-US" altLang="zh-TW" b="1"/>
              <a:t>A</a:t>
            </a:r>
            <a:r>
              <a:rPr lang="en-US" altLang="zh-TW"/>
              <a:t> followed by </a:t>
            </a:r>
            <a:r>
              <a:rPr lang="en-US" altLang="zh-TW" i="1"/>
              <a:t>n</a:t>
            </a:r>
            <a:r>
              <a:rPr lang="en-US" altLang="zh-TW"/>
              <a:t> forward and backward substitutions, one for each column of identity matrix</a:t>
            </a:r>
          </a:p>
          <a:p>
            <a:endParaRPr lang="en-US" altLang="zh-TW" sz="800"/>
          </a:p>
          <a:p>
            <a:r>
              <a:rPr lang="en-US" altLang="zh-TW"/>
              <a:t>Operation count for inversion is about </a:t>
            </a:r>
            <a:r>
              <a:rPr lang="en-US" altLang="zh-TW" sz="3000" i="1"/>
              <a:t>n</a:t>
            </a:r>
            <a:r>
              <a:rPr lang="en-US" altLang="zh-TW" sz="3000" baseline="30000"/>
              <a:t>3</a:t>
            </a:r>
            <a:r>
              <a:rPr lang="en-US" altLang="zh-TW"/>
              <a:t>, three times expensive as LU factorization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F722A-7B90-4A5A-8F3C-E9B50E196DE6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Inversion vs. Factorization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4463"/>
            <a:ext cx="4319587" cy="3527425"/>
          </a:xfrm>
        </p:spPr>
        <p:txBody>
          <a:bodyPr/>
          <a:lstStyle/>
          <a:p>
            <a:r>
              <a:rPr lang="en-US" altLang="zh-TW" b="1"/>
              <a:t>x</a:t>
            </a:r>
            <a:r>
              <a:rPr lang="en-US" altLang="zh-TW"/>
              <a:t>=</a:t>
            </a:r>
            <a:r>
              <a:rPr lang="en-US" altLang="zh-TW" b="1"/>
              <a:t>A</a:t>
            </a:r>
            <a:r>
              <a:rPr lang="en-US" altLang="zh-TW" baseline="30000"/>
              <a:t>-1</a:t>
            </a:r>
            <a:r>
              <a:rPr lang="en-US" altLang="zh-TW" b="1"/>
              <a:t>b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Needs to solve </a:t>
            </a:r>
            <a:r>
              <a:rPr lang="en-US" altLang="zh-TW" b="1"/>
              <a:t>Ax</a:t>
            </a:r>
            <a:r>
              <a:rPr lang="en-US" altLang="zh-TW"/>
              <a:t> = </a:t>
            </a:r>
            <a:r>
              <a:rPr lang="en-US" altLang="zh-TW" b="1"/>
              <a:t>I</a:t>
            </a:r>
          </a:p>
          <a:p>
            <a:pPr lvl="1"/>
            <a:r>
              <a:rPr lang="en-US" altLang="zh-TW"/>
              <a:t>LU factorization</a:t>
            </a:r>
          </a:p>
          <a:p>
            <a:pPr lvl="1"/>
            <a:r>
              <a:rPr lang="en-US" altLang="zh-TW" i="1"/>
              <a:t>n</a:t>
            </a:r>
            <a:r>
              <a:rPr lang="en-US" altLang="zh-TW"/>
              <a:t> forward and backward substitutions</a:t>
            </a:r>
          </a:p>
          <a:p>
            <a:pPr lvl="1"/>
            <a:r>
              <a:rPr lang="en-US" altLang="zh-TW"/>
              <a:t>Multiplication of matrix and vector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4824413" y="1477963"/>
            <a:ext cx="4319587" cy="331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b="1"/>
              <a:t>LUx = b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LU factorization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One forward and backward 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86F8-31EC-4EE4-A870-300E51AAF636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Inversion vs. Factorization (cont.)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Inversion gives a less accuracy answer; e.g., solving 3</a:t>
            </a:r>
            <a:r>
              <a:rPr lang="en-US" altLang="zh-TW" i="1"/>
              <a:t>x</a:t>
            </a:r>
            <a:r>
              <a:rPr lang="en-US" altLang="zh-TW"/>
              <a:t> = 18 by division gives </a:t>
            </a:r>
            <a:r>
              <a:rPr lang="en-US" altLang="zh-TW" i="1"/>
              <a:t>x</a:t>
            </a:r>
            <a:r>
              <a:rPr lang="en-US" altLang="zh-TW"/>
              <a:t> = 18/3 = 6, but inversion gives </a:t>
            </a:r>
            <a:r>
              <a:rPr lang="en-US" altLang="zh-TW" i="1"/>
              <a:t>x </a:t>
            </a:r>
            <a:r>
              <a:rPr lang="en-US" altLang="zh-TW"/>
              <a:t>= 3</a:t>
            </a:r>
            <a:r>
              <a:rPr lang="en-US" altLang="zh-TW" baseline="30000"/>
              <a:t>-1 </a:t>
            </a:r>
            <a:r>
              <a:rPr lang="en-US" altLang="zh-TW">
                <a:cs typeface="Times New Roman" pitchFamily="18" charset="0"/>
              </a:rPr>
              <a:t>× 18 = 0.333 × 18 = 5.99 (using 3-digit arithmetic)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62A9-6BBA-4AF9-BE45-A7AF29672FB4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Inversion vs. Factorization (cont.)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 dirty="0"/>
              <a:t>Matrix </a:t>
            </a:r>
            <a:r>
              <a:rPr lang="en-US" altLang="zh-TW" dirty="0" smtClean="0"/>
              <a:t>inverse </a:t>
            </a:r>
            <a:r>
              <a:rPr lang="en-US" altLang="zh-TW" dirty="0"/>
              <a:t>often </a:t>
            </a:r>
            <a:r>
              <a:rPr lang="en-US" altLang="zh-TW" dirty="0" smtClean="0"/>
              <a:t>occurs </a:t>
            </a:r>
            <a:r>
              <a:rPr lang="en-US" altLang="zh-TW" dirty="0"/>
              <a:t>as convenient notation in formulas, but explicit inverse is rarely required to implement such formulas</a:t>
            </a:r>
          </a:p>
          <a:p>
            <a:endParaRPr lang="en-US" altLang="zh-TW" sz="800" dirty="0"/>
          </a:p>
          <a:p>
            <a:r>
              <a:rPr lang="en-US" altLang="zh-TW" dirty="0"/>
              <a:t>For example, product </a:t>
            </a:r>
            <a:r>
              <a:rPr lang="en-US" altLang="zh-TW" b="1" dirty="0"/>
              <a:t>A</a:t>
            </a:r>
            <a:r>
              <a:rPr lang="en-US" altLang="zh-TW" baseline="30000" dirty="0"/>
              <a:t>-1</a:t>
            </a:r>
            <a:r>
              <a:rPr lang="en-US" altLang="zh-TW" b="1" dirty="0"/>
              <a:t>B</a:t>
            </a:r>
            <a:r>
              <a:rPr lang="en-US" altLang="zh-TW" dirty="0"/>
              <a:t> should be computed by LU factorization of </a:t>
            </a:r>
            <a:r>
              <a:rPr lang="en-US" altLang="zh-TW" b="1" dirty="0"/>
              <a:t>A</a:t>
            </a:r>
            <a:r>
              <a:rPr lang="en-US" altLang="zh-TW" dirty="0"/>
              <a:t>, followed by forward and backward substitution using each column of </a:t>
            </a:r>
            <a:r>
              <a:rPr lang="en-US" altLang="zh-TW" b="1" dirty="0"/>
              <a:t>B</a:t>
            </a:r>
          </a:p>
          <a:p>
            <a:endParaRPr lang="en-US" altLang="zh-TW" sz="800" b="1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Use factorization instead of inversion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6F8A-A3D6-43DB-AB68-4EFA50758A9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LU Factorization with Partial Pivoting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With partial pivoting, each </a:t>
            </a:r>
            <a:r>
              <a:rPr lang="en-US" altLang="zh-TW" b="1"/>
              <a:t>M</a:t>
            </a:r>
            <a:r>
              <a:rPr lang="en-US" altLang="zh-TW" baseline="-25000"/>
              <a:t>k</a:t>
            </a:r>
            <a:r>
              <a:rPr lang="en-US" altLang="zh-TW"/>
              <a:t> is preceded by permutation </a:t>
            </a:r>
            <a:r>
              <a:rPr lang="en-US" altLang="zh-TW" b="1"/>
              <a:t>P</a:t>
            </a:r>
            <a:r>
              <a:rPr lang="en-US" altLang="zh-TW" baseline="-25000"/>
              <a:t>k</a:t>
            </a:r>
            <a:r>
              <a:rPr lang="en-US" altLang="zh-TW"/>
              <a:t> to interchange rows to bring entry of largest magnitude into diagonal pivot position</a:t>
            </a:r>
          </a:p>
          <a:p>
            <a:r>
              <a:rPr lang="en-US" altLang="zh-TW"/>
              <a:t>Still obtain </a:t>
            </a:r>
            <a:r>
              <a:rPr lang="en-US" altLang="zh-TW" b="1"/>
              <a:t>MA = U</a:t>
            </a:r>
            <a:r>
              <a:rPr lang="en-US" altLang="zh-TW"/>
              <a:t>, with </a:t>
            </a:r>
            <a:r>
              <a:rPr lang="en-US" altLang="zh-TW" b="1"/>
              <a:t>U</a:t>
            </a:r>
            <a:r>
              <a:rPr lang="en-US" altLang="zh-TW"/>
              <a:t> upper triangular, but now</a:t>
            </a:r>
            <a:br>
              <a:rPr lang="en-US" altLang="zh-TW"/>
            </a:br>
            <a:r>
              <a:rPr lang="en-US" altLang="zh-TW"/>
              <a:t>			</a:t>
            </a:r>
            <a:r>
              <a:rPr lang="en-US" altLang="zh-TW" b="1"/>
              <a:t>M</a:t>
            </a:r>
            <a:r>
              <a:rPr lang="en-US" altLang="zh-TW"/>
              <a:t> = </a:t>
            </a:r>
            <a:r>
              <a:rPr lang="en-US" altLang="zh-TW" b="1"/>
              <a:t>M</a:t>
            </a:r>
            <a:r>
              <a:rPr lang="en-US" altLang="zh-TW" baseline="-25000"/>
              <a:t>n-1</a:t>
            </a:r>
            <a:r>
              <a:rPr lang="en-US" altLang="zh-TW" b="1"/>
              <a:t>P</a:t>
            </a:r>
            <a:r>
              <a:rPr lang="en-US" altLang="zh-TW" baseline="-25000"/>
              <a:t>n-1</a:t>
            </a:r>
            <a:r>
              <a:rPr lang="en-US" altLang="zh-TW" b="1">
                <a:cs typeface="Times New Roman" pitchFamily="18" charset="0"/>
              </a:rPr>
              <a:t>···</a:t>
            </a:r>
            <a:r>
              <a:rPr lang="en-US" altLang="zh-TW" b="1"/>
              <a:t>M</a:t>
            </a:r>
            <a:r>
              <a:rPr lang="en-US" altLang="zh-TW" baseline="-25000"/>
              <a:t>1</a:t>
            </a:r>
            <a:r>
              <a:rPr lang="en-US" altLang="zh-TW" b="1"/>
              <a:t>P</a:t>
            </a:r>
            <a:r>
              <a:rPr lang="en-US" altLang="zh-TW" baseline="-25000"/>
              <a:t>1</a:t>
            </a:r>
          </a:p>
          <a:p>
            <a:r>
              <a:rPr lang="en-US" altLang="zh-TW" b="1"/>
              <a:t>L=M</a:t>
            </a:r>
            <a:r>
              <a:rPr lang="en-US" altLang="zh-TW" baseline="30000"/>
              <a:t>-1</a:t>
            </a:r>
            <a:r>
              <a:rPr lang="en-US" altLang="zh-TW"/>
              <a:t> is not a triangular due to permutations</a:t>
            </a:r>
          </a:p>
          <a:p>
            <a:pPr>
              <a:buFont typeface="Wingdings" pitchFamily="2" charset="2"/>
              <a:buNone/>
            </a:pPr>
            <a:endParaRPr lang="en-US" altLang="zh-TW"/>
          </a:p>
        </p:txBody>
      </p:sp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388938" y="5589588"/>
          <a:ext cx="84978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3" name="方程式" r:id="rId3" imgW="3670200" imgH="241200" progId="Equation.3">
                  <p:embed/>
                </p:oleObj>
              </mc:Choice>
              <mc:Fallback>
                <p:oleObj name="方程式" r:id="rId3" imgW="36702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5589588"/>
                        <a:ext cx="8497887" cy="558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047E-41B6-4BB7-AB55-F7E0BC555510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Pivoting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539750" y="1341438"/>
          <a:ext cx="52562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2" name="方程式" r:id="rId3" imgW="2298600" imgH="711000" progId="Equation.3">
                  <p:embed/>
                </p:oleObj>
              </mc:Choice>
              <mc:Fallback>
                <p:oleObj name="方程式" r:id="rId3" imgW="22986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5256213" cy="16256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204477"/>
              </p:ext>
            </p:extLst>
          </p:nvPr>
        </p:nvGraphicFramePr>
        <p:xfrm>
          <a:off x="206375" y="3213100"/>
          <a:ext cx="880268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3" name="方程式" r:id="rId5" imgW="4038480" imgH="711000" progId="Equation.3">
                  <p:embed/>
                </p:oleObj>
              </mc:Choice>
              <mc:Fallback>
                <p:oleObj name="方程式" r:id="rId5" imgW="403848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3213100"/>
                        <a:ext cx="8802688" cy="1549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8" name="Object 6"/>
          <p:cNvGraphicFramePr>
            <a:graphicFrameLocks noChangeAspect="1"/>
          </p:cNvGraphicFramePr>
          <p:nvPr/>
        </p:nvGraphicFramePr>
        <p:xfrm>
          <a:off x="468313" y="4941888"/>
          <a:ext cx="261302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4" name="方程式" r:id="rId7" imgW="1143000" imgH="711000" progId="Equation.3">
                  <p:embed/>
                </p:oleObj>
              </mc:Choice>
              <mc:Fallback>
                <p:oleObj name="方程式" r:id="rId7" imgW="114300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941888"/>
                        <a:ext cx="2613025" cy="16256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9" name="Object 7"/>
          <p:cNvGraphicFramePr>
            <a:graphicFrameLocks noChangeAspect="1"/>
          </p:cNvGraphicFramePr>
          <p:nvPr/>
        </p:nvGraphicFramePr>
        <p:xfrm>
          <a:off x="3563938" y="5022850"/>
          <a:ext cx="496887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35" name="方程式" r:id="rId9" imgW="2145960" imgH="711000" progId="Equation.3">
                  <p:embed/>
                </p:oleObj>
              </mc:Choice>
              <mc:Fallback>
                <p:oleObj name="方程式" r:id="rId9" imgW="214596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022850"/>
                        <a:ext cx="4968875" cy="16462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B848-B231-4FA9-AC0B-B4AF35DC0C5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Pivoting (cont.)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1295400" y="1412875"/>
          <a:ext cx="6732588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7" name="方程式" r:id="rId3" imgW="2908080" imgH="711000" progId="Equation.3">
                  <p:embed/>
                </p:oleObj>
              </mc:Choice>
              <mc:Fallback>
                <p:oleObj name="方程式" r:id="rId3" imgW="29080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12875"/>
                        <a:ext cx="6732588" cy="16462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1" name="Object 5"/>
          <p:cNvGraphicFramePr>
            <a:graphicFrameLocks noChangeAspect="1"/>
          </p:cNvGraphicFramePr>
          <p:nvPr/>
        </p:nvGraphicFramePr>
        <p:xfrm>
          <a:off x="3419475" y="4797425"/>
          <a:ext cx="2763838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8" name="方程式" r:id="rId5" imgW="1193760" imgH="711000" progId="Equation.3">
                  <p:embed/>
                </p:oleObj>
              </mc:Choice>
              <mc:Fallback>
                <p:oleObj name="方程式" r:id="rId5" imgW="11937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797425"/>
                        <a:ext cx="2763838" cy="16462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2" name="Object 6"/>
          <p:cNvGraphicFramePr>
            <a:graphicFrameLocks noChangeAspect="1"/>
          </p:cNvGraphicFramePr>
          <p:nvPr/>
        </p:nvGraphicFramePr>
        <p:xfrm>
          <a:off x="825500" y="3068638"/>
          <a:ext cx="720248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9" name="方程式" r:id="rId7" imgW="3111480" imgH="711000" progId="Equation.3">
                  <p:embed/>
                </p:oleObj>
              </mc:Choice>
              <mc:Fallback>
                <p:oleObj name="方程式" r:id="rId7" imgW="311148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068638"/>
                        <a:ext cx="7202488" cy="16462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A8BA-63CC-467A-B456-EB8D0DC1544F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Pivoting (cont.)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343044" name="Object 4"/>
          <p:cNvGraphicFramePr>
            <a:graphicFrameLocks noChangeAspect="1"/>
          </p:cNvGraphicFramePr>
          <p:nvPr/>
        </p:nvGraphicFramePr>
        <p:xfrm>
          <a:off x="539750" y="1628775"/>
          <a:ext cx="7761288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4" name="方程式" r:id="rId3" imgW="3352680" imgH="711000" progId="Equation.3">
                  <p:embed/>
                </p:oleObj>
              </mc:Choice>
              <mc:Fallback>
                <p:oleObj name="方程式" r:id="rId3" imgW="33526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7761288" cy="16462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45" name="Object 5"/>
          <p:cNvGraphicFramePr>
            <a:graphicFrameLocks noChangeAspect="1"/>
          </p:cNvGraphicFramePr>
          <p:nvPr/>
        </p:nvGraphicFramePr>
        <p:xfrm>
          <a:off x="684213" y="3284538"/>
          <a:ext cx="2498725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5" name="方程式" r:id="rId5" imgW="1079280" imgH="711000" progId="Equation.3">
                  <p:embed/>
                </p:oleObj>
              </mc:Choice>
              <mc:Fallback>
                <p:oleObj name="方程式" r:id="rId5" imgW="107928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2498725" cy="16462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827088" y="3355975"/>
            <a:ext cx="1657350" cy="151288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1116013" y="5084763"/>
            <a:ext cx="7464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U is still upper triangular but </a:t>
            </a:r>
          </a:p>
          <a:p>
            <a:r>
              <a:rPr lang="en-US" altLang="zh-TW" sz="3200">
                <a:latin typeface="Times New Roman" pitchFamily="18" charset="0"/>
              </a:rPr>
              <a:t>L is not lower triangular due to permutations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6" grpId="0" animBg="1"/>
      <p:bldP spid="3430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654E-B034-4BD2-9C2A-6EA79F7C247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Complete Pivoting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dirty="0"/>
              <a:t>Complete pivoting is </a:t>
            </a:r>
            <a:r>
              <a:rPr lang="en-US" altLang="zh-TW" dirty="0" smtClean="0"/>
              <a:t>a more </a:t>
            </a:r>
            <a:r>
              <a:rPr lang="en-US" altLang="zh-TW" dirty="0"/>
              <a:t>exhaustive strategy in which </a:t>
            </a:r>
            <a:r>
              <a:rPr lang="en-US" altLang="zh-TW" dirty="0">
                <a:solidFill>
                  <a:srgbClr val="FFFF00"/>
                </a:solidFill>
              </a:rPr>
              <a:t>the largest entry in </a:t>
            </a:r>
            <a:r>
              <a:rPr lang="en-US" altLang="zh-TW" dirty="0" smtClean="0">
                <a:solidFill>
                  <a:srgbClr val="FFFF00"/>
                </a:solidFill>
              </a:rPr>
              <a:t>the entire </a:t>
            </a:r>
            <a:r>
              <a:rPr lang="en-US" altLang="zh-TW" dirty="0">
                <a:solidFill>
                  <a:srgbClr val="FFFF00"/>
                </a:solidFill>
              </a:rPr>
              <a:t>remaining unreduced </a:t>
            </a:r>
            <a:r>
              <a:rPr lang="en-US" altLang="zh-TW" dirty="0" err="1">
                <a:solidFill>
                  <a:srgbClr val="FFFF00"/>
                </a:solidFill>
              </a:rPr>
              <a:t>submatrix</a:t>
            </a:r>
            <a:r>
              <a:rPr lang="en-US" altLang="zh-TW" dirty="0">
                <a:solidFill>
                  <a:srgbClr val="FFFF00"/>
                </a:solidFill>
              </a:rPr>
              <a:t> is permuted</a:t>
            </a:r>
            <a:r>
              <a:rPr lang="en-US" altLang="zh-TW" dirty="0"/>
              <a:t> into the diagonal pivot position</a:t>
            </a:r>
          </a:p>
          <a:p>
            <a:endParaRPr lang="en-US" altLang="zh-TW" dirty="0"/>
          </a:p>
          <a:p>
            <a:r>
              <a:rPr lang="en-US" altLang="zh-TW" dirty="0"/>
              <a:t>Requires </a:t>
            </a:r>
            <a:r>
              <a:rPr lang="en-US" altLang="zh-TW" dirty="0">
                <a:solidFill>
                  <a:srgbClr val="FFFF00"/>
                </a:solidFill>
              </a:rPr>
              <a:t>interchanging columns</a:t>
            </a:r>
            <a:r>
              <a:rPr lang="en-US" altLang="zh-TW" dirty="0"/>
              <a:t> as well as </a:t>
            </a:r>
            <a:r>
              <a:rPr lang="en-US" altLang="zh-TW" dirty="0">
                <a:solidFill>
                  <a:srgbClr val="FFFF00"/>
                </a:solidFill>
              </a:rPr>
              <a:t>rows</a:t>
            </a:r>
            <a:r>
              <a:rPr lang="en-US" altLang="zh-TW" dirty="0"/>
              <a:t> leading to factorization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b="1" dirty="0"/>
              <a:t>PAQ = LU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with </a:t>
            </a:r>
            <a:r>
              <a:rPr lang="en-US" altLang="zh-TW" b="1" dirty="0"/>
              <a:t>L</a:t>
            </a:r>
            <a:r>
              <a:rPr lang="en-US" altLang="zh-TW" dirty="0"/>
              <a:t> unit lower triangular, </a:t>
            </a:r>
            <a:r>
              <a:rPr lang="en-US" altLang="zh-TW" b="1" dirty="0"/>
              <a:t>U</a:t>
            </a:r>
            <a:r>
              <a:rPr lang="en-US" altLang="zh-TW" dirty="0"/>
              <a:t> upper triangular, and </a:t>
            </a:r>
            <a:r>
              <a:rPr lang="en-US" altLang="zh-TW" b="1" dirty="0"/>
              <a:t>P</a:t>
            </a:r>
            <a:r>
              <a:rPr lang="en-US" altLang="zh-TW" dirty="0"/>
              <a:t>, </a:t>
            </a:r>
            <a:r>
              <a:rPr lang="en-US" altLang="zh-TW" b="1" dirty="0"/>
              <a:t>Q</a:t>
            </a:r>
            <a:r>
              <a:rPr lang="en-US" altLang="zh-TW" dirty="0"/>
              <a:t> permutations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CD4C-0F4B-4BDB-B4D3-50074C6D3DE9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Complete Pivoting (cont.)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Numerical stability of complete pivoting is theoretically superior, but pivot search is more expensive than for partial pivoting</a:t>
            </a:r>
          </a:p>
          <a:p>
            <a:endParaRPr lang="en-US" altLang="zh-TW" dirty="0"/>
          </a:p>
          <a:p>
            <a:r>
              <a:rPr lang="en-US" altLang="zh-TW" dirty="0"/>
              <a:t>Numerical stability of partial pivoting is more </a:t>
            </a:r>
            <a:r>
              <a:rPr lang="en-US" altLang="zh-TW" dirty="0" smtClean="0"/>
              <a:t>adequate </a:t>
            </a:r>
            <a:r>
              <a:rPr lang="en-US" altLang="zh-TW" dirty="0"/>
              <a:t>in practice, so it is almost always used in solving linear system by Gaussian elimination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68BA-3B96-434A-B9B8-C9FA18BA67B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Scaling Linear Systems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In principle, the solution to a linear system is unaffected by diagonal scaling of matrix and right-hand-side vector</a:t>
            </a:r>
          </a:p>
          <a:p>
            <a:endParaRPr lang="en-US" altLang="zh-TW"/>
          </a:p>
          <a:p>
            <a:r>
              <a:rPr lang="en-US" altLang="zh-TW"/>
              <a:t>Example: row scaling </a:t>
            </a:r>
            <a:br>
              <a:rPr lang="en-US" altLang="zh-TW"/>
            </a:br>
            <a:r>
              <a:rPr lang="en-US" altLang="zh-TW"/>
              <a:t>premultiplying both sides of system by a nonsingular diagonal matrix </a:t>
            </a:r>
            <a:r>
              <a:rPr lang="en-US" altLang="zh-TW" b="1"/>
              <a:t>D</a:t>
            </a:r>
            <a:r>
              <a:rPr lang="en-US" altLang="zh-TW"/>
              <a:t>, the solution is unchanged</a:t>
            </a:r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3492500" y="5254625"/>
          <a:ext cx="18843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0" name="方程式" r:id="rId3" imgW="698400" imgH="177480" progId="Equation.3">
                  <p:embed/>
                </p:oleObj>
              </mc:Choice>
              <mc:Fallback>
                <p:oleObj name="方程式" r:id="rId3" imgW="69840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254625"/>
                        <a:ext cx="1884363" cy="4794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2484438" y="5765800"/>
          <a:ext cx="37004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71" name="方程式" r:id="rId5" imgW="1371600" imgH="228600" progId="Equation.3">
                  <p:embed/>
                </p:oleObj>
              </mc:Choice>
              <mc:Fallback>
                <p:oleObj name="方程式" r:id="rId5" imgW="1371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765800"/>
                        <a:ext cx="3700462" cy="6159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D5D6-9A8E-4C61-9FD4-D9FA352E7EB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Scaling Linear Systems (cont.)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dirty="0"/>
              <a:t>In practice, scaling affects both conditioning of a matrix and selection of pivots in Gaussian elimination, which in turn affect numerical accuracy in finite-precision arithmetic</a:t>
            </a:r>
          </a:p>
          <a:p>
            <a:endParaRPr lang="en-US" altLang="zh-TW" dirty="0"/>
          </a:p>
          <a:p>
            <a:r>
              <a:rPr lang="en-US" altLang="zh-TW" dirty="0"/>
              <a:t>It is usually best if all entries of the matrix have about the same </a:t>
            </a:r>
            <a:r>
              <a:rPr lang="en-US" altLang="zh-TW" dirty="0" smtClean="0"/>
              <a:t>size (magnitude)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14323</TotalTime>
  <Words>713</Words>
  <Application>Microsoft Office PowerPoint</Application>
  <PresentationFormat>如螢幕大小 (4:3)</PresentationFormat>
  <Paragraphs>107</Paragraphs>
  <Slides>18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Textured</vt:lpstr>
      <vt:lpstr>方程式</vt:lpstr>
      <vt:lpstr>Solving Sets of Equations</vt:lpstr>
      <vt:lpstr>LU Factorization with Partial Pivoting</vt:lpstr>
      <vt:lpstr>Example: Pivoting</vt:lpstr>
      <vt:lpstr>Example: Pivoting (cont.)</vt:lpstr>
      <vt:lpstr>Example: Pivoting (cont.)</vt:lpstr>
      <vt:lpstr>Complete Pivoting</vt:lpstr>
      <vt:lpstr>Complete Pivoting (cont.)</vt:lpstr>
      <vt:lpstr>Scaling Linear Systems</vt:lpstr>
      <vt:lpstr>Scaling Linear Systems (cont.)</vt:lpstr>
      <vt:lpstr>Scaling Linear Systems (cont.)</vt:lpstr>
      <vt:lpstr>Example: Scale Partial Pivoting</vt:lpstr>
      <vt:lpstr>Example: Scale Partial Pivoting (cont.)</vt:lpstr>
      <vt:lpstr>Example: Scale Partial Pivoting (cont.)</vt:lpstr>
      <vt:lpstr>Complexity of Solving Linear System</vt:lpstr>
      <vt:lpstr>Compute Inverse by Solving Linear System</vt:lpstr>
      <vt:lpstr>Inversion vs. Factorization</vt:lpstr>
      <vt:lpstr>Inversion vs. Factorization (cont.)</vt:lpstr>
      <vt:lpstr>Inversion vs. Factorization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</cp:lastModifiedBy>
  <cp:revision>322</cp:revision>
  <dcterms:created xsi:type="dcterms:W3CDTF">2006-09-01T06:13:59Z</dcterms:created>
  <dcterms:modified xsi:type="dcterms:W3CDTF">2016-03-13T14:21:22Z</dcterms:modified>
</cp:coreProperties>
</file>