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6"/>
  </p:notesMasterIdLst>
  <p:handoutMasterIdLst>
    <p:handoutMasterId r:id="rId27"/>
  </p:handoutMasterIdLst>
  <p:sldIdLst>
    <p:sldId id="256" r:id="rId2"/>
    <p:sldId id="345" r:id="rId3"/>
    <p:sldId id="346" r:id="rId4"/>
    <p:sldId id="347" r:id="rId5"/>
    <p:sldId id="349" r:id="rId6"/>
    <p:sldId id="350" r:id="rId7"/>
    <p:sldId id="351" r:id="rId8"/>
    <p:sldId id="388" r:id="rId9"/>
    <p:sldId id="352" r:id="rId10"/>
    <p:sldId id="353" r:id="rId11"/>
    <p:sldId id="354" r:id="rId12"/>
    <p:sldId id="355" r:id="rId13"/>
    <p:sldId id="359" r:id="rId14"/>
    <p:sldId id="361" r:id="rId15"/>
    <p:sldId id="364" r:id="rId16"/>
    <p:sldId id="363" r:id="rId17"/>
    <p:sldId id="365" r:id="rId18"/>
    <p:sldId id="358" r:id="rId19"/>
    <p:sldId id="385" r:id="rId20"/>
    <p:sldId id="384" r:id="rId21"/>
    <p:sldId id="366" r:id="rId22"/>
    <p:sldId id="367" r:id="rId23"/>
    <p:sldId id="386" r:id="rId24"/>
    <p:sldId id="387" r:id="rId25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86538" autoAdjust="0"/>
  </p:normalViewPr>
  <p:slideViewPr>
    <p:cSldViewPr>
      <p:cViewPr varScale="1">
        <p:scale>
          <a:sx n="60" d="100"/>
          <a:sy n="60" d="100"/>
        </p:scale>
        <p:origin x="-1311" y="-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2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CE82E52-0B97-41B2-89EC-EE4092325D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8349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F0CBEE1-DEAC-45F0-8392-A3B8F20A5F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7963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7D399-E931-4B4E-8AB3-C00BC7813CD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memorable way: let matrix A be an n by 1 matrix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6C8B20F6-190F-4973-91E0-C943F1663FA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16C33-F85A-460B-98E8-C0E2863EC3F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1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BB109-B814-47C9-A34F-57AFC0BC11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980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6727C-BF81-4912-A174-A28F6EEB2F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3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18148-9FE6-469B-8F69-444D84C2989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883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79AC-5B7D-4ABB-B004-D22CCE71B6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017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83DF8-BBE9-4CDC-98E6-6D2034F562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58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A1965-D7A3-45A4-8AB6-1F54741BC8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40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21F2C-3EEB-4BF9-B63F-A1809C0888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7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C0B37-0E31-467E-AD4F-75F778FC46F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49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DB7B8-87A1-404E-8B79-5D544C282E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34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D3792CE0-3A38-46CE-8115-52A73972E9C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upload.wikimedia.org/wikipedia/commons/9/9b/Carl_Friedrich_Gauss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en.wikipedia.org/wiki/Image:%E4%B9%9D%E7%AB%A0%E7%AE%97%E8%A1%93.gi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3375"/>
            <a:ext cx="7772400" cy="1828800"/>
          </a:xfrm>
        </p:spPr>
        <p:txBody>
          <a:bodyPr/>
          <a:lstStyle/>
          <a:p>
            <a:r>
              <a:rPr lang="en-US" altLang="zh-TW" sz="4800"/>
              <a:t>Solving Sets of Equations</a:t>
            </a:r>
          </a:p>
        </p:txBody>
      </p:sp>
      <p:pic>
        <p:nvPicPr>
          <p:cNvPr id="2071" name="Picture 23" descr="Image:Carl Friedrich Gaus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/>
          <a:stretch>
            <a:fillRect/>
          </a:stretch>
        </p:blipFill>
        <p:spPr bwMode="auto">
          <a:xfrm>
            <a:off x="4421188" y="1916113"/>
            <a:ext cx="34639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240px-%E4%B9%9D%E7%AB%A0%E7%AE%97%E8%A1%9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76500"/>
            <a:ext cx="2671762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827088" y="5995988"/>
            <a:ext cx="306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ea typeface="標楷體" pitchFamily="65" charset="-120"/>
              </a:rPr>
              <a:t>150 B.C.E., </a:t>
            </a:r>
            <a:r>
              <a:rPr lang="zh-TW" altLang="en-US" sz="2400">
                <a:ea typeface="標楷體" pitchFamily="65" charset="-120"/>
              </a:rPr>
              <a:t>九章算術</a:t>
            </a:r>
            <a:r>
              <a:rPr lang="zh-TW" altLang="en-US"/>
              <a:t> 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4140200" y="5995988"/>
            <a:ext cx="419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  <a:ea typeface="標楷體" pitchFamily="65" charset="-120"/>
              </a:rPr>
              <a:t>Carl Friedrich Gauss, 1777-1855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EA64-F618-4070-8F38-43B8CD305463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 Number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732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000"/>
              <a:t>Condition number of a nonsingular matrix A is defined by </a:t>
            </a:r>
          </a:p>
          <a:p>
            <a:pPr>
              <a:lnSpc>
                <a:spcPct val="90000"/>
              </a:lnSpc>
            </a:pPr>
            <a:endParaRPr lang="en-US" altLang="zh-TW" sz="3000"/>
          </a:p>
          <a:p>
            <a:pPr>
              <a:lnSpc>
                <a:spcPct val="90000"/>
              </a:lnSpc>
            </a:pPr>
            <a:r>
              <a:rPr lang="en-US" altLang="zh-TW" sz="3000"/>
              <a:t>By convention, cond(</a:t>
            </a:r>
            <a:r>
              <a:rPr lang="en-US" altLang="zh-TW" sz="3000" b="1"/>
              <a:t>A</a:t>
            </a:r>
            <a:r>
              <a:rPr lang="en-US" altLang="zh-TW" sz="3000"/>
              <a:t>) = </a:t>
            </a:r>
            <a:r>
              <a:rPr lang="en-US" altLang="zh-TW" sz="3000">
                <a:cs typeface="Times New Roman" pitchFamily="18" charset="0"/>
              </a:rPr>
              <a:t>∞ if </a:t>
            </a:r>
            <a:r>
              <a:rPr lang="en-US" altLang="zh-TW" sz="3000" b="1">
                <a:cs typeface="Times New Roman" pitchFamily="18" charset="0"/>
              </a:rPr>
              <a:t>A</a:t>
            </a:r>
            <a:r>
              <a:rPr lang="en-US" altLang="zh-TW" sz="3000">
                <a:cs typeface="Times New Roman" pitchFamily="18" charset="0"/>
              </a:rPr>
              <a:t> is singular</a:t>
            </a:r>
          </a:p>
          <a:p>
            <a:pPr>
              <a:lnSpc>
                <a:spcPct val="90000"/>
              </a:lnSpc>
            </a:pPr>
            <a:r>
              <a:rPr lang="en-US" altLang="zh-TW" sz="3000">
                <a:cs typeface="Times New Roman" pitchFamily="18" charset="0"/>
              </a:rPr>
              <a:t>Large cond(</a:t>
            </a:r>
            <a:r>
              <a:rPr lang="en-US" altLang="zh-TW" sz="3000" b="1">
                <a:cs typeface="Times New Roman" pitchFamily="18" charset="0"/>
              </a:rPr>
              <a:t>A</a:t>
            </a:r>
            <a:r>
              <a:rPr lang="en-US" altLang="zh-TW" sz="3000">
                <a:cs typeface="Times New Roman" pitchFamily="18" charset="0"/>
              </a:rPr>
              <a:t>) means </a:t>
            </a:r>
            <a:r>
              <a:rPr lang="en-US" altLang="zh-TW" sz="3000" b="1">
                <a:cs typeface="Times New Roman" pitchFamily="18" charset="0"/>
              </a:rPr>
              <a:t>A</a:t>
            </a:r>
            <a:r>
              <a:rPr lang="en-US" altLang="zh-TW" sz="3000">
                <a:cs typeface="Times New Roman" pitchFamily="18" charset="0"/>
              </a:rPr>
              <a:t> is singular</a:t>
            </a:r>
          </a:p>
          <a:p>
            <a:pPr>
              <a:lnSpc>
                <a:spcPct val="90000"/>
              </a:lnSpc>
            </a:pPr>
            <a:r>
              <a:rPr lang="en-US" altLang="zh-TW" sz="3000">
                <a:cs typeface="Times New Roman" pitchFamily="18" charset="0"/>
              </a:rPr>
              <a:t>Since</a:t>
            </a:r>
            <a:br>
              <a:rPr lang="en-US" altLang="zh-TW" sz="3000">
                <a:cs typeface="Times New Roman" pitchFamily="18" charset="0"/>
              </a:rPr>
            </a:br>
            <a:r>
              <a:rPr lang="en-US" altLang="zh-TW" sz="3000">
                <a:cs typeface="Times New Roman" pitchFamily="18" charset="0"/>
              </a:rPr>
              <a:t/>
            </a:r>
            <a:br>
              <a:rPr lang="en-US" altLang="zh-TW" sz="3000">
                <a:cs typeface="Times New Roman" pitchFamily="18" charset="0"/>
              </a:rPr>
            </a:br>
            <a:r>
              <a:rPr lang="en-US" altLang="zh-TW" sz="3000">
                <a:cs typeface="Times New Roman" pitchFamily="18" charset="0"/>
              </a:rPr>
              <a:t/>
            </a:r>
            <a:br>
              <a:rPr lang="en-US" altLang="zh-TW" sz="3000">
                <a:cs typeface="Times New Roman" pitchFamily="18" charset="0"/>
              </a:rPr>
            </a:br>
            <a:r>
              <a:rPr lang="en-US" altLang="zh-TW" sz="3000">
                <a:cs typeface="Times New Roman" pitchFamily="18" charset="0"/>
              </a:rPr>
              <a:t/>
            </a:r>
            <a:br>
              <a:rPr lang="en-US" altLang="zh-TW" sz="3000">
                <a:cs typeface="Times New Roman" pitchFamily="18" charset="0"/>
              </a:rPr>
            </a:br>
            <a:r>
              <a:rPr lang="en-US" altLang="zh-TW" sz="3000">
                <a:cs typeface="Times New Roman" pitchFamily="18" charset="0"/>
              </a:rPr>
              <a:t>condition number measures the ratio of maximal stretch to maximal shrink that a matrix does to any nonzero vectors</a:t>
            </a:r>
            <a:r>
              <a:rPr lang="en-US" altLang="zh-TW" sz="2800">
                <a:cs typeface="Times New Roman" pitchFamily="18" charset="0"/>
              </a:rPr>
              <a:t> </a:t>
            </a:r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3132138" y="1773238"/>
          <a:ext cx="34258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6" name="方程式" r:id="rId3" imgW="1307880" imgH="279360" progId="Equation.3">
                  <p:embed/>
                </p:oleObj>
              </mc:Choice>
              <mc:Fallback>
                <p:oleObj name="方程式" r:id="rId3" imgW="130788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73238"/>
                        <a:ext cx="3425825" cy="730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9" name="Object 5"/>
          <p:cNvGraphicFramePr>
            <a:graphicFrameLocks noChangeAspect="1"/>
          </p:cNvGraphicFramePr>
          <p:nvPr/>
        </p:nvGraphicFramePr>
        <p:xfrm>
          <a:off x="1804988" y="3649663"/>
          <a:ext cx="63182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7" name="方程式" r:id="rId5" imgW="2412720" imgH="558720" progId="Equation.3">
                  <p:embed/>
                </p:oleObj>
              </mc:Choice>
              <mc:Fallback>
                <p:oleObj name="方程式" r:id="rId5" imgW="241272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649663"/>
                        <a:ext cx="6318250" cy="1460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582F-DF49-44E9-9CC9-9159470C702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Properties of Condition Number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 any matrix </a:t>
            </a:r>
            <a:r>
              <a:rPr lang="en-US" altLang="zh-TW" b="1"/>
              <a:t>A</a:t>
            </a:r>
            <a:r>
              <a:rPr lang="en-US" altLang="zh-TW"/>
              <a:t>, cond(</a:t>
            </a:r>
            <a:r>
              <a:rPr lang="en-US" altLang="zh-TW" b="1"/>
              <a:t>A</a:t>
            </a:r>
            <a:r>
              <a:rPr lang="en-US" altLang="zh-TW"/>
              <a:t>) </a:t>
            </a:r>
            <a:r>
              <a:rPr lang="en-US" altLang="zh-TW">
                <a:cs typeface="Times New Roman" pitchFamily="18" charset="0"/>
              </a:rPr>
              <a:t>≥ 1</a:t>
            </a:r>
          </a:p>
          <a:p>
            <a:endParaRPr lang="en-US" altLang="zh-TW">
              <a:cs typeface="Times New Roman" pitchFamily="18" charset="0"/>
            </a:endParaRPr>
          </a:p>
          <a:p>
            <a:r>
              <a:rPr lang="en-US" altLang="zh-TW">
                <a:cs typeface="Times New Roman" pitchFamily="18" charset="0"/>
              </a:rPr>
              <a:t>For identity matrix, cond(</a:t>
            </a:r>
            <a:r>
              <a:rPr lang="en-US" altLang="zh-TW" b="1">
                <a:cs typeface="Times New Roman" pitchFamily="18" charset="0"/>
              </a:rPr>
              <a:t>I</a:t>
            </a:r>
            <a:r>
              <a:rPr lang="en-US" altLang="zh-TW">
                <a:cs typeface="Times New Roman" pitchFamily="18" charset="0"/>
              </a:rPr>
              <a:t>) = 1</a:t>
            </a:r>
          </a:p>
          <a:p>
            <a:endParaRPr lang="en-US" altLang="zh-TW">
              <a:cs typeface="Times New Roman" pitchFamily="18" charset="0"/>
            </a:endParaRPr>
          </a:p>
          <a:p>
            <a:r>
              <a:rPr lang="en-US" altLang="zh-TW">
                <a:cs typeface="Times New Roman" pitchFamily="18" charset="0"/>
              </a:rPr>
              <a:t>For any matrix </a:t>
            </a:r>
            <a:r>
              <a:rPr lang="en-US" altLang="zh-TW" b="1">
                <a:cs typeface="Times New Roman" pitchFamily="18" charset="0"/>
              </a:rPr>
              <a:t>A</a:t>
            </a:r>
            <a:r>
              <a:rPr lang="en-US" altLang="zh-TW">
                <a:cs typeface="Times New Roman" pitchFamily="18" charset="0"/>
              </a:rPr>
              <a:t> and scalar </a:t>
            </a:r>
            <a:r>
              <a:rPr lang="en-US" altLang="zh-TW" i="1">
                <a:cs typeface="Times New Roman" pitchFamily="18" charset="0"/>
              </a:rPr>
              <a:t>k</a:t>
            </a:r>
            <a:r>
              <a:rPr lang="en-US" altLang="zh-TW">
                <a:cs typeface="Times New Roman" pitchFamily="18" charset="0"/>
              </a:rPr>
              <a:t>, </a:t>
            </a:r>
            <a:br>
              <a:rPr lang="en-US" altLang="zh-TW">
                <a:cs typeface="Times New Roman" pitchFamily="18" charset="0"/>
              </a:rPr>
            </a:br>
            <a:r>
              <a:rPr lang="en-US" altLang="zh-TW">
                <a:cs typeface="Times New Roman" pitchFamily="18" charset="0"/>
              </a:rPr>
              <a:t>cond(</a:t>
            </a:r>
            <a:r>
              <a:rPr lang="en-US" altLang="zh-TW" i="1">
                <a:cs typeface="Times New Roman" pitchFamily="18" charset="0"/>
              </a:rPr>
              <a:t>k</a:t>
            </a:r>
            <a:r>
              <a:rPr lang="en-US" altLang="zh-TW" b="1">
                <a:cs typeface="Times New Roman" pitchFamily="18" charset="0"/>
              </a:rPr>
              <a:t>A</a:t>
            </a:r>
            <a:r>
              <a:rPr lang="en-US" altLang="zh-TW">
                <a:cs typeface="Times New Roman" pitchFamily="18" charset="0"/>
              </a:rPr>
              <a:t>) = cond(</a:t>
            </a:r>
            <a:r>
              <a:rPr lang="en-US" altLang="zh-TW" b="1">
                <a:cs typeface="Times New Roman" pitchFamily="18" charset="0"/>
              </a:rPr>
              <a:t>A</a:t>
            </a:r>
            <a:r>
              <a:rPr lang="en-US" altLang="zh-TW"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2E1B-3818-46C6-893D-52DDD1CCFF45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Computing Condition Number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Definition of the condition number involves matrix inverse, so it is nontrivial to compute</a:t>
            </a:r>
          </a:p>
          <a:p>
            <a:pPr>
              <a:lnSpc>
                <a:spcPct val="90000"/>
              </a:lnSpc>
            </a:pPr>
            <a:endParaRPr lang="en-US" altLang="zh-TW" sz="3000"/>
          </a:p>
          <a:p>
            <a:pPr>
              <a:lnSpc>
                <a:spcPct val="90000"/>
              </a:lnSpc>
            </a:pPr>
            <a:r>
              <a:rPr lang="en-US" altLang="zh-TW"/>
              <a:t>Computing condition number from definition would require much more work than computing solution whose accuracy is to be assessed</a:t>
            </a:r>
          </a:p>
          <a:p>
            <a:pPr>
              <a:lnSpc>
                <a:spcPct val="90000"/>
              </a:lnSpc>
            </a:pPr>
            <a:endParaRPr lang="en-US" altLang="zh-TW" sz="3000"/>
          </a:p>
          <a:p>
            <a:pPr>
              <a:lnSpc>
                <a:spcPct val="90000"/>
              </a:lnSpc>
            </a:pPr>
            <a:r>
              <a:rPr lang="en-US" altLang="zh-TW"/>
              <a:t>In practice, condition number is estimated inexpensively as byproduct of solution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E015-0BBA-425B-BAFB-E6B973304AA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Bounds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Condition number yields the error bound for a computed solution to a linear system</a:t>
            </a:r>
          </a:p>
          <a:p>
            <a:r>
              <a:rPr lang="en-US" altLang="zh-TW"/>
              <a:t>Let </a:t>
            </a:r>
            <a:r>
              <a:rPr lang="en-US" altLang="zh-TW" b="1"/>
              <a:t>x</a:t>
            </a:r>
            <a:r>
              <a:rPr lang="en-US" altLang="zh-TW"/>
              <a:t> be the solution to </a:t>
            </a:r>
            <a:r>
              <a:rPr lang="en-US" altLang="zh-TW" b="1"/>
              <a:t>Ax = b</a:t>
            </a:r>
            <a:r>
              <a:rPr lang="en-US" altLang="zh-TW"/>
              <a:t>, and      be an approximate solution, </a:t>
            </a:r>
            <a:r>
              <a:rPr lang="en-US" altLang="zh-TW" b="1"/>
              <a:t>r</a:t>
            </a:r>
            <a:r>
              <a:rPr lang="en-US" altLang="zh-TW"/>
              <a:t> is </a:t>
            </a:r>
            <a:r>
              <a:rPr lang="en-US" altLang="zh-TW">
                <a:solidFill>
                  <a:srgbClr val="FF0000"/>
                </a:solidFill>
              </a:rPr>
              <a:t>residual</a:t>
            </a:r>
            <a:r>
              <a:rPr lang="en-US" altLang="zh-TW"/>
              <a:t> </a:t>
            </a:r>
          </a:p>
        </p:txBody>
      </p:sp>
      <p:graphicFrame>
        <p:nvGraphicFramePr>
          <p:cNvPr id="314372" name="Object 4"/>
          <p:cNvGraphicFramePr>
            <a:graphicFrameLocks noChangeAspect="1"/>
          </p:cNvGraphicFramePr>
          <p:nvPr/>
        </p:nvGraphicFramePr>
        <p:xfrm>
          <a:off x="627063" y="3549650"/>
          <a:ext cx="44592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43" name="方程式" r:id="rId3" imgW="1714320" imgH="177480" progId="Equation.3">
                  <p:embed/>
                </p:oleObj>
              </mc:Choice>
              <mc:Fallback>
                <p:oleObj name="方程式" r:id="rId3" imgW="171432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549650"/>
                        <a:ext cx="4459287" cy="4619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3" name="Object 5"/>
          <p:cNvGraphicFramePr>
            <a:graphicFrameLocks noChangeAspect="1"/>
          </p:cNvGraphicFramePr>
          <p:nvPr/>
        </p:nvGraphicFramePr>
        <p:xfrm>
          <a:off x="611188" y="4292600"/>
          <a:ext cx="57165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44" name="方程式" r:id="rId5" imgW="2197080" imgH="279360" progId="Equation.3">
                  <p:embed/>
                </p:oleObj>
              </mc:Choice>
              <mc:Fallback>
                <p:oleObj name="方程式" r:id="rId5" imgW="219708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5716587" cy="727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/>
        </p:nvGraphicFramePr>
        <p:xfrm>
          <a:off x="5048250" y="3500438"/>
          <a:ext cx="409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45" name="方程式" r:id="rId7" imgW="1574640" imgH="266400" progId="Equation.3">
                  <p:embed/>
                </p:oleObj>
              </mc:Choice>
              <mc:Fallback>
                <p:oleObj name="方程式" r:id="rId7" imgW="157464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500438"/>
                        <a:ext cx="4095750" cy="692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>
            <a:graphicFrameLocks noChangeAspect="1"/>
          </p:cNvGraphicFramePr>
          <p:nvPr/>
        </p:nvGraphicFramePr>
        <p:xfrm>
          <a:off x="611188" y="5084763"/>
          <a:ext cx="3238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46" name="方程式" r:id="rId9" imgW="1244520" imgH="469800" progId="Equation.3">
                  <p:embed/>
                </p:oleObj>
              </mc:Choice>
              <mc:Fallback>
                <p:oleObj name="方程式" r:id="rId9" imgW="12445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3238500" cy="1222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7" name="Object 9"/>
          <p:cNvGraphicFramePr>
            <a:graphicFrameLocks noChangeAspect="1"/>
          </p:cNvGraphicFramePr>
          <p:nvPr/>
        </p:nvGraphicFramePr>
        <p:xfrm>
          <a:off x="6877050" y="2381250"/>
          <a:ext cx="333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47" name="方程式" r:id="rId11" imgW="126720" imgH="152280" progId="Equation.3">
                  <p:embed/>
                </p:oleObj>
              </mc:Choice>
              <mc:Fallback>
                <p:oleObj name="方程式" r:id="rId11" imgW="126720" imgH="152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381250"/>
                        <a:ext cx="333375" cy="400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6208-42EF-48A3-84F7-8EC1CC308BE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Bounds (cont.)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Similarly, from </a:t>
            </a:r>
            <a:r>
              <a:rPr lang="en-US" altLang="zh-TW" b="1"/>
              <a:t>b </a:t>
            </a:r>
            <a:r>
              <a:rPr lang="en-US" altLang="zh-TW"/>
              <a:t>=</a:t>
            </a:r>
            <a:r>
              <a:rPr lang="en-US" altLang="zh-TW" b="1"/>
              <a:t> Ax</a:t>
            </a:r>
            <a:r>
              <a:rPr lang="en-US" altLang="zh-TW"/>
              <a:t> and </a:t>
            </a:r>
            <a:r>
              <a:rPr lang="en-US" altLang="zh-TW" b="1"/>
              <a:t>x </a:t>
            </a:r>
            <a:r>
              <a:rPr lang="en-US" altLang="zh-TW"/>
              <a:t>=</a:t>
            </a:r>
            <a:r>
              <a:rPr lang="en-US" altLang="zh-TW" b="1"/>
              <a:t> A</a:t>
            </a:r>
            <a:r>
              <a:rPr lang="en-US" altLang="zh-TW" baseline="30000"/>
              <a:t>-1</a:t>
            </a:r>
            <a:r>
              <a:rPr lang="en-US" altLang="zh-TW" b="1"/>
              <a:t>b</a:t>
            </a:r>
            <a:r>
              <a:rPr lang="en-US" altLang="zh-TW"/>
              <a:t> we obtain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Combined with previous result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We have  </a:t>
            </a:r>
          </a:p>
        </p:txBody>
      </p:sp>
      <p:graphicFrame>
        <p:nvGraphicFramePr>
          <p:cNvPr id="316423" name="Object 7"/>
          <p:cNvGraphicFramePr>
            <a:graphicFrameLocks noChangeAspect="1"/>
          </p:cNvGraphicFramePr>
          <p:nvPr/>
        </p:nvGraphicFramePr>
        <p:xfrm>
          <a:off x="3132138" y="1773238"/>
          <a:ext cx="33369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6" name="方程式" r:id="rId3" imgW="1282680" imgH="469800" progId="Equation.3">
                  <p:embed/>
                </p:oleObj>
              </mc:Choice>
              <mc:Fallback>
                <p:oleObj name="方程式" r:id="rId3" imgW="12826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73238"/>
                        <a:ext cx="3336925" cy="1222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5" name="Object 9"/>
          <p:cNvGraphicFramePr>
            <a:graphicFrameLocks noChangeAspect="1"/>
          </p:cNvGraphicFramePr>
          <p:nvPr/>
        </p:nvGraphicFramePr>
        <p:xfrm>
          <a:off x="3132138" y="3573463"/>
          <a:ext cx="3238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7" name="方程式" r:id="rId5" imgW="1244520" imgH="469800" progId="Equation.3">
                  <p:embed/>
                </p:oleObj>
              </mc:Choice>
              <mc:Fallback>
                <p:oleObj name="方程式" r:id="rId5" imgW="124452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3238500" cy="1222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6" name="Object 10"/>
          <p:cNvGraphicFramePr>
            <a:graphicFrameLocks noChangeAspect="1"/>
          </p:cNvGraphicFramePr>
          <p:nvPr/>
        </p:nvGraphicFramePr>
        <p:xfrm>
          <a:off x="2843213" y="5013325"/>
          <a:ext cx="5122862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8" name="方程式" r:id="rId7" imgW="1968480" imgH="495000" progId="Equation.3">
                  <p:embed/>
                </p:oleObj>
              </mc:Choice>
              <mc:Fallback>
                <p:oleObj name="方程式" r:id="rId7" imgW="196848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13325"/>
                        <a:ext cx="5122862" cy="1287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90-3A9F-4668-B577-F59D75344DD9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Bounds (cont.)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Similarly, from </a:t>
            </a:r>
            <a:r>
              <a:rPr lang="en-US" altLang="zh-TW" b="1"/>
              <a:t>b </a:t>
            </a:r>
            <a:r>
              <a:rPr lang="en-US" altLang="zh-TW"/>
              <a:t>=</a:t>
            </a:r>
            <a:r>
              <a:rPr lang="en-US" altLang="zh-TW" b="1"/>
              <a:t> Ax</a:t>
            </a:r>
            <a:r>
              <a:rPr lang="en-US" altLang="zh-TW"/>
              <a:t> and </a:t>
            </a:r>
            <a:r>
              <a:rPr lang="en-US" altLang="zh-TW" b="1"/>
              <a:t>x </a:t>
            </a:r>
            <a:r>
              <a:rPr lang="en-US" altLang="zh-TW"/>
              <a:t>=</a:t>
            </a:r>
            <a:r>
              <a:rPr lang="en-US" altLang="zh-TW" b="1"/>
              <a:t> A</a:t>
            </a:r>
            <a:r>
              <a:rPr lang="en-US" altLang="zh-TW" baseline="30000"/>
              <a:t>-1</a:t>
            </a:r>
            <a:r>
              <a:rPr lang="en-US" altLang="zh-TW" b="1"/>
              <a:t>b</a:t>
            </a:r>
            <a:r>
              <a:rPr lang="en-US" altLang="zh-TW"/>
              <a:t> we obtain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Combined with previous result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We have  </a:t>
            </a:r>
          </a:p>
        </p:txBody>
      </p:sp>
      <p:graphicFrame>
        <p:nvGraphicFramePr>
          <p:cNvPr id="319492" name="Object 4"/>
          <p:cNvGraphicFramePr>
            <a:graphicFrameLocks noChangeAspect="1"/>
          </p:cNvGraphicFramePr>
          <p:nvPr/>
        </p:nvGraphicFramePr>
        <p:xfrm>
          <a:off x="3132138" y="1773238"/>
          <a:ext cx="33369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0" name="方程式" r:id="rId3" imgW="1282680" imgH="469800" progId="Equation.3">
                  <p:embed/>
                </p:oleObj>
              </mc:Choice>
              <mc:Fallback>
                <p:oleObj name="方程式" r:id="rId3" imgW="12826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73238"/>
                        <a:ext cx="3336925" cy="1222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3132138" y="3573463"/>
          <a:ext cx="32385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1" name="方程式" r:id="rId5" imgW="1244520" imgH="469800" progId="Equation.3">
                  <p:embed/>
                </p:oleObj>
              </mc:Choice>
              <mc:Fallback>
                <p:oleObj name="方程式" r:id="rId5" imgW="124452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3238500" cy="12223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2843213" y="5013325"/>
          <a:ext cx="5122862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2" name="方程式" r:id="rId7" imgW="1968480" imgH="495000" progId="Equation.3">
                  <p:embed/>
                </p:oleObj>
              </mc:Choice>
              <mc:Fallback>
                <p:oleObj name="方程式" r:id="rId7" imgW="196848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13325"/>
                        <a:ext cx="5122862" cy="12874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4716463" y="4365625"/>
            <a:ext cx="403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condition number of </a:t>
            </a:r>
            <a:r>
              <a:rPr lang="en-US" altLang="zh-TW" sz="32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TW" sz="3200">
                <a:solidFill>
                  <a:srgbClr val="FF0000"/>
                </a:solidFill>
                <a:latin typeface="Times New Roman" pitchFamily="18" charset="0"/>
              </a:rPr>
              <a:t>!</a:t>
            </a:r>
          </a:p>
        </p:txBody>
      </p:sp>
      <p:sp>
        <p:nvSpPr>
          <p:cNvPr id="319497" name="Freeform 9"/>
          <p:cNvSpPr>
            <a:spLocks/>
          </p:cNvSpPr>
          <p:nvPr/>
        </p:nvSpPr>
        <p:spPr bwMode="auto">
          <a:xfrm>
            <a:off x="5867400" y="5229225"/>
            <a:ext cx="1584325" cy="1058863"/>
          </a:xfrm>
          <a:custGeom>
            <a:avLst/>
            <a:gdLst>
              <a:gd name="T0" fmla="*/ 188 w 1122"/>
              <a:gd name="T1" fmla="*/ 475 h 666"/>
              <a:gd name="T2" fmla="*/ 1067 w 1122"/>
              <a:gd name="T3" fmla="*/ 423 h 666"/>
              <a:gd name="T4" fmla="*/ 1004 w 1122"/>
              <a:gd name="T5" fmla="*/ 77 h 666"/>
              <a:gd name="T6" fmla="*/ 983 w 1122"/>
              <a:gd name="T7" fmla="*/ 46 h 666"/>
              <a:gd name="T8" fmla="*/ 921 w 1122"/>
              <a:gd name="T9" fmla="*/ 4 h 666"/>
              <a:gd name="T10" fmla="*/ 146 w 1122"/>
              <a:gd name="T11" fmla="*/ 14 h 666"/>
              <a:gd name="T12" fmla="*/ 125 w 1122"/>
              <a:gd name="T13" fmla="*/ 46 h 666"/>
              <a:gd name="T14" fmla="*/ 188 w 1122"/>
              <a:gd name="T15" fmla="*/ 47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666">
                <a:moveTo>
                  <a:pt x="188" y="475"/>
                </a:moveTo>
                <a:cubicBezTo>
                  <a:pt x="481" y="471"/>
                  <a:pt x="902" y="666"/>
                  <a:pt x="1067" y="423"/>
                </a:cubicBezTo>
                <a:cubicBezTo>
                  <a:pt x="1061" y="259"/>
                  <a:pt x="1122" y="155"/>
                  <a:pt x="1004" y="77"/>
                </a:cubicBezTo>
                <a:cubicBezTo>
                  <a:pt x="997" y="67"/>
                  <a:pt x="992" y="54"/>
                  <a:pt x="983" y="46"/>
                </a:cubicBezTo>
                <a:cubicBezTo>
                  <a:pt x="964" y="30"/>
                  <a:pt x="921" y="4"/>
                  <a:pt x="921" y="4"/>
                </a:cubicBezTo>
                <a:cubicBezTo>
                  <a:pt x="663" y="7"/>
                  <a:pt x="404" y="0"/>
                  <a:pt x="146" y="14"/>
                </a:cubicBezTo>
                <a:cubicBezTo>
                  <a:pt x="133" y="15"/>
                  <a:pt x="125" y="33"/>
                  <a:pt x="125" y="46"/>
                </a:cubicBezTo>
                <a:cubicBezTo>
                  <a:pt x="114" y="479"/>
                  <a:pt x="0" y="440"/>
                  <a:pt x="188" y="475"/>
                </a:cubicBezTo>
                <a:close/>
              </a:path>
            </a:pathLst>
          </a:custGeom>
          <a:noFill/>
          <a:ln w="5715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9498" name="Freeform 10"/>
          <p:cNvSpPr>
            <a:spLocks/>
          </p:cNvSpPr>
          <p:nvPr/>
        </p:nvSpPr>
        <p:spPr bwMode="auto">
          <a:xfrm>
            <a:off x="2700338" y="5661025"/>
            <a:ext cx="1584325" cy="863600"/>
          </a:xfrm>
          <a:custGeom>
            <a:avLst/>
            <a:gdLst>
              <a:gd name="T0" fmla="*/ 188 w 1122"/>
              <a:gd name="T1" fmla="*/ 475 h 666"/>
              <a:gd name="T2" fmla="*/ 1067 w 1122"/>
              <a:gd name="T3" fmla="*/ 423 h 666"/>
              <a:gd name="T4" fmla="*/ 1004 w 1122"/>
              <a:gd name="T5" fmla="*/ 77 h 666"/>
              <a:gd name="T6" fmla="*/ 983 w 1122"/>
              <a:gd name="T7" fmla="*/ 46 h 666"/>
              <a:gd name="T8" fmla="*/ 921 w 1122"/>
              <a:gd name="T9" fmla="*/ 4 h 666"/>
              <a:gd name="T10" fmla="*/ 146 w 1122"/>
              <a:gd name="T11" fmla="*/ 14 h 666"/>
              <a:gd name="T12" fmla="*/ 125 w 1122"/>
              <a:gd name="T13" fmla="*/ 46 h 666"/>
              <a:gd name="T14" fmla="*/ 188 w 1122"/>
              <a:gd name="T15" fmla="*/ 475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666">
                <a:moveTo>
                  <a:pt x="188" y="475"/>
                </a:moveTo>
                <a:cubicBezTo>
                  <a:pt x="481" y="471"/>
                  <a:pt x="902" y="666"/>
                  <a:pt x="1067" y="423"/>
                </a:cubicBezTo>
                <a:cubicBezTo>
                  <a:pt x="1061" y="259"/>
                  <a:pt x="1122" y="155"/>
                  <a:pt x="1004" y="77"/>
                </a:cubicBezTo>
                <a:cubicBezTo>
                  <a:pt x="997" y="67"/>
                  <a:pt x="992" y="54"/>
                  <a:pt x="983" y="46"/>
                </a:cubicBezTo>
                <a:cubicBezTo>
                  <a:pt x="964" y="30"/>
                  <a:pt x="921" y="4"/>
                  <a:pt x="921" y="4"/>
                </a:cubicBezTo>
                <a:cubicBezTo>
                  <a:pt x="663" y="7"/>
                  <a:pt x="404" y="0"/>
                  <a:pt x="146" y="14"/>
                </a:cubicBezTo>
                <a:cubicBezTo>
                  <a:pt x="133" y="15"/>
                  <a:pt x="125" y="33"/>
                  <a:pt x="125" y="46"/>
                </a:cubicBezTo>
                <a:cubicBezTo>
                  <a:pt x="114" y="479"/>
                  <a:pt x="0" y="440"/>
                  <a:pt x="188" y="475"/>
                </a:cubicBezTo>
                <a:close/>
              </a:path>
            </a:pathLst>
          </a:custGeom>
          <a:noFill/>
          <a:ln w="5715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9499" name="Line 11"/>
          <p:cNvSpPr>
            <a:spLocks noChangeShapeType="1"/>
          </p:cNvSpPr>
          <p:nvPr/>
        </p:nvSpPr>
        <p:spPr bwMode="auto">
          <a:xfrm flipH="1">
            <a:off x="3779838" y="4941888"/>
            <a:ext cx="1512887" cy="647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9500" name="Line 12"/>
          <p:cNvSpPr>
            <a:spLocks noChangeShapeType="1"/>
          </p:cNvSpPr>
          <p:nvPr/>
        </p:nvSpPr>
        <p:spPr bwMode="auto">
          <a:xfrm>
            <a:off x="6227763" y="4941888"/>
            <a:ext cx="649287" cy="2159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E87A-44AB-48C8-B2D7-537D2D8359E1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Bounds (cont.)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565400"/>
            <a:ext cx="8229600" cy="3743325"/>
          </a:xfrm>
        </p:spPr>
        <p:txBody>
          <a:bodyPr/>
          <a:lstStyle/>
          <a:p>
            <a:r>
              <a:rPr lang="en-US" altLang="zh-TW"/>
              <a:t>The relative error in the computed solution vector is bounded by the relative residual divided/multiplied by the condition number</a:t>
            </a:r>
          </a:p>
          <a:p>
            <a:endParaRPr lang="en-US" altLang="zh-TW"/>
          </a:p>
          <a:p>
            <a:r>
              <a:rPr lang="en-US" altLang="zh-TW"/>
              <a:t>When the condition number is large, the residual gives little information about the accuracy </a:t>
            </a:r>
          </a:p>
        </p:txBody>
      </p:sp>
      <p:graphicFrame>
        <p:nvGraphicFramePr>
          <p:cNvPr id="318470" name="Object 6"/>
          <p:cNvGraphicFramePr>
            <a:graphicFrameLocks noChangeAspect="1"/>
          </p:cNvGraphicFramePr>
          <p:nvPr/>
        </p:nvGraphicFramePr>
        <p:xfrm>
          <a:off x="1979613" y="1196975"/>
          <a:ext cx="5287962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4" name="方程式" r:id="rId3" imgW="2031840" imgH="469800" progId="Equation.3">
                  <p:embed/>
                </p:oleObj>
              </mc:Choice>
              <mc:Fallback>
                <p:oleObj name="方程式" r:id="rId3" imgW="203184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5287962" cy="12207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EBF8C-DD28-4E01-A513-868EAA35243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Bounds – Illustration 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In two dimensions, uncertainty in the intersection point of two lines depends on whether lines are nearly parallel</a:t>
            </a:r>
          </a:p>
        </p:txBody>
      </p:sp>
      <p:pic>
        <p:nvPicPr>
          <p:cNvPr id="320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41663"/>
            <a:ext cx="2592387" cy="234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05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141663"/>
            <a:ext cx="4032250" cy="235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985838" y="5516563"/>
            <a:ext cx="2938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well-conditioned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5019675" y="5516563"/>
            <a:ext cx="2576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latin typeface="Times New Roman" pitchFamily="18" charset="0"/>
              </a:rPr>
              <a:t>ill-conditioned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6623-C98D-4C2B-8A6E-E1000BF441E2}" type="slidenum">
              <a:rPr lang="en-US" altLang="zh-TW"/>
              <a:pPr/>
              <a:t>18</a:t>
            </a:fld>
            <a:endParaRPr lang="en-US" altLang="zh-TW"/>
          </a:p>
        </p:txBody>
      </p:sp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3328988" y="2852738"/>
          <a:ext cx="10985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05" name="方程式" r:id="rId3" imgW="419040" imgH="253800" progId="Equation.3">
                  <p:embed/>
                </p:oleObj>
              </mc:Choice>
              <mc:Fallback>
                <p:oleObj name="方程式" r:id="rId3" imgW="41904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2852738"/>
                        <a:ext cx="1098550" cy="6619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87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Residual vector of an approximate solution to the linear system </a:t>
            </a:r>
            <a:r>
              <a:rPr lang="en-US" altLang="zh-TW" b="1"/>
              <a:t>Ax = b</a:t>
            </a:r>
            <a:r>
              <a:rPr lang="en-US" altLang="zh-TW"/>
              <a:t> is defined by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In theory, if </a:t>
            </a:r>
            <a:r>
              <a:rPr lang="en-US" altLang="zh-TW" b="1"/>
              <a:t>A</a:t>
            </a:r>
            <a:r>
              <a:rPr lang="en-US" altLang="zh-TW"/>
              <a:t> is nonsingular, then                   if, and only if,             but they are not necessarily small simultaneously</a:t>
            </a:r>
          </a:p>
          <a:p>
            <a:pPr>
              <a:lnSpc>
                <a:spcPct val="90000"/>
              </a:lnSpc>
            </a:pPr>
            <a:r>
              <a:rPr lang="en-US" altLang="zh-TW"/>
              <a:t>Since 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small relative residual implies small relative error in approximate solution only if </a:t>
            </a:r>
            <a:r>
              <a:rPr lang="en-US" altLang="zh-TW" b="1"/>
              <a:t>A</a:t>
            </a:r>
            <a:r>
              <a:rPr lang="en-US" altLang="zh-TW"/>
              <a:t> is well-conditioned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Residual</a:t>
            </a:r>
          </a:p>
        </p:txBody>
      </p:sp>
      <p:graphicFrame>
        <p:nvGraphicFramePr>
          <p:cNvPr id="313348" name="Object 4"/>
          <p:cNvGraphicFramePr>
            <a:graphicFrameLocks noChangeAspect="1"/>
          </p:cNvGraphicFramePr>
          <p:nvPr/>
        </p:nvGraphicFramePr>
        <p:xfrm>
          <a:off x="3835400" y="1989138"/>
          <a:ext cx="18303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06" name="方程式" r:id="rId5" imgW="698400" imgH="177480" progId="Equation.3">
                  <p:embed/>
                </p:oleObj>
              </mc:Choice>
              <mc:Fallback>
                <p:oleObj name="方程式" r:id="rId5" imgW="69840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989138"/>
                        <a:ext cx="1830388" cy="463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6588125" y="2420938"/>
          <a:ext cx="17319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07" name="方程式" r:id="rId7" imgW="660240" imgH="253800" progId="Equation.3">
                  <p:embed/>
                </p:oleObj>
              </mc:Choice>
              <mc:Fallback>
                <p:oleObj name="方程式" r:id="rId7" imgW="6602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420938"/>
                        <a:ext cx="1731963" cy="663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2" name="Object 8"/>
          <p:cNvGraphicFramePr>
            <a:graphicFrameLocks noChangeAspect="1"/>
          </p:cNvGraphicFramePr>
          <p:nvPr/>
        </p:nvGraphicFramePr>
        <p:xfrm>
          <a:off x="3419475" y="4005263"/>
          <a:ext cx="2927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08" name="方程式" r:id="rId9" imgW="1117440" imgH="469800" progId="Equation.3">
                  <p:embed/>
                </p:oleObj>
              </mc:Choice>
              <mc:Fallback>
                <p:oleObj name="方程式" r:id="rId9" imgW="11174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05263"/>
                        <a:ext cx="2927350" cy="1228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0043-7354-4713-B928-85E2D4D58BA4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Refinement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/>
              <a:t>Given </a:t>
            </a:r>
            <a:r>
              <a:rPr lang="en-US" altLang="zh-TW" dirty="0" smtClean="0"/>
              <a:t>an approximate </a:t>
            </a:r>
            <a:r>
              <a:rPr lang="en-US" altLang="zh-TW" dirty="0"/>
              <a:t>solution </a:t>
            </a:r>
            <a:r>
              <a:rPr lang="en-US" altLang="zh-TW" b="1" dirty="0"/>
              <a:t>x</a:t>
            </a:r>
            <a:r>
              <a:rPr lang="en-US" altLang="zh-TW" baseline="-25000" dirty="0"/>
              <a:t>0</a:t>
            </a:r>
            <a:r>
              <a:rPr lang="en-US" altLang="zh-TW" dirty="0"/>
              <a:t> to </a:t>
            </a:r>
            <a:r>
              <a:rPr lang="en-US" altLang="zh-TW" dirty="0" smtClean="0"/>
              <a:t>a linear </a:t>
            </a:r>
            <a:r>
              <a:rPr lang="en-US" altLang="zh-TW" dirty="0"/>
              <a:t>system </a:t>
            </a:r>
            <a:r>
              <a:rPr lang="en-US" altLang="zh-TW" b="1" dirty="0"/>
              <a:t>Ax = b</a:t>
            </a:r>
            <a:r>
              <a:rPr lang="en-US" altLang="zh-TW" dirty="0"/>
              <a:t>, compute residual</a:t>
            </a:r>
          </a:p>
          <a:p>
            <a:endParaRPr lang="en-US" altLang="zh-TW" dirty="0"/>
          </a:p>
          <a:p>
            <a:r>
              <a:rPr lang="en-US" altLang="zh-TW" dirty="0"/>
              <a:t>Now solve </a:t>
            </a:r>
            <a:r>
              <a:rPr lang="en-US" altLang="zh-TW" dirty="0" smtClean="0"/>
              <a:t>the linear </a:t>
            </a:r>
            <a:r>
              <a:rPr lang="en-US" altLang="zh-TW" dirty="0"/>
              <a:t>system </a:t>
            </a:r>
            <a:r>
              <a:rPr lang="en-US" altLang="zh-TW" b="1" dirty="0"/>
              <a:t>Az</a:t>
            </a:r>
            <a:r>
              <a:rPr lang="en-US" altLang="zh-TW" baseline="-25000" dirty="0"/>
              <a:t>0</a:t>
            </a:r>
            <a:r>
              <a:rPr lang="en-US" altLang="zh-TW" dirty="0"/>
              <a:t> = </a:t>
            </a:r>
            <a:r>
              <a:rPr lang="en-US" altLang="zh-TW" b="1" dirty="0"/>
              <a:t>r</a:t>
            </a:r>
            <a:r>
              <a:rPr lang="en-US" altLang="zh-TW" baseline="-25000" dirty="0"/>
              <a:t>0</a:t>
            </a:r>
            <a:r>
              <a:rPr lang="en-US" altLang="zh-TW" dirty="0"/>
              <a:t> and take</a:t>
            </a:r>
            <a:br>
              <a:rPr lang="en-US" altLang="zh-TW" dirty="0"/>
            </a:b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dirty="0"/>
              <a:t>as new and “better” approximate solution, since</a:t>
            </a:r>
          </a:p>
          <a:p>
            <a:endParaRPr lang="en-US" altLang="zh-TW" dirty="0"/>
          </a:p>
        </p:txBody>
      </p:sp>
      <p:graphicFrame>
        <p:nvGraphicFramePr>
          <p:cNvPr id="345092" name="Object 4"/>
          <p:cNvGraphicFramePr>
            <a:graphicFrameLocks noChangeAspect="1"/>
          </p:cNvGraphicFramePr>
          <p:nvPr/>
        </p:nvGraphicFramePr>
        <p:xfrm>
          <a:off x="4284663" y="2420938"/>
          <a:ext cx="20304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49" name="方程式" r:id="rId3" imgW="774360" imgH="228600" progId="Equation.3">
                  <p:embed/>
                </p:oleObj>
              </mc:Choice>
              <mc:Fallback>
                <p:oleObj name="方程式" r:id="rId3" imgW="774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420938"/>
                        <a:ext cx="2030412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3" name="Object 5"/>
          <p:cNvGraphicFramePr>
            <a:graphicFrameLocks noChangeAspect="1"/>
          </p:cNvGraphicFramePr>
          <p:nvPr/>
        </p:nvGraphicFramePr>
        <p:xfrm>
          <a:off x="3708400" y="3573463"/>
          <a:ext cx="1930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50" name="方程式" r:id="rId5" imgW="736560" imgH="228600" progId="Equation.3">
                  <p:embed/>
                </p:oleObj>
              </mc:Choice>
              <mc:Fallback>
                <p:oleObj name="方程式" r:id="rId5" imgW="736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573463"/>
                        <a:ext cx="1930400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4" name="Object 6"/>
          <p:cNvGraphicFramePr>
            <a:graphicFrameLocks noChangeAspect="1"/>
          </p:cNvGraphicFramePr>
          <p:nvPr/>
        </p:nvGraphicFramePr>
        <p:xfrm>
          <a:off x="2771775" y="4868863"/>
          <a:ext cx="4927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51" name="方程式" r:id="rId7" imgW="1879560" imgH="228600" progId="Equation.3">
                  <p:embed/>
                </p:oleObj>
              </mc:Choice>
              <mc:Fallback>
                <p:oleObj name="方程式" r:id="rId7" imgW="18795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868863"/>
                        <a:ext cx="4927600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5" name="Object 7"/>
          <p:cNvGraphicFramePr>
            <a:graphicFrameLocks noChangeAspect="1"/>
          </p:cNvGraphicFramePr>
          <p:nvPr/>
        </p:nvGraphicFramePr>
        <p:xfrm>
          <a:off x="3419475" y="5445125"/>
          <a:ext cx="28971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52" name="方程式" r:id="rId9" imgW="1104840" imgH="228600" progId="Equation.3">
                  <p:embed/>
                </p:oleObj>
              </mc:Choice>
              <mc:Fallback>
                <p:oleObj name="方程式" r:id="rId9" imgW="11048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45125"/>
                        <a:ext cx="2897188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A75C-C97F-4054-ADD1-25F769B8422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Ill-Conditioned Systems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5256212"/>
          </a:xfrm>
        </p:spPr>
        <p:txBody>
          <a:bodyPr/>
          <a:lstStyle/>
          <a:p>
            <a:r>
              <a:rPr lang="en-US" altLang="zh-TW" dirty="0" smtClean="0"/>
              <a:t>“</a:t>
            </a:r>
            <a:r>
              <a:rPr lang="en-US" altLang="zh-TW" i="1" dirty="0"/>
              <a:t>A system is </a:t>
            </a:r>
            <a:r>
              <a:rPr lang="en-US" altLang="zh-TW" i="1" dirty="0">
                <a:solidFill>
                  <a:srgbClr val="FF0000"/>
                </a:solidFill>
              </a:rPr>
              <a:t>ill-conditioned</a:t>
            </a:r>
            <a:r>
              <a:rPr lang="en-US" altLang="zh-TW" i="1" dirty="0"/>
              <a:t> if the solution is very sensitive to changes in the input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Example: a near-singular coefficient matrix</a:t>
            </a:r>
          </a:p>
        </p:txBody>
      </p:sp>
      <p:graphicFrame>
        <p:nvGraphicFramePr>
          <p:cNvPr id="300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84875"/>
              </p:ext>
            </p:extLst>
          </p:nvPr>
        </p:nvGraphicFramePr>
        <p:xfrm>
          <a:off x="684213" y="2975744"/>
          <a:ext cx="3251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1" name="方程式" r:id="rId3" imgW="1625400" imgH="457200" progId="Equation.3">
                  <p:embed/>
                </p:oleObj>
              </mc:Choice>
              <mc:Fallback>
                <p:oleObj name="方程式" r:id="rId3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75744"/>
                        <a:ext cx="3251200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583136"/>
              </p:ext>
            </p:extLst>
          </p:nvPr>
        </p:nvGraphicFramePr>
        <p:xfrm>
          <a:off x="2339975" y="4128269"/>
          <a:ext cx="160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2" name="方程式" r:id="rId5" imgW="799920" imgH="457200" progId="Equation.3">
                  <p:embed/>
                </p:oleObj>
              </mc:Choice>
              <mc:Fallback>
                <p:oleObj name="方程式" r:id="rId5" imgW="7999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28269"/>
                        <a:ext cx="1600200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25433"/>
              </p:ext>
            </p:extLst>
          </p:nvPr>
        </p:nvGraphicFramePr>
        <p:xfrm>
          <a:off x="4927600" y="2975744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3" name="方程式" r:id="rId7" imgW="685800" imgH="457200" progId="Equation.3">
                  <p:embed/>
                </p:oleObj>
              </mc:Choice>
              <mc:Fallback>
                <p:oleObj name="方程式" r:id="rId7" imgW="685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975744"/>
                        <a:ext cx="1371600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08667"/>
              </p:ext>
            </p:extLst>
          </p:nvPr>
        </p:nvGraphicFramePr>
        <p:xfrm>
          <a:off x="4649788" y="4055244"/>
          <a:ext cx="1624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4" name="方程式" r:id="rId9" imgW="812520" imgH="457200" progId="Equation.3">
                  <p:embed/>
                </p:oleObj>
              </mc:Choice>
              <mc:Fallback>
                <p:oleObj name="方程式" r:id="rId9" imgW="8125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4055244"/>
                        <a:ext cx="1624012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550165"/>
              </p:ext>
            </p:extLst>
          </p:nvPr>
        </p:nvGraphicFramePr>
        <p:xfrm>
          <a:off x="7159625" y="2924944"/>
          <a:ext cx="13731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5" name="方程式" r:id="rId11" imgW="685800" imgH="457200" progId="Equation.3">
                  <p:embed/>
                </p:oleObj>
              </mc:Choice>
              <mc:Fallback>
                <p:oleObj name="方程式" r:id="rId11" imgW="685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2924944"/>
                        <a:ext cx="1373188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98005"/>
              </p:ext>
            </p:extLst>
          </p:nvPr>
        </p:nvGraphicFramePr>
        <p:xfrm>
          <a:off x="6881813" y="4004444"/>
          <a:ext cx="1624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6" name="方程式" r:id="rId13" imgW="812520" imgH="457200" progId="Equation.3">
                  <p:embed/>
                </p:oleObj>
              </mc:Choice>
              <mc:Fallback>
                <p:oleObj name="方程式" r:id="rId13" imgW="8125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4004444"/>
                        <a:ext cx="1624012" cy="9144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42" name="Text Box 10"/>
          <p:cNvSpPr txBox="1">
            <a:spLocks noChangeArrowheads="1"/>
          </p:cNvSpPr>
          <p:nvPr/>
        </p:nvSpPr>
        <p:spPr bwMode="auto">
          <a:xfrm>
            <a:off x="250825" y="5013176"/>
            <a:ext cx="878567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itchFamily="18" charset="0"/>
              </a:rPr>
              <a:t>We cannot test the accuracy of a</a:t>
            </a:r>
            <a:r>
              <a:rPr lang="en-US" altLang="zh-TW" sz="2800" dirty="0" smtClean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computed solution merely</a:t>
            </a:r>
          </a:p>
          <a:p>
            <a:r>
              <a:rPr lang="en-US" altLang="zh-TW" sz="2800" dirty="0">
                <a:latin typeface="Times New Roman" pitchFamily="18" charset="0"/>
              </a:rPr>
              <a:t>by substituting the solution into </a:t>
            </a:r>
            <a:r>
              <a:rPr lang="en-US" altLang="zh-TW" sz="2800" dirty="0" smtClean="0">
                <a:latin typeface="Times New Roman" pitchFamily="18" charset="0"/>
              </a:rPr>
              <a:t>the equation </a:t>
            </a:r>
            <a:r>
              <a:rPr lang="en-US" altLang="zh-TW" sz="2800" dirty="0">
                <a:latin typeface="Times New Roman" pitchFamily="18" charset="0"/>
              </a:rPr>
              <a:t>to see whether </a:t>
            </a:r>
            <a:r>
              <a:rPr lang="en-US" altLang="zh-TW" sz="2800" dirty="0" smtClean="0">
                <a:latin typeface="Times New Roman" pitchFamily="18" charset="0"/>
              </a:rPr>
              <a:t>the right-hand </a:t>
            </a:r>
            <a:r>
              <a:rPr lang="en-US" altLang="zh-TW" sz="2800" dirty="0">
                <a:latin typeface="Times New Roman" pitchFamily="18" charset="0"/>
              </a:rPr>
              <a:t>sides are reproduced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C84-FE91-4012-AB44-D1C132CAE2C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Iterative Refinement (cont.)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dirty="0"/>
              <a:t>Process can be repeated to refine </a:t>
            </a:r>
            <a:r>
              <a:rPr lang="en-US" altLang="zh-TW" dirty="0" smtClean="0"/>
              <a:t>the solution </a:t>
            </a:r>
            <a:r>
              <a:rPr lang="en-US" altLang="zh-TW" dirty="0"/>
              <a:t>successively until convergence, potentially producing solution accurate to full machine precision</a:t>
            </a:r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228E-1ED4-438D-93FB-6CC7159394B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in Coefficients of Matrix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Let                     be the perturbed coefficient matrix and      the solution to the perturbed system</a:t>
            </a:r>
          </a:p>
          <a:p>
            <a:r>
              <a:rPr lang="en-US" altLang="zh-TW"/>
              <a:t>Using             and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/>
        </p:nvGraphicFramePr>
        <p:xfrm>
          <a:off x="2771775" y="1844675"/>
          <a:ext cx="333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7" name="方程式" r:id="rId3" imgW="126720" imgH="152280" progId="Equation.3">
                  <p:embed/>
                </p:oleObj>
              </mc:Choice>
              <mc:Fallback>
                <p:oleObj name="方程式" r:id="rId3" imgW="126720" imgH="152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44675"/>
                        <a:ext cx="333375" cy="3968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1619250" y="1268413"/>
          <a:ext cx="1800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8" name="方程式" r:id="rId5" imgW="685800" imgH="190440" progId="Equation.3">
                  <p:embed/>
                </p:oleObj>
              </mc:Choice>
              <mc:Fallback>
                <p:oleObj name="方程式" r:id="rId5" imgW="68580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8413"/>
                        <a:ext cx="1800225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2" name="Object 6"/>
          <p:cNvGraphicFramePr>
            <a:graphicFrameLocks noChangeAspect="1"/>
          </p:cNvGraphicFramePr>
          <p:nvPr/>
        </p:nvGraphicFramePr>
        <p:xfrm>
          <a:off x="1908175" y="2852738"/>
          <a:ext cx="12668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9" name="方程式" r:id="rId7" imgW="482400" imgH="203040" progId="Equation.3">
                  <p:embed/>
                </p:oleObj>
              </mc:Choice>
              <mc:Fallback>
                <p:oleObj name="方程式" r:id="rId7" imgW="4824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852738"/>
                        <a:ext cx="1266825" cy="530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3" name="Object 7"/>
          <p:cNvGraphicFramePr>
            <a:graphicFrameLocks noChangeAspect="1"/>
          </p:cNvGraphicFramePr>
          <p:nvPr/>
        </p:nvGraphicFramePr>
        <p:xfrm>
          <a:off x="3851275" y="2894013"/>
          <a:ext cx="12334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0" name="方程式" r:id="rId9" imgW="469800" imgH="177480" progId="Equation.3">
                  <p:embed/>
                </p:oleObj>
              </mc:Choice>
              <mc:Fallback>
                <p:oleObj name="方程式" r:id="rId9" imgW="46980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894013"/>
                        <a:ext cx="1233488" cy="463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4" name="Object 8"/>
          <p:cNvGraphicFramePr>
            <a:graphicFrameLocks noChangeAspect="1"/>
          </p:cNvGraphicFramePr>
          <p:nvPr/>
        </p:nvGraphicFramePr>
        <p:xfrm>
          <a:off x="1116013" y="3573463"/>
          <a:ext cx="3333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1" name="方程式" r:id="rId11" imgW="1269720" imgH="228600" progId="Equation.3">
                  <p:embed/>
                </p:oleObj>
              </mc:Choice>
              <mc:Fallback>
                <p:oleObj name="方程式" r:id="rId11" imgW="12697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73463"/>
                        <a:ext cx="3333750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5" name="Object 9"/>
          <p:cNvGraphicFramePr>
            <a:graphicFrameLocks noChangeAspect="1"/>
          </p:cNvGraphicFramePr>
          <p:nvPr/>
        </p:nvGraphicFramePr>
        <p:xfrm>
          <a:off x="4500563" y="3552825"/>
          <a:ext cx="30337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2" name="方程式" r:id="rId13" imgW="1155600" imgH="228600" progId="Equation.3">
                  <p:embed/>
                </p:oleObj>
              </mc:Choice>
              <mc:Fallback>
                <p:oleObj name="方程式" r:id="rId13" imgW="1155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52825"/>
                        <a:ext cx="3033712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6" name="Object 10"/>
          <p:cNvGraphicFramePr>
            <a:graphicFrameLocks noChangeAspect="1"/>
          </p:cNvGraphicFramePr>
          <p:nvPr/>
        </p:nvGraphicFramePr>
        <p:xfrm>
          <a:off x="1476375" y="4149725"/>
          <a:ext cx="39004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3" name="方程式" r:id="rId15" imgW="1485720" imgH="228600" progId="Equation.3">
                  <p:embed/>
                </p:oleObj>
              </mc:Choice>
              <mc:Fallback>
                <p:oleObj name="方程式" r:id="rId15" imgW="14857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49725"/>
                        <a:ext cx="3900488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7" name="Object 11"/>
          <p:cNvGraphicFramePr>
            <a:graphicFrameLocks noChangeAspect="1"/>
          </p:cNvGraphicFramePr>
          <p:nvPr/>
        </p:nvGraphicFramePr>
        <p:xfrm>
          <a:off x="1476375" y="4724400"/>
          <a:ext cx="52006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4" name="方程式" r:id="rId17" imgW="1981080" imgH="228600" progId="Equation.3">
                  <p:embed/>
                </p:oleObj>
              </mc:Choice>
              <mc:Fallback>
                <p:oleObj name="方程式" r:id="rId17" imgW="19810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24400"/>
                        <a:ext cx="5200650" cy="596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1116013" y="5589588"/>
          <a:ext cx="24003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75" name="方程式" r:id="rId19" imgW="914400" imgH="190440" progId="Equation.3">
                  <p:embed/>
                </p:oleObj>
              </mc:Choice>
              <mc:Fallback>
                <p:oleObj name="方程式" r:id="rId19" imgW="91440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89588"/>
                        <a:ext cx="2400300" cy="4968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BF2E-771A-44F0-908B-6B0FE86783EC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Error in Coefficients of Matrix (cont.)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437063"/>
            <a:ext cx="8675687" cy="1871662"/>
          </a:xfrm>
        </p:spPr>
        <p:txBody>
          <a:bodyPr/>
          <a:lstStyle/>
          <a:p>
            <a:r>
              <a:rPr lang="en-US" altLang="zh-TW"/>
              <a:t>Relative error of the computed solution can be as large as the relative error in the coefficients of </a:t>
            </a:r>
            <a:r>
              <a:rPr lang="en-US" altLang="zh-TW" b="1"/>
              <a:t>A</a:t>
            </a:r>
            <a:r>
              <a:rPr lang="en-US" altLang="zh-TW"/>
              <a:t> multiplied by the condition number</a:t>
            </a:r>
          </a:p>
        </p:txBody>
      </p:sp>
      <p:graphicFrame>
        <p:nvGraphicFramePr>
          <p:cNvPr id="322564" name="Object 4"/>
          <p:cNvGraphicFramePr>
            <a:graphicFrameLocks noChangeAspect="1"/>
          </p:cNvGraphicFramePr>
          <p:nvPr/>
        </p:nvGraphicFramePr>
        <p:xfrm>
          <a:off x="1116013" y="1557338"/>
          <a:ext cx="24003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6" name="方程式" r:id="rId3" imgW="914400" imgH="190440" progId="Equation.3">
                  <p:embed/>
                </p:oleObj>
              </mc:Choice>
              <mc:Fallback>
                <p:oleObj name="方程式" r:id="rId3" imgW="91440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2400300" cy="4968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5" name="Object 5"/>
          <p:cNvGraphicFramePr>
            <a:graphicFrameLocks noChangeAspect="1"/>
          </p:cNvGraphicFramePr>
          <p:nvPr/>
        </p:nvGraphicFramePr>
        <p:xfrm>
          <a:off x="1042988" y="2133600"/>
          <a:ext cx="66675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7" name="方程式" r:id="rId5" imgW="2539800" imgH="469800" progId="Equation.3">
                  <p:embed/>
                </p:oleObj>
              </mc:Choice>
              <mc:Fallback>
                <p:oleObj name="方程式" r:id="rId5" imgW="253980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6667500" cy="1225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66" name="Object 6"/>
          <p:cNvGraphicFramePr>
            <a:graphicFrameLocks noChangeAspect="1"/>
          </p:cNvGraphicFramePr>
          <p:nvPr/>
        </p:nvGraphicFramePr>
        <p:xfrm>
          <a:off x="1908175" y="3068638"/>
          <a:ext cx="36004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08" name="方程式" r:id="rId7" imgW="1371600" imgH="469800" progId="Equation.3">
                  <p:embed/>
                </p:oleObj>
              </mc:Choice>
              <mc:Fallback>
                <p:oleObj name="方程式" r:id="rId7" imgW="13716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68638"/>
                        <a:ext cx="3600450" cy="1225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BA49-6AC8-4D1E-A82D-5D9739C15849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Computing Condition Number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Matrix norm         is easily computed as maximal column sum (or row sum, depending on norm used)</a:t>
            </a:r>
          </a:p>
          <a:p>
            <a:r>
              <a:rPr lang="en-US" altLang="zh-TW"/>
              <a:t>Estimating            at low cost is more challenging </a:t>
            </a:r>
          </a:p>
          <a:p>
            <a:r>
              <a:rPr lang="en-US" altLang="zh-TW"/>
              <a:t>From properties of norms, if </a:t>
            </a:r>
            <a:r>
              <a:rPr lang="en-US" altLang="zh-TW" b="1"/>
              <a:t>Az</a:t>
            </a:r>
            <a:r>
              <a:rPr lang="en-US" altLang="zh-TW"/>
              <a:t> = </a:t>
            </a:r>
            <a:r>
              <a:rPr lang="en-US" altLang="zh-TW" b="1"/>
              <a:t>y</a:t>
            </a:r>
            <a:r>
              <a:rPr lang="en-US" altLang="zh-TW"/>
              <a:t>, then</a:t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and bound is achieved for optimally chosen </a:t>
            </a:r>
            <a:r>
              <a:rPr lang="en-US" altLang="zh-TW" b="1"/>
              <a:t>y</a:t>
            </a:r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3148013" y="1109663"/>
          <a:ext cx="631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2" name="方程式" r:id="rId3" imgW="241200" imgH="253800" progId="Equation.3">
                  <p:embed/>
                </p:oleObj>
              </mc:Choice>
              <mc:Fallback>
                <p:oleObj name="方程式" r:id="rId3" imgW="2412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1109663"/>
                        <a:ext cx="631825" cy="6635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2843213" y="2636838"/>
          <a:ext cx="8985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3" name="方程式" r:id="rId5" imgW="342720" imgH="279360" progId="Equation.3">
                  <p:embed/>
                </p:oleObj>
              </mc:Choice>
              <mc:Fallback>
                <p:oleObj name="方程式" r:id="rId5" imgW="34272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36838"/>
                        <a:ext cx="898525" cy="730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/>
        </p:nvGraphicFramePr>
        <p:xfrm>
          <a:off x="1619250" y="4437063"/>
          <a:ext cx="5991225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24" name="方程式" r:id="rId7" imgW="2286000" imgH="469800" progId="Equation.3">
                  <p:embed/>
                </p:oleObj>
              </mc:Choice>
              <mc:Fallback>
                <p:oleObj name="方程式" r:id="rId7" imgW="22860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37063"/>
                        <a:ext cx="5991225" cy="1227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70E58-3E5D-46CE-8787-800F7A558B99}" type="slidenum">
              <a:rPr lang="en-US" altLang="zh-TW"/>
              <a:pPr/>
              <a:t>24</a:t>
            </a:fld>
            <a:endParaRPr lang="en-US" altLang="zh-TW"/>
          </a:p>
        </p:txBody>
      </p:sp>
      <p:graphicFrame>
        <p:nvGraphicFramePr>
          <p:cNvPr id="358402" name="Object 2"/>
          <p:cNvGraphicFramePr>
            <a:graphicFrameLocks noChangeAspect="1"/>
          </p:cNvGraphicFramePr>
          <p:nvPr/>
        </p:nvGraphicFramePr>
        <p:xfrm>
          <a:off x="3132138" y="2554288"/>
          <a:ext cx="8985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2" name="方程式" r:id="rId3" imgW="342720" imgH="279360" progId="Equation.3">
                  <p:embed/>
                </p:oleObj>
              </mc:Choice>
              <mc:Fallback>
                <p:oleObj name="方程式" r:id="rId3" imgW="34272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554288"/>
                        <a:ext cx="898525" cy="730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Computing Condition Number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Efficient condition estimators heuristically pick </a:t>
            </a:r>
            <a:r>
              <a:rPr lang="en-US" altLang="zh-TW" b="1"/>
              <a:t>y</a:t>
            </a:r>
            <a:r>
              <a:rPr lang="en-US" altLang="zh-TW"/>
              <a:t> with large ratio</a:t>
            </a:r>
            <a:r>
              <a:rPr lang="en-US" altLang="zh-TW">
                <a:cs typeface="Times New Roman" pitchFamily="18" charset="0"/>
              </a:rPr>
              <a:t>            , yielding good estimator for </a:t>
            </a:r>
          </a:p>
          <a:p>
            <a:endParaRPr lang="en-US" altLang="zh-TW">
              <a:cs typeface="Times New Roman" pitchFamily="18" charset="0"/>
            </a:endParaRPr>
          </a:p>
          <a:p>
            <a:r>
              <a:rPr lang="en-US" altLang="zh-TW">
                <a:cs typeface="Times New Roman" pitchFamily="18" charset="0"/>
              </a:rPr>
              <a:t>Good software packages for linear systems provide efficient and reliable condition estimator</a:t>
            </a:r>
          </a:p>
        </p:txBody>
      </p:sp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4560888" y="2116138"/>
          <a:ext cx="11636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3" name="方程式" r:id="rId5" imgW="444240" imgH="253800" progId="Equation.3">
                  <p:embed/>
                </p:oleObj>
              </mc:Choice>
              <mc:Fallback>
                <p:oleObj name="方程式" r:id="rId5" imgW="4442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2116138"/>
                        <a:ext cx="1163637" cy="6651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5CEE-8D38-4CE9-AC2E-9954EDAAF66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 Numbers and Norms 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The condition number of a matrix is defined in terms of </a:t>
            </a:r>
            <a:r>
              <a:rPr lang="en-US" altLang="zh-TW">
                <a:solidFill>
                  <a:srgbClr val="FF0000"/>
                </a:solidFill>
              </a:rPr>
              <a:t>norms</a:t>
            </a:r>
          </a:p>
          <a:p>
            <a:endParaRPr lang="en-US" altLang="zh-TW"/>
          </a:p>
          <a:p>
            <a:r>
              <a:rPr lang="en-US" altLang="zh-TW"/>
              <a:t>We’ll define the condition number of a matrix after introducing the vector and matrix norms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113C-9F01-456A-9B7D-1C1B507F896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876925"/>
          </a:xfrm>
        </p:spPr>
        <p:txBody>
          <a:bodyPr/>
          <a:lstStyle/>
          <a:p>
            <a:r>
              <a:rPr lang="en-US" altLang="zh-TW" dirty="0"/>
              <a:t>Magnitude, modulus, or absolute value for scalars generalizes to </a:t>
            </a:r>
            <a:r>
              <a:rPr lang="en-US" altLang="zh-TW" dirty="0" smtClean="0"/>
              <a:t>norms </a:t>
            </a:r>
            <a:r>
              <a:rPr lang="en-US" altLang="zh-TW" dirty="0"/>
              <a:t>for vectors</a:t>
            </a:r>
          </a:p>
          <a:p>
            <a:r>
              <a:rPr lang="en-US" altLang="zh-TW" dirty="0"/>
              <a:t>We will use only p-norm, defined by</a:t>
            </a:r>
            <a:br>
              <a:rPr lang="en-US" altLang="zh-TW" dirty="0"/>
            </a:b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sz="4000" dirty="0"/>
              <a:t/>
            </a:r>
            <a:br>
              <a:rPr lang="en-US" altLang="zh-TW" sz="4000" dirty="0"/>
            </a:br>
            <a:r>
              <a:rPr lang="en-US" altLang="zh-TW" dirty="0"/>
              <a:t>for integer </a:t>
            </a:r>
            <a:r>
              <a:rPr lang="en-US" altLang="zh-TW" i="1" dirty="0"/>
              <a:t>p</a:t>
            </a:r>
            <a:r>
              <a:rPr lang="en-US" altLang="zh-TW" dirty="0"/>
              <a:t> &gt; 0 and </a:t>
            </a:r>
            <a:r>
              <a:rPr lang="en-US" altLang="zh-TW" i="1" dirty="0"/>
              <a:t>n</a:t>
            </a:r>
            <a:r>
              <a:rPr lang="en-US" altLang="zh-TW" dirty="0"/>
              <a:t>-vector </a:t>
            </a:r>
            <a:r>
              <a:rPr lang="en-US" altLang="zh-TW" i="1" dirty="0"/>
              <a:t>x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Important special cases</a:t>
            </a:r>
            <a:endParaRPr lang="en-US" altLang="zh-TW" dirty="0">
              <a:cs typeface="Times New Roman" pitchFamily="18" charset="0"/>
            </a:endParaRPr>
          </a:p>
        </p:txBody>
      </p:sp>
      <p:graphicFrame>
        <p:nvGraphicFramePr>
          <p:cNvPr id="302085" name="Object 5"/>
          <p:cNvGraphicFramePr>
            <a:graphicFrameLocks noChangeAspect="1"/>
          </p:cNvGraphicFramePr>
          <p:nvPr/>
        </p:nvGraphicFramePr>
        <p:xfrm>
          <a:off x="3348038" y="2611438"/>
          <a:ext cx="33845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3" name="方程式" r:id="rId3" imgW="1244520" imgH="482400" progId="Equation.3">
                  <p:embed/>
                </p:oleObj>
              </mc:Choice>
              <mc:Fallback>
                <p:oleObj name="方程式" r:id="rId3" imgW="12445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611438"/>
                        <a:ext cx="3384550" cy="1311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Vector Norms</a:t>
            </a: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/>
        </p:nvGraphicFramePr>
        <p:xfrm>
          <a:off x="3276600" y="4797425"/>
          <a:ext cx="22320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4" name="方程式" r:id="rId5" imgW="1002960" imgH="482400" progId="Equation.3">
                  <p:embed/>
                </p:oleObj>
              </mc:Choice>
              <mc:Fallback>
                <p:oleObj name="方程式" r:id="rId5" imgW="10029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97425"/>
                        <a:ext cx="2232025" cy="10747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6"/>
          <p:cNvGraphicFramePr>
            <a:graphicFrameLocks noChangeAspect="1"/>
          </p:cNvGraphicFramePr>
          <p:nvPr/>
        </p:nvGraphicFramePr>
        <p:xfrm>
          <a:off x="900113" y="4868863"/>
          <a:ext cx="16668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5" name="方程式" r:id="rId7" imgW="749160" imgH="431640" progId="Equation.3">
                  <p:embed/>
                </p:oleObj>
              </mc:Choice>
              <mc:Fallback>
                <p:oleObj name="方程式" r:id="rId7" imgW="7491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1666875" cy="962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>
            <a:graphicFrameLocks noChangeAspect="1"/>
          </p:cNvGraphicFramePr>
          <p:nvPr/>
        </p:nvGraphicFramePr>
        <p:xfrm>
          <a:off x="6227763" y="5084763"/>
          <a:ext cx="20351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6" name="方程式" r:id="rId9" imgW="914400" imgH="253800" progId="Equation.3">
                  <p:embed/>
                </p:oleObj>
              </mc:Choice>
              <mc:Fallback>
                <p:oleObj name="方程式" r:id="rId9" imgW="9144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084763"/>
                        <a:ext cx="2035175" cy="5667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8" name="Text Box 8"/>
          <p:cNvSpPr txBox="1">
            <a:spLocks noChangeArrowheads="1"/>
          </p:cNvSpPr>
          <p:nvPr/>
        </p:nvSpPr>
        <p:spPr bwMode="auto">
          <a:xfrm>
            <a:off x="900113" y="5734050"/>
            <a:ext cx="1379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1-norm</a:t>
            </a:r>
          </a:p>
        </p:txBody>
      </p:sp>
      <p:sp>
        <p:nvSpPr>
          <p:cNvPr id="302089" name="Text Box 9"/>
          <p:cNvSpPr txBox="1">
            <a:spLocks noChangeArrowheads="1"/>
          </p:cNvSpPr>
          <p:nvPr/>
        </p:nvSpPr>
        <p:spPr bwMode="auto">
          <a:xfrm>
            <a:off x="6516688" y="5661025"/>
            <a:ext cx="1582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∞-norm</a:t>
            </a:r>
          </a:p>
        </p:txBody>
      </p:sp>
      <p:sp>
        <p:nvSpPr>
          <p:cNvPr id="302090" name="Text Box 10"/>
          <p:cNvSpPr txBox="1">
            <a:spLocks noChangeArrowheads="1"/>
          </p:cNvSpPr>
          <p:nvPr/>
        </p:nvSpPr>
        <p:spPr bwMode="auto">
          <a:xfrm>
            <a:off x="3635375" y="5734050"/>
            <a:ext cx="1379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2-norm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F700-A7E4-4B93-94C7-CDA0BAEED3CD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Properties of Vector Norms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183187"/>
          </a:xfrm>
        </p:spPr>
        <p:txBody>
          <a:bodyPr/>
          <a:lstStyle/>
          <a:p>
            <a:r>
              <a:rPr lang="en-US" altLang="zh-TW"/>
              <a:t>For any definition of a vector norm, it needs to satisfy the following properties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1692275" y="2713038"/>
          <a:ext cx="6389688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6" name="方程式" r:id="rId3" imgW="2438280" imgH="1015920" progId="Equation.3">
                  <p:embed/>
                </p:oleObj>
              </mc:Choice>
              <mc:Fallback>
                <p:oleObj name="方程式" r:id="rId3" imgW="243828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13038"/>
                        <a:ext cx="6389688" cy="26606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46E9-3AD6-4AB0-9431-170168E8FCEF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Matrix Norms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dirty="0"/>
              <a:t>Matrix norm corresponding to a given vector norm is defined by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 matrix norm measures the </a:t>
            </a:r>
            <a:r>
              <a:rPr lang="en-US" altLang="zh-TW" dirty="0">
                <a:solidFill>
                  <a:srgbClr val="FFFF00"/>
                </a:solidFill>
              </a:rPr>
              <a:t>maximal stretch</a:t>
            </a:r>
            <a:r>
              <a:rPr lang="en-US" altLang="zh-TW" dirty="0"/>
              <a:t> that a matrix does </a:t>
            </a:r>
            <a:r>
              <a:rPr lang="en-US" altLang="zh-TW" dirty="0">
                <a:solidFill>
                  <a:srgbClr val="FFFF00"/>
                </a:solidFill>
              </a:rPr>
              <a:t>to any vector</a:t>
            </a:r>
            <a:r>
              <a:rPr lang="en-US" altLang="zh-TW" dirty="0"/>
              <a:t> in a given vector norm</a:t>
            </a:r>
          </a:p>
        </p:txBody>
      </p:sp>
      <p:graphicFrame>
        <p:nvGraphicFramePr>
          <p:cNvPr id="305156" name="Object 4"/>
          <p:cNvGraphicFramePr>
            <a:graphicFrameLocks noChangeAspect="1"/>
          </p:cNvGraphicFramePr>
          <p:nvPr/>
        </p:nvGraphicFramePr>
        <p:xfrm>
          <a:off x="3132138" y="2492375"/>
          <a:ext cx="29940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1" name="方程式" r:id="rId3" imgW="1143000" imgH="469800" progId="Equation.3">
                  <p:embed/>
                </p:oleObj>
              </mc:Choice>
              <mc:Fallback>
                <p:oleObj name="方程式" r:id="rId3" imgW="11430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492375"/>
                        <a:ext cx="2994025" cy="1230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CD50-B6CC-422C-90A1-8BD3C56F683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Matrix Norms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29600" cy="587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Matrix norm corresponding to vector 1-nom is maximal absolute column sum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Matrix norm corresponding to vector </a:t>
            </a:r>
            <a:r>
              <a:rPr lang="en-US" altLang="zh-TW" dirty="0">
                <a:cs typeface="Times New Roman" pitchFamily="18" charset="0"/>
              </a:rPr>
              <a:t>∞-norm is maximum absolute row sum</a:t>
            </a:r>
          </a:p>
          <a:p>
            <a:pPr>
              <a:lnSpc>
                <a:spcPct val="90000"/>
              </a:lnSpc>
            </a:pPr>
            <a:endParaRPr lang="en-US" altLang="zh-TW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Handy way to remember these is that matrix norms agree with corresponding vector norms for </a:t>
            </a:r>
            <a:r>
              <a:rPr lang="en-US" altLang="zh-TW" i="1" dirty="0">
                <a:cs typeface="Times New Roman" pitchFamily="18" charset="0"/>
              </a:rPr>
              <a:t>n</a:t>
            </a:r>
            <a:r>
              <a:rPr lang="en-US" altLang="zh-TW" dirty="0">
                <a:cs typeface="Times New Roman" pitchFamily="18" charset="0"/>
              </a:rPr>
              <a:t> by 1 matrix</a:t>
            </a:r>
          </a:p>
        </p:txBody>
      </p:sp>
      <p:graphicFrame>
        <p:nvGraphicFramePr>
          <p:cNvPr id="306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578559"/>
              </p:ext>
            </p:extLst>
          </p:nvPr>
        </p:nvGraphicFramePr>
        <p:xfrm>
          <a:off x="3348038" y="1989138"/>
          <a:ext cx="28606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8" name="方程式" r:id="rId4" imgW="1091880" imgH="431640" progId="Equation.3">
                  <p:embed/>
                </p:oleObj>
              </mc:Choice>
              <mc:Fallback>
                <p:oleObj name="方程式" r:id="rId4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989138"/>
                        <a:ext cx="2860675" cy="1130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3276600" y="3933825"/>
          <a:ext cx="296068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9" name="方程式" r:id="rId6" imgW="1130040" imgH="444240" progId="Equation.3">
                  <p:embed/>
                </p:oleObj>
              </mc:Choice>
              <mc:Fallback>
                <p:oleObj name="方程式" r:id="rId6" imgW="113004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33825"/>
                        <a:ext cx="2960688" cy="1163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Proof of matrix’s 1-norm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Numerical Methods © Wen-Chieh Lin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727C-BF81-4912-A174-A28F6EEB2FC4}" type="slidenum">
              <a:rPr lang="en-US" altLang="zh-TW" smtClean="0"/>
              <a:pPr/>
              <a:t>8</a:t>
            </a:fld>
            <a:endParaRPr lang="en-US" altLang="zh-TW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298313"/>
              </p:ext>
            </p:extLst>
          </p:nvPr>
        </p:nvGraphicFramePr>
        <p:xfrm>
          <a:off x="107950" y="2932113"/>
          <a:ext cx="8967788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5" name="方程式" r:id="rId3" imgW="3416040" imgH="888840" progId="Equation.3">
                  <p:embed/>
                </p:oleObj>
              </mc:Choice>
              <mc:Fallback>
                <p:oleObj name="方程式" r:id="rId3" imgW="341604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32113"/>
                        <a:ext cx="8967788" cy="22621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32106"/>
              </p:ext>
            </p:extLst>
          </p:nvPr>
        </p:nvGraphicFramePr>
        <p:xfrm>
          <a:off x="179513" y="1347864"/>
          <a:ext cx="5904656" cy="143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6" name="方程式" r:id="rId5" imgW="1968480" imgH="495000" progId="Equation.3">
                  <p:embed/>
                </p:oleObj>
              </mc:Choice>
              <mc:Fallback>
                <p:oleObj name="方程式" r:id="rId5" imgW="1968480" imgH="4950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1347864"/>
                        <a:ext cx="5904656" cy="143854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95536" y="5445224"/>
            <a:ext cx="7992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 can pick a vector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such that </a:t>
            </a:r>
            <a:r>
              <a:rPr lang="en-US" altLang="zh-TW" sz="2600" i="1" dirty="0" err="1" smtClean="0">
                <a:latin typeface="+mn-lt"/>
              </a:rPr>
              <a:t>x</a:t>
            </a:r>
            <a:r>
              <a:rPr lang="en-US" altLang="zh-TW" sz="1400" i="1" dirty="0" err="1" smtClean="0">
                <a:latin typeface="+mn-lt"/>
              </a:rPr>
              <a:t>k</a:t>
            </a:r>
            <a:r>
              <a:rPr lang="en-US" altLang="zh-TW" dirty="0" smtClean="0"/>
              <a:t> is the only nonzero element if ||</a:t>
            </a:r>
            <a:r>
              <a:rPr lang="en-US" altLang="zh-TW" sz="2600" i="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altLang="zh-TW" sz="2600" b="1" dirty="0" err="1" smtClean="0">
                <a:solidFill>
                  <a:srgbClr val="FFFFFF"/>
                </a:solidFill>
                <a:latin typeface="Times New Roman"/>
              </a:rPr>
              <a:t>a</a:t>
            </a:r>
            <a:r>
              <a:rPr lang="en-US" altLang="zh-TW" sz="1400" i="1" dirty="0" err="1" smtClean="0">
                <a:solidFill>
                  <a:srgbClr val="FFFFFF"/>
                </a:solidFill>
                <a:latin typeface="Times New Roman"/>
              </a:rPr>
              <a:t>k</a:t>
            </a:r>
            <a:r>
              <a:rPr lang="en-US" altLang="zh-TW" sz="1400" i="1" dirty="0" smtClean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altLang="zh-TW" dirty="0" smtClean="0"/>
              <a:t>|| is the largest one among all column vectors of </a:t>
            </a:r>
            <a:r>
              <a:rPr lang="en-US" altLang="zh-TW" sz="2400" b="1" dirty="0" smtClean="0">
                <a:latin typeface="+mn-lt"/>
              </a:rPr>
              <a:t>A</a:t>
            </a:r>
            <a:r>
              <a:rPr lang="en-US" altLang="zh-TW" dirty="0" smtClean="0"/>
              <a:t>  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44208" y="1700808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Triangle inequality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89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F44-E984-4037-B6CA-BFE4A5BCB8AF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Properties of Matrix Norms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Matrix norms we have defined satisfies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Above are actually the required properties when a matrix norm is defined!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2208213" y="1801813"/>
          <a:ext cx="4657725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8" name="方程式" r:id="rId3" imgW="1777680" imgH="1269720" progId="Equation.3">
                  <p:embed/>
                </p:oleObj>
              </mc:Choice>
              <mc:Fallback>
                <p:oleObj name="方程式" r:id="rId3" imgW="1777680" imgH="1269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801813"/>
                        <a:ext cx="4657725" cy="33258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14416</TotalTime>
  <Words>903</Words>
  <Application>Microsoft Office PowerPoint</Application>
  <PresentationFormat>如螢幕大小 (4:3)</PresentationFormat>
  <Paragraphs>168</Paragraphs>
  <Slides>24</Slides>
  <Notes>1</Notes>
  <HiddenSlides>2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7" baseType="lpstr">
      <vt:lpstr>Textured</vt:lpstr>
      <vt:lpstr>方程式</vt:lpstr>
      <vt:lpstr>Microsoft 方程式編輯器 3.0</vt:lpstr>
      <vt:lpstr>Solving Sets of Equations</vt:lpstr>
      <vt:lpstr>Ill-Conditioned Systems</vt:lpstr>
      <vt:lpstr>Condition Numbers and Norms </vt:lpstr>
      <vt:lpstr>Vector Norms</vt:lpstr>
      <vt:lpstr>Properties of Vector Norms</vt:lpstr>
      <vt:lpstr>Matrix Norms</vt:lpstr>
      <vt:lpstr>Matrix Norms</vt:lpstr>
      <vt:lpstr>Proof of matrix’s 1-norm</vt:lpstr>
      <vt:lpstr>Properties of Matrix Norms</vt:lpstr>
      <vt:lpstr>Condition Number</vt:lpstr>
      <vt:lpstr>Properties of Condition Number</vt:lpstr>
      <vt:lpstr>Computing Condition Number</vt:lpstr>
      <vt:lpstr>Error Bounds</vt:lpstr>
      <vt:lpstr>Error Bounds (cont.)</vt:lpstr>
      <vt:lpstr>Error Bounds (cont.)</vt:lpstr>
      <vt:lpstr>Error Bounds (cont.)</vt:lpstr>
      <vt:lpstr>Error Bounds – Illustration </vt:lpstr>
      <vt:lpstr>Residual</vt:lpstr>
      <vt:lpstr>Iterative Refinement</vt:lpstr>
      <vt:lpstr>Iterative Refinement (cont.)</vt:lpstr>
      <vt:lpstr>Error in Coefficients of Matrix</vt:lpstr>
      <vt:lpstr>Error in Coefficients of Matrix (cont.)</vt:lpstr>
      <vt:lpstr>Computing Condition Number</vt:lpstr>
      <vt:lpstr>Computing Condition Number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328</cp:revision>
  <dcterms:created xsi:type="dcterms:W3CDTF">2006-09-01T06:13:59Z</dcterms:created>
  <dcterms:modified xsi:type="dcterms:W3CDTF">2016-03-16T14:40:18Z</dcterms:modified>
</cp:coreProperties>
</file>