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0"/>
  </p:notesMasterIdLst>
  <p:handoutMasterIdLst>
    <p:handoutMasterId r:id="rId21"/>
  </p:handoutMasterIdLst>
  <p:sldIdLst>
    <p:sldId id="429" r:id="rId2"/>
    <p:sldId id="480" r:id="rId3"/>
    <p:sldId id="477" r:id="rId4"/>
    <p:sldId id="478" r:id="rId5"/>
    <p:sldId id="479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41" r:id="rId16"/>
    <p:sldId id="446" r:id="rId17"/>
    <p:sldId id="450" r:id="rId18"/>
    <p:sldId id="449" r:id="rId19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76494" autoAdjust="0"/>
  </p:normalViewPr>
  <p:slideViewPr>
    <p:cSldViewPr>
      <p:cViewPr varScale="1">
        <p:scale>
          <a:sx n="61" d="100"/>
          <a:sy n="61" d="100"/>
        </p:scale>
        <p:origin x="809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ABF28E8-B279-4ECC-B621-2C15D69A07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3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86F959F-BA8B-4464-B634-605953265A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742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ptember_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1999" TargetMode="External"/><Relationship Id="rId5" Type="http://schemas.openxmlformats.org/officeDocument/2006/relationships/hyperlink" Target="http://en.wikipedia.org/wiki/November_25" TargetMode="External"/><Relationship Id="rId4" Type="http://schemas.openxmlformats.org/officeDocument/2006/relationships/hyperlink" Target="http://en.wikipedia.org/wiki/191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2894B-6DE5-45F4-8B4D-DE7AAE2BFD7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Pierre Étienne Bézier</a:t>
            </a:r>
            <a:r>
              <a:rPr lang="en-US" altLang="zh-TW"/>
              <a:t> (</a:t>
            </a:r>
            <a:r>
              <a:rPr lang="en-US" altLang="zh-TW">
                <a:hlinkClick r:id="rId3" tooltip="September 1"/>
              </a:rPr>
              <a:t>September 1</a:t>
            </a:r>
            <a:r>
              <a:rPr lang="en-US" altLang="zh-TW"/>
              <a:t>, </a:t>
            </a:r>
            <a:r>
              <a:rPr lang="en-US" altLang="zh-TW">
                <a:hlinkClick r:id="rId4" tooltip="1910"/>
              </a:rPr>
              <a:t>1910</a:t>
            </a:r>
            <a:r>
              <a:rPr lang="en-US" altLang="zh-TW"/>
              <a:t> – </a:t>
            </a:r>
            <a:r>
              <a:rPr lang="en-US" altLang="zh-TW">
                <a:hlinkClick r:id="rId5" tooltip="November 25"/>
              </a:rPr>
              <a:t>November 25</a:t>
            </a:r>
            <a:r>
              <a:rPr lang="en-US" altLang="zh-TW"/>
              <a:t>, </a:t>
            </a:r>
            <a:r>
              <a:rPr lang="en-US" altLang="zh-TW">
                <a:hlinkClick r:id="rId6" tooltip="1999"/>
              </a:rPr>
              <a:t>1999</a:t>
            </a:r>
            <a:r>
              <a:rPr lang="en-US" altLang="zh-TW"/>
              <a:t>) (pronounced "bay zee ay“) </a:t>
            </a:r>
          </a:p>
          <a:p>
            <a:r>
              <a:rPr lang="en-US" altLang="zh-TW"/>
              <a:t>Received his Ph.D. in mathematics at age 67, (1977)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0397B-25BD-4B45-B854-31DCE1E5DB32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 that h_n is not defined since h0 = x1-x0, hn = x_n+1 – x_n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CF92D511-D0A8-4006-A679-341C61E4840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C6402-F4F3-4348-BB92-0B29D30A1A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D8A58-100A-4F88-8060-8CB6217992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4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01553-BB98-4185-820C-1EC3BC611C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17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296F3-F120-4906-80BF-288CAC930C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02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66D0-F940-419A-BD3C-DE102EB285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627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9AAA0-5D6A-42AC-B73A-BA57322A51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046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CEE15-997D-4CF9-A05B-78E2936801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55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0BAC3-5382-47DF-B973-C82ECDD37F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28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B9529-2026-46BE-A9E7-066D64C48D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403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FD032-300B-4922-BF84-BEDEEBF822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1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A3A18913-C0DB-41ED-9153-7EAF707286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Bezier_forth_anim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heath.cs.illinois.edu/iem/iem.j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emf"/><Relationship Id="rId3" Type="http://schemas.openxmlformats.org/officeDocument/2006/relationships/image" Target="../media/image6.jpeg"/><Relationship Id="rId7" Type="http://schemas.openxmlformats.org/officeDocument/2006/relationships/image" Target="../media/image9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569325" cy="1828800"/>
          </a:xfrm>
        </p:spPr>
        <p:txBody>
          <a:bodyPr/>
          <a:lstStyle/>
          <a:p>
            <a:r>
              <a:rPr lang="en-US" altLang="zh-TW" sz="4800"/>
              <a:t>Interpolation &amp; Curve Fitting:</a:t>
            </a:r>
            <a:br>
              <a:rPr lang="en-US" altLang="zh-TW" sz="4800"/>
            </a:br>
            <a:r>
              <a:rPr lang="en-US" altLang="zh-TW" sz="4800"/>
              <a:t>Spline Curves</a:t>
            </a:r>
          </a:p>
        </p:txBody>
      </p:sp>
      <p:pic>
        <p:nvPicPr>
          <p:cNvPr id="406534" name="Picture 6" descr="Animation t in [0,1]">
            <a:hlinkClick r:id="rId3" tooltip="Animation t in [0,1]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73463"/>
            <a:ext cx="4608513" cy="19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536" name="Picture 8" descr="bez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1992313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3563938" y="5638800"/>
            <a:ext cx="4430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De Casteljau construction of Bezier curve</a:t>
            </a:r>
          </a:p>
          <a:p>
            <a:r>
              <a:rPr lang="en-US" altLang="zh-TW" sz="2000">
                <a:latin typeface="Times New Roman" pitchFamily="18" charset="0"/>
              </a:rPr>
              <a:t>From www.wikipedia.org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1187450" y="5516563"/>
            <a:ext cx="185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Pierre Bézier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156C-D943-44FA-A170-06BE7654AA8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Computing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,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 and </a:t>
            </a:r>
            <a:r>
              <a:rPr lang="en-US" altLang="zh-TW" i="1"/>
              <a:t>b</a:t>
            </a:r>
            <a:r>
              <a:rPr lang="en-US" altLang="zh-TW" i="1" baseline="-25000"/>
              <a:t>i </a:t>
            </a:r>
            <a:r>
              <a:rPr lang="en-US" altLang="zh-TW"/>
              <a:t>(cont.)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8229600" cy="4392612"/>
          </a:xfrm>
          <a:noFill/>
          <a:ln/>
        </p:spPr>
        <p:txBody>
          <a:bodyPr/>
          <a:lstStyle/>
          <a:p>
            <a:r>
              <a:rPr lang="en-US" altLang="zh-TW"/>
              <a:t>Since                                       ,</a:t>
            </a:r>
          </a:p>
          <a:p>
            <a:r>
              <a:rPr lang="en-US" altLang="zh-TW"/>
              <a:t> </a:t>
            </a:r>
          </a:p>
          <a:p>
            <a:r>
              <a:rPr lang="en-US" altLang="zh-TW"/>
              <a:t>From                                  , we get</a:t>
            </a:r>
          </a:p>
          <a:p>
            <a:endParaRPr lang="en-US" altLang="zh-TW"/>
          </a:p>
          <a:p>
            <a:r>
              <a:rPr lang="en-US" altLang="zh-TW"/>
              <a:t>Hence                                   </a:t>
            </a:r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900113" y="1628775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36" name="方程式" r:id="rId3" imgW="2857320" imgH="241200" progId="Equation.3">
                  <p:embed/>
                </p:oleObj>
              </mc:Choice>
              <mc:Fallback>
                <p:oleObj name="方程式" r:id="rId3" imgW="28573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7" name="Object 5"/>
          <p:cNvGraphicFramePr>
            <a:graphicFrameLocks noChangeAspect="1"/>
          </p:cNvGraphicFramePr>
          <p:nvPr/>
        </p:nvGraphicFramePr>
        <p:xfrm>
          <a:off x="1908175" y="3573463"/>
          <a:ext cx="3324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37" name="方程式" r:id="rId5" imgW="1333440" imgH="228600" progId="Equation.3">
                  <p:embed/>
                </p:oleObj>
              </mc:Choice>
              <mc:Fallback>
                <p:oleObj name="方程式" r:id="rId5" imgW="13334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33242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8" name="Object 6"/>
          <p:cNvGraphicFramePr>
            <a:graphicFrameLocks noChangeAspect="1"/>
          </p:cNvGraphicFramePr>
          <p:nvPr/>
        </p:nvGraphicFramePr>
        <p:xfrm>
          <a:off x="1835150" y="2420938"/>
          <a:ext cx="3895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38" name="方程式" r:id="rId7" imgW="1562040" imgH="228600" progId="Equation.3">
                  <p:embed/>
                </p:oleObj>
              </mc:Choice>
              <mc:Fallback>
                <p:oleObj name="方程式" r:id="rId7" imgW="15620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38957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9" name="Object 7"/>
          <p:cNvGraphicFramePr>
            <a:graphicFrameLocks noChangeAspect="1"/>
          </p:cNvGraphicFramePr>
          <p:nvPr/>
        </p:nvGraphicFramePr>
        <p:xfrm>
          <a:off x="1908175" y="2997200"/>
          <a:ext cx="2724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39" name="方程式" r:id="rId9" imgW="1091880" imgH="228600" progId="Equation.3">
                  <p:embed/>
                </p:oleObj>
              </mc:Choice>
              <mc:Fallback>
                <p:oleObj name="方程式" r:id="rId9" imgW="1091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97200"/>
                        <a:ext cx="2724150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0" name="Object 8"/>
          <p:cNvGraphicFramePr>
            <a:graphicFrameLocks noChangeAspect="1"/>
          </p:cNvGraphicFramePr>
          <p:nvPr/>
        </p:nvGraphicFramePr>
        <p:xfrm>
          <a:off x="1835150" y="4221163"/>
          <a:ext cx="62087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40" name="方程式" r:id="rId11" imgW="2489040" imgH="241200" progId="Equation.3">
                  <p:embed/>
                </p:oleObj>
              </mc:Choice>
              <mc:Fallback>
                <p:oleObj name="方程式" r:id="rId11" imgW="24890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21163"/>
                        <a:ext cx="6208713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1" name="Object 9"/>
          <p:cNvGraphicFramePr>
            <a:graphicFrameLocks noChangeAspect="1"/>
          </p:cNvGraphicFramePr>
          <p:nvPr/>
        </p:nvGraphicFramePr>
        <p:xfrm>
          <a:off x="2555875" y="5157788"/>
          <a:ext cx="1139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41" name="方程式" r:id="rId13" imgW="457200" imgH="393480" progId="Equation.3">
                  <p:embed/>
                </p:oleObj>
              </mc:Choice>
              <mc:Fallback>
                <p:oleObj name="方程式" r:id="rId13" imgW="4572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1139825" cy="984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2" name="Object 10"/>
          <p:cNvGraphicFramePr>
            <a:graphicFrameLocks noChangeAspect="1"/>
          </p:cNvGraphicFramePr>
          <p:nvPr/>
        </p:nvGraphicFramePr>
        <p:xfrm>
          <a:off x="4284663" y="5157788"/>
          <a:ext cx="2025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42" name="方程式" r:id="rId15" imgW="812520" imgH="431640" progId="Equation.3">
                  <p:embed/>
                </p:oleObj>
              </mc:Choice>
              <mc:Fallback>
                <p:oleObj name="方程式" r:id="rId15" imgW="8125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157788"/>
                        <a:ext cx="2025650" cy="1079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BBCF-A7F0-4CB0-93AD-AB8F4B990F8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Computing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Substitute the relations for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obtained so far into</a:t>
            </a:r>
          </a:p>
          <a:p>
            <a:endParaRPr lang="en-US" altLang="zh-TW"/>
          </a:p>
          <a:p>
            <a:r>
              <a:rPr lang="en-US" altLang="zh-TW"/>
              <a:t>Then solve for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  <a:endParaRPr lang="en-US" altLang="zh-TW"/>
          </a:p>
          <a:p>
            <a:endParaRPr lang="en-US" altLang="zh-TW"/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2771775" y="2492375"/>
          <a:ext cx="42116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0" name="方程式" r:id="rId3" imgW="1688760" imgH="253800" progId="Equation.3">
                  <p:embed/>
                </p:oleObj>
              </mc:Choice>
              <mc:Fallback>
                <p:oleObj name="方程式" r:id="rId3" imgW="16887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4211638" cy="635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5"/>
          <p:cNvGraphicFramePr>
            <a:graphicFrameLocks noChangeAspect="1"/>
          </p:cNvGraphicFramePr>
          <p:nvPr/>
        </p:nvGraphicFramePr>
        <p:xfrm>
          <a:off x="2114550" y="3998913"/>
          <a:ext cx="53832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1" name="方程式" r:id="rId5" imgW="2158920" imgH="431640" progId="Equation.3">
                  <p:embed/>
                </p:oleObj>
              </mc:Choice>
              <mc:Fallback>
                <p:oleObj name="方程式" r:id="rId5" imgW="21589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3998913"/>
                        <a:ext cx="5383213" cy="1079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2" name="Object 6"/>
          <p:cNvGraphicFramePr>
            <a:graphicFrameLocks noChangeAspect="1"/>
          </p:cNvGraphicFramePr>
          <p:nvPr/>
        </p:nvGraphicFramePr>
        <p:xfrm>
          <a:off x="2195513" y="5157788"/>
          <a:ext cx="43370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2" name="方程式" r:id="rId7" imgW="1739880" imgH="431640" progId="Equation.3">
                  <p:embed/>
                </p:oleObj>
              </mc:Choice>
              <mc:Fallback>
                <p:oleObj name="方程式" r:id="rId7" imgW="1739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57788"/>
                        <a:ext cx="4337050" cy="1079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77E7-4A53-4A48-91F0-A3D30619DF6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Relating </a:t>
            </a:r>
            <a:r>
              <a:rPr lang="en-US" altLang="zh-TW" i="1"/>
              <a:t>S</a:t>
            </a:r>
            <a:r>
              <a:rPr lang="en-US" altLang="zh-TW"/>
              <a:t> and </a:t>
            </a:r>
            <a:r>
              <a:rPr lang="en-US" altLang="zh-TW" i="1"/>
              <a:t>h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22488"/>
            <a:ext cx="8229600" cy="5194300"/>
          </a:xfrm>
          <a:noFill/>
          <a:ln/>
        </p:spPr>
        <p:txBody>
          <a:bodyPr/>
          <a:lstStyle/>
          <a:p>
            <a:r>
              <a:rPr lang="en-US" altLang="zh-TW"/>
              <a:t>From                                 , we know that</a:t>
            </a:r>
          </a:p>
          <a:p>
            <a:endParaRPr lang="en-US" altLang="zh-TW"/>
          </a:p>
          <a:p>
            <a:r>
              <a:rPr lang="en-US" altLang="zh-TW"/>
              <a:t>Plug </a:t>
            </a:r>
            <a:r>
              <a:rPr lang="en-US" altLang="zh-TW" i="1"/>
              <a:t>x</a:t>
            </a:r>
            <a:r>
              <a:rPr lang="en-US" altLang="zh-TW"/>
              <a:t> =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 into </a:t>
            </a:r>
            <a:r>
              <a:rPr lang="en-US" altLang="zh-TW" i="1"/>
              <a:t>g</a:t>
            </a:r>
            <a:r>
              <a:rPr lang="en-US" altLang="zh-TW" i="1" baseline="-25000"/>
              <a:t>i</a:t>
            </a:r>
            <a:r>
              <a:rPr lang="en-US" altLang="zh-TW"/>
              <a:t>’(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endParaRPr lang="en-US" altLang="zh-TW"/>
          </a:p>
          <a:p>
            <a:r>
              <a:rPr lang="en-US" altLang="zh-TW"/>
              <a:t>Similarly, we have</a:t>
            </a:r>
          </a:p>
        </p:txBody>
      </p:sp>
      <p:graphicFrame>
        <p:nvGraphicFramePr>
          <p:cNvPr id="471044" name="Object 4"/>
          <p:cNvGraphicFramePr>
            <a:graphicFrameLocks noChangeAspect="1"/>
          </p:cNvGraphicFramePr>
          <p:nvPr/>
        </p:nvGraphicFramePr>
        <p:xfrm>
          <a:off x="1979613" y="2130425"/>
          <a:ext cx="3197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4" name="方程式" r:id="rId3" imgW="1282680" imgH="228600" progId="Equation.3">
                  <p:embed/>
                </p:oleObj>
              </mc:Choice>
              <mc:Fallback>
                <p:oleObj name="方程式" r:id="rId3" imgW="1282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0425"/>
                        <a:ext cx="31972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1187450" y="3930650"/>
          <a:ext cx="66182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5" name="方程式" r:id="rId5" imgW="2654280" imgH="241200" progId="Equation.3">
                  <p:embed/>
                </p:oleObj>
              </mc:Choice>
              <mc:Fallback>
                <p:oleObj name="方程式" r:id="rId5" imgW="2654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0650"/>
                        <a:ext cx="6618288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6" name="Object 6"/>
          <p:cNvGraphicFramePr>
            <a:graphicFrameLocks noChangeAspect="1"/>
          </p:cNvGraphicFramePr>
          <p:nvPr/>
        </p:nvGraphicFramePr>
        <p:xfrm>
          <a:off x="827088" y="1484313"/>
          <a:ext cx="5700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6" name="方程式" r:id="rId7" imgW="2286000" imgH="241200" progId="Equation.3">
                  <p:embed/>
                </p:oleObj>
              </mc:Choice>
              <mc:Fallback>
                <p:oleObj name="方程式" r:id="rId7" imgW="2286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5700712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7" name="Object 7"/>
          <p:cNvGraphicFramePr>
            <a:graphicFrameLocks noChangeAspect="1"/>
          </p:cNvGraphicFramePr>
          <p:nvPr/>
        </p:nvGraphicFramePr>
        <p:xfrm>
          <a:off x="2484438" y="2778125"/>
          <a:ext cx="27543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7" name="方程式" r:id="rId9" imgW="1104840" imgH="228600" progId="Equation.3">
                  <p:embed/>
                </p:oleObj>
              </mc:Choice>
              <mc:Fallback>
                <p:oleObj name="方程式" r:id="rId9" imgW="11048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78125"/>
                        <a:ext cx="2754312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8" name="Object 8"/>
          <p:cNvGraphicFramePr>
            <a:graphicFrameLocks noChangeAspect="1"/>
          </p:cNvGraphicFramePr>
          <p:nvPr/>
        </p:nvGraphicFramePr>
        <p:xfrm>
          <a:off x="827088" y="5010150"/>
          <a:ext cx="69675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8" name="方程式" r:id="rId11" imgW="2793960" imgH="241200" progId="Equation.3">
                  <p:embed/>
                </p:oleObj>
              </mc:Choice>
              <mc:Fallback>
                <p:oleObj name="方程式" r:id="rId11" imgW="27939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0150"/>
                        <a:ext cx="6967537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9" name="Object 9"/>
          <p:cNvGraphicFramePr>
            <a:graphicFrameLocks noChangeAspect="1"/>
          </p:cNvGraphicFramePr>
          <p:nvPr/>
        </p:nvGraphicFramePr>
        <p:xfrm>
          <a:off x="827088" y="5010150"/>
          <a:ext cx="7251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9" name="方程式" r:id="rId13" imgW="2908080" imgH="241200" progId="Equation.3">
                  <p:embed/>
                </p:oleObj>
              </mc:Choice>
              <mc:Fallback>
                <p:oleObj name="方程式" r:id="rId13" imgW="29080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0150"/>
                        <a:ext cx="7251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0" name="Object 10"/>
          <p:cNvGraphicFramePr>
            <a:graphicFrameLocks noChangeAspect="1"/>
          </p:cNvGraphicFramePr>
          <p:nvPr/>
        </p:nvGraphicFramePr>
        <p:xfrm>
          <a:off x="2078038" y="5732463"/>
          <a:ext cx="38623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0" name="方程式" r:id="rId15" imgW="1549080" imgH="241200" progId="Equation.3">
                  <p:embed/>
                </p:oleObj>
              </mc:Choice>
              <mc:Fallback>
                <p:oleObj name="方程式" r:id="rId15" imgW="15490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5732463"/>
                        <a:ext cx="3862387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1" name="Object 11"/>
          <p:cNvGraphicFramePr>
            <a:graphicFrameLocks noChangeAspect="1"/>
          </p:cNvGraphicFramePr>
          <p:nvPr/>
        </p:nvGraphicFramePr>
        <p:xfrm>
          <a:off x="827088" y="981075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1" name="方程式" r:id="rId17" imgW="2857320" imgH="241200" progId="Equation.3">
                  <p:embed/>
                </p:oleObj>
              </mc:Choice>
              <mc:Fallback>
                <p:oleObj name="方程式" r:id="rId17" imgW="285732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E885-C7F4-4C6B-8625-1D259B905B84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Relating </a:t>
            </a:r>
            <a:r>
              <a:rPr lang="en-US" altLang="zh-TW" i="1"/>
              <a:t>S</a:t>
            </a:r>
            <a:r>
              <a:rPr lang="en-US" altLang="zh-TW"/>
              <a:t> and </a:t>
            </a:r>
            <a:r>
              <a:rPr lang="en-US" altLang="zh-TW" i="1"/>
              <a:t>h</a:t>
            </a:r>
            <a:r>
              <a:rPr lang="en-US" altLang="zh-TW"/>
              <a:t> (cont.)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Equating results obtained from previous slide</a:t>
            </a:r>
          </a:p>
          <a:p>
            <a:endParaRPr lang="en-US" altLang="zh-TW" dirty="0"/>
          </a:p>
          <a:p>
            <a:r>
              <a:rPr lang="en-US" altLang="zh-TW" dirty="0" smtClean="0"/>
              <a:t>Plugging </a:t>
            </a:r>
            <a:r>
              <a:rPr lang="en-US" altLang="zh-TW" i="1" dirty="0" smtClean="0"/>
              <a:t>c</a:t>
            </a:r>
            <a:r>
              <a:rPr lang="en-US" altLang="zh-TW" i="1" baseline="-25000" dirty="0" smtClean="0"/>
              <a:t>i </a:t>
            </a:r>
            <a:r>
              <a:rPr lang="en-US" altLang="zh-TW" dirty="0"/>
              <a:t>,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i-1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i="1" baseline="-25000" dirty="0"/>
              <a:t>i-1</a:t>
            </a:r>
            <a:r>
              <a:rPr lang="en-US" altLang="zh-TW" dirty="0"/>
              <a:t>,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i-1 </a:t>
            </a:r>
            <a:r>
              <a:rPr lang="en-US" altLang="zh-TW" dirty="0" smtClean="0"/>
              <a:t>(derived in slides 10&amp;11) into the above equation</a:t>
            </a:r>
            <a:r>
              <a:rPr lang="en-US" altLang="zh-TW" i="1" dirty="0" smtClean="0"/>
              <a:t>,</a:t>
            </a:r>
            <a:r>
              <a:rPr lang="en-US" altLang="zh-TW" dirty="0" smtClean="0"/>
              <a:t> we can obtain</a:t>
            </a:r>
            <a:endParaRPr lang="en-US" altLang="zh-TW" i="1" dirty="0"/>
          </a:p>
          <a:p>
            <a:endParaRPr lang="en-US" altLang="zh-TW" dirty="0"/>
          </a:p>
        </p:txBody>
      </p:sp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2411413" y="2205038"/>
          <a:ext cx="42100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1" name="方程式" r:id="rId3" imgW="1688760" imgH="241200" progId="Equation.3">
                  <p:embed/>
                </p:oleObj>
              </mc:Choice>
              <mc:Fallback>
                <p:oleObj name="方程式" r:id="rId3" imgW="16887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05038"/>
                        <a:ext cx="421005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00025"/>
              </p:ext>
            </p:extLst>
          </p:nvPr>
        </p:nvGraphicFramePr>
        <p:xfrm>
          <a:off x="468313" y="4166716"/>
          <a:ext cx="84851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2" name="方程式" r:id="rId5" imgW="3403440" imgH="482400" progId="Equation.3">
                  <p:embed/>
                </p:oleObj>
              </mc:Choice>
              <mc:Fallback>
                <p:oleObj name="方程式" r:id="rId5" imgW="34034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66716"/>
                        <a:ext cx="8485187" cy="1206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288345"/>
              </p:ext>
            </p:extLst>
          </p:nvPr>
        </p:nvGraphicFramePr>
        <p:xfrm>
          <a:off x="5091113" y="5665812"/>
          <a:ext cx="40528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3" name="方程式" r:id="rId7" imgW="1625400" imgH="228600" progId="Equation.3">
                  <p:embed/>
                </p:oleObj>
              </mc:Choice>
              <mc:Fallback>
                <p:oleObj name="方程式" r:id="rId7" imgW="1625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665812"/>
                        <a:ext cx="405288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2A24-CA57-41C1-A634-E9A45CD0FEE6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52525"/>
          </a:xfrm>
        </p:spPr>
        <p:txBody>
          <a:bodyPr/>
          <a:lstStyle/>
          <a:p>
            <a:r>
              <a:rPr lang="en-US" altLang="zh-TW" sz="3200"/>
              <a:t>Matrix for Computing Cubic Spline Coefficients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473092" name="Object 4"/>
          <p:cNvGraphicFramePr>
            <a:graphicFrameLocks noChangeAspect="1"/>
          </p:cNvGraphicFramePr>
          <p:nvPr/>
        </p:nvGraphicFramePr>
        <p:xfrm>
          <a:off x="44450" y="1071563"/>
          <a:ext cx="8775700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8" name="方程式" r:id="rId3" imgW="4749480" imgH="1625400" progId="Equation.3">
                  <p:embed/>
                </p:oleObj>
              </mc:Choice>
              <mc:Fallback>
                <p:oleObj name="方程式" r:id="rId3" imgW="474948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1071563"/>
                        <a:ext cx="8775700" cy="3005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179388" y="4060825"/>
          <a:ext cx="3240087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9" name="方程式" r:id="rId5" imgW="1854000" imgH="1600200" progId="Equation.3">
                  <p:embed/>
                </p:oleObj>
              </mc:Choice>
              <mc:Fallback>
                <p:oleObj name="方程式" r:id="rId5" imgW="1854000" imgH="160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60825"/>
                        <a:ext cx="3240087" cy="2797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4" name="Object 6"/>
          <p:cNvGraphicFramePr>
            <a:graphicFrameLocks noChangeAspect="1"/>
          </p:cNvGraphicFramePr>
          <p:nvPr/>
        </p:nvGraphicFramePr>
        <p:xfrm>
          <a:off x="4211638" y="4437063"/>
          <a:ext cx="1900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0" name="方程式" r:id="rId7" imgW="761760" imgH="228600" progId="Equation.3">
                  <p:embed/>
                </p:oleObj>
              </mc:Choice>
              <mc:Fallback>
                <p:oleObj name="方程式" r:id="rId7" imgW="761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437063"/>
                        <a:ext cx="190023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4211638" y="5084763"/>
          <a:ext cx="4054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1" name="方程式" r:id="rId9" imgW="1625400" imgH="228600" progId="Equation.3">
                  <p:embed/>
                </p:oleObj>
              </mc:Choice>
              <mc:Fallback>
                <p:oleObj name="方程式" r:id="rId9" imgW="1625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84763"/>
                        <a:ext cx="40544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1CAA-70A8-4F67-9D70-1CCEEAE121A9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Conditions at Extremities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Natural spline: </a:t>
            </a:r>
            <a:r>
              <a:rPr lang="en-US" altLang="zh-TW" i="1"/>
              <a:t>S</a:t>
            </a:r>
            <a:r>
              <a:rPr lang="en-US" altLang="zh-TW" baseline="-25000"/>
              <a:t>0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 baseline="-25000"/>
              <a:t>n</a:t>
            </a:r>
            <a:r>
              <a:rPr lang="en-US" altLang="zh-TW"/>
              <a:t> = 0</a:t>
            </a:r>
          </a:p>
          <a:p>
            <a:pPr lvl="1"/>
            <a:r>
              <a:rPr lang="en-US" altLang="zh-TW"/>
              <a:t>Assume linearity at extremities (2nd derivative = 0)</a:t>
            </a:r>
          </a:p>
          <a:p>
            <a:r>
              <a:rPr lang="en-US" altLang="zh-TW"/>
              <a:t>Specify slopes at extremities</a:t>
            </a:r>
          </a:p>
          <a:p>
            <a:pPr lvl="1"/>
            <a:r>
              <a:rPr lang="en-US" altLang="zh-TW" i="1"/>
              <a:t>f’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 baseline="-25000"/>
              <a:t>0</a:t>
            </a:r>
            <a:r>
              <a:rPr lang="en-US" altLang="zh-TW"/>
              <a:t>) = </a:t>
            </a:r>
            <a:r>
              <a:rPr lang="en-US" altLang="zh-TW" i="1"/>
              <a:t>A</a:t>
            </a:r>
            <a:r>
              <a:rPr lang="en-US" altLang="zh-TW"/>
              <a:t> and </a:t>
            </a:r>
            <a:r>
              <a:rPr lang="en-US" altLang="zh-TW" i="1"/>
              <a:t>f’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 baseline="-25000"/>
              <a:t>n</a:t>
            </a:r>
            <a:r>
              <a:rPr lang="en-US" altLang="zh-TW"/>
              <a:t>) = </a:t>
            </a:r>
            <a:r>
              <a:rPr lang="en-US" altLang="zh-TW" i="1"/>
              <a:t>B</a:t>
            </a:r>
            <a:r>
              <a:rPr lang="en-US" altLang="zh-TW"/>
              <a:t>,</a:t>
            </a:r>
          </a:p>
          <a:p>
            <a:pPr lvl="1"/>
            <a:r>
              <a:rPr lang="en-US" altLang="zh-TW"/>
              <a:t>Left: </a:t>
            </a:r>
            <a:r>
              <a:rPr lang="en-US" altLang="zh-TW" i="1"/>
              <a:t>i </a:t>
            </a:r>
            <a:r>
              <a:rPr lang="en-US" altLang="zh-TW"/>
              <a:t>= 0 </a:t>
            </a:r>
            <a:r>
              <a:rPr lang="en-US" altLang="zh-TW" i="1"/>
              <a:t> </a:t>
            </a:r>
            <a:r>
              <a:rPr lang="en-US" altLang="zh-TW"/>
              <a:t> </a:t>
            </a:r>
            <a:endParaRPr lang="en-US" altLang="zh-TW" i="1"/>
          </a:p>
          <a:p>
            <a:pPr lvl="1"/>
            <a:r>
              <a:rPr lang="en-US" altLang="zh-TW"/>
              <a:t>Right: </a:t>
            </a:r>
            <a:r>
              <a:rPr lang="en-US" altLang="zh-TW" i="1"/>
              <a:t>i </a:t>
            </a:r>
            <a:r>
              <a:rPr lang="en-US" altLang="zh-TW"/>
              <a:t>= </a:t>
            </a:r>
            <a:r>
              <a:rPr lang="en-US" altLang="zh-TW" i="1"/>
              <a:t>n</a:t>
            </a:r>
            <a:r>
              <a:rPr lang="en-US" altLang="zh-TW"/>
              <a:t> </a:t>
            </a:r>
          </a:p>
        </p:txBody>
      </p:sp>
      <p:graphicFrame>
        <p:nvGraphicFramePr>
          <p:cNvPr id="436228" name="Object 4"/>
          <p:cNvGraphicFramePr>
            <a:graphicFrameLocks noChangeAspect="1"/>
          </p:cNvGraphicFramePr>
          <p:nvPr/>
        </p:nvGraphicFramePr>
        <p:xfrm>
          <a:off x="395288" y="4868863"/>
          <a:ext cx="84851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88" name="方程式" r:id="rId4" imgW="3403440" imgH="482400" progId="Equation.3">
                  <p:embed/>
                </p:oleObj>
              </mc:Choice>
              <mc:Fallback>
                <p:oleObj name="方程式" r:id="rId4" imgW="34034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68863"/>
                        <a:ext cx="8485187" cy="1206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3492500" y="3433763"/>
          <a:ext cx="462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89" name="方程式" r:id="rId6" imgW="1854000" imgH="228600" progId="Equation.3">
                  <p:embed/>
                </p:oleObj>
              </mc:Choice>
              <mc:Fallback>
                <p:oleObj name="方程式" r:id="rId6" imgW="1854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433763"/>
                        <a:ext cx="4622800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0" name="Object 6"/>
          <p:cNvGraphicFramePr>
            <a:graphicFrameLocks noChangeAspect="1"/>
          </p:cNvGraphicFramePr>
          <p:nvPr/>
        </p:nvGraphicFramePr>
        <p:xfrm>
          <a:off x="3348038" y="4005263"/>
          <a:ext cx="55451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90" name="方程式" r:id="rId8" imgW="2260440" imgH="228600" progId="Equation.3">
                  <p:embed/>
                </p:oleObj>
              </mc:Choice>
              <mc:Fallback>
                <p:oleObj name="方程式" r:id="rId8" imgW="22604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005263"/>
                        <a:ext cx="5545137" cy="561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73A7-E538-4E46-A938-01EFAE53C1B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Conditions at Extremities (cont.)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i="1"/>
              <a:t>S</a:t>
            </a:r>
            <a:r>
              <a:rPr lang="en-US" altLang="zh-TW" baseline="-25000"/>
              <a:t>0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 baseline="-25000"/>
              <a:t>1</a:t>
            </a:r>
            <a:r>
              <a:rPr lang="en-US" altLang="zh-TW"/>
              <a:t> , </a:t>
            </a:r>
            <a:r>
              <a:rPr lang="en-US" altLang="zh-TW" i="1"/>
              <a:t>S</a:t>
            </a:r>
            <a:r>
              <a:rPr lang="en-US" altLang="zh-TW" baseline="-25000"/>
              <a:t>n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 baseline="-25000"/>
              <a:t>n-1</a:t>
            </a:r>
            <a:endParaRPr lang="en-US" altLang="zh-TW"/>
          </a:p>
          <a:p>
            <a:pPr lvl="1"/>
            <a:r>
              <a:rPr lang="en-US" altLang="zh-TW"/>
              <a:t>Assume approaching parabolas at extremities</a:t>
            </a:r>
          </a:p>
          <a:p>
            <a:r>
              <a:rPr lang="en-US" altLang="zh-TW"/>
              <a:t>“Not a knot”</a:t>
            </a:r>
            <a:br>
              <a:rPr lang="en-US" altLang="zh-TW"/>
            </a:br>
            <a:r>
              <a:rPr lang="en-US" altLang="zh-TW"/>
              <a:t>Linear extrapolating from inner points</a:t>
            </a:r>
          </a:p>
          <a:p>
            <a:pPr lvl="1"/>
            <a:r>
              <a:rPr lang="en-US" altLang="zh-TW"/>
              <a:t>Left: </a:t>
            </a:r>
            <a:r>
              <a:rPr lang="en-US" altLang="zh-TW" i="1"/>
              <a:t> </a:t>
            </a:r>
            <a:r>
              <a:rPr lang="en-US" altLang="zh-TW"/>
              <a:t> </a:t>
            </a:r>
            <a:endParaRPr lang="en-US" altLang="zh-TW" i="1"/>
          </a:p>
          <a:p>
            <a:pPr lvl="1"/>
            <a:endParaRPr lang="en-US" altLang="zh-TW"/>
          </a:p>
          <a:p>
            <a:pPr lvl="1"/>
            <a:r>
              <a:rPr lang="en-US" altLang="zh-TW"/>
              <a:t>Right:  </a:t>
            </a:r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250825" y="5084763"/>
          <a:ext cx="84851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9" name="方程式" r:id="rId3" imgW="3403440" imgH="482400" progId="Equation.3">
                  <p:embed/>
                </p:oleObj>
              </mc:Choice>
              <mc:Fallback>
                <p:oleObj name="方程式" r:id="rId3" imgW="34034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4763"/>
                        <a:ext cx="8485188" cy="1206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2484438" y="3429000"/>
          <a:ext cx="23034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0" name="方程式" r:id="rId5" imgW="1066680" imgH="431640" progId="Equation.3">
                  <p:embed/>
                </p:oleObj>
              </mc:Choice>
              <mc:Fallback>
                <p:oleObj name="方程式" r:id="rId5" imgW="1066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29000"/>
                        <a:ext cx="2303462" cy="935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2484438" y="4365625"/>
          <a:ext cx="29892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1" name="方程式" r:id="rId7" imgW="1384200" imgH="431640" progId="Equation.3">
                  <p:embed/>
                </p:oleObj>
              </mc:Choice>
              <mc:Fallback>
                <p:oleObj name="方程式" r:id="rId7" imgW="1384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2989262" cy="935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0034-105B-4E6C-AE45-24A58732EEA4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Modified </a:t>
            </a:r>
            <a:r>
              <a:rPr lang="en-US" altLang="zh-TW" b="1"/>
              <a:t>HS=Y</a:t>
            </a:r>
            <a:r>
              <a:rPr lang="en-US" altLang="zh-TW"/>
              <a:t> based on Condition 3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24412"/>
          </a:xfrm>
        </p:spPr>
        <p:txBody>
          <a:bodyPr/>
          <a:lstStyle/>
          <a:p>
            <a:r>
              <a:rPr lang="en-US" altLang="zh-TW" sz="2800" i="1"/>
              <a:t>S</a:t>
            </a:r>
            <a:r>
              <a:rPr lang="en-US" altLang="zh-TW" sz="2800" baseline="-25000"/>
              <a:t>0</a:t>
            </a:r>
            <a:r>
              <a:rPr lang="en-US" altLang="zh-TW" sz="2800"/>
              <a:t> = </a:t>
            </a:r>
            <a:r>
              <a:rPr lang="en-US" altLang="zh-TW" sz="2800" i="1"/>
              <a:t>S</a:t>
            </a:r>
            <a:r>
              <a:rPr lang="en-US" altLang="zh-TW" sz="2800" baseline="-25000"/>
              <a:t>1</a:t>
            </a:r>
            <a:r>
              <a:rPr lang="en-US" altLang="zh-TW" sz="2800"/>
              <a:t> , </a:t>
            </a:r>
            <a:r>
              <a:rPr lang="en-US" altLang="zh-TW" sz="2800" i="1"/>
              <a:t>S</a:t>
            </a:r>
            <a:r>
              <a:rPr lang="en-US" altLang="zh-TW" sz="2800" baseline="-25000"/>
              <a:t>n</a:t>
            </a:r>
            <a:r>
              <a:rPr lang="en-US" altLang="zh-TW" sz="2800"/>
              <a:t> = </a:t>
            </a:r>
            <a:r>
              <a:rPr lang="en-US" altLang="zh-TW" sz="2800" i="1"/>
              <a:t>S</a:t>
            </a:r>
            <a:r>
              <a:rPr lang="en-US" altLang="zh-TW" sz="2800" baseline="-25000"/>
              <a:t>n-1</a:t>
            </a:r>
          </a:p>
          <a:p>
            <a:endParaRPr lang="en-US" altLang="zh-TW" sz="2800" baseline="-25000"/>
          </a:p>
          <a:p>
            <a:endParaRPr lang="en-US" altLang="zh-TW" sz="2800" baseline="-25000"/>
          </a:p>
          <a:p>
            <a:pPr>
              <a:buFont typeface="Wingdings" pitchFamily="2" charset="2"/>
              <a:buNone/>
            </a:pPr>
            <a:endParaRPr lang="en-US" altLang="zh-TW" sz="2800"/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250825" y="2852738"/>
          <a:ext cx="8775700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12" name="方程式" r:id="rId3" imgW="4749480" imgH="1625400" progId="Equation.3">
                  <p:embed/>
                </p:oleObj>
              </mc:Choice>
              <mc:Fallback>
                <p:oleObj name="方程式" r:id="rId3" imgW="474948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852738"/>
                        <a:ext cx="8775700" cy="3005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1719263" y="1989138"/>
          <a:ext cx="3290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13" name="方程式" r:id="rId5" imgW="1523880" imgH="228600" progId="Equation.3">
                  <p:embed/>
                </p:oleObj>
              </mc:Choice>
              <mc:Fallback>
                <p:oleObj name="方程式" r:id="rId5" imgW="1523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989138"/>
                        <a:ext cx="3290887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5003800" y="1997075"/>
          <a:ext cx="2852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14" name="方程式" r:id="rId7" imgW="1320480" imgH="228600" progId="Equation.3">
                  <p:embed/>
                </p:oleObj>
              </mc:Choice>
              <mc:Fallback>
                <p:oleObj name="方程式" r:id="rId7" imgW="13204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997075"/>
                        <a:ext cx="2852738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755650" y="3284538"/>
            <a:ext cx="6911975" cy="2160587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6475" name="Rectangle 11"/>
          <p:cNvSpPr>
            <a:spLocks noChangeArrowheads="1"/>
          </p:cNvSpPr>
          <p:nvPr/>
        </p:nvSpPr>
        <p:spPr bwMode="auto">
          <a:xfrm>
            <a:off x="8388350" y="3284538"/>
            <a:ext cx="503238" cy="2160587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446473" name="Object 9"/>
          <p:cNvGraphicFramePr>
            <a:graphicFrameLocks noChangeAspect="1"/>
          </p:cNvGraphicFramePr>
          <p:nvPr/>
        </p:nvGraphicFramePr>
        <p:xfrm>
          <a:off x="5988050" y="5011738"/>
          <a:ext cx="1679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15" name="方程式" r:id="rId9" imgW="888840" imgH="228600" progId="Equation.3">
                  <p:embed/>
                </p:oleObj>
              </mc:Choice>
              <mc:Fallback>
                <p:oleObj name="方程式" r:id="rId9" imgW="8888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5011738"/>
                        <a:ext cx="1679575" cy="4333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2" name="Object 8"/>
          <p:cNvGraphicFramePr>
            <a:graphicFrameLocks noChangeAspect="1"/>
          </p:cNvGraphicFramePr>
          <p:nvPr/>
        </p:nvGraphicFramePr>
        <p:xfrm>
          <a:off x="773113" y="3302000"/>
          <a:ext cx="1295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16" name="方程式" r:id="rId11" imgW="685800" imgH="228600" progId="Equation.3">
                  <p:embed/>
                </p:oleObj>
              </mc:Choice>
              <mc:Fallback>
                <p:oleObj name="方程式" r:id="rId11" imgW="685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302000"/>
                        <a:ext cx="1295400" cy="433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7" name="Object 13"/>
          <p:cNvGraphicFramePr>
            <a:graphicFrameLocks noChangeAspect="1"/>
          </p:cNvGraphicFramePr>
          <p:nvPr/>
        </p:nvGraphicFramePr>
        <p:xfrm>
          <a:off x="468313" y="2420938"/>
          <a:ext cx="4633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17" name="方程式" r:id="rId13" imgW="2145960" imgH="228600" progId="Equation.3">
                  <p:embed/>
                </p:oleObj>
              </mc:Choice>
              <mc:Fallback>
                <p:oleObj name="方程式" r:id="rId13" imgW="21459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20938"/>
                        <a:ext cx="4633912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8" name="Object 14"/>
          <p:cNvGraphicFramePr>
            <a:graphicFrameLocks noChangeAspect="1"/>
          </p:cNvGraphicFramePr>
          <p:nvPr/>
        </p:nvGraphicFramePr>
        <p:xfrm>
          <a:off x="5057775" y="2420938"/>
          <a:ext cx="3978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18" name="方程式" r:id="rId15" imgW="1841400" imgH="228600" progId="Equation.3">
                  <p:embed/>
                </p:oleObj>
              </mc:Choice>
              <mc:Fallback>
                <p:oleObj name="方程式" r:id="rId15" imgW="1841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2420938"/>
                        <a:ext cx="3978275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4" grpId="0" animBg="1"/>
      <p:bldP spid="4464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06-2EA2-4B94-B251-74933A7B18A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Cubic Spline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5436766"/>
            <a:ext cx="7237413" cy="9445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Evan </a:t>
            </a:r>
            <a:r>
              <a:rPr lang="en-US" altLang="zh-TW" sz="2400" dirty="0" err="1"/>
              <a:t>VanderZee</a:t>
            </a:r>
            <a:r>
              <a:rPr lang="en-US" altLang="zh-TW" sz="2400" dirty="0"/>
              <a:t> and Michael </a:t>
            </a:r>
            <a:r>
              <a:rPr lang="en-US" altLang="zh-TW" sz="2400" dirty="0" smtClean="0"/>
              <a:t>Heath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800" dirty="0">
                <a:hlinkClick r:id="rId2"/>
              </a:rPr>
              <a:t>http://</a:t>
            </a:r>
            <a:r>
              <a:rPr lang="en-US" altLang="zh-TW" sz="2800" dirty="0" smtClean="0">
                <a:hlinkClick r:id="rId2"/>
              </a:rPr>
              <a:t>heath.cs.illinois.edu/iem/iem.jar</a:t>
            </a:r>
            <a:endParaRPr lang="en-US" altLang="zh-TW" sz="2800" dirty="0" smtClean="0"/>
          </a:p>
        </p:txBody>
      </p:sp>
      <p:pic>
        <p:nvPicPr>
          <p:cNvPr id="445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7" y="1154778"/>
            <a:ext cx="7364899" cy="4074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8520-3E7E-484B-A819-1FB9D3A823E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Midterm Exam?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the class of </a:t>
            </a:r>
            <a:r>
              <a:rPr lang="en-US" altLang="zh-TW" dirty="0" smtClean="0"/>
              <a:t>Apr </a:t>
            </a:r>
            <a:r>
              <a:rPr lang="en-US" altLang="zh-TW" dirty="0" smtClean="0"/>
              <a:t>19 </a:t>
            </a:r>
            <a:r>
              <a:rPr lang="en-US" altLang="zh-TW" dirty="0" smtClean="0"/>
              <a:t>(</a:t>
            </a:r>
            <a:r>
              <a:rPr lang="en-US" altLang="zh-TW" dirty="0" smtClean="0"/>
              <a:t>10:10 </a:t>
            </a:r>
            <a:r>
              <a:rPr lang="en-US" altLang="zh-TW" dirty="0"/>
              <a:t>A</a:t>
            </a:r>
            <a:r>
              <a:rPr lang="en-US" altLang="zh-TW" dirty="0" smtClean="0"/>
              <a:t>M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r>
              <a:rPr lang="en-US" altLang="zh-TW" dirty="0"/>
              <a:t>The exam shall cover the course materials from the 1st week until a week before the exam </a:t>
            </a:r>
            <a:r>
              <a:rPr lang="en-US" altLang="zh-TW" dirty="0" smtClean="0"/>
              <a:t>date.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CAAA-6265-4D5C-AD8D-F5178695AC3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Interpolating Data with </a:t>
            </a:r>
            <a:br>
              <a:rPr lang="en-US" altLang="zh-TW" sz="3600"/>
            </a:br>
            <a:r>
              <a:rPr lang="en-US" altLang="zh-TW" sz="3600"/>
              <a:t>a High-Degree Polynomial is Bad!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sz="3000" dirty="0"/>
              <a:t>Often causes undesirable wiggling in </a:t>
            </a:r>
            <a:r>
              <a:rPr lang="en-US" altLang="zh-TW" sz="3000" dirty="0" smtClean="0"/>
              <a:t>a flat </a:t>
            </a:r>
            <a:r>
              <a:rPr lang="en-US" altLang="zh-TW" sz="3000" dirty="0"/>
              <a:t>region!</a:t>
            </a:r>
          </a:p>
        </p:txBody>
      </p:sp>
      <p:pic>
        <p:nvPicPr>
          <p:cNvPr id="474116" name="Picture 4" descr="File0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t="6026" r="3947" b="8487"/>
          <a:stretch>
            <a:fillRect/>
          </a:stretch>
        </p:blipFill>
        <p:spPr bwMode="auto">
          <a:xfrm>
            <a:off x="1331913" y="2060575"/>
            <a:ext cx="6553200" cy="4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5580063" y="3357563"/>
            <a:ext cx="19558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Fitting with 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3779838" y="4868863"/>
            <a:ext cx="19558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Fitting with 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1692275" y="6453188"/>
            <a:ext cx="19558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Fitting with 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5435600" y="6416675"/>
            <a:ext cx="19558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Fitting with 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4121" name="Text Box 9"/>
          <p:cNvSpPr txBox="1">
            <a:spLocks noChangeArrowheads="1"/>
          </p:cNvSpPr>
          <p:nvPr/>
        </p:nvSpPr>
        <p:spPr bwMode="auto">
          <a:xfrm>
            <a:off x="1908175" y="3284538"/>
            <a:ext cx="19939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Original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A40-6A59-4086-ABC4-1F29182F0B84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Remedy to High-Degree Polynomial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Break up an interval into subintervals</a:t>
            </a:r>
          </a:p>
          <a:p>
            <a:r>
              <a:rPr lang="en-US" altLang="zh-TW"/>
              <a:t>Employ piecewise polynomial interpolation</a:t>
            </a:r>
          </a:p>
        </p:txBody>
      </p:sp>
      <p:pic>
        <p:nvPicPr>
          <p:cNvPr id="475140" name="Picture 4" descr="File00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4"/>
          <a:stretch>
            <a:fillRect/>
          </a:stretch>
        </p:blipFill>
        <p:spPr bwMode="auto">
          <a:xfrm>
            <a:off x="1258888" y="2636838"/>
            <a:ext cx="6183312" cy="35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5141" name="Line 5"/>
          <p:cNvSpPr>
            <a:spLocks noChangeShapeType="1"/>
          </p:cNvSpPr>
          <p:nvPr/>
        </p:nvSpPr>
        <p:spPr bwMode="auto">
          <a:xfrm>
            <a:off x="3635375" y="3141663"/>
            <a:ext cx="0" cy="24479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5148263" y="3141663"/>
            <a:ext cx="0" cy="24479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nimBg="1"/>
      <p:bldP spid="4751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A65-4C09-4B28-9A01-C33D841DDF18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Spline Curves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82650"/>
            <a:ext cx="8229600" cy="5256213"/>
          </a:xfrm>
        </p:spPr>
        <p:txBody>
          <a:bodyPr/>
          <a:lstStyle/>
          <a:p>
            <a:r>
              <a:rPr lang="en-US" altLang="zh-TW"/>
              <a:t>Linear spline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Cubic spline</a:t>
            </a:r>
          </a:p>
        </p:txBody>
      </p:sp>
      <p:pic>
        <p:nvPicPr>
          <p:cNvPr id="476164" name="Picture 4" descr="File0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58913"/>
            <a:ext cx="7197725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165" name="Picture 5" descr="File00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1"/>
          <a:stretch>
            <a:fillRect/>
          </a:stretch>
        </p:blipFill>
        <p:spPr bwMode="auto">
          <a:xfrm>
            <a:off x="971550" y="4411663"/>
            <a:ext cx="7197725" cy="19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1187450" y="1484313"/>
            <a:ext cx="3500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Slope is discontinuous!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40C-484F-4AB0-B38C-F7D8F3CF60C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Spline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716338"/>
            <a:ext cx="8229600" cy="2592387"/>
          </a:xfrm>
        </p:spPr>
        <p:txBody>
          <a:bodyPr/>
          <a:lstStyle/>
          <a:p>
            <a:r>
              <a:rPr lang="en-US" altLang="zh-TW" sz="2800"/>
              <a:t>For each segment</a:t>
            </a:r>
          </a:p>
          <a:p>
            <a:endParaRPr lang="en-US" altLang="zh-TW" sz="2800"/>
          </a:p>
          <a:p>
            <a:r>
              <a:rPr lang="en-US" altLang="zh-TW" sz="2800"/>
              <a:t>Unique solution exists if 4 constraints are specified—</a:t>
            </a:r>
            <a:br>
              <a:rPr lang="en-US" altLang="zh-TW" sz="2800"/>
            </a:br>
            <a:r>
              <a:rPr lang="en-US" altLang="zh-TW" sz="2800"/>
              <a:t>solving a system of 4 equations for 4 unknowns</a:t>
            </a:r>
          </a:p>
          <a:p>
            <a:r>
              <a:rPr lang="en-US" altLang="zh-TW" sz="2800"/>
              <a:t>Need additional constraints for </a:t>
            </a:r>
            <a:r>
              <a:rPr lang="en-US" altLang="zh-TW" sz="2800" i="1"/>
              <a:t>g</a:t>
            </a:r>
            <a:r>
              <a:rPr lang="en-US" altLang="zh-TW" sz="2800" i="1" baseline="-25000"/>
              <a:t>0</a:t>
            </a:r>
            <a:r>
              <a:rPr lang="en-US" altLang="zh-TW" sz="2800"/>
              <a:t>(</a:t>
            </a:r>
            <a:r>
              <a:rPr lang="en-US" altLang="zh-TW" sz="2800" i="1"/>
              <a:t>x</a:t>
            </a:r>
            <a:r>
              <a:rPr lang="en-US" altLang="zh-TW" sz="2800"/>
              <a:t>) and </a:t>
            </a:r>
            <a:r>
              <a:rPr lang="en-US" altLang="zh-TW" sz="2800" i="1"/>
              <a:t>g</a:t>
            </a:r>
            <a:r>
              <a:rPr lang="en-US" altLang="zh-TW" sz="2800" i="1" baseline="-25000"/>
              <a:t>n-1</a:t>
            </a:r>
            <a:r>
              <a:rPr lang="en-US" altLang="zh-TW" sz="2800"/>
              <a:t>(</a:t>
            </a:r>
            <a:r>
              <a:rPr lang="en-US" altLang="zh-TW" sz="2800" i="1"/>
              <a:t>x</a:t>
            </a:r>
            <a:r>
              <a:rPr lang="en-US" altLang="zh-TW" sz="2800"/>
              <a:t>)</a:t>
            </a:r>
          </a:p>
        </p:txBody>
      </p:sp>
      <p:grpSp>
        <p:nvGrpSpPr>
          <p:cNvPr id="464900" name="Group 4"/>
          <p:cNvGrpSpPr>
            <a:grpSpLocks/>
          </p:cNvGrpSpPr>
          <p:nvPr/>
        </p:nvGrpSpPr>
        <p:grpSpPr bwMode="auto">
          <a:xfrm>
            <a:off x="755650" y="1196975"/>
            <a:ext cx="7848600" cy="2236788"/>
            <a:chOff x="476" y="1071"/>
            <a:chExt cx="4944" cy="1409"/>
          </a:xfrm>
        </p:grpSpPr>
        <p:pic>
          <p:nvPicPr>
            <p:cNvPr id="464901" name="Picture 5" descr="File004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7" r="2196" b="6761"/>
            <a:stretch>
              <a:fillRect/>
            </a:stretch>
          </p:blipFill>
          <p:spPr bwMode="auto">
            <a:xfrm>
              <a:off x="476" y="1071"/>
              <a:ext cx="4944" cy="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4902" name="Text Box 6"/>
            <p:cNvSpPr txBox="1">
              <a:spLocks noChangeArrowheads="1"/>
            </p:cNvSpPr>
            <p:nvPr/>
          </p:nvSpPr>
          <p:spPr bwMode="auto">
            <a:xfrm>
              <a:off x="838" y="2182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3" name="Text Box 7"/>
            <p:cNvSpPr txBox="1">
              <a:spLocks noChangeArrowheads="1"/>
            </p:cNvSpPr>
            <p:nvPr/>
          </p:nvSpPr>
          <p:spPr bwMode="auto">
            <a:xfrm>
              <a:off x="1507" y="2182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4" name="Text Box 8"/>
            <p:cNvSpPr txBox="1">
              <a:spLocks noChangeArrowheads="1"/>
            </p:cNvSpPr>
            <p:nvPr/>
          </p:nvSpPr>
          <p:spPr bwMode="auto">
            <a:xfrm>
              <a:off x="2395" y="2182"/>
              <a:ext cx="303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i-1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5" name="Text Box 9"/>
            <p:cNvSpPr txBox="1">
              <a:spLocks noChangeArrowheads="1"/>
            </p:cNvSpPr>
            <p:nvPr/>
          </p:nvSpPr>
          <p:spPr bwMode="auto">
            <a:xfrm>
              <a:off x="2981" y="2227"/>
              <a:ext cx="216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6" name="Text Box 10"/>
            <p:cNvSpPr txBox="1">
              <a:spLocks noChangeArrowheads="1"/>
            </p:cNvSpPr>
            <p:nvPr/>
          </p:nvSpPr>
          <p:spPr bwMode="auto">
            <a:xfrm>
              <a:off x="3469" y="2227"/>
              <a:ext cx="327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i+1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7" name="Text Box 11"/>
            <p:cNvSpPr txBox="1">
              <a:spLocks noChangeArrowheads="1"/>
            </p:cNvSpPr>
            <p:nvPr/>
          </p:nvSpPr>
          <p:spPr bwMode="auto">
            <a:xfrm>
              <a:off x="4367" y="2227"/>
              <a:ext cx="326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n-1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8" name="Text Box 12"/>
            <p:cNvSpPr txBox="1">
              <a:spLocks noChangeArrowheads="1"/>
            </p:cNvSpPr>
            <p:nvPr/>
          </p:nvSpPr>
          <p:spPr bwMode="auto">
            <a:xfrm>
              <a:off x="4921" y="2205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9" name="Text Box 13"/>
            <p:cNvSpPr txBox="1">
              <a:spLocks noChangeArrowheads="1"/>
            </p:cNvSpPr>
            <p:nvPr/>
          </p:nvSpPr>
          <p:spPr bwMode="auto">
            <a:xfrm>
              <a:off x="2493" y="1161"/>
              <a:ext cx="568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i-1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4910" name="Text Box 14"/>
            <p:cNvSpPr txBox="1">
              <a:spLocks noChangeArrowheads="1"/>
            </p:cNvSpPr>
            <p:nvPr/>
          </p:nvSpPr>
          <p:spPr bwMode="auto">
            <a:xfrm>
              <a:off x="3379" y="1161"/>
              <a:ext cx="461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4911" name="Text Box 15"/>
            <p:cNvSpPr txBox="1">
              <a:spLocks noChangeArrowheads="1"/>
            </p:cNvSpPr>
            <p:nvPr/>
          </p:nvSpPr>
          <p:spPr bwMode="auto">
            <a:xfrm>
              <a:off x="3877" y="1298"/>
              <a:ext cx="597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i+1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4912" name="Text Box 16"/>
            <p:cNvSpPr txBox="1">
              <a:spLocks noChangeArrowheads="1"/>
            </p:cNvSpPr>
            <p:nvPr/>
          </p:nvSpPr>
          <p:spPr bwMode="auto">
            <a:xfrm>
              <a:off x="4876" y="1298"/>
              <a:ext cx="532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knots</a:t>
              </a:r>
            </a:p>
          </p:txBody>
        </p:sp>
        <p:sp>
          <p:nvSpPr>
            <p:cNvPr id="464913" name="Line 17"/>
            <p:cNvSpPr>
              <a:spLocks noChangeShapeType="1"/>
            </p:cNvSpPr>
            <p:nvPr/>
          </p:nvSpPr>
          <p:spPr bwMode="auto">
            <a:xfrm flipH="1">
              <a:off x="5011" y="1524"/>
              <a:ext cx="91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4914" name="Oval 18"/>
            <p:cNvSpPr>
              <a:spLocks noChangeArrowheads="1"/>
            </p:cNvSpPr>
            <p:nvPr/>
          </p:nvSpPr>
          <p:spPr bwMode="auto">
            <a:xfrm>
              <a:off x="4441" y="1831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5" name="Oval 19"/>
            <p:cNvSpPr>
              <a:spLocks noChangeArrowheads="1"/>
            </p:cNvSpPr>
            <p:nvPr/>
          </p:nvSpPr>
          <p:spPr bwMode="auto">
            <a:xfrm>
              <a:off x="4966" y="1711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6" name="Oval 20"/>
            <p:cNvSpPr>
              <a:spLocks noChangeArrowheads="1"/>
            </p:cNvSpPr>
            <p:nvPr/>
          </p:nvSpPr>
          <p:spPr bwMode="auto">
            <a:xfrm>
              <a:off x="3547" y="1679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7" name="Oval 21"/>
            <p:cNvSpPr>
              <a:spLocks noChangeArrowheads="1"/>
            </p:cNvSpPr>
            <p:nvPr/>
          </p:nvSpPr>
          <p:spPr bwMode="auto">
            <a:xfrm>
              <a:off x="3018" y="1526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8" name="Oval 22"/>
            <p:cNvSpPr>
              <a:spLocks noChangeArrowheads="1"/>
            </p:cNvSpPr>
            <p:nvPr/>
          </p:nvSpPr>
          <p:spPr bwMode="auto">
            <a:xfrm>
              <a:off x="2484" y="1652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9" name="Oval 23"/>
            <p:cNvSpPr>
              <a:spLocks noChangeArrowheads="1"/>
            </p:cNvSpPr>
            <p:nvPr/>
          </p:nvSpPr>
          <p:spPr bwMode="auto">
            <a:xfrm>
              <a:off x="1573" y="1610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20" name="Oval 24"/>
            <p:cNvSpPr>
              <a:spLocks noChangeArrowheads="1"/>
            </p:cNvSpPr>
            <p:nvPr/>
          </p:nvSpPr>
          <p:spPr bwMode="auto">
            <a:xfrm>
              <a:off x="917" y="1852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464921" name="Object 25"/>
          <p:cNvGraphicFramePr>
            <a:graphicFrameLocks noChangeAspect="1"/>
          </p:cNvGraphicFramePr>
          <p:nvPr/>
        </p:nvGraphicFramePr>
        <p:xfrm>
          <a:off x="1619250" y="4221163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41" name="方程式" r:id="rId4" imgW="2857320" imgH="241200" progId="Equation.3">
                  <p:embed/>
                </p:oleObj>
              </mc:Choice>
              <mc:Fallback>
                <p:oleObj name="方程式" r:id="rId4" imgW="285732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3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E5D2-7DB8-428C-BC4F-BAFC25FC5DE8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Spline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76700"/>
            <a:ext cx="8229600" cy="2232025"/>
          </a:xfrm>
        </p:spPr>
        <p:txBody>
          <a:bodyPr/>
          <a:lstStyle/>
          <a:p>
            <a:r>
              <a:rPr lang="en-US" altLang="zh-TW" sz="2800"/>
              <a:t>Continuous position</a:t>
            </a:r>
          </a:p>
          <a:p>
            <a:endParaRPr lang="en-US" altLang="zh-TW" sz="2800"/>
          </a:p>
          <a:p>
            <a:r>
              <a:rPr lang="en-US" altLang="zh-TW" sz="2800"/>
              <a:t>Continuous slope</a:t>
            </a:r>
          </a:p>
          <a:p>
            <a:r>
              <a:rPr lang="en-US" altLang="zh-TW" sz="2800"/>
              <a:t>Continuous curvature</a:t>
            </a:r>
          </a:p>
        </p:txBody>
      </p:sp>
      <p:grpSp>
        <p:nvGrpSpPr>
          <p:cNvPr id="465924" name="Group 4"/>
          <p:cNvGrpSpPr>
            <a:grpSpLocks/>
          </p:cNvGrpSpPr>
          <p:nvPr/>
        </p:nvGrpSpPr>
        <p:grpSpPr bwMode="auto">
          <a:xfrm>
            <a:off x="755650" y="1196975"/>
            <a:ext cx="7848600" cy="2236788"/>
            <a:chOff x="476" y="1071"/>
            <a:chExt cx="4944" cy="1409"/>
          </a:xfrm>
        </p:grpSpPr>
        <p:pic>
          <p:nvPicPr>
            <p:cNvPr id="465925" name="Picture 5" descr="File004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7" r="2196" b="6761"/>
            <a:stretch>
              <a:fillRect/>
            </a:stretch>
          </p:blipFill>
          <p:spPr bwMode="auto">
            <a:xfrm>
              <a:off x="476" y="1071"/>
              <a:ext cx="4944" cy="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5926" name="Text Box 6"/>
            <p:cNvSpPr txBox="1">
              <a:spLocks noChangeArrowheads="1"/>
            </p:cNvSpPr>
            <p:nvPr/>
          </p:nvSpPr>
          <p:spPr bwMode="auto">
            <a:xfrm>
              <a:off x="838" y="2182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27" name="Text Box 7"/>
            <p:cNvSpPr txBox="1">
              <a:spLocks noChangeArrowheads="1"/>
            </p:cNvSpPr>
            <p:nvPr/>
          </p:nvSpPr>
          <p:spPr bwMode="auto">
            <a:xfrm>
              <a:off x="1507" y="2182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28" name="Text Box 8"/>
            <p:cNvSpPr txBox="1">
              <a:spLocks noChangeArrowheads="1"/>
            </p:cNvSpPr>
            <p:nvPr/>
          </p:nvSpPr>
          <p:spPr bwMode="auto">
            <a:xfrm>
              <a:off x="2395" y="2182"/>
              <a:ext cx="303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i-1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29" name="Text Box 9"/>
            <p:cNvSpPr txBox="1">
              <a:spLocks noChangeArrowheads="1"/>
            </p:cNvSpPr>
            <p:nvPr/>
          </p:nvSpPr>
          <p:spPr bwMode="auto">
            <a:xfrm>
              <a:off x="2981" y="2227"/>
              <a:ext cx="216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30" name="Text Box 10"/>
            <p:cNvSpPr txBox="1">
              <a:spLocks noChangeArrowheads="1"/>
            </p:cNvSpPr>
            <p:nvPr/>
          </p:nvSpPr>
          <p:spPr bwMode="auto">
            <a:xfrm>
              <a:off x="3469" y="2227"/>
              <a:ext cx="327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i+1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31" name="Text Box 11"/>
            <p:cNvSpPr txBox="1">
              <a:spLocks noChangeArrowheads="1"/>
            </p:cNvSpPr>
            <p:nvPr/>
          </p:nvSpPr>
          <p:spPr bwMode="auto">
            <a:xfrm>
              <a:off x="4367" y="2227"/>
              <a:ext cx="326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n-1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32" name="Text Box 12"/>
            <p:cNvSpPr txBox="1">
              <a:spLocks noChangeArrowheads="1"/>
            </p:cNvSpPr>
            <p:nvPr/>
          </p:nvSpPr>
          <p:spPr bwMode="auto">
            <a:xfrm>
              <a:off x="4921" y="2205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33" name="Text Box 13"/>
            <p:cNvSpPr txBox="1">
              <a:spLocks noChangeArrowheads="1"/>
            </p:cNvSpPr>
            <p:nvPr/>
          </p:nvSpPr>
          <p:spPr bwMode="auto">
            <a:xfrm>
              <a:off x="2493" y="1161"/>
              <a:ext cx="568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i-1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5934" name="Text Box 14"/>
            <p:cNvSpPr txBox="1">
              <a:spLocks noChangeArrowheads="1"/>
            </p:cNvSpPr>
            <p:nvPr/>
          </p:nvSpPr>
          <p:spPr bwMode="auto">
            <a:xfrm>
              <a:off x="3379" y="1161"/>
              <a:ext cx="461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5935" name="Text Box 15"/>
            <p:cNvSpPr txBox="1">
              <a:spLocks noChangeArrowheads="1"/>
            </p:cNvSpPr>
            <p:nvPr/>
          </p:nvSpPr>
          <p:spPr bwMode="auto">
            <a:xfrm>
              <a:off x="3877" y="1298"/>
              <a:ext cx="597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i+1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5936" name="Text Box 16"/>
            <p:cNvSpPr txBox="1">
              <a:spLocks noChangeArrowheads="1"/>
            </p:cNvSpPr>
            <p:nvPr/>
          </p:nvSpPr>
          <p:spPr bwMode="auto">
            <a:xfrm>
              <a:off x="4876" y="1298"/>
              <a:ext cx="532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knots</a:t>
              </a:r>
            </a:p>
          </p:txBody>
        </p:sp>
        <p:sp>
          <p:nvSpPr>
            <p:cNvPr id="465937" name="Line 17"/>
            <p:cNvSpPr>
              <a:spLocks noChangeShapeType="1"/>
            </p:cNvSpPr>
            <p:nvPr/>
          </p:nvSpPr>
          <p:spPr bwMode="auto">
            <a:xfrm flipH="1">
              <a:off x="5011" y="1524"/>
              <a:ext cx="91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5938" name="Oval 18"/>
            <p:cNvSpPr>
              <a:spLocks noChangeArrowheads="1"/>
            </p:cNvSpPr>
            <p:nvPr/>
          </p:nvSpPr>
          <p:spPr bwMode="auto">
            <a:xfrm>
              <a:off x="4441" y="1831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39" name="Oval 19"/>
            <p:cNvSpPr>
              <a:spLocks noChangeArrowheads="1"/>
            </p:cNvSpPr>
            <p:nvPr/>
          </p:nvSpPr>
          <p:spPr bwMode="auto">
            <a:xfrm>
              <a:off x="4966" y="1711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0" name="Oval 20"/>
            <p:cNvSpPr>
              <a:spLocks noChangeArrowheads="1"/>
            </p:cNvSpPr>
            <p:nvPr/>
          </p:nvSpPr>
          <p:spPr bwMode="auto">
            <a:xfrm>
              <a:off x="3547" y="1679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1" name="Oval 21"/>
            <p:cNvSpPr>
              <a:spLocks noChangeArrowheads="1"/>
            </p:cNvSpPr>
            <p:nvPr/>
          </p:nvSpPr>
          <p:spPr bwMode="auto">
            <a:xfrm>
              <a:off x="3018" y="1526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2" name="Oval 22"/>
            <p:cNvSpPr>
              <a:spLocks noChangeArrowheads="1"/>
            </p:cNvSpPr>
            <p:nvPr/>
          </p:nvSpPr>
          <p:spPr bwMode="auto">
            <a:xfrm>
              <a:off x="2484" y="1652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3" name="Oval 23"/>
            <p:cNvSpPr>
              <a:spLocks noChangeArrowheads="1"/>
            </p:cNvSpPr>
            <p:nvPr/>
          </p:nvSpPr>
          <p:spPr bwMode="auto">
            <a:xfrm>
              <a:off x="1573" y="1610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4" name="Oval 24"/>
            <p:cNvSpPr>
              <a:spLocks noChangeArrowheads="1"/>
            </p:cNvSpPr>
            <p:nvPr/>
          </p:nvSpPr>
          <p:spPr bwMode="auto">
            <a:xfrm>
              <a:off x="917" y="1852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465945" name="Object 25"/>
          <p:cNvGraphicFramePr>
            <a:graphicFrameLocks noChangeAspect="1"/>
          </p:cNvGraphicFramePr>
          <p:nvPr/>
        </p:nvGraphicFramePr>
        <p:xfrm>
          <a:off x="971550" y="3500438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45" name="方程式" r:id="rId4" imgW="2857320" imgH="241200" progId="Equation.3">
                  <p:embed/>
                </p:oleObj>
              </mc:Choice>
              <mc:Fallback>
                <p:oleObj name="方程式" r:id="rId4" imgW="285732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6" name="Object 26"/>
          <p:cNvGraphicFramePr>
            <a:graphicFrameLocks noChangeAspect="1"/>
          </p:cNvGraphicFramePr>
          <p:nvPr/>
        </p:nvGraphicFramePr>
        <p:xfrm>
          <a:off x="4284663" y="4076700"/>
          <a:ext cx="16779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46" name="方程式" r:id="rId6" imgW="672840" imgH="228600" progId="Equation.3">
                  <p:embed/>
                </p:oleObj>
              </mc:Choice>
              <mc:Fallback>
                <p:oleObj name="方程式" r:id="rId6" imgW="67284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076700"/>
                        <a:ext cx="167798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7" name="Object 27"/>
          <p:cNvGraphicFramePr>
            <a:graphicFrameLocks noChangeAspect="1"/>
          </p:cNvGraphicFramePr>
          <p:nvPr/>
        </p:nvGraphicFramePr>
        <p:xfrm>
          <a:off x="4284663" y="4581525"/>
          <a:ext cx="29448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47" name="方程式" r:id="rId8" imgW="1180800" imgH="228600" progId="Equation.3">
                  <p:embed/>
                </p:oleObj>
              </mc:Choice>
              <mc:Fallback>
                <p:oleObj name="方程式" r:id="rId8" imgW="11808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81525"/>
                        <a:ext cx="2944812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8" name="Object 28"/>
          <p:cNvGraphicFramePr>
            <a:graphicFrameLocks noChangeAspect="1"/>
          </p:cNvGraphicFramePr>
          <p:nvPr/>
        </p:nvGraphicFramePr>
        <p:xfrm>
          <a:off x="4284663" y="5084763"/>
          <a:ext cx="3197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48" name="方程式" r:id="rId10" imgW="1282680" imgH="228600" progId="Equation.3">
                  <p:embed/>
                </p:oleObj>
              </mc:Choice>
              <mc:Fallback>
                <p:oleObj name="方程式" r:id="rId10" imgW="128268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84763"/>
                        <a:ext cx="31972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9" name="Object 29"/>
          <p:cNvGraphicFramePr>
            <a:graphicFrameLocks noChangeAspect="1"/>
          </p:cNvGraphicFramePr>
          <p:nvPr/>
        </p:nvGraphicFramePr>
        <p:xfrm>
          <a:off x="4284663" y="5661025"/>
          <a:ext cx="3419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49" name="方程式" r:id="rId12" imgW="1371600" imgH="228600" progId="Equation.3">
                  <p:embed/>
                </p:oleObj>
              </mc:Choice>
              <mc:Fallback>
                <p:oleObj name="方程式" r:id="rId12" imgW="13716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661025"/>
                        <a:ext cx="34194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7C3B-0162-4852-BB3D-918D6DE6F01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Sketch for Computing Spline Coefficients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Define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 sz="2000"/>
          </a:p>
          <a:p>
            <a:r>
              <a:rPr lang="en-US" altLang="zh-TW"/>
              <a:t>We’ll compute coefficients,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by</a:t>
            </a:r>
          </a:p>
          <a:p>
            <a:pPr lvl="1"/>
            <a:r>
              <a:rPr lang="en-US" altLang="zh-TW"/>
              <a:t>Representing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as </a:t>
            </a:r>
            <a:r>
              <a:rPr lang="en-US" altLang="zh-TW" i="1"/>
              <a:t>S</a:t>
            </a:r>
            <a:r>
              <a:rPr lang="en-US" altLang="zh-TW" i="1" baseline="-25000"/>
              <a:t>i</a:t>
            </a:r>
          </a:p>
          <a:p>
            <a:pPr lvl="1"/>
            <a:r>
              <a:rPr lang="en-US" altLang="zh-TW"/>
              <a:t>Forming a matrix equation by stacking constraint equations of all segments</a:t>
            </a:r>
          </a:p>
          <a:p>
            <a:endParaRPr lang="en-US" altLang="zh-TW"/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2411413" y="1268413"/>
          <a:ext cx="1900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24" name="方程式" r:id="rId3" imgW="761760" imgH="228600" progId="Equation.3">
                  <p:embed/>
                </p:oleObj>
              </mc:Choice>
              <mc:Fallback>
                <p:oleObj name="方程式" r:id="rId3" imgW="761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268413"/>
                        <a:ext cx="190023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2411413" y="1916113"/>
          <a:ext cx="4054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25" name="方程式" r:id="rId5" imgW="1625400" imgH="228600" progId="Equation.3">
                  <p:embed/>
                </p:oleObj>
              </mc:Choice>
              <mc:Fallback>
                <p:oleObj name="方程式" r:id="rId5" imgW="1625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916113"/>
                        <a:ext cx="40544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7"/>
          <p:cNvGraphicFramePr>
            <a:graphicFrameLocks noChangeAspect="1"/>
          </p:cNvGraphicFramePr>
          <p:nvPr/>
        </p:nvGraphicFramePr>
        <p:xfrm>
          <a:off x="3995738" y="5589588"/>
          <a:ext cx="1298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26" name="方程式" r:id="rId7" imgW="520560" imgH="177480" progId="Equation.3">
                  <p:embed/>
                </p:oleObj>
              </mc:Choice>
              <mc:Fallback>
                <p:oleObj name="方程式" r:id="rId7" imgW="52056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89588"/>
                        <a:ext cx="1298575" cy="444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5B48-6609-4980-ADA2-F5F83B18C4E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Computing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,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 and </a:t>
            </a:r>
            <a:r>
              <a:rPr lang="en-US" altLang="zh-TW" i="1"/>
              <a:t>b</a:t>
            </a:r>
            <a:r>
              <a:rPr lang="en-US" altLang="zh-TW" i="1" baseline="-25000"/>
              <a:t>i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29600" cy="4608513"/>
          </a:xfrm>
          <a:noFill/>
          <a:ln/>
        </p:spPr>
        <p:txBody>
          <a:bodyPr/>
          <a:lstStyle/>
          <a:p>
            <a:r>
              <a:rPr lang="en-US" altLang="zh-TW"/>
              <a:t>From                  , we know</a:t>
            </a:r>
          </a:p>
          <a:p>
            <a:endParaRPr lang="en-US" altLang="zh-TW"/>
          </a:p>
          <a:p>
            <a:r>
              <a:rPr lang="en-US" altLang="zh-TW"/>
              <a:t>From                              ,  we have 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Using                     and            , we obtain</a:t>
            </a: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827088" y="1341438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2" name="方程式" r:id="rId3" imgW="2857320" imgH="241200" progId="Equation.3">
                  <p:embed/>
                </p:oleObj>
              </mc:Choice>
              <mc:Fallback>
                <p:oleObj name="方程式" r:id="rId3" imgW="28573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1908175" y="2060575"/>
          <a:ext cx="16779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3" name="方程式" r:id="rId5" imgW="672840" imgH="228600" progId="Equation.3">
                  <p:embed/>
                </p:oleObj>
              </mc:Choice>
              <mc:Fallback>
                <p:oleObj name="方程式" r:id="rId5" imgW="6728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1677988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4" name="Object 6"/>
          <p:cNvGraphicFramePr>
            <a:graphicFrameLocks noChangeAspect="1"/>
          </p:cNvGraphicFramePr>
          <p:nvPr/>
        </p:nvGraphicFramePr>
        <p:xfrm>
          <a:off x="1908175" y="3284538"/>
          <a:ext cx="294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4" name="方程式" r:id="rId7" imgW="1180800" imgH="228600" progId="Equation.3">
                  <p:embed/>
                </p:oleObj>
              </mc:Choice>
              <mc:Fallback>
                <p:oleObj name="方程式" r:id="rId7" imgW="1180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2944813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5508625" y="2133600"/>
          <a:ext cx="1108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5" name="方程式" r:id="rId9" imgW="444240" imgH="228600" progId="Equation.3">
                  <p:embed/>
                </p:oleObj>
              </mc:Choice>
              <mc:Fallback>
                <p:oleObj name="方程式" r:id="rId9" imgW="4442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133600"/>
                        <a:ext cx="11080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6" name="Object 8"/>
          <p:cNvGraphicFramePr>
            <a:graphicFrameLocks noChangeAspect="1"/>
          </p:cNvGraphicFramePr>
          <p:nvPr/>
        </p:nvGraphicFramePr>
        <p:xfrm>
          <a:off x="971550" y="3860800"/>
          <a:ext cx="77581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6" name="方程式" r:id="rId11" imgW="3111480" imgH="241200" progId="Equation.3">
                  <p:embed/>
                </p:oleObj>
              </mc:Choice>
              <mc:Fallback>
                <p:oleObj name="方程式" r:id="rId11" imgW="31114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7758113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7" name="Object 9"/>
          <p:cNvGraphicFramePr>
            <a:graphicFrameLocks noChangeAspect="1"/>
          </p:cNvGraphicFramePr>
          <p:nvPr/>
        </p:nvGraphicFramePr>
        <p:xfrm>
          <a:off x="971550" y="5661025"/>
          <a:ext cx="42116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7" name="方程式" r:id="rId13" imgW="1688760" imgH="253800" progId="Equation.3">
                  <p:embed/>
                </p:oleObj>
              </mc:Choice>
              <mc:Fallback>
                <p:oleObj name="方程式" r:id="rId13" imgW="168876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1025"/>
                        <a:ext cx="4211638" cy="635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8" name="Object 10"/>
          <p:cNvGraphicFramePr>
            <a:graphicFrameLocks noChangeAspect="1"/>
          </p:cNvGraphicFramePr>
          <p:nvPr/>
        </p:nvGraphicFramePr>
        <p:xfrm>
          <a:off x="1979613" y="5013325"/>
          <a:ext cx="1900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8" name="方程式" r:id="rId15" imgW="761760" imgH="228600" progId="Equation.3">
                  <p:embed/>
                </p:oleObj>
              </mc:Choice>
              <mc:Fallback>
                <p:oleObj name="方程式" r:id="rId15" imgW="7617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190023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9" name="Object 11"/>
          <p:cNvGraphicFramePr>
            <a:graphicFrameLocks noChangeAspect="1"/>
          </p:cNvGraphicFramePr>
          <p:nvPr/>
        </p:nvGraphicFramePr>
        <p:xfrm>
          <a:off x="4716463" y="5013325"/>
          <a:ext cx="1108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9" name="方程式" r:id="rId17" imgW="444240" imgH="228600" progId="Equation.3">
                  <p:embed/>
                </p:oleObj>
              </mc:Choice>
              <mc:Fallback>
                <p:oleObj name="方程式" r:id="rId17" imgW="4442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13325"/>
                        <a:ext cx="11080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16745</TotalTime>
  <Words>561</Words>
  <Application>Microsoft Office PowerPoint</Application>
  <PresentationFormat>如螢幕大小 (4:3)</PresentationFormat>
  <Paragraphs>153</Paragraphs>
  <Slides>18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Tahoma</vt:lpstr>
      <vt:lpstr>Times New Roman</vt:lpstr>
      <vt:lpstr>Wingdings</vt:lpstr>
      <vt:lpstr>Textured</vt:lpstr>
      <vt:lpstr>方程式</vt:lpstr>
      <vt:lpstr>Interpolation &amp; Curve Fitting: Spline Curves</vt:lpstr>
      <vt:lpstr>Midterm Exam?</vt:lpstr>
      <vt:lpstr>Interpolating Data with  a High-Degree Polynomial is Bad!</vt:lpstr>
      <vt:lpstr>Remedy to High-Degree Polynomial</vt:lpstr>
      <vt:lpstr>Spline Curves</vt:lpstr>
      <vt:lpstr>Cubic Spline</vt:lpstr>
      <vt:lpstr>Cubic Spline</vt:lpstr>
      <vt:lpstr>Sketch for Computing Spline Coefficients</vt:lpstr>
      <vt:lpstr>Computing di , ai and bi</vt:lpstr>
      <vt:lpstr>Computing di , ai and bi (cont.)</vt:lpstr>
      <vt:lpstr>Computing ci</vt:lpstr>
      <vt:lpstr>Relating S and h</vt:lpstr>
      <vt:lpstr>Relating S and h (cont.)</vt:lpstr>
      <vt:lpstr>Matrix for Computing Cubic Spline Coefficients</vt:lpstr>
      <vt:lpstr>Conditions at Extremities</vt:lpstr>
      <vt:lpstr>Conditions at Extremities (cont.)</vt:lpstr>
      <vt:lpstr>Modified HS=Y based on Condition 3</vt:lpstr>
      <vt:lpstr>Example: Cubic Spline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 Lin</cp:lastModifiedBy>
  <cp:revision>503</cp:revision>
  <dcterms:created xsi:type="dcterms:W3CDTF">2006-09-01T06:13:59Z</dcterms:created>
  <dcterms:modified xsi:type="dcterms:W3CDTF">2018-03-19T08:19:04Z</dcterms:modified>
</cp:coreProperties>
</file>