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7" r:id="rId1"/>
  </p:sldMasterIdLst>
  <p:notesMasterIdLst>
    <p:notesMasterId r:id="rId37"/>
  </p:notesMasterIdLst>
  <p:handoutMasterIdLst>
    <p:handoutMasterId r:id="rId38"/>
  </p:handoutMasterIdLst>
  <p:sldIdLst>
    <p:sldId id="429" r:id="rId2"/>
    <p:sldId id="445" r:id="rId3"/>
    <p:sldId id="460" r:id="rId4"/>
    <p:sldId id="447" r:id="rId5"/>
    <p:sldId id="458" r:id="rId6"/>
    <p:sldId id="461" r:id="rId7"/>
    <p:sldId id="459" r:id="rId8"/>
    <p:sldId id="451" r:id="rId9"/>
    <p:sldId id="452" r:id="rId10"/>
    <p:sldId id="453" r:id="rId11"/>
    <p:sldId id="462" r:id="rId12"/>
    <p:sldId id="464" r:id="rId13"/>
    <p:sldId id="465" r:id="rId14"/>
    <p:sldId id="454" r:id="rId15"/>
    <p:sldId id="455" r:id="rId16"/>
    <p:sldId id="456" r:id="rId17"/>
    <p:sldId id="457" r:id="rId18"/>
    <p:sldId id="467" r:id="rId19"/>
    <p:sldId id="466" r:id="rId20"/>
    <p:sldId id="469" r:id="rId21"/>
    <p:sldId id="468" r:id="rId22"/>
    <p:sldId id="479" r:id="rId23"/>
    <p:sldId id="480" r:id="rId24"/>
    <p:sldId id="470" r:id="rId25"/>
    <p:sldId id="472" r:id="rId26"/>
    <p:sldId id="471" r:id="rId27"/>
    <p:sldId id="473" r:id="rId28"/>
    <p:sldId id="474" r:id="rId29"/>
    <p:sldId id="476" r:id="rId30"/>
    <p:sldId id="475" r:id="rId31"/>
    <p:sldId id="478" r:id="rId32"/>
    <p:sldId id="484" r:id="rId33"/>
    <p:sldId id="485" r:id="rId34"/>
    <p:sldId id="481" r:id="rId35"/>
    <p:sldId id="482" r:id="rId36"/>
  </p:sldIdLst>
  <p:sldSz cx="9144000" cy="6858000" type="screen4x3"/>
  <p:notesSz cx="9775825" cy="6645275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FF0000"/>
    <a:srgbClr val="FFFFFF"/>
    <a:srgbClr val="FFCC66"/>
    <a:srgbClr val="CC0099"/>
    <a:srgbClr val="00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51" autoAdjust="0"/>
    <p:restoredTop sz="81648" autoAdjust="0"/>
  </p:normalViewPr>
  <p:slideViewPr>
    <p:cSldViewPr>
      <p:cViewPr varScale="1">
        <p:scale>
          <a:sx n="55" d="100"/>
          <a:sy n="55" d="100"/>
        </p:scale>
        <p:origin x="-1404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3" Type="http://schemas.openxmlformats.org/officeDocument/2006/relationships/image" Target="../media/image36.emf"/><Relationship Id="rId7" Type="http://schemas.openxmlformats.org/officeDocument/2006/relationships/image" Target="../media/image40.emf"/><Relationship Id="rId2" Type="http://schemas.openxmlformats.org/officeDocument/2006/relationships/image" Target="../media/image35.emf"/><Relationship Id="rId1" Type="http://schemas.openxmlformats.org/officeDocument/2006/relationships/image" Target="../media/image34.emf"/><Relationship Id="rId6" Type="http://schemas.openxmlformats.org/officeDocument/2006/relationships/image" Target="../media/image39.emf"/><Relationship Id="rId5" Type="http://schemas.openxmlformats.org/officeDocument/2006/relationships/image" Target="../media/image38.emf"/><Relationship Id="rId10" Type="http://schemas.openxmlformats.org/officeDocument/2006/relationships/image" Target="../media/image43.emf"/><Relationship Id="rId4" Type="http://schemas.openxmlformats.org/officeDocument/2006/relationships/image" Target="../media/image37.emf"/><Relationship Id="rId9" Type="http://schemas.openxmlformats.org/officeDocument/2006/relationships/image" Target="../media/image42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image" Target="../media/image44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emf"/><Relationship Id="rId1" Type="http://schemas.openxmlformats.org/officeDocument/2006/relationships/image" Target="../media/image49.emf"/><Relationship Id="rId4" Type="http://schemas.openxmlformats.org/officeDocument/2006/relationships/image" Target="../media/image5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7.emf"/><Relationship Id="rId3" Type="http://schemas.openxmlformats.org/officeDocument/2006/relationships/image" Target="../media/image62.emf"/><Relationship Id="rId7" Type="http://schemas.openxmlformats.org/officeDocument/2006/relationships/image" Target="../media/image66.emf"/><Relationship Id="rId2" Type="http://schemas.openxmlformats.org/officeDocument/2006/relationships/image" Target="../media/image61.emf"/><Relationship Id="rId1" Type="http://schemas.openxmlformats.org/officeDocument/2006/relationships/image" Target="../media/image60.emf"/><Relationship Id="rId6" Type="http://schemas.openxmlformats.org/officeDocument/2006/relationships/image" Target="../media/image65.emf"/><Relationship Id="rId11" Type="http://schemas.openxmlformats.org/officeDocument/2006/relationships/image" Target="../media/image70.emf"/><Relationship Id="rId5" Type="http://schemas.openxmlformats.org/officeDocument/2006/relationships/image" Target="../media/image64.emf"/><Relationship Id="rId10" Type="http://schemas.openxmlformats.org/officeDocument/2006/relationships/image" Target="../media/image69.emf"/><Relationship Id="rId4" Type="http://schemas.openxmlformats.org/officeDocument/2006/relationships/image" Target="../media/image63.emf"/><Relationship Id="rId9" Type="http://schemas.openxmlformats.org/officeDocument/2006/relationships/image" Target="../media/image68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79.emf"/><Relationship Id="rId3" Type="http://schemas.openxmlformats.org/officeDocument/2006/relationships/image" Target="../media/image74.emf"/><Relationship Id="rId7" Type="http://schemas.openxmlformats.org/officeDocument/2006/relationships/image" Target="../media/image78.emf"/><Relationship Id="rId2" Type="http://schemas.openxmlformats.org/officeDocument/2006/relationships/image" Target="../media/image73.emf"/><Relationship Id="rId1" Type="http://schemas.openxmlformats.org/officeDocument/2006/relationships/image" Target="../media/image72.emf"/><Relationship Id="rId6" Type="http://schemas.openxmlformats.org/officeDocument/2006/relationships/image" Target="../media/image77.emf"/><Relationship Id="rId5" Type="http://schemas.openxmlformats.org/officeDocument/2006/relationships/image" Target="../media/image76.emf"/><Relationship Id="rId10" Type="http://schemas.openxmlformats.org/officeDocument/2006/relationships/image" Target="../media/image81.emf"/><Relationship Id="rId4" Type="http://schemas.openxmlformats.org/officeDocument/2006/relationships/image" Target="../media/image75.emf"/><Relationship Id="rId9" Type="http://schemas.openxmlformats.org/officeDocument/2006/relationships/image" Target="../media/image80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89.emf"/><Relationship Id="rId13" Type="http://schemas.openxmlformats.org/officeDocument/2006/relationships/image" Target="../media/image94.emf"/><Relationship Id="rId3" Type="http://schemas.openxmlformats.org/officeDocument/2006/relationships/image" Target="../media/image84.emf"/><Relationship Id="rId7" Type="http://schemas.openxmlformats.org/officeDocument/2006/relationships/image" Target="../media/image88.emf"/><Relationship Id="rId12" Type="http://schemas.openxmlformats.org/officeDocument/2006/relationships/image" Target="../media/image93.emf"/><Relationship Id="rId2" Type="http://schemas.openxmlformats.org/officeDocument/2006/relationships/image" Target="../media/image83.emf"/><Relationship Id="rId1" Type="http://schemas.openxmlformats.org/officeDocument/2006/relationships/image" Target="../media/image82.emf"/><Relationship Id="rId6" Type="http://schemas.openxmlformats.org/officeDocument/2006/relationships/image" Target="../media/image87.emf"/><Relationship Id="rId11" Type="http://schemas.openxmlformats.org/officeDocument/2006/relationships/image" Target="../media/image92.emf"/><Relationship Id="rId5" Type="http://schemas.openxmlformats.org/officeDocument/2006/relationships/image" Target="../media/image86.emf"/><Relationship Id="rId10" Type="http://schemas.openxmlformats.org/officeDocument/2006/relationships/image" Target="../media/image91.emf"/><Relationship Id="rId4" Type="http://schemas.openxmlformats.org/officeDocument/2006/relationships/image" Target="../media/image85.emf"/><Relationship Id="rId9" Type="http://schemas.openxmlformats.org/officeDocument/2006/relationships/image" Target="../media/image90.emf"/><Relationship Id="rId14" Type="http://schemas.openxmlformats.org/officeDocument/2006/relationships/image" Target="../media/image95.e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emf"/><Relationship Id="rId3" Type="http://schemas.openxmlformats.org/officeDocument/2006/relationships/image" Target="../media/image99.emf"/><Relationship Id="rId7" Type="http://schemas.openxmlformats.org/officeDocument/2006/relationships/image" Target="../media/image103.emf"/><Relationship Id="rId2" Type="http://schemas.openxmlformats.org/officeDocument/2006/relationships/image" Target="../media/image98.emf"/><Relationship Id="rId1" Type="http://schemas.openxmlformats.org/officeDocument/2006/relationships/image" Target="../media/image97.emf"/><Relationship Id="rId6" Type="http://schemas.openxmlformats.org/officeDocument/2006/relationships/image" Target="../media/image102.emf"/><Relationship Id="rId5" Type="http://schemas.openxmlformats.org/officeDocument/2006/relationships/image" Target="../media/image101.emf"/><Relationship Id="rId4" Type="http://schemas.openxmlformats.org/officeDocument/2006/relationships/image" Target="../media/image100.emf"/><Relationship Id="rId9" Type="http://schemas.openxmlformats.org/officeDocument/2006/relationships/image" Target="../media/image105.e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emf"/><Relationship Id="rId3" Type="http://schemas.openxmlformats.org/officeDocument/2006/relationships/image" Target="../media/image108.emf"/><Relationship Id="rId7" Type="http://schemas.openxmlformats.org/officeDocument/2006/relationships/image" Target="../media/image112.emf"/><Relationship Id="rId12" Type="http://schemas.openxmlformats.org/officeDocument/2006/relationships/image" Target="../media/image117.emf"/><Relationship Id="rId2" Type="http://schemas.openxmlformats.org/officeDocument/2006/relationships/image" Target="../media/image107.emf"/><Relationship Id="rId1" Type="http://schemas.openxmlformats.org/officeDocument/2006/relationships/image" Target="../media/image106.emf"/><Relationship Id="rId6" Type="http://schemas.openxmlformats.org/officeDocument/2006/relationships/image" Target="../media/image111.emf"/><Relationship Id="rId11" Type="http://schemas.openxmlformats.org/officeDocument/2006/relationships/image" Target="../media/image116.emf"/><Relationship Id="rId5" Type="http://schemas.openxmlformats.org/officeDocument/2006/relationships/image" Target="../media/image110.emf"/><Relationship Id="rId10" Type="http://schemas.openxmlformats.org/officeDocument/2006/relationships/image" Target="../media/image115.emf"/><Relationship Id="rId4" Type="http://schemas.openxmlformats.org/officeDocument/2006/relationships/image" Target="../media/image109.emf"/><Relationship Id="rId9" Type="http://schemas.openxmlformats.org/officeDocument/2006/relationships/image" Target="../media/image114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emf"/><Relationship Id="rId2" Type="http://schemas.openxmlformats.org/officeDocument/2006/relationships/image" Target="../media/image120.emf"/><Relationship Id="rId1" Type="http://schemas.openxmlformats.org/officeDocument/2006/relationships/image" Target="../media/image119.emf"/><Relationship Id="rId4" Type="http://schemas.openxmlformats.org/officeDocument/2006/relationships/image" Target="../media/image122.e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emf"/><Relationship Id="rId3" Type="http://schemas.openxmlformats.org/officeDocument/2006/relationships/image" Target="../media/image125.emf"/><Relationship Id="rId7" Type="http://schemas.openxmlformats.org/officeDocument/2006/relationships/image" Target="../media/image129.emf"/><Relationship Id="rId12" Type="http://schemas.openxmlformats.org/officeDocument/2006/relationships/image" Target="../media/image134.emf"/><Relationship Id="rId2" Type="http://schemas.openxmlformats.org/officeDocument/2006/relationships/image" Target="../media/image124.emf"/><Relationship Id="rId1" Type="http://schemas.openxmlformats.org/officeDocument/2006/relationships/image" Target="../media/image123.emf"/><Relationship Id="rId6" Type="http://schemas.openxmlformats.org/officeDocument/2006/relationships/image" Target="../media/image128.emf"/><Relationship Id="rId11" Type="http://schemas.openxmlformats.org/officeDocument/2006/relationships/image" Target="../media/image133.emf"/><Relationship Id="rId5" Type="http://schemas.openxmlformats.org/officeDocument/2006/relationships/image" Target="../media/image127.emf"/><Relationship Id="rId10" Type="http://schemas.openxmlformats.org/officeDocument/2006/relationships/image" Target="../media/image132.emf"/><Relationship Id="rId4" Type="http://schemas.openxmlformats.org/officeDocument/2006/relationships/image" Target="../media/image126.emf"/><Relationship Id="rId9" Type="http://schemas.openxmlformats.org/officeDocument/2006/relationships/image" Target="../media/image131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emf"/><Relationship Id="rId2" Type="http://schemas.openxmlformats.org/officeDocument/2006/relationships/image" Target="../media/image136.emf"/><Relationship Id="rId1" Type="http://schemas.openxmlformats.org/officeDocument/2006/relationships/image" Target="../media/image135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emf"/><Relationship Id="rId2" Type="http://schemas.openxmlformats.org/officeDocument/2006/relationships/image" Target="../media/image140.emf"/><Relationship Id="rId1" Type="http://schemas.openxmlformats.org/officeDocument/2006/relationships/image" Target="../media/image139.emf"/><Relationship Id="rId4" Type="http://schemas.openxmlformats.org/officeDocument/2006/relationships/image" Target="../media/image142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emf"/><Relationship Id="rId2" Type="http://schemas.openxmlformats.org/officeDocument/2006/relationships/image" Target="../media/image144.emf"/><Relationship Id="rId1" Type="http://schemas.openxmlformats.org/officeDocument/2006/relationships/image" Target="../media/image143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emf"/><Relationship Id="rId2" Type="http://schemas.openxmlformats.org/officeDocument/2006/relationships/image" Target="../media/image147.emf"/><Relationship Id="rId1" Type="http://schemas.openxmlformats.org/officeDocument/2006/relationships/image" Target="../media/image146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Relationship Id="rId4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35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4" tIns="45708" rIns="91414" bIns="45708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38788" y="0"/>
            <a:ext cx="4235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4" tIns="45708" rIns="91414" bIns="45708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311900"/>
            <a:ext cx="4235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4" tIns="45708" rIns="91414" bIns="45708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124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38788" y="6311900"/>
            <a:ext cx="4235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4" tIns="45708" rIns="91414" bIns="45708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7F47E014-7DF3-4530-813B-0E2E44DB536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37196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35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4" tIns="45708" rIns="91414" bIns="45708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38788" y="0"/>
            <a:ext cx="4235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4" tIns="45708" rIns="91414" bIns="45708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9523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3227388" y="498475"/>
            <a:ext cx="3321050" cy="24907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52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9488" y="3157538"/>
            <a:ext cx="7816850" cy="298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4" tIns="45708" rIns="91414" bIns="45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311900"/>
            <a:ext cx="4235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4" tIns="45708" rIns="91414" bIns="45708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952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38788" y="6311900"/>
            <a:ext cx="4235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4" tIns="45708" rIns="91414" bIns="45708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DABDE1A5-DFBE-4876-A8C2-C7011E50650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356391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eptember_1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1999" TargetMode="External"/><Relationship Id="rId5" Type="http://schemas.openxmlformats.org/officeDocument/2006/relationships/hyperlink" Target="http://en.wikipedia.org/wiki/November_25" TargetMode="External"/><Relationship Id="rId4" Type="http://schemas.openxmlformats.org/officeDocument/2006/relationships/hyperlink" Target="http://en.wikipedia.org/wiki/1910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E81461-EB61-4929-AD65-C315746B9632}" type="slidenum">
              <a:rPr lang="en-US" altLang="zh-TW"/>
              <a:pPr/>
              <a:t>1</a:t>
            </a:fld>
            <a:endParaRPr lang="en-US" altLang="zh-TW"/>
          </a:p>
        </p:txBody>
      </p:sp>
      <p:sp>
        <p:nvSpPr>
          <p:cNvPr id="4208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/>
              <a:t>Pierre Étienne Bézier</a:t>
            </a:r>
            <a:r>
              <a:rPr lang="en-US" altLang="zh-TW"/>
              <a:t> (</a:t>
            </a:r>
            <a:r>
              <a:rPr lang="en-US" altLang="zh-TW">
                <a:hlinkClick r:id="rId3" tooltip="September 1"/>
              </a:rPr>
              <a:t>September 1</a:t>
            </a:r>
            <a:r>
              <a:rPr lang="en-US" altLang="zh-TW"/>
              <a:t>, </a:t>
            </a:r>
            <a:r>
              <a:rPr lang="en-US" altLang="zh-TW">
                <a:hlinkClick r:id="rId4" tooltip="1910"/>
              </a:rPr>
              <a:t>1910</a:t>
            </a:r>
            <a:r>
              <a:rPr lang="en-US" altLang="zh-TW"/>
              <a:t> – </a:t>
            </a:r>
            <a:r>
              <a:rPr lang="en-US" altLang="zh-TW">
                <a:hlinkClick r:id="rId5" tooltip="November 25"/>
              </a:rPr>
              <a:t>November 25</a:t>
            </a:r>
            <a:r>
              <a:rPr lang="en-US" altLang="zh-TW"/>
              <a:t>, </a:t>
            </a:r>
            <a:r>
              <a:rPr lang="en-US" altLang="zh-TW">
                <a:hlinkClick r:id="rId6" tooltip="1999"/>
              </a:rPr>
              <a:t>1999</a:t>
            </a:r>
            <a:r>
              <a:rPr lang="en-US" altLang="zh-TW"/>
              <a:t>) (pronounced "bay zee ay“) </a:t>
            </a:r>
          </a:p>
          <a:p>
            <a:r>
              <a:rPr lang="en-US" altLang="zh-TW"/>
              <a:t>Received his Ph.D. in mathematics at age 67, (1977)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76400"/>
            <a:ext cx="7772400" cy="18288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effectLst>
                  <a:outerShdw blurRad="38100" dist="38100" dir="2700000" algn="tl">
                    <a:srgbClr val="003366"/>
                  </a:outerShdw>
                </a:effectLst>
                <a:latin typeface="Arial" charset="0"/>
              </a:defRPr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z="1400"/>
            </a:lvl1pPr>
          </a:lstStyle>
          <a:p>
            <a:fld id="{50675CFC-F78A-4029-B44A-BFDEF14B253A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78CFC2-2537-48F7-9514-EDDDCABA299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00313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38925" y="115888"/>
            <a:ext cx="2058988" cy="619283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15888"/>
            <a:ext cx="6029325" cy="61928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811236-1DD3-4F9A-B7C2-2A71FF1300F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07717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B2B3E0-D5EA-4C8F-BCCA-7890BBEF257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82027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2D8AA4-7B9F-4C39-BAEA-533C50C6E1E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55899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620838"/>
            <a:ext cx="4038600" cy="4687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59313" y="1620838"/>
            <a:ext cx="4038600" cy="4687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EFD8CD-E5AF-40AE-844F-10F9984ED49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49457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7923D4-0D47-423F-9CE5-B309134A6BA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7607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A3531E-0FC7-41A7-9613-DC5F6B0ECB5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76333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71C6EB-649A-485E-85A9-BE5BC0D5168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2644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6FA2C9-00FB-43FC-BF8A-EF4A44DDFF4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82062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9964FD-5AA3-49D4-8DFF-82E4BF1F927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1165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822960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620838"/>
            <a:ext cx="8229600" cy="4687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067175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effectLst>
                  <a:outerShdw blurRad="38100" dist="38100" dir="2700000" algn="tl">
                    <a:srgbClr val="003366"/>
                  </a:outerShdw>
                </a:effectLst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56328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87675" y="6245225"/>
            <a:ext cx="576103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2000">
                <a:solidFill>
                  <a:srgbClr val="FFFF00"/>
                </a:solidFill>
                <a:latin typeface="+mn-lt"/>
              </a:defRPr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56329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7705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2000">
                <a:solidFill>
                  <a:srgbClr val="FFFF00"/>
                </a:solidFill>
                <a:latin typeface="+mn-lt"/>
              </a:defRPr>
            </a:lvl1pPr>
          </a:lstStyle>
          <a:p>
            <a:fld id="{C538AF1C-C721-415B-9868-F79870C3E534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Image:Bezier_forth_anim.gi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2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6.e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28.emf"/><Relationship Id="rId4" Type="http://schemas.openxmlformats.org/officeDocument/2006/relationships/image" Target="../media/image25.emf"/><Relationship Id="rId9" Type="http://schemas.openxmlformats.org/officeDocument/2006/relationships/oleObject" Target="../embeddings/oleObject2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1.e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3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13" Type="http://schemas.openxmlformats.org/officeDocument/2006/relationships/oleObject" Target="../embeddings/oleObject37.bin"/><Relationship Id="rId18" Type="http://schemas.openxmlformats.org/officeDocument/2006/relationships/image" Target="../media/image41.emf"/><Relationship Id="rId3" Type="http://schemas.openxmlformats.org/officeDocument/2006/relationships/oleObject" Target="../embeddings/oleObject32.bin"/><Relationship Id="rId21" Type="http://schemas.openxmlformats.org/officeDocument/2006/relationships/oleObject" Target="../embeddings/oleObject41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38.emf"/><Relationship Id="rId17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0.emf"/><Relationship Id="rId20" Type="http://schemas.openxmlformats.org/officeDocument/2006/relationships/image" Target="../media/image42.e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5.e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5" Type="http://schemas.openxmlformats.org/officeDocument/2006/relationships/oleObject" Target="../embeddings/oleObject38.bin"/><Relationship Id="rId10" Type="http://schemas.openxmlformats.org/officeDocument/2006/relationships/image" Target="../media/image37.emf"/><Relationship Id="rId19" Type="http://schemas.openxmlformats.org/officeDocument/2006/relationships/oleObject" Target="../embeddings/oleObject40.bin"/><Relationship Id="rId4" Type="http://schemas.openxmlformats.org/officeDocument/2006/relationships/image" Target="../media/image34.emf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39.emf"/><Relationship Id="rId22" Type="http://schemas.openxmlformats.org/officeDocument/2006/relationships/image" Target="../media/image4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4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3.bin"/><Relationship Id="rId5" Type="http://schemas.openxmlformats.org/officeDocument/2006/relationships/image" Target="../media/image44.emf"/><Relationship Id="rId4" Type="http://schemas.openxmlformats.org/officeDocument/2006/relationships/oleObject" Target="../embeddings/oleObject4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8.e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7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3" Type="http://schemas.openxmlformats.org/officeDocument/2006/relationships/image" Target="../media/image53.png"/><Relationship Id="rId7" Type="http://schemas.openxmlformats.org/officeDocument/2006/relationships/image" Target="../media/image5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7.bin"/><Relationship Id="rId11" Type="http://schemas.openxmlformats.org/officeDocument/2006/relationships/image" Target="../media/image52.emf"/><Relationship Id="rId5" Type="http://schemas.openxmlformats.org/officeDocument/2006/relationships/image" Target="../media/image49.emf"/><Relationship Id="rId10" Type="http://schemas.openxmlformats.org/officeDocument/2006/relationships/oleObject" Target="../embeddings/oleObject49.bin"/><Relationship Id="rId4" Type="http://schemas.openxmlformats.org/officeDocument/2006/relationships/oleObject" Target="../embeddings/oleObject46.bin"/><Relationship Id="rId9" Type="http://schemas.openxmlformats.org/officeDocument/2006/relationships/image" Target="../media/image5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54.emf"/><Relationship Id="rId4" Type="http://schemas.openxmlformats.org/officeDocument/2006/relationships/oleObject" Target="../embeddings/oleObject50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13" Type="http://schemas.openxmlformats.org/officeDocument/2006/relationships/image" Target="../media/image64.emf"/><Relationship Id="rId18" Type="http://schemas.openxmlformats.org/officeDocument/2006/relationships/oleObject" Target="../embeddings/oleObject58.bin"/><Relationship Id="rId3" Type="http://schemas.openxmlformats.org/officeDocument/2006/relationships/oleObject" Target="../embeddings/oleObject51.bin"/><Relationship Id="rId21" Type="http://schemas.openxmlformats.org/officeDocument/2006/relationships/image" Target="../media/image68.emf"/><Relationship Id="rId7" Type="http://schemas.openxmlformats.org/officeDocument/2006/relationships/image" Target="../media/image71.png"/><Relationship Id="rId12" Type="http://schemas.openxmlformats.org/officeDocument/2006/relationships/oleObject" Target="../embeddings/oleObject55.bin"/><Relationship Id="rId17" Type="http://schemas.openxmlformats.org/officeDocument/2006/relationships/image" Target="../media/image66.emf"/><Relationship Id="rId25" Type="http://schemas.openxmlformats.org/officeDocument/2006/relationships/image" Target="../media/image70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7.bin"/><Relationship Id="rId20" Type="http://schemas.openxmlformats.org/officeDocument/2006/relationships/oleObject" Target="../embeddings/oleObject59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1.emf"/><Relationship Id="rId11" Type="http://schemas.openxmlformats.org/officeDocument/2006/relationships/image" Target="../media/image63.emf"/><Relationship Id="rId24" Type="http://schemas.openxmlformats.org/officeDocument/2006/relationships/oleObject" Target="../embeddings/oleObject61.bin"/><Relationship Id="rId5" Type="http://schemas.openxmlformats.org/officeDocument/2006/relationships/oleObject" Target="../embeddings/oleObject52.bin"/><Relationship Id="rId15" Type="http://schemas.openxmlformats.org/officeDocument/2006/relationships/image" Target="../media/image65.emf"/><Relationship Id="rId23" Type="http://schemas.openxmlformats.org/officeDocument/2006/relationships/image" Target="../media/image69.emf"/><Relationship Id="rId10" Type="http://schemas.openxmlformats.org/officeDocument/2006/relationships/oleObject" Target="../embeddings/oleObject54.bin"/><Relationship Id="rId19" Type="http://schemas.openxmlformats.org/officeDocument/2006/relationships/image" Target="../media/image67.emf"/><Relationship Id="rId4" Type="http://schemas.openxmlformats.org/officeDocument/2006/relationships/image" Target="../media/image60.emf"/><Relationship Id="rId9" Type="http://schemas.openxmlformats.org/officeDocument/2006/relationships/image" Target="../media/image62.emf"/><Relationship Id="rId14" Type="http://schemas.openxmlformats.org/officeDocument/2006/relationships/oleObject" Target="../embeddings/oleObject56.bin"/><Relationship Id="rId22" Type="http://schemas.openxmlformats.org/officeDocument/2006/relationships/oleObject" Target="../embeddings/oleObject60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emf"/><Relationship Id="rId13" Type="http://schemas.openxmlformats.org/officeDocument/2006/relationships/oleObject" Target="../embeddings/oleObject67.bin"/><Relationship Id="rId18" Type="http://schemas.openxmlformats.org/officeDocument/2006/relationships/image" Target="../media/image79.emf"/><Relationship Id="rId3" Type="http://schemas.openxmlformats.org/officeDocument/2006/relationships/oleObject" Target="../embeddings/oleObject62.bin"/><Relationship Id="rId21" Type="http://schemas.openxmlformats.org/officeDocument/2006/relationships/oleObject" Target="../embeddings/oleObject71.bin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76.emf"/><Relationship Id="rId17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8.emf"/><Relationship Id="rId20" Type="http://schemas.openxmlformats.org/officeDocument/2006/relationships/image" Target="../media/image80.e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3.emf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3.bin"/><Relationship Id="rId15" Type="http://schemas.openxmlformats.org/officeDocument/2006/relationships/oleObject" Target="../embeddings/oleObject68.bin"/><Relationship Id="rId10" Type="http://schemas.openxmlformats.org/officeDocument/2006/relationships/image" Target="../media/image75.emf"/><Relationship Id="rId19" Type="http://schemas.openxmlformats.org/officeDocument/2006/relationships/oleObject" Target="../embeddings/oleObject70.bin"/><Relationship Id="rId4" Type="http://schemas.openxmlformats.org/officeDocument/2006/relationships/image" Target="../media/image72.emf"/><Relationship Id="rId9" Type="http://schemas.openxmlformats.org/officeDocument/2006/relationships/oleObject" Target="../embeddings/oleObject65.bin"/><Relationship Id="rId14" Type="http://schemas.openxmlformats.org/officeDocument/2006/relationships/image" Target="../media/image77.emf"/><Relationship Id="rId22" Type="http://schemas.openxmlformats.org/officeDocument/2006/relationships/image" Target="../media/image81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13" Type="http://schemas.openxmlformats.org/officeDocument/2006/relationships/image" Target="../media/image86.emf"/><Relationship Id="rId18" Type="http://schemas.openxmlformats.org/officeDocument/2006/relationships/oleObject" Target="../embeddings/oleObject79.bin"/><Relationship Id="rId26" Type="http://schemas.openxmlformats.org/officeDocument/2006/relationships/image" Target="../media/image92.emf"/><Relationship Id="rId3" Type="http://schemas.openxmlformats.org/officeDocument/2006/relationships/oleObject" Target="../embeddings/oleObject72.bin"/><Relationship Id="rId21" Type="http://schemas.openxmlformats.org/officeDocument/2006/relationships/image" Target="../media/image90.emf"/><Relationship Id="rId7" Type="http://schemas.openxmlformats.org/officeDocument/2006/relationships/image" Target="../media/image83.emf"/><Relationship Id="rId12" Type="http://schemas.openxmlformats.org/officeDocument/2006/relationships/oleObject" Target="../embeddings/oleObject76.bin"/><Relationship Id="rId17" Type="http://schemas.openxmlformats.org/officeDocument/2006/relationships/image" Target="../media/image88.emf"/><Relationship Id="rId25" Type="http://schemas.openxmlformats.org/officeDocument/2006/relationships/oleObject" Target="../embeddings/oleObject82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8.bin"/><Relationship Id="rId20" Type="http://schemas.openxmlformats.org/officeDocument/2006/relationships/oleObject" Target="../embeddings/oleObject80.bin"/><Relationship Id="rId29" Type="http://schemas.openxmlformats.org/officeDocument/2006/relationships/oleObject" Target="../embeddings/oleObject84.bin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73.bin"/><Relationship Id="rId11" Type="http://schemas.openxmlformats.org/officeDocument/2006/relationships/image" Target="../media/image85.emf"/><Relationship Id="rId24" Type="http://schemas.openxmlformats.org/officeDocument/2006/relationships/image" Target="../media/image96.jpeg"/><Relationship Id="rId32" Type="http://schemas.openxmlformats.org/officeDocument/2006/relationships/image" Target="../media/image95.emf"/><Relationship Id="rId5" Type="http://schemas.openxmlformats.org/officeDocument/2006/relationships/image" Target="../media/image71.png"/><Relationship Id="rId15" Type="http://schemas.openxmlformats.org/officeDocument/2006/relationships/image" Target="../media/image87.emf"/><Relationship Id="rId23" Type="http://schemas.openxmlformats.org/officeDocument/2006/relationships/image" Target="../media/image91.emf"/><Relationship Id="rId28" Type="http://schemas.openxmlformats.org/officeDocument/2006/relationships/image" Target="../media/image93.emf"/><Relationship Id="rId10" Type="http://schemas.openxmlformats.org/officeDocument/2006/relationships/oleObject" Target="../embeddings/oleObject75.bin"/><Relationship Id="rId19" Type="http://schemas.openxmlformats.org/officeDocument/2006/relationships/image" Target="../media/image89.emf"/><Relationship Id="rId31" Type="http://schemas.openxmlformats.org/officeDocument/2006/relationships/oleObject" Target="../embeddings/oleObject85.bin"/><Relationship Id="rId4" Type="http://schemas.openxmlformats.org/officeDocument/2006/relationships/image" Target="../media/image82.emf"/><Relationship Id="rId9" Type="http://schemas.openxmlformats.org/officeDocument/2006/relationships/image" Target="../media/image84.emf"/><Relationship Id="rId14" Type="http://schemas.openxmlformats.org/officeDocument/2006/relationships/oleObject" Target="../embeddings/oleObject77.bin"/><Relationship Id="rId22" Type="http://schemas.openxmlformats.org/officeDocument/2006/relationships/oleObject" Target="../embeddings/oleObject81.bin"/><Relationship Id="rId27" Type="http://schemas.openxmlformats.org/officeDocument/2006/relationships/oleObject" Target="../embeddings/oleObject83.bin"/><Relationship Id="rId30" Type="http://schemas.openxmlformats.org/officeDocument/2006/relationships/image" Target="../media/image94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8.bin"/><Relationship Id="rId13" Type="http://schemas.openxmlformats.org/officeDocument/2006/relationships/image" Target="../media/image101.emf"/><Relationship Id="rId18" Type="http://schemas.openxmlformats.org/officeDocument/2006/relationships/oleObject" Target="../embeddings/oleObject93.bin"/><Relationship Id="rId3" Type="http://schemas.openxmlformats.org/officeDocument/2006/relationships/image" Target="../media/image96.jpeg"/><Relationship Id="rId21" Type="http://schemas.openxmlformats.org/officeDocument/2006/relationships/image" Target="../media/image105.emf"/><Relationship Id="rId7" Type="http://schemas.openxmlformats.org/officeDocument/2006/relationships/image" Target="../media/image98.emf"/><Relationship Id="rId12" Type="http://schemas.openxmlformats.org/officeDocument/2006/relationships/oleObject" Target="../embeddings/oleObject90.bin"/><Relationship Id="rId17" Type="http://schemas.openxmlformats.org/officeDocument/2006/relationships/image" Target="../media/image103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92.bin"/><Relationship Id="rId20" Type="http://schemas.openxmlformats.org/officeDocument/2006/relationships/oleObject" Target="../embeddings/oleObject94.bin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87.bin"/><Relationship Id="rId11" Type="http://schemas.openxmlformats.org/officeDocument/2006/relationships/image" Target="../media/image100.emf"/><Relationship Id="rId5" Type="http://schemas.openxmlformats.org/officeDocument/2006/relationships/image" Target="../media/image97.emf"/><Relationship Id="rId15" Type="http://schemas.openxmlformats.org/officeDocument/2006/relationships/image" Target="../media/image102.emf"/><Relationship Id="rId10" Type="http://schemas.openxmlformats.org/officeDocument/2006/relationships/oleObject" Target="../embeddings/oleObject89.bin"/><Relationship Id="rId19" Type="http://schemas.openxmlformats.org/officeDocument/2006/relationships/image" Target="../media/image104.emf"/><Relationship Id="rId4" Type="http://schemas.openxmlformats.org/officeDocument/2006/relationships/oleObject" Target="../embeddings/oleObject86.bin"/><Relationship Id="rId9" Type="http://schemas.openxmlformats.org/officeDocument/2006/relationships/image" Target="../media/image99.emf"/><Relationship Id="rId14" Type="http://schemas.openxmlformats.org/officeDocument/2006/relationships/oleObject" Target="../embeddings/oleObject91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emf"/><Relationship Id="rId13" Type="http://schemas.openxmlformats.org/officeDocument/2006/relationships/image" Target="../media/image110.emf"/><Relationship Id="rId18" Type="http://schemas.openxmlformats.org/officeDocument/2006/relationships/oleObject" Target="../embeddings/oleObject102.bin"/><Relationship Id="rId26" Type="http://schemas.openxmlformats.org/officeDocument/2006/relationships/oleObject" Target="../embeddings/oleObject106.bin"/><Relationship Id="rId3" Type="http://schemas.openxmlformats.org/officeDocument/2006/relationships/oleObject" Target="../embeddings/oleObject95.bin"/><Relationship Id="rId21" Type="http://schemas.openxmlformats.org/officeDocument/2006/relationships/image" Target="../media/image114.emf"/><Relationship Id="rId7" Type="http://schemas.openxmlformats.org/officeDocument/2006/relationships/oleObject" Target="../embeddings/oleObject97.bin"/><Relationship Id="rId12" Type="http://schemas.openxmlformats.org/officeDocument/2006/relationships/oleObject" Target="../embeddings/oleObject99.bin"/><Relationship Id="rId17" Type="http://schemas.openxmlformats.org/officeDocument/2006/relationships/image" Target="../media/image112.emf"/><Relationship Id="rId25" Type="http://schemas.openxmlformats.org/officeDocument/2006/relationships/image" Target="../media/image116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01.bin"/><Relationship Id="rId20" Type="http://schemas.openxmlformats.org/officeDocument/2006/relationships/oleObject" Target="../embeddings/oleObject103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07.emf"/><Relationship Id="rId11" Type="http://schemas.openxmlformats.org/officeDocument/2006/relationships/image" Target="../media/image109.emf"/><Relationship Id="rId24" Type="http://schemas.openxmlformats.org/officeDocument/2006/relationships/oleObject" Target="../embeddings/oleObject105.bin"/><Relationship Id="rId5" Type="http://schemas.openxmlformats.org/officeDocument/2006/relationships/oleObject" Target="../embeddings/oleObject96.bin"/><Relationship Id="rId15" Type="http://schemas.openxmlformats.org/officeDocument/2006/relationships/image" Target="../media/image111.emf"/><Relationship Id="rId23" Type="http://schemas.openxmlformats.org/officeDocument/2006/relationships/image" Target="../media/image115.emf"/><Relationship Id="rId10" Type="http://schemas.openxmlformats.org/officeDocument/2006/relationships/oleObject" Target="../embeddings/oleObject98.bin"/><Relationship Id="rId19" Type="http://schemas.openxmlformats.org/officeDocument/2006/relationships/image" Target="../media/image113.emf"/><Relationship Id="rId4" Type="http://schemas.openxmlformats.org/officeDocument/2006/relationships/image" Target="../media/image106.emf"/><Relationship Id="rId9" Type="http://schemas.openxmlformats.org/officeDocument/2006/relationships/image" Target="../media/image71.png"/><Relationship Id="rId14" Type="http://schemas.openxmlformats.org/officeDocument/2006/relationships/oleObject" Target="../embeddings/oleObject100.bin"/><Relationship Id="rId22" Type="http://schemas.openxmlformats.org/officeDocument/2006/relationships/oleObject" Target="../embeddings/oleObject104.bin"/><Relationship Id="rId27" Type="http://schemas.openxmlformats.org/officeDocument/2006/relationships/image" Target="../media/image117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emf"/><Relationship Id="rId3" Type="http://schemas.openxmlformats.org/officeDocument/2006/relationships/oleObject" Target="../embeddings/oleObject107.bin"/><Relationship Id="rId7" Type="http://schemas.openxmlformats.org/officeDocument/2006/relationships/oleObject" Target="../embeddings/oleObject10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20.emf"/><Relationship Id="rId5" Type="http://schemas.openxmlformats.org/officeDocument/2006/relationships/oleObject" Target="../embeddings/oleObject108.bin"/><Relationship Id="rId10" Type="http://schemas.openxmlformats.org/officeDocument/2006/relationships/image" Target="../media/image122.emf"/><Relationship Id="rId4" Type="http://schemas.openxmlformats.org/officeDocument/2006/relationships/image" Target="../media/image119.emf"/><Relationship Id="rId9" Type="http://schemas.openxmlformats.org/officeDocument/2006/relationships/oleObject" Target="../embeddings/oleObject110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emf"/><Relationship Id="rId13" Type="http://schemas.openxmlformats.org/officeDocument/2006/relationships/image" Target="../media/image127.emf"/><Relationship Id="rId18" Type="http://schemas.openxmlformats.org/officeDocument/2006/relationships/oleObject" Target="../embeddings/oleObject118.bin"/><Relationship Id="rId26" Type="http://schemas.openxmlformats.org/officeDocument/2006/relationships/oleObject" Target="../embeddings/oleObject122.bin"/><Relationship Id="rId3" Type="http://schemas.openxmlformats.org/officeDocument/2006/relationships/oleObject" Target="../embeddings/oleObject111.bin"/><Relationship Id="rId21" Type="http://schemas.openxmlformats.org/officeDocument/2006/relationships/image" Target="../media/image131.emf"/><Relationship Id="rId7" Type="http://schemas.openxmlformats.org/officeDocument/2006/relationships/oleObject" Target="../embeddings/oleObject113.bin"/><Relationship Id="rId12" Type="http://schemas.openxmlformats.org/officeDocument/2006/relationships/oleObject" Target="../embeddings/oleObject115.bin"/><Relationship Id="rId17" Type="http://schemas.openxmlformats.org/officeDocument/2006/relationships/image" Target="../media/image129.emf"/><Relationship Id="rId25" Type="http://schemas.openxmlformats.org/officeDocument/2006/relationships/image" Target="../media/image133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17.bin"/><Relationship Id="rId20" Type="http://schemas.openxmlformats.org/officeDocument/2006/relationships/oleObject" Target="../embeddings/oleObject119.bin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24.emf"/><Relationship Id="rId11" Type="http://schemas.openxmlformats.org/officeDocument/2006/relationships/image" Target="../media/image126.emf"/><Relationship Id="rId24" Type="http://schemas.openxmlformats.org/officeDocument/2006/relationships/oleObject" Target="../embeddings/oleObject121.bin"/><Relationship Id="rId5" Type="http://schemas.openxmlformats.org/officeDocument/2006/relationships/oleObject" Target="../embeddings/oleObject112.bin"/><Relationship Id="rId15" Type="http://schemas.openxmlformats.org/officeDocument/2006/relationships/image" Target="../media/image128.emf"/><Relationship Id="rId23" Type="http://schemas.openxmlformats.org/officeDocument/2006/relationships/image" Target="../media/image132.emf"/><Relationship Id="rId10" Type="http://schemas.openxmlformats.org/officeDocument/2006/relationships/oleObject" Target="../embeddings/oleObject114.bin"/><Relationship Id="rId19" Type="http://schemas.openxmlformats.org/officeDocument/2006/relationships/image" Target="../media/image130.emf"/><Relationship Id="rId4" Type="http://schemas.openxmlformats.org/officeDocument/2006/relationships/image" Target="../media/image123.emf"/><Relationship Id="rId9" Type="http://schemas.openxmlformats.org/officeDocument/2006/relationships/image" Target="../media/image71.png"/><Relationship Id="rId14" Type="http://schemas.openxmlformats.org/officeDocument/2006/relationships/oleObject" Target="../embeddings/oleObject116.bin"/><Relationship Id="rId22" Type="http://schemas.openxmlformats.org/officeDocument/2006/relationships/oleObject" Target="../embeddings/oleObject120.bin"/><Relationship Id="rId27" Type="http://schemas.openxmlformats.org/officeDocument/2006/relationships/image" Target="../media/image134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5.bin"/><Relationship Id="rId3" Type="http://schemas.openxmlformats.org/officeDocument/2006/relationships/oleObject" Target="../embeddings/oleObject123.bin"/><Relationship Id="rId7" Type="http://schemas.openxmlformats.org/officeDocument/2006/relationships/image" Target="../media/image13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36.emf"/><Relationship Id="rId5" Type="http://schemas.openxmlformats.org/officeDocument/2006/relationships/oleObject" Target="../embeddings/oleObject124.bin"/><Relationship Id="rId4" Type="http://schemas.openxmlformats.org/officeDocument/2006/relationships/image" Target="../media/image135.emf"/><Relationship Id="rId9" Type="http://schemas.openxmlformats.org/officeDocument/2006/relationships/image" Target="../media/image137.e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8.bin"/><Relationship Id="rId3" Type="http://schemas.openxmlformats.org/officeDocument/2006/relationships/oleObject" Target="../embeddings/oleObject126.bin"/><Relationship Id="rId7" Type="http://schemas.openxmlformats.org/officeDocument/2006/relationships/image" Target="../media/image14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27.bin"/><Relationship Id="rId11" Type="http://schemas.openxmlformats.org/officeDocument/2006/relationships/image" Target="../media/image142.emf"/><Relationship Id="rId5" Type="http://schemas.openxmlformats.org/officeDocument/2006/relationships/image" Target="../media/image138.png"/><Relationship Id="rId10" Type="http://schemas.openxmlformats.org/officeDocument/2006/relationships/oleObject" Target="../embeddings/oleObject129.bin"/><Relationship Id="rId4" Type="http://schemas.openxmlformats.org/officeDocument/2006/relationships/image" Target="../media/image139.emf"/><Relationship Id="rId9" Type="http://schemas.openxmlformats.org/officeDocument/2006/relationships/image" Target="../media/image141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emf"/><Relationship Id="rId3" Type="http://schemas.openxmlformats.org/officeDocument/2006/relationships/oleObject" Target="../embeddings/oleObject130.bin"/><Relationship Id="rId7" Type="http://schemas.openxmlformats.org/officeDocument/2006/relationships/oleObject" Target="../embeddings/oleObject1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44.emf"/><Relationship Id="rId5" Type="http://schemas.openxmlformats.org/officeDocument/2006/relationships/oleObject" Target="../embeddings/oleObject131.bin"/><Relationship Id="rId4" Type="http://schemas.openxmlformats.org/officeDocument/2006/relationships/image" Target="../media/image143.e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5.bin"/><Relationship Id="rId3" Type="http://schemas.openxmlformats.org/officeDocument/2006/relationships/image" Target="../media/image149.jpeg"/><Relationship Id="rId7" Type="http://schemas.openxmlformats.org/officeDocument/2006/relationships/image" Target="../media/image14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34.bin"/><Relationship Id="rId5" Type="http://schemas.openxmlformats.org/officeDocument/2006/relationships/image" Target="../media/image146.emf"/><Relationship Id="rId4" Type="http://schemas.openxmlformats.org/officeDocument/2006/relationships/oleObject" Target="../embeddings/oleObject133.bin"/><Relationship Id="rId9" Type="http://schemas.openxmlformats.org/officeDocument/2006/relationships/image" Target="../media/image148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emf"/><Relationship Id="rId4" Type="http://schemas.openxmlformats.org/officeDocument/2006/relationships/image" Target="../media/image3.emf"/><Relationship Id="rId9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3.emf"/><Relationship Id="rId4" Type="http://schemas.openxmlformats.org/officeDocument/2006/relationships/image" Target="../media/image10.emf"/><Relationship Id="rId9" Type="http://schemas.openxmlformats.org/officeDocument/2006/relationships/oleObject" Target="../embeddings/oleObject11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e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7.emf"/><Relationship Id="rId4" Type="http://schemas.openxmlformats.org/officeDocument/2006/relationships/image" Target="../media/image14.emf"/><Relationship Id="rId9" Type="http://schemas.openxmlformats.org/officeDocument/2006/relationships/oleObject" Target="../embeddings/oleObject15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13" Type="http://schemas.openxmlformats.org/officeDocument/2006/relationships/oleObject" Target="../embeddings/oleObject22.bin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e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2.emf"/><Relationship Id="rId4" Type="http://schemas.openxmlformats.org/officeDocument/2006/relationships/image" Target="../media/image19.e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33375"/>
            <a:ext cx="7772400" cy="1828800"/>
          </a:xfrm>
        </p:spPr>
        <p:txBody>
          <a:bodyPr/>
          <a:lstStyle/>
          <a:p>
            <a:r>
              <a:rPr lang="en-US" altLang="zh-TW" sz="4800"/>
              <a:t>Interpolation and </a:t>
            </a:r>
            <a:br>
              <a:rPr lang="en-US" altLang="zh-TW" sz="4800"/>
            </a:br>
            <a:r>
              <a:rPr lang="en-US" altLang="zh-TW" sz="4800"/>
              <a:t>Curve Fitting</a:t>
            </a:r>
          </a:p>
        </p:txBody>
      </p:sp>
      <p:pic>
        <p:nvPicPr>
          <p:cNvPr id="406534" name="Picture 6" descr="Animation t in [0,1]">
            <a:hlinkClick r:id="rId3" tooltip="Animation t in [0,1]"/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3573463"/>
            <a:ext cx="4608513" cy="1906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6536" name="Picture 8" descr="bezi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852738"/>
            <a:ext cx="1992313" cy="2671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6537" name="Text Box 9"/>
          <p:cNvSpPr txBox="1">
            <a:spLocks noChangeArrowheads="1"/>
          </p:cNvSpPr>
          <p:nvPr/>
        </p:nvSpPr>
        <p:spPr bwMode="auto">
          <a:xfrm>
            <a:off x="3563938" y="5638800"/>
            <a:ext cx="44307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>
                <a:latin typeface="Times New Roman" pitchFamily="18" charset="0"/>
              </a:rPr>
              <a:t>De Casteljau construction of Bezier curve</a:t>
            </a:r>
          </a:p>
          <a:p>
            <a:r>
              <a:rPr lang="en-US" altLang="zh-TW" sz="2000">
                <a:latin typeface="Times New Roman" pitchFamily="18" charset="0"/>
              </a:rPr>
              <a:t>From www.wikipedia.org</a:t>
            </a:r>
          </a:p>
        </p:txBody>
      </p:sp>
      <p:sp>
        <p:nvSpPr>
          <p:cNvPr id="406538" name="Text Box 10"/>
          <p:cNvSpPr txBox="1">
            <a:spLocks noChangeArrowheads="1"/>
          </p:cNvSpPr>
          <p:nvPr/>
        </p:nvSpPr>
        <p:spPr bwMode="auto">
          <a:xfrm>
            <a:off x="1187450" y="5516563"/>
            <a:ext cx="1852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latin typeface="Times New Roman" pitchFamily="18" charset="0"/>
              </a:rPr>
              <a:t>Pierre Bézier</a:t>
            </a:r>
            <a:r>
              <a:rPr lang="en-US" altLang="zh-TW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0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34FB-29A9-471E-9978-8F4756C97DB7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Hermite Curve Formation (cont.)</a:t>
            </a:r>
          </a:p>
        </p:txBody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229600" cy="5183187"/>
          </a:xfrm>
        </p:spPr>
        <p:txBody>
          <a:bodyPr/>
          <a:lstStyle/>
          <a:p>
            <a:r>
              <a:rPr lang="en-US" altLang="zh-TW" sz="3000"/>
              <a:t>Problem: solve for </a:t>
            </a:r>
            <a:r>
              <a:rPr lang="en-US" altLang="zh-TW" sz="3000" i="1"/>
              <a:t>a, b, c, d</a:t>
            </a:r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endParaRPr lang="en-US" altLang="zh-TW" sz="3000"/>
          </a:p>
          <a:p>
            <a:r>
              <a:rPr lang="en-US" altLang="zh-TW" sz="3000"/>
              <a:t>Solution:</a:t>
            </a:r>
          </a:p>
        </p:txBody>
      </p:sp>
      <p:graphicFrame>
        <p:nvGraphicFramePr>
          <p:cNvPr id="449540" name="Object 4"/>
          <p:cNvGraphicFramePr>
            <a:graphicFrameLocks noChangeAspect="1"/>
          </p:cNvGraphicFramePr>
          <p:nvPr/>
        </p:nvGraphicFramePr>
        <p:xfrm>
          <a:off x="2411413" y="4076700"/>
          <a:ext cx="3998912" cy="218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553" name="方程式" r:id="rId3" imgW="1676160" imgH="914400" progId="Equation.3">
                  <p:embed/>
                </p:oleObj>
              </mc:Choice>
              <mc:Fallback>
                <p:oleObj name="方程式" r:id="rId3" imgW="1676160" imgH="914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4076700"/>
                        <a:ext cx="3998912" cy="218916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9549" name="Object 13"/>
          <p:cNvGraphicFramePr>
            <a:graphicFrameLocks noChangeAspect="1"/>
          </p:cNvGraphicFramePr>
          <p:nvPr/>
        </p:nvGraphicFramePr>
        <p:xfrm>
          <a:off x="2597150" y="1628775"/>
          <a:ext cx="21907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554" name="方程式" r:id="rId5" imgW="876240" imgH="228600" progId="Equation.3">
                  <p:embed/>
                </p:oleObj>
              </mc:Choice>
              <mc:Fallback>
                <p:oleObj name="方程式" r:id="rId5" imgW="87624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7150" y="1628775"/>
                        <a:ext cx="2190750" cy="5715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9550" name="Object 14"/>
          <p:cNvGraphicFramePr>
            <a:graphicFrameLocks noChangeAspect="1"/>
          </p:cNvGraphicFramePr>
          <p:nvPr/>
        </p:nvGraphicFramePr>
        <p:xfrm>
          <a:off x="2608263" y="2106613"/>
          <a:ext cx="441166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555" name="方程式" r:id="rId7" imgW="1765080" imgH="228600" progId="Equation.3">
                  <p:embed/>
                </p:oleObj>
              </mc:Choice>
              <mc:Fallback>
                <p:oleObj name="方程式" r:id="rId7" imgW="1765080" imgH="228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8263" y="2106613"/>
                        <a:ext cx="4411662" cy="5715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9551" name="Object 15"/>
          <p:cNvGraphicFramePr>
            <a:graphicFrameLocks noChangeAspect="1"/>
          </p:cNvGraphicFramePr>
          <p:nvPr/>
        </p:nvGraphicFramePr>
        <p:xfrm>
          <a:off x="2576513" y="2628900"/>
          <a:ext cx="22828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556" name="方程式" r:id="rId9" imgW="914400" imgH="228600" progId="Equation.3">
                  <p:embed/>
                </p:oleObj>
              </mc:Choice>
              <mc:Fallback>
                <p:oleObj name="方程式" r:id="rId9" imgW="914400" imgH="228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6513" y="2628900"/>
                        <a:ext cx="2282825" cy="5715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9552" name="Object 16"/>
          <p:cNvGraphicFramePr>
            <a:graphicFrameLocks noChangeAspect="1"/>
          </p:cNvGraphicFramePr>
          <p:nvPr/>
        </p:nvGraphicFramePr>
        <p:xfrm>
          <a:off x="2582863" y="3132138"/>
          <a:ext cx="422116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557" name="方程式" r:id="rId11" imgW="1688760" imgH="228600" progId="Equation.3">
                  <p:embed/>
                </p:oleObj>
              </mc:Choice>
              <mc:Fallback>
                <p:oleObj name="方程式" r:id="rId11" imgW="1688760" imgH="2286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2863" y="3132138"/>
                        <a:ext cx="4221162" cy="5715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E3DB7-6D94-4675-BC23-BF84F003F1B1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Hermite Curve Formation (cont.)</a:t>
            </a:r>
          </a:p>
        </p:txBody>
      </p:sp>
      <p:sp>
        <p:nvSpPr>
          <p:cNvPr id="458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229600" cy="5183187"/>
          </a:xfrm>
        </p:spPr>
        <p:txBody>
          <a:bodyPr/>
          <a:lstStyle/>
          <a:p>
            <a:r>
              <a:rPr lang="en-US" altLang="zh-TW" sz="2800"/>
              <a:t>The coefficients can be expressed as linear combination of geometric information</a:t>
            </a:r>
          </a:p>
        </p:txBody>
      </p:sp>
      <p:graphicFrame>
        <p:nvGraphicFramePr>
          <p:cNvPr id="458756" name="Object 4"/>
          <p:cNvGraphicFramePr>
            <a:graphicFrameLocks noChangeAspect="1"/>
          </p:cNvGraphicFramePr>
          <p:nvPr/>
        </p:nvGraphicFramePr>
        <p:xfrm>
          <a:off x="1619250" y="2349500"/>
          <a:ext cx="3998913" cy="218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758" name="方程式" r:id="rId3" imgW="1676160" imgH="914400" progId="Equation.3">
                  <p:embed/>
                </p:oleObj>
              </mc:Choice>
              <mc:Fallback>
                <p:oleObj name="方程式" r:id="rId3" imgW="1676160" imgH="914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349500"/>
                        <a:ext cx="3998913" cy="218916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8757" name="Object 5"/>
          <p:cNvGraphicFramePr>
            <a:graphicFrameLocks noChangeAspect="1"/>
          </p:cNvGraphicFramePr>
          <p:nvPr/>
        </p:nvGraphicFramePr>
        <p:xfrm>
          <a:off x="3563938" y="3860800"/>
          <a:ext cx="4765675" cy="210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759" name="方程式" r:id="rId5" imgW="2133360" imgH="939600" progId="Equation.3">
                  <p:embed/>
                </p:oleObj>
              </mc:Choice>
              <mc:Fallback>
                <p:oleObj name="方程式" r:id="rId5" imgW="2133360" imgH="939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3860800"/>
                        <a:ext cx="4765675" cy="210661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4A4D-3767-495D-9586-D33332EDBF61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Hermite Curve Formation (cont.)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229600" cy="5183187"/>
          </a:xfrm>
        </p:spPr>
        <p:txBody>
          <a:bodyPr/>
          <a:lstStyle/>
          <a:p>
            <a:r>
              <a:rPr lang="en-US" altLang="zh-TW" sz="2800" i="1"/>
              <a:t>x</a:t>
            </a:r>
            <a:r>
              <a:rPr lang="en-US" altLang="zh-TW" sz="2800"/>
              <a:t> component of Hermite curve is then represented as</a:t>
            </a:r>
          </a:p>
        </p:txBody>
      </p:sp>
      <p:graphicFrame>
        <p:nvGraphicFramePr>
          <p:cNvPr id="460805" name="Object 5"/>
          <p:cNvGraphicFramePr>
            <a:graphicFrameLocks noChangeAspect="1"/>
          </p:cNvGraphicFramePr>
          <p:nvPr/>
        </p:nvGraphicFramePr>
        <p:xfrm>
          <a:off x="1547813" y="1700213"/>
          <a:ext cx="6070600" cy="421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06" name="方程式" r:id="rId3" imgW="2717640" imgH="1879560" progId="Equation.3">
                  <p:embed/>
                </p:oleObj>
              </mc:Choice>
              <mc:Fallback>
                <p:oleObj name="方程式" r:id="rId3" imgW="2717640" imgH="18795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700213"/>
                        <a:ext cx="6070600" cy="42132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0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67443-B8B3-4824-92CF-51C07542E93C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Hermite Curve Formation (cont.)</a:t>
            </a:r>
          </a:p>
        </p:txBody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229600" cy="5183187"/>
          </a:xfrm>
        </p:spPr>
        <p:txBody>
          <a:bodyPr/>
          <a:lstStyle/>
          <a:p>
            <a:r>
              <a:rPr lang="en-US" altLang="zh-TW" sz="2800"/>
              <a:t>Including </a:t>
            </a:r>
            <a:r>
              <a:rPr lang="en-US" altLang="zh-TW" sz="2800" i="1"/>
              <a:t>y</a:t>
            </a:r>
            <a:r>
              <a:rPr lang="en-US" altLang="zh-TW" sz="2800"/>
              <a:t> and </a:t>
            </a:r>
            <a:r>
              <a:rPr lang="en-US" altLang="zh-TW" sz="2800" i="1"/>
              <a:t>z</a:t>
            </a:r>
            <a:r>
              <a:rPr lang="en-US" altLang="zh-TW" sz="2800"/>
              <a:t> components</a:t>
            </a:r>
          </a:p>
        </p:txBody>
      </p:sp>
      <p:graphicFrame>
        <p:nvGraphicFramePr>
          <p:cNvPr id="461828" name="Object 4"/>
          <p:cNvGraphicFramePr>
            <a:graphicFrameLocks noChangeAspect="1"/>
          </p:cNvGraphicFramePr>
          <p:nvPr/>
        </p:nvGraphicFramePr>
        <p:xfrm>
          <a:off x="682625" y="1700213"/>
          <a:ext cx="7800975" cy="421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34" name="方程式" r:id="rId3" imgW="3492360" imgH="1879560" progId="Equation.3">
                  <p:embed/>
                </p:oleObj>
              </mc:Choice>
              <mc:Fallback>
                <p:oleObj name="方程式" r:id="rId3" imgW="3492360" imgH="18795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25" y="1700213"/>
                        <a:ext cx="7800975" cy="42132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830" name="Text Box 6"/>
          <p:cNvSpPr txBox="1">
            <a:spLocks noChangeArrowheads="1"/>
          </p:cNvSpPr>
          <p:nvPr/>
        </p:nvSpPr>
        <p:spPr bwMode="auto">
          <a:xfrm>
            <a:off x="1403350" y="2997200"/>
            <a:ext cx="904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 b="1">
                <a:solidFill>
                  <a:srgbClr val="FFFF00"/>
                </a:solidFill>
                <a:latin typeface="Times New Roman" pitchFamily="18" charset="0"/>
              </a:rPr>
              <a:t>P</a:t>
            </a:r>
            <a:r>
              <a:rPr lang="en-US" altLang="zh-TW" sz="3200">
                <a:solidFill>
                  <a:srgbClr val="FFFF00"/>
                </a:solidFill>
                <a:latin typeface="Times New Roman" pitchFamily="18" charset="0"/>
              </a:rPr>
              <a:t>(</a:t>
            </a:r>
            <a:r>
              <a:rPr lang="en-US" altLang="zh-TW" sz="3200" i="1">
                <a:solidFill>
                  <a:srgbClr val="FFFF00"/>
                </a:solidFill>
                <a:latin typeface="Times New Roman" pitchFamily="18" charset="0"/>
              </a:rPr>
              <a:t>u</a:t>
            </a:r>
            <a:r>
              <a:rPr lang="en-US" altLang="zh-TW" sz="3200">
                <a:solidFill>
                  <a:srgbClr val="FFFF00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461831" name="Text Box 7"/>
          <p:cNvSpPr txBox="1">
            <a:spLocks noChangeArrowheads="1"/>
          </p:cNvSpPr>
          <p:nvPr/>
        </p:nvSpPr>
        <p:spPr bwMode="auto">
          <a:xfrm>
            <a:off x="1619250" y="5805488"/>
            <a:ext cx="5572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 b="1">
                <a:solidFill>
                  <a:srgbClr val="FFFF00"/>
                </a:solidFill>
                <a:latin typeface="Times New Roman" pitchFamily="18" charset="0"/>
              </a:rPr>
              <a:t>u</a:t>
            </a:r>
            <a:r>
              <a:rPr lang="en-US" altLang="zh-TW" sz="3200" i="1" baseline="30000">
                <a:solidFill>
                  <a:srgbClr val="FFFF00"/>
                </a:solidFill>
                <a:latin typeface="Times New Roman" pitchFamily="18" charset="0"/>
              </a:rPr>
              <a:t>T</a:t>
            </a:r>
          </a:p>
        </p:txBody>
      </p:sp>
      <p:sp>
        <p:nvSpPr>
          <p:cNvPr id="461832" name="Text Box 8"/>
          <p:cNvSpPr txBox="1">
            <a:spLocks noChangeArrowheads="1"/>
          </p:cNvSpPr>
          <p:nvPr/>
        </p:nvSpPr>
        <p:spPr bwMode="auto">
          <a:xfrm>
            <a:off x="3995738" y="5805488"/>
            <a:ext cx="5683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 b="1">
                <a:solidFill>
                  <a:srgbClr val="FFFF00"/>
                </a:solidFill>
                <a:latin typeface="Times New Roman" pitchFamily="18" charset="0"/>
              </a:rPr>
              <a:t>M</a:t>
            </a:r>
            <a:endParaRPr lang="en-US" altLang="zh-TW" sz="3200" b="1" baseline="3000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461833" name="Text Box 9"/>
          <p:cNvSpPr txBox="1">
            <a:spLocks noChangeArrowheads="1"/>
          </p:cNvSpPr>
          <p:nvPr/>
        </p:nvSpPr>
        <p:spPr bwMode="auto">
          <a:xfrm>
            <a:off x="6804025" y="5734050"/>
            <a:ext cx="409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 b="1">
                <a:solidFill>
                  <a:srgbClr val="FFFF00"/>
                </a:solidFill>
                <a:latin typeface="Times New Roman" pitchFamily="18" charset="0"/>
              </a:rPr>
              <a:t>p</a:t>
            </a:r>
            <a:endParaRPr lang="en-US" altLang="zh-TW" sz="3200" b="1" baseline="30000">
              <a:solidFill>
                <a:srgbClr val="FFFF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2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A1861-3571-4C63-BEC3-63BFB9A4A902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Hermite Interpolation in Matrix Form</a:t>
            </a:r>
          </a:p>
        </p:txBody>
      </p:sp>
      <p:graphicFrame>
        <p:nvGraphicFramePr>
          <p:cNvPr id="450564" name="Object 4"/>
          <p:cNvGraphicFramePr>
            <a:graphicFrameLocks noChangeAspect="1"/>
          </p:cNvGraphicFramePr>
          <p:nvPr/>
        </p:nvGraphicFramePr>
        <p:xfrm>
          <a:off x="468313" y="1628775"/>
          <a:ext cx="2233612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88" name="方程式" r:id="rId3" imgW="863280" imgH="228600" progId="Equation.3">
                  <p:embed/>
                </p:oleObj>
              </mc:Choice>
              <mc:Fallback>
                <p:oleObj name="方程式" r:id="rId3" imgW="86328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628775"/>
                        <a:ext cx="2233612" cy="5937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65" name="Object 5"/>
          <p:cNvGraphicFramePr>
            <a:graphicFrameLocks noChangeAspect="1"/>
          </p:cNvGraphicFramePr>
          <p:nvPr/>
        </p:nvGraphicFramePr>
        <p:xfrm>
          <a:off x="539750" y="2924175"/>
          <a:ext cx="48958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89" name="方程式" r:id="rId5" imgW="2070000" imgH="228600" progId="Equation.3">
                  <p:embed/>
                </p:oleObj>
              </mc:Choice>
              <mc:Fallback>
                <p:oleObj name="方程式" r:id="rId5" imgW="20700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924175"/>
                        <a:ext cx="4895850" cy="5429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66" name="Object 6"/>
          <p:cNvGraphicFramePr>
            <a:graphicFrameLocks noChangeAspect="1"/>
          </p:cNvGraphicFramePr>
          <p:nvPr/>
        </p:nvGraphicFramePr>
        <p:xfrm>
          <a:off x="539750" y="3429000"/>
          <a:ext cx="410527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90" name="方程式" r:id="rId7" imgW="1587240" imgH="177480" progId="Equation.3">
                  <p:embed/>
                </p:oleObj>
              </mc:Choice>
              <mc:Fallback>
                <p:oleObj name="方程式" r:id="rId7" imgW="1587240" imgH="177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429000"/>
                        <a:ext cx="4105275" cy="4635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67" name="Object 7"/>
          <p:cNvGraphicFramePr>
            <a:graphicFrameLocks noChangeAspect="1"/>
          </p:cNvGraphicFramePr>
          <p:nvPr/>
        </p:nvGraphicFramePr>
        <p:xfrm>
          <a:off x="539750" y="3933825"/>
          <a:ext cx="4795838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91" name="方程式" r:id="rId9" imgW="1854000" imgH="203040" progId="Equation.3">
                  <p:embed/>
                </p:oleObj>
              </mc:Choice>
              <mc:Fallback>
                <p:oleObj name="方程式" r:id="rId9" imgW="1854000" imgH="203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933825"/>
                        <a:ext cx="4795838" cy="52863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68" name="Object 8"/>
          <p:cNvGraphicFramePr>
            <a:graphicFrameLocks noChangeAspect="1"/>
          </p:cNvGraphicFramePr>
          <p:nvPr/>
        </p:nvGraphicFramePr>
        <p:xfrm>
          <a:off x="2987675" y="1125538"/>
          <a:ext cx="3168650" cy="179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92" name="方程式" r:id="rId11" imgW="1625400" imgH="914400" progId="Equation.3">
                  <p:embed/>
                </p:oleObj>
              </mc:Choice>
              <mc:Fallback>
                <p:oleObj name="方程式" r:id="rId11" imgW="1625400" imgH="914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1125538"/>
                        <a:ext cx="3168650" cy="17970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70" name="Object 10"/>
          <p:cNvGraphicFramePr>
            <a:graphicFrameLocks noChangeAspect="1"/>
          </p:cNvGraphicFramePr>
          <p:nvPr/>
        </p:nvGraphicFramePr>
        <p:xfrm>
          <a:off x="6443663" y="1196975"/>
          <a:ext cx="2506662" cy="185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93" name="方程式" r:id="rId13" imgW="1282680" imgH="939600" progId="Equation.3">
                  <p:embed/>
                </p:oleObj>
              </mc:Choice>
              <mc:Fallback>
                <p:oleObj name="方程式" r:id="rId13" imgW="1282680" imgH="939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1196975"/>
                        <a:ext cx="2506662" cy="185261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571" name="Text Box 11"/>
          <p:cNvSpPr txBox="1">
            <a:spLocks noChangeArrowheads="1"/>
          </p:cNvSpPr>
          <p:nvPr/>
        </p:nvSpPr>
        <p:spPr bwMode="auto">
          <a:xfrm>
            <a:off x="6732588" y="3429000"/>
            <a:ext cx="19510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i="1">
                <a:latin typeface="Times New Roman" pitchFamily="18" charset="0"/>
              </a:rPr>
              <a:t>i</a:t>
            </a:r>
            <a:r>
              <a:rPr lang="en-US" altLang="zh-TW" sz="2000">
                <a:latin typeface="Times New Roman" pitchFamily="18" charset="0"/>
              </a:rPr>
              <a:t>th segment in</a:t>
            </a:r>
          </a:p>
          <a:p>
            <a:r>
              <a:rPr lang="en-US" altLang="zh-TW" sz="2000">
                <a:latin typeface="Times New Roman" pitchFamily="18" charset="0"/>
              </a:rPr>
              <a:t>composite curves</a:t>
            </a:r>
          </a:p>
        </p:txBody>
      </p:sp>
      <p:sp>
        <p:nvSpPr>
          <p:cNvPr id="450572" name="Line 12"/>
          <p:cNvSpPr>
            <a:spLocks noChangeShapeType="1"/>
          </p:cNvSpPr>
          <p:nvPr/>
        </p:nvSpPr>
        <p:spPr bwMode="auto">
          <a:xfrm flipV="1">
            <a:off x="7235825" y="3068638"/>
            <a:ext cx="43180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450573" name="Group 13"/>
          <p:cNvGrpSpPr>
            <a:grpSpLocks/>
          </p:cNvGrpSpPr>
          <p:nvPr/>
        </p:nvGrpSpPr>
        <p:grpSpPr bwMode="auto">
          <a:xfrm>
            <a:off x="2709863" y="5326063"/>
            <a:ext cx="2373312" cy="514350"/>
            <a:chOff x="3177" y="562"/>
            <a:chExt cx="1495" cy="324"/>
          </a:xfrm>
        </p:grpSpPr>
        <p:sp>
          <p:nvSpPr>
            <p:cNvPr id="450574" name="Freeform 14"/>
            <p:cNvSpPr>
              <a:spLocks/>
            </p:cNvSpPr>
            <p:nvPr/>
          </p:nvSpPr>
          <p:spPr bwMode="auto">
            <a:xfrm>
              <a:off x="3177" y="642"/>
              <a:ext cx="336" cy="187"/>
            </a:xfrm>
            <a:custGeom>
              <a:avLst/>
              <a:gdLst>
                <a:gd name="T0" fmla="*/ 0 w 637"/>
                <a:gd name="T1" fmla="*/ 0 h 354"/>
                <a:gd name="T2" fmla="*/ 90 w 637"/>
                <a:gd name="T3" fmla="*/ 90 h 354"/>
                <a:gd name="T4" fmla="*/ 196 w 637"/>
                <a:gd name="T5" fmla="*/ 196 h 354"/>
                <a:gd name="T6" fmla="*/ 311 w 637"/>
                <a:gd name="T7" fmla="*/ 286 h 354"/>
                <a:gd name="T8" fmla="*/ 425 w 637"/>
                <a:gd name="T9" fmla="*/ 327 h 354"/>
                <a:gd name="T10" fmla="*/ 539 w 637"/>
                <a:gd name="T11" fmla="*/ 351 h 354"/>
                <a:gd name="T12" fmla="*/ 637 w 637"/>
                <a:gd name="T13" fmla="*/ 351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7" h="354">
                  <a:moveTo>
                    <a:pt x="0" y="0"/>
                  </a:moveTo>
                  <a:cubicBezTo>
                    <a:pt x="28" y="28"/>
                    <a:pt x="57" y="57"/>
                    <a:pt x="90" y="90"/>
                  </a:cubicBezTo>
                  <a:cubicBezTo>
                    <a:pt x="122" y="122"/>
                    <a:pt x="159" y="163"/>
                    <a:pt x="196" y="196"/>
                  </a:cubicBezTo>
                  <a:cubicBezTo>
                    <a:pt x="232" y="228"/>
                    <a:pt x="272" y="264"/>
                    <a:pt x="311" y="286"/>
                  </a:cubicBezTo>
                  <a:cubicBezTo>
                    <a:pt x="349" y="307"/>
                    <a:pt x="387" y="316"/>
                    <a:pt x="425" y="327"/>
                  </a:cubicBezTo>
                  <a:cubicBezTo>
                    <a:pt x="462" y="337"/>
                    <a:pt x="503" y="347"/>
                    <a:pt x="539" y="351"/>
                  </a:cubicBezTo>
                  <a:cubicBezTo>
                    <a:pt x="574" y="354"/>
                    <a:pt x="605" y="352"/>
                    <a:pt x="637" y="351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50575" name="Freeform 15"/>
            <p:cNvSpPr>
              <a:spLocks/>
            </p:cNvSpPr>
            <p:nvPr/>
          </p:nvSpPr>
          <p:spPr bwMode="auto">
            <a:xfrm>
              <a:off x="3517" y="562"/>
              <a:ext cx="680" cy="266"/>
            </a:xfrm>
            <a:custGeom>
              <a:avLst/>
              <a:gdLst>
                <a:gd name="T0" fmla="*/ 0 w 1290"/>
                <a:gd name="T1" fmla="*/ 503 h 504"/>
                <a:gd name="T2" fmla="*/ 82 w 1290"/>
                <a:gd name="T3" fmla="*/ 495 h 504"/>
                <a:gd name="T4" fmla="*/ 196 w 1290"/>
                <a:gd name="T5" fmla="*/ 446 h 504"/>
                <a:gd name="T6" fmla="*/ 384 w 1290"/>
                <a:gd name="T7" fmla="*/ 348 h 504"/>
                <a:gd name="T8" fmla="*/ 629 w 1290"/>
                <a:gd name="T9" fmla="*/ 193 h 504"/>
                <a:gd name="T10" fmla="*/ 841 w 1290"/>
                <a:gd name="T11" fmla="*/ 87 h 504"/>
                <a:gd name="T12" fmla="*/ 1045 w 1290"/>
                <a:gd name="T13" fmla="*/ 14 h 504"/>
                <a:gd name="T14" fmla="*/ 1159 w 1290"/>
                <a:gd name="T15" fmla="*/ 6 h 504"/>
                <a:gd name="T16" fmla="*/ 1290 w 1290"/>
                <a:gd name="T17" fmla="*/ 22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0" h="504">
                  <a:moveTo>
                    <a:pt x="0" y="503"/>
                  </a:moveTo>
                  <a:cubicBezTo>
                    <a:pt x="24" y="503"/>
                    <a:pt x="49" y="504"/>
                    <a:pt x="82" y="495"/>
                  </a:cubicBezTo>
                  <a:cubicBezTo>
                    <a:pt x="114" y="485"/>
                    <a:pt x="145" y="470"/>
                    <a:pt x="196" y="446"/>
                  </a:cubicBezTo>
                  <a:cubicBezTo>
                    <a:pt x="246" y="421"/>
                    <a:pt x="311" y="390"/>
                    <a:pt x="384" y="348"/>
                  </a:cubicBezTo>
                  <a:cubicBezTo>
                    <a:pt x="456" y="305"/>
                    <a:pt x="552" y="236"/>
                    <a:pt x="629" y="193"/>
                  </a:cubicBezTo>
                  <a:cubicBezTo>
                    <a:pt x="705" y="149"/>
                    <a:pt x="771" y="116"/>
                    <a:pt x="841" y="87"/>
                  </a:cubicBezTo>
                  <a:cubicBezTo>
                    <a:pt x="910" y="57"/>
                    <a:pt x="992" y="27"/>
                    <a:pt x="1045" y="14"/>
                  </a:cubicBezTo>
                  <a:cubicBezTo>
                    <a:pt x="1098" y="0"/>
                    <a:pt x="1118" y="4"/>
                    <a:pt x="1159" y="6"/>
                  </a:cubicBezTo>
                  <a:cubicBezTo>
                    <a:pt x="1199" y="7"/>
                    <a:pt x="1244" y="14"/>
                    <a:pt x="1290" y="22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50576" name="Freeform 16"/>
            <p:cNvSpPr>
              <a:spLocks/>
            </p:cNvSpPr>
            <p:nvPr/>
          </p:nvSpPr>
          <p:spPr bwMode="auto">
            <a:xfrm>
              <a:off x="4191" y="579"/>
              <a:ext cx="481" cy="307"/>
            </a:xfrm>
            <a:custGeom>
              <a:avLst/>
              <a:gdLst>
                <a:gd name="T0" fmla="*/ 0 w 1469"/>
                <a:gd name="T1" fmla="*/ 0 h 1102"/>
                <a:gd name="T2" fmla="*/ 130 w 1469"/>
                <a:gd name="T3" fmla="*/ 32 h 1102"/>
                <a:gd name="T4" fmla="*/ 302 w 1469"/>
                <a:gd name="T5" fmla="*/ 106 h 1102"/>
                <a:gd name="T6" fmla="*/ 530 w 1469"/>
                <a:gd name="T7" fmla="*/ 261 h 1102"/>
                <a:gd name="T8" fmla="*/ 792 w 1469"/>
                <a:gd name="T9" fmla="*/ 457 h 1102"/>
                <a:gd name="T10" fmla="*/ 1053 w 1469"/>
                <a:gd name="T11" fmla="*/ 694 h 1102"/>
                <a:gd name="T12" fmla="*/ 1322 w 1469"/>
                <a:gd name="T13" fmla="*/ 947 h 1102"/>
                <a:gd name="T14" fmla="*/ 1469 w 1469"/>
                <a:gd name="T15" fmla="*/ 1102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69" h="1102">
                  <a:moveTo>
                    <a:pt x="0" y="0"/>
                  </a:moveTo>
                  <a:cubicBezTo>
                    <a:pt x="39" y="7"/>
                    <a:pt x="79" y="14"/>
                    <a:pt x="130" y="32"/>
                  </a:cubicBezTo>
                  <a:cubicBezTo>
                    <a:pt x="180" y="49"/>
                    <a:pt x="235" y="67"/>
                    <a:pt x="302" y="106"/>
                  </a:cubicBezTo>
                  <a:cubicBezTo>
                    <a:pt x="368" y="144"/>
                    <a:pt x="448" y="202"/>
                    <a:pt x="530" y="261"/>
                  </a:cubicBezTo>
                  <a:cubicBezTo>
                    <a:pt x="611" y="319"/>
                    <a:pt x="704" y="384"/>
                    <a:pt x="792" y="457"/>
                  </a:cubicBezTo>
                  <a:cubicBezTo>
                    <a:pt x="879" y="529"/>
                    <a:pt x="964" y="612"/>
                    <a:pt x="1053" y="694"/>
                  </a:cubicBezTo>
                  <a:cubicBezTo>
                    <a:pt x="1141" y="775"/>
                    <a:pt x="1252" y="879"/>
                    <a:pt x="1322" y="947"/>
                  </a:cubicBezTo>
                  <a:cubicBezTo>
                    <a:pt x="1391" y="1014"/>
                    <a:pt x="1430" y="1058"/>
                    <a:pt x="1469" y="1102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450577" name="Oval 17"/>
          <p:cNvSpPr>
            <a:spLocks noChangeArrowheads="1"/>
          </p:cNvSpPr>
          <p:nvPr/>
        </p:nvSpPr>
        <p:spPr bwMode="auto">
          <a:xfrm>
            <a:off x="5003800" y="5784850"/>
            <a:ext cx="130175" cy="984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50578" name="Oval 18"/>
          <p:cNvSpPr>
            <a:spLocks noChangeArrowheads="1"/>
          </p:cNvSpPr>
          <p:nvPr/>
        </p:nvSpPr>
        <p:spPr bwMode="auto">
          <a:xfrm>
            <a:off x="2654300" y="5399088"/>
            <a:ext cx="130175" cy="984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50579" name="Line 19"/>
          <p:cNvSpPr>
            <a:spLocks noChangeShapeType="1"/>
          </p:cNvSpPr>
          <p:nvPr/>
        </p:nvSpPr>
        <p:spPr bwMode="auto">
          <a:xfrm>
            <a:off x="2717800" y="5421313"/>
            <a:ext cx="449263" cy="5222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50580" name="Line 20"/>
          <p:cNvSpPr>
            <a:spLocks noChangeShapeType="1"/>
          </p:cNvSpPr>
          <p:nvPr/>
        </p:nvSpPr>
        <p:spPr bwMode="auto">
          <a:xfrm>
            <a:off x="5046663" y="5819775"/>
            <a:ext cx="434975" cy="3635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450581" name="Object 21"/>
          <p:cNvGraphicFramePr>
            <a:graphicFrameLocks noChangeAspect="1"/>
          </p:cNvGraphicFramePr>
          <p:nvPr/>
        </p:nvGraphicFramePr>
        <p:xfrm>
          <a:off x="2433638" y="4940300"/>
          <a:ext cx="64770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94" name="方程式" r:id="rId15" imgW="330120" imgH="203040" progId="Equation.3">
                  <p:embed/>
                </p:oleObj>
              </mc:Choice>
              <mc:Fallback>
                <p:oleObj name="方程式" r:id="rId15" imgW="330120" imgH="20304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3638" y="4940300"/>
                        <a:ext cx="647700" cy="40163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82" name="Object 22"/>
          <p:cNvGraphicFramePr>
            <a:graphicFrameLocks noChangeAspect="1"/>
          </p:cNvGraphicFramePr>
          <p:nvPr/>
        </p:nvGraphicFramePr>
        <p:xfrm>
          <a:off x="3082925" y="5876925"/>
          <a:ext cx="747713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95" name="方程式" r:id="rId17" imgW="380880" imgH="203040" progId="Equation.3">
                  <p:embed/>
                </p:oleObj>
              </mc:Choice>
              <mc:Fallback>
                <p:oleObj name="方程式" r:id="rId17" imgW="380880" imgH="20304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2925" y="5876925"/>
                        <a:ext cx="747713" cy="40163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83" name="Object 23"/>
          <p:cNvGraphicFramePr>
            <a:graphicFrameLocks noChangeAspect="1"/>
          </p:cNvGraphicFramePr>
          <p:nvPr/>
        </p:nvGraphicFramePr>
        <p:xfrm>
          <a:off x="5459413" y="5876925"/>
          <a:ext cx="696912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96" name="方程式" r:id="rId19" imgW="355320" imgH="203040" progId="Equation.3">
                  <p:embed/>
                </p:oleObj>
              </mc:Choice>
              <mc:Fallback>
                <p:oleObj name="方程式" r:id="rId19" imgW="355320" imgH="2030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9413" y="5876925"/>
                        <a:ext cx="696912" cy="40163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84" name="Object 24"/>
          <p:cNvGraphicFramePr>
            <a:graphicFrameLocks noChangeAspect="1"/>
          </p:cNvGraphicFramePr>
          <p:nvPr/>
        </p:nvGraphicFramePr>
        <p:xfrm>
          <a:off x="5029200" y="5330825"/>
          <a:ext cx="623888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97" name="方程式" r:id="rId21" imgW="317160" imgH="203040" progId="Equation.3">
                  <p:embed/>
                </p:oleObj>
              </mc:Choice>
              <mc:Fallback>
                <p:oleObj name="方程式" r:id="rId21" imgW="317160" imgH="20304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5330825"/>
                        <a:ext cx="623888" cy="40163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585" name="Text Box 25"/>
          <p:cNvSpPr txBox="1">
            <a:spLocks noChangeArrowheads="1"/>
          </p:cNvSpPr>
          <p:nvPr/>
        </p:nvSpPr>
        <p:spPr bwMode="auto">
          <a:xfrm>
            <a:off x="3708400" y="4508500"/>
            <a:ext cx="2611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rgbClr val="FFFF00"/>
                </a:solidFill>
                <a:latin typeface="Times New Roman" pitchFamily="18" charset="0"/>
              </a:rPr>
              <a:t>control points/knots</a:t>
            </a:r>
          </a:p>
        </p:txBody>
      </p:sp>
      <p:sp>
        <p:nvSpPr>
          <p:cNvPr id="450586" name="Line 26"/>
          <p:cNvSpPr>
            <a:spLocks noChangeShapeType="1"/>
          </p:cNvSpPr>
          <p:nvPr/>
        </p:nvSpPr>
        <p:spPr bwMode="auto">
          <a:xfrm flipH="1">
            <a:off x="3205163" y="4867275"/>
            <a:ext cx="576262" cy="217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50587" name="Line 27"/>
          <p:cNvSpPr>
            <a:spLocks noChangeShapeType="1"/>
          </p:cNvSpPr>
          <p:nvPr/>
        </p:nvSpPr>
        <p:spPr bwMode="auto">
          <a:xfrm>
            <a:off x="4860925" y="4940300"/>
            <a:ext cx="144463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37B1-DE9C-4F04-80B6-3FF17ABFE96F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Blending Functions of Hermite Splines</a:t>
            </a:r>
          </a:p>
        </p:txBody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5040312"/>
          </a:xfrm>
        </p:spPr>
        <p:txBody>
          <a:bodyPr/>
          <a:lstStyle/>
          <a:p>
            <a:r>
              <a:rPr lang="en-US" altLang="zh-TW" sz="2800"/>
              <a:t>Each cubic Hermite spline is a linear combination of </a:t>
            </a:r>
            <a:r>
              <a:rPr lang="en-US" altLang="zh-TW" sz="2800">
                <a:solidFill>
                  <a:srgbClr val="FFFF00"/>
                </a:solidFill>
              </a:rPr>
              <a:t>4</a:t>
            </a:r>
            <a:r>
              <a:rPr lang="en-US" altLang="zh-TW" sz="2800"/>
              <a:t> </a:t>
            </a:r>
            <a:r>
              <a:rPr lang="en-US" altLang="zh-TW" sz="2800">
                <a:solidFill>
                  <a:srgbClr val="FFFF00"/>
                </a:solidFill>
              </a:rPr>
              <a:t>blending functions</a:t>
            </a:r>
          </a:p>
        </p:txBody>
      </p:sp>
      <p:grpSp>
        <p:nvGrpSpPr>
          <p:cNvPr id="451588" name="Group 4"/>
          <p:cNvGrpSpPr>
            <a:grpSpLocks/>
          </p:cNvGrpSpPr>
          <p:nvPr/>
        </p:nvGrpSpPr>
        <p:grpSpPr bwMode="auto">
          <a:xfrm>
            <a:off x="4140200" y="2205038"/>
            <a:ext cx="4751388" cy="4105275"/>
            <a:chOff x="2289" y="529"/>
            <a:chExt cx="3239" cy="2854"/>
          </a:xfrm>
        </p:grpSpPr>
        <p:pic>
          <p:nvPicPr>
            <p:cNvPr id="451589" name="Picture 5" descr="herblndplo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9" y="552"/>
              <a:ext cx="3239" cy="28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1590" name="Rectangle 6"/>
            <p:cNvSpPr>
              <a:spLocks noChangeArrowheads="1"/>
            </p:cNvSpPr>
            <p:nvPr/>
          </p:nvSpPr>
          <p:spPr bwMode="auto">
            <a:xfrm>
              <a:off x="5451" y="2693"/>
              <a:ext cx="48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51591" name="Rectangle 7"/>
            <p:cNvSpPr>
              <a:spLocks noChangeArrowheads="1"/>
            </p:cNvSpPr>
            <p:nvPr/>
          </p:nvSpPr>
          <p:spPr bwMode="auto">
            <a:xfrm>
              <a:off x="2697" y="529"/>
              <a:ext cx="48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aphicFrame>
        <p:nvGraphicFramePr>
          <p:cNvPr id="451592" name="Object 8"/>
          <p:cNvGraphicFramePr>
            <a:graphicFrameLocks noChangeAspect="1"/>
          </p:cNvGraphicFramePr>
          <p:nvPr/>
        </p:nvGraphicFramePr>
        <p:xfrm>
          <a:off x="338138" y="4125913"/>
          <a:ext cx="3597275" cy="195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597" name="方程式" r:id="rId4" imgW="1917360" imgH="1041120" progId="Equation.3">
                  <p:embed/>
                </p:oleObj>
              </mc:Choice>
              <mc:Fallback>
                <p:oleObj name="方程式" r:id="rId4" imgW="1917360" imgH="10411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138" y="4125913"/>
                        <a:ext cx="3597275" cy="195421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593" name="Object 9"/>
          <p:cNvGraphicFramePr>
            <a:graphicFrameLocks noChangeAspect="1"/>
          </p:cNvGraphicFramePr>
          <p:nvPr/>
        </p:nvGraphicFramePr>
        <p:xfrm>
          <a:off x="517525" y="3122613"/>
          <a:ext cx="223202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598" name="方程式" r:id="rId6" imgW="863280" imgH="228600" progId="Equation.3">
                  <p:embed/>
                </p:oleObj>
              </mc:Choice>
              <mc:Fallback>
                <p:oleObj name="方程式" r:id="rId6" imgW="86328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525" y="3122613"/>
                        <a:ext cx="2232025" cy="5937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1594" name="Text Box 10"/>
          <p:cNvSpPr txBox="1">
            <a:spLocks noChangeArrowheads="1"/>
          </p:cNvSpPr>
          <p:nvPr/>
        </p:nvSpPr>
        <p:spPr bwMode="auto">
          <a:xfrm>
            <a:off x="1187450" y="2546350"/>
            <a:ext cx="2913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latin typeface="Times New Roman" pitchFamily="18" charset="0"/>
              </a:rPr>
              <a:t>geometric information</a:t>
            </a:r>
          </a:p>
        </p:txBody>
      </p:sp>
      <p:sp>
        <p:nvSpPr>
          <p:cNvPr id="451595" name="Line 11"/>
          <p:cNvSpPr>
            <a:spLocks noChangeShapeType="1"/>
          </p:cNvSpPr>
          <p:nvPr/>
        </p:nvSpPr>
        <p:spPr bwMode="auto">
          <a:xfrm flipH="1">
            <a:off x="2627313" y="2978150"/>
            <a:ext cx="7302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51596" name="Rectangle 12"/>
          <p:cNvSpPr>
            <a:spLocks noChangeArrowheads="1"/>
          </p:cNvSpPr>
          <p:nvPr/>
        </p:nvSpPr>
        <p:spPr bwMode="auto">
          <a:xfrm>
            <a:off x="1619250" y="3194050"/>
            <a:ext cx="895350" cy="433388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E5E-9584-4CAF-A579-1623479B2B3B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Bezier Curves</a:t>
            </a:r>
          </a:p>
        </p:txBody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08050"/>
            <a:ext cx="8229600" cy="5183188"/>
          </a:xfrm>
        </p:spPr>
        <p:txBody>
          <a:bodyPr/>
          <a:lstStyle/>
          <a:p>
            <a:r>
              <a:rPr lang="en-US" altLang="zh-TW"/>
              <a:t>Another variant of the same game</a:t>
            </a:r>
          </a:p>
          <a:p>
            <a:r>
              <a:rPr lang="en-US" altLang="zh-TW"/>
              <a:t>Instead of endpoints and tangents, four control points</a:t>
            </a:r>
          </a:p>
          <a:p>
            <a:pPr lvl="1"/>
            <a:r>
              <a:rPr lang="en-US" altLang="zh-TW" sz="2600"/>
              <a:t>points </a:t>
            </a:r>
            <a:r>
              <a:rPr lang="en-US" altLang="zh-TW" sz="2600" i="1"/>
              <a:t>p</a:t>
            </a:r>
            <a:r>
              <a:rPr lang="en-US" altLang="zh-TW" sz="2600" i="1" baseline="-25000"/>
              <a:t>0</a:t>
            </a:r>
            <a:r>
              <a:rPr lang="en-US" altLang="zh-TW" sz="2600"/>
              <a:t> and </a:t>
            </a:r>
            <a:r>
              <a:rPr lang="en-US" altLang="zh-TW" sz="2600" i="1"/>
              <a:t>p</a:t>
            </a:r>
            <a:r>
              <a:rPr lang="en-US" altLang="zh-TW" sz="2600" i="1" baseline="-25000"/>
              <a:t>3</a:t>
            </a:r>
            <a:r>
              <a:rPr lang="en-US" altLang="zh-TW" sz="2600"/>
              <a:t> are on the curve</a:t>
            </a:r>
          </a:p>
          <a:p>
            <a:pPr lvl="1"/>
            <a:r>
              <a:rPr lang="en-US" altLang="zh-TW" sz="2600"/>
              <a:t>points </a:t>
            </a:r>
            <a:r>
              <a:rPr lang="en-US" altLang="zh-TW" sz="2600" i="1"/>
              <a:t>p</a:t>
            </a:r>
            <a:r>
              <a:rPr lang="en-US" altLang="zh-TW" sz="2600" i="1" baseline="-25000"/>
              <a:t>1</a:t>
            </a:r>
            <a:r>
              <a:rPr lang="en-US" altLang="zh-TW" sz="2600"/>
              <a:t> and </a:t>
            </a:r>
            <a:r>
              <a:rPr lang="en-US" altLang="zh-TW" sz="2600" i="1"/>
              <a:t>p</a:t>
            </a:r>
            <a:r>
              <a:rPr lang="en-US" altLang="zh-TW" sz="2600" i="1" baseline="-25000"/>
              <a:t>2</a:t>
            </a:r>
            <a:r>
              <a:rPr lang="en-US" altLang="zh-TW" sz="2600"/>
              <a:t> are off the curve</a:t>
            </a:r>
          </a:p>
          <a:p>
            <a:pPr lvl="1"/>
            <a:r>
              <a:rPr lang="en-US" altLang="zh-TW" sz="2600" i="1"/>
              <a:t>P</a:t>
            </a:r>
            <a:r>
              <a:rPr lang="en-US" altLang="zh-TW" sz="2600"/>
              <a:t>(0) = </a:t>
            </a:r>
            <a:r>
              <a:rPr lang="en-US" altLang="zh-TW" sz="2600" i="1"/>
              <a:t>p</a:t>
            </a:r>
            <a:r>
              <a:rPr lang="en-US" altLang="zh-TW" sz="2600" i="1" baseline="-25000"/>
              <a:t>0</a:t>
            </a:r>
            <a:r>
              <a:rPr lang="en-US" altLang="zh-TW" sz="2600"/>
              <a:t>,  </a:t>
            </a:r>
            <a:r>
              <a:rPr lang="en-US" altLang="zh-TW" sz="2600" i="1"/>
              <a:t>P</a:t>
            </a:r>
            <a:r>
              <a:rPr lang="en-US" altLang="zh-TW" sz="2600"/>
              <a:t>(1) = </a:t>
            </a:r>
            <a:r>
              <a:rPr lang="en-US" altLang="zh-TW" sz="2600" i="1"/>
              <a:t>p</a:t>
            </a:r>
            <a:r>
              <a:rPr lang="en-US" altLang="zh-TW" sz="2600" i="1" baseline="-25000"/>
              <a:t>3</a:t>
            </a:r>
            <a:endParaRPr lang="en-US" altLang="zh-TW" sz="2600" i="1"/>
          </a:p>
          <a:p>
            <a:pPr lvl="1"/>
            <a:r>
              <a:rPr lang="en-US" altLang="zh-TW" sz="2600" i="1"/>
              <a:t>P’</a:t>
            </a:r>
            <a:r>
              <a:rPr lang="en-US" altLang="zh-TW" sz="2600"/>
              <a:t>(0) = 3(</a:t>
            </a:r>
            <a:r>
              <a:rPr lang="en-US" altLang="zh-TW" sz="2600" i="1"/>
              <a:t>p</a:t>
            </a:r>
            <a:r>
              <a:rPr lang="en-US" altLang="zh-TW" sz="2600" i="1" baseline="-25000"/>
              <a:t>1 </a:t>
            </a:r>
            <a:r>
              <a:rPr lang="en-US" altLang="zh-TW" sz="2600"/>
              <a:t>- </a:t>
            </a:r>
            <a:r>
              <a:rPr lang="en-US" altLang="zh-TW" sz="2600" i="1"/>
              <a:t>p</a:t>
            </a:r>
            <a:r>
              <a:rPr lang="en-US" altLang="zh-TW" sz="2600" i="1" baseline="-25000"/>
              <a:t>0</a:t>
            </a:r>
            <a:r>
              <a:rPr lang="en-US" altLang="zh-TW" sz="2600"/>
              <a:t>), </a:t>
            </a:r>
            <a:r>
              <a:rPr lang="en-US" altLang="zh-TW" sz="2600" i="1"/>
              <a:t>P’</a:t>
            </a:r>
            <a:r>
              <a:rPr lang="en-US" altLang="zh-TW" sz="2600"/>
              <a:t>(1) = 3(</a:t>
            </a:r>
            <a:r>
              <a:rPr lang="en-US" altLang="zh-TW" sz="2600" i="1"/>
              <a:t>p</a:t>
            </a:r>
            <a:r>
              <a:rPr lang="en-US" altLang="zh-TW" sz="2600" i="1" baseline="-25000"/>
              <a:t>3 </a:t>
            </a:r>
            <a:r>
              <a:rPr lang="en-US" altLang="zh-TW" sz="2600"/>
              <a:t>- </a:t>
            </a:r>
            <a:r>
              <a:rPr lang="en-US" altLang="zh-TW" sz="2600" i="1"/>
              <a:t>p</a:t>
            </a:r>
            <a:r>
              <a:rPr lang="en-US" altLang="zh-TW" sz="2600" i="1" baseline="-25000"/>
              <a:t>2</a:t>
            </a:r>
            <a:r>
              <a:rPr lang="en-US" altLang="zh-TW" sz="2600"/>
              <a:t>)</a:t>
            </a:r>
          </a:p>
        </p:txBody>
      </p:sp>
      <p:grpSp>
        <p:nvGrpSpPr>
          <p:cNvPr id="452626" name="Group 18"/>
          <p:cNvGrpSpPr>
            <a:grpSpLocks/>
          </p:cNvGrpSpPr>
          <p:nvPr/>
        </p:nvGrpSpPr>
        <p:grpSpPr bwMode="auto">
          <a:xfrm>
            <a:off x="5851525" y="2205038"/>
            <a:ext cx="3292475" cy="2420937"/>
            <a:chOff x="3686" y="1389"/>
            <a:chExt cx="2074" cy="1525"/>
          </a:xfrm>
        </p:grpSpPr>
        <p:grpSp>
          <p:nvGrpSpPr>
            <p:cNvPr id="452612" name="Group 4"/>
            <p:cNvGrpSpPr>
              <a:grpSpLocks/>
            </p:cNvGrpSpPr>
            <p:nvPr/>
          </p:nvGrpSpPr>
          <p:grpSpPr bwMode="auto">
            <a:xfrm>
              <a:off x="3686" y="1661"/>
              <a:ext cx="2074" cy="1132"/>
              <a:chOff x="443" y="3067"/>
              <a:chExt cx="2074" cy="1132"/>
            </a:xfrm>
          </p:grpSpPr>
          <p:sp>
            <p:nvSpPr>
              <p:cNvPr id="452613" name="Freeform 5"/>
              <p:cNvSpPr>
                <a:spLocks/>
              </p:cNvSpPr>
              <p:nvPr/>
            </p:nvSpPr>
            <p:spPr bwMode="auto">
              <a:xfrm>
                <a:off x="504" y="3305"/>
                <a:ext cx="1949" cy="662"/>
              </a:xfrm>
              <a:custGeom>
                <a:avLst/>
                <a:gdLst>
                  <a:gd name="T0" fmla="*/ 0 w 1949"/>
                  <a:gd name="T1" fmla="*/ 609 h 662"/>
                  <a:gd name="T2" fmla="*/ 328 w 1949"/>
                  <a:gd name="T3" fmla="*/ 199 h 662"/>
                  <a:gd name="T4" fmla="*/ 903 w 1949"/>
                  <a:gd name="T5" fmla="*/ 76 h 662"/>
                  <a:gd name="T6" fmla="*/ 1457 w 1949"/>
                  <a:gd name="T7" fmla="*/ 650 h 662"/>
                  <a:gd name="T8" fmla="*/ 1949 w 1949"/>
                  <a:gd name="T9" fmla="*/ 148 h 6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49" h="662">
                    <a:moveTo>
                      <a:pt x="0" y="609"/>
                    </a:moveTo>
                    <a:cubicBezTo>
                      <a:pt x="88" y="448"/>
                      <a:pt x="177" y="287"/>
                      <a:pt x="328" y="199"/>
                    </a:cubicBezTo>
                    <a:cubicBezTo>
                      <a:pt x="478" y="110"/>
                      <a:pt x="714" y="0"/>
                      <a:pt x="903" y="76"/>
                    </a:cubicBezTo>
                    <a:cubicBezTo>
                      <a:pt x="1091" y="151"/>
                      <a:pt x="1282" y="638"/>
                      <a:pt x="1457" y="650"/>
                    </a:cubicBezTo>
                    <a:cubicBezTo>
                      <a:pt x="1631" y="662"/>
                      <a:pt x="1866" y="233"/>
                      <a:pt x="1949" y="148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52614" name="Oval 6"/>
              <p:cNvSpPr>
                <a:spLocks noChangeArrowheads="1"/>
              </p:cNvSpPr>
              <p:nvPr/>
            </p:nvSpPr>
            <p:spPr bwMode="auto">
              <a:xfrm>
                <a:off x="443" y="3853"/>
                <a:ext cx="123" cy="12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52615" name="Oval 7"/>
              <p:cNvSpPr>
                <a:spLocks noChangeArrowheads="1"/>
              </p:cNvSpPr>
              <p:nvPr/>
            </p:nvSpPr>
            <p:spPr bwMode="auto">
              <a:xfrm>
                <a:off x="2394" y="3396"/>
                <a:ext cx="123" cy="12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52616" name="Oval 8"/>
              <p:cNvSpPr>
                <a:spLocks noChangeArrowheads="1"/>
              </p:cNvSpPr>
              <p:nvPr/>
            </p:nvSpPr>
            <p:spPr bwMode="auto">
              <a:xfrm>
                <a:off x="805" y="3067"/>
                <a:ext cx="123" cy="12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52617" name="Oval 9"/>
              <p:cNvSpPr>
                <a:spLocks noChangeArrowheads="1"/>
              </p:cNvSpPr>
              <p:nvPr/>
            </p:nvSpPr>
            <p:spPr bwMode="auto">
              <a:xfrm>
                <a:off x="1814" y="4076"/>
                <a:ext cx="123" cy="12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452619" name="Text Box 11"/>
            <p:cNvSpPr txBox="1">
              <a:spLocks noChangeArrowheads="1"/>
            </p:cNvSpPr>
            <p:nvPr/>
          </p:nvSpPr>
          <p:spPr bwMode="auto">
            <a:xfrm>
              <a:off x="3833" y="2251"/>
              <a:ext cx="316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3000" i="1">
                  <a:latin typeface="Times New Roman" pitchFamily="18" charset="0"/>
                </a:rPr>
                <a:t>p</a:t>
              </a:r>
              <a:r>
                <a:rPr lang="en-US" altLang="zh-TW" sz="3000" i="1" baseline="-25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52621" name="Rectangle 13"/>
            <p:cNvSpPr>
              <a:spLocks noChangeArrowheads="1"/>
            </p:cNvSpPr>
            <p:nvPr/>
          </p:nvSpPr>
          <p:spPr bwMode="auto">
            <a:xfrm>
              <a:off x="4195" y="1389"/>
              <a:ext cx="316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3000" i="1">
                  <a:latin typeface="Times New Roman" pitchFamily="18" charset="0"/>
                </a:rPr>
                <a:t>p</a:t>
              </a:r>
              <a:r>
                <a:rPr lang="en-US" altLang="zh-TW" sz="3000" i="1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52623" name="Rectangle 15"/>
            <p:cNvSpPr>
              <a:spLocks noChangeArrowheads="1"/>
            </p:cNvSpPr>
            <p:nvPr/>
          </p:nvSpPr>
          <p:spPr bwMode="auto">
            <a:xfrm>
              <a:off x="5193" y="2568"/>
              <a:ext cx="316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3000" i="1">
                  <a:latin typeface="Times New Roman" pitchFamily="18" charset="0"/>
                </a:rPr>
                <a:t>p</a:t>
              </a:r>
              <a:r>
                <a:rPr lang="en-US" altLang="zh-TW" sz="3000" i="1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52624" name="Rectangle 16"/>
            <p:cNvSpPr>
              <a:spLocks noChangeArrowheads="1"/>
            </p:cNvSpPr>
            <p:nvPr/>
          </p:nvSpPr>
          <p:spPr bwMode="auto">
            <a:xfrm>
              <a:off x="5444" y="1615"/>
              <a:ext cx="316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3000" i="1">
                  <a:latin typeface="Times New Roman" pitchFamily="18" charset="0"/>
                </a:rPr>
                <a:t>p</a:t>
              </a:r>
              <a:r>
                <a:rPr lang="en-US" altLang="zh-TW" sz="3000" i="1" baseline="-25000">
                  <a:latin typeface="Times New Roman" pitchFamily="18" charset="0"/>
                </a:rPr>
                <a:t>3</a:t>
              </a:r>
            </a:p>
          </p:txBody>
        </p:sp>
      </p:grpSp>
      <p:graphicFrame>
        <p:nvGraphicFramePr>
          <p:cNvPr id="452625" name="Object 17"/>
          <p:cNvGraphicFramePr>
            <a:graphicFrameLocks noChangeAspect="1"/>
          </p:cNvGraphicFramePr>
          <p:nvPr/>
        </p:nvGraphicFramePr>
        <p:xfrm>
          <a:off x="647700" y="4700588"/>
          <a:ext cx="5019675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627" name="方程式" r:id="rId3" imgW="2616120" imgH="914400" progId="Equation.3">
                  <p:embed/>
                </p:oleObj>
              </mc:Choice>
              <mc:Fallback>
                <p:oleObj name="方程式" r:id="rId3" imgW="2616120" imgH="9144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4700588"/>
                        <a:ext cx="5019675" cy="17526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2618" name="Object 10"/>
          <p:cNvGraphicFramePr>
            <a:graphicFrameLocks noChangeAspect="1"/>
          </p:cNvGraphicFramePr>
          <p:nvPr/>
        </p:nvGraphicFramePr>
        <p:xfrm>
          <a:off x="647700" y="4651375"/>
          <a:ext cx="6359525" cy="180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628" name="方程式" r:id="rId5" imgW="3314520" imgH="939600" progId="Equation.3">
                  <p:embed/>
                </p:oleObj>
              </mc:Choice>
              <mc:Fallback>
                <p:oleObj name="方程式" r:id="rId5" imgW="3314520" imgH="939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4651375"/>
                        <a:ext cx="6359525" cy="180181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2611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0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F6950-4576-48C0-B053-567664735374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Bezier Curves (cont.)</a:t>
            </a:r>
          </a:p>
        </p:txBody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229600" cy="5183187"/>
          </a:xfrm>
        </p:spPr>
        <p:txBody>
          <a:bodyPr/>
          <a:lstStyle/>
          <a:p>
            <a:r>
              <a:rPr lang="en-US" altLang="zh-TW"/>
              <a:t>Variant of the Hermite spline</a:t>
            </a:r>
          </a:p>
          <a:p>
            <a:pPr lvl="1"/>
            <a:r>
              <a:rPr lang="en-US" altLang="zh-TW"/>
              <a:t>basis matrix derived from the Hermite basis</a:t>
            </a:r>
          </a:p>
          <a:p>
            <a:r>
              <a:rPr lang="en-US" altLang="zh-TW"/>
              <a:t>Gives more uniform control knobs (series of points) than Hermite</a:t>
            </a:r>
          </a:p>
          <a:p>
            <a:r>
              <a:rPr lang="en-US" altLang="zh-TW"/>
              <a:t>The slope at </a:t>
            </a:r>
            <a:r>
              <a:rPr lang="en-US" altLang="zh-TW" i="1"/>
              <a:t>u </a:t>
            </a:r>
            <a:r>
              <a:rPr lang="en-US" altLang="zh-TW"/>
              <a:t>= 0 is the slope of the secant line between </a:t>
            </a:r>
            <a:r>
              <a:rPr lang="en-US" altLang="zh-TW" sz="3500" i="1"/>
              <a:t>p</a:t>
            </a:r>
            <a:r>
              <a:rPr lang="en-US" altLang="zh-TW" sz="3500" i="1" baseline="-25000"/>
              <a:t>0</a:t>
            </a:r>
            <a:r>
              <a:rPr lang="en-US" altLang="zh-TW" sz="3500"/>
              <a:t> and </a:t>
            </a:r>
            <a:r>
              <a:rPr lang="en-US" altLang="zh-TW" sz="3500" i="1"/>
              <a:t>p</a:t>
            </a:r>
            <a:r>
              <a:rPr lang="en-US" altLang="zh-TW" sz="3500" i="1" baseline="-25000"/>
              <a:t>1</a:t>
            </a:r>
            <a:endParaRPr lang="en-US" altLang="zh-TW" sz="3500"/>
          </a:p>
        </p:txBody>
      </p:sp>
      <p:pic>
        <p:nvPicPr>
          <p:cNvPr id="45363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8" b="7697"/>
          <a:stretch>
            <a:fillRect/>
          </a:stretch>
        </p:blipFill>
        <p:spPr bwMode="auto">
          <a:xfrm>
            <a:off x="6084888" y="4076700"/>
            <a:ext cx="2663825" cy="223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53640" name="Object 8"/>
          <p:cNvGraphicFramePr>
            <a:graphicFrameLocks noChangeAspect="1"/>
          </p:cNvGraphicFramePr>
          <p:nvPr/>
        </p:nvGraphicFramePr>
        <p:xfrm>
          <a:off x="1260475" y="4918075"/>
          <a:ext cx="2725738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644" name="方程式" r:id="rId4" imgW="1143000" imgH="228600" progId="Equation.3">
                  <p:embed/>
                </p:oleObj>
              </mc:Choice>
              <mc:Fallback>
                <p:oleObj name="方程式" r:id="rId4" imgW="11430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475" y="4918075"/>
                        <a:ext cx="2725738" cy="5461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3641" name="Object 9"/>
          <p:cNvGraphicFramePr>
            <a:graphicFrameLocks noChangeAspect="1"/>
          </p:cNvGraphicFramePr>
          <p:nvPr/>
        </p:nvGraphicFramePr>
        <p:xfrm>
          <a:off x="1260475" y="5399088"/>
          <a:ext cx="2786063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645" name="方程式" r:id="rId6" imgW="1168200" imgH="228600" progId="Equation.3">
                  <p:embed/>
                </p:oleObj>
              </mc:Choice>
              <mc:Fallback>
                <p:oleObj name="方程式" r:id="rId6" imgW="11682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475" y="5399088"/>
                        <a:ext cx="2786063" cy="5461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3642" name="Object 10"/>
          <p:cNvGraphicFramePr>
            <a:graphicFrameLocks noChangeAspect="1"/>
          </p:cNvGraphicFramePr>
          <p:nvPr/>
        </p:nvGraphicFramePr>
        <p:xfrm>
          <a:off x="1260475" y="5878513"/>
          <a:ext cx="3967163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646" name="方程式" r:id="rId8" imgW="1663560" imgH="228600" progId="Equation.3">
                  <p:embed/>
                </p:oleObj>
              </mc:Choice>
              <mc:Fallback>
                <p:oleObj name="方程式" r:id="rId8" imgW="166356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475" y="5878513"/>
                        <a:ext cx="3967163" cy="5461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3643" name="Object 11"/>
          <p:cNvGraphicFramePr>
            <a:graphicFrameLocks noChangeAspect="1"/>
          </p:cNvGraphicFramePr>
          <p:nvPr/>
        </p:nvGraphicFramePr>
        <p:xfrm>
          <a:off x="1260475" y="4437063"/>
          <a:ext cx="2725738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647" name="方程式" r:id="rId10" imgW="1143000" imgH="228600" progId="Equation.3">
                  <p:embed/>
                </p:oleObj>
              </mc:Choice>
              <mc:Fallback>
                <p:oleObj name="方程式" r:id="rId10" imgW="114300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475" y="4437063"/>
                        <a:ext cx="2725738" cy="5461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F3D63-C355-48EA-8C03-C794C6F78CE5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Blending Functions of Bezier Curves</a:t>
            </a:r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5111750"/>
          </a:xfrm>
        </p:spPr>
        <p:txBody>
          <a:bodyPr/>
          <a:lstStyle/>
          <a:p>
            <a:r>
              <a:rPr lang="en-US" altLang="zh-TW" sz="2800"/>
              <a:t>Also known as degree 3 Bernstein polynomials</a:t>
            </a:r>
          </a:p>
          <a:p>
            <a:r>
              <a:rPr lang="en-US" altLang="zh-TW" sz="2800"/>
              <a:t>Weighted sum of Bernstein polynomials (infinite series) converges uniformly to any continuous function on the interval [0,1]</a:t>
            </a:r>
          </a:p>
        </p:txBody>
      </p:sp>
      <p:pic>
        <p:nvPicPr>
          <p:cNvPr id="463876" name="Picture 4" descr="bezblndpl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79"/>
          <a:stretch>
            <a:fillRect/>
          </a:stretch>
        </p:blipFill>
        <p:spPr bwMode="auto">
          <a:xfrm>
            <a:off x="3924300" y="3149600"/>
            <a:ext cx="4608513" cy="370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63877" name="Object 5"/>
          <p:cNvGraphicFramePr>
            <a:graphicFrameLocks noChangeAspect="1"/>
          </p:cNvGraphicFramePr>
          <p:nvPr/>
        </p:nvGraphicFramePr>
        <p:xfrm>
          <a:off x="565150" y="3213100"/>
          <a:ext cx="3143250" cy="195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878" name="方程式" r:id="rId4" imgW="1676160" imgH="1041120" progId="Equation.3">
                  <p:embed/>
                </p:oleObj>
              </mc:Choice>
              <mc:Fallback>
                <p:oleObj name="方程式" r:id="rId4" imgW="1676160" imgH="10411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" y="3213100"/>
                        <a:ext cx="3143250" cy="195421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EFD5D-BAB0-4A95-8A2D-E6DBB1B49FD0}" type="slidenum">
              <a:rPr lang="en-US" altLang="zh-TW"/>
              <a:pPr/>
              <a:t>19</a:t>
            </a:fld>
            <a:endParaRPr lang="en-US" altLang="zh-TW"/>
          </a:p>
        </p:txBody>
      </p:sp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Composing Bezier Curves</a:t>
            </a:r>
          </a:p>
        </p:txBody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5040312"/>
          </a:xfrm>
        </p:spPr>
        <p:txBody>
          <a:bodyPr/>
          <a:lstStyle/>
          <a:p>
            <a:r>
              <a:rPr lang="en-US" altLang="zh-TW"/>
              <a:t>Control points at consecutive segments need be collinear to avoid a discontinuity of slope</a:t>
            </a:r>
          </a:p>
          <a:p>
            <a:endParaRPr lang="en-US" altLang="zh-TW"/>
          </a:p>
          <a:p>
            <a:pPr>
              <a:buFont typeface="Wingdings" pitchFamily="2" charset="2"/>
              <a:buNone/>
            </a:pPr>
            <a:endParaRPr lang="en-US" altLang="zh-TW"/>
          </a:p>
        </p:txBody>
      </p:sp>
      <p:pic>
        <p:nvPicPr>
          <p:cNvPr id="4628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892425"/>
            <a:ext cx="4319587" cy="249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28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2852738"/>
            <a:ext cx="4176712" cy="250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E11AD-ADCE-401F-B5A1-05C00F4D23E5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Bezier Curves and B-Spline Curves</a:t>
            </a:r>
          </a:p>
        </p:txBody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5111750"/>
          </a:xfrm>
        </p:spPr>
        <p:txBody>
          <a:bodyPr/>
          <a:lstStyle/>
          <a:p>
            <a:r>
              <a:rPr lang="en-US" altLang="zh-TW"/>
              <a:t>Not really “interpolating” curves as they normally do not pass through data  points</a:t>
            </a:r>
          </a:p>
          <a:p>
            <a:endParaRPr lang="en-US" altLang="zh-TW" sz="1200"/>
          </a:p>
          <a:p>
            <a:r>
              <a:rPr lang="en-US" altLang="zh-TW"/>
              <a:t>Curves stay within the polygon defined by the given points</a:t>
            </a:r>
          </a:p>
          <a:p>
            <a:endParaRPr lang="en-US" altLang="zh-TW" sz="1000"/>
          </a:p>
          <a:p>
            <a:r>
              <a:rPr lang="en-US" altLang="zh-TW"/>
              <a:t>Local control: effect of changing a knot is limited to a local region in Bezier and b-spline</a:t>
            </a:r>
          </a:p>
          <a:p>
            <a:endParaRPr lang="en-US" altLang="zh-TW" sz="1000"/>
          </a:p>
          <a:p>
            <a:r>
              <a:rPr lang="en-US" altLang="zh-TW"/>
              <a:t>Global control: moving</a:t>
            </a:r>
            <a:r>
              <a:rPr lang="en-US" altLang="zh-TW" sz="3000"/>
              <a:t> a knot in a cubic spline affects the whole curve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814B1-44EA-43F0-B167-946CA611C3A8}" type="slidenum">
              <a:rPr lang="en-US" altLang="zh-TW"/>
              <a:pPr/>
              <a:t>20</a:t>
            </a:fld>
            <a:endParaRPr lang="en-US" altLang="zh-TW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Interpolation, Continuity, and </a:t>
            </a:r>
            <a:br>
              <a:rPr lang="en-US" altLang="zh-TW" sz="3600"/>
            </a:br>
            <a:r>
              <a:rPr lang="en-US" altLang="zh-TW" sz="3600"/>
              <a:t>Local Control</a:t>
            </a:r>
          </a:p>
        </p:txBody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229600" cy="489585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altLang="zh-TW" sz="3000"/>
              <a:t>Hermite/Bezier splines</a:t>
            </a:r>
          </a:p>
          <a:p>
            <a:pPr lvl="1">
              <a:lnSpc>
                <a:spcPct val="85000"/>
              </a:lnSpc>
              <a:spcBef>
                <a:spcPct val="40000"/>
              </a:spcBef>
            </a:pPr>
            <a:r>
              <a:rPr lang="en-US" altLang="zh-TW" sz="2400"/>
              <a:t>Interpolate control points</a:t>
            </a:r>
          </a:p>
          <a:p>
            <a:pPr lvl="1">
              <a:lnSpc>
                <a:spcPct val="85000"/>
              </a:lnSpc>
              <a:spcBef>
                <a:spcPct val="40000"/>
              </a:spcBef>
            </a:pPr>
            <a:r>
              <a:rPr lang="en-US" altLang="zh-TW" sz="2400"/>
              <a:t>Local control</a:t>
            </a:r>
          </a:p>
          <a:p>
            <a:pPr lvl="1">
              <a:lnSpc>
                <a:spcPct val="85000"/>
              </a:lnSpc>
              <a:spcBef>
                <a:spcPct val="40000"/>
              </a:spcBef>
            </a:pPr>
            <a:r>
              <a:rPr lang="en-US" altLang="zh-TW" sz="2400"/>
              <a:t>No C2 continuity for cubics</a:t>
            </a:r>
          </a:p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altLang="zh-TW" sz="3000"/>
              <a:t>Cubic (Natural) splines</a:t>
            </a:r>
          </a:p>
          <a:p>
            <a:pPr lvl="1">
              <a:lnSpc>
                <a:spcPct val="85000"/>
              </a:lnSpc>
              <a:spcBef>
                <a:spcPct val="40000"/>
              </a:spcBef>
            </a:pPr>
            <a:r>
              <a:rPr lang="en-US" altLang="zh-TW" sz="2400"/>
              <a:t>Interpolate control points</a:t>
            </a:r>
          </a:p>
          <a:p>
            <a:pPr lvl="1">
              <a:lnSpc>
                <a:spcPct val="85000"/>
              </a:lnSpc>
              <a:spcBef>
                <a:spcPct val="40000"/>
              </a:spcBef>
            </a:pPr>
            <a:r>
              <a:rPr lang="en-US" altLang="zh-TW" sz="2400"/>
              <a:t>No local control - moving one control point affects whole curve</a:t>
            </a:r>
          </a:p>
          <a:p>
            <a:pPr lvl="1">
              <a:lnSpc>
                <a:spcPct val="85000"/>
              </a:lnSpc>
              <a:spcBef>
                <a:spcPct val="40000"/>
              </a:spcBef>
            </a:pPr>
            <a:r>
              <a:rPr lang="en-US" altLang="zh-TW" sz="2400"/>
              <a:t>C2 continuity for cubics</a:t>
            </a:r>
          </a:p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altLang="zh-TW" sz="2400"/>
              <a:t>Can’t get C2, interpolation and local control with cubics</a:t>
            </a:r>
            <a:endParaRPr lang="en-US" altLang="zh-TW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2DDFF-E05C-4E47-917F-81E6FA6F096C}" type="slidenum">
              <a:rPr lang="en-US" altLang="zh-TW"/>
              <a:pPr/>
              <a:t>21</a:t>
            </a:fld>
            <a:endParaRPr lang="en-US" altLang="zh-TW"/>
          </a:p>
        </p:txBody>
      </p:sp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Cubic B-Splines</a:t>
            </a:r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84313"/>
            <a:ext cx="8229600" cy="4824412"/>
          </a:xfrm>
        </p:spPr>
        <p:txBody>
          <a:bodyPr/>
          <a:lstStyle/>
          <a:p>
            <a:r>
              <a:rPr lang="en-US" altLang="zh-TW" sz="3000"/>
              <a:t>Basis-spline (B-spline)</a:t>
            </a:r>
          </a:p>
          <a:p>
            <a:pPr>
              <a:lnSpc>
                <a:spcPct val="85000"/>
              </a:lnSpc>
              <a:spcBef>
                <a:spcPct val="39000"/>
              </a:spcBef>
            </a:pPr>
            <a:r>
              <a:rPr lang="en-US" altLang="zh-TW" sz="3000"/>
              <a:t>Give up interpolation</a:t>
            </a:r>
          </a:p>
          <a:p>
            <a:pPr lvl="1">
              <a:lnSpc>
                <a:spcPct val="85000"/>
              </a:lnSpc>
              <a:spcBef>
                <a:spcPct val="39000"/>
              </a:spcBef>
            </a:pPr>
            <a:r>
              <a:rPr lang="en-US" altLang="zh-TW"/>
              <a:t>the curve passes </a:t>
            </a:r>
            <a:r>
              <a:rPr lang="en-US" altLang="zh-TW" i="1"/>
              <a:t>near </a:t>
            </a:r>
            <a:r>
              <a:rPr lang="en-US" altLang="zh-TW"/>
              <a:t>the control points</a:t>
            </a:r>
          </a:p>
          <a:p>
            <a:pPr lvl="1">
              <a:lnSpc>
                <a:spcPct val="85000"/>
              </a:lnSpc>
              <a:spcBef>
                <a:spcPct val="39000"/>
              </a:spcBef>
            </a:pPr>
            <a:r>
              <a:rPr lang="en-US" altLang="zh-TW"/>
              <a:t>best generated with interactive placement (it’s hard to guess where the curve will go)</a:t>
            </a:r>
          </a:p>
          <a:p>
            <a:pPr>
              <a:lnSpc>
                <a:spcPct val="85000"/>
              </a:lnSpc>
              <a:spcBef>
                <a:spcPct val="39000"/>
              </a:spcBef>
            </a:pPr>
            <a:r>
              <a:rPr lang="en-US" altLang="zh-TW" sz="3000"/>
              <a:t>Curve obeys the convex hull property</a:t>
            </a:r>
          </a:p>
          <a:p>
            <a:pPr>
              <a:lnSpc>
                <a:spcPct val="85000"/>
              </a:lnSpc>
              <a:spcBef>
                <a:spcPct val="39000"/>
              </a:spcBef>
            </a:pPr>
            <a:r>
              <a:rPr lang="en-US" altLang="zh-TW" sz="3000"/>
              <a:t>C2 continuity and local control are good compensation for loss of interpolation</a:t>
            </a:r>
          </a:p>
        </p:txBody>
      </p:sp>
      <p:pic>
        <p:nvPicPr>
          <p:cNvPr id="464900" name="Picture 4" descr="an10f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1125538"/>
            <a:ext cx="3527425" cy="1576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4901" name="Picture 5" descr="an10f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5589588"/>
            <a:ext cx="2179637" cy="103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9432-5F47-414E-8CAB-BE8C0D5D382F}" type="slidenum">
              <a:rPr lang="en-US" altLang="zh-TW"/>
              <a:pPr/>
              <a:t>22</a:t>
            </a:fld>
            <a:endParaRPr lang="en-US" altLang="zh-TW"/>
          </a:p>
        </p:txBody>
      </p:sp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Cubic B-splines (cont.)</a:t>
            </a:r>
          </a:p>
        </p:txBody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29600" cy="5256212"/>
          </a:xfrm>
        </p:spPr>
        <p:txBody>
          <a:bodyPr/>
          <a:lstStyle/>
          <a:p>
            <a:r>
              <a:rPr lang="en-US" altLang="zh-TW" sz="2800"/>
              <a:t>Any evaluation of conditions of </a:t>
            </a:r>
            <a:r>
              <a:rPr lang="en-US" altLang="zh-TW" sz="2800" i="1"/>
              <a:t>B</a:t>
            </a:r>
            <a:r>
              <a:rPr lang="en-US" altLang="zh-TW" sz="2800" i="1" baseline="-25000"/>
              <a:t>i</a:t>
            </a:r>
            <a:r>
              <a:rPr lang="en-US" altLang="zh-TW" sz="2800"/>
              <a:t>(1) cannot use </a:t>
            </a:r>
            <a:r>
              <a:rPr lang="en-US" altLang="zh-TW" sz="2800" i="1"/>
              <a:t>p</a:t>
            </a:r>
            <a:r>
              <a:rPr lang="en-US" altLang="zh-TW" sz="2800" i="1" baseline="-25000"/>
              <a:t>i+3</a:t>
            </a:r>
            <a:r>
              <a:rPr lang="en-US" altLang="zh-TW" sz="2800"/>
              <a:t>, because </a:t>
            </a:r>
            <a:r>
              <a:rPr lang="en-US" altLang="zh-TW" sz="2800" i="1"/>
              <a:t>p</a:t>
            </a:r>
            <a:r>
              <a:rPr lang="en-US" altLang="zh-TW" sz="2800" i="1" baseline="-25000"/>
              <a:t>i+3</a:t>
            </a:r>
            <a:r>
              <a:rPr lang="en-US" altLang="zh-TW" sz="2800"/>
              <a:t> does not appear in </a:t>
            </a:r>
            <a:r>
              <a:rPr lang="en-US" altLang="zh-TW" sz="2800" i="1"/>
              <a:t>B</a:t>
            </a:r>
            <a:r>
              <a:rPr lang="en-US" altLang="zh-TW" sz="2800" i="1" baseline="-25000"/>
              <a:t>i</a:t>
            </a:r>
            <a:r>
              <a:rPr lang="en-US" altLang="zh-TW" sz="2800"/>
              <a:t>(</a:t>
            </a:r>
            <a:r>
              <a:rPr lang="en-US" altLang="zh-TW" sz="2800" i="1"/>
              <a:t>u</a:t>
            </a:r>
            <a:r>
              <a:rPr lang="en-US" altLang="zh-TW" sz="2800"/>
              <a:t>)</a:t>
            </a:r>
            <a:endParaRPr lang="en-US" altLang="zh-TW" sz="2800" i="1"/>
          </a:p>
          <a:p>
            <a:r>
              <a:rPr lang="en-US" altLang="zh-TW" sz="2800"/>
              <a:t>Evaluation conditions of </a:t>
            </a:r>
            <a:r>
              <a:rPr lang="en-US" altLang="zh-TW" sz="2800" i="1"/>
              <a:t>B</a:t>
            </a:r>
            <a:r>
              <a:rPr lang="en-US" altLang="zh-TW" sz="2800" i="1" baseline="-25000"/>
              <a:t>i+1</a:t>
            </a:r>
            <a:r>
              <a:rPr lang="en-US" altLang="zh-TW" sz="2800"/>
              <a:t>(0) cannot use </a:t>
            </a:r>
            <a:r>
              <a:rPr lang="en-US" altLang="zh-TW" sz="2800" i="1"/>
              <a:t>p</a:t>
            </a:r>
            <a:r>
              <a:rPr lang="en-US" altLang="zh-TW" sz="2800" i="1" baseline="-25000"/>
              <a:t>i-1</a:t>
            </a:r>
          </a:p>
          <a:p>
            <a:r>
              <a:rPr lang="en-US" altLang="zh-TW" sz="2800"/>
              <a:t>Two conditions satisfy this symmetric condition</a:t>
            </a:r>
          </a:p>
        </p:txBody>
      </p:sp>
      <p:graphicFrame>
        <p:nvGraphicFramePr>
          <p:cNvPr id="476164" name="Object 4"/>
          <p:cNvGraphicFramePr>
            <a:graphicFrameLocks noChangeAspect="1"/>
          </p:cNvGraphicFramePr>
          <p:nvPr/>
        </p:nvGraphicFramePr>
        <p:xfrm>
          <a:off x="4724400" y="2997200"/>
          <a:ext cx="4419600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181" name="方程式" r:id="rId3" imgW="2031840" imgH="393480" progId="Equation.3">
                  <p:embed/>
                </p:oleObj>
              </mc:Choice>
              <mc:Fallback>
                <p:oleObj name="方程式" r:id="rId3" imgW="203184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997200"/>
                        <a:ext cx="4419600" cy="85566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6165" name="Object 5"/>
          <p:cNvGraphicFramePr>
            <a:graphicFrameLocks noChangeAspect="1"/>
          </p:cNvGraphicFramePr>
          <p:nvPr/>
        </p:nvGraphicFramePr>
        <p:xfrm>
          <a:off x="5192713" y="3933825"/>
          <a:ext cx="3951287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182" name="方程式" r:id="rId5" imgW="1815840" imgH="393480" progId="Equation.3">
                  <p:embed/>
                </p:oleObj>
              </mc:Choice>
              <mc:Fallback>
                <p:oleObj name="方程式" r:id="rId5" imgW="181584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2713" y="3933825"/>
                        <a:ext cx="3951287" cy="85566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6180" name="Group 20"/>
          <p:cNvGrpSpPr>
            <a:grpSpLocks/>
          </p:cNvGrpSpPr>
          <p:nvPr/>
        </p:nvGrpSpPr>
        <p:grpSpPr bwMode="auto">
          <a:xfrm>
            <a:off x="395288" y="3644900"/>
            <a:ext cx="4464050" cy="2705100"/>
            <a:chOff x="204" y="2341"/>
            <a:chExt cx="2812" cy="1704"/>
          </a:xfrm>
        </p:grpSpPr>
        <p:pic>
          <p:nvPicPr>
            <p:cNvPr id="476169" name="Picture 9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13" t="2573" r="2237"/>
            <a:stretch>
              <a:fillRect/>
            </a:stretch>
          </p:blipFill>
          <p:spPr bwMode="auto">
            <a:xfrm>
              <a:off x="204" y="2341"/>
              <a:ext cx="2812" cy="17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aphicFrame>
          <p:nvGraphicFramePr>
            <p:cNvPr id="476170" name="Object 10"/>
            <p:cNvGraphicFramePr>
              <a:graphicFrameLocks noChangeAspect="1"/>
            </p:cNvGraphicFramePr>
            <p:nvPr/>
          </p:nvGraphicFramePr>
          <p:xfrm>
            <a:off x="1073" y="2649"/>
            <a:ext cx="194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6183" name="方程式" r:id="rId8" imgW="164880" imgH="228600" progId="Equation.3">
                    <p:embed/>
                  </p:oleObj>
                </mc:Choice>
                <mc:Fallback>
                  <p:oleObj name="方程式" r:id="rId8" imgW="164880" imgH="2286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3" y="2649"/>
                          <a:ext cx="194" cy="268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6171" name="Object 11"/>
            <p:cNvGraphicFramePr>
              <a:graphicFrameLocks noChangeAspect="1"/>
            </p:cNvGraphicFramePr>
            <p:nvPr/>
          </p:nvGraphicFramePr>
          <p:xfrm>
            <a:off x="1623" y="2639"/>
            <a:ext cx="298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6184" name="方程式" r:id="rId10" imgW="253800" imgH="228600" progId="Equation.3">
                    <p:embed/>
                  </p:oleObj>
                </mc:Choice>
                <mc:Fallback>
                  <p:oleObj name="方程式" r:id="rId10" imgW="253800" imgH="2286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3" y="2639"/>
                          <a:ext cx="298" cy="268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6172" name="Object 12"/>
            <p:cNvGraphicFramePr>
              <a:graphicFrameLocks noChangeAspect="1"/>
            </p:cNvGraphicFramePr>
            <p:nvPr/>
          </p:nvGraphicFramePr>
          <p:xfrm>
            <a:off x="1951" y="3229"/>
            <a:ext cx="313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6185" name="方程式" r:id="rId12" imgW="266400" imgH="228600" progId="Equation.3">
                    <p:embed/>
                  </p:oleObj>
                </mc:Choice>
                <mc:Fallback>
                  <p:oleObj name="方程式" r:id="rId12" imgW="266400" imgH="2286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1" y="3229"/>
                          <a:ext cx="313" cy="268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6173" name="Object 13"/>
            <p:cNvGraphicFramePr>
              <a:graphicFrameLocks noChangeAspect="1"/>
            </p:cNvGraphicFramePr>
            <p:nvPr/>
          </p:nvGraphicFramePr>
          <p:xfrm>
            <a:off x="1502" y="2362"/>
            <a:ext cx="298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6186" name="方程式" r:id="rId14" imgW="253800" imgH="228600" progId="Equation.3">
                    <p:embed/>
                  </p:oleObj>
                </mc:Choice>
                <mc:Fallback>
                  <p:oleObj name="方程式" r:id="rId14" imgW="253800" imgH="2286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2" y="2362"/>
                          <a:ext cx="298" cy="268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6174" name="Object 14"/>
            <p:cNvGraphicFramePr>
              <a:graphicFrameLocks noChangeAspect="1"/>
            </p:cNvGraphicFramePr>
            <p:nvPr/>
          </p:nvGraphicFramePr>
          <p:xfrm>
            <a:off x="2676" y="3365"/>
            <a:ext cx="313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6187" name="方程式" r:id="rId16" imgW="266400" imgH="228600" progId="Equation.3">
                    <p:embed/>
                  </p:oleObj>
                </mc:Choice>
                <mc:Fallback>
                  <p:oleObj name="方程式" r:id="rId16" imgW="266400" imgH="2286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6" y="3365"/>
                          <a:ext cx="313" cy="268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6175" name="Object 15"/>
            <p:cNvGraphicFramePr>
              <a:graphicFrameLocks noChangeAspect="1"/>
            </p:cNvGraphicFramePr>
            <p:nvPr/>
          </p:nvGraphicFramePr>
          <p:xfrm>
            <a:off x="2132" y="3758"/>
            <a:ext cx="313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6188" name="方程式" r:id="rId18" imgW="266400" imgH="228600" progId="Equation.3">
                    <p:embed/>
                  </p:oleObj>
                </mc:Choice>
                <mc:Fallback>
                  <p:oleObj name="方程式" r:id="rId18" imgW="266400" imgH="2286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2" y="3758"/>
                          <a:ext cx="313" cy="268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6176" name="Object 16"/>
            <p:cNvGraphicFramePr>
              <a:graphicFrameLocks noChangeAspect="1"/>
            </p:cNvGraphicFramePr>
            <p:nvPr/>
          </p:nvGraphicFramePr>
          <p:xfrm>
            <a:off x="358" y="3148"/>
            <a:ext cx="298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6189" name="方程式" r:id="rId20" imgW="253800" imgH="228600" progId="Equation.3">
                    <p:embed/>
                  </p:oleObj>
                </mc:Choice>
                <mc:Fallback>
                  <p:oleObj name="方程式" r:id="rId20" imgW="253800" imgH="2286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" y="3148"/>
                          <a:ext cx="298" cy="268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6177" name="Object 17"/>
            <p:cNvGraphicFramePr>
              <a:graphicFrameLocks noChangeAspect="1"/>
            </p:cNvGraphicFramePr>
            <p:nvPr/>
          </p:nvGraphicFramePr>
          <p:xfrm>
            <a:off x="818" y="2367"/>
            <a:ext cx="193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6190" name="方程式" r:id="rId22" imgW="164880" imgH="228600" progId="Equation.3">
                    <p:embed/>
                  </p:oleObj>
                </mc:Choice>
                <mc:Fallback>
                  <p:oleObj name="方程式" r:id="rId22" imgW="164880" imgH="2286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8" y="2367"/>
                          <a:ext cx="193" cy="268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6178" name="Object 18"/>
            <p:cNvGraphicFramePr>
              <a:graphicFrameLocks noChangeAspect="1"/>
            </p:cNvGraphicFramePr>
            <p:nvPr/>
          </p:nvGraphicFramePr>
          <p:xfrm>
            <a:off x="1442" y="3228"/>
            <a:ext cx="313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6191" name="方程式" r:id="rId24" imgW="266400" imgH="228600" progId="Equation.3">
                    <p:embed/>
                  </p:oleObj>
                </mc:Choice>
                <mc:Fallback>
                  <p:oleObj name="方程式" r:id="rId24" imgW="266400" imgH="2286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2" y="3228"/>
                          <a:ext cx="313" cy="268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72A36-9E17-4E52-A2AB-C89660A1ED35}" type="slidenum">
              <a:rPr lang="en-US" altLang="zh-TW"/>
              <a:pPr/>
              <a:t>23</a:t>
            </a:fld>
            <a:endParaRPr lang="en-US" altLang="zh-TW"/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Solving for B-spline Coefficients</a:t>
            </a:r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29600" cy="5256212"/>
          </a:xfrm>
        </p:spPr>
        <p:txBody>
          <a:bodyPr/>
          <a:lstStyle/>
          <a:p>
            <a:r>
              <a:rPr lang="en-US" altLang="zh-TW"/>
              <a:t>From </a:t>
            </a:r>
          </a:p>
          <a:p>
            <a:endParaRPr lang="en-US" altLang="zh-TW"/>
          </a:p>
          <a:p>
            <a:r>
              <a:rPr lang="en-US" altLang="zh-TW"/>
              <a:t>We can obtain</a:t>
            </a:r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r>
              <a:rPr lang="en-US" altLang="zh-TW"/>
              <a:t>We can solve a set of 4 equations for </a:t>
            </a:r>
            <a:r>
              <a:rPr lang="en-US" altLang="zh-TW" i="1"/>
              <a:t>a</a:t>
            </a:r>
            <a:r>
              <a:rPr lang="en-US" altLang="zh-TW"/>
              <a:t>, </a:t>
            </a:r>
            <a:r>
              <a:rPr lang="en-US" altLang="zh-TW" i="1"/>
              <a:t>b</a:t>
            </a:r>
            <a:r>
              <a:rPr lang="en-US" altLang="zh-TW"/>
              <a:t>, </a:t>
            </a:r>
            <a:r>
              <a:rPr lang="en-US" altLang="zh-TW" i="1"/>
              <a:t>c</a:t>
            </a:r>
            <a:r>
              <a:rPr lang="en-US" altLang="zh-TW"/>
              <a:t>, </a:t>
            </a:r>
            <a:r>
              <a:rPr lang="en-US" altLang="zh-TW" i="1"/>
              <a:t>d</a:t>
            </a:r>
          </a:p>
        </p:txBody>
      </p:sp>
      <p:graphicFrame>
        <p:nvGraphicFramePr>
          <p:cNvPr id="477188" name="Object 4"/>
          <p:cNvGraphicFramePr>
            <a:graphicFrameLocks noChangeAspect="1"/>
          </p:cNvGraphicFramePr>
          <p:nvPr/>
        </p:nvGraphicFramePr>
        <p:xfrm>
          <a:off x="1979613" y="1052513"/>
          <a:ext cx="3730625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201" name="方程式" r:id="rId3" imgW="1714320" imgH="241200" progId="Equation.3">
                  <p:embed/>
                </p:oleObj>
              </mc:Choice>
              <mc:Fallback>
                <p:oleObj name="方程式" r:id="rId3" imgW="171432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052513"/>
                        <a:ext cx="3730625" cy="52546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7189" name="Object 5"/>
          <p:cNvGraphicFramePr>
            <a:graphicFrameLocks noChangeAspect="1"/>
          </p:cNvGraphicFramePr>
          <p:nvPr/>
        </p:nvGraphicFramePr>
        <p:xfrm>
          <a:off x="2051050" y="1627188"/>
          <a:ext cx="33147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202" name="方程式" r:id="rId5" imgW="1523880" imgH="241200" progId="Equation.3">
                  <p:embed/>
                </p:oleObj>
              </mc:Choice>
              <mc:Fallback>
                <p:oleObj name="方程式" r:id="rId5" imgW="1523880" imgH="24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1627188"/>
                        <a:ext cx="3314700" cy="52546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7190" name="Object 6"/>
          <p:cNvGraphicFramePr>
            <a:graphicFrameLocks noChangeAspect="1"/>
          </p:cNvGraphicFramePr>
          <p:nvPr/>
        </p:nvGraphicFramePr>
        <p:xfrm>
          <a:off x="900113" y="2852738"/>
          <a:ext cx="1382712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203" name="方程式" r:id="rId7" imgW="634680" imgH="228600" progId="Equation.3">
                  <p:embed/>
                </p:oleObj>
              </mc:Choice>
              <mc:Fallback>
                <p:oleObj name="方程式" r:id="rId7" imgW="63468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852738"/>
                        <a:ext cx="1382712" cy="4984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7192" name="Object 8"/>
          <p:cNvGraphicFramePr>
            <a:graphicFrameLocks noChangeAspect="1"/>
          </p:cNvGraphicFramePr>
          <p:nvPr/>
        </p:nvGraphicFramePr>
        <p:xfrm>
          <a:off x="827088" y="3571875"/>
          <a:ext cx="2957512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204" name="方程式" r:id="rId9" imgW="1358640" imgH="228600" progId="Equation.3">
                  <p:embed/>
                </p:oleObj>
              </mc:Choice>
              <mc:Fallback>
                <p:oleObj name="方程式" r:id="rId9" imgW="135864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571875"/>
                        <a:ext cx="2957512" cy="4984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7193" name="Object 9"/>
          <p:cNvGraphicFramePr>
            <a:graphicFrameLocks noChangeAspect="1"/>
          </p:cNvGraphicFramePr>
          <p:nvPr/>
        </p:nvGraphicFramePr>
        <p:xfrm>
          <a:off x="971550" y="4292600"/>
          <a:ext cx="146367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205" name="方程式" r:id="rId11" imgW="672840" imgH="228600" progId="Equation.3">
                  <p:embed/>
                </p:oleObj>
              </mc:Choice>
              <mc:Fallback>
                <p:oleObj name="方程式" r:id="rId11" imgW="67284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292600"/>
                        <a:ext cx="1463675" cy="4984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7194" name="Object 10"/>
          <p:cNvGraphicFramePr>
            <a:graphicFrameLocks noChangeAspect="1"/>
          </p:cNvGraphicFramePr>
          <p:nvPr/>
        </p:nvGraphicFramePr>
        <p:xfrm>
          <a:off x="4500563" y="2708275"/>
          <a:ext cx="4419600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206" name="方程式" r:id="rId13" imgW="2031840" imgH="393480" progId="Equation.3">
                  <p:embed/>
                </p:oleObj>
              </mc:Choice>
              <mc:Fallback>
                <p:oleObj name="方程式" r:id="rId13" imgW="2031840" imgH="393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2708275"/>
                        <a:ext cx="4419600" cy="85566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7195" name="Object 11"/>
          <p:cNvGraphicFramePr>
            <a:graphicFrameLocks noChangeAspect="1"/>
          </p:cNvGraphicFramePr>
          <p:nvPr/>
        </p:nvGraphicFramePr>
        <p:xfrm>
          <a:off x="4572000" y="4149725"/>
          <a:ext cx="3951288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207" name="方程式" r:id="rId15" imgW="1815840" imgH="393480" progId="Equation.3">
                  <p:embed/>
                </p:oleObj>
              </mc:Choice>
              <mc:Fallback>
                <p:oleObj name="方程式" r:id="rId15" imgW="1815840" imgH="3934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149725"/>
                        <a:ext cx="3951288" cy="85566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7196" name="Object 12"/>
          <p:cNvGraphicFramePr>
            <a:graphicFrameLocks noChangeAspect="1"/>
          </p:cNvGraphicFramePr>
          <p:nvPr/>
        </p:nvGraphicFramePr>
        <p:xfrm>
          <a:off x="4500563" y="3436938"/>
          <a:ext cx="3232150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208" name="方程式" r:id="rId17" imgW="1485720" imgH="393480" progId="Equation.3">
                  <p:embed/>
                </p:oleObj>
              </mc:Choice>
              <mc:Fallback>
                <p:oleObj name="方程式" r:id="rId17" imgW="1485720" imgH="3934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3436938"/>
                        <a:ext cx="3232150" cy="85566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7197" name="Object 13"/>
          <p:cNvGraphicFramePr>
            <a:graphicFrameLocks noChangeAspect="1"/>
          </p:cNvGraphicFramePr>
          <p:nvPr/>
        </p:nvGraphicFramePr>
        <p:xfrm>
          <a:off x="4572000" y="4868863"/>
          <a:ext cx="2819400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209" name="方程式" r:id="rId19" imgW="1295280" imgH="393480" progId="Equation.3">
                  <p:embed/>
                </p:oleObj>
              </mc:Choice>
              <mc:Fallback>
                <p:oleObj name="方程式" r:id="rId19" imgW="1295280" imgH="3934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868863"/>
                        <a:ext cx="2819400" cy="85566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7199" name="Object 15"/>
          <p:cNvGraphicFramePr>
            <a:graphicFrameLocks noChangeAspect="1"/>
          </p:cNvGraphicFramePr>
          <p:nvPr/>
        </p:nvGraphicFramePr>
        <p:xfrm>
          <a:off x="900113" y="4940300"/>
          <a:ext cx="284480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210" name="方程式" r:id="rId21" imgW="1307880" imgH="228600" progId="Equation.3">
                  <p:embed/>
                </p:oleObj>
              </mc:Choice>
              <mc:Fallback>
                <p:oleObj name="方程式" r:id="rId21" imgW="1307880" imgH="228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940300"/>
                        <a:ext cx="2844800" cy="49688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7200" name="Text Box 16"/>
          <p:cNvSpPr txBox="1">
            <a:spLocks noChangeArrowheads="1"/>
          </p:cNvSpPr>
          <p:nvPr/>
        </p:nvSpPr>
        <p:spPr bwMode="auto">
          <a:xfrm>
            <a:off x="4572000" y="2205038"/>
            <a:ext cx="41322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>
                <a:latin typeface="Times New Roman" pitchFamily="18" charset="0"/>
              </a:rPr>
              <a:t>Then plug in the followings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187" grpId="0" uiExpand="1" build="p"/>
      <p:bldP spid="47720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2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703DE-F504-487E-A3EE-CBC6560F7600}" type="slidenum">
              <a:rPr lang="en-US" altLang="zh-TW"/>
              <a:pPr/>
              <a:t>24</a:t>
            </a:fld>
            <a:endParaRPr lang="en-US" altLang="zh-TW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Cubic B-splines in Matrix Form</a:t>
            </a:r>
          </a:p>
        </p:txBody>
      </p:sp>
      <p:graphicFrame>
        <p:nvGraphicFramePr>
          <p:cNvPr id="466948" name="Object 4"/>
          <p:cNvGraphicFramePr>
            <a:graphicFrameLocks noChangeAspect="1"/>
          </p:cNvGraphicFramePr>
          <p:nvPr/>
        </p:nvGraphicFramePr>
        <p:xfrm>
          <a:off x="611188" y="1196975"/>
          <a:ext cx="7875587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973" name="方程式" r:id="rId3" imgW="3619440" imgH="939600" progId="Equation.3">
                  <p:embed/>
                </p:oleObj>
              </mc:Choice>
              <mc:Fallback>
                <p:oleObj name="方程式" r:id="rId3" imgW="3619440" imgH="939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196975"/>
                        <a:ext cx="7875587" cy="20447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6952" name="Group 8"/>
          <p:cNvGrpSpPr>
            <a:grpSpLocks/>
          </p:cNvGrpSpPr>
          <p:nvPr/>
        </p:nvGrpSpPr>
        <p:grpSpPr bwMode="auto">
          <a:xfrm>
            <a:off x="3995738" y="3532188"/>
            <a:ext cx="4897437" cy="2776537"/>
            <a:chOff x="2154" y="2452"/>
            <a:chExt cx="3085" cy="1749"/>
          </a:xfrm>
        </p:grpSpPr>
        <p:pic>
          <p:nvPicPr>
            <p:cNvPr id="466953" name="Picture 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4" y="2452"/>
              <a:ext cx="3085" cy="17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aphicFrame>
          <p:nvGraphicFramePr>
            <p:cNvPr id="466954" name="Object 10"/>
            <p:cNvGraphicFramePr>
              <a:graphicFrameLocks noChangeAspect="1"/>
            </p:cNvGraphicFramePr>
            <p:nvPr/>
          </p:nvGraphicFramePr>
          <p:xfrm>
            <a:off x="3227" y="2805"/>
            <a:ext cx="194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6974" name="方程式" r:id="rId6" imgW="164880" imgH="228600" progId="Equation.3">
                    <p:embed/>
                  </p:oleObj>
                </mc:Choice>
                <mc:Fallback>
                  <p:oleObj name="方程式" r:id="rId6" imgW="164880" imgH="2286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7" y="2805"/>
                          <a:ext cx="194" cy="268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6955" name="Object 11"/>
            <p:cNvGraphicFramePr>
              <a:graphicFrameLocks noChangeAspect="1"/>
            </p:cNvGraphicFramePr>
            <p:nvPr/>
          </p:nvGraphicFramePr>
          <p:xfrm>
            <a:off x="3777" y="2795"/>
            <a:ext cx="298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6975" name="方程式" r:id="rId8" imgW="253800" imgH="228600" progId="Equation.3">
                    <p:embed/>
                  </p:oleObj>
                </mc:Choice>
                <mc:Fallback>
                  <p:oleObj name="方程式" r:id="rId8" imgW="253800" imgH="2286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7" y="2795"/>
                          <a:ext cx="298" cy="268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6956" name="Object 12"/>
            <p:cNvGraphicFramePr>
              <a:graphicFrameLocks noChangeAspect="1"/>
            </p:cNvGraphicFramePr>
            <p:nvPr/>
          </p:nvGraphicFramePr>
          <p:xfrm>
            <a:off x="4105" y="3385"/>
            <a:ext cx="313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6976" name="方程式" r:id="rId10" imgW="266400" imgH="228600" progId="Equation.3">
                    <p:embed/>
                  </p:oleObj>
                </mc:Choice>
                <mc:Fallback>
                  <p:oleObj name="方程式" r:id="rId10" imgW="266400" imgH="2286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5" y="3385"/>
                          <a:ext cx="313" cy="268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6957" name="Object 13"/>
            <p:cNvGraphicFramePr>
              <a:graphicFrameLocks noChangeAspect="1"/>
            </p:cNvGraphicFramePr>
            <p:nvPr/>
          </p:nvGraphicFramePr>
          <p:xfrm>
            <a:off x="3656" y="2518"/>
            <a:ext cx="298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6977" name="方程式" r:id="rId12" imgW="253800" imgH="228600" progId="Equation.3">
                    <p:embed/>
                  </p:oleObj>
                </mc:Choice>
                <mc:Fallback>
                  <p:oleObj name="方程式" r:id="rId12" imgW="253800" imgH="2286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6" y="2518"/>
                          <a:ext cx="298" cy="268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6958" name="Object 14"/>
            <p:cNvGraphicFramePr>
              <a:graphicFrameLocks noChangeAspect="1"/>
            </p:cNvGraphicFramePr>
            <p:nvPr/>
          </p:nvGraphicFramePr>
          <p:xfrm>
            <a:off x="4830" y="3521"/>
            <a:ext cx="313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6978" name="方程式" r:id="rId14" imgW="266400" imgH="228600" progId="Equation.3">
                    <p:embed/>
                  </p:oleObj>
                </mc:Choice>
                <mc:Fallback>
                  <p:oleObj name="方程式" r:id="rId14" imgW="266400" imgH="2286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0" y="3521"/>
                          <a:ext cx="313" cy="268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6959" name="Object 15"/>
            <p:cNvGraphicFramePr>
              <a:graphicFrameLocks noChangeAspect="1"/>
            </p:cNvGraphicFramePr>
            <p:nvPr/>
          </p:nvGraphicFramePr>
          <p:xfrm>
            <a:off x="4286" y="3914"/>
            <a:ext cx="313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6979" name="方程式" r:id="rId16" imgW="266400" imgH="228600" progId="Equation.3">
                    <p:embed/>
                  </p:oleObj>
                </mc:Choice>
                <mc:Fallback>
                  <p:oleObj name="方程式" r:id="rId16" imgW="266400" imgH="2286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6" y="3914"/>
                          <a:ext cx="313" cy="268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6960" name="Object 16"/>
            <p:cNvGraphicFramePr>
              <a:graphicFrameLocks noChangeAspect="1"/>
            </p:cNvGraphicFramePr>
            <p:nvPr/>
          </p:nvGraphicFramePr>
          <p:xfrm>
            <a:off x="2512" y="3304"/>
            <a:ext cx="298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6980" name="方程式" r:id="rId18" imgW="253800" imgH="228600" progId="Equation.3">
                    <p:embed/>
                  </p:oleObj>
                </mc:Choice>
                <mc:Fallback>
                  <p:oleObj name="方程式" r:id="rId18" imgW="253800" imgH="2286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2" y="3304"/>
                          <a:ext cx="298" cy="268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6961" name="Object 17"/>
            <p:cNvGraphicFramePr>
              <a:graphicFrameLocks noChangeAspect="1"/>
            </p:cNvGraphicFramePr>
            <p:nvPr/>
          </p:nvGraphicFramePr>
          <p:xfrm>
            <a:off x="2972" y="2523"/>
            <a:ext cx="193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6981" name="方程式" r:id="rId20" imgW="164880" imgH="228600" progId="Equation.3">
                    <p:embed/>
                  </p:oleObj>
                </mc:Choice>
                <mc:Fallback>
                  <p:oleObj name="方程式" r:id="rId20" imgW="164880" imgH="2286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2" y="2523"/>
                          <a:ext cx="193" cy="268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6962" name="Object 18"/>
            <p:cNvGraphicFramePr>
              <a:graphicFrameLocks noChangeAspect="1"/>
            </p:cNvGraphicFramePr>
            <p:nvPr/>
          </p:nvGraphicFramePr>
          <p:xfrm>
            <a:off x="3596" y="3384"/>
            <a:ext cx="313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6982" name="方程式" r:id="rId22" imgW="266400" imgH="228600" progId="Equation.3">
                    <p:embed/>
                  </p:oleObj>
                </mc:Choice>
                <mc:Fallback>
                  <p:oleObj name="方程式" r:id="rId22" imgW="266400" imgH="2286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6" y="3384"/>
                          <a:ext cx="313" cy="268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66971" name="Group 27"/>
          <p:cNvGrpSpPr>
            <a:grpSpLocks/>
          </p:cNvGrpSpPr>
          <p:nvPr/>
        </p:nvGrpSpPr>
        <p:grpSpPr bwMode="auto">
          <a:xfrm>
            <a:off x="393700" y="3756025"/>
            <a:ext cx="3457575" cy="2493963"/>
            <a:chOff x="248" y="2366"/>
            <a:chExt cx="2178" cy="1571"/>
          </a:xfrm>
        </p:grpSpPr>
        <p:pic>
          <p:nvPicPr>
            <p:cNvPr id="466951" name="Picture 7" descr="an10f22"/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" y="2366"/>
              <a:ext cx="2178" cy="1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6964" name="Rectangle 20"/>
            <p:cNvSpPr>
              <a:spLocks noChangeArrowheads="1"/>
            </p:cNvSpPr>
            <p:nvPr/>
          </p:nvSpPr>
          <p:spPr bwMode="auto">
            <a:xfrm>
              <a:off x="611" y="2432"/>
              <a:ext cx="318" cy="1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graphicFrame>
          <p:nvGraphicFramePr>
            <p:cNvPr id="466963" name="Object 19"/>
            <p:cNvGraphicFramePr>
              <a:graphicFrameLocks noChangeAspect="1"/>
            </p:cNvGraphicFramePr>
            <p:nvPr/>
          </p:nvGraphicFramePr>
          <p:xfrm>
            <a:off x="828" y="2380"/>
            <a:ext cx="418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6983" name="方程式" r:id="rId25" imgW="355320" imgH="228600" progId="Equation.3">
                    <p:embed/>
                  </p:oleObj>
                </mc:Choice>
                <mc:Fallback>
                  <p:oleObj name="方程式" r:id="rId25" imgW="355320" imgH="2286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8" y="2380"/>
                          <a:ext cx="418" cy="268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6965" name="Object 21"/>
            <p:cNvGraphicFramePr>
              <a:graphicFrameLocks noChangeAspect="1"/>
            </p:cNvGraphicFramePr>
            <p:nvPr/>
          </p:nvGraphicFramePr>
          <p:xfrm>
            <a:off x="1594" y="2750"/>
            <a:ext cx="403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6984" name="方程式" r:id="rId27" imgW="342720" imgH="215640" progId="Equation.3">
                    <p:embed/>
                  </p:oleObj>
                </mc:Choice>
                <mc:Fallback>
                  <p:oleObj name="方程式" r:id="rId27" imgW="342720" imgH="21564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4" y="2750"/>
                          <a:ext cx="403" cy="253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6967" name="Rectangle 23"/>
            <p:cNvSpPr>
              <a:spLocks noChangeArrowheads="1"/>
            </p:cNvSpPr>
            <p:nvPr/>
          </p:nvSpPr>
          <p:spPr bwMode="auto">
            <a:xfrm>
              <a:off x="611" y="3566"/>
              <a:ext cx="318" cy="1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66968" name="Rectangle 24"/>
            <p:cNvSpPr>
              <a:spLocks noChangeArrowheads="1"/>
            </p:cNvSpPr>
            <p:nvPr/>
          </p:nvSpPr>
          <p:spPr bwMode="auto">
            <a:xfrm>
              <a:off x="657" y="3566"/>
              <a:ext cx="318" cy="1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graphicFrame>
          <p:nvGraphicFramePr>
            <p:cNvPr id="466966" name="Object 22"/>
            <p:cNvGraphicFramePr>
              <a:graphicFrameLocks noChangeAspect="1"/>
            </p:cNvGraphicFramePr>
            <p:nvPr/>
          </p:nvGraphicFramePr>
          <p:xfrm>
            <a:off x="627" y="3475"/>
            <a:ext cx="463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6985" name="方程式" r:id="rId29" imgW="393480" imgH="215640" progId="Equation.3">
                    <p:embed/>
                  </p:oleObj>
                </mc:Choice>
                <mc:Fallback>
                  <p:oleObj name="方程式" r:id="rId29" imgW="393480" imgH="21564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7" y="3475"/>
                          <a:ext cx="463" cy="253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6969" name="Object 25"/>
            <p:cNvGraphicFramePr>
              <a:graphicFrameLocks noChangeAspect="1"/>
            </p:cNvGraphicFramePr>
            <p:nvPr/>
          </p:nvGraphicFramePr>
          <p:xfrm>
            <a:off x="1453" y="3485"/>
            <a:ext cx="419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6986" name="方程式" r:id="rId31" imgW="355320" imgH="215640" progId="Equation.3">
                    <p:embed/>
                  </p:oleObj>
                </mc:Choice>
                <mc:Fallback>
                  <p:oleObj name="方程式" r:id="rId31" imgW="355320" imgH="21564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3" y="3485"/>
                          <a:ext cx="419" cy="253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77B6E-53AB-46F8-8FED-916193768C3C}" type="slidenum">
              <a:rPr lang="en-US" altLang="zh-TW"/>
              <a:pPr/>
              <a:t>25</a:t>
            </a:fld>
            <a:endParaRPr lang="en-US" altLang="zh-TW"/>
          </a:p>
        </p:txBody>
      </p:sp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Blending Functions of Cubic B-Splines</a:t>
            </a:r>
          </a:p>
        </p:txBody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967287"/>
          </a:xfrm>
        </p:spPr>
        <p:txBody>
          <a:bodyPr/>
          <a:lstStyle/>
          <a:p>
            <a:r>
              <a:rPr lang="en-US" altLang="zh-TW"/>
              <a:t>Represent cubic b-spline as</a:t>
            </a:r>
          </a:p>
          <a:p>
            <a:endParaRPr lang="en-US" altLang="zh-TW"/>
          </a:p>
          <a:p>
            <a:r>
              <a:rPr lang="en-US" altLang="zh-TW"/>
              <a:t>Blending functions </a:t>
            </a:r>
          </a:p>
        </p:txBody>
      </p:sp>
      <p:grpSp>
        <p:nvGrpSpPr>
          <p:cNvPr id="469007" name="Group 15"/>
          <p:cNvGrpSpPr>
            <a:grpSpLocks/>
          </p:cNvGrpSpPr>
          <p:nvPr/>
        </p:nvGrpSpPr>
        <p:grpSpPr bwMode="auto">
          <a:xfrm>
            <a:off x="4859338" y="3644900"/>
            <a:ext cx="3457575" cy="2493963"/>
            <a:chOff x="248" y="2366"/>
            <a:chExt cx="2178" cy="1571"/>
          </a:xfrm>
        </p:grpSpPr>
        <p:pic>
          <p:nvPicPr>
            <p:cNvPr id="469008" name="Picture 16" descr="an10f2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" y="2366"/>
              <a:ext cx="2178" cy="1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9009" name="Rectangle 17"/>
            <p:cNvSpPr>
              <a:spLocks noChangeArrowheads="1"/>
            </p:cNvSpPr>
            <p:nvPr/>
          </p:nvSpPr>
          <p:spPr bwMode="auto">
            <a:xfrm>
              <a:off x="611" y="2432"/>
              <a:ext cx="318" cy="1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graphicFrame>
          <p:nvGraphicFramePr>
            <p:cNvPr id="469010" name="Object 18"/>
            <p:cNvGraphicFramePr>
              <a:graphicFrameLocks noChangeAspect="1"/>
            </p:cNvGraphicFramePr>
            <p:nvPr/>
          </p:nvGraphicFramePr>
          <p:xfrm>
            <a:off x="828" y="2380"/>
            <a:ext cx="418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9021" name="方程式" r:id="rId4" imgW="355320" imgH="228600" progId="Equation.3">
                    <p:embed/>
                  </p:oleObj>
                </mc:Choice>
                <mc:Fallback>
                  <p:oleObj name="方程式" r:id="rId4" imgW="355320" imgH="2286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8" y="2380"/>
                          <a:ext cx="418" cy="268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9011" name="Object 19"/>
            <p:cNvGraphicFramePr>
              <a:graphicFrameLocks noChangeAspect="1"/>
            </p:cNvGraphicFramePr>
            <p:nvPr/>
          </p:nvGraphicFramePr>
          <p:xfrm>
            <a:off x="1594" y="2750"/>
            <a:ext cx="403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9022" name="方程式" r:id="rId6" imgW="342720" imgH="215640" progId="Equation.3">
                    <p:embed/>
                  </p:oleObj>
                </mc:Choice>
                <mc:Fallback>
                  <p:oleObj name="方程式" r:id="rId6" imgW="342720" imgH="21564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4" y="2750"/>
                          <a:ext cx="403" cy="253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9012" name="Rectangle 20"/>
            <p:cNvSpPr>
              <a:spLocks noChangeArrowheads="1"/>
            </p:cNvSpPr>
            <p:nvPr/>
          </p:nvSpPr>
          <p:spPr bwMode="auto">
            <a:xfrm>
              <a:off x="611" y="3566"/>
              <a:ext cx="318" cy="1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69013" name="Rectangle 21"/>
            <p:cNvSpPr>
              <a:spLocks noChangeArrowheads="1"/>
            </p:cNvSpPr>
            <p:nvPr/>
          </p:nvSpPr>
          <p:spPr bwMode="auto">
            <a:xfrm>
              <a:off x="657" y="3566"/>
              <a:ext cx="318" cy="1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graphicFrame>
          <p:nvGraphicFramePr>
            <p:cNvPr id="469014" name="Object 22"/>
            <p:cNvGraphicFramePr>
              <a:graphicFrameLocks noChangeAspect="1"/>
            </p:cNvGraphicFramePr>
            <p:nvPr/>
          </p:nvGraphicFramePr>
          <p:xfrm>
            <a:off x="627" y="3475"/>
            <a:ext cx="463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9023" name="方程式" r:id="rId8" imgW="393480" imgH="215640" progId="Equation.3">
                    <p:embed/>
                  </p:oleObj>
                </mc:Choice>
                <mc:Fallback>
                  <p:oleObj name="方程式" r:id="rId8" imgW="393480" imgH="21564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7" y="3475"/>
                          <a:ext cx="463" cy="253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9015" name="Object 23"/>
            <p:cNvGraphicFramePr>
              <a:graphicFrameLocks noChangeAspect="1"/>
            </p:cNvGraphicFramePr>
            <p:nvPr/>
          </p:nvGraphicFramePr>
          <p:xfrm>
            <a:off x="1453" y="3485"/>
            <a:ext cx="419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9024" name="方程式" r:id="rId10" imgW="355320" imgH="215640" progId="Equation.3">
                    <p:embed/>
                  </p:oleObj>
                </mc:Choice>
                <mc:Fallback>
                  <p:oleObj name="方程式" r:id="rId10" imgW="355320" imgH="21564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3" y="3485"/>
                          <a:ext cx="419" cy="253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69016" name="Object 24"/>
          <p:cNvGraphicFramePr>
            <a:graphicFrameLocks noChangeAspect="1"/>
          </p:cNvGraphicFramePr>
          <p:nvPr/>
        </p:nvGraphicFramePr>
        <p:xfrm>
          <a:off x="2195513" y="1989138"/>
          <a:ext cx="48641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025" name="方程式" r:id="rId12" imgW="2234880" imgH="228600" progId="Equation.3">
                  <p:embed/>
                </p:oleObj>
              </mc:Choice>
              <mc:Fallback>
                <p:oleObj name="方程式" r:id="rId12" imgW="2234880" imgH="2286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1989138"/>
                        <a:ext cx="4864100" cy="4984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9017" name="Object 25"/>
          <p:cNvGraphicFramePr>
            <a:graphicFrameLocks noChangeAspect="1"/>
          </p:cNvGraphicFramePr>
          <p:nvPr/>
        </p:nvGraphicFramePr>
        <p:xfrm>
          <a:off x="1187450" y="3068638"/>
          <a:ext cx="179546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026" name="方程式" r:id="rId14" imgW="825480" imgH="419040" progId="Equation.3">
                  <p:embed/>
                </p:oleObj>
              </mc:Choice>
              <mc:Fallback>
                <p:oleObj name="方程式" r:id="rId14" imgW="825480" imgH="41904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068638"/>
                        <a:ext cx="1795463" cy="9144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9018" name="Object 26"/>
          <p:cNvGraphicFramePr>
            <a:graphicFrameLocks noChangeAspect="1"/>
          </p:cNvGraphicFramePr>
          <p:nvPr/>
        </p:nvGraphicFramePr>
        <p:xfrm>
          <a:off x="1187450" y="3954463"/>
          <a:ext cx="2209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027" name="方程式" r:id="rId16" imgW="1015920" imgH="419040" progId="Equation.3">
                  <p:embed/>
                </p:oleObj>
              </mc:Choice>
              <mc:Fallback>
                <p:oleObj name="方程式" r:id="rId16" imgW="1015920" imgH="41904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954463"/>
                        <a:ext cx="2209800" cy="9144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9019" name="Object 27"/>
          <p:cNvGraphicFramePr>
            <a:graphicFrameLocks noChangeAspect="1"/>
          </p:cNvGraphicFramePr>
          <p:nvPr/>
        </p:nvGraphicFramePr>
        <p:xfrm>
          <a:off x="1187450" y="4891088"/>
          <a:ext cx="2984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028" name="方程式" r:id="rId18" imgW="1371600" imgH="419040" progId="Equation.3">
                  <p:embed/>
                </p:oleObj>
              </mc:Choice>
              <mc:Fallback>
                <p:oleObj name="方程式" r:id="rId18" imgW="1371600" imgH="41904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891088"/>
                        <a:ext cx="2984500" cy="9144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9020" name="Object 28"/>
          <p:cNvGraphicFramePr>
            <a:graphicFrameLocks noChangeAspect="1"/>
          </p:cNvGraphicFramePr>
          <p:nvPr/>
        </p:nvGraphicFramePr>
        <p:xfrm>
          <a:off x="1258888" y="5827713"/>
          <a:ext cx="116046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029" name="方程式" r:id="rId20" imgW="533160" imgH="419040" progId="Equation.3">
                  <p:embed/>
                </p:oleObj>
              </mc:Choice>
              <mc:Fallback>
                <p:oleObj name="方程式" r:id="rId20" imgW="533160" imgH="41904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827713"/>
                        <a:ext cx="1160462" cy="9144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21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31BD-E736-43BE-B01D-0BBFEF628144}" type="slidenum">
              <a:rPr lang="en-US" altLang="zh-TW"/>
              <a:pPr/>
              <a:t>26</a:t>
            </a:fld>
            <a:endParaRPr lang="en-US" altLang="zh-TW"/>
          </a:p>
        </p:txBody>
      </p:sp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Continuity in Cubic B-splines</a:t>
            </a:r>
          </a:p>
        </p:txBody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5040312"/>
          </a:xfrm>
        </p:spPr>
        <p:txBody>
          <a:bodyPr/>
          <a:lstStyle/>
          <a:p>
            <a:r>
              <a:rPr lang="en-US" altLang="zh-TW"/>
              <a:t>Continuity conditions similar to cubic spline</a:t>
            </a:r>
          </a:p>
          <a:p>
            <a:pPr lvl="1"/>
            <a:endParaRPr lang="en-US" altLang="zh-TW"/>
          </a:p>
        </p:txBody>
      </p:sp>
      <p:graphicFrame>
        <p:nvGraphicFramePr>
          <p:cNvPr id="467972" name="Object 4"/>
          <p:cNvGraphicFramePr>
            <a:graphicFrameLocks noChangeAspect="1"/>
          </p:cNvGraphicFramePr>
          <p:nvPr/>
        </p:nvGraphicFramePr>
        <p:xfrm>
          <a:off x="1116013" y="1844675"/>
          <a:ext cx="4419600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993" name="方程式" r:id="rId3" imgW="2031840" imgH="393480" progId="Equation.3">
                  <p:embed/>
                </p:oleObj>
              </mc:Choice>
              <mc:Fallback>
                <p:oleObj name="方程式" r:id="rId3" imgW="203184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844675"/>
                        <a:ext cx="4419600" cy="85566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7973" name="Object 5"/>
          <p:cNvGraphicFramePr>
            <a:graphicFrameLocks noChangeAspect="1"/>
          </p:cNvGraphicFramePr>
          <p:nvPr/>
        </p:nvGraphicFramePr>
        <p:xfrm>
          <a:off x="1187450" y="2644775"/>
          <a:ext cx="3951288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994" name="方程式" r:id="rId5" imgW="1815840" imgH="393480" progId="Equation.3">
                  <p:embed/>
                </p:oleObj>
              </mc:Choice>
              <mc:Fallback>
                <p:oleObj name="方程式" r:id="rId5" imgW="181584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644775"/>
                        <a:ext cx="3951288" cy="85566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7974" name="Object 6"/>
          <p:cNvGraphicFramePr>
            <a:graphicFrameLocks noChangeAspect="1"/>
          </p:cNvGraphicFramePr>
          <p:nvPr/>
        </p:nvGraphicFramePr>
        <p:xfrm>
          <a:off x="1187450" y="3429000"/>
          <a:ext cx="4697413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995" name="方程式" r:id="rId7" imgW="2158920" imgH="228600" progId="Equation.3">
                  <p:embed/>
                </p:oleObj>
              </mc:Choice>
              <mc:Fallback>
                <p:oleObj name="方程式" r:id="rId7" imgW="215892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429000"/>
                        <a:ext cx="4697413" cy="49688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7990" name="Group 22"/>
          <p:cNvGrpSpPr>
            <a:grpSpLocks/>
          </p:cNvGrpSpPr>
          <p:nvPr/>
        </p:nvGrpSpPr>
        <p:grpSpPr bwMode="auto">
          <a:xfrm>
            <a:off x="3059113" y="4081463"/>
            <a:ext cx="4897437" cy="2776537"/>
            <a:chOff x="2154" y="2452"/>
            <a:chExt cx="3085" cy="1749"/>
          </a:xfrm>
        </p:grpSpPr>
        <p:pic>
          <p:nvPicPr>
            <p:cNvPr id="467989" name="Picture 2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4" y="2452"/>
              <a:ext cx="3085" cy="17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aphicFrame>
          <p:nvGraphicFramePr>
            <p:cNvPr id="467976" name="Object 8"/>
            <p:cNvGraphicFramePr>
              <a:graphicFrameLocks noChangeAspect="1"/>
            </p:cNvGraphicFramePr>
            <p:nvPr/>
          </p:nvGraphicFramePr>
          <p:xfrm>
            <a:off x="3227" y="2805"/>
            <a:ext cx="194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7996" name="方程式" r:id="rId10" imgW="164880" imgH="228600" progId="Equation.3">
                    <p:embed/>
                  </p:oleObj>
                </mc:Choice>
                <mc:Fallback>
                  <p:oleObj name="方程式" r:id="rId10" imgW="164880" imgH="2286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7" y="2805"/>
                          <a:ext cx="194" cy="268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7977" name="Object 9"/>
            <p:cNvGraphicFramePr>
              <a:graphicFrameLocks noChangeAspect="1"/>
            </p:cNvGraphicFramePr>
            <p:nvPr/>
          </p:nvGraphicFramePr>
          <p:xfrm>
            <a:off x="3777" y="2795"/>
            <a:ext cx="298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7997" name="方程式" r:id="rId12" imgW="253800" imgH="228600" progId="Equation.3">
                    <p:embed/>
                  </p:oleObj>
                </mc:Choice>
                <mc:Fallback>
                  <p:oleObj name="方程式" r:id="rId12" imgW="253800" imgH="2286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7" y="2795"/>
                          <a:ext cx="298" cy="268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7978" name="Object 10"/>
            <p:cNvGraphicFramePr>
              <a:graphicFrameLocks noChangeAspect="1"/>
            </p:cNvGraphicFramePr>
            <p:nvPr/>
          </p:nvGraphicFramePr>
          <p:xfrm>
            <a:off x="4105" y="3385"/>
            <a:ext cx="313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7998" name="方程式" r:id="rId14" imgW="266400" imgH="228600" progId="Equation.3">
                    <p:embed/>
                  </p:oleObj>
                </mc:Choice>
                <mc:Fallback>
                  <p:oleObj name="方程式" r:id="rId14" imgW="266400" imgH="2286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5" y="3385"/>
                          <a:ext cx="313" cy="268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7979" name="Object 11"/>
            <p:cNvGraphicFramePr>
              <a:graphicFrameLocks noChangeAspect="1"/>
            </p:cNvGraphicFramePr>
            <p:nvPr/>
          </p:nvGraphicFramePr>
          <p:xfrm>
            <a:off x="3656" y="2518"/>
            <a:ext cx="298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7999" name="方程式" r:id="rId16" imgW="253800" imgH="228600" progId="Equation.3">
                    <p:embed/>
                  </p:oleObj>
                </mc:Choice>
                <mc:Fallback>
                  <p:oleObj name="方程式" r:id="rId16" imgW="253800" imgH="2286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6" y="2518"/>
                          <a:ext cx="298" cy="268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7980" name="Object 12"/>
            <p:cNvGraphicFramePr>
              <a:graphicFrameLocks noChangeAspect="1"/>
            </p:cNvGraphicFramePr>
            <p:nvPr/>
          </p:nvGraphicFramePr>
          <p:xfrm>
            <a:off x="4830" y="3521"/>
            <a:ext cx="313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8000" name="方程式" r:id="rId18" imgW="266400" imgH="228600" progId="Equation.3">
                    <p:embed/>
                  </p:oleObj>
                </mc:Choice>
                <mc:Fallback>
                  <p:oleObj name="方程式" r:id="rId18" imgW="266400" imgH="2286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0" y="3521"/>
                          <a:ext cx="313" cy="268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7981" name="Object 13"/>
            <p:cNvGraphicFramePr>
              <a:graphicFrameLocks noChangeAspect="1"/>
            </p:cNvGraphicFramePr>
            <p:nvPr/>
          </p:nvGraphicFramePr>
          <p:xfrm>
            <a:off x="4286" y="3914"/>
            <a:ext cx="313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8001" name="方程式" r:id="rId20" imgW="266400" imgH="228600" progId="Equation.3">
                    <p:embed/>
                  </p:oleObj>
                </mc:Choice>
                <mc:Fallback>
                  <p:oleObj name="方程式" r:id="rId20" imgW="266400" imgH="2286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6" y="3914"/>
                          <a:ext cx="313" cy="268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7982" name="Object 14"/>
            <p:cNvGraphicFramePr>
              <a:graphicFrameLocks noChangeAspect="1"/>
            </p:cNvGraphicFramePr>
            <p:nvPr/>
          </p:nvGraphicFramePr>
          <p:xfrm>
            <a:off x="2512" y="3304"/>
            <a:ext cx="298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8002" name="方程式" r:id="rId22" imgW="253800" imgH="228600" progId="Equation.3">
                    <p:embed/>
                  </p:oleObj>
                </mc:Choice>
                <mc:Fallback>
                  <p:oleObj name="方程式" r:id="rId22" imgW="253800" imgH="2286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2" y="3304"/>
                          <a:ext cx="298" cy="268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7983" name="Object 15"/>
            <p:cNvGraphicFramePr>
              <a:graphicFrameLocks noChangeAspect="1"/>
            </p:cNvGraphicFramePr>
            <p:nvPr/>
          </p:nvGraphicFramePr>
          <p:xfrm>
            <a:off x="2972" y="2523"/>
            <a:ext cx="193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8003" name="方程式" r:id="rId24" imgW="164880" imgH="228600" progId="Equation.3">
                    <p:embed/>
                  </p:oleObj>
                </mc:Choice>
                <mc:Fallback>
                  <p:oleObj name="方程式" r:id="rId24" imgW="164880" imgH="2286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2" y="2523"/>
                          <a:ext cx="193" cy="268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7986" name="Object 18"/>
            <p:cNvGraphicFramePr>
              <a:graphicFrameLocks noChangeAspect="1"/>
            </p:cNvGraphicFramePr>
            <p:nvPr/>
          </p:nvGraphicFramePr>
          <p:xfrm>
            <a:off x="3596" y="3384"/>
            <a:ext cx="313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8004" name="方程式" r:id="rId26" imgW="266400" imgH="228600" progId="Equation.3">
                    <p:embed/>
                  </p:oleObj>
                </mc:Choice>
                <mc:Fallback>
                  <p:oleObj name="方程式" r:id="rId26" imgW="266400" imgH="2286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6" y="3384"/>
                          <a:ext cx="313" cy="268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7991" name="Text Box 23"/>
          <p:cNvSpPr txBox="1">
            <a:spLocks noChangeArrowheads="1"/>
          </p:cNvSpPr>
          <p:nvPr/>
        </p:nvSpPr>
        <p:spPr bwMode="auto">
          <a:xfrm>
            <a:off x="5859463" y="2420938"/>
            <a:ext cx="3284537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rgbClr val="FFFF00"/>
                </a:solidFill>
                <a:latin typeface="Times New Roman" pitchFamily="18" charset="0"/>
              </a:rPr>
              <a:t>Prove that this condition </a:t>
            </a:r>
          </a:p>
          <a:p>
            <a:r>
              <a:rPr lang="en-US" altLang="zh-TW" sz="2400">
                <a:solidFill>
                  <a:srgbClr val="FFFF00"/>
                </a:solidFill>
                <a:latin typeface="Times New Roman" pitchFamily="18" charset="0"/>
              </a:rPr>
              <a:t>is automatically satisfied </a:t>
            </a:r>
          </a:p>
          <a:p>
            <a:r>
              <a:rPr lang="en-US" altLang="zh-TW" sz="2400">
                <a:solidFill>
                  <a:srgbClr val="FFFF00"/>
                </a:solidFill>
                <a:latin typeface="Times New Roman" pitchFamily="18" charset="0"/>
              </a:rPr>
              <a:t>if the first two hold!</a:t>
            </a:r>
          </a:p>
        </p:txBody>
      </p:sp>
      <p:sp>
        <p:nvSpPr>
          <p:cNvPr id="467992" name="Line 24"/>
          <p:cNvSpPr>
            <a:spLocks noChangeShapeType="1"/>
          </p:cNvSpPr>
          <p:nvPr/>
        </p:nvSpPr>
        <p:spPr bwMode="auto">
          <a:xfrm flipH="1">
            <a:off x="5292725" y="3141663"/>
            <a:ext cx="503238" cy="287337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1DC4-D0A5-4E97-A0FD-85117A7AFFD2}" type="slidenum">
              <a:rPr lang="en-US" altLang="zh-TW"/>
              <a:pPr/>
              <a:t>27</a:t>
            </a:fld>
            <a:endParaRPr lang="en-US" altLang="zh-TW"/>
          </a:p>
        </p:txBody>
      </p: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Composing B-splines</a:t>
            </a:r>
          </a:p>
        </p:txBody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229600" cy="5183187"/>
          </a:xfrm>
        </p:spPr>
        <p:txBody>
          <a:bodyPr/>
          <a:lstStyle/>
          <a:p>
            <a:r>
              <a:rPr lang="en-US" altLang="zh-TW"/>
              <a:t>Given points </a:t>
            </a:r>
            <a:r>
              <a:rPr lang="en-US" altLang="zh-TW" i="1"/>
              <a:t>p</a:t>
            </a:r>
            <a:r>
              <a:rPr lang="en-US" altLang="zh-TW" baseline="-25000"/>
              <a:t>0</a:t>
            </a:r>
            <a:r>
              <a:rPr lang="en-US" altLang="zh-TW"/>
              <a:t>, …, </a:t>
            </a:r>
            <a:r>
              <a:rPr lang="en-US" altLang="zh-TW" i="1"/>
              <a:t>p</a:t>
            </a:r>
            <a:r>
              <a:rPr lang="en-US" altLang="zh-TW" baseline="-25000"/>
              <a:t>n</a:t>
            </a:r>
            <a:r>
              <a:rPr lang="en-US" altLang="zh-TW"/>
              <a:t>, we can construct B-splines </a:t>
            </a:r>
            <a:r>
              <a:rPr lang="en-US" altLang="zh-TW" i="1"/>
              <a:t>B</a:t>
            </a:r>
            <a:r>
              <a:rPr lang="en-US" altLang="zh-TW" baseline="-25000"/>
              <a:t>1</a:t>
            </a:r>
            <a:r>
              <a:rPr lang="en-US" altLang="zh-TW"/>
              <a:t> through </a:t>
            </a:r>
            <a:r>
              <a:rPr lang="en-US" altLang="zh-TW" i="1"/>
              <a:t>B</a:t>
            </a:r>
            <a:r>
              <a:rPr lang="en-US" altLang="zh-TW" i="1" baseline="-25000"/>
              <a:t>n-2</a:t>
            </a:r>
          </a:p>
          <a:p>
            <a:endParaRPr lang="en-US" altLang="zh-TW" sz="3100"/>
          </a:p>
          <a:p>
            <a:r>
              <a:rPr lang="en-US" altLang="zh-TW" sz="3100"/>
              <a:t>We need additional points outside the domain of the given points to construct </a:t>
            </a:r>
            <a:r>
              <a:rPr lang="en-US" altLang="zh-TW" sz="3100" i="1"/>
              <a:t>B</a:t>
            </a:r>
            <a:r>
              <a:rPr lang="en-US" altLang="zh-TW" sz="3100" i="1" baseline="-25000"/>
              <a:t>0  </a:t>
            </a:r>
            <a:r>
              <a:rPr lang="en-US" altLang="zh-TW" sz="3100"/>
              <a:t>and  </a:t>
            </a:r>
            <a:r>
              <a:rPr lang="en-US" altLang="zh-TW" sz="3100" i="1"/>
              <a:t>B</a:t>
            </a:r>
            <a:r>
              <a:rPr lang="en-US" altLang="zh-TW" sz="3100" i="1" baseline="-25000"/>
              <a:t>n-1</a:t>
            </a:r>
          </a:p>
          <a:p>
            <a:pPr lvl="1"/>
            <a:r>
              <a:rPr lang="en-US" altLang="zh-TW" sz="2700"/>
              <a:t>Add fictitious points </a:t>
            </a:r>
            <a:r>
              <a:rPr lang="en-US" altLang="zh-TW" i="1"/>
              <a:t>p</a:t>
            </a:r>
            <a:r>
              <a:rPr lang="en-US" altLang="zh-TW" baseline="-25000"/>
              <a:t>-2 </a:t>
            </a:r>
            <a:r>
              <a:rPr lang="en-US" altLang="zh-TW"/>
              <a:t>,</a:t>
            </a:r>
            <a:r>
              <a:rPr lang="en-US" altLang="zh-TW" baseline="-25000"/>
              <a:t> </a:t>
            </a:r>
            <a:r>
              <a:rPr lang="en-US" altLang="zh-TW" i="1"/>
              <a:t>p</a:t>
            </a:r>
            <a:r>
              <a:rPr lang="en-US" altLang="zh-TW" baseline="-25000"/>
              <a:t>-1 </a:t>
            </a:r>
            <a:r>
              <a:rPr lang="en-US" altLang="zh-TW"/>
              <a:t>,</a:t>
            </a:r>
            <a:r>
              <a:rPr lang="en-US" altLang="zh-TW" baseline="-25000"/>
              <a:t> </a:t>
            </a:r>
            <a:r>
              <a:rPr lang="en-US" altLang="zh-TW" i="1"/>
              <a:t>p</a:t>
            </a:r>
            <a:r>
              <a:rPr lang="en-US" altLang="zh-TW" i="1" baseline="-25000"/>
              <a:t>n+1 </a:t>
            </a:r>
            <a:r>
              <a:rPr lang="en-US" altLang="zh-TW"/>
              <a:t>,</a:t>
            </a:r>
            <a:r>
              <a:rPr lang="en-US" altLang="zh-TW" baseline="-25000"/>
              <a:t> </a:t>
            </a:r>
            <a:r>
              <a:rPr lang="en-US" altLang="zh-TW" i="1"/>
              <a:t>p</a:t>
            </a:r>
            <a:r>
              <a:rPr lang="en-US" altLang="zh-TW" baseline="-25000"/>
              <a:t>n+2</a:t>
            </a:r>
          </a:p>
          <a:p>
            <a:pPr lvl="1"/>
            <a:r>
              <a:rPr lang="en-US" altLang="zh-TW"/>
              <a:t>Set </a:t>
            </a:r>
            <a:r>
              <a:rPr lang="en-US" altLang="zh-TW" i="1"/>
              <a:t>p</a:t>
            </a:r>
            <a:r>
              <a:rPr lang="en-US" altLang="zh-TW" baseline="-25000"/>
              <a:t>-2 </a:t>
            </a:r>
            <a:r>
              <a:rPr lang="en-US" altLang="zh-TW"/>
              <a:t>= </a:t>
            </a:r>
            <a:r>
              <a:rPr lang="en-US" altLang="zh-TW" i="1"/>
              <a:t>p</a:t>
            </a:r>
            <a:r>
              <a:rPr lang="en-US" altLang="zh-TW" baseline="-25000"/>
              <a:t>-1 </a:t>
            </a:r>
            <a:r>
              <a:rPr lang="en-US" altLang="zh-TW"/>
              <a:t>= </a:t>
            </a:r>
            <a:r>
              <a:rPr lang="en-US" altLang="zh-TW" i="1"/>
              <a:t>p</a:t>
            </a:r>
            <a:r>
              <a:rPr lang="en-US" altLang="zh-TW" i="1" baseline="-25000"/>
              <a:t>0</a:t>
            </a:r>
            <a:r>
              <a:rPr lang="en-US" altLang="zh-TW" baseline="-25000"/>
              <a:t> </a:t>
            </a:r>
            <a:r>
              <a:rPr lang="en-US" altLang="zh-TW"/>
              <a:t>and </a:t>
            </a:r>
            <a:r>
              <a:rPr lang="en-US" altLang="zh-TW" i="1"/>
              <a:t>p</a:t>
            </a:r>
            <a:r>
              <a:rPr lang="en-US" altLang="zh-TW" i="1" baseline="-25000"/>
              <a:t>n+2</a:t>
            </a:r>
            <a:r>
              <a:rPr lang="en-US" altLang="zh-TW" baseline="-25000"/>
              <a:t> </a:t>
            </a:r>
            <a:r>
              <a:rPr lang="en-US" altLang="zh-TW"/>
              <a:t>= </a:t>
            </a:r>
            <a:r>
              <a:rPr lang="en-US" altLang="zh-TW" i="1"/>
              <a:t>p</a:t>
            </a:r>
            <a:r>
              <a:rPr lang="en-US" altLang="zh-TW" i="1" baseline="-25000"/>
              <a:t>n+1</a:t>
            </a:r>
            <a:r>
              <a:rPr lang="en-US" altLang="zh-TW" baseline="-25000"/>
              <a:t> </a:t>
            </a:r>
            <a:r>
              <a:rPr lang="en-US" altLang="zh-TW"/>
              <a:t>= </a:t>
            </a:r>
            <a:r>
              <a:rPr lang="en-US" altLang="zh-TW" i="1"/>
              <a:t>p</a:t>
            </a:r>
            <a:r>
              <a:rPr lang="en-US" altLang="zh-TW" i="1" baseline="-25000"/>
              <a:t>n</a:t>
            </a:r>
            <a:r>
              <a:rPr lang="en-US" altLang="zh-TW"/>
              <a:t> so that the curve starts and ends at the given extreme points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B9299-30AA-4776-86A1-3B1CE3A1D4B6}" type="slidenum">
              <a:rPr lang="en-US" altLang="zh-TW"/>
              <a:pPr/>
              <a:t>28</a:t>
            </a:fld>
            <a:endParaRPr lang="en-US" altLang="zh-TW"/>
          </a:p>
        </p:txBody>
      </p:sp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Comparison of Basic Cubic Splines</a:t>
            </a:r>
          </a:p>
        </p:txBody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TW" sz="2500"/>
              <a:t>Type		Control points	Continuity	Interpolation</a:t>
            </a:r>
          </a:p>
          <a:p>
            <a:pPr>
              <a:buFont typeface="Wingdings" pitchFamily="2" charset="2"/>
              <a:buNone/>
            </a:pPr>
            <a:endParaRPr lang="en-US" altLang="zh-TW" sz="2500"/>
          </a:p>
          <a:p>
            <a:pPr>
              <a:buFont typeface="Wingdings" pitchFamily="2" charset="2"/>
              <a:buNone/>
            </a:pPr>
            <a:r>
              <a:rPr lang="en-US" altLang="zh-TW" sz="2500"/>
              <a:t>Natural 	 n points, shared	C2		Y</a:t>
            </a:r>
          </a:p>
          <a:p>
            <a:pPr>
              <a:buFont typeface="Wingdings" pitchFamily="2" charset="2"/>
              <a:buNone/>
            </a:pPr>
            <a:r>
              <a:rPr lang="en-US" altLang="zh-TW" sz="2500"/>
              <a:t>Hermite 	 2 points, 2 slopes	C1		Y</a:t>
            </a:r>
          </a:p>
          <a:p>
            <a:pPr>
              <a:buFont typeface="Wingdings" pitchFamily="2" charset="2"/>
              <a:buNone/>
            </a:pPr>
            <a:r>
              <a:rPr lang="en-US" altLang="zh-TW" sz="2500"/>
              <a:t>Bezier 		 4 points		C1		Y</a:t>
            </a:r>
          </a:p>
          <a:p>
            <a:pPr>
              <a:buFont typeface="Wingdings" pitchFamily="2" charset="2"/>
              <a:buNone/>
            </a:pPr>
            <a:r>
              <a:rPr lang="en-US" altLang="zh-TW" sz="2500"/>
              <a:t>B-Splines	 4 points, shared	C2		N</a:t>
            </a:r>
          </a:p>
          <a:p>
            <a:endParaRPr lang="en-US" altLang="zh-TW" sz="25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4B813-D6CD-437E-99A1-5D7A8F749A24}" type="slidenum">
              <a:rPr lang="en-US" altLang="zh-TW"/>
              <a:pPr/>
              <a:t>29</a:t>
            </a:fld>
            <a:endParaRPr lang="en-US" altLang="zh-TW"/>
          </a:p>
        </p:txBody>
      </p:sp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Interpolating on a Surface</a:t>
            </a:r>
          </a:p>
        </p:txBody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Bezier surfaces</a:t>
            </a:r>
          </a:p>
          <a:p>
            <a:r>
              <a:rPr lang="en-US" altLang="zh-TW"/>
              <a:t>B-Spline surfaces</a:t>
            </a:r>
          </a:p>
        </p:txBody>
      </p:sp>
      <p:pic>
        <p:nvPicPr>
          <p:cNvPr id="473093" name="Picture 5" descr="math_i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213100"/>
            <a:ext cx="7812087" cy="288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68BFA-B451-4D3C-B9AA-663C87AF1783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Global vs. Local Control</a:t>
            </a:r>
          </a:p>
        </p:txBody>
      </p:sp>
      <p:sp>
        <p:nvSpPr>
          <p:cNvPr id="456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4687887"/>
          </a:xfrm>
        </p:spPr>
        <p:txBody>
          <a:bodyPr/>
          <a:lstStyle/>
          <a:p>
            <a:r>
              <a:rPr lang="en-US" altLang="zh-TW"/>
              <a:t>Does a small change affect the whole curve or just a small segment?</a:t>
            </a:r>
          </a:p>
          <a:p>
            <a:r>
              <a:rPr lang="en-US" altLang="zh-TW"/>
              <a:t>Local is usually more intuitive and provided by composite curves</a:t>
            </a:r>
          </a:p>
        </p:txBody>
      </p:sp>
      <p:sp>
        <p:nvSpPr>
          <p:cNvPr id="456708" name="Rectangle 4"/>
          <p:cNvSpPr>
            <a:spLocks noChangeArrowheads="1"/>
          </p:cNvSpPr>
          <p:nvPr/>
        </p:nvSpPr>
        <p:spPr bwMode="auto">
          <a:xfrm>
            <a:off x="1403350" y="3654425"/>
            <a:ext cx="6883400" cy="25828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56709" name="Freeform 5"/>
          <p:cNvSpPr>
            <a:spLocks/>
          </p:cNvSpPr>
          <p:nvPr/>
        </p:nvSpPr>
        <p:spPr bwMode="auto">
          <a:xfrm>
            <a:off x="4538663" y="4418013"/>
            <a:ext cx="1189037" cy="481012"/>
          </a:xfrm>
          <a:custGeom>
            <a:avLst/>
            <a:gdLst>
              <a:gd name="T0" fmla="*/ 0 w 749"/>
              <a:gd name="T1" fmla="*/ 303 h 303"/>
              <a:gd name="T2" fmla="*/ 92 w 749"/>
              <a:gd name="T3" fmla="*/ 211 h 303"/>
              <a:gd name="T4" fmla="*/ 261 w 749"/>
              <a:gd name="T5" fmla="*/ 135 h 303"/>
              <a:gd name="T6" fmla="*/ 412 w 749"/>
              <a:gd name="T7" fmla="*/ 126 h 303"/>
              <a:gd name="T8" fmla="*/ 547 w 749"/>
              <a:gd name="T9" fmla="*/ 126 h 303"/>
              <a:gd name="T10" fmla="*/ 665 w 749"/>
              <a:gd name="T11" fmla="*/ 59 h 303"/>
              <a:gd name="T12" fmla="*/ 749 w 749"/>
              <a:gd name="T13" fmla="*/ 0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49" h="303">
                <a:moveTo>
                  <a:pt x="0" y="303"/>
                </a:moveTo>
                <a:cubicBezTo>
                  <a:pt x="24" y="271"/>
                  <a:pt x="49" y="239"/>
                  <a:pt x="92" y="211"/>
                </a:cubicBezTo>
                <a:cubicBezTo>
                  <a:pt x="135" y="183"/>
                  <a:pt x="208" y="149"/>
                  <a:pt x="261" y="135"/>
                </a:cubicBezTo>
                <a:cubicBezTo>
                  <a:pt x="314" y="121"/>
                  <a:pt x="364" y="127"/>
                  <a:pt x="412" y="126"/>
                </a:cubicBezTo>
                <a:cubicBezTo>
                  <a:pt x="460" y="125"/>
                  <a:pt x="505" y="137"/>
                  <a:pt x="547" y="126"/>
                </a:cubicBezTo>
                <a:cubicBezTo>
                  <a:pt x="589" y="115"/>
                  <a:pt x="631" y="80"/>
                  <a:pt x="665" y="59"/>
                </a:cubicBezTo>
                <a:cubicBezTo>
                  <a:pt x="699" y="38"/>
                  <a:pt x="724" y="19"/>
                  <a:pt x="749" y="0"/>
                </a:cubicBezTo>
              </a:path>
            </a:pathLst>
          </a:custGeom>
          <a:noFill/>
          <a:ln w="28575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56710" name="Freeform 6"/>
          <p:cNvSpPr>
            <a:spLocks/>
          </p:cNvSpPr>
          <p:nvPr/>
        </p:nvSpPr>
        <p:spPr bwMode="auto">
          <a:xfrm>
            <a:off x="2024063" y="4337050"/>
            <a:ext cx="5494337" cy="1404938"/>
          </a:xfrm>
          <a:custGeom>
            <a:avLst/>
            <a:gdLst>
              <a:gd name="T0" fmla="*/ 0 w 3461"/>
              <a:gd name="T1" fmla="*/ 885 h 885"/>
              <a:gd name="T2" fmla="*/ 531 w 3461"/>
              <a:gd name="T3" fmla="*/ 607 h 885"/>
              <a:gd name="T4" fmla="*/ 1002 w 3461"/>
              <a:gd name="T5" fmla="*/ 716 h 885"/>
              <a:gd name="T6" fmla="*/ 1381 w 3461"/>
              <a:gd name="T7" fmla="*/ 523 h 885"/>
              <a:gd name="T8" fmla="*/ 1895 w 3461"/>
              <a:gd name="T9" fmla="*/ 60 h 885"/>
              <a:gd name="T10" fmla="*/ 2122 w 3461"/>
              <a:gd name="T11" fmla="*/ 161 h 885"/>
              <a:gd name="T12" fmla="*/ 2434 w 3461"/>
              <a:gd name="T13" fmla="*/ 43 h 885"/>
              <a:gd name="T14" fmla="*/ 2897 w 3461"/>
              <a:gd name="T15" fmla="*/ 287 h 885"/>
              <a:gd name="T16" fmla="*/ 3158 w 3461"/>
              <a:gd name="T17" fmla="*/ 792 h 885"/>
              <a:gd name="T18" fmla="*/ 3461 w 3461"/>
              <a:gd name="T19" fmla="*/ 826 h 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61" h="885">
                <a:moveTo>
                  <a:pt x="0" y="885"/>
                </a:moveTo>
                <a:cubicBezTo>
                  <a:pt x="182" y="760"/>
                  <a:pt x="364" y="635"/>
                  <a:pt x="531" y="607"/>
                </a:cubicBezTo>
                <a:cubicBezTo>
                  <a:pt x="698" y="579"/>
                  <a:pt x="860" y="730"/>
                  <a:pt x="1002" y="716"/>
                </a:cubicBezTo>
                <a:cubicBezTo>
                  <a:pt x="1144" y="702"/>
                  <a:pt x="1232" y="632"/>
                  <a:pt x="1381" y="523"/>
                </a:cubicBezTo>
                <a:cubicBezTo>
                  <a:pt x="1530" y="414"/>
                  <a:pt x="1772" y="120"/>
                  <a:pt x="1895" y="60"/>
                </a:cubicBezTo>
                <a:cubicBezTo>
                  <a:pt x="2018" y="0"/>
                  <a:pt x="2032" y="164"/>
                  <a:pt x="2122" y="161"/>
                </a:cubicBezTo>
                <a:cubicBezTo>
                  <a:pt x="2212" y="158"/>
                  <a:pt x="2305" y="22"/>
                  <a:pt x="2434" y="43"/>
                </a:cubicBezTo>
                <a:cubicBezTo>
                  <a:pt x="2563" y="64"/>
                  <a:pt x="2776" y="162"/>
                  <a:pt x="2897" y="287"/>
                </a:cubicBezTo>
                <a:cubicBezTo>
                  <a:pt x="3018" y="412"/>
                  <a:pt x="3064" y="702"/>
                  <a:pt x="3158" y="792"/>
                </a:cubicBezTo>
                <a:cubicBezTo>
                  <a:pt x="3252" y="882"/>
                  <a:pt x="3356" y="854"/>
                  <a:pt x="3461" y="826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56711" name="Freeform 7"/>
          <p:cNvSpPr>
            <a:spLocks/>
          </p:cNvSpPr>
          <p:nvPr/>
        </p:nvSpPr>
        <p:spPr bwMode="auto">
          <a:xfrm>
            <a:off x="2014538" y="3994150"/>
            <a:ext cx="5722937" cy="1778000"/>
          </a:xfrm>
          <a:custGeom>
            <a:avLst/>
            <a:gdLst>
              <a:gd name="T0" fmla="*/ 0 w 3461"/>
              <a:gd name="T1" fmla="*/ 885 h 885"/>
              <a:gd name="T2" fmla="*/ 531 w 3461"/>
              <a:gd name="T3" fmla="*/ 607 h 885"/>
              <a:gd name="T4" fmla="*/ 1002 w 3461"/>
              <a:gd name="T5" fmla="*/ 716 h 885"/>
              <a:gd name="T6" fmla="*/ 1381 w 3461"/>
              <a:gd name="T7" fmla="*/ 523 h 885"/>
              <a:gd name="T8" fmla="*/ 1895 w 3461"/>
              <a:gd name="T9" fmla="*/ 60 h 885"/>
              <a:gd name="T10" fmla="*/ 2122 w 3461"/>
              <a:gd name="T11" fmla="*/ 161 h 885"/>
              <a:gd name="T12" fmla="*/ 2434 w 3461"/>
              <a:gd name="T13" fmla="*/ 43 h 885"/>
              <a:gd name="T14" fmla="*/ 2897 w 3461"/>
              <a:gd name="T15" fmla="*/ 287 h 885"/>
              <a:gd name="T16" fmla="*/ 3158 w 3461"/>
              <a:gd name="T17" fmla="*/ 792 h 885"/>
              <a:gd name="T18" fmla="*/ 3461 w 3461"/>
              <a:gd name="T19" fmla="*/ 826 h 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61" h="885">
                <a:moveTo>
                  <a:pt x="0" y="885"/>
                </a:moveTo>
                <a:cubicBezTo>
                  <a:pt x="182" y="760"/>
                  <a:pt x="364" y="635"/>
                  <a:pt x="531" y="607"/>
                </a:cubicBezTo>
                <a:cubicBezTo>
                  <a:pt x="698" y="579"/>
                  <a:pt x="860" y="730"/>
                  <a:pt x="1002" y="716"/>
                </a:cubicBezTo>
                <a:cubicBezTo>
                  <a:pt x="1144" y="702"/>
                  <a:pt x="1232" y="632"/>
                  <a:pt x="1381" y="523"/>
                </a:cubicBezTo>
                <a:cubicBezTo>
                  <a:pt x="1530" y="414"/>
                  <a:pt x="1772" y="120"/>
                  <a:pt x="1895" y="60"/>
                </a:cubicBezTo>
                <a:cubicBezTo>
                  <a:pt x="2018" y="0"/>
                  <a:pt x="2032" y="164"/>
                  <a:pt x="2122" y="161"/>
                </a:cubicBezTo>
                <a:cubicBezTo>
                  <a:pt x="2212" y="158"/>
                  <a:pt x="2305" y="22"/>
                  <a:pt x="2434" y="43"/>
                </a:cubicBezTo>
                <a:cubicBezTo>
                  <a:pt x="2563" y="64"/>
                  <a:pt x="2776" y="162"/>
                  <a:pt x="2897" y="287"/>
                </a:cubicBezTo>
                <a:cubicBezTo>
                  <a:pt x="3018" y="412"/>
                  <a:pt x="3064" y="702"/>
                  <a:pt x="3158" y="792"/>
                </a:cubicBezTo>
                <a:cubicBezTo>
                  <a:pt x="3252" y="882"/>
                  <a:pt x="3356" y="854"/>
                  <a:pt x="3461" y="826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56712" name="Oval 8"/>
          <p:cNvSpPr>
            <a:spLocks noChangeArrowheads="1"/>
          </p:cNvSpPr>
          <p:nvPr/>
        </p:nvSpPr>
        <p:spPr bwMode="auto">
          <a:xfrm>
            <a:off x="5148263" y="4389438"/>
            <a:ext cx="71437" cy="7302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56713" name="Oval 9"/>
          <p:cNvSpPr>
            <a:spLocks noChangeArrowheads="1"/>
          </p:cNvSpPr>
          <p:nvPr/>
        </p:nvSpPr>
        <p:spPr bwMode="auto">
          <a:xfrm>
            <a:off x="5076825" y="4579938"/>
            <a:ext cx="71438" cy="73025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56714" name="Oval 10"/>
          <p:cNvSpPr>
            <a:spLocks noChangeArrowheads="1"/>
          </p:cNvSpPr>
          <p:nvPr/>
        </p:nvSpPr>
        <p:spPr bwMode="auto">
          <a:xfrm>
            <a:off x="5348288" y="4149725"/>
            <a:ext cx="71437" cy="73025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56715" name="Text Box 11"/>
          <p:cNvSpPr txBox="1">
            <a:spLocks noChangeArrowheads="1"/>
          </p:cNvSpPr>
          <p:nvPr/>
        </p:nvSpPr>
        <p:spPr bwMode="auto">
          <a:xfrm>
            <a:off x="4787900" y="4748213"/>
            <a:ext cx="873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rgbClr val="0000FF"/>
                </a:solidFill>
              </a:rPr>
              <a:t>Local</a:t>
            </a:r>
          </a:p>
        </p:txBody>
      </p:sp>
      <p:sp>
        <p:nvSpPr>
          <p:cNvPr id="456716" name="Text Box 12"/>
          <p:cNvSpPr txBox="1">
            <a:spLocks noChangeArrowheads="1"/>
          </p:cNvSpPr>
          <p:nvPr/>
        </p:nvSpPr>
        <p:spPr bwMode="auto">
          <a:xfrm>
            <a:off x="6516688" y="3884613"/>
            <a:ext cx="10207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rgbClr val="FF0000"/>
                </a:solidFill>
              </a:rPr>
              <a:t>Global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4EBD-6C41-46F5-87A4-64E8282AEA31}" type="slidenum">
              <a:rPr lang="en-US" altLang="zh-TW"/>
              <a:pPr/>
              <a:t>30</a:t>
            </a:fld>
            <a:endParaRPr lang="en-US" altLang="zh-TW"/>
          </a:p>
        </p:txBody>
      </p:sp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Bicubic Surfaces</a:t>
            </a:r>
          </a:p>
        </p:txBody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23963"/>
            <a:ext cx="8229600" cy="5805487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altLang="zh-TW"/>
              <a:t>To represent surfaces use </a:t>
            </a:r>
            <a:r>
              <a:rPr lang="en-US" altLang="zh-TW" i="1"/>
              <a:t>bicubic</a:t>
            </a:r>
            <a:r>
              <a:rPr lang="en-US" altLang="zh-TW"/>
              <a:t> functions</a:t>
            </a:r>
          </a:p>
          <a:p>
            <a:pPr lvl="1">
              <a:lnSpc>
                <a:spcPct val="85000"/>
              </a:lnSpc>
              <a:spcBef>
                <a:spcPct val="40000"/>
              </a:spcBef>
            </a:pPr>
            <a:r>
              <a:rPr lang="en-US" altLang="zh-TW" i="1"/>
              <a:t>x</a:t>
            </a:r>
            <a:r>
              <a:rPr lang="en-US" altLang="zh-TW"/>
              <a:t>(</a:t>
            </a:r>
            <a:r>
              <a:rPr lang="en-US" altLang="zh-TW" i="1"/>
              <a:t>u</a:t>
            </a:r>
            <a:r>
              <a:rPr lang="en-US" altLang="zh-TW"/>
              <a:t>,</a:t>
            </a:r>
            <a:r>
              <a:rPr lang="en-US" altLang="zh-TW" i="1"/>
              <a:t>v</a:t>
            </a:r>
            <a:r>
              <a:rPr lang="en-US" altLang="zh-TW"/>
              <a:t>), </a:t>
            </a:r>
            <a:r>
              <a:rPr lang="en-US" altLang="zh-TW" i="1"/>
              <a:t>y</a:t>
            </a:r>
            <a:r>
              <a:rPr lang="en-US" altLang="zh-TW"/>
              <a:t>(</a:t>
            </a:r>
            <a:r>
              <a:rPr lang="en-US" altLang="zh-TW" i="1"/>
              <a:t>u</a:t>
            </a:r>
            <a:r>
              <a:rPr lang="en-US" altLang="zh-TW"/>
              <a:t>,</a:t>
            </a:r>
            <a:r>
              <a:rPr lang="en-US" altLang="zh-TW" i="1"/>
              <a:t>v</a:t>
            </a:r>
            <a:r>
              <a:rPr lang="en-US" altLang="zh-TW"/>
              <a:t>), </a:t>
            </a:r>
            <a:r>
              <a:rPr lang="en-US" altLang="zh-TW" i="1"/>
              <a:t>z</a:t>
            </a:r>
            <a:r>
              <a:rPr lang="en-US" altLang="zh-TW"/>
              <a:t>(</a:t>
            </a:r>
            <a:r>
              <a:rPr lang="en-US" altLang="zh-TW" i="1"/>
              <a:t>u</a:t>
            </a:r>
            <a:r>
              <a:rPr lang="en-US" altLang="zh-TW"/>
              <a:t>,</a:t>
            </a:r>
            <a:r>
              <a:rPr lang="en-US" altLang="zh-TW" i="1"/>
              <a:t>v</a:t>
            </a:r>
            <a:r>
              <a:rPr lang="en-US" altLang="zh-TW"/>
              <a:t>) are cubic polyomials both in </a:t>
            </a:r>
            <a:r>
              <a:rPr lang="en-US" altLang="zh-TW" i="1"/>
              <a:t>u </a:t>
            </a:r>
            <a:r>
              <a:rPr lang="en-US" altLang="zh-TW"/>
              <a:t>and </a:t>
            </a:r>
            <a:r>
              <a:rPr lang="en-US" altLang="zh-TW" i="1"/>
              <a:t>v</a:t>
            </a:r>
          </a:p>
          <a:p>
            <a:pPr lvl="1">
              <a:lnSpc>
                <a:spcPct val="85000"/>
              </a:lnSpc>
              <a:spcBef>
                <a:spcPct val="40000"/>
              </a:spcBef>
            </a:pPr>
            <a:r>
              <a:rPr lang="en-US" altLang="zh-TW"/>
              <a:t>Let’s consider </a:t>
            </a:r>
            <a:r>
              <a:rPr lang="en-US" altLang="zh-TW" i="1"/>
              <a:t>x</a:t>
            </a:r>
            <a:r>
              <a:rPr lang="en-US" altLang="zh-TW"/>
              <a:t>(</a:t>
            </a:r>
            <a:r>
              <a:rPr lang="en-US" altLang="zh-TW" i="1"/>
              <a:t>u</a:t>
            </a:r>
            <a:r>
              <a:rPr lang="en-US" altLang="zh-TW"/>
              <a:t>,</a:t>
            </a:r>
            <a:r>
              <a:rPr lang="en-US" altLang="zh-TW" i="1"/>
              <a:t>v</a:t>
            </a:r>
            <a:r>
              <a:rPr lang="en-US" altLang="zh-TW"/>
              <a:t>) for now; </a:t>
            </a:r>
            <a:br>
              <a:rPr lang="en-US" altLang="zh-TW"/>
            </a:br>
            <a:r>
              <a:rPr lang="en-US" altLang="zh-TW" i="1"/>
              <a:t>y</a:t>
            </a:r>
            <a:r>
              <a:rPr lang="en-US" altLang="zh-TW"/>
              <a:t>(</a:t>
            </a:r>
            <a:r>
              <a:rPr lang="en-US" altLang="zh-TW" i="1"/>
              <a:t>u</a:t>
            </a:r>
            <a:r>
              <a:rPr lang="en-US" altLang="zh-TW"/>
              <a:t>,</a:t>
            </a:r>
            <a:r>
              <a:rPr lang="en-US" altLang="zh-TW" i="1"/>
              <a:t>v</a:t>
            </a:r>
            <a:r>
              <a:rPr lang="en-US" altLang="zh-TW"/>
              <a:t>), </a:t>
            </a:r>
            <a:r>
              <a:rPr lang="en-US" altLang="zh-TW" i="1"/>
              <a:t>z</a:t>
            </a:r>
            <a:r>
              <a:rPr lang="en-US" altLang="zh-TW"/>
              <a:t>(</a:t>
            </a:r>
            <a:r>
              <a:rPr lang="en-US" altLang="zh-TW" i="1"/>
              <a:t>u</a:t>
            </a:r>
            <a:r>
              <a:rPr lang="en-US" altLang="zh-TW"/>
              <a:t>,</a:t>
            </a:r>
            <a:r>
              <a:rPr lang="en-US" altLang="zh-TW" i="1"/>
              <a:t>v</a:t>
            </a:r>
            <a:r>
              <a:rPr lang="en-US" altLang="zh-TW"/>
              <a:t>) can be computed similarly </a:t>
            </a:r>
            <a:endParaRPr lang="en-US" altLang="zh-TW" i="1"/>
          </a:p>
          <a:p>
            <a:pPr lvl="1">
              <a:lnSpc>
                <a:spcPct val="85000"/>
              </a:lnSpc>
              <a:spcBef>
                <a:spcPct val="40000"/>
              </a:spcBef>
            </a:pPr>
            <a:r>
              <a:rPr lang="en-US" altLang="zh-TW"/>
              <a:t>16 terms for combination of powers of </a:t>
            </a:r>
            <a:r>
              <a:rPr lang="en-US" altLang="zh-TW" i="1"/>
              <a:t>u </a:t>
            </a:r>
            <a:r>
              <a:rPr lang="en-US" altLang="zh-TW"/>
              <a:t>and </a:t>
            </a:r>
            <a:r>
              <a:rPr lang="en-US" altLang="zh-TW" i="1"/>
              <a:t>v</a:t>
            </a:r>
            <a:endParaRPr lang="en-US" altLang="zh-TW"/>
          </a:p>
          <a:p>
            <a:pPr>
              <a:lnSpc>
                <a:spcPct val="85000"/>
              </a:lnSpc>
              <a:spcBef>
                <a:spcPct val="40000"/>
              </a:spcBef>
            </a:pPr>
            <a:endParaRPr lang="en-US" altLang="zh-TW"/>
          </a:p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altLang="zh-TW"/>
              <a:t>A bicubic surface can be represented by a 4x4 matrix </a:t>
            </a:r>
            <a:r>
              <a:rPr lang="en-US" altLang="zh-TW" b="1"/>
              <a:t>A</a:t>
            </a:r>
          </a:p>
          <a:p>
            <a:pPr>
              <a:lnSpc>
                <a:spcPct val="90000"/>
              </a:lnSpc>
            </a:pPr>
            <a:endParaRPr lang="en-US" altLang="zh-TW"/>
          </a:p>
        </p:txBody>
      </p:sp>
      <p:graphicFrame>
        <p:nvGraphicFramePr>
          <p:cNvPr id="472079" name="Object 15"/>
          <p:cNvGraphicFramePr>
            <a:graphicFrameLocks noChangeAspect="1"/>
          </p:cNvGraphicFramePr>
          <p:nvPr/>
        </p:nvGraphicFramePr>
        <p:xfrm>
          <a:off x="2555875" y="4149725"/>
          <a:ext cx="4697413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083" name="方程式" r:id="rId3" imgW="2158920" imgH="228600" progId="Equation.3">
                  <p:embed/>
                </p:oleObj>
              </mc:Choice>
              <mc:Fallback>
                <p:oleObj name="方程式" r:id="rId3" imgW="2158920" imgH="228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149725"/>
                        <a:ext cx="4697413" cy="49688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2080" name="Object 16"/>
          <p:cNvGraphicFramePr>
            <a:graphicFrameLocks noChangeAspect="1"/>
          </p:cNvGraphicFramePr>
          <p:nvPr/>
        </p:nvGraphicFramePr>
        <p:xfrm>
          <a:off x="2411413" y="5373688"/>
          <a:ext cx="295275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084" name="方程式" r:id="rId5" imgW="939600" imgH="228600" progId="Equation.3">
                  <p:embed/>
                </p:oleObj>
              </mc:Choice>
              <mc:Fallback>
                <p:oleObj name="方程式" r:id="rId5" imgW="939600" imgH="2286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5373688"/>
                        <a:ext cx="2952750" cy="7175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2081" name="Object 17"/>
          <p:cNvGraphicFramePr>
            <a:graphicFrameLocks noChangeAspect="1"/>
          </p:cNvGraphicFramePr>
          <p:nvPr/>
        </p:nvGraphicFramePr>
        <p:xfrm>
          <a:off x="5651500" y="5229225"/>
          <a:ext cx="2735263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085" name="方程式" r:id="rId7" imgW="1257120" imgH="228600" progId="Equation.3">
                  <p:embed/>
                </p:oleObj>
              </mc:Choice>
              <mc:Fallback>
                <p:oleObj name="方程式" r:id="rId7" imgW="1257120" imgH="228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5229225"/>
                        <a:ext cx="2735263" cy="49688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2082" name="Object 18"/>
          <p:cNvGraphicFramePr>
            <a:graphicFrameLocks noChangeAspect="1"/>
          </p:cNvGraphicFramePr>
          <p:nvPr/>
        </p:nvGraphicFramePr>
        <p:xfrm>
          <a:off x="5778500" y="5734050"/>
          <a:ext cx="2681288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086" name="方程式" r:id="rId9" imgW="1231560" imgH="266400" progId="Equation.3">
                  <p:embed/>
                </p:oleObj>
              </mc:Choice>
              <mc:Fallback>
                <p:oleObj name="方程式" r:id="rId9" imgW="1231560" imgH="2664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0" y="5734050"/>
                        <a:ext cx="2681288" cy="57943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6731B-D77D-4B3E-9262-02FF0A4867A1}" type="slidenum">
              <a:rPr lang="en-US" altLang="zh-TW"/>
              <a:pPr/>
              <a:t>31</a:t>
            </a:fld>
            <a:endParaRPr lang="en-US" altLang="zh-TW"/>
          </a:p>
        </p:txBody>
      </p:sp>
      <p:graphicFrame>
        <p:nvGraphicFramePr>
          <p:cNvPr id="475141" name="Object 5"/>
          <p:cNvGraphicFramePr>
            <a:graphicFrameLocks noChangeAspect="1"/>
          </p:cNvGraphicFramePr>
          <p:nvPr/>
        </p:nvGraphicFramePr>
        <p:xfrm>
          <a:off x="1258888" y="2492375"/>
          <a:ext cx="7273925" cy="188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157" name="方程式" r:id="rId3" imgW="3619440" imgH="939600" progId="Equation.3">
                  <p:embed/>
                </p:oleObj>
              </mc:Choice>
              <mc:Fallback>
                <p:oleObj name="方程式" r:id="rId3" imgW="3619440" imgH="939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492375"/>
                        <a:ext cx="7273925" cy="18891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Cubic B-Spline Surfaces</a:t>
            </a:r>
          </a:p>
        </p:txBody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989138"/>
            <a:ext cx="8229600" cy="4319587"/>
          </a:xfrm>
        </p:spPr>
        <p:txBody>
          <a:bodyPr/>
          <a:lstStyle/>
          <a:p>
            <a:r>
              <a:rPr lang="en-US" altLang="zh-TW" sz="2800"/>
              <a:t>Recall B-spline curve:</a:t>
            </a:r>
          </a:p>
        </p:txBody>
      </p:sp>
      <p:graphicFrame>
        <p:nvGraphicFramePr>
          <p:cNvPr id="475140" name="Object 4"/>
          <p:cNvGraphicFramePr>
            <a:graphicFrameLocks noChangeAspect="1"/>
          </p:cNvGraphicFramePr>
          <p:nvPr/>
        </p:nvGraphicFramePr>
        <p:xfrm>
          <a:off x="1403350" y="1196975"/>
          <a:ext cx="618490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158" name="方程式" r:id="rId5" imgW="1968480" imgH="253800" progId="Equation.3">
                  <p:embed/>
                </p:oleObj>
              </mc:Choice>
              <mc:Fallback>
                <p:oleObj name="方程式" r:id="rId5" imgW="1968480" imgH="253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196975"/>
                        <a:ext cx="6184900" cy="7969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5145" name="Object 9"/>
          <p:cNvGraphicFramePr>
            <a:graphicFrameLocks noChangeAspect="1"/>
          </p:cNvGraphicFramePr>
          <p:nvPr/>
        </p:nvGraphicFramePr>
        <p:xfrm>
          <a:off x="5508625" y="5084763"/>
          <a:ext cx="1906588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159" name="方程式" r:id="rId7" imgW="876240" imgH="228600" progId="Equation.3">
                  <p:embed/>
                </p:oleObj>
              </mc:Choice>
              <mc:Fallback>
                <p:oleObj name="方程式" r:id="rId7" imgW="87624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5084763"/>
                        <a:ext cx="1906588" cy="49688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5146" name="Group 10"/>
          <p:cNvGrpSpPr>
            <a:grpSpLocks/>
          </p:cNvGrpSpPr>
          <p:nvPr/>
        </p:nvGrpSpPr>
        <p:grpSpPr bwMode="auto">
          <a:xfrm>
            <a:off x="468313" y="3860800"/>
            <a:ext cx="4464050" cy="2492375"/>
            <a:chOff x="2154" y="2452"/>
            <a:chExt cx="3085" cy="1749"/>
          </a:xfrm>
        </p:grpSpPr>
        <p:pic>
          <p:nvPicPr>
            <p:cNvPr id="475147" name="Picture 1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4" y="2452"/>
              <a:ext cx="3085" cy="17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aphicFrame>
          <p:nvGraphicFramePr>
            <p:cNvPr id="475148" name="Object 12"/>
            <p:cNvGraphicFramePr>
              <a:graphicFrameLocks noChangeAspect="1"/>
            </p:cNvGraphicFramePr>
            <p:nvPr/>
          </p:nvGraphicFramePr>
          <p:xfrm>
            <a:off x="3227" y="2805"/>
            <a:ext cx="194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5160" name="方程式" r:id="rId10" imgW="164880" imgH="228600" progId="Equation.3">
                    <p:embed/>
                  </p:oleObj>
                </mc:Choice>
                <mc:Fallback>
                  <p:oleObj name="方程式" r:id="rId10" imgW="164880" imgH="2286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7" y="2805"/>
                          <a:ext cx="194" cy="268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5149" name="Object 13"/>
            <p:cNvGraphicFramePr>
              <a:graphicFrameLocks noChangeAspect="1"/>
            </p:cNvGraphicFramePr>
            <p:nvPr/>
          </p:nvGraphicFramePr>
          <p:xfrm>
            <a:off x="3777" y="2795"/>
            <a:ext cx="298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5161" name="方程式" r:id="rId12" imgW="253800" imgH="228600" progId="Equation.3">
                    <p:embed/>
                  </p:oleObj>
                </mc:Choice>
                <mc:Fallback>
                  <p:oleObj name="方程式" r:id="rId12" imgW="253800" imgH="2286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7" y="2795"/>
                          <a:ext cx="298" cy="268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5150" name="Object 14"/>
            <p:cNvGraphicFramePr>
              <a:graphicFrameLocks noChangeAspect="1"/>
            </p:cNvGraphicFramePr>
            <p:nvPr/>
          </p:nvGraphicFramePr>
          <p:xfrm>
            <a:off x="4105" y="3385"/>
            <a:ext cx="313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5162" name="方程式" r:id="rId14" imgW="266400" imgH="228600" progId="Equation.3">
                    <p:embed/>
                  </p:oleObj>
                </mc:Choice>
                <mc:Fallback>
                  <p:oleObj name="方程式" r:id="rId14" imgW="266400" imgH="2286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5" y="3385"/>
                          <a:ext cx="313" cy="268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5151" name="Object 15"/>
            <p:cNvGraphicFramePr>
              <a:graphicFrameLocks noChangeAspect="1"/>
            </p:cNvGraphicFramePr>
            <p:nvPr/>
          </p:nvGraphicFramePr>
          <p:xfrm>
            <a:off x="3656" y="2518"/>
            <a:ext cx="298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5163" name="方程式" r:id="rId16" imgW="253800" imgH="228600" progId="Equation.3">
                    <p:embed/>
                  </p:oleObj>
                </mc:Choice>
                <mc:Fallback>
                  <p:oleObj name="方程式" r:id="rId16" imgW="253800" imgH="2286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6" y="2518"/>
                          <a:ext cx="298" cy="268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5152" name="Object 16"/>
            <p:cNvGraphicFramePr>
              <a:graphicFrameLocks noChangeAspect="1"/>
            </p:cNvGraphicFramePr>
            <p:nvPr/>
          </p:nvGraphicFramePr>
          <p:xfrm>
            <a:off x="4830" y="3521"/>
            <a:ext cx="313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5164" name="方程式" r:id="rId18" imgW="266400" imgH="228600" progId="Equation.3">
                    <p:embed/>
                  </p:oleObj>
                </mc:Choice>
                <mc:Fallback>
                  <p:oleObj name="方程式" r:id="rId18" imgW="266400" imgH="2286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0" y="3521"/>
                          <a:ext cx="313" cy="268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5153" name="Object 17"/>
            <p:cNvGraphicFramePr>
              <a:graphicFrameLocks noChangeAspect="1"/>
            </p:cNvGraphicFramePr>
            <p:nvPr/>
          </p:nvGraphicFramePr>
          <p:xfrm>
            <a:off x="4286" y="3914"/>
            <a:ext cx="313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5165" name="方程式" r:id="rId20" imgW="266400" imgH="228600" progId="Equation.3">
                    <p:embed/>
                  </p:oleObj>
                </mc:Choice>
                <mc:Fallback>
                  <p:oleObj name="方程式" r:id="rId20" imgW="266400" imgH="2286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6" y="3914"/>
                          <a:ext cx="313" cy="268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5154" name="Object 18"/>
            <p:cNvGraphicFramePr>
              <a:graphicFrameLocks noChangeAspect="1"/>
            </p:cNvGraphicFramePr>
            <p:nvPr/>
          </p:nvGraphicFramePr>
          <p:xfrm>
            <a:off x="2512" y="3304"/>
            <a:ext cx="298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5166" name="方程式" r:id="rId22" imgW="253800" imgH="228600" progId="Equation.3">
                    <p:embed/>
                  </p:oleObj>
                </mc:Choice>
                <mc:Fallback>
                  <p:oleObj name="方程式" r:id="rId22" imgW="253800" imgH="2286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2" y="3304"/>
                          <a:ext cx="298" cy="268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5155" name="Object 19"/>
            <p:cNvGraphicFramePr>
              <a:graphicFrameLocks noChangeAspect="1"/>
            </p:cNvGraphicFramePr>
            <p:nvPr/>
          </p:nvGraphicFramePr>
          <p:xfrm>
            <a:off x="2972" y="2523"/>
            <a:ext cx="193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5167" name="方程式" r:id="rId24" imgW="164880" imgH="228600" progId="Equation.3">
                    <p:embed/>
                  </p:oleObj>
                </mc:Choice>
                <mc:Fallback>
                  <p:oleObj name="方程式" r:id="rId24" imgW="164880" imgH="2286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2" y="2523"/>
                          <a:ext cx="193" cy="268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5156" name="Object 20"/>
            <p:cNvGraphicFramePr>
              <a:graphicFrameLocks noChangeAspect="1"/>
            </p:cNvGraphicFramePr>
            <p:nvPr/>
          </p:nvGraphicFramePr>
          <p:xfrm>
            <a:off x="3596" y="3384"/>
            <a:ext cx="313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5168" name="方程式" r:id="rId26" imgW="266400" imgH="228600" progId="Equation.3">
                    <p:embed/>
                  </p:oleObj>
                </mc:Choice>
                <mc:Fallback>
                  <p:oleObj name="方程式" r:id="rId26" imgW="266400" imgH="2286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6" y="3384"/>
                          <a:ext cx="313" cy="268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B725E-3A86-4A07-9083-8073F4B549EB}" type="slidenum">
              <a:rPr lang="en-US" altLang="zh-TW"/>
              <a:pPr/>
              <a:t>32</a:t>
            </a:fld>
            <a:endParaRPr lang="en-US" altLang="zh-TW"/>
          </a:p>
        </p:txBody>
      </p:sp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Cubic B-Spline Surfaces</a:t>
            </a:r>
          </a:p>
        </p:txBody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989138"/>
            <a:ext cx="8229600" cy="4319587"/>
          </a:xfrm>
        </p:spPr>
        <p:txBody>
          <a:bodyPr/>
          <a:lstStyle/>
          <a:p>
            <a:r>
              <a:rPr lang="en-US" altLang="zh-TW" sz="2800"/>
              <a:t>Extend to B-spline Surface</a:t>
            </a:r>
          </a:p>
        </p:txBody>
      </p:sp>
      <p:graphicFrame>
        <p:nvGraphicFramePr>
          <p:cNvPr id="520196" name="Object 4"/>
          <p:cNvGraphicFramePr>
            <a:graphicFrameLocks noChangeAspect="1"/>
          </p:cNvGraphicFramePr>
          <p:nvPr/>
        </p:nvGraphicFramePr>
        <p:xfrm>
          <a:off x="1403350" y="1196975"/>
          <a:ext cx="618490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203" name="方程式" r:id="rId3" imgW="1968480" imgH="253800" progId="Equation.3">
                  <p:embed/>
                </p:oleObj>
              </mc:Choice>
              <mc:Fallback>
                <p:oleObj name="方程式" r:id="rId3" imgW="1968480" imgH="253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196975"/>
                        <a:ext cx="6184900" cy="7969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0199" name="Object 7"/>
          <p:cNvGraphicFramePr>
            <a:graphicFrameLocks noChangeAspect="1"/>
          </p:cNvGraphicFramePr>
          <p:nvPr/>
        </p:nvGraphicFramePr>
        <p:xfrm>
          <a:off x="223838" y="3429000"/>
          <a:ext cx="5248275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204" name="方程式" r:id="rId5" imgW="2412720" imgH="939600" progId="Equation.3">
                  <p:embed/>
                </p:oleObj>
              </mc:Choice>
              <mc:Fallback>
                <p:oleObj name="方程式" r:id="rId5" imgW="2412720" imgH="939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8" y="3429000"/>
                        <a:ext cx="5248275" cy="20447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20200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3213100"/>
            <a:ext cx="3563937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20201" name="Object 9"/>
          <p:cNvGraphicFramePr>
            <a:graphicFrameLocks noChangeAspect="1"/>
          </p:cNvGraphicFramePr>
          <p:nvPr/>
        </p:nvGraphicFramePr>
        <p:xfrm>
          <a:off x="900113" y="2616200"/>
          <a:ext cx="2879725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205" name="方程式" r:id="rId8" imgW="1168200" imgH="241200" progId="Equation.3">
                  <p:embed/>
                </p:oleObj>
              </mc:Choice>
              <mc:Fallback>
                <p:oleObj name="方程式" r:id="rId8" imgW="1168200" imgH="241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616200"/>
                        <a:ext cx="2879725" cy="59531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0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90858-81EA-4594-B960-71980480A05C}" type="slidenum">
              <a:rPr lang="en-US" altLang="zh-TW"/>
              <a:pPr/>
              <a:t>33</a:t>
            </a:fld>
            <a:endParaRPr lang="en-US" altLang="zh-TW"/>
          </a:p>
        </p:txBody>
      </p:sp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Cubic B-Spline Surfaces</a:t>
            </a:r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205038"/>
            <a:ext cx="8229600" cy="4103687"/>
          </a:xfrm>
        </p:spPr>
        <p:txBody>
          <a:bodyPr/>
          <a:lstStyle/>
          <a:p>
            <a:r>
              <a:rPr lang="en-US" altLang="zh-TW" sz="2800"/>
              <a:t>Similarly,</a:t>
            </a:r>
          </a:p>
          <a:p>
            <a:endParaRPr lang="en-US" altLang="zh-TW" sz="2800"/>
          </a:p>
          <a:p>
            <a:endParaRPr lang="en-US" altLang="zh-TW" sz="2800"/>
          </a:p>
          <a:p>
            <a:endParaRPr lang="en-US" altLang="zh-TW" sz="2800"/>
          </a:p>
          <a:p>
            <a:endParaRPr lang="en-US" altLang="zh-TW" sz="2800"/>
          </a:p>
          <a:p>
            <a:r>
              <a:rPr lang="en-US" altLang="zh-TW" sz="2800"/>
              <a:t>Spline surface is also</a:t>
            </a:r>
            <a:br>
              <a:rPr lang="en-US" altLang="zh-TW" sz="2800"/>
            </a:br>
            <a:r>
              <a:rPr lang="en-US" altLang="zh-TW" sz="2800"/>
              <a:t>called a tensor product surface  </a:t>
            </a:r>
          </a:p>
        </p:txBody>
      </p:sp>
      <p:graphicFrame>
        <p:nvGraphicFramePr>
          <p:cNvPr id="521220" name="Object 4"/>
          <p:cNvGraphicFramePr>
            <a:graphicFrameLocks noChangeAspect="1"/>
          </p:cNvGraphicFramePr>
          <p:nvPr/>
        </p:nvGraphicFramePr>
        <p:xfrm>
          <a:off x="650875" y="3789363"/>
          <a:ext cx="4549775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226" name="方程式" r:id="rId3" imgW="1447560" imgH="253800" progId="Equation.3">
                  <p:embed/>
                </p:oleObj>
              </mc:Choice>
              <mc:Fallback>
                <p:oleObj name="方程式" r:id="rId3" imgW="1447560" imgH="253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75" y="3789363"/>
                        <a:ext cx="4549775" cy="7969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2122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3213100"/>
            <a:ext cx="3563937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21223" name="Object 7"/>
          <p:cNvGraphicFramePr>
            <a:graphicFrameLocks noChangeAspect="1"/>
          </p:cNvGraphicFramePr>
          <p:nvPr/>
        </p:nvGraphicFramePr>
        <p:xfrm>
          <a:off x="5867400" y="2276475"/>
          <a:ext cx="2879725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227" name="方程式" r:id="rId6" imgW="1168200" imgH="241200" progId="Equation.3">
                  <p:embed/>
                </p:oleObj>
              </mc:Choice>
              <mc:Fallback>
                <p:oleObj name="方程式" r:id="rId6" imgW="1168200" imgH="241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276475"/>
                        <a:ext cx="2879725" cy="59531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1224" name="Object 8"/>
          <p:cNvGraphicFramePr>
            <a:graphicFrameLocks noChangeAspect="1"/>
          </p:cNvGraphicFramePr>
          <p:nvPr/>
        </p:nvGraphicFramePr>
        <p:xfrm>
          <a:off x="611188" y="2924175"/>
          <a:ext cx="4589462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228" name="方程式" r:id="rId8" imgW="1460160" imgH="253800" progId="Equation.3">
                  <p:embed/>
                </p:oleObj>
              </mc:Choice>
              <mc:Fallback>
                <p:oleObj name="方程式" r:id="rId8" imgW="1460160" imgH="253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924175"/>
                        <a:ext cx="4589462" cy="7969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1225" name="Object 9"/>
          <p:cNvGraphicFramePr>
            <a:graphicFrameLocks noChangeAspect="1"/>
          </p:cNvGraphicFramePr>
          <p:nvPr/>
        </p:nvGraphicFramePr>
        <p:xfrm>
          <a:off x="2181225" y="1196975"/>
          <a:ext cx="4627563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229" name="方程式" r:id="rId10" imgW="1473120" imgH="253800" progId="Equation.3">
                  <p:embed/>
                </p:oleObj>
              </mc:Choice>
              <mc:Fallback>
                <p:oleObj name="方程式" r:id="rId10" imgW="1473120" imgH="253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1225" y="1196975"/>
                        <a:ext cx="4627563" cy="7969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0BFE6-5981-4561-AE97-DD759B426E8D}" type="slidenum">
              <a:rPr lang="en-US" altLang="zh-TW"/>
              <a:pPr/>
              <a:t>34</a:t>
            </a:fld>
            <a:endParaRPr lang="en-US" altLang="zh-TW"/>
          </a:p>
        </p:txBody>
      </p:sp>
      <p:graphicFrame>
        <p:nvGraphicFramePr>
          <p:cNvPr id="479237" name="Object 5"/>
          <p:cNvGraphicFramePr>
            <a:graphicFrameLocks noChangeAspect="1"/>
          </p:cNvGraphicFramePr>
          <p:nvPr/>
        </p:nvGraphicFramePr>
        <p:xfrm>
          <a:off x="822325" y="1989138"/>
          <a:ext cx="7599363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243" name="方程式" r:id="rId3" imgW="3492360" imgH="939600" progId="Equation.3">
                  <p:embed/>
                </p:oleObj>
              </mc:Choice>
              <mc:Fallback>
                <p:oleObj name="方程式" r:id="rId3" imgW="3492360" imgH="939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325" y="1989138"/>
                        <a:ext cx="7599363" cy="20447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Bezier Surfaces</a:t>
            </a:r>
          </a:p>
        </p:txBody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989138"/>
            <a:ext cx="8229600" cy="4319587"/>
          </a:xfrm>
        </p:spPr>
        <p:txBody>
          <a:bodyPr/>
          <a:lstStyle/>
          <a:p>
            <a:r>
              <a:rPr lang="en-US" altLang="zh-TW" sz="2800"/>
              <a:t>Recall Bezier curve:</a:t>
            </a:r>
          </a:p>
        </p:txBody>
      </p:sp>
      <p:graphicFrame>
        <p:nvGraphicFramePr>
          <p:cNvPr id="479236" name="Object 4"/>
          <p:cNvGraphicFramePr>
            <a:graphicFrameLocks noChangeAspect="1"/>
          </p:cNvGraphicFramePr>
          <p:nvPr/>
        </p:nvGraphicFramePr>
        <p:xfrm>
          <a:off x="1403350" y="1196975"/>
          <a:ext cx="618490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244" name="方程式" r:id="rId5" imgW="1968480" imgH="253800" progId="Equation.3">
                  <p:embed/>
                </p:oleObj>
              </mc:Choice>
              <mc:Fallback>
                <p:oleObj name="方程式" r:id="rId5" imgW="1968480" imgH="253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196975"/>
                        <a:ext cx="6184900" cy="7969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9238" name="Object 6"/>
          <p:cNvGraphicFramePr>
            <a:graphicFrameLocks noChangeAspect="1"/>
          </p:cNvGraphicFramePr>
          <p:nvPr/>
        </p:nvGraphicFramePr>
        <p:xfrm>
          <a:off x="3409950" y="4292600"/>
          <a:ext cx="51943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245" name="方程式" r:id="rId7" imgW="2387520" imgH="939600" progId="Equation.3">
                  <p:embed/>
                </p:oleObj>
              </mc:Choice>
              <mc:Fallback>
                <p:oleObj name="方程式" r:id="rId7" imgW="2387520" imgH="939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9950" y="4292600"/>
                        <a:ext cx="5194300" cy="20447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9242" name="Text Box 10"/>
          <p:cNvSpPr txBox="1">
            <a:spLocks noChangeArrowheads="1"/>
          </p:cNvSpPr>
          <p:nvPr/>
        </p:nvSpPr>
        <p:spPr bwMode="auto">
          <a:xfrm>
            <a:off x="539750" y="3644900"/>
            <a:ext cx="417671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3200">
                <a:solidFill>
                  <a:srgbClr val="FFFF00"/>
                </a:solidFill>
              </a:rPr>
              <a:t>Similar game, but with different M!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4817-0814-4B2C-A565-2E9EC15EFDD7}" type="slidenum">
              <a:rPr lang="en-US" altLang="zh-TW"/>
              <a:pPr/>
              <a:t>35</a:t>
            </a:fld>
            <a:endParaRPr lang="en-US" altLang="zh-TW"/>
          </a:p>
        </p:txBody>
      </p:sp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Bezier Surfaces</a:t>
            </a:r>
          </a:p>
        </p:txBody>
      </p:sp>
      <p:pic>
        <p:nvPicPr>
          <p:cNvPr id="480260" name="Picture 4" descr="an10f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3716338"/>
            <a:ext cx="7651750" cy="255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80261" name="Object 5"/>
          <p:cNvGraphicFramePr>
            <a:graphicFrameLocks noChangeAspect="1"/>
          </p:cNvGraphicFramePr>
          <p:nvPr/>
        </p:nvGraphicFramePr>
        <p:xfrm>
          <a:off x="971550" y="1628775"/>
          <a:ext cx="239395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268" name="方程式" r:id="rId4" imgW="761760" imgH="228600" progId="Equation.3">
                  <p:embed/>
                </p:oleObj>
              </mc:Choice>
              <mc:Fallback>
                <p:oleObj name="方程式" r:id="rId4" imgW="76176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628775"/>
                        <a:ext cx="2393950" cy="7175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0262" name="Object 6"/>
          <p:cNvGraphicFramePr>
            <a:graphicFrameLocks noChangeAspect="1"/>
          </p:cNvGraphicFramePr>
          <p:nvPr/>
        </p:nvGraphicFramePr>
        <p:xfrm>
          <a:off x="4284663" y="1412875"/>
          <a:ext cx="3959225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269" name="方程式" r:id="rId6" imgW="1396800" imgH="393480" progId="Equation.3">
                  <p:embed/>
                </p:oleObj>
              </mc:Choice>
              <mc:Fallback>
                <p:oleObj name="方程式" r:id="rId6" imgW="139680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1412875"/>
                        <a:ext cx="3959225" cy="11144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0263" name="Object 7"/>
          <p:cNvGraphicFramePr>
            <a:graphicFrameLocks noChangeAspect="1"/>
          </p:cNvGraphicFramePr>
          <p:nvPr/>
        </p:nvGraphicFramePr>
        <p:xfrm>
          <a:off x="4356100" y="2420938"/>
          <a:ext cx="3992563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270" name="方程式" r:id="rId8" imgW="1396800" imgH="393480" progId="Equation.3">
                  <p:embed/>
                </p:oleObj>
              </mc:Choice>
              <mc:Fallback>
                <p:oleObj name="方程式" r:id="rId8" imgW="1396800" imgH="393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2420938"/>
                        <a:ext cx="3992563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0264" name="Text Box 8"/>
          <p:cNvSpPr txBox="1">
            <a:spLocks noChangeArrowheads="1"/>
          </p:cNvSpPr>
          <p:nvPr/>
        </p:nvSpPr>
        <p:spPr bwMode="auto">
          <a:xfrm>
            <a:off x="1116013" y="4724400"/>
            <a:ext cx="365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 i="1">
                <a:solidFill>
                  <a:srgbClr val="000000"/>
                </a:solidFill>
                <a:latin typeface="Times New Roman" pitchFamily="18" charset="0"/>
              </a:rPr>
              <a:t>v</a:t>
            </a:r>
          </a:p>
        </p:txBody>
      </p:sp>
      <p:sp>
        <p:nvSpPr>
          <p:cNvPr id="480265" name="Text Box 9"/>
          <p:cNvSpPr txBox="1">
            <a:spLocks noChangeArrowheads="1"/>
          </p:cNvSpPr>
          <p:nvPr/>
        </p:nvSpPr>
        <p:spPr bwMode="auto">
          <a:xfrm>
            <a:off x="755650" y="4221163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 i="1">
                <a:solidFill>
                  <a:srgbClr val="000000"/>
                </a:solidFill>
                <a:latin typeface="Times New Roman" pitchFamily="18" charset="0"/>
              </a:rPr>
              <a:t>u</a:t>
            </a:r>
          </a:p>
        </p:txBody>
      </p:sp>
      <p:sp>
        <p:nvSpPr>
          <p:cNvPr id="480266" name="Line 10"/>
          <p:cNvSpPr>
            <a:spLocks noChangeShapeType="1"/>
          </p:cNvSpPr>
          <p:nvPr/>
        </p:nvSpPr>
        <p:spPr bwMode="auto">
          <a:xfrm>
            <a:off x="1042988" y="4868863"/>
            <a:ext cx="6477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0267" name="Line 11"/>
          <p:cNvSpPr>
            <a:spLocks noChangeShapeType="1"/>
          </p:cNvSpPr>
          <p:nvPr/>
        </p:nvSpPr>
        <p:spPr bwMode="auto">
          <a:xfrm flipV="1">
            <a:off x="1042988" y="4437063"/>
            <a:ext cx="433387" cy="431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9A012-DB18-463E-BF72-46A29E771DE8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Parametric Form</a:t>
            </a:r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2063"/>
            <a:ext cx="8229600" cy="4687887"/>
          </a:xfrm>
        </p:spPr>
        <p:txBody>
          <a:bodyPr/>
          <a:lstStyle/>
          <a:p>
            <a:r>
              <a:rPr lang="en-US" altLang="zh-TW"/>
              <a:t>Explicit function</a:t>
            </a:r>
          </a:p>
          <a:p>
            <a:endParaRPr lang="en-US" altLang="zh-TW"/>
          </a:p>
          <a:p>
            <a:endParaRPr lang="en-US" altLang="zh-TW"/>
          </a:p>
          <a:p>
            <a:r>
              <a:rPr lang="en-US" altLang="zh-TW"/>
              <a:t>Parametric form</a:t>
            </a:r>
          </a:p>
          <a:p>
            <a:endParaRPr lang="en-US" altLang="zh-TW"/>
          </a:p>
          <a:p>
            <a:endParaRPr lang="en-US" altLang="zh-TW"/>
          </a:p>
          <a:p>
            <a:r>
              <a:rPr lang="en-US" altLang="zh-TW"/>
              <a:t>Example: unit circle</a:t>
            </a:r>
          </a:p>
        </p:txBody>
      </p:sp>
      <p:graphicFrame>
        <p:nvGraphicFramePr>
          <p:cNvPr id="443397" name="Object 5"/>
          <p:cNvGraphicFramePr>
            <a:graphicFrameLocks noChangeAspect="1"/>
          </p:cNvGraphicFramePr>
          <p:nvPr/>
        </p:nvGraphicFramePr>
        <p:xfrm>
          <a:off x="3995738" y="1173163"/>
          <a:ext cx="230505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404" name="方程式" r:id="rId3" imgW="596880" imgH="203040" progId="Equation.3">
                  <p:embed/>
                </p:oleObj>
              </mc:Choice>
              <mc:Fallback>
                <p:oleObj name="方程式" r:id="rId3" imgW="59688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1173163"/>
                        <a:ext cx="2305050" cy="7905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398" name="Object 6"/>
          <p:cNvGraphicFramePr>
            <a:graphicFrameLocks noChangeAspect="1"/>
          </p:cNvGraphicFramePr>
          <p:nvPr/>
        </p:nvGraphicFramePr>
        <p:xfrm>
          <a:off x="3924300" y="3789363"/>
          <a:ext cx="2376488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405" name="方程式" r:id="rId5" imgW="634680" imgH="215640" progId="Equation.3">
                  <p:embed/>
                </p:oleObj>
              </mc:Choice>
              <mc:Fallback>
                <p:oleObj name="方程式" r:id="rId5" imgW="634680" imgH="215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3789363"/>
                        <a:ext cx="2376488" cy="8128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399" name="Object 7"/>
          <p:cNvGraphicFramePr>
            <a:graphicFrameLocks noChangeAspect="1"/>
          </p:cNvGraphicFramePr>
          <p:nvPr/>
        </p:nvGraphicFramePr>
        <p:xfrm>
          <a:off x="3995738" y="2998788"/>
          <a:ext cx="2376487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406" name="方程式" r:id="rId7" imgW="609480" imgH="215640" progId="Equation.3">
                  <p:embed/>
                </p:oleObj>
              </mc:Choice>
              <mc:Fallback>
                <p:oleObj name="方程式" r:id="rId7" imgW="609480" imgH="215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2998788"/>
                        <a:ext cx="2376487" cy="8477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3401" name="AutoShape 9"/>
          <p:cNvSpPr>
            <a:spLocks noChangeArrowheads="1"/>
          </p:cNvSpPr>
          <p:nvPr/>
        </p:nvSpPr>
        <p:spPr bwMode="auto">
          <a:xfrm>
            <a:off x="4932363" y="2133600"/>
            <a:ext cx="576262" cy="647700"/>
          </a:xfrm>
          <a:prstGeom prst="downArrow">
            <a:avLst>
              <a:gd name="adj1" fmla="val 50000"/>
              <a:gd name="adj2" fmla="val 280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aphicFrame>
        <p:nvGraphicFramePr>
          <p:cNvPr id="443402" name="Object 10"/>
          <p:cNvGraphicFramePr>
            <a:graphicFrameLocks noChangeAspect="1"/>
          </p:cNvGraphicFramePr>
          <p:nvPr/>
        </p:nvGraphicFramePr>
        <p:xfrm>
          <a:off x="4427538" y="4868863"/>
          <a:ext cx="2449512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407" name="方程式" r:id="rId9" imgW="672840" imgH="203040" progId="Equation.3">
                  <p:embed/>
                </p:oleObj>
              </mc:Choice>
              <mc:Fallback>
                <p:oleObj name="方程式" r:id="rId9" imgW="672840" imgH="2030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4868863"/>
                        <a:ext cx="2449512" cy="74453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403" name="Object 11"/>
          <p:cNvGraphicFramePr>
            <a:graphicFrameLocks noChangeAspect="1"/>
          </p:cNvGraphicFramePr>
          <p:nvPr/>
        </p:nvGraphicFramePr>
        <p:xfrm>
          <a:off x="4500563" y="5516563"/>
          <a:ext cx="2376487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408" name="方程式" r:id="rId11" imgW="660240" imgH="203040" progId="Equation.3">
                  <p:embed/>
                </p:oleObj>
              </mc:Choice>
              <mc:Fallback>
                <p:oleObj name="方程式" r:id="rId11" imgW="660240" imgH="2030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5516563"/>
                        <a:ext cx="2376487" cy="7366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A4B5-F9B5-4290-8801-1DE7A4320146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Interpolation in Parametric Form </a:t>
            </a:r>
          </a:p>
        </p:txBody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5040312"/>
          </a:xfrm>
        </p:spPr>
        <p:txBody>
          <a:bodyPr/>
          <a:lstStyle/>
          <a:p>
            <a:r>
              <a:rPr lang="en-US" altLang="zh-TW"/>
              <a:t>Given </a:t>
            </a:r>
            <a:r>
              <a:rPr lang="en-US" altLang="zh-TW" i="1"/>
              <a:t>n+1</a:t>
            </a:r>
            <a:r>
              <a:rPr lang="en-US" altLang="zh-TW"/>
              <a:t> control points,</a:t>
            </a:r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r>
              <a:rPr lang="en-US" altLang="zh-TW"/>
              <a:t>Compute interpolation functions</a:t>
            </a:r>
          </a:p>
          <a:p>
            <a:endParaRPr lang="en-US" altLang="zh-TW"/>
          </a:p>
        </p:txBody>
      </p:sp>
      <p:graphicFrame>
        <p:nvGraphicFramePr>
          <p:cNvPr id="454660" name="Object 4"/>
          <p:cNvGraphicFramePr>
            <a:graphicFrameLocks noChangeAspect="1"/>
          </p:cNvGraphicFramePr>
          <p:nvPr/>
        </p:nvGraphicFramePr>
        <p:xfrm>
          <a:off x="2555875" y="1844675"/>
          <a:ext cx="3857625" cy="181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664" name="方程式" r:id="rId3" imgW="1523880" imgH="711000" progId="Equation.3">
                  <p:embed/>
                </p:oleObj>
              </mc:Choice>
              <mc:Fallback>
                <p:oleObj name="方程式" r:id="rId3" imgW="1523880" imgH="711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1844675"/>
                        <a:ext cx="3857625" cy="18129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4661" name="Object 5"/>
          <p:cNvGraphicFramePr>
            <a:graphicFrameLocks noChangeAspect="1"/>
          </p:cNvGraphicFramePr>
          <p:nvPr/>
        </p:nvGraphicFramePr>
        <p:xfrm>
          <a:off x="2124075" y="4140200"/>
          <a:ext cx="4595813" cy="181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665" name="方程式" r:id="rId5" imgW="1815840" imgH="711000" progId="Equation.3">
                  <p:embed/>
                </p:oleObj>
              </mc:Choice>
              <mc:Fallback>
                <p:oleObj name="方程式" r:id="rId5" imgW="1815840" imgH="711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4140200"/>
                        <a:ext cx="4595813" cy="18161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4662" name="Text Box 6"/>
          <p:cNvSpPr txBox="1">
            <a:spLocks noChangeArrowheads="1"/>
          </p:cNvSpPr>
          <p:nvPr/>
        </p:nvSpPr>
        <p:spPr bwMode="auto">
          <a:xfrm>
            <a:off x="2392363" y="5995988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i="1">
                <a:latin typeface="Times New Roman" pitchFamily="18" charset="0"/>
              </a:rPr>
              <a:t>j</a:t>
            </a:r>
            <a:r>
              <a:rPr lang="en-US" altLang="zh-TW" sz="2400">
                <a:latin typeface="Times New Roman" pitchFamily="18" charset="0"/>
              </a:rPr>
              <a:t>: index for each segment of curve</a:t>
            </a:r>
          </a:p>
        </p:txBody>
      </p:sp>
      <p:sp>
        <p:nvSpPr>
          <p:cNvPr id="454663" name="Line 7"/>
          <p:cNvSpPr>
            <a:spLocks noChangeShapeType="1"/>
          </p:cNvSpPr>
          <p:nvPr/>
        </p:nvSpPr>
        <p:spPr bwMode="auto">
          <a:xfrm flipH="1" flipV="1">
            <a:off x="2484438" y="5400675"/>
            <a:ext cx="215900" cy="576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2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0B5BD-A77C-44B9-A08B-9CCC47A7DE44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Composite Segments</a:t>
            </a:r>
          </a:p>
        </p:txBody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4687887"/>
          </a:xfrm>
        </p:spPr>
        <p:txBody>
          <a:bodyPr/>
          <a:lstStyle/>
          <a:p>
            <a:r>
              <a:rPr lang="en-US" altLang="zh-TW"/>
              <a:t>Divide a curve into multiple segments</a:t>
            </a:r>
          </a:p>
          <a:p>
            <a:r>
              <a:rPr lang="en-US" altLang="zh-TW"/>
              <a:t>Represent each in a parametric form</a:t>
            </a:r>
          </a:p>
          <a:p>
            <a:r>
              <a:rPr lang="en-US" altLang="zh-TW"/>
              <a:t>Maintain continuity between segments</a:t>
            </a:r>
          </a:p>
          <a:p>
            <a:pPr lvl="1"/>
            <a:r>
              <a:rPr lang="en-US" altLang="zh-TW"/>
              <a:t>position</a:t>
            </a:r>
          </a:p>
          <a:p>
            <a:pPr lvl="1"/>
            <a:r>
              <a:rPr lang="en-US" altLang="zh-TW"/>
              <a:t>tangent</a:t>
            </a:r>
          </a:p>
          <a:p>
            <a:pPr lvl="1"/>
            <a:r>
              <a:rPr lang="en-US" altLang="zh-TW"/>
              <a:t>curvature </a:t>
            </a:r>
          </a:p>
        </p:txBody>
      </p:sp>
      <p:sp>
        <p:nvSpPr>
          <p:cNvPr id="457732" name="Freeform 4"/>
          <p:cNvSpPr>
            <a:spLocks/>
          </p:cNvSpPr>
          <p:nvPr/>
        </p:nvSpPr>
        <p:spPr bwMode="auto">
          <a:xfrm>
            <a:off x="2024063" y="4337050"/>
            <a:ext cx="5494337" cy="1404938"/>
          </a:xfrm>
          <a:custGeom>
            <a:avLst/>
            <a:gdLst>
              <a:gd name="T0" fmla="*/ 0 w 3461"/>
              <a:gd name="T1" fmla="*/ 885 h 885"/>
              <a:gd name="T2" fmla="*/ 531 w 3461"/>
              <a:gd name="T3" fmla="*/ 607 h 885"/>
              <a:gd name="T4" fmla="*/ 1002 w 3461"/>
              <a:gd name="T5" fmla="*/ 716 h 885"/>
              <a:gd name="T6" fmla="*/ 1381 w 3461"/>
              <a:gd name="T7" fmla="*/ 523 h 885"/>
              <a:gd name="T8" fmla="*/ 1895 w 3461"/>
              <a:gd name="T9" fmla="*/ 60 h 885"/>
              <a:gd name="T10" fmla="*/ 2122 w 3461"/>
              <a:gd name="T11" fmla="*/ 161 h 885"/>
              <a:gd name="T12" fmla="*/ 2434 w 3461"/>
              <a:gd name="T13" fmla="*/ 43 h 885"/>
              <a:gd name="T14" fmla="*/ 2897 w 3461"/>
              <a:gd name="T15" fmla="*/ 287 h 885"/>
              <a:gd name="T16" fmla="*/ 3158 w 3461"/>
              <a:gd name="T17" fmla="*/ 792 h 885"/>
              <a:gd name="T18" fmla="*/ 3461 w 3461"/>
              <a:gd name="T19" fmla="*/ 826 h 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61" h="885">
                <a:moveTo>
                  <a:pt x="0" y="885"/>
                </a:moveTo>
                <a:cubicBezTo>
                  <a:pt x="182" y="760"/>
                  <a:pt x="364" y="635"/>
                  <a:pt x="531" y="607"/>
                </a:cubicBezTo>
                <a:cubicBezTo>
                  <a:pt x="698" y="579"/>
                  <a:pt x="860" y="730"/>
                  <a:pt x="1002" y="716"/>
                </a:cubicBezTo>
                <a:cubicBezTo>
                  <a:pt x="1144" y="702"/>
                  <a:pt x="1232" y="632"/>
                  <a:pt x="1381" y="523"/>
                </a:cubicBezTo>
                <a:cubicBezTo>
                  <a:pt x="1530" y="414"/>
                  <a:pt x="1772" y="120"/>
                  <a:pt x="1895" y="60"/>
                </a:cubicBezTo>
                <a:cubicBezTo>
                  <a:pt x="2018" y="0"/>
                  <a:pt x="2032" y="164"/>
                  <a:pt x="2122" y="161"/>
                </a:cubicBezTo>
                <a:cubicBezTo>
                  <a:pt x="2212" y="158"/>
                  <a:pt x="2305" y="22"/>
                  <a:pt x="2434" y="43"/>
                </a:cubicBezTo>
                <a:cubicBezTo>
                  <a:pt x="2563" y="64"/>
                  <a:pt x="2776" y="162"/>
                  <a:pt x="2897" y="287"/>
                </a:cubicBezTo>
                <a:cubicBezTo>
                  <a:pt x="3018" y="412"/>
                  <a:pt x="3064" y="702"/>
                  <a:pt x="3158" y="792"/>
                </a:cubicBezTo>
                <a:cubicBezTo>
                  <a:pt x="3252" y="882"/>
                  <a:pt x="3356" y="854"/>
                  <a:pt x="3461" y="826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57733" name="Oval 5"/>
          <p:cNvSpPr>
            <a:spLocks noChangeArrowheads="1"/>
          </p:cNvSpPr>
          <p:nvPr/>
        </p:nvSpPr>
        <p:spPr bwMode="auto">
          <a:xfrm>
            <a:off x="5148263" y="4389438"/>
            <a:ext cx="71437" cy="7302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57734" name="Oval 6"/>
          <p:cNvSpPr>
            <a:spLocks noChangeArrowheads="1"/>
          </p:cNvSpPr>
          <p:nvPr/>
        </p:nvSpPr>
        <p:spPr bwMode="auto">
          <a:xfrm>
            <a:off x="1979613" y="5661025"/>
            <a:ext cx="71437" cy="7302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57735" name="Oval 7"/>
          <p:cNvSpPr>
            <a:spLocks noChangeArrowheads="1"/>
          </p:cNvSpPr>
          <p:nvPr/>
        </p:nvSpPr>
        <p:spPr bwMode="auto">
          <a:xfrm>
            <a:off x="3059113" y="5300663"/>
            <a:ext cx="71437" cy="7302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57736" name="Oval 8"/>
          <p:cNvSpPr>
            <a:spLocks noChangeArrowheads="1"/>
          </p:cNvSpPr>
          <p:nvPr/>
        </p:nvSpPr>
        <p:spPr bwMode="auto">
          <a:xfrm>
            <a:off x="4330700" y="4984750"/>
            <a:ext cx="71438" cy="7302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57737" name="Oval 9"/>
          <p:cNvSpPr>
            <a:spLocks noChangeArrowheads="1"/>
          </p:cNvSpPr>
          <p:nvPr/>
        </p:nvSpPr>
        <p:spPr bwMode="auto">
          <a:xfrm>
            <a:off x="6469063" y="4629150"/>
            <a:ext cx="71437" cy="7302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57738" name="Oval 10"/>
          <p:cNvSpPr>
            <a:spLocks noChangeArrowheads="1"/>
          </p:cNvSpPr>
          <p:nvPr/>
        </p:nvSpPr>
        <p:spPr bwMode="auto">
          <a:xfrm>
            <a:off x="7477125" y="5605463"/>
            <a:ext cx="71438" cy="7302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57739" name="Oval 11"/>
          <p:cNvSpPr>
            <a:spLocks noChangeArrowheads="1"/>
          </p:cNvSpPr>
          <p:nvPr/>
        </p:nvSpPr>
        <p:spPr bwMode="auto">
          <a:xfrm>
            <a:off x="5364163" y="4579938"/>
            <a:ext cx="71437" cy="7302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57740" name="Line 12"/>
          <p:cNvSpPr>
            <a:spLocks noChangeShapeType="1"/>
          </p:cNvSpPr>
          <p:nvPr/>
        </p:nvSpPr>
        <p:spPr bwMode="auto">
          <a:xfrm>
            <a:off x="2009775" y="4149725"/>
            <a:ext cx="0" cy="2087563"/>
          </a:xfrm>
          <a:prstGeom prst="line">
            <a:avLst/>
          </a:prstGeom>
          <a:noFill/>
          <a:ln w="9525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57741" name="Line 13"/>
          <p:cNvSpPr>
            <a:spLocks noChangeShapeType="1"/>
          </p:cNvSpPr>
          <p:nvPr/>
        </p:nvSpPr>
        <p:spPr bwMode="auto">
          <a:xfrm>
            <a:off x="3089275" y="4149725"/>
            <a:ext cx="0" cy="2087563"/>
          </a:xfrm>
          <a:prstGeom prst="line">
            <a:avLst/>
          </a:prstGeom>
          <a:noFill/>
          <a:ln w="9525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57742" name="Line 14"/>
          <p:cNvSpPr>
            <a:spLocks noChangeShapeType="1"/>
          </p:cNvSpPr>
          <p:nvPr/>
        </p:nvSpPr>
        <p:spPr bwMode="auto">
          <a:xfrm>
            <a:off x="4359275" y="4149725"/>
            <a:ext cx="0" cy="2087563"/>
          </a:xfrm>
          <a:prstGeom prst="line">
            <a:avLst/>
          </a:prstGeom>
          <a:noFill/>
          <a:ln w="9525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57743" name="Line 15"/>
          <p:cNvSpPr>
            <a:spLocks noChangeShapeType="1"/>
          </p:cNvSpPr>
          <p:nvPr/>
        </p:nvSpPr>
        <p:spPr bwMode="auto">
          <a:xfrm>
            <a:off x="5181600" y="4149725"/>
            <a:ext cx="0" cy="2087563"/>
          </a:xfrm>
          <a:prstGeom prst="line">
            <a:avLst/>
          </a:prstGeom>
          <a:noFill/>
          <a:ln w="9525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57744" name="Line 16"/>
          <p:cNvSpPr>
            <a:spLocks noChangeShapeType="1"/>
          </p:cNvSpPr>
          <p:nvPr/>
        </p:nvSpPr>
        <p:spPr bwMode="auto">
          <a:xfrm>
            <a:off x="5410200" y="4149725"/>
            <a:ext cx="0" cy="2087563"/>
          </a:xfrm>
          <a:prstGeom prst="line">
            <a:avLst/>
          </a:prstGeom>
          <a:noFill/>
          <a:ln w="9525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57745" name="Line 17"/>
          <p:cNvSpPr>
            <a:spLocks noChangeShapeType="1"/>
          </p:cNvSpPr>
          <p:nvPr/>
        </p:nvSpPr>
        <p:spPr bwMode="auto">
          <a:xfrm>
            <a:off x="6521450" y="4149725"/>
            <a:ext cx="0" cy="2087563"/>
          </a:xfrm>
          <a:prstGeom prst="line">
            <a:avLst/>
          </a:prstGeom>
          <a:noFill/>
          <a:ln w="9525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57746" name="Line 18"/>
          <p:cNvSpPr>
            <a:spLocks noChangeShapeType="1"/>
          </p:cNvSpPr>
          <p:nvPr/>
        </p:nvSpPr>
        <p:spPr bwMode="auto">
          <a:xfrm>
            <a:off x="7513638" y="4149725"/>
            <a:ext cx="0" cy="2087563"/>
          </a:xfrm>
          <a:prstGeom prst="line">
            <a:avLst/>
          </a:prstGeom>
          <a:noFill/>
          <a:ln w="9525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57747" name="Rectangle 19"/>
          <p:cNvSpPr>
            <a:spLocks noChangeArrowheads="1"/>
          </p:cNvSpPr>
          <p:nvPr/>
        </p:nvSpPr>
        <p:spPr bwMode="auto">
          <a:xfrm>
            <a:off x="2051050" y="5805488"/>
            <a:ext cx="827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l-PL" altLang="zh-TW" sz="2400" i="1">
                <a:latin typeface="Times New Roman" pitchFamily="18" charset="0"/>
              </a:rPr>
              <a:t>P</a:t>
            </a:r>
            <a:r>
              <a:rPr lang="en-US" altLang="zh-TW" sz="2400" i="1" baseline="-25000">
                <a:latin typeface="Times New Roman" pitchFamily="18" charset="0"/>
              </a:rPr>
              <a:t>1</a:t>
            </a:r>
            <a:r>
              <a:rPr lang="pl-PL" altLang="zh-TW" sz="2400">
                <a:latin typeface="Times New Roman" pitchFamily="18" charset="0"/>
              </a:rPr>
              <a:t>(</a:t>
            </a:r>
            <a:r>
              <a:rPr lang="pl-PL" altLang="zh-TW" sz="2400" i="1">
                <a:latin typeface="Times New Roman" pitchFamily="18" charset="0"/>
              </a:rPr>
              <a:t>u</a:t>
            </a:r>
            <a:r>
              <a:rPr lang="pl-PL" altLang="zh-TW" sz="2400">
                <a:latin typeface="Times New Roman" pitchFamily="18" charset="0"/>
              </a:rPr>
              <a:t>)</a:t>
            </a:r>
            <a:endParaRPr lang="en-US" altLang="zh-TW" sz="2400">
              <a:latin typeface="Times New Roman" pitchFamily="18" charset="0"/>
            </a:endParaRPr>
          </a:p>
        </p:txBody>
      </p:sp>
      <p:sp>
        <p:nvSpPr>
          <p:cNvPr id="457748" name="Rectangle 20"/>
          <p:cNvSpPr>
            <a:spLocks noChangeArrowheads="1"/>
          </p:cNvSpPr>
          <p:nvPr/>
        </p:nvSpPr>
        <p:spPr bwMode="auto">
          <a:xfrm>
            <a:off x="3276600" y="5805488"/>
            <a:ext cx="827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l-PL" altLang="zh-TW" sz="2400" i="1">
                <a:latin typeface="Times New Roman" pitchFamily="18" charset="0"/>
              </a:rPr>
              <a:t>P</a:t>
            </a:r>
            <a:r>
              <a:rPr lang="en-US" altLang="zh-TW" sz="2400" i="1" baseline="-25000">
                <a:latin typeface="Times New Roman" pitchFamily="18" charset="0"/>
              </a:rPr>
              <a:t>2</a:t>
            </a:r>
            <a:r>
              <a:rPr lang="pl-PL" altLang="zh-TW" sz="2400">
                <a:latin typeface="Times New Roman" pitchFamily="18" charset="0"/>
              </a:rPr>
              <a:t>(</a:t>
            </a:r>
            <a:r>
              <a:rPr lang="pl-PL" altLang="zh-TW" sz="2400" i="1">
                <a:latin typeface="Times New Roman" pitchFamily="18" charset="0"/>
              </a:rPr>
              <a:t>u</a:t>
            </a:r>
            <a:r>
              <a:rPr lang="pl-PL" altLang="zh-TW" sz="2400">
                <a:latin typeface="Times New Roman" pitchFamily="18" charset="0"/>
              </a:rPr>
              <a:t>)</a:t>
            </a:r>
            <a:endParaRPr lang="en-US" altLang="zh-TW" sz="2400">
              <a:latin typeface="Times New Roman" pitchFamily="18" charset="0"/>
            </a:endParaRPr>
          </a:p>
        </p:txBody>
      </p:sp>
      <p:sp>
        <p:nvSpPr>
          <p:cNvPr id="457749" name="Rectangle 21"/>
          <p:cNvSpPr>
            <a:spLocks noChangeArrowheads="1"/>
          </p:cNvSpPr>
          <p:nvPr/>
        </p:nvSpPr>
        <p:spPr bwMode="auto">
          <a:xfrm>
            <a:off x="4356100" y="5805488"/>
            <a:ext cx="827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l-PL" altLang="zh-TW" sz="2400" i="1">
                <a:latin typeface="Times New Roman" pitchFamily="18" charset="0"/>
              </a:rPr>
              <a:t>P</a:t>
            </a:r>
            <a:r>
              <a:rPr lang="en-US" altLang="zh-TW" sz="2400" i="1" baseline="-25000">
                <a:latin typeface="Times New Roman" pitchFamily="18" charset="0"/>
              </a:rPr>
              <a:t>3</a:t>
            </a:r>
            <a:r>
              <a:rPr lang="pl-PL" altLang="zh-TW" sz="2400">
                <a:latin typeface="Times New Roman" pitchFamily="18" charset="0"/>
              </a:rPr>
              <a:t>(</a:t>
            </a:r>
            <a:r>
              <a:rPr lang="pl-PL" altLang="zh-TW" sz="2400" i="1">
                <a:latin typeface="Times New Roman" pitchFamily="18" charset="0"/>
              </a:rPr>
              <a:t>u</a:t>
            </a:r>
            <a:r>
              <a:rPr lang="pl-PL" altLang="zh-TW" sz="2400">
                <a:latin typeface="Times New Roman" pitchFamily="18" charset="0"/>
              </a:rPr>
              <a:t>)</a:t>
            </a:r>
            <a:endParaRPr lang="en-US" altLang="zh-TW" sz="2400">
              <a:latin typeface="Times New Roman" pitchFamily="18" charset="0"/>
            </a:endParaRPr>
          </a:p>
        </p:txBody>
      </p:sp>
      <p:sp>
        <p:nvSpPr>
          <p:cNvPr id="457750" name="Rectangle 22"/>
          <p:cNvSpPr>
            <a:spLocks noChangeArrowheads="1"/>
          </p:cNvSpPr>
          <p:nvPr/>
        </p:nvSpPr>
        <p:spPr bwMode="auto">
          <a:xfrm>
            <a:off x="6659563" y="5851525"/>
            <a:ext cx="827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l-PL" altLang="zh-TW" sz="2400" i="1">
                <a:latin typeface="Times New Roman" pitchFamily="18" charset="0"/>
              </a:rPr>
              <a:t>P</a:t>
            </a:r>
            <a:r>
              <a:rPr lang="en-US" altLang="zh-TW" sz="2400" i="1" baseline="-25000">
                <a:latin typeface="Times New Roman" pitchFamily="18" charset="0"/>
              </a:rPr>
              <a:t>n</a:t>
            </a:r>
            <a:r>
              <a:rPr lang="pl-PL" altLang="zh-TW" sz="2400">
                <a:latin typeface="Times New Roman" pitchFamily="18" charset="0"/>
              </a:rPr>
              <a:t>(</a:t>
            </a:r>
            <a:r>
              <a:rPr lang="pl-PL" altLang="zh-TW" sz="2400" i="1">
                <a:latin typeface="Times New Roman" pitchFamily="18" charset="0"/>
              </a:rPr>
              <a:t>u</a:t>
            </a:r>
            <a:r>
              <a:rPr lang="pl-PL" altLang="zh-TW" sz="2400">
                <a:latin typeface="Times New Roman" pitchFamily="18" charset="0"/>
              </a:rPr>
              <a:t>)</a:t>
            </a:r>
            <a:endParaRPr lang="en-US" altLang="zh-TW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8F29-D78D-424D-9243-6EAF9E4EFB59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Cubic 3D Curves</a:t>
            </a:r>
          </a:p>
        </p:txBody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5040312"/>
          </a:xfrm>
        </p:spPr>
        <p:txBody>
          <a:bodyPr/>
          <a:lstStyle/>
          <a:p>
            <a:r>
              <a:rPr lang="en-US" altLang="zh-TW" sz="3000"/>
              <a:t>Three cubic polynomials, one for each coordinate</a:t>
            </a:r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endParaRPr lang="en-US" altLang="zh-TW" sz="2000"/>
          </a:p>
          <a:p>
            <a:r>
              <a:rPr lang="en-US" altLang="zh-TW"/>
              <a:t>In matrix notation</a:t>
            </a:r>
          </a:p>
          <a:p>
            <a:endParaRPr lang="en-US" altLang="zh-TW"/>
          </a:p>
          <a:p>
            <a:pPr>
              <a:buFont typeface="Wingdings" pitchFamily="2" charset="2"/>
              <a:buNone/>
            </a:pPr>
            <a:endParaRPr lang="en-US" altLang="zh-TW"/>
          </a:p>
          <a:p>
            <a:endParaRPr lang="en-US" altLang="zh-TW"/>
          </a:p>
        </p:txBody>
      </p:sp>
      <p:graphicFrame>
        <p:nvGraphicFramePr>
          <p:cNvPr id="455685" name="Object 5"/>
          <p:cNvGraphicFramePr>
            <a:graphicFrameLocks noChangeAspect="1"/>
          </p:cNvGraphicFramePr>
          <p:nvPr/>
        </p:nvGraphicFramePr>
        <p:xfrm>
          <a:off x="2497138" y="1773238"/>
          <a:ext cx="4379912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689" name="方程式" r:id="rId3" imgW="1752480" imgH="241200" progId="Equation.3">
                  <p:embed/>
                </p:oleObj>
              </mc:Choice>
              <mc:Fallback>
                <p:oleObj name="方程式" r:id="rId3" imgW="1752480" imgH="24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7138" y="1773238"/>
                        <a:ext cx="4379912" cy="6032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5686" name="Object 6"/>
          <p:cNvGraphicFramePr>
            <a:graphicFrameLocks noChangeAspect="1"/>
          </p:cNvGraphicFramePr>
          <p:nvPr/>
        </p:nvGraphicFramePr>
        <p:xfrm>
          <a:off x="2425700" y="2420938"/>
          <a:ext cx="4443413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690" name="方程式" r:id="rId5" imgW="1777680" imgH="253800" progId="Equation.3">
                  <p:embed/>
                </p:oleObj>
              </mc:Choice>
              <mc:Fallback>
                <p:oleObj name="方程式" r:id="rId5" imgW="1777680" imgH="253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5700" y="2420938"/>
                        <a:ext cx="4443413" cy="6350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5687" name="Object 7"/>
          <p:cNvGraphicFramePr>
            <a:graphicFrameLocks noChangeAspect="1"/>
          </p:cNvGraphicFramePr>
          <p:nvPr/>
        </p:nvGraphicFramePr>
        <p:xfrm>
          <a:off x="2497138" y="3141663"/>
          <a:ext cx="428466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691" name="方程式" r:id="rId7" imgW="1714320" imgH="228600" progId="Equation.3">
                  <p:embed/>
                </p:oleObj>
              </mc:Choice>
              <mc:Fallback>
                <p:oleObj name="方程式" r:id="rId7" imgW="171432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7138" y="3141663"/>
                        <a:ext cx="4284662" cy="5715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5688" name="Object 8"/>
          <p:cNvGraphicFramePr>
            <a:graphicFrameLocks noChangeAspect="1"/>
          </p:cNvGraphicFramePr>
          <p:nvPr/>
        </p:nvGraphicFramePr>
        <p:xfrm>
          <a:off x="1763713" y="4508500"/>
          <a:ext cx="6121400" cy="181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692" name="方程式" r:id="rId9" imgW="3162240" imgH="939600" progId="Equation.3">
                  <p:embed/>
                </p:oleObj>
              </mc:Choice>
              <mc:Fallback>
                <p:oleObj name="方程式" r:id="rId9" imgW="3162240" imgH="939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508500"/>
                        <a:ext cx="6121400" cy="18192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22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26383-18A1-49BF-A2B5-F2FB7C35C756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447490" name="Rectangle 2"/>
          <p:cNvSpPr>
            <a:spLocks noChangeArrowheads="1"/>
          </p:cNvSpPr>
          <p:nvPr/>
        </p:nvSpPr>
        <p:spPr bwMode="auto">
          <a:xfrm>
            <a:off x="468313" y="1196975"/>
            <a:ext cx="8229600" cy="511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r>
              <a:rPr lang="en-US" altLang="zh-TW"/>
              <a:t>Hermite interpolation requires</a:t>
            </a:r>
          </a:p>
          <a:p>
            <a:pPr lvl="1"/>
            <a:r>
              <a:rPr lang="en-US" altLang="zh-TW"/>
              <a:t>values at endpoints</a:t>
            </a:r>
          </a:p>
          <a:p>
            <a:pPr lvl="1"/>
            <a:r>
              <a:rPr lang="en-US" altLang="zh-TW"/>
              <a:t>derivatives at endpoints</a:t>
            </a:r>
          </a:p>
          <a:p>
            <a:endParaRPr lang="en-US" altLang="zh-TW" sz="2800"/>
          </a:p>
          <a:p>
            <a:r>
              <a:rPr lang="en-US" altLang="zh-TW"/>
              <a:t>To create a composite curve, use the end of one as the beginning of the other and share the tangent vector</a:t>
            </a:r>
          </a:p>
        </p:txBody>
      </p:sp>
      <p:sp>
        <p:nvSpPr>
          <p:cNvPr id="4474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Hermite Interpolation</a:t>
            </a:r>
          </a:p>
        </p:txBody>
      </p:sp>
      <p:grpSp>
        <p:nvGrpSpPr>
          <p:cNvPr id="447493" name="Group 5"/>
          <p:cNvGrpSpPr>
            <a:grpSpLocks/>
          </p:cNvGrpSpPr>
          <p:nvPr/>
        </p:nvGrpSpPr>
        <p:grpSpPr bwMode="auto">
          <a:xfrm>
            <a:off x="3625850" y="5356225"/>
            <a:ext cx="2373313" cy="514350"/>
            <a:chOff x="3177" y="562"/>
            <a:chExt cx="1495" cy="324"/>
          </a:xfrm>
        </p:grpSpPr>
        <p:sp>
          <p:nvSpPr>
            <p:cNvPr id="447494" name="Freeform 6"/>
            <p:cNvSpPr>
              <a:spLocks/>
            </p:cNvSpPr>
            <p:nvPr/>
          </p:nvSpPr>
          <p:spPr bwMode="auto">
            <a:xfrm>
              <a:off x="3177" y="642"/>
              <a:ext cx="336" cy="187"/>
            </a:xfrm>
            <a:custGeom>
              <a:avLst/>
              <a:gdLst>
                <a:gd name="T0" fmla="*/ 0 w 637"/>
                <a:gd name="T1" fmla="*/ 0 h 354"/>
                <a:gd name="T2" fmla="*/ 90 w 637"/>
                <a:gd name="T3" fmla="*/ 90 h 354"/>
                <a:gd name="T4" fmla="*/ 196 w 637"/>
                <a:gd name="T5" fmla="*/ 196 h 354"/>
                <a:gd name="T6" fmla="*/ 311 w 637"/>
                <a:gd name="T7" fmla="*/ 286 h 354"/>
                <a:gd name="T8" fmla="*/ 425 w 637"/>
                <a:gd name="T9" fmla="*/ 327 h 354"/>
                <a:gd name="T10" fmla="*/ 539 w 637"/>
                <a:gd name="T11" fmla="*/ 351 h 354"/>
                <a:gd name="T12" fmla="*/ 637 w 637"/>
                <a:gd name="T13" fmla="*/ 351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7" h="354">
                  <a:moveTo>
                    <a:pt x="0" y="0"/>
                  </a:moveTo>
                  <a:cubicBezTo>
                    <a:pt x="28" y="28"/>
                    <a:pt x="57" y="57"/>
                    <a:pt x="90" y="90"/>
                  </a:cubicBezTo>
                  <a:cubicBezTo>
                    <a:pt x="122" y="122"/>
                    <a:pt x="159" y="163"/>
                    <a:pt x="196" y="196"/>
                  </a:cubicBezTo>
                  <a:cubicBezTo>
                    <a:pt x="232" y="228"/>
                    <a:pt x="272" y="264"/>
                    <a:pt x="311" y="286"/>
                  </a:cubicBezTo>
                  <a:cubicBezTo>
                    <a:pt x="349" y="307"/>
                    <a:pt x="387" y="316"/>
                    <a:pt x="425" y="327"/>
                  </a:cubicBezTo>
                  <a:cubicBezTo>
                    <a:pt x="462" y="337"/>
                    <a:pt x="503" y="347"/>
                    <a:pt x="539" y="351"/>
                  </a:cubicBezTo>
                  <a:cubicBezTo>
                    <a:pt x="574" y="354"/>
                    <a:pt x="605" y="352"/>
                    <a:pt x="637" y="351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7495" name="Freeform 7"/>
            <p:cNvSpPr>
              <a:spLocks/>
            </p:cNvSpPr>
            <p:nvPr/>
          </p:nvSpPr>
          <p:spPr bwMode="auto">
            <a:xfrm>
              <a:off x="3517" y="562"/>
              <a:ext cx="680" cy="266"/>
            </a:xfrm>
            <a:custGeom>
              <a:avLst/>
              <a:gdLst>
                <a:gd name="T0" fmla="*/ 0 w 1290"/>
                <a:gd name="T1" fmla="*/ 503 h 504"/>
                <a:gd name="T2" fmla="*/ 82 w 1290"/>
                <a:gd name="T3" fmla="*/ 495 h 504"/>
                <a:gd name="T4" fmla="*/ 196 w 1290"/>
                <a:gd name="T5" fmla="*/ 446 h 504"/>
                <a:gd name="T6" fmla="*/ 384 w 1290"/>
                <a:gd name="T7" fmla="*/ 348 h 504"/>
                <a:gd name="T8" fmla="*/ 629 w 1290"/>
                <a:gd name="T9" fmla="*/ 193 h 504"/>
                <a:gd name="T10" fmla="*/ 841 w 1290"/>
                <a:gd name="T11" fmla="*/ 87 h 504"/>
                <a:gd name="T12" fmla="*/ 1045 w 1290"/>
                <a:gd name="T13" fmla="*/ 14 h 504"/>
                <a:gd name="T14" fmla="*/ 1159 w 1290"/>
                <a:gd name="T15" fmla="*/ 6 h 504"/>
                <a:gd name="T16" fmla="*/ 1290 w 1290"/>
                <a:gd name="T17" fmla="*/ 22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0" h="504">
                  <a:moveTo>
                    <a:pt x="0" y="503"/>
                  </a:moveTo>
                  <a:cubicBezTo>
                    <a:pt x="24" y="503"/>
                    <a:pt x="49" y="504"/>
                    <a:pt x="82" y="495"/>
                  </a:cubicBezTo>
                  <a:cubicBezTo>
                    <a:pt x="114" y="485"/>
                    <a:pt x="145" y="470"/>
                    <a:pt x="196" y="446"/>
                  </a:cubicBezTo>
                  <a:cubicBezTo>
                    <a:pt x="246" y="421"/>
                    <a:pt x="311" y="390"/>
                    <a:pt x="384" y="348"/>
                  </a:cubicBezTo>
                  <a:cubicBezTo>
                    <a:pt x="456" y="305"/>
                    <a:pt x="552" y="236"/>
                    <a:pt x="629" y="193"/>
                  </a:cubicBezTo>
                  <a:cubicBezTo>
                    <a:pt x="705" y="149"/>
                    <a:pt x="771" y="116"/>
                    <a:pt x="841" y="87"/>
                  </a:cubicBezTo>
                  <a:cubicBezTo>
                    <a:pt x="910" y="57"/>
                    <a:pt x="992" y="27"/>
                    <a:pt x="1045" y="14"/>
                  </a:cubicBezTo>
                  <a:cubicBezTo>
                    <a:pt x="1098" y="0"/>
                    <a:pt x="1118" y="4"/>
                    <a:pt x="1159" y="6"/>
                  </a:cubicBezTo>
                  <a:cubicBezTo>
                    <a:pt x="1199" y="7"/>
                    <a:pt x="1244" y="14"/>
                    <a:pt x="1290" y="22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7496" name="Freeform 8"/>
            <p:cNvSpPr>
              <a:spLocks/>
            </p:cNvSpPr>
            <p:nvPr/>
          </p:nvSpPr>
          <p:spPr bwMode="auto">
            <a:xfrm>
              <a:off x="4191" y="579"/>
              <a:ext cx="481" cy="307"/>
            </a:xfrm>
            <a:custGeom>
              <a:avLst/>
              <a:gdLst>
                <a:gd name="T0" fmla="*/ 0 w 1469"/>
                <a:gd name="T1" fmla="*/ 0 h 1102"/>
                <a:gd name="T2" fmla="*/ 130 w 1469"/>
                <a:gd name="T3" fmla="*/ 32 h 1102"/>
                <a:gd name="T4" fmla="*/ 302 w 1469"/>
                <a:gd name="T5" fmla="*/ 106 h 1102"/>
                <a:gd name="T6" fmla="*/ 530 w 1469"/>
                <a:gd name="T7" fmla="*/ 261 h 1102"/>
                <a:gd name="T8" fmla="*/ 792 w 1469"/>
                <a:gd name="T9" fmla="*/ 457 h 1102"/>
                <a:gd name="T10" fmla="*/ 1053 w 1469"/>
                <a:gd name="T11" fmla="*/ 694 h 1102"/>
                <a:gd name="T12" fmla="*/ 1322 w 1469"/>
                <a:gd name="T13" fmla="*/ 947 h 1102"/>
                <a:gd name="T14" fmla="*/ 1469 w 1469"/>
                <a:gd name="T15" fmla="*/ 1102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69" h="1102">
                  <a:moveTo>
                    <a:pt x="0" y="0"/>
                  </a:moveTo>
                  <a:cubicBezTo>
                    <a:pt x="39" y="7"/>
                    <a:pt x="79" y="14"/>
                    <a:pt x="130" y="32"/>
                  </a:cubicBezTo>
                  <a:cubicBezTo>
                    <a:pt x="180" y="49"/>
                    <a:pt x="235" y="67"/>
                    <a:pt x="302" y="106"/>
                  </a:cubicBezTo>
                  <a:cubicBezTo>
                    <a:pt x="368" y="144"/>
                    <a:pt x="448" y="202"/>
                    <a:pt x="530" y="261"/>
                  </a:cubicBezTo>
                  <a:cubicBezTo>
                    <a:pt x="611" y="319"/>
                    <a:pt x="704" y="384"/>
                    <a:pt x="792" y="457"/>
                  </a:cubicBezTo>
                  <a:cubicBezTo>
                    <a:pt x="879" y="529"/>
                    <a:pt x="964" y="612"/>
                    <a:pt x="1053" y="694"/>
                  </a:cubicBezTo>
                  <a:cubicBezTo>
                    <a:pt x="1141" y="775"/>
                    <a:pt x="1252" y="879"/>
                    <a:pt x="1322" y="947"/>
                  </a:cubicBezTo>
                  <a:cubicBezTo>
                    <a:pt x="1391" y="1014"/>
                    <a:pt x="1430" y="1058"/>
                    <a:pt x="1469" y="1102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447497" name="Oval 9"/>
          <p:cNvSpPr>
            <a:spLocks noChangeArrowheads="1"/>
          </p:cNvSpPr>
          <p:nvPr/>
        </p:nvSpPr>
        <p:spPr bwMode="auto">
          <a:xfrm>
            <a:off x="5919788" y="5815013"/>
            <a:ext cx="130175" cy="984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47498" name="Oval 10"/>
          <p:cNvSpPr>
            <a:spLocks noChangeArrowheads="1"/>
          </p:cNvSpPr>
          <p:nvPr/>
        </p:nvSpPr>
        <p:spPr bwMode="auto">
          <a:xfrm>
            <a:off x="3570288" y="5429250"/>
            <a:ext cx="130175" cy="984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47499" name="Line 11"/>
          <p:cNvSpPr>
            <a:spLocks noChangeShapeType="1"/>
          </p:cNvSpPr>
          <p:nvPr/>
        </p:nvSpPr>
        <p:spPr bwMode="auto">
          <a:xfrm>
            <a:off x="3633788" y="5451475"/>
            <a:ext cx="449262" cy="5222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47500" name="Line 12"/>
          <p:cNvSpPr>
            <a:spLocks noChangeShapeType="1"/>
          </p:cNvSpPr>
          <p:nvPr/>
        </p:nvSpPr>
        <p:spPr bwMode="auto">
          <a:xfrm>
            <a:off x="5962650" y="5849938"/>
            <a:ext cx="434975" cy="3635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447501" name="Object 13"/>
          <p:cNvGraphicFramePr>
            <a:graphicFrameLocks noChangeAspect="1"/>
          </p:cNvGraphicFramePr>
          <p:nvPr/>
        </p:nvGraphicFramePr>
        <p:xfrm>
          <a:off x="3349625" y="4970463"/>
          <a:ext cx="647700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511" name="方程式" r:id="rId3" imgW="330120" imgH="203040" progId="Equation.3">
                  <p:embed/>
                </p:oleObj>
              </mc:Choice>
              <mc:Fallback>
                <p:oleObj name="方程式" r:id="rId3" imgW="330120" imgH="2030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625" y="4970463"/>
                        <a:ext cx="647700" cy="40163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7502" name="Object 14"/>
          <p:cNvGraphicFramePr>
            <a:graphicFrameLocks noChangeAspect="1"/>
          </p:cNvGraphicFramePr>
          <p:nvPr/>
        </p:nvGraphicFramePr>
        <p:xfrm>
          <a:off x="3998913" y="5907088"/>
          <a:ext cx="747712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512" name="方程式" r:id="rId5" imgW="380880" imgH="203040" progId="Equation.3">
                  <p:embed/>
                </p:oleObj>
              </mc:Choice>
              <mc:Fallback>
                <p:oleObj name="方程式" r:id="rId5" imgW="380880" imgH="2030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8913" y="5907088"/>
                        <a:ext cx="747712" cy="40163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7503" name="Object 15"/>
          <p:cNvGraphicFramePr>
            <a:graphicFrameLocks noChangeAspect="1"/>
          </p:cNvGraphicFramePr>
          <p:nvPr/>
        </p:nvGraphicFramePr>
        <p:xfrm>
          <a:off x="6375400" y="5907088"/>
          <a:ext cx="696913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513" name="方程式" r:id="rId7" imgW="355320" imgH="203040" progId="Equation.3">
                  <p:embed/>
                </p:oleObj>
              </mc:Choice>
              <mc:Fallback>
                <p:oleObj name="方程式" r:id="rId7" imgW="355320" imgH="2030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5400" y="5907088"/>
                        <a:ext cx="696913" cy="40163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7504" name="Object 16"/>
          <p:cNvGraphicFramePr>
            <a:graphicFrameLocks noChangeAspect="1"/>
          </p:cNvGraphicFramePr>
          <p:nvPr/>
        </p:nvGraphicFramePr>
        <p:xfrm>
          <a:off x="5945188" y="5360988"/>
          <a:ext cx="623887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514" name="方程式" r:id="rId9" imgW="317160" imgH="203040" progId="Equation.3">
                  <p:embed/>
                </p:oleObj>
              </mc:Choice>
              <mc:Fallback>
                <p:oleObj name="方程式" r:id="rId9" imgW="317160" imgH="2030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5188" y="5360988"/>
                        <a:ext cx="623887" cy="40163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7506" name="Text Box 18"/>
          <p:cNvSpPr txBox="1">
            <a:spLocks noChangeArrowheads="1"/>
          </p:cNvSpPr>
          <p:nvPr/>
        </p:nvSpPr>
        <p:spPr bwMode="auto">
          <a:xfrm>
            <a:off x="4624388" y="4538663"/>
            <a:ext cx="26114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rgbClr val="FFFF00"/>
                </a:solidFill>
                <a:latin typeface="Times New Roman" pitchFamily="18" charset="0"/>
              </a:rPr>
              <a:t>control points/knots</a:t>
            </a:r>
          </a:p>
        </p:txBody>
      </p:sp>
      <p:sp>
        <p:nvSpPr>
          <p:cNvPr id="447507" name="Line 19"/>
          <p:cNvSpPr>
            <a:spLocks noChangeShapeType="1"/>
          </p:cNvSpPr>
          <p:nvPr/>
        </p:nvSpPr>
        <p:spPr bwMode="auto">
          <a:xfrm flipH="1">
            <a:off x="4121150" y="4897438"/>
            <a:ext cx="576263" cy="217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47508" name="Line 20"/>
          <p:cNvSpPr>
            <a:spLocks noChangeShapeType="1"/>
          </p:cNvSpPr>
          <p:nvPr/>
        </p:nvSpPr>
        <p:spPr bwMode="auto">
          <a:xfrm>
            <a:off x="5776913" y="4970463"/>
            <a:ext cx="144462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447509" name="Object 21"/>
          <p:cNvGraphicFramePr>
            <a:graphicFrameLocks noChangeAspect="1"/>
          </p:cNvGraphicFramePr>
          <p:nvPr/>
        </p:nvGraphicFramePr>
        <p:xfrm>
          <a:off x="5003800" y="1916113"/>
          <a:ext cx="3887788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515" name="方程式" r:id="rId11" imgW="1752480" imgH="241200" progId="Equation.3">
                  <p:embed/>
                </p:oleObj>
              </mc:Choice>
              <mc:Fallback>
                <p:oleObj name="方程式" r:id="rId11" imgW="1752480" imgH="241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1916113"/>
                        <a:ext cx="3887788" cy="53498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7510" name="Text Box 22"/>
          <p:cNvSpPr txBox="1">
            <a:spLocks noChangeArrowheads="1"/>
          </p:cNvSpPr>
          <p:nvPr/>
        </p:nvSpPr>
        <p:spPr bwMode="auto">
          <a:xfrm>
            <a:off x="5724525" y="2474913"/>
            <a:ext cx="23685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>
                <a:latin typeface="Times New Roman" pitchFamily="18" charset="0"/>
              </a:rPr>
              <a:t>Needs 4 equations to </a:t>
            </a:r>
          </a:p>
          <a:p>
            <a:r>
              <a:rPr lang="en-US" altLang="zh-TW" sz="2000">
                <a:latin typeface="Times New Roman" pitchFamily="18" charset="0"/>
              </a:rPr>
              <a:t>solve 4 unknowns</a:t>
            </a:r>
            <a:r>
              <a:rPr lang="en-US" altLang="zh-TW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47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497" grpId="0" animBg="1"/>
      <p:bldP spid="447498" grpId="0" animBg="1"/>
      <p:bldP spid="447499" grpId="0" animBg="1"/>
      <p:bldP spid="447500" grpId="0" animBg="1"/>
      <p:bldP spid="447507" grpId="0" animBg="1"/>
      <p:bldP spid="447508" grpId="0" animBg="1"/>
      <p:bldP spid="4475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C0539-2E31-472A-9E2F-73F861340DCA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Hermite Curve Formation—</a:t>
            </a:r>
            <a:br>
              <a:rPr lang="en-US" altLang="zh-TW" sz="3600"/>
            </a:br>
            <a:r>
              <a:rPr lang="en-US" altLang="zh-TW" sz="3600"/>
              <a:t>consider </a:t>
            </a:r>
            <a:r>
              <a:rPr lang="en-US" altLang="zh-TW" sz="3600" i="1"/>
              <a:t>x</a:t>
            </a:r>
            <a:r>
              <a:rPr lang="en-US" altLang="zh-TW" sz="3600"/>
              <a:t> coordinate first</a:t>
            </a:r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229600" cy="4327525"/>
          </a:xfrm>
        </p:spPr>
        <p:txBody>
          <a:bodyPr/>
          <a:lstStyle/>
          <a:p>
            <a:r>
              <a:rPr lang="en-US" altLang="zh-TW" sz="2800"/>
              <a:t>Cubic polynomial and its derivative</a:t>
            </a:r>
          </a:p>
          <a:p>
            <a:endParaRPr lang="en-US" altLang="zh-TW"/>
          </a:p>
          <a:p>
            <a:endParaRPr lang="en-US" altLang="zh-TW" sz="2800"/>
          </a:p>
          <a:p>
            <a:r>
              <a:rPr lang="en-US" altLang="zh-TW" sz="2800"/>
              <a:t>Given</a:t>
            </a:r>
            <a:r>
              <a:rPr lang="en-US" altLang="zh-TW" sz="2800" i="1"/>
              <a:t> x</a:t>
            </a:r>
            <a:r>
              <a:rPr lang="en-US" altLang="zh-TW" sz="2800" i="1" baseline="-25000"/>
              <a:t>i</a:t>
            </a:r>
            <a:r>
              <a:rPr lang="en-US" altLang="zh-TW" sz="2800" i="1"/>
              <a:t>, x</a:t>
            </a:r>
            <a:r>
              <a:rPr lang="en-US" altLang="zh-TW" sz="2800" i="1" baseline="-25000"/>
              <a:t>i+1</a:t>
            </a:r>
            <a:r>
              <a:rPr lang="en-US" altLang="zh-TW" sz="2800" i="1"/>
              <a:t>, x’</a:t>
            </a:r>
            <a:r>
              <a:rPr lang="en-US" altLang="zh-TW" sz="2800" i="1" baseline="-25000"/>
              <a:t>i</a:t>
            </a:r>
            <a:r>
              <a:rPr lang="en-US" altLang="zh-TW" sz="2800" i="1"/>
              <a:t>, x’</a:t>
            </a:r>
            <a:r>
              <a:rPr lang="en-US" altLang="zh-TW" sz="2800" i="1" baseline="-25000"/>
              <a:t>i+1</a:t>
            </a:r>
            <a:r>
              <a:rPr lang="en-US" altLang="zh-TW" sz="2800" i="1"/>
              <a:t>,</a:t>
            </a:r>
            <a:r>
              <a:rPr lang="en-US" altLang="zh-TW" sz="2800"/>
              <a:t> solve for </a:t>
            </a:r>
            <a:r>
              <a:rPr lang="en-US" altLang="zh-TW" sz="2800" i="1"/>
              <a:t>a, b, c, d</a:t>
            </a:r>
          </a:p>
          <a:p>
            <a:pPr lvl="1"/>
            <a:r>
              <a:rPr lang="en-US" altLang="zh-TW"/>
              <a:t>4 equations are given for 4 unknowns</a:t>
            </a:r>
          </a:p>
          <a:p>
            <a:pPr lvl="1"/>
            <a:endParaRPr lang="en-US" altLang="zh-TW" i="1"/>
          </a:p>
          <a:p>
            <a:endParaRPr lang="en-US" altLang="zh-TW" i="1"/>
          </a:p>
        </p:txBody>
      </p:sp>
      <p:graphicFrame>
        <p:nvGraphicFramePr>
          <p:cNvPr id="448516" name="Object 4"/>
          <p:cNvGraphicFramePr>
            <a:graphicFrameLocks noChangeAspect="1"/>
          </p:cNvGraphicFramePr>
          <p:nvPr/>
        </p:nvGraphicFramePr>
        <p:xfrm>
          <a:off x="2547938" y="1890713"/>
          <a:ext cx="4379912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522" name="方程式" r:id="rId3" imgW="1752480" imgH="241200" progId="Equation.3">
                  <p:embed/>
                </p:oleObj>
              </mc:Choice>
              <mc:Fallback>
                <p:oleObj name="方程式" r:id="rId3" imgW="175248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7938" y="1890713"/>
                        <a:ext cx="4379912" cy="6032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8517" name="Object 5"/>
          <p:cNvGraphicFramePr>
            <a:graphicFrameLocks noChangeAspect="1"/>
          </p:cNvGraphicFramePr>
          <p:nvPr/>
        </p:nvGraphicFramePr>
        <p:xfrm>
          <a:off x="2486025" y="2492375"/>
          <a:ext cx="383857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523" name="方程式" r:id="rId5" imgW="1536480" imgH="241200" progId="Equation.3">
                  <p:embed/>
                </p:oleObj>
              </mc:Choice>
              <mc:Fallback>
                <p:oleObj name="方程式" r:id="rId5" imgW="1536480" imgH="24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6025" y="2492375"/>
                        <a:ext cx="3838575" cy="6032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8518" name="Object 6"/>
          <p:cNvGraphicFramePr>
            <a:graphicFrameLocks noChangeAspect="1"/>
          </p:cNvGraphicFramePr>
          <p:nvPr/>
        </p:nvGraphicFramePr>
        <p:xfrm>
          <a:off x="2597150" y="4237038"/>
          <a:ext cx="21907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524" name="方程式" r:id="rId7" imgW="876240" imgH="228600" progId="Equation.3">
                  <p:embed/>
                </p:oleObj>
              </mc:Choice>
              <mc:Fallback>
                <p:oleObj name="方程式" r:id="rId7" imgW="87624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7150" y="4237038"/>
                        <a:ext cx="2190750" cy="5715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8519" name="Object 7"/>
          <p:cNvGraphicFramePr>
            <a:graphicFrameLocks noChangeAspect="1"/>
          </p:cNvGraphicFramePr>
          <p:nvPr/>
        </p:nvGraphicFramePr>
        <p:xfrm>
          <a:off x="2608263" y="4714875"/>
          <a:ext cx="441166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525" name="方程式" r:id="rId9" imgW="1765080" imgH="228600" progId="Equation.3">
                  <p:embed/>
                </p:oleObj>
              </mc:Choice>
              <mc:Fallback>
                <p:oleObj name="方程式" r:id="rId9" imgW="176508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8263" y="4714875"/>
                        <a:ext cx="4411662" cy="5715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8520" name="Object 8"/>
          <p:cNvGraphicFramePr>
            <a:graphicFrameLocks noChangeAspect="1"/>
          </p:cNvGraphicFramePr>
          <p:nvPr/>
        </p:nvGraphicFramePr>
        <p:xfrm>
          <a:off x="2576513" y="5237163"/>
          <a:ext cx="22828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526" name="方程式" r:id="rId11" imgW="914400" imgH="228600" progId="Equation.3">
                  <p:embed/>
                </p:oleObj>
              </mc:Choice>
              <mc:Fallback>
                <p:oleObj name="方程式" r:id="rId11" imgW="9144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6513" y="5237163"/>
                        <a:ext cx="2282825" cy="5715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8521" name="Object 9"/>
          <p:cNvGraphicFramePr>
            <a:graphicFrameLocks noChangeAspect="1"/>
          </p:cNvGraphicFramePr>
          <p:nvPr/>
        </p:nvGraphicFramePr>
        <p:xfrm>
          <a:off x="2582863" y="5740400"/>
          <a:ext cx="422116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527" name="方程式" r:id="rId13" imgW="1688760" imgH="228600" progId="Equation.3">
                  <p:embed/>
                </p:oleObj>
              </mc:Choice>
              <mc:Fallback>
                <p:oleObj name="方程式" r:id="rId13" imgW="168876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2863" y="5740400"/>
                        <a:ext cx="4221162" cy="5715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xtured">
  <a:themeElements>
    <a:clrScheme name="Textured 5">
      <a:dk1>
        <a:srgbClr val="003366"/>
      </a:dk1>
      <a:lt1>
        <a:srgbClr val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Textured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xtured 1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CC66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B95C00"/>
        </a:accent6>
        <a:hlink>
          <a:srgbClr val="FFCC66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2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33CC33"/>
        </a:accent1>
        <a:accent2>
          <a:srgbClr val="46562A"/>
        </a:accent2>
        <a:accent3>
          <a:srgbClr val="B2B9AC"/>
        </a:accent3>
        <a:accent4>
          <a:srgbClr val="DADADA"/>
        </a:accent4>
        <a:accent5>
          <a:srgbClr val="ADE2AD"/>
        </a:accent5>
        <a:accent6>
          <a:srgbClr val="3F4D25"/>
        </a:accent6>
        <a:hlink>
          <a:srgbClr val="0099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3">
        <a:dk1>
          <a:srgbClr val="4E4E74"/>
        </a:dk1>
        <a:lt1>
          <a:srgbClr val="FFFFFF"/>
        </a:lt1>
        <a:dk2>
          <a:srgbClr val="666699"/>
        </a:dk2>
        <a:lt2>
          <a:srgbClr val="FFFFCC"/>
        </a:lt2>
        <a:accent1>
          <a:srgbClr val="5E5884"/>
        </a:accent1>
        <a:accent2>
          <a:srgbClr val="8AB29D"/>
        </a:accent2>
        <a:accent3>
          <a:srgbClr val="B8B8CA"/>
        </a:accent3>
        <a:accent4>
          <a:srgbClr val="DADADA"/>
        </a:accent4>
        <a:accent5>
          <a:srgbClr val="B6B4C2"/>
        </a:accent5>
        <a:accent6>
          <a:srgbClr val="7DA18E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4">
        <a:dk1>
          <a:srgbClr val="004E4C"/>
        </a:dk1>
        <a:lt1>
          <a:srgbClr val="FFFFFF"/>
        </a:lt1>
        <a:dk2>
          <a:srgbClr val="006666"/>
        </a:dk2>
        <a:lt2>
          <a:srgbClr val="FFFFCC"/>
        </a:lt2>
        <a:accent1>
          <a:srgbClr val="FFCC00"/>
        </a:accent1>
        <a:accent2>
          <a:srgbClr val="00B0AC"/>
        </a:accent2>
        <a:accent3>
          <a:srgbClr val="AAB8B8"/>
        </a:accent3>
        <a:accent4>
          <a:srgbClr val="DADADA"/>
        </a:accent4>
        <a:accent5>
          <a:srgbClr val="FFE2AA"/>
        </a:accent5>
        <a:accent6>
          <a:srgbClr val="009F9B"/>
        </a:accent6>
        <a:hlink>
          <a:srgbClr val="BA7C3E"/>
        </a:hlink>
        <a:folHlink>
          <a:srgbClr val="724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009999"/>
        </a:accent1>
        <a:accent2>
          <a:srgbClr val="336699"/>
        </a:accent2>
        <a:accent3>
          <a:srgbClr val="ACB3C1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6">
        <a:dk1>
          <a:srgbClr val="080808"/>
        </a:dk1>
        <a:lt1>
          <a:srgbClr val="FFFFFF"/>
        </a:lt1>
        <a:dk2>
          <a:srgbClr val="4D4D4D"/>
        </a:dk2>
        <a:lt2>
          <a:srgbClr val="FFFFFF"/>
        </a:lt2>
        <a:accent1>
          <a:srgbClr val="666699"/>
        </a:accent1>
        <a:accent2>
          <a:srgbClr val="3366CC"/>
        </a:accent2>
        <a:accent3>
          <a:srgbClr val="B2B2B2"/>
        </a:accent3>
        <a:accent4>
          <a:srgbClr val="DADADA"/>
        </a:accent4>
        <a:accent5>
          <a:srgbClr val="B8B8CA"/>
        </a:accent5>
        <a:accent6>
          <a:srgbClr val="2D5CB9"/>
        </a:accent6>
        <a:hlink>
          <a:srgbClr val="00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7">
        <a:dk1>
          <a:srgbClr val="000000"/>
        </a:dk1>
        <a:lt1>
          <a:srgbClr val="DBDAC2"/>
        </a:lt1>
        <a:dk2>
          <a:srgbClr val="827F4C"/>
        </a:dk2>
        <a:lt2>
          <a:srgbClr val="C0BC94"/>
        </a:lt2>
        <a:accent1>
          <a:srgbClr val="AAA578"/>
        </a:accent1>
        <a:accent2>
          <a:srgbClr val="A2A4AC"/>
        </a:accent2>
        <a:accent3>
          <a:srgbClr val="EAEADD"/>
        </a:accent3>
        <a:accent4>
          <a:srgbClr val="000000"/>
        </a:accent4>
        <a:accent5>
          <a:srgbClr val="D2CFBE"/>
        </a:accent5>
        <a:accent6>
          <a:srgbClr val="92949B"/>
        </a:accent6>
        <a:hlink>
          <a:srgbClr val="5B8800"/>
        </a:hlink>
        <a:folHlink>
          <a:srgbClr val="6865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ured 8">
        <a:dk1>
          <a:srgbClr val="000000"/>
        </a:dk1>
        <a:lt1>
          <a:srgbClr val="DCE8F4"/>
        </a:lt1>
        <a:dk2>
          <a:srgbClr val="7B9CB5"/>
        </a:dk2>
        <a:lt2>
          <a:srgbClr val="969696"/>
        </a:lt2>
        <a:accent1>
          <a:srgbClr val="FFFFFF"/>
        </a:accent1>
        <a:accent2>
          <a:srgbClr val="00BAB6"/>
        </a:accent2>
        <a:accent3>
          <a:srgbClr val="EBF2F8"/>
        </a:accent3>
        <a:accent4>
          <a:srgbClr val="000000"/>
        </a:accent4>
        <a:accent5>
          <a:srgbClr val="FFFFFF"/>
        </a:accent5>
        <a:accent6>
          <a:srgbClr val="00A8A5"/>
        </a:accent6>
        <a:hlink>
          <a:srgbClr val="8A8AD8"/>
        </a:hlink>
        <a:folHlink>
          <a:srgbClr val="2424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20389</TotalTime>
  <Words>1115</Words>
  <Application>Microsoft Office PowerPoint</Application>
  <PresentationFormat>如螢幕大小 (4:3)</PresentationFormat>
  <Paragraphs>264</Paragraphs>
  <Slides>35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42" baseType="lpstr">
      <vt:lpstr>Arial</vt:lpstr>
      <vt:lpstr>新細明體</vt:lpstr>
      <vt:lpstr>Times New Roman</vt:lpstr>
      <vt:lpstr>Wingdings</vt:lpstr>
      <vt:lpstr>Tahoma</vt:lpstr>
      <vt:lpstr>Textured</vt:lpstr>
      <vt:lpstr>Microsoft 方程式編輯器 3.0</vt:lpstr>
      <vt:lpstr>Interpolation and  Curve Fitting</vt:lpstr>
      <vt:lpstr>Bezier Curves and B-Spline Curves</vt:lpstr>
      <vt:lpstr>Global vs. Local Control</vt:lpstr>
      <vt:lpstr>Parametric Form</vt:lpstr>
      <vt:lpstr>Interpolation in Parametric Form </vt:lpstr>
      <vt:lpstr>Composite Segments</vt:lpstr>
      <vt:lpstr>Cubic 3D Curves</vt:lpstr>
      <vt:lpstr>Hermite Interpolation</vt:lpstr>
      <vt:lpstr>Hermite Curve Formation— consider x coordinate first</vt:lpstr>
      <vt:lpstr>Hermite Curve Formation (cont.)</vt:lpstr>
      <vt:lpstr>Hermite Curve Formation (cont.)</vt:lpstr>
      <vt:lpstr>Hermite Curve Formation (cont.)</vt:lpstr>
      <vt:lpstr>Hermite Curve Formation (cont.)</vt:lpstr>
      <vt:lpstr>Hermite Interpolation in Matrix Form</vt:lpstr>
      <vt:lpstr>Blending Functions of Hermite Splines</vt:lpstr>
      <vt:lpstr>Bezier Curves</vt:lpstr>
      <vt:lpstr>Bezier Curves (cont.)</vt:lpstr>
      <vt:lpstr>Blending Functions of Bezier Curves</vt:lpstr>
      <vt:lpstr>Composing Bezier Curves</vt:lpstr>
      <vt:lpstr>Interpolation, Continuity, and  Local Control</vt:lpstr>
      <vt:lpstr>Cubic B-Splines</vt:lpstr>
      <vt:lpstr>Cubic B-splines (cont.)</vt:lpstr>
      <vt:lpstr>Solving for B-spline Coefficients</vt:lpstr>
      <vt:lpstr>Cubic B-splines in Matrix Form</vt:lpstr>
      <vt:lpstr>Blending Functions of Cubic B-Splines</vt:lpstr>
      <vt:lpstr>Continuity in Cubic B-splines</vt:lpstr>
      <vt:lpstr>Composing B-splines</vt:lpstr>
      <vt:lpstr>Comparison of Basic Cubic Splines</vt:lpstr>
      <vt:lpstr>Interpolating on a Surface</vt:lpstr>
      <vt:lpstr>Bicubic Surfaces</vt:lpstr>
      <vt:lpstr>Cubic B-Spline Surfaces</vt:lpstr>
      <vt:lpstr>Cubic B-Spline Surfaces</vt:lpstr>
      <vt:lpstr>Cubic B-Spline Surfaces</vt:lpstr>
      <vt:lpstr>Bezier Surfaces</vt:lpstr>
      <vt:lpstr>Bezier Surfaces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Animation and Special Effects</dc:title>
  <dc:creator>Ling</dc:creator>
  <cp:lastModifiedBy>SteveLin</cp:lastModifiedBy>
  <cp:revision>541</cp:revision>
  <dcterms:created xsi:type="dcterms:W3CDTF">2006-09-01T06:13:59Z</dcterms:created>
  <dcterms:modified xsi:type="dcterms:W3CDTF">2014-03-30T13:11:22Z</dcterms:modified>
</cp:coreProperties>
</file>