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429" r:id="rId2"/>
    <p:sldId id="483" r:id="rId3"/>
    <p:sldId id="503" r:id="rId4"/>
    <p:sldId id="504" r:id="rId5"/>
    <p:sldId id="505" r:id="rId6"/>
    <p:sldId id="506" r:id="rId7"/>
    <p:sldId id="507" r:id="rId8"/>
    <p:sldId id="508" r:id="rId9"/>
    <p:sldId id="485" r:id="rId10"/>
    <p:sldId id="487" r:id="rId11"/>
    <p:sldId id="489" r:id="rId12"/>
    <p:sldId id="488" r:id="rId13"/>
    <p:sldId id="502" r:id="rId14"/>
    <p:sldId id="490" r:id="rId15"/>
    <p:sldId id="491" r:id="rId16"/>
    <p:sldId id="492" r:id="rId17"/>
    <p:sldId id="509" r:id="rId18"/>
    <p:sldId id="493" r:id="rId19"/>
    <p:sldId id="494" r:id="rId20"/>
    <p:sldId id="495" r:id="rId21"/>
    <p:sldId id="500" r:id="rId22"/>
    <p:sldId id="501" r:id="rId23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81648" autoAdjust="0"/>
  </p:normalViewPr>
  <p:slideViewPr>
    <p:cSldViewPr>
      <p:cViewPr varScale="1">
        <p:scale>
          <a:sx n="55" d="100"/>
          <a:sy n="55" d="100"/>
        </p:scale>
        <p:origin x="-14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218F0FA-5879-4AAF-BACC-2088F68F1A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8510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52F4448-E7C5-4235-8124-0C250E11EE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6779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ptember_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1999" TargetMode="External"/><Relationship Id="rId5" Type="http://schemas.openxmlformats.org/officeDocument/2006/relationships/hyperlink" Target="http://en.wikipedia.org/wiki/November_25" TargetMode="External"/><Relationship Id="rId4" Type="http://schemas.openxmlformats.org/officeDocument/2006/relationships/hyperlink" Target="http://en.wikipedia.org/wiki/191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1A06C-9CA7-4878-87FA-B5DC1CDB0EFC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Pierre Étienne Bézier</a:t>
            </a:r>
            <a:r>
              <a:rPr lang="en-US" altLang="zh-TW"/>
              <a:t> (</a:t>
            </a:r>
            <a:r>
              <a:rPr lang="en-US" altLang="zh-TW">
                <a:hlinkClick r:id="rId3" tooltip="September 1"/>
              </a:rPr>
              <a:t>September 1</a:t>
            </a:r>
            <a:r>
              <a:rPr lang="en-US" altLang="zh-TW"/>
              <a:t>, </a:t>
            </a:r>
            <a:r>
              <a:rPr lang="en-US" altLang="zh-TW">
                <a:hlinkClick r:id="rId4" tooltip="1910"/>
              </a:rPr>
              <a:t>1910</a:t>
            </a:r>
            <a:r>
              <a:rPr lang="en-US" altLang="zh-TW"/>
              <a:t> – </a:t>
            </a:r>
            <a:r>
              <a:rPr lang="en-US" altLang="zh-TW">
                <a:hlinkClick r:id="rId5" tooltip="November 25"/>
              </a:rPr>
              <a:t>November 25</a:t>
            </a:r>
            <a:r>
              <a:rPr lang="en-US" altLang="zh-TW"/>
              <a:t>, </a:t>
            </a:r>
            <a:r>
              <a:rPr lang="en-US" altLang="zh-TW">
                <a:hlinkClick r:id="rId6" tooltip="1999"/>
              </a:rPr>
              <a:t>1999</a:t>
            </a:r>
            <a:r>
              <a:rPr lang="en-US" altLang="zh-TW"/>
              <a:t>) (pronounced "bay zee ay“) </a:t>
            </a:r>
          </a:p>
          <a:p>
            <a:r>
              <a:rPr lang="en-US" altLang="zh-TW"/>
              <a:t>Received his Ph.D. in mathematics at age 67, (1977)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339AA-E2AC-4E88-B88F-A3591FC7E24E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If r is orthogonal to span(A), then its bases , i.e., all columns of A should be orthogonal to r. </a:t>
            </a:r>
          </a:p>
          <a:p>
            <a:r>
              <a:rPr lang="en-US" altLang="zh-TW"/>
              <a:t>Let A = [A1, A2, …, An], then (A1)’r = 0, (A2)’r=0, … (An)’r = 0 (the inner product of each column vector and r is zero)</a:t>
            </a:r>
          </a:p>
          <a:p>
            <a:r>
              <a:rPr lang="en-US" altLang="zh-TW"/>
              <a:t>This is equivalent to A’r = 0; </a:t>
            </a:r>
          </a:p>
          <a:p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F80A8-2D44-442D-8EE5-DF66BA21448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74FAD9AB-DB06-440C-B1DF-2B8296CE62E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DCB3-716A-4AF5-AB87-A01DE35236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39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4A7B8-FF46-47AA-BD67-B8B42C4E66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29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B3957-27BB-4865-920A-1A445F4848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6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6D03A-4629-407B-9DB6-3D2EF6E163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794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92C1F-83D4-43BC-AC8E-2749F7B19A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0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9B04B-92A9-4B0E-961A-830D3A4C19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99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19ACA-4F9F-4D24-BD15-7BA4770405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564F9-B1D9-431C-A887-4142B66498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9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08697-96A2-457C-8E71-7D29392937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465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65ED6-CB22-4AC5-A015-5816547383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44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9207930E-EFC7-43B3-B376-9B74E9E772C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9467850" cy="1828800"/>
          </a:xfrm>
        </p:spPr>
        <p:txBody>
          <a:bodyPr/>
          <a:lstStyle/>
          <a:p>
            <a:r>
              <a:rPr lang="en-US" altLang="zh-TW" sz="4800"/>
              <a:t>Interpolation &amp; Curve Fitting:</a:t>
            </a:r>
            <a:br>
              <a:rPr lang="en-US" altLang="zh-TW" sz="4800"/>
            </a:br>
            <a:r>
              <a:rPr lang="en-US" altLang="zh-TW" sz="4800"/>
              <a:t>Least Square Approximations</a:t>
            </a:r>
          </a:p>
        </p:txBody>
      </p:sp>
      <p:sp>
        <p:nvSpPr>
          <p:cNvPr id="406541" name="AutoShape 13"/>
          <p:cNvSpPr>
            <a:spLocks noChangeArrowheads="1"/>
          </p:cNvSpPr>
          <p:nvPr/>
        </p:nvSpPr>
        <p:spPr bwMode="auto">
          <a:xfrm>
            <a:off x="4427538" y="3500438"/>
            <a:ext cx="3889375" cy="1728787"/>
          </a:xfrm>
          <a:prstGeom prst="parallelogram">
            <a:avLst>
              <a:gd name="adj" fmla="val 562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6542" name="Group 14"/>
          <p:cNvGrpSpPr>
            <a:grpSpLocks/>
          </p:cNvGrpSpPr>
          <p:nvPr/>
        </p:nvGrpSpPr>
        <p:grpSpPr bwMode="auto">
          <a:xfrm>
            <a:off x="5507038" y="3068638"/>
            <a:ext cx="1584325" cy="1370012"/>
            <a:chOff x="1292" y="2478"/>
            <a:chExt cx="591" cy="636"/>
          </a:xfrm>
        </p:grpSpPr>
        <p:sp>
          <p:nvSpPr>
            <p:cNvPr id="406543" name="Line 15"/>
            <p:cNvSpPr>
              <a:spLocks noChangeShapeType="1"/>
            </p:cNvSpPr>
            <p:nvPr/>
          </p:nvSpPr>
          <p:spPr bwMode="auto">
            <a:xfrm>
              <a:off x="1292" y="3113"/>
              <a:ext cx="5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06544" name="Line 16"/>
            <p:cNvSpPr>
              <a:spLocks noChangeShapeType="1"/>
            </p:cNvSpPr>
            <p:nvPr/>
          </p:nvSpPr>
          <p:spPr bwMode="auto">
            <a:xfrm flipV="1">
              <a:off x="1292" y="2478"/>
              <a:ext cx="59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06545" name="Line 17"/>
            <p:cNvSpPr>
              <a:spLocks noChangeShapeType="1"/>
            </p:cNvSpPr>
            <p:nvPr/>
          </p:nvSpPr>
          <p:spPr bwMode="auto">
            <a:xfrm>
              <a:off x="1882" y="2478"/>
              <a:ext cx="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06546" name="Freeform 18"/>
            <p:cNvSpPr>
              <a:spLocks/>
            </p:cNvSpPr>
            <p:nvPr/>
          </p:nvSpPr>
          <p:spPr bwMode="auto">
            <a:xfrm>
              <a:off x="1746" y="2977"/>
              <a:ext cx="136" cy="136"/>
            </a:xfrm>
            <a:custGeom>
              <a:avLst/>
              <a:gdLst>
                <a:gd name="T0" fmla="*/ 136 w 136"/>
                <a:gd name="T1" fmla="*/ 0 h 136"/>
                <a:gd name="T2" fmla="*/ 0 w 136"/>
                <a:gd name="T3" fmla="*/ 0 h 136"/>
                <a:gd name="T4" fmla="*/ 0 w 136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36">
                  <a:moveTo>
                    <a:pt x="136" y="0"/>
                  </a:move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aphicFrame>
        <p:nvGraphicFramePr>
          <p:cNvPr id="406547" name="Object 19"/>
          <p:cNvGraphicFramePr>
            <a:graphicFrameLocks noChangeAspect="1"/>
          </p:cNvGraphicFramePr>
          <p:nvPr/>
        </p:nvGraphicFramePr>
        <p:xfrm>
          <a:off x="5722938" y="4365625"/>
          <a:ext cx="12493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04" name="方程式" r:id="rId4" imgW="482400" imgH="203040" progId="Equation.3">
                  <p:embed/>
                </p:oleObj>
              </mc:Choice>
              <mc:Fallback>
                <p:oleObj name="方程式" r:id="rId4" imgW="48240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4365625"/>
                        <a:ext cx="12493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8" name="Object 20"/>
          <p:cNvGraphicFramePr>
            <a:graphicFrameLocks noChangeAspect="1"/>
          </p:cNvGraphicFramePr>
          <p:nvPr/>
        </p:nvGraphicFramePr>
        <p:xfrm>
          <a:off x="5651500" y="3465513"/>
          <a:ext cx="414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05" name="方程式" r:id="rId6" imgW="126720" imgH="164880" progId="Equation.3">
                  <p:embed/>
                </p:oleObj>
              </mc:Choice>
              <mc:Fallback>
                <p:oleObj name="方程式" r:id="rId6" imgW="126720" imgH="164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465513"/>
                        <a:ext cx="4143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9" name="Object 21"/>
          <p:cNvGraphicFramePr>
            <a:graphicFrameLocks noChangeAspect="1"/>
          </p:cNvGraphicFramePr>
          <p:nvPr/>
        </p:nvGraphicFramePr>
        <p:xfrm>
          <a:off x="7164388" y="3468688"/>
          <a:ext cx="18002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06" name="方程式" r:id="rId8" imgW="685800" imgH="177480" progId="Equation.3">
                  <p:embed/>
                </p:oleObj>
              </mc:Choice>
              <mc:Fallback>
                <p:oleObj name="方程式" r:id="rId8" imgW="68580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468688"/>
                        <a:ext cx="18002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50" name="Object 22"/>
          <p:cNvGraphicFramePr>
            <a:graphicFrameLocks noChangeAspect="1"/>
          </p:cNvGraphicFramePr>
          <p:nvPr/>
        </p:nvGraphicFramePr>
        <p:xfrm>
          <a:off x="4565650" y="4810125"/>
          <a:ext cx="13747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07" name="方程式" r:id="rId10" imgW="571320" imgH="203040" progId="Equation.3">
                  <p:embed/>
                </p:oleObj>
              </mc:Choice>
              <mc:Fallback>
                <p:oleObj name="方程式" r:id="rId10" imgW="57132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4810125"/>
                        <a:ext cx="13747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51" name="Line 23"/>
          <p:cNvSpPr>
            <a:spLocks noChangeShapeType="1"/>
          </p:cNvSpPr>
          <p:nvPr/>
        </p:nvSpPr>
        <p:spPr bwMode="auto">
          <a:xfrm>
            <a:off x="2220913" y="4449763"/>
            <a:ext cx="112712" cy="141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6552" name="Line 24"/>
          <p:cNvSpPr>
            <a:spLocks noChangeShapeType="1"/>
          </p:cNvSpPr>
          <p:nvPr/>
        </p:nvSpPr>
        <p:spPr bwMode="auto">
          <a:xfrm>
            <a:off x="2493963" y="4213225"/>
            <a:ext cx="112712" cy="141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6553" name="Line 25"/>
          <p:cNvSpPr>
            <a:spLocks noChangeShapeType="1"/>
          </p:cNvSpPr>
          <p:nvPr/>
        </p:nvSpPr>
        <p:spPr bwMode="auto">
          <a:xfrm>
            <a:off x="1793875" y="4799013"/>
            <a:ext cx="112713" cy="141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6554" name="Line 26"/>
          <p:cNvSpPr>
            <a:spLocks noChangeShapeType="1"/>
          </p:cNvSpPr>
          <p:nvPr/>
        </p:nvSpPr>
        <p:spPr bwMode="auto">
          <a:xfrm flipV="1">
            <a:off x="1331913" y="3429000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6555" name="Line 27"/>
          <p:cNvSpPr>
            <a:spLocks noChangeShapeType="1"/>
          </p:cNvSpPr>
          <p:nvPr/>
        </p:nvSpPr>
        <p:spPr bwMode="auto">
          <a:xfrm>
            <a:off x="755650" y="5156200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6556" name="Oval 28"/>
          <p:cNvSpPr>
            <a:spLocks noChangeArrowheads="1"/>
          </p:cNvSpPr>
          <p:nvPr/>
        </p:nvSpPr>
        <p:spPr bwMode="auto">
          <a:xfrm>
            <a:off x="1835150" y="43640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6557" name="Oval 29"/>
          <p:cNvSpPr>
            <a:spLocks noChangeArrowheads="1"/>
          </p:cNvSpPr>
          <p:nvPr/>
        </p:nvSpPr>
        <p:spPr bwMode="auto">
          <a:xfrm>
            <a:off x="2266950" y="45085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6558" name="Oval 30"/>
          <p:cNvSpPr>
            <a:spLocks noChangeArrowheads="1"/>
          </p:cNvSpPr>
          <p:nvPr/>
        </p:nvSpPr>
        <p:spPr bwMode="auto">
          <a:xfrm>
            <a:off x="2266950" y="42211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6559" name="Oval 31"/>
          <p:cNvSpPr>
            <a:spLocks noChangeArrowheads="1"/>
          </p:cNvSpPr>
          <p:nvPr/>
        </p:nvSpPr>
        <p:spPr bwMode="auto">
          <a:xfrm>
            <a:off x="2555875" y="42926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6560" name="Oval 32"/>
          <p:cNvSpPr>
            <a:spLocks noChangeArrowheads="1"/>
          </p:cNvSpPr>
          <p:nvPr/>
        </p:nvSpPr>
        <p:spPr bwMode="auto">
          <a:xfrm>
            <a:off x="2482850" y="39322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6561" name="Oval 33"/>
          <p:cNvSpPr>
            <a:spLocks noChangeArrowheads="1"/>
          </p:cNvSpPr>
          <p:nvPr/>
        </p:nvSpPr>
        <p:spPr bwMode="auto">
          <a:xfrm>
            <a:off x="2914650" y="42926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6562" name="Oval 34"/>
          <p:cNvSpPr>
            <a:spLocks noChangeArrowheads="1"/>
          </p:cNvSpPr>
          <p:nvPr/>
        </p:nvSpPr>
        <p:spPr bwMode="auto">
          <a:xfrm>
            <a:off x="2987675" y="37163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6563" name="Oval 35"/>
          <p:cNvSpPr>
            <a:spLocks noChangeArrowheads="1"/>
          </p:cNvSpPr>
          <p:nvPr/>
        </p:nvSpPr>
        <p:spPr bwMode="auto">
          <a:xfrm>
            <a:off x="1835150" y="48688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6564" name="Line 36"/>
          <p:cNvSpPr>
            <a:spLocks noChangeShapeType="1"/>
          </p:cNvSpPr>
          <p:nvPr/>
        </p:nvSpPr>
        <p:spPr bwMode="auto">
          <a:xfrm flipV="1">
            <a:off x="1042988" y="3571875"/>
            <a:ext cx="2305050" cy="18002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6565" name="Line 37"/>
          <p:cNvSpPr>
            <a:spLocks noChangeShapeType="1"/>
          </p:cNvSpPr>
          <p:nvPr/>
        </p:nvSpPr>
        <p:spPr bwMode="auto">
          <a:xfrm>
            <a:off x="1912938" y="4438650"/>
            <a:ext cx="112712" cy="141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6566" name="Line 38"/>
          <p:cNvSpPr>
            <a:spLocks noChangeShapeType="1"/>
          </p:cNvSpPr>
          <p:nvPr/>
        </p:nvSpPr>
        <p:spPr bwMode="auto">
          <a:xfrm>
            <a:off x="2771775" y="4076700"/>
            <a:ext cx="161925" cy="201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6567" name="Line 39"/>
          <p:cNvSpPr>
            <a:spLocks noChangeShapeType="1"/>
          </p:cNvSpPr>
          <p:nvPr/>
        </p:nvSpPr>
        <p:spPr bwMode="auto">
          <a:xfrm>
            <a:off x="2555875" y="4003675"/>
            <a:ext cx="114300" cy="1365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98C6-BB16-4780-8FBF-5CA952226743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Normal Equations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To minimize squared Euclidean norm of residual vector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Take derivative with respect to </a:t>
            </a:r>
            <a:r>
              <a:rPr lang="en-US" altLang="zh-TW" b="1" dirty="0"/>
              <a:t>a</a:t>
            </a:r>
            <a:r>
              <a:rPr lang="en-US" altLang="zh-TW" dirty="0"/>
              <a:t> and set it to 0</a:t>
            </a:r>
          </a:p>
          <a:p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dirty="0"/>
              <a:t>	which reduces to 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n</a:t>
            </a:r>
            <a:r>
              <a:rPr lang="en-US" altLang="zh-TW" sz="3100" dirty="0" err="1" smtClean="0">
                <a:cs typeface="Times New Roman" pitchFamily="18" charset="0"/>
              </a:rPr>
              <a:t>×</a:t>
            </a:r>
            <a:r>
              <a:rPr lang="en-US" altLang="zh-TW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linear system of </a:t>
            </a:r>
            <a:r>
              <a:rPr lang="en-US" altLang="zh-TW" dirty="0">
                <a:solidFill>
                  <a:srgbClr val="FFFF00"/>
                </a:solidFill>
              </a:rPr>
              <a:t>normal equations</a:t>
            </a:r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/>
        </p:nvGraphicFramePr>
        <p:xfrm>
          <a:off x="2339975" y="2349500"/>
          <a:ext cx="48910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20" name="方程式" r:id="rId3" imgW="1904760" imgH="279360" progId="Equation.3">
                  <p:embed/>
                </p:oleObj>
              </mc:Choice>
              <mc:Fallback>
                <p:oleObj name="方程式" r:id="rId3" imgW="19047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349500"/>
                        <a:ext cx="4891088" cy="719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1" name="Object 5"/>
          <p:cNvGraphicFramePr>
            <a:graphicFrameLocks noChangeAspect="1"/>
          </p:cNvGraphicFramePr>
          <p:nvPr/>
        </p:nvGraphicFramePr>
        <p:xfrm>
          <a:off x="2960688" y="2997200"/>
          <a:ext cx="43719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21" name="方程式" r:id="rId5" imgW="1701720" imgH="203040" progId="Equation.3">
                  <p:embed/>
                </p:oleObj>
              </mc:Choice>
              <mc:Fallback>
                <p:oleObj name="方程式" r:id="rId5" imgW="17017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997200"/>
                        <a:ext cx="4371975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2" name="Object 6"/>
          <p:cNvGraphicFramePr>
            <a:graphicFrameLocks noChangeAspect="1"/>
          </p:cNvGraphicFramePr>
          <p:nvPr/>
        </p:nvGraphicFramePr>
        <p:xfrm>
          <a:off x="3492500" y="4149725"/>
          <a:ext cx="3132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22" name="方程式" r:id="rId7" imgW="1218960" imgH="203040" progId="Equation.3">
                  <p:embed/>
                </p:oleObj>
              </mc:Choice>
              <mc:Fallback>
                <p:oleObj name="方程式" r:id="rId7" imgW="12189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149725"/>
                        <a:ext cx="3132138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92161"/>
              </p:ext>
            </p:extLst>
          </p:nvPr>
        </p:nvGraphicFramePr>
        <p:xfrm>
          <a:off x="4114205" y="5517232"/>
          <a:ext cx="21859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23" name="方程式" r:id="rId9" imgW="850680" imgH="203040" progId="Equation.3">
                  <p:embed/>
                </p:oleObj>
              </mc:Choice>
              <mc:Fallback>
                <p:oleObj name="方程式" r:id="rId9" imgW="8506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205" y="5517232"/>
                        <a:ext cx="2185987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1AF-9728-4CC5-ACCB-AB0ABD41C58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9083675" cy="1152525"/>
          </a:xfrm>
        </p:spPr>
        <p:txBody>
          <a:bodyPr/>
          <a:lstStyle/>
          <a:p>
            <a:r>
              <a:rPr lang="en-US" altLang="zh-TW" sz="3600"/>
              <a:t>Geometric Interpretation of Normal Equations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Geometric relationships among b, r, and span(A) are shown in diagram</a:t>
            </a:r>
          </a:p>
          <a:p>
            <a:r>
              <a:rPr lang="en-US" altLang="zh-TW"/>
              <a:t>r is orthogonal to the column space of A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2555875" y="4365625"/>
            <a:ext cx="3889375" cy="1728788"/>
          </a:xfrm>
          <a:prstGeom prst="parallelogram">
            <a:avLst>
              <a:gd name="adj" fmla="val 562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87437" name="Group 13"/>
          <p:cNvGrpSpPr>
            <a:grpSpLocks/>
          </p:cNvGrpSpPr>
          <p:nvPr/>
        </p:nvGrpSpPr>
        <p:grpSpPr bwMode="auto">
          <a:xfrm>
            <a:off x="3635375" y="3933825"/>
            <a:ext cx="1584325" cy="1370013"/>
            <a:chOff x="1292" y="2478"/>
            <a:chExt cx="591" cy="636"/>
          </a:xfrm>
        </p:grpSpPr>
        <p:sp>
          <p:nvSpPr>
            <p:cNvPr id="487430" name="Line 6"/>
            <p:cNvSpPr>
              <a:spLocks noChangeShapeType="1"/>
            </p:cNvSpPr>
            <p:nvPr/>
          </p:nvSpPr>
          <p:spPr bwMode="auto">
            <a:xfrm>
              <a:off x="1292" y="3113"/>
              <a:ext cx="5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87431" name="Line 7"/>
            <p:cNvSpPr>
              <a:spLocks noChangeShapeType="1"/>
            </p:cNvSpPr>
            <p:nvPr/>
          </p:nvSpPr>
          <p:spPr bwMode="auto">
            <a:xfrm flipV="1">
              <a:off x="1292" y="2478"/>
              <a:ext cx="59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87432" name="Line 8"/>
            <p:cNvSpPr>
              <a:spLocks noChangeShapeType="1"/>
            </p:cNvSpPr>
            <p:nvPr/>
          </p:nvSpPr>
          <p:spPr bwMode="auto">
            <a:xfrm>
              <a:off x="1882" y="2478"/>
              <a:ext cx="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87433" name="Freeform 9"/>
            <p:cNvSpPr>
              <a:spLocks/>
            </p:cNvSpPr>
            <p:nvPr/>
          </p:nvSpPr>
          <p:spPr bwMode="auto">
            <a:xfrm>
              <a:off x="1746" y="2977"/>
              <a:ext cx="136" cy="136"/>
            </a:xfrm>
            <a:custGeom>
              <a:avLst/>
              <a:gdLst>
                <a:gd name="T0" fmla="*/ 136 w 136"/>
                <a:gd name="T1" fmla="*/ 0 h 136"/>
                <a:gd name="T2" fmla="*/ 0 w 136"/>
                <a:gd name="T3" fmla="*/ 0 h 136"/>
                <a:gd name="T4" fmla="*/ 0 w 136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36">
                  <a:moveTo>
                    <a:pt x="136" y="0"/>
                  </a:move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aphicFrame>
        <p:nvGraphicFramePr>
          <p:cNvPr id="487434" name="Object 10"/>
          <p:cNvGraphicFramePr>
            <a:graphicFrameLocks noChangeAspect="1"/>
          </p:cNvGraphicFramePr>
          <p:nvPr/>
        </p:nvGraphicFramePr>
        <p:xfrm>
          <a:off x="3851275" y="5230813"/>
          <a:ext cx="12493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5" name="方程式" r:id="rId4" imgW="482400" imgH="203040" progId="Equation.3">
                  <p:embed/>
                </p:oleObj>
              </mc:Choice>
              <mc:Fallback>
                <p:oleObj name="方程式" r:id="rId4" imgW="4824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230813"/>
                        <a:ext cx="12493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5" name="Object 11"/>
          <p:cNvGraphicFramePr>
            <a:graphicFrameLocks noChangeAspect="1"/>
          </p:cNvGraphicFramePr>
          <p:nvPr/>
        </p:nvGraphicFramePr>
        <p:xfrm>
          <a:off x="3779838" y="4330700"/>
          <a:ext cx="414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6" name="方程式" r:id="rId6" imgW="126720" imgH="164880" progId="Equation.3">
                  <p:embed/>
                </p:oleObj>
              </mc:Choice>
              <mc:Fallback>
                <p:oleObj name="方程式" r:id="rId6" imgW="126720" imgH="164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330700"/>
                        <a:ext cx="414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6" name="Object 12"/>
          <p:cNvGraphicFramePr>
            <a:graphicFrameLocks noChangeAspect="1"/>
          </p:cNvGraphicFramePr>
          <p:nvPr/>
        </p:nvGraphicFramePr>
        <p:xfrm>
          <a:off x="5292725" y="4333875"/>
          <a:ext cx="18002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7" name="方程式" r:id="rId8" imgW="685800" imgH="177480" progId="Equation.3">
                  <p:embed/>
                </p:oleObj>
              </mc:Choice>
              <mc:Fallback>
                <p:oleObj name="方程式" r:id="rId8" imgW="6858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333875"/>
                        <a:ext cx="18002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8" name="Object 14"/>
          <p:cNvGraphicFramePr>
            <a:graphicFrameLocks noChangeAspect="1"/>
          </p:cNvGraphicFramePr>
          <p:nvPr/>
        </p:nvGraphicFramePr>
        <p:xfrm>
          <a:off x="2693988" y="5675313"/>
          <a:ext cx="13747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8" name="方程式" r:id="rId10" imgW="571320" imgH="203040" progId="Equation.3">
                  <p:embed/>
                </p:oleObj>
              </mc:Choice>
              <mc:Fallback>
                <p:oleObj name="方程式" r:id="rId10" imgW="57132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675313"/>
                        <a:ext cx="13747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9" name="Object 15"/>
          <p:cNvGraphicFramePr>
            <a:graphicFrameLocks noChangeAspect="1"/>
          </p:cNvGraphicFramePr>
          <p:nvPr/>
        </p:nvGraphicFramePr>
        <p:xfrm>
          <a:off x="2916238" y="3141663"/>
          <a:ext cx="33607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9" name="方程式" r:id="rId12" imgW="1396800" imgH="228600" progId="Equation.3">
                  <p:embed/>
                </p:oleObj>
              </mc:Choice>
              <mc:Fallback>
                <p:oleObj name="方程式" r:id="rId12" imgW="1396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141663"/>
                        <a:ext cx="3360737" cy="552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52B2-275E-467E-A092-EBE6BF7B30B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Orthogonality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/>
              <a:t>Space spanned by columns of </a:t>
            </a:r>
            <a:r>
              <a:rPr lang="en-US" altLang="zh-TW" sz="3100" i="1" dirty="0"/>
              <a:t>m </a:t>
            </a:r>
            <a:r>
              <a:rPr lang="en-US" altLang="zh-TW" sz="3100" dirty="0">
                <a:cs typeface="Times New Roman" pitchFamily="18" charset="0"/>
              </a:rPr>
              <a:t>× </a:t>
            </a:r>
            <a:r>
              <a:rPr lang="en-US" altLang="zh-TW" sz="3100" i="1" dirty="0"/>
              <a:t>n</a:t>
            </a:r>
            <a:r>
              <a:rPr lang="en-US" altLang="zh-TW" dirty="0"/>
              <a:t> matrix </a:t>
            </a:r>
            <a:r>
              <a:rPr lang="en-US" altLang="zh-TW" b="1" dirty="0"/>
              <a:t>A</a:t>
            </a:r>
            <a:r>
              <a:rPr lang="en-US" altLang="zh-TW" dirty="0"/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                               , is of dimension at most </a:t>
            </a:r>
            <a:r>
              <a:rPr lang="en-US" altLang="zh-TW" i="1" dirty="0"/>
              <a:t>n</a:t>
            </a:r>
          </a:p>
          <a:p>
            <a:r>
              <a:rPr lang="en-US" altLang="zh-TW" dirty="0"/>
              <a:t>If </a:t>
            </a:r>
            <a:r>
              <a:rPr lang="en-US" altLang="zh-TW" i="1" dirty="0"/>
              <a:t>m</a:t>
            </a:r>
            <a:r>
              <a:rPr lang="en-US" altLang="zh-TW" dirty="0"/>
              <a:t> &gt; </a:t>
            </a:r>
            <a:r>
              <a:rPr lang="en-US" altLang="zh-TW" i="1" dirty="0"/>
              <a:t>n</a:t>
            </a:r>
            <a:r>
              <a:rPr lang="en-US" altLang="zh-TW" dirty="0"/>
              <a:t>, </a:t>
            </a:r>
            <a:r>
              <a:rPr lang="en-US" altLang="zh-TW" b="1" dirty="0"/>
              <a:t>b</a:t>
            </a:r>
            <a:r>
              <a:rPr lang="en-US" altLang="zh-TW" dirty="0"/>
              <a:t> generally does not lie in span(A), so there is no exact solution to </a:t>
            </a:r>
            <a:r>
              <a:rPr lang="en-US" altLang="zh-TW" b="1" dirty="0" err="1"/>
              <a:t>Aa</a:t>
            </a:r>
            <a:r>
              <a:rPr lang="en-US" altLang="zh-TW" dirty="0"/>
              <a:t> = </a:t>
            </a:r>
            <a:r>
              <a:rPr lang="en-US" altLang="zh-TW" b="1" dirty="0"/>
              <a:t>b</a:t>
            </a:r>
          </a:p>
          <a:p>
            <a:r>
              <a:rPr lang="en-US" altLang="zh-TW" dirty="0"/>
              <a:t>Vector </a:t>
            </a:r>
            <a:r>
              <a:rPr lang="en-US" altLang="zh-TW" b="1" dirty="0"/>
              <a:t>y</a:t>
            </a:r>
            <a:r>
              <a:rPr lang="en-US" altLang="zh-TW" dirty="0"/>
              <a:t> = </a:t>
            </a:r>
            <a:r>
              <a:rPr lang="en-US" altLang="zh-TW" b="1" dirty="0" err="1"/>
              <a:t>Aa</a:t>
            </a:r>
            <a:r>
              <a:rPr lang="en-US" altLang="zh-TW" dirty="0"/>
              <a:t> in span(A) closest to </a:t>
            </a:r>
            <a:r>
              <a:rPr lang="en-US" altLang="zh-TW" b="1" dirty="0"/>
              <a:t>b</a:t>
            </a:r>
            <a:r>
              <a:rPr lang="en-US" altLang="zh-TW" dirty="0"/>
              <a:t> in 2-norm occurs when residual </a:t>
            </a:r>
            <a:r>
              <a:rPr lang="en-US" altLang="zh-TW" b="1" dirty="0"/>
              <a:t>r = b - </a:t>
            </a:r>
            <a:r>
              <a:rPr lang="en-US" altLang="zh-TW" b="1" dirty="0" err="1"/>
              <a:t>Aa</a:t>
            </a:r>
            <a:r>
              <a:rPr lang="en-US" altLang="zh-TW" dirty="0"/>
              <a:t> is orthogonal to span(A),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This gives the linear system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86404" name="Object 4"/>
          <p:cNvGraphicFramePr>
            <a:graphicFrameLocks noChangeAspect="1"/>
          </p:cNvGraphicFramePr>
          <p:nvPr/>
        </p:nvGraphicFramePr>
        <p:xfrm>
          <a:off x="395288" y="1773238"/>
          <a:ext cx="36353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5" name="方程式" r:id="rId4" imgW="1511280" imgH="228600" progId="Equation.3">
                  <p:embed/>
                </p:oleObj>
              </mc:Choice>
              <mc:Fallback>
                <p:oleObj name="方程式" r:id="rId4" imgW="1511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3635375" cy="552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6" name="Object 6"/>
          <p:cNvGraphicFramePr>
            <a:graphicFrameLocks noChangeAspect="1"/>
          </p:cNvGraphicFramePr>
          <p:nvPr/>
        </p:nvGraphicFramePr>
        <p:xfrm>
          <a:off x="3276600" y="5037138"/>
          <a:ext cx="33607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6" name="方程式" r:id="rId6" imgW="1396800" imgH="228600" progId="Equation.3">
                  <p:embed/>
                </p:oleObj>
              </mc:Choice>
              <mc:Fallback>
                <p:oleObj name="方程式" r:id="rId6" imgW="1396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37138"/>
                        <a:ext cx="3360738" cy="552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161"/>
              </p:ext>
            </p:extLst>
          </p:nvPr>
        </p:nvGraphicFramePr>
        <p:xfrm>
          <a:off x="5868144" y="5733256"/>
          <a:ext cx="21859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7" name="方程式" r:id="rId8" imgW="850680" imgH="203040" progId="Equation.3">
                  <p:embed/>
                </p:oleObj>
              </mc:Choice>
              <mc:Fallback>
                <p:oleObj name="方程式" r:id="rId8" imgW="8506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733256"/>
                        <a:ext cx="2185987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CFD-213C-432D-8953-405D37DF30A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435975" cy="1152525"/>
          </a:xfrm>
        </p:spPr>
        <p:txBody>
          <a:bodyPr/>
          <a:lstStyle/>
          <a:p>
            <a:r>
              <a:rPr lang="en-US" altLang="zh-TW" sz="3600"/>
              <a:t>Side note: Pseudoinverse for solving </a:t>
            </a:r>
            <a:r>
              <a:rPr lang="en-US" altLang="zh-TW" sz="3600" b="1"/>
              <a:t>Aa</a:t>
            </a:r>
            <a:r>
              <a:rPr lang="en-US" altLang="zh-TW" sz="3600"/>
              <a:t> = </a:t>
            </a:r>
            <a:r>
              <a:rPr lang="en-US" altLang="zh-TW" sz="3600" b="1"/>
              <a:t>b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 err="1"/>
              <a:t>Nonsquare</a:t>
            </a:r>
            <a:r>
              <a:rPr lang="en-US" altLang="zh-TW" dirty="0"/>
              <a:t> </a:t>
            </a:r>
            <a:r>
              <a:rPr lang="en-US" altLang="zh-TW" i="1" dirty="0"/>
              <a:t>m </a:t>
            </a:r>
            <a:r>
              <a:rPr lang="en-US" altLang="zh-TW" dirty="0">
                <a:cs typeface="Times New Roman" pitchFamily="18" charset="0"/>
              </a:rPr>
              <a:t>× </a:t>
            </a:r>
            <a:r>
              <a:rPr lang="en-US" altLang="zh-TW" i="1" dirty="0"/>
              <a:t>n</a:t>
            </a:r>
            <a:r>
              <a:rPr lang="en-US" altLang="zh-TW" dirty="0"/>
              <a:t> matrix </a:t>
            </a:r>
            <a:r>
              <a:rPr lang="en-US" altLang="zh-TW" b="1" dirty="0"/>
              <a:t>A</a:t>
            </a:r>
            <a:r>
              <a:rPr lang="en-US" altLang="zh-TW" dirty="0"/>
              <a:t> has no inverse in usual sense</a:t>
            </a:r>
          </a:p>
          <a:p>
            <a:r>
              <a:rPr lang="en-US" altLang="zh-TW" dirty="0"/>
              <a:t>The least square solution of </a:t>
            </a:r>
            <a:r>
              <a:rPr lang="en-US" altLang="zh-TW" dirty="0" err="1"/>
              <a:t>Aa</a:t>
            </a:r>
            <a:r>
              <a:rPr lang="en-US" altLang="zh-TW" dirty="0"/>
              <a:t> = b is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general, if rank(</a:t>
            </a:r>
            <a:r>
              <a:rPr lang="en-US" altLang="zh-TW" b="1" dirty="0"/>
              <a:t>A</a:t>
            </a:r>
            <a:r>
              <a:rPr lang="en-US" altLang="zh-TW" dirty="0"/>
              <a:t>) = </a:t>
            </a:r>
            <a:r>
              <a:rPr lang="en-US" altLang="zh-TW" i="1" dirty="0"/>
              <a:t>n</a:t>
            </a:r>
            <a:r>
              <a:rPr lang="en-US" altLang="zh-TW" dirty="0"/>
              <a:t>,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pseudoinverse</a:t>
            </a:r>
            <a:r>
              <a:rPr lang="en-US" altLang="zh-TW" dirty="0" smtClean="0"/>
              <a:t> </a:t>
            </a:r>
            <a:r>
              <a:rPr lang="en-US" altLang="zh-TW" dirty="0"/>
              <a:t>is defined by</a:t>
            </a:r>
          </a:p>
        </p:txBody>
      </p:sp>
      <p:graphicFrame>
        <p:nvGraphicFramePr>
          <p:cNvPr id="521220" name="Object 4"/>
          <p:cNvGraphicFramePr>
            <a:graphicFrameLocks noChangeAspect="1"/>
          </p:cNvGraphicFramePr>
          <p:nvPr/>
        </p:nvGraphicFramePr>
        <p:xfrm>
          <a:off x="6634163" y="2827338"/>
          <a:ext cx="21859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62" name="方程式" r:id="rId3" imgW="850680" imgH="203040" progId="Equation.3">
                  <p:embed/>
                </p:oleObj>
              </mc:Choice>
              <mc:Fallback>
                <p:oleObj name="方程式" r:id="rId3" imgW="850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2827338"/>
                        <a:ext cx="2185987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1" name="Object 5"/>
          <p:cNvGraphicFramePr>
            <a:graphicFrameLocks noChangeAspect="1"/>
          </p:cNvGraphicFramePr>
          <p:nvPr/>
        </p:nvGraphicFramePr>
        <p:xfrm>
          <a:off x="611188" y="2755900"/>
          <a:ext cx="51847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63" name="方程式" r:id="rId5" imgW="2019240" imgH="317160" progId="Equation.3">
                  <p:embed/>
                </p:oleObj>
              </mc:Choice>
              <mc:Fallback>
                <p:oleObj name="方程式" r:id="rId5" imgW="201924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55900"/>
                        <a:ext cx="5184775" cy="817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Line 6"/>
          <p:cNvSpPr>
            <a:spLocks noChangeShapeType="1"/>
          </p:cNvSpPr>
          <p:nvPr/>
        </p:nvSpPr>
        <p:spPr bwMode="auto">
          <a:xfrm>
            <a:off x="5938838" y="311467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3492500" y="5084763"/>
          <a:ext cx="28067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64" name="方程式" r:id="rId7" imgW="1091880" imgH="228600" progId="Equation.3">
                  <p:embed/>
                </p:oleObj>
              </mc:Choice>
              <mc:Fallback>
                <p:oleObj name="方程式" r:id="rId7" imgW="1091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2806700" cy="5889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4" name="Object 8"/>
          <p:cNvGraphicFramePr>
            <a:graphicFrameLocks noChangeAspect="1"/>
          </p:cNvGraphicFramePr>
          <p:nvPr/>
        </p:nvGraphicFramePr>
        <p:xfrm>
          <a:off x="2946400" y="3500438"/>
          <a:ext cx="37861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65" name="方程式" r:id="rId9" imgW="1473120" imgH="228600" progId="Equation.3">
                  <p:embed/>
                </p:oleObj>
              </mc:Choice>
              <mc:Fallback>
                <p:oleObj name="方程式" r:id="rId9" imgW="14731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500438"/>
                        <a:ext cx="3786188" cy="5889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F9D4-F420-4158-93AD-F21A6603491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Condition Number of Rectangular Matrix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If rank(</a:t>
            </a:r>
            <a:r>
              <a:rPr lang="en-US" altLang="zh-TW" b="1" dirty="0"/>
              <a:t>A</a:t>
            </a:r>
            <a:r>
              <a:rPr lang="en-US" altLang="zh-TW" dirty="0"/>
              <a:t>) = </a:t>
            </a:r>
            <a:r>
              <a:rPr lang="en-US" altLang="zh-TW" i="1" dirty="0"/>
              <a:t>n</a:t>
            </a:r>
            <a:r>
              <a:rPr lang="en-US" altLang="zh-TW" dirty="0"/>
              <a:t>, pseudoinverse is defined by</a:t>
            </a:r>
          </a:p>
          <a:p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dirty="0"/>
              <a:t>	and condition number by 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By </a:t>
            </a:r>
            <a:r>
              <a:rPr lang="en-US" altLang="zh-TW" dirty="0"/>
              <a:t>convention, </a:t>
            </a:r>
            <a:r>
              <a:rPr lang="en-US" altLang="zh-TW" dirty="0" err="1"/>
              <a:t>cond</a:t>
            </a:r>
            <a:r>
              <a:rPr lang="en-US" altLang="zh-TW" dirty="0"/>
              <a:t>(A) = </a:t>
            </a:r>
            <a:r>
              <a:rPr lang="en-US" altLang="zh-TW" dirty="0">
                <a:cs typeface="Times New Roman" pitchFamily="18" charset="0"/>
              </a:rPr>
              <a:t>∞ if rank(A) &lt; n</a:t>
            </a:r>
          </a:p>
          <a:p>
            <a:r>
              <a:rPr lang="en-US" altLang="zh-TW" dirty="0">
                <a:cs typeface="Times New Roman" pitchFamily="18" charset="0"/>
              </a:rPr>
              <a:t>The condition number of a rectangular matrix </a:t>
            </a:r>
            <a:r>
              <a:rPr lang="en-US" altLang="zh-TW" dirty="0">
                <a:solidFill>
                  <a:srgbClr val="FFFF00"/>
                </a:solidFill>
                <a:cs typeface="Times New Roman" pitchFamily="18" charset="0"/>
              </a:rPr>
              <a:t>measures the closeness to rank deficiency</a:t>
            </a:r>
            <a:endParaRPr lang="en-US" altLang="zh-TW" dirty="0"/>
          </a:p>
        </p:txBody>
      </p:sp>
      <p:graphicFrame>
        <p:nvGraphicFramePr>
          <p:cNvPr id="488452" name="Object 4"/>
          <p:cNvGraphicFramePr>
            <a:graphicFrameLocks noChangeAspect="1"/>
          </p:cNvGraphicFramePr>
          <p:nvPr/>
        </p:nvGraphicFramePr>
        <p:xfrm>
          <a:off x="2843213" y="1916113"/>
          <a:ext cx="28067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2" name="方程式" r:id="rId3" imgW="1091880" imgH="228600" progId="Equation.3">
                  <p:embed/>
                </p:oleObj>
              </mc:Choice>
              <mc:Fallback>
                <p:oleObj name="方程式" r:id="rId3" imgW="1091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16113"/>
                        <a:ext cx="2806700" cy="5889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3" name="Object 5"/>
          <p:cNvGraphicFramePr>
            <a:graphicFrameLocks noChangeAspect="1"/>
          </p:cNvGraphicFramePr>
          <p:nvPr/>
        </p:nvGraphicFramePr>
        <p:xfrm>
          <a:off x="2843213" y="3068638"/>
          <a:ext cx="31003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3" name="方程式" r:id="rId5" imgW="1206360" imgH="279360" progId="Equation.3">
                  <p:embed/>
                </p:oleObj>
              </mc:Choice>
              <mc:Fallback>
                <p:oleObj name="方程式" r:id="rId5" imgW="120636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68638"/>
                        <a:ext cx="3100387" cy="719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2F13-8FCC-470E-8317-80E5A5EF182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Condition Number of Rectangular Matrix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>
                <a:cs typeface="Times New Roman" pitchFamily="18" charset="0"/>
              </a:rPr>
              <a:t>The condition number of a square matrix measures the closeness to singularity</a:t>
            </a:r>
          </a:p>
          <a:p>
            <a:endParaRPr lang="en-US" altLang="zh-TW">
              <a:cs typeface="Times New Roman" pitchFamily="18" charset="0"/>
            </a:endParaRPr>
          </a:p>
          <a:p>
            <a:r>
              <a:rPr lang="en-US" altLang="zh-TW">
                <a:cs typeface="Times New Roman" pitchFamily="18" charset="0"/>
              </a:rPr>
              <a:t>The condition number of a rectangular matrix measures the closeness to rank deficiency</a:t>
            </a:r>
          </a:p>
          <a:p>
            <a:endParaRPr lang="en-US" altLang="zh-TW">
              <a:cs typeface="Times New Roman" pitchFamily="18" charset="0"/>
            </a:endParaRPr>
          </a:p>
          <a:p>
            <a:r>
              <a:rPr lang="en-US" altLang="zh-TW">
                <a:cs typeface="Times New Roman" pitchFamily="18" charset="0"/>
              </a:rPr>
              <a:t>Least squares solution of </a:t>
            </a:r>
            <a:r>
              <a:rPr lang="en-US" altLang="zh-TW" b="1">
                <a:cs typeface="Times New Roman" pitchFamily="18" charset="0"/>
              </a:rPr>
              <a:t>Aa≈b</a:t>
            </a:r>
            <a:r>
              <a:rPr lang="en-US" altLang="zh-TW">
                <a:cs typeface="Times New Roman" pitchFamily="18" charset="0"/>
              </a:rPr>
              <a:t> is given by </a:t>
            </a:r>
            <a:r>
              <a:rPr lang="en-US" altLang="zh-TW" b="1">
                <a:cs typeface="Times New Roman" pitchFamily="18" charset="0"/>
              </a:rPr>
              <a:t>a=A</a:t>
            </a:r>
            <a:r>
              <a:rPr lang="en-US" altLang="zh-TW" b="1" baseline="30000">
                <a:cs typeface="Times New Roman" pitchFamily="18" charset="0"/>
              </a:rPr>
              <a:t>+</a:t>
            </a:r>
            <a:r>
              <a:rPr lang="en-US" altLang="zh-TW" b="1">
                <a:cs typeface="Times New Roman" pitchFamily="18" charset="0"/>
              </a:rPr>
              <a:t>b</a:t>
            </a:r>
            <a:r>
              <a:rPr lang="en-US" altLang="zh-TW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C9B7-4E05-4D8D-B61B-40D68C443AA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Sensitivity and Conditioning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r>
              <a:rPr lang="en-US" altLang="zh-TW" dirty="0"/>
              <a:t>Sensitivity of least squares solution to </a:t>
            </a:r>
            <a:r>
              <a:rPr lang="en-US" altLang="zh-TW" b="1" dirty="0" err="1">
                <a:cs typeface="Times New Roman" pitchFamily="18" charset="0"/>
              </a:rPr>
              <a:t>Aa≈b</a:t>
            </a:r>
            <a:r>
              <a:rPr lang="en-US" altLang="zh-TW" b="1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</a:rPr>
              <a:t>depends on </a:t>
            </a:r>
            <a:r>
              <a:rPr lang="en-US" altLang="zh-TW" b="1" dirty="0">
                <a:cs typeface="Times New Roman" pitchFamily="18" charset="0"/>
              </a:rPr>
              <a:t>b</a:t>
            </a:r>
            <a:r>
              <a:rPr lang="en-US" altLang="zh-TW" dirty="0">
                <a:cs typeface="Times New Roman" pitchFamily="18" charset="0"/>
              </a:rPr>
              <a:t> as well as </a:t>
            </a:r>
            <a:r>
              <a:rPr lang="en-US" altLang="zh-TW" b="1" dirty="0">
                <a:cs typeface="Times New Roman" pitchFamily="18" charset="0"/>
              </a:rPr>
              <a:t>A</a:t>
            </a:r>
          </a:p>
          <a:p>
            <a:r>
              <a:rPr lang="en-US" altLang="zh-TW" dirty="0">
                <a:cs typeface="Times New Roman" pitchFamily="18" charset="0"/>
              </a:rPr>
              <a:t>Define angle </a:t>
            </a:r>
            <a:r>
              <a:rPr lang="el-GR" altLang="zh-TW" dirty="0" smtClean="0">
                <a:cs typeface="Times New Roman" pitchFamily="18" charset="0"/>
              </a:rPr>
              <a:t>θ</a:t>
            </a:r>
            <a:r>
              <a:rPr lang="zh-TW" altLang="en-US" dirty="0" smtClean="0">
                <a:cs typeface="Times New Roman" pitchFamily="18" charset="0"/>
              </a:rPr>
              <a:t> </a:t>
            </a:r>
            <a:r>
              <a:rPr lang="en-US" altLang="zh-TW" dirty="0" smtClean="0">
                <a:cs typeface="Times New Roman" pitchFamily="18" charset="0"/>
              </a:rPr>
              <a:t>between </a:t>
            </a:r>
            <a:r>
              <a:rPr lang="en-US" altLang="zh-TW" b="1" dirty="0">
                <a:cs typeface="Times New Roman" pitchFamily="18" charset="0"/>
              </a:rPr>
              <a:t>b</a:t>
            </a:r>
            <a:r>
              <a:rPr lang="en-US" altLang="zh-TW" dirty="0">
                <a:cs typeface="Times New Roman" pitchFamily="18" charset="0"/>
              </a:rPr>
              <a:t> and </a:t>
            </a:r>
            <a:r>
              <a:rPr lang="en-US" altLang="zh-TW" b="1" dirty="0">
                <a:cs typeface="Times New Roman" pitchFamily="18" charset="0"/>
              </a:rPr>
              <a:t>y = Aa</a:t>
            </a:r>
            <a:r>
              <a:rPr lang="en-US" altLang="zh-TW" dirty="0">
                <a:cs typeface="Times New Roman" pitchFamily="18" charset="0"/>
              </a:rPr>
              <a:t> by</a:t>
            </a:r>
          </a:p>
          <a:p>
            <a:endParaRPr lang="en-US" altLang="zh-TW" dirty="0">
              <a:cs typeface="Times New Roman" pitchFamily="18" charset="0"/>
            </a:endParaRPr>
          </a:p>
          <a:p>
            <a:endParaRPr lang="en-US" altLang="zh-TW" dirty="0">
              <a:cs typeface="Times New Roman" pitchFamily="18" charset="0"/>
            </a:endParaRPr>
          </a:p>
          <a:p>
            <a:r>
              <a:rPr lang="en-US" altLang="zh-TW" dirty="0">
                <a:cs typeface="Times New Roman" pitchFamily="18" charset="0"/>
              </a:rPr>
              <a:t>Bound on perturbation ∆</a:t>
            </a:r>
            <a:r>
              <a:rPr lang="en-US" altLang="zh-TW" b="1" dirty="0">
                <a:cs typeface="Times New Roman" pitchFamily="18" charset="0"/>
              </a:rPr>
              <a:t>a</a:t>
            </a:r>
            <a:r>
              <a:rPr lang="en-US" altLang="zh-TW" dirty="0">
                <a:cs typeface="Times New Roman" pitchFamily="18" charset="0"/>
              </a:rPr>
              <a:t> in solution </a:t>
            </a:r>
            <a:r>
              <a:rPr lang="en-US" altLang="zh-TW" b="1" dirty="0">
                <a:cs typeface="Times New Roman" pitchFamily="18" charset="0"/>
              </a:rPr>
              <a:t>a</a:t>
            </a:r>
            <a:r>
              <a:rPr lang="en-US" altLang="zh-TW" dirty="0">
                <a:cs typeface="Times New Roman" pitchFamily="18" charset="0"/>
              </a:rPr>
              <a:t> due to perturbation ∆</a:t>
            </a:r>
            <a:r>
              <a:rPr lang="en-US" altLang="zh-TW" b="1" dirty="0">
                <a:cs typeface="Times New Roman" pitchFamily="18" charset="0"/>
              </a:rPr>
              <a:t>b</a:t>
            </a:r>
            <a:r>
              <a:rPr lang="en-US" altLang="zh-TW" dirty="0">
                <a:cs typeface="Times New Roman" pitchFamily="18" charset="0"/>
              </a:rPr>
              <a:t> in </a:t>
            </a:r>
            <a:r>
              <a:rPr lang="en-US" altLang="zh-TW" b="1" dirty="0">
                <a:cs typeface="Times New Roman" pitchFamily="18" charset="0"/>
              </a:rPr>
              <a:t>b</a:t>
            </a:r>
            <a:r>
              <a:rPr lang="en-US" altLang="zh-TW" dirty="0">
                <a:cs typeface="Times New Roman" pitchFamily="18" charset="0"/>
              </a:rPr>
              <a:t> is given by  </a:t>
            </a:r>
            <a:endParaRPr lang="el-GR" altLang="zh-TW" dirty="0">
              <a:cs typeface="Times New Roman" pitchFamily="18" charset="0"/>
            </a:endParaRPr>
          </a:p>
        </p:txBody>
      </p:sp>
      <p:graphicFrame>
        <p:nvGraphicFramePr>
          <p:cNvPr id="490500" name="Object 4"/>
          <p:cNvGraphicFramePr>
            <a:graphicFrameLocks noChangeAspect="1"/>
          </p:cNvGraphicFramePr>
          <p:nvPr/>
        </p:nvGraphicFramePr>
        <p:xfrm>
          <a:off x="2843213" y="2852738"/>
          <a:ext cx="352425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20" name="方程式" r:id="rId3" imgW="1371600" imgH="495000" progId="Equation.3">
                  <p:embed/>
                </p:oleObj>
              </mc:Choice>
              <mc:Fallback>
                <p:oleObj name="方程式" r:id="rId3" imgW="137160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52738"/>
                        <a:ext cx="3524250" cy="12747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2319338" y="5084763"/>
          <a:ext cx="4862512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21" name="方程式" r:id="rId5" imgW="1892160" imgH="495000" progId="Equation.3">
                  <p:embed/>
                </p:oleObj>
              </mc:Choice>
              <mc:Fallback>
                <p:oleObj name="方程式" r:id="rId5" imgW="189216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5084763"/>
                        <a:ext cx="4862512" cy="12747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Numerical Methods © Wen-Chieh Lin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3957-27BB-4865-920A-1A445F484873}" type="slidenum">
              <a:rPr lang="en-US" altLang="zh-TW" smtClean="0"/>
              <a:pPr/>
              <a:t>17</a:t>
            </a:fld>
            <a:endParaRPr lang="en-US" altLang="zh-TW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824467"/>
              </p:ext>
            </p:extLst>
          </p:nvPr>
        </p:nvGraphicFramePr>
        <p:xfrm>
          <a:off x="486444" y="627906"/>
          <a:ext cx="61737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1" name="方程式" r:id="rId3" imgW="1968480" imgH="495000" progId="Equation.3">
                  <p:embed/>
                </p:oleObj>
              </mc:Choice>
              <mc:Fallback>
                <p:oleObj name="方程式" r:id="rId3" imgW="196848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44" y="627906"/>
                        <a:ext cx="6173788" cy="1504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958491"/>
              </p:ext>
            </p:extLst>
          </p:nvPr>
        </p:nvGraphicFramePr>
        <p:xfrm>
          <a:off x="467544" y="2781027"/>
          <a:ext cx="72088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2" name="方程式" r:id="rId5" imgW="2298600" imgH="469800" progId="Equation.3">
                  <p:embed/>
                </p:oleObj>
              </mc:Choice>
              <mc:Fallback>
                <p:oleObj name="方程式" r:id="rId5" imgW="2298600" imgH="4698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81027"/>
                        <a:ext cx="7208838" cy="1427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手繪多邊形 7"/>
          <p:cNvSpPr/>
          <p:nvPr/>
        </p:nvSpPr>
        <p:spPr>
          <a:xfrm>
            <a:off x="5903089" y="2687535"/>
            <a:ext cx="1783558" cy="1506384"/>
          </a:xfrm>
          <a:custGeom>
            <a:avLst/>
            <a:gdLst>
              <a:gd name="connsiteX0" fmla="*/ 1006997 w 1783558"/>
              <a:gd name="connsiteY0" fmla="*/ 673007 h 1506384"/>
              <a:gd name="connsiteX1" fmla="*/ 1006997 w 1783558"/>
              <a:gd name="connsiteY1" fmla="*/ 673007 h 1506384"/>
              <a:gd name="connsiteX2" fmla="*/ 1018572 w 1783558"/>
              <a:gd name="connsiteY2" fmla="*/ 441513 h 1506384"/>
              <a:gd name="connsiteX3" fmla="*/ 1041721 w 1783558"/>
              <a:gd name="connsiteY3" fmla="*/ 348916 h 1506384"/>
              <a:gd name="connsiteX4" fmla="*/ 1076445 w 1783558"/>
              <a:gd name="connsiteY4" fmla="*/ 302617 h 1506384"/>
              <a:gd name="connsiteX5" fmla="*/ 1088020 w 1783558"/>
              <a:gd name="connsiteY5" fmla="*/ 244744 h 1506384"/>
              <a:gd name="connsiteX6" fmla="*/ 1134319 w 1783558"/>
              <a:gd name="connsiteY6" fmla="*/ 198445 h 1506384"/>
              <a:gd name="connsiteX7" fmla="*/ 1261640 w 1783558"/>
              <a:gd name="connsiteY7" fmla="*/ 117422 h 1506384"/>
              <a:gd name="connsiteX8" fmla="*/ 1296364 w 1783558"/>
              <a:gd name="connsiteY8" fmla="*/ 94273 h 1506384"/>
              <a:gd name="connsiteX9" fmla="*/ 1319514 w 1783558"/>
              <a:gd name="connsiteY9" fmla="*/ 71123 h 1506384"/>
              <a:gd name="connsiteX10" fmla="*/ 1388962 w 1783558"/>
              <a:gd name="connsiteY10" fmla="*/ 47974 h 1506384"/>
              <a:gd name="connsiteX11" fmla="*/ 1423686 w 1783558"/>
              <a:gd name="connsiteY11" fmla="*/ 24825 h 1506384"/>
              <a:gd name="connsiteX12" fmla="*/ 1493134 w 1783558"/>
              <a:gd name="connsiteY12" fmla="*/ 1675 h 1506384"/>
              <a:gd name="connsiteX13" fmla="*/ 1724627 w 1783558"/>
              <a:gd name="connsiteY13" fmla="*/ 36399 h 1506384"/>
              <a:gd name="connsiteX14" fmla="*/ 1747777 w 1783558"/>
              <a:gd name="connsiteY14" fmla="*/ 59549 h 1506384"/>
              <a:gd name="connsiteX15" fmla="*/ 1759352 w 1783558"/>
              <a:gd name="connsiteY15" fmla="*/ 94273 h 1506384"/>
              <a:gd name="connsiteX16" fmla="*/ 1782501 w 1783558"/>
              <a:gd name="connsiteY16" fmla="*/ 128997 h 1506384"/>
              <a:gd name="connsiteX17" fmla="*/ 1770926 w 1783558"/>
              <a:gd name="connsiteY17" fmla="*/ 464663 h 1506384"/>
              <a:gd name="connsiteX18" fmla="*/ 1747777 w 1783558"/>
              <a:gd name="connsiteY18" fmla="*/ 534111 h 1506384"/>
              <a:gd name="connsiteX19" fmla="*/ 1724627 w 1783558"/>
              <a:gd name="connsiteY19" fmla="*/ 557260 h 1506384"/>
              <a:gd name="connsiteX20" fmla="*/ 1701478 w 1783558"/>
              <a:gd name="connsiteY20" fmla="*/ 591984 h 1506384"/>
              <a:gd name="connsiteX21" fmla="*/ 1632030 w 1783558"/>
              <a:gd name="connsiteY21" fmla="*/ 615134 h 1506384"/>
              <a:gd name="connsiteX22" fmla="*/ 1597306 w 1783558"/>
              <a:gd name="connsiteY22" fmla="*/ 638283 h 1506384"/>
              <a:gd name="connsiteX23" fmla="*/ 1527858 w 1783558"/>
              <a:gd name="connsiteY23" fmla="*/ 661432 h 1506384"/>
              <a:gd name="connsiteX24" fmla="*/ 1469984 w 1783558"/>
              <a:gd name="connsiteY24" fmla="*/ 696156 h 1506384"/>
              <a:gd name="connsiteX25" fmla="*/ 1400536 w 1783558"/>
              <a:gd name="connsiteY25" fmla="*/ 742455 h 1506384"/>
              <a:gd name="connsiteX26" fmla="*/ 1365812 w 1783558"/>
              <a:gd name="connsiteY26" fmla="*/ 765604 h 1506384"/>
              <a:gd name="connsiteX27" fmla="*/ 1331088 w 1783558"/>
              <a:gd name="connsiteY27" fmla="*/ 777179 h 1506384"/>
              <a:gd name="connsiteX28" fmla="*/ 1296364 w 1783558"/>
              <a:gd name="connsiteY28" fmla="*/ 811903 h 1506384"/>
              <a:gd name="connsiteX29" fmla="*/ 1273215 w 1783558"/>
              <a:gd name="connsiteY29" fmla="*/ 846627 h 1506384"/>
              <a:gd name="connsiteX30" fmla="*/ 1215341 w 1783558"/>
              <a:gd name="connsiteY30" fmla="*/ 892926 h 1506384"/>
              <a:gd name="connsiteX31" fmla="*/ 1169043 w 1783558"/>
              <a:gd name="connsiteY31" fmla="*/ 962374 h 1506384"/>
              <a:gd name="connsiteX32" fmla="*/ 1122744 w 1783558"/>
              <a:gd name="connsiteY32" fmla="*/ 1054971 h 1506384"/>
              <a:gd name="connsiteX33" fmla="*/ 1099595 w 1783558"/>
              <a:gd name="connsiteY33" fmla="*/ 1101270 h 1506384"/>
              <a:gd name="connsiteX34" fmla="*/ 1076445 w 1783558"/>
              <a:gd name="connsiteY34" fmla="*/ 1135994 h 1506384"/>
              <a:gd name="connsiteX35" fmla="*/ 1053296 w 1783558"/>
              <a:gd name="connsiteY35" fmla="*/ 1217017 h 1506384"/>
              <a:gd name="connsiteX36" fmla="*/ 1030146 w 1783558"/>
              <a:gd name="connsiteY36" fmla="*/ 1251741 h 1506384"/>
              <a:gd name="connsiteX37" fmla="*/ 1018572 w 1783558"/>
              <a:gd name="connsiteY37" fmla="*/ 1286465 h 1506384"/>
              <a:gd name="connsiteX38" fmla="*/ 995422 w 1783558"/>
              <a:gd name="connsiteY38" fmla="*/ 1321189 h 1506384"/>
              <a:gd name="connsiteX39" fmla="*/ 902825 w 1783558"/>
              <a:gd name="connsiteY39" fmla="*/ 1402212 h 1506384"/>
              <a:gd name="connsiteX40" fmla="*/ 868101 w 1783558"/>
              <a:gd name="connsiteY40" fmla="*/ 1413787 h 1506384"/>
              <a:gd name="connsiteX41" fmla="*/ 775503 w 1783558"/>
              <a:gd name="connsiteY41" fmla="*/ 1460085 h 1506384"/>
              <a:gd name="connsiteX42" fmla="*/ 682906 w 1783558"/>
              <a:gd name="connsiteY42" fmla="*/ 1483235 h 1506384"/>
              <a:gd name="connsiteX43" fmla="*/ 613458 w 1783558"/>
              <a:gd name="connsiteY43" fmla="*/ 1506384 h 1506384"/>
              <a:gd name="connsiteX44" fmla="*/ 266217 w 1783558"/>
              <a:gd name="connsiteY44" fmla="*/ 1494809 h 1506384"/>
              <a:gd name="connsiteX45" fmla="*/ 196769 w 1783558"/>
              <a:gd name="connsiteY45" fmla="*/ 1448511 h 1506384"/>
              <a:gd name="connsiteX46" fmla="*/ 115746 w 1783558"/>
              <a:gd name="connsiteY46" fmla="*/ 1355913 h 1506384"/>
              <a:gd name="connsiteX47" fmla="*/ 81022 w 1783558"/>
              <a:gd name="connsiteY47" fmla="*/ 1321189 h 1506384"/>
              <a:gd name="connsiteX48" fmla="*/ 34724 w 1783558"/>
              <a:gd name="connsiteY48" fmla="*/ 1251741 h 1506384"/>
              <a:gd name="connsiteX49" fmla="*/ 0 w 1783558"/>
              <a:gd name="connsiteY49" fmla="*/ 1182293 h 1506384"/>
              <a:gd name="connsiteX50" fmla="*/ 57873 w 1783558"/>
              <a:gd name="connsiteY50" fmla="*/ 985523 h 1506384"/>
              <a:gd name="connsiteX51" fmla="*/ 92597 w 1783558"/>
              <a:gd name="connsiteY51" fmla="*/ 950799 h 1506384"/>
              <a:gd name="connsiteX52" fmla="*/ 115746 w 1783558"/>
              <a:gd name="connsiteY52" fmla="*/ 916075 h 1506384"/>
              <a:gd name="connsiteX53" fmla="*/ 185195 w 1783558"/>
              <a:gd name="connsiteY53" fmla="*/ 892926 h 1506384"/>
              <a:gd name="connsiteX54" fmla="*/ 219919 w 1783558"/>
              <a:gd name="connsiteY54" fmla="*/ 858202 h 1506384"/>
              <a:gd name="connsiteX55" fmla="*/ 312516 w 1783558"/>
              <a:gd name="connsiteY55" fmla="*/ 823478 h 1506384"/>
              <a:gd name="connsiteX56" fmla="*/ 497711 w 1783558"/>
              <a:gd name="connsiteY56" fmla="*/ 788754 h 1506384"/>
              <a:gd name="connsiteX57" fmla="*/ 590308 w 1783558"/>
              <a:gd name="connsiteY57" fmla="*/ 765604 h 1506384"/>
              <a:gd name="connsiteX58" fmla="*/ 625033 w 1783558"/>
              <a:gd name="connsiteY58" fmla="*/ 754030 h 1506384"/>
              <a:gd name="connsiteX59" fmla="*/ 717630 w 1783558"/>
              <a:gd name="connsiteY59" fmla="*/ 742455 h 1506384"/>
              <a:gd name="connsiteX60" fmla="*/ 787078 w 1783558"/>
              <a:gd name="connsiteY60" fmla="*/ 707731 h 1506384"/>
              <a:gd name="connsiteX61" fmla="*/ 821802 w 1783558"/>
              <a:gd name="connsiteY61" fmla="*/ 696156 h 1506384"/>
              <a:gd name="connsiteX62" fmla="*/ 856526 w 1783558"/>
              <a:gd name="connsiteY62" fmla="*/ 673007 h 1506384"/>
              <a:gd name="connsiteX63" fmla="*/ 879676 w 1783558"/>
              <a:gd name="connsiteY63" fmla="*/ 649858 h 1506384"/>
              <a:gd name="connsiteX64" fmla="*/ 914400 w 1783558"/>
              <a:gd name="connsiteY64" fmla="*/ 638283 h 1506384"/>
              <a:gd name="connsiteX65" fmla="*/ 960698 w 1783558"/>
              <a:gd name="connsiteY65" fmla="*/ 580409 h 1506384"/>
              <a:gd name="connsiteX66" fmla="*/ 1030146 w 1783558"/>
              <a:gd name="connsiteY66" fmla="*/ 557260 h 150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783558" h="1506384">
                <a:moveTo>
                  <a:pt x="1006997" y="673007"/>
                </a:moveTo>
                <a:lnTo>
                  <a:pt x="1006997" y="673007"/>
                </a:lnTo>
                <a:cubicBezTo>
                  <a:pt x="1010855" y="595842"/>
                  <a:pt x="1010341" y="518334"/>
                  <a:pt x="1018572" y="441513"/>
                </a:cubicBezTo>
                <a:cubicBezTo>
                  <a:pt x="1021961" y="409878"/>
                  <a:pt x="1022632" y="374369"/>
                  <a:pt x="1041721" y="348916"/>
                </a:cubicBezTo>
                <a:lnTo>
                  <a:pt x="1076445" y="302617"/>
                </a:lnTo>
                <a:cubicBezTo>
                  <a:pt x="1080303" y="283326"/>
                  <a:pt x="1078466" y="261941"/>
                  <a:pt x="1088020" y="244744"/>
                </a:cubicBezTo>
                <a:cubicBezTo>
                  <a:pt x="1098620" y="225665"/>
                  <a:pt x="1118886" y="213878"/>
                  <a:pt x="1134319" y="198445"/>
                </a:cubicBezTo>
                <a:cubicBezTo>
                  <a:pt x="1218875" y="113889"/>
                  <a:pt x="1100790" y="224654"/>
                  <a:pt x="1261640" y="117422"/>
                </a:cubicBezTo>
                <a:cubicBezTo>
                  <a:pt x="1273215" y="109706"/>
                  <a:pt x="1285501" y="102963"/>
                  <a:pt x="1296364" y="94273"/>
                </a:cubicBezTo>
                <a:cubicBezTo>
                  <a:pt x="1304886" y="87456"/>
                  <a:pt x="1309753" y="76003"/>
                  <a:pt x="1319514" y="71123"/>
                </a:cubicBezTo>
                <a:cubicBezTo>
                  <a:pt x="1341339" y="60210"/>
                  <a:pt x="1368659" y="61509"/>
                  <a:pt x="1388962" y="47974"/>
                </a:cubicBezTo>
                <a:cubicBezTo>
                  <a:pt x="1400537" y="40258"/>
                  <a:pt x="1410974" y="30475"/>
                  <a:pt x="1423686" y="24825"/>
                </a:cubicBezTo>
                <a:cubicBezTo>
                  <a:pt x="1445984" y="14915"/>
                  <a:pt x="1493134" y="1675"/>
                  <a:pt x="1493134" y="1675"/>
                </a:cubicBezTo>
                <a:cubicBezTo>
                  <a:pt x="1627833" y="9599"/>
                  <a:pt x="1651317" y="-22249"/>
                  <a:pt x="1724627" y="36399"/>
                </a:cubicBezTo>
                <a:cubicBezTo>
                  <a:pt x="1733149" y="43216"/>
                  <a:pt x="1740060" y="51832"/>
                  <a:pt x="1747777" y="59549"/>
                </a:cubicBezTo>
                <a:cubicBezTo>
                  <a:pt x="1751635" y="71124"/>
                  <a:pt x="1753896" y="83360"/>
                  <a:pt x="1759352" y="94273"/>
                </a:cubicBezTo>
                <a:cubicBezTo>
                  <a:pt x="1765573" y="106715"/>
                  <a:pt x="1782067" y="115093"/>
                  <a:pt x="1782501" y="128997"/>
                </a:cubicBezTo>
                <a:cubicBezTo>
                  <a:pt x="1785998" y="240898"/>
                  <a:pt x="1780487" y="353117"/>
                  <a:pt x="1770926" y="464663"/>
                </a:cubicBezTo>
                <a:cubicBezTo>
                  <a:pt x="1768842" y="488975"/>
                  <a:pt x="1765032" y="516857"/>
                  <a:pt x="1747777" y="534111"/>
                </a:cubicBezTo>
                <a:cubicBezTo>
                  <a:pt x="1740060" y="541827"/>
                  <a:pt x="1731444" y="548739"/>
                  <a:pt x="1724627" y="557260"/>
                </a:cubicBezTo>
                <a:cubicBezTo>
                  <a:pt x="1715937" y="568123"/>
                  <a:pt x="1713274" y="584611"/>
                  <a:pt x="1701478" y="591984"/>
                </a:cubicBezTo>
                <a:cubicBezTo>
                  <a:pt x="1680786" y="604917"/>
                  <a:pt x="1652333" y="601599"/>
                  <a:pt x="1632030" y="615134"/>
                </a:cubicBezTo>
                <a:cubicBezTo>
                  <a:pt x="1620455" y="622850"/>
                  <a:pt x="1610018" y="632633"/>
                  <a:pt x="1597306" y="638283"/>
                </a:cubicBezTo>
                <a:cubicBezTo>
                  <a:pt x="1575008" y="648193"/>
                  <a:pt x="1527858" y="661432"/>
                  <a:pt x="1527858" y="661432"/>
                </a:cubicBezTo>
                <a:cubicBezTo>
                  <a:pt x="1475920" y="713370"/>
                  <a:pt x="1537601" y="658591"/>
                  <a:pt x="1469984" y="696156"/>
                </a:cubicBezTo>
                <a:cubicBezTo>
                  <a:pt x="1445663" y="709668"/>
                  <a:pt x="1423685" y="727022"/>
                  <a:pt x="1400536" y="742455"/>
                </a:cubicBezTo>
                <a:cubicBezTo>
                  <a:pt x="1388961" y="750171"/>
                  <a:pt x="1379009" y="761205"/>
                  <a:pt x="1365812" y="765604"/>
                </a:cubicBezTo>
                <a:lnTo>
                  <a:pt x="1331088" y="777179"/>
                </a:lnTo>
                <a:cubicBezTo>
                  <a:pt x="1319513" y="788754"/>
                  <a:pt x="1306843" y="799328"/>
                  <a:pt x="1296364" y="811903"/>
                </a:cubicBezTo>
                <a:cubicBezTo>
                  <a:pt x="1287458" y="822590"/>
                  <a:pt x="1283051" y="836790"/>
                  <a:pt x="1273215" y="846627"/>
                </a:cubicBezTo>
                <a:cubicBezTo>
                  <a:pt x="1227662" y="892180"/>
                  <a:pt x="1249700" y="847115"/>
                  <a:pt x="1215341" y="892926"/>
                </a:cubicBezTo>
                <a:cubicBezTo>
                  <a:pt x="1198648" y="915184"/>
                  <a:pt x="1181485" y="937489"/>
                  <a:pt x="1169043" y="962374"/>
                </a:cubicBezTo>
                <a:lnTo>
                  <a:pt x="1122744" y="1054971"/>
                </a:lnTo>
                <a:cubicBezTo>
                  <a:pt x="1115028" y="1070404"/>
                  <a:pt x="1109166" y="1086913"/>
                  <a:pt x="1099595" y="1101270"/>
                </a:cubicBezTo>
                <a:lnTo>
                  <a:pt x="1076445" y="1135994"/>
                </a:lnTo>
                <a:cubicBezTo>
                  <a:pt x="1072738" y="1150822"/>
                  <a:pt x="1061596" y="1200416"/>
                  <a:pt x="1053296" y="1217017"/>
                </a:cubicBezTo>
                <a:cubicBezTo>
                  <a:pt x="1047075" y="1229460"/>
                  <a:pt x="1037863" y="1240166"/>
                  <a:pt x="1030146" y="1251741"/>
                </a:cubicBezTo>
                <a:cubicBezTo>
                  <a:pt x="1026288" y="1263316"/>
                  <a:pt x="1024028" y="1275552"/>
                  <a:pt x="1018572" y="1286465"/>
                </a:cubicBezTo>
                <a:cubicBezTo>
                  <a:pt x="1012351" y="1298908"/>
                  <a:pt x="1004583" y="1310720"/>
                  <a:pt x="995422" y="1321189"/>
                </a:cubicBezTo>
                <a:cubicBezTo>
                  <a:pt x="971953" y="1348011"/>
                  <a:pt x="937691" y="1384779"/>
                  <a:pt x="902825" y="1402212"/>
                </a:cubicBezTo>
                <a:cubicBezTo>
                  <a:pt x="891912" y="1407668"/>
                  <a:pt x="879014" y="1408331"/>
                  <a:pt x="868101" y="1413787"/>
                </a:cubicBezTo>
                <a:cubicBezTo>
                  <a:pt x="793762" y="1450957"/>
                  <a:pt x="879641" y="1428042"/>
                  <a:pt x="775503" y="1460085"/>
                </a:cubicBezTo>
                <a:cubicBezTo>
                  <a:pt x="745094" y="1469442"/>
                  <a:pt x="713089" y="1473174"/>
                  <a:pt x="682906" y="1483235"/>
                </a:cubicBezTo>
                <a:lnTo>
                  <a:pt x="613458" y="1506384"/>
                </a:lnTo>
                <a:cubicBezTo>
                  <a:pt x="497711" y="1502526"/>
                  <a:pt x="380927" y="1510741"/>
                  <a:pt x="266217" y="1494809"/>
                </a:cubicBezTo>
                <a:cubicBezTo>
                  <a:pt x="238660" y="1490982"/>
                  <a:pt x="196769" y="1448511"/>
                  <a:pt x="196769" y="1448511"/>
                </a:cubicBezTo>
                <a:cubicBezTo>
                  <a:pt x="158487" y="1391087"/>
                  <a:pt x="183457" y="1423624"/>
                  <a:pt x="115746" y="1355913"/>
                </a:cubicBezTo>
                <a:cubicBezTo>
                  <a:pt x="104171" y="1344338"/>
                  <a:pt x="90102" y="1334809"/>
                  <a:pt x="81022" y="1321189"/>
                </a:cubicBezTo>
                <a:cubicBezTo>
                  <a:pt x="65589" y="1298040"/>
                  <a:pt x="43522" y="1278135"/>
                  <a:pt x="34724" y="1251741"/>
                </a:cubicBezTo>
                <a:cubicBezTo>
                  <a:pt x="18750" y="1203820"/>
                  <a:pt x="29917" y="1227169"/>
                  <a:pt x="0" y="1182293"/>
                </a:cubicBezTo>
                <a:cubicBezTo>
                  <a:pt x="13248" y="1010061"/>
                  <a:pt x="-23997" y="1067393"/>
                  <a:pt x="57873" y="985523"/>
                </a:cubicBezTo>
                <a:cubicBezTo>
                  <a:pt x="69448" y="973948"/>
                  <a:pt x="83517" y="964419"/>
                  <a:pt x="92597" y="950799"/>
                </a:cubicBezTo>
                <a:cubicBezTo>
                  <a:pt x="100313" y="939224"/>
                  <a:pt x="103949" y="923448"/>
                  <a:pt x="115746" y="916075"/>
                </a:cubicBezTo>
                <a:cubicBezTo>
                  <a:pt x="136439" y="903142"/>
                  <a:pt x="185195" y="892926"/>
                  <a:pt x="185195" y="892926"/>
                </a:cubicBezTo>
                <a:cubicBezTo>
                  <a:pt x="196770" y="881351"/>
                  <a:pt x="206599" y="867716"/>
                  <a:pt x="219919" y="858202"/>
                </a:cubicBezTo>
                <a:cubicBezTo>
                  <a:pt x="257390" y="831437"/>
                  <a:pt x="270734" y="836013"/>
                  <a:pt x="312516" y="823478"/>
                </a:cubicBezTo>
                <a:cubicBezTo>
                  <a:pt x="436454" y="786296"/>
                  <a:pt x="329549" y="805569"/>
                  <a:pt x="497711" y="788754"/>
                </a:cubicBezTo>
                <a:cubicBezTo>
                  <a:pt x="577074" y="762299"/>
                  <a:pt x="478587" y="793534"/>
                  <a:pt x="590308" y="765604"/>
                </a:cubicBezTo>
                <a:cubicBezTo>
                  <a:pt x="602145" y="762645"/>
                  <a:pt x="613029" y="756213"/>
                  <a:pt x="625033" y="754030"/>
                </a:cubicBezTo>
                <a:cubicBezTo>
                  <a:pt x="655637" y="748466"/>
                  <a:pt x="686764" y="746313"/>
                  <a:pt x="717630" y="742455"/>
                </a:cubicBezTo>
                <a:cubicBezTo>
                  <a:pt x="804910" y="713361"/>
                  <a:pt x="697327" y="752607"/>
                  <a:pt x="787078" y="707731"/>
                </a:cubicBezTo>
                <a:cubicBezTo>
                  <a:pt x="797991" y="702275"/>
                  <a:pt x="810889" y="701612"/>
                  <a:pt x="821802" y="696156"/>
                </a:cubicBezTo>
                <a:cubicBezTo>
                  <a:pt x="834244" y="689935"/>
                  <a:pt x="845663" y="681697"/>
                  <a:pt x="856526" y="673007"/>
                </a:cubicBezTo>
                <a:cubicBezTo>
                  <a:pt x="865048" y="666190"/>
                  <a:pt x="870318" y="655473"/>
                  <a:pt x="879676" y="649858"/>
                </a:cubicBezTo>
                <a:cubicBezTo>
                  <a:pt x="890138" y="643581"/>
                  <a:pt x="902825" y="642141"/>
                  <a:pt x="914400" y="638283"/>
                </a:cubicBezTo>
                <a:cubicBezTo>
                  <a:pt x="922577" y="626017"/>
                  <a:pt x="944206" y="588655"/>
                  <a:pt x="960698" y="580409"/>
                </a:cubicBezTo>
                <a:cubicBezTo>
                  <a:pt x="982523" y="569496"/>
                  <a:pt x="1030146" y="557260"/>
                  <a:pt x="1030146" y="55726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46217"/>
              </p:ext>
            </p:extLst>
          </p:nvPr>
        </p:nvGraphicFramePr>
        <p:xfrm>
          <a:off x="516235" y="4810150"/>
          <a:ext cx="549592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3" name="方程式" r:id="rId7" imgW="1752480" imgH="469800" progId="Equation.3">
                  <p:embed/>
                </p:oleObj>
              </mc:Choice>
              <mc:Fallback>
                <p:oleObj name="方程式" r:id="rId7" imgW="1752480" imgH="4698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35" y="4810150"/>
                        <a:ext cx="5495925" cy="1427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732240" y="1772816"/>
            <a:ext cx="180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(from Chap2_3)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7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36-52BC-4779-A926-EA050D2980E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Sensitivity and Conditioning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Similarly, for perturbation E in matrix A,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Error of least squares solution is about cond(A) if residual is small, but can be squared or arbitrarily worse for large residual</a:t>
            </a:r>
          </a:p>
        </p:txBody>
      </p:sp>
      <p:graphicFrame>
        <p:nvGraphicFramePr>
          <p:cNvPr id="491524" name="Object 4"/>
          <p:cNvGraphicFramePr>
            <a:graphicFrameLocks noChangeAspect="1"/>
          </p:cNvGraphicFramePr>
          <p:nvPr/>
        </p:nvGraphicFramePr>
        <p:xfrm>
          <a:off x="904875" y="2565400"/>
          <a:ext cx="66897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4" name="方程式" r:id="rId3" imgW="2603160" imgH="495000" progId="Equation.3">
                  <p:embed/>
                </p:oleObj>
              </mc:Choice>
              <mc:Fallback>
                <p:oleObj name="方程式" r:id="rId3" imgW="260316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565400"/>
                        <a:ext cx="6689725" cy="1274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CBD-766E-4772-8ADB-0A348BDC6C2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Normal Equation Method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39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000"/>
              <a:t>If </a:t>
            </a:r>
            <a:r>
              <a:rPr lang="en-US" altLang="zh-TW" sz="3000" i="1"/>
              <a:t>m </a:t>
            </a:r>
            <a:r>
              <a:rPr lang="en-US" altLang="zh-TW" sz="3000">
                <a:cs typeface="Times New Roman" pitchFamily="18" charset="0"/>
              </a:rPr>
              <a:t>× </a:t>
            </a:r>
            <a:r>
              <a:rPr lang="en-US" altLang="zh-TW" sz="3000" i="1"/>
              <a:t>n</a:t>
            </a:r>
            <a:r>
              <a:rPr lang="en-US" altLang="zh-TW" sz="3000"/>
              <a:t> matrix </a:t>
            </a:r>
            <a:r>
              <a:rPr lang="en-US" altLang="zh-TW" sz="3000" b="1"/>
              <a:t>A</a:t>
            </a:r>
            <a:r>
              <a:rPr lang="en-US" altLang="zh-TW" sz="3000"/>
              <a:t> has rank n, then symmetric </a:t>
            </a:r>
            <a:r>
              <a:rPr lang="en-US" altLang="zh-TW" sz="3000" i="1"/>
              <a:t>n </a:t>
            </a:r>
            <a:r>
              <a:rPr lang="en-US" altLang="zh-TW" sz="3000">
                <a:cs typeface="Times New Roman" pitchFamily="18" charset="0"/>
              </a:rPr>
              <a:t>× </a:t>
            </a:r>
            <a:r>
              <a:rPr lang="en-US" altLang="zh-TW" sz="3000" i="1"/>
              <a:t>n</a:t>
            </a:r>
            <a:r>
              <a:rPr lang="en-US" altLang="zh-TW" sz="3000"/>
              <a:t> matrix </a:t>
            </a:r>
            <a:r>
              <a:rPr lang="en-US" altLang="zh-TW" sz="3000" b="1"/>
              <a:t>A</a:t>
            </a:r>
            <a:r>
              <a:rPr lang="en-US" altLang="zh-TW" sz="3000" baseline="30000"/>
              <a:t>T</a:t>
            </a:r>
            <a:r>
              <a:rPr lang="en-US" altLang="zh-TW" sz="3000" b="1"/>
              <a:t>A</a:t>
            </a:r>
            <a:r>
              <a:rPr lang="en-US" altLang="zh-TW" sz="3000"/>
              <a:t> is positive definite, so its Cholesky factorization</a:t>
            </a:r>
            <a:r>
              <a:rPr lang="en-US" altLang="zh-TW"/>
              <a:t> </a:t>
            </a:r>
          </a:p>
          <a:p>
            <a:pPr>
              <a:lnSpc>
                <a:spcPct val="90000"/>
              </a:lnSpc>
            </a:pPr>
            <a:endParaRPr lang="en-US" altLang="zh-TW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 sz="3000"/>
              <a:t>can be used to obtain solution </a:t>
            </a:r>
            <a:r>
              <a:rPr lang="en-US" altLang="zh-TW" sz="3000" b="1"/>
              <a:t>a</a:t>
            </a:r>
            <a:r>
              <a:rPr lang="en-US" altLang="zh-TW" sz="3000"/>
              <a:t> to system of normal equations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 sz="3000"/>
              <a:t>which has the same solution as the linear least squares problem </a:t>
            </a:r>
            <a:r>
              <a:rPr lang="en-US" altLang="zh-TW" sz="3000" b="1">
                <a:cs typeface="Times New Roman" pitchFamily="18" charset="0"/>
              </a:rPr>
              <a:t>Aa≈b</a:t>
            </a:r>
            <a:r>
              <a:rPr lang="en-US" altLang="zh-TW">
                <a:cs typeface="Times New Roman" pitchFamily="18" charset="0"/>
              </a:rPr>
              <a:t> 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 sz="3000"/>
              <a:t>Normal equations method involves transformations: </a:t>
            </a:r>
            <a:br>
              <a:rPr lang="en-US" altLang="zh-TW" sz="3000"/>
            </a:br>
            <a:r>
              <a:rPr lang="en-US" altLang="zh-TW" sz="3000"/>
              <a:t>		rectangular </a:t>
            </a:r>
            <a:r>
              <a:rPr lang="en-US" altLang="zh-TW" sz="3000">
                <a:sym typeface="Wingdings" pitchFamily="2" charset="2"/>
              </a:rPr>
              <a:t> square  triangular</a:t>
            </a:r>
            <a:r>
              <a:rPr lang="en-US" altLang="zh-TW"/>
              <a:t> </a:t>
            </a:r>
          </a:p>
        </p:txBody>
      </p:sp>
      <p:graphicFrame>
        <p:nvGraphicFramePr>
          <p:cNvPr id="492548" name="Object 4"/>
          <p:cNvGraphicFramePr>
            <a:graphicFrameLocks noChangeAspect="1"/>
          </p:cNvGraphicFramePr>
          <p:nvPr/>
        </p:nvGraphicFramePr>
        <p:xfrm>
          <a:off x="4067175" y="2276475"/>
          <a:ext cx="19256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8" name="方程式" r:id="rId3" imgW="749160" imgH="190440" progId="Equation.3">
                  <p:embed/>
                </p:oleObj>
              </mc:Choice>
              <mc:Fallback>
                <p:oleObj name="方程式" r:id="rId3" imgW="74916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76475"/>
                        <a:ext cx="1925638" cy="4889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9" name="Object 5"/>
          <p:cNvGraphicFramePr>
            <a:graphicFrameLocks noChangeAspect="1"/>
          </p:cNvGraphicFramePr>
          <p:nvPr/>
        </p:nvGraphicFramePr>
        <p:xfrm>
          <a:off x="4067175" y="3357563"/>
          <a:ext cx="21875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9" name="方程式" r:id="rId5" imgW="850680" imgH="203040" progId="Equation.3">
                  <p:embed/>
                </p:oleObj>
              </mc:Choice>
              <mc:Fallback>
                <p:oleObj name="方程式" r:id="rId5" imgW="850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357563"/>
                        <a:ext cx="2187575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F55-5354-4265-9576-DBCCB87A7C92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Curve Fitting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329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Measurement errors are inevitable in observational and experimental sciences</a:t>
            </a:r>
            <a:endParaRPr lang="en-US" altLang="zh-TW" sz="800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Errors can be smoothed out by averaging over many cases, i.e., taking more measurements than that are </a:t>
            </a:r>
            <a:r>
              <a:rPr lang="en-US" altLang="zh-TW" dirty="0" smtClean="0"/>
              <a:t>necessary </a:t>
            </a:r>
            <a:r>
              <a:rPr lang="en-US" altLang="zh-TW" dirty="0"/>
              <a:t>to </a:t>
            </a:r>
            <a:r>
              <a:rPr lang="en-US" altLang="zh-TW" dirty="0" smtClean="0"/>
              <a:t>determine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parameters of system</a:t>
            </a:r>
            <a:endParaRPr lang="en-US" altLang="zh-TW" sz="800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Resulting system is </a:t>
            </a:r>
            <a:r>
              <a:rPr lang="en-US" altLang="zh-TW" dirty="0" smtClean="0">
                <a:solidFill>
                  <a:srgbClr val="FF0000"/>
                </a:solidFill>
              </a:rPr>
              <a:t>over-determined</a:t>
            </a:r>
            <a:r>
              <a:rPr lang="en-US" altLang="zh-TW" dirty="0"/>
              <a:t>, so usually there is no exact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F7D-1F0A-4D02-84BB-646C26925D15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Normal Equation Method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3000"/>
              <a:t>For polynomial data-fitting on</a:t>
            </a:r>
          </a:p>
          <a:p>
            <a:pPr>
              <a:buFont typeface="Wingdings" pitchFamily="2" charset="2"/>
              <a:buNone/>
            </a:pPr>
            <a:r>
              <a:rPr lang="en-US" altLang="zh-TW" sz="3000"/>
              <a:t>			  x   -1.0   -0.5   0.0   0.5   1.0</a:t>
            </a:r>
          </a:p>
          <a:p>
            <a:pPr>
              <a:buFont typeface="Wingdings" pitchFamily="2" charset="2"/>
              <a:buNone/>
            </a:pPr>
            <a:r>
              <a:rPr lang="en-US" altLang="zh-TW" sz="3000"/>
              <a:t>                     y    1.0     0.5   0.0   0.5   2.0</a:t>
            </a:r>
            <a:endParaRPr lang="en-US" altLang="zh-TW"/>
          </a:p>
          <a:p>
            <a:r>
              <a:rPr lang="en-US" altLang="zh-TW"/>
              <a:t>Normal equations method gives</a:t>
            </a:r>
          </a:p>
          <a:p>
            <a:endParaRPr lang="en-US" altLang="zh-TW"/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-49213" y="3644900"/>
          <a:ext cx="93011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4" name="方程式" r:id="rId3" imgW="4711680" imgH="1143000" progId="Equation.3">
                  <p:embed/>
                </p:oleObj>
              </mc:Choice>
              <mc:Fallback>
                <p:oleObj name="方程式" r:id="rId3" imgW="471168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9213" y="3644900"/>
                        <a:ext cx="9301163" cy="2263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77A4-A80E-4CA7-9E69-754CBB27327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Normal Equation Method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3000"/>
              <a:t>For polynomial data-fitting on</a:t>
            </a:r>
          </a:p>
          <a:p>
            <a:pPr>
              <a:buFont typeface="Wingdings" pitchFamily="2" charset="2"/>
              <a:buNone/>
            </a:pPr>
            <a:r>
              <a:rPr lang="en-US" altLang="zh-TW" sz="3000"/>
              <a:t>			  x   -1.0   -0.5   0.0   0.5   1.0</a:t>
            </a:r>
          </a:p>
          <a:p>
            <a:pPr>
              <a:buFont typeface="Wingdings" pitchFamily="2" charset="2"/>
              <a:buNone/>
            </a:pPr>
            <a:r>
              <a:rPr lang="en-US" altLang="zh-TW" sz="3000"/>
              <a:t>                     y    1.0     0.5   0.0   0.5   2.0</a:t>
            </a:r>
            <a:endParaRPr lang="en-US" altLang="zh-TW"/>
          </a:p>
          <a:p>
            <a:r>
              <a:rPr lang="en-US" altLang="zh-TW"/>
              <a:t>Normal equations method gives</a:t>
            </a:r>
          </a:p>
          <a:p>
            <a:endParaRPr lang="en-US" altLang="zh-TW"/>
          </a:p>
        </p:txBody>
      </p:sp>
      <p:graphicFrame>
        <p:nvGraphicFramePr>
          <p:cNvPr id="498693" name="Object 5"/>
          <p:cNvGraphicFramePr>
            <a:graphicFrameLocks noChangeAspect="1"/>
          </p:cNvGraphicFramePr>
          <p:nvPr/>
        </p:nvGraphicFramePr>
        <p:xfrm>
          <a:off x="1403350" y="3644900"/>
          <a:ext cx="63928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03" name="方程式" r:id="rId3" imgW="3238200" imgH="1143000" progId="Equation.3">
                  <p:embed/>
                </p:oleObj>
              </mc:Choice>
              <mc:Fallback>
                <p:oleObj name="方程式" r:id="rId3" imgW="32382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44900"/>
                        <a:ext cx="6392863" cy="2263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AEA-47F5-4179-BAA9-A2C567264D8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75687" cy="5256213"/>
          </a:xfrm>
        </p:spPr>
        <p:txBody>
          <a:bodyPr/>
          <a:lstStyle/>
          <a:p>
            <a:r>
              <a:rPr lang="en-US" altLang="zh-TW" dirty="0" err="1"/>
              <a:t>Choleskey</a:t>
            </a:r>
            <a:r>
              <a:rPr lang="en-US" altLang="zh-TW" dirty="0"/>
              <a:t> factorization of symmetric positive definite matrix </a:t>
            </a:r>
            <a:r>
              <a:rPr lang="en-US" altLang="zh-TW" b="1" dirty="0"/>
              <a:t>A</a:t>
            </a:r>
            <a:r>
              <a:rPr lang="en-US" altLang="zh-TW" baseline="30000" dirty="0"/>
              <a:t>T</a:t>
            </a:r>
            <a:r>
              <a:rPr lang="en-US" altLang="zh-TW" b="1" dirty="0"/>
              <a:t>A</a:t>
            </a:r>
            <a:r>
              <a:rPr lang="en-US" altLang="zh-TW" dirty="0"/>
              <a:t> gives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3000" dirty="0"/>
              <a:t>Solving lower triangular system </a:t>
            </a:r>
            <a:r>
              <a:rPr lang="en-US" altLang="zh-TW" sz="3000" b="1" dirty="0" err="1"/>
              <a:t>Lz</a:t>
            </a:r>
            <a:r>
              <a:rPr lang="en-US" altLang="zh-TW" sz="3000" dirty="0"/>
              <a:t> = </a:t>
            </a:r>
            <a:r>
              <a:rPr lang="en-US" altLang="zh-TW" sz="3000" b="1" dirty="0" err="1"/>
              <a:t>A</a:t>
            </a:r>
            <a:r>
              <a:rPr lang="en-US" altLang="zh-TW" sz="3000" baseline="30000" dirty="0" err="1"/>
              <a:t>T</a:t>
            </a:r>
            <a:r>
              <a:rPr lang="en-US" altLang="zh-TW" sz="3000" b="1" dirty="0" err="1"/>
              <a:t>b</a:t>
            </a:r>
            <a:r>
              <a:rPr lang="en-US" altLang="zh-TW" sz="3000" dirty="0"/>
              <a:t> by forward substitution gives </a:t>
            </a:r>
            <a:r>
              <a:rPr lang="en-US" altLang="zh-TW" sz="3000" b="1" dirty="0"/>
              <a:t>z</a:t>
            </a:r>
            <a:r>
              <a:rPr lang="en-US" altLang="zh-TW" sz="3000" dirty="0"/>
              <a:t> = [1.789 0.632 1.336]</a:t>
            </a:r>
            <a:r>
              <a:rPr lang="en-US" altLang="zh-TW" sz="3000" b="1" baseline="30000" dirty="0"/>
              <a:t>T</a:t>
            </a:r>
            <a:endParaRPr lang="en-US" altLang="zh-TW" sz="3000" dirty="0"/>
          </a:p>
          <a:p>
            <a:r>
              <a:rPr lang="en-US" altLang="zh-TW" sz="3000" dirty="0"/>
              <a:t>Solving lower triangular system </a:t>
            </a:r>
            <a:r>
              <a:rPr lang="en-US" altLang="zh-TW" sz="3000" b="1" dirty="0" err="1"/>
              <a:t>L</a:t>
            </a:r>
            <a:r>
              <a:rPr lang="en-US" altLang="zh-TW" sz="3000" baseline="30000" dirty="0" err="1"/>
              <a:t>T</a:t>
            </a:r>
            <a:r>
              <a:rPr lang="en-US" altLang="zh-TW" sz="3000" b="1" dirty="0" err="1"/>
              <a:t>a</a:t>
            </a:r>
            <a:r>
              <a:rPr lang="en-US" altLang="zh-TW" sz="3000" dirty="0"/>
              <a:t> = </a:t>
            </a:r>
            <a:r>
              <a:rPr lang="en-US" altLang="zh-TW" sz="3000" b="1" dirty="0"/>
              <a:t>z</a:t>
            </a:r>
            <a:r>
              <a:rPr lang="en-US" altLang="zh-TW" sz="3000" dirty="0"/>
              <a:t> by </a:t>
            </a:r>
            <a:r>
              <a:rPr lang="en-US" altLang="zh-TW" sz="3000" dirty="0" smtClean="0"/>
              <a:t>backward </a:t>
            </a:r>
            <a:r>
              <a:rPr lang="en-US" altLang="zh-TW" sz="3000" dirty="0"/>
              <a:t>substitution gives </a:t>
            </a:r>
            <a:r>
              <a:rPr lang="en-US" altLang="zh-TW" sz="3000" b="1" dirty="0"/>
              <a:t>a</a:t>
            </a:r>
            <a:r>
              <a:rPr lang="en-US" altLang="zh-TW" sz="3000" dirty="0"/>
              <a:t> = [0.086 0.400 1.429]</a:t>
            </a:r>
            <a:r>
              <a:rPr lang="en-US" altLang="zh-TW" sz="3000" b="1" baseline="30000" dirty="0"/>
              <a:t>T</a:t>
            </a:r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65088" y="2493963"/>
          <a:ext cx="907891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6" name="方程式" r:id="rId3" imgW="4597200" imgH="711000" progId="Equation.3">
                  <p:embed/>
                </p:oleObj>
              </mc:Choice>
              <mc:Fallback>
                <p:oleObj name="方程式" r:id="rId3" imgW="45972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2493963"/>
                        <a:ext cx="9078912" cy="1408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6233-F0AD-4846-81EF-4FC2BAF5E50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Curve Fitting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Given </a:t>
            </a:r>
            <a:r>
              <a:rPr lang="en-US" altLang="zh-TW" i="1" dirty="0"/>
              <a:t>m</a:t>
            </a:r>
            <a:r>
              <a:rPr lang="en-US" altLang="zh-TW" dirty="0"/>
              <a:t> data points (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dirty="0"/>
              <a:t>,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), find </a:t>
            </a:r>
            <a:r>
              <a:rPr lang="en-US" altLang="zh-TW" dirty="0" smtClean="0"/>
              <a:t>an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-vector </a:t>
            </a:r>
            <a:r>
              <a:rPr lang="en-US" altLang="zh-TW" b="1" dirty="0"/>
              <a:t>a</a:t>
            </a:r>
            <a:r>
              <a:rPr lang="en-US" altLang="zh-TW" dirty="0"/>
              <a:t> of parameters that gives “best fit” to </a:t>
            </a:r>
            <a:r>
              <a:rPr lang="en-US" altLang="zh-TW" dirty="0" smtClean="0"/>
              <a:t>a model </a:t>
            </a:r>
            <a:r>
              <a:rPr lang="en-US" altLang="zh-TW" dirty="0"/>
              <a:t>function y =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, </a:t>
            </a:r>
            <a:r>
              <a:rPr lang="en-US" altLang="zh-TW" b="1" dirty="0"/>
              <a:t>a</a:t>
            </a:r>
            <a:r>
              <a:rPr lang="en-US" altLang="zh-TW" dirty="0"/>
              <a:t>),</a:t>
            </a:r>
          </a:p>
          <a:p>
            <a:endParaRPr lang="en-US" altLang="zh-TW" sz="4000" dirty="0"/>
          </a:p>
          <a:p>
            <a:r>
              <a:rPr lang="en-US" altLang="zh-TW" dirty="0"/>
              <a:t>A linear problem if </a:t>
            </a:r>
          </a:p>
          <a:p>
            <a:pPr lvl="1"/>
            <a:r>
              <a:rPr lang="en-US" altLang="zh-TW" dirty="0"/>
              <a:t>function </a:t>
            </a:r>
            <a:r>
              <a:rPr lang="en-US" altLang="zh-TW" i="1" dirty="0"/>
              <a:t>f</a:t>
            </a:r>
            <a:r>
              <a:rPr lang="en-US" altLang="zh-TW" dirty="0"/>
              <a:t> is linear in components of </a:t>
            </a:r>
            <a:r>
              <a:rPr lang="en-US" altLang="zh-TW" b="1" dirty="0"/>
              <a:t>a</a:t>
            </a:r>
          </a:p>
          <a:p>
            <a:endParaRPr lang="en-US" altLang="zh-TW" b="1" dirty="0"/>
          </a:p>
          <a:p>
            <a:pPr lvl="1"/>
            <a:r>
              <a:rPr lang="en-US" altLang="zh-TW" dirty="0"/>
              <a:t>it can be written in matrix form as </a:t>
            </a:r>
            <a:r>
              <a:rPr lang="en-US" altLang="zh-TW" b="1" dirty="0" err="1">
                <a:cs typeface="Times New Roman" pitchFamily="18" charset="0"/>
              </a:rPr>
              <a:t>A</a:t>
            </a:r>
            <a:r>
              <a:rPr lang="en-US" altLang="zh-TW" b="1" dirty="0" err="1"/>
              <a:t>a</a:t>
            </a:r>
            <a:r>
              <a:rPr lang="en-US" altLang="zh-TW" b="1" dirty="0" err="1">
                <a:cs typeface="Times New Roman" pitchFamily="18" charset="0"/>
              </a:rPr>
              <a:t>≈</a:t>
            </a:r>
            <a:r>
              <a:rPr lang="en-US" altLang="zh-TW" b="1" dirty="0" err="1"/>
              <a:t>b</a:t>
            </a:r>
            <a:r>
              <a:rPr lang="en-US" altLang="zh-TW" dirty="0"/>
              <a:t> with </a:t>
            </a:r>
            <a:r>
              <a:rPr lang="en-US" altLang="zh-TW" dirty="0" err="1">
                <a:cs typeface="Times New Roman" pitchFamily="18" charset="0"/>
              </a:rPr>
              <a:t>A</a:t>
            </a:r>
            <a:r>
              <a:rPr lang="en-US" altLang="zh-TW" baseline="-25000" dirty="0" err="1">
                <a:cs typeface="Times New Roman" pitchFamily="18" charset="0"/>
              </a:rPr>
              <a:t>ij</a:t>
            </a:r>
            <a:r>
              <a:rPr lang="en-US" altLang="zh-TW" dirty="0">
                <a:cs typeface="Times New Roman" pitchFamily="18" charset="0"/>
              </a:rPr>
              <a:t> =</a:t>
            </a:r>
            <a:r>
              <a:rPr lang="en-US" altLang="zh-TW" dirty="0" err="1"/>
              <a:t>ψ</a:t>
            </a:r>
            <a:r>
              <a:rPr lang="en-US" altLang="zh-TW" baseline="-25000" dirty="0" err="1">
                <a:cs typeface="Times New Roman" pitchFamily="18" charset="0"/>
              </a:rPr>
              <a:t>j</a:t>
            </a:r>
            <a:r>
              <a:rPr lang="en-US" altLang="zh-TW" dirty="0">
                <a:cs typeface="Times New Roman" pitchFamily="18" charset="0"/>
              </a:rPr>
              <a:t>(</a:t>
            </a:r>
            <a:r>
              <a:rPr lang="en-US" altLang="zh-TW" i="1" dirty="0">
                <a:cs typeface="Times New Roman" pitchFamily="18" charset="0"/>
              </a:rPr>
              <a:t>x</a:t>
            </a:r>
            <a:r>
              <a:rPr lang="en-US" altLang="zh-TW" i="1" baseline="-25000" dirty="0">
                <a:cs typeface="Times New Roman" pitchFamily="18" charset="0"/>
              </a:rPr>
              <a:t>i</a:t>
            </a:r>
            <a:r>
              <a:rPr lang="en-US" altLang="zh-TW" dirty="0">
                <a:cs typeface="Times New Roman" pitchFamily="18" charset="0"/>
              </a:rPr>
              <a:t>) and </a:t>
            </a:r>
            <a:r>
              <a:rPr lang="en-US" altLang="zh-TW" b="1" dirty="0">
                <a:cs typeface="Times New Roman" pitchFamily="18" charset="0"/>
              </a:rPr>
              <a:t>b</a:t>
            </a:r>
            <a:r>
              <a:rPr lang="en-US" altLang="zh-TW" i="1" baseline="-25000" dirty="0">
                <a:cs typeface="Times New Roman" pitchFamily="18" charset="0"/>
              </a:rPr>
              <a:t>i</a:t>
            </a:r>
            <a:r>
              <a:rPr lang="en-US" altLang="zh-TW" i="1" dirty="0">
                <a:cs typeface="Times New Roman" pitchFamily="18" charset="0"/>
              </a:rPr>
              <a:t>=</a:t>
            </a:r>
            <a:r>
              <a:rPr lang="en-US" altLang="zh-TW" i="1" dirty="0" err="1">
                <a:cs typeface="Times New Roman" pitchFamily="18" charset="0"/>
              </a:rPr>
              <a:t>y</a:t>
            </a:r>
            <a:r>
              <a:rPr lang="en-US" altLang="zh-TW" i="1" baseline="-25000" dirty="0" err="1">
                <a:cs typeface="Times New Roman" pitchFamily="18" charset="0"/>
              </a:rPr>
              <a:t>i</a:t>
            </a:r>
            <a:r>
              <a:rPr lang="en-US" altLang="zh-TW" dirty="0">
                <a:cs typeface="Times New Roman" pitchFamily="18" charset="0"/>
              </a:rPr>
              <a:t> </a:t>
            </a:r>
            <a:r>
              <a:rPr lang="en-US" altLang="zh-TW" dirty="0"/>
              <a:t>   </a:t>
            </a:r>
          </a:p>
        </p:txBody>
      </p:sp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827088" y="4618038"/>
          <a:ext cx="741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6" name="方程式" r:id="rId3" imgW="2489040" imgH="228600" progId="Equation.3">
                  <p:embed/>
                </p:oleObj>
              </mc:Choice>
              <mc:Fallback>
                <p:oleObj name="方程式" r:id="rId3" imgW="2489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18038"/>
                        <a:ext cx="7416800" cy="682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5"/>
          <p:cNvGraphicFramePr>
            <a:graphicFrameLocks noChangeAspect="1"/>
          </p:cNvGraphicFramePr>
          <p:nvPr/>
        </p:nvGraphicFramePr>
        <p:xfrm>
          <a:off x="4067175" y="2492375"/>
          <a:ext cx="34575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7" name="方程式" r:id="rId5" imgW="1346040" imgH="431640" progId="Equation.3">
                  <p:embed/>
                </p:oleObj>
              </mc:Choice>
              <mc:Fallback>
                <p:oleObj name="方程式" r:id="rId5" imgW="13460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492375"/>
                        <a:ext cx="3457575" cy="1111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827088" y="2924175"/>
            <a:ext cx="301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Least Square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85D4-45A0-47AD-8700-6147F9EE6EA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86800" cy="1152525"/>
          </a:xfrm>
        </p:spPr>
        <p:txBody>
          <a:bodyPr/>
          <a:lstStyle/>
          <a:p>
            <a:r>
              <a:rPr lang="en-US" altLang="zh-TW" sz="3600"/>
              <a:t>Linear and Nonlinear Curve Fitting Examples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Linear:</a:t>
            </a:r>
            <a:r>
              <a:rPr lang="en-US" altLang="zh-TW" dirty="0"/>
              <a:t> Polynomial fitting</a:t>
            </a:r>
          </a:p>
          <a:p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dirty="0"/>
              <a:t>	</a:t>
            </a:r>
            <a:r>
              <a:rPr lang="en-US" altLang="zh-TW" sz="3000" dirty="0"/>
              <a:t>is linear, since </a:t>
            </a:r>
            <a:r>
              <a:rPr lang="en-US" altLang="zh-TW" sz="3000" dirty="0" smtClean="0"/>
              <a:t>the polynomial is linear </a:t>
            </a:r>
            <a:r>
              <a:rPr lang="en-US" altLang="zh-TW" sz="3000" dirty="0"/>
              <a:t>in coefficients, though nonlinear in independent variable </a:t>
            </a:r>
            <a:r>
              <a:rPr lang="en-US" altLang="zh-TW" sz="3000" i="1" dirty="0"/>
              <a:t>x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Nonlinear:</a:t>
            </a:r>
            <a:r>
              <a:rPr lang="en-US" altLang="zh-TW" dirty="0"/>
              <a:t> fitting sum of exponentials</a:t>
            </a:r>
          </a:p>
          <a:p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dirty="0"/>
              <a:t>	is an example of nonlinear problem</a:t>
            </a:r>
          </a:p>
          <a:p>
            <a:r>
              <a:rPr lang="en-US" altLang="zh-TW" dirty="0"/>
              <a:t>We will only consider linear least squares problems for now</a:t>
            </a:r>
          </a:p>
        </p:txBody>
      </p:sp>
      <p:graphicFrame>
        <p:nvGraphicFramePr>
          <p:cNvPr id="523268" name="Object 4"/>
          <p:cNvGraphicFramePr>
            <a:graphicFrameLocks noChangeAspect="1"/>
          </p:cNvGraphicFramePr>
          <p:nvPr/>
        </p:nvGraphicFramePr>
        <p:xfrm>
          <a:off x="2124075" y="1700213"/>
          <a:ext cx="5562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8" name="方程式" r:id="rId3" imgW="1866600" imgH="241200" progId="Equation.3">
                  <p:embed/>
                </p:oleObj>
              </mc:Choice>
              <mc:Fallback>
                <p:oleObj name="方程式" r:id="rId3" imgW="18666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00213"/>
                        <a:ext cx="5562600" cy="720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720756"/>
              </p:ext>
            </p:extLst>
          </p:nvPr>
        </p:nvGraphicFramePr>
        <p:xfrm>
          <a:off x="2268538" y="4437112"/>
          <a:ext cx="53355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9" name="方程式" r:id="rId5" imgW="1790640" imgH="241200" progId="Equation.3">
                  <p:embed/>
                </p:oleObj>
              </mc:Choice>
              <mc:Fallback>
                <p:oleObj name="方程式" r:id="rId5" imgW="17906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37112"/>
                        <a:ext cx="5335587" cy="720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991E-CFD2-427D-B15E-42D866D0906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Toy Example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Fitting </a:t>
            </a:r>
            <a:r>
              <a:rPr lang="en-US" altLang="zh-TW" dirty="0" smtClean="0"/>
              <a:t>a quadratic </a:t>
            </a:r>
            <a:r>
              <a:rPr lang="en-US" altLang="zh-TW" dirty="0"/>
              <a:t>polynomial to five data points gives </a:t>
            </a:r>
            <a:r>
              <a:rPr lang="en-US" altLang="zh-TW" dirty="0" smtClean="0"/>
              <a:t>a linear </a:t>
            </a:r>
            <a:r>
              <a:rPr lang="en-US" altLang="zh-TW" dirty="0"/>
              <a:t>least squares problem</a:t>
            </a:r>
          </a:p>
        </p:txBody>
      </p:sp>
      <p:graphicFrame>
        <p:nvGraphicFramePr>
          <p:cNvPr id="524292" name="Object 4"/>
          <p:cNvGraphicFramePr>
            <a:graphicFrameLocks noChangeAspect="1"/>
          </p:cNvGraphicFramePr>
          <p:nvPr/>
        </p:nvGraphicFramePr>
        <p:xfrm>
          <a:off x="2411413" y="2565400"/>
          <a:ext cx="4699000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2" name="方程式" r:id="rId3" imgW="1828800" imgH="1168200" progId="Equation.3">
                  <p:embed/>
                </p:oleObj>
              </mc:Choice>
              <mc:Fallback>
                <p:oleObj name="方程式" r:id="rId3" imgW="182880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4699000" cy="30114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E65B-0E10-4142-8751-4AAFC10BF28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curve fitting (cont.)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3000"/>
              <a:t>For data    x   -1.0   -0.5   0.0   0.5   1.0</a:t>
            </a:r>
          </a:p>
          <a:p>
            <a:pPr>
              <a:buFont typeface="Wingdings" pitchFamily="2" charset="2"/>
              <a:buNone/>
            </a:pPr>
            <a:r>
              <a:rPr lang="en-US" altLang="zh-TW" sz="3000"/>
              <a:t>                     y    1.0     0.5   0.0   0.5   2.0 </a:t>
            </a:r>
          </a:p>
          <a:p>
            <a:pPr>
              <a:buFont typeface="Wingdings" pitchFamily="2" charset="2"/>
              <a:buNone/>
            </a:pPr>
            <a:r>
              <a:rPr lang="en-US" altLang="zh-TW" sz="3000"/>
              <a:t>	overdetermined linear system is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 sz="3000"/>
              <a:t>Solution, which we will see later how to compute, is </a:t>
            </a:r>
            <a:r>
              <a:rPr lang="en-US" altLang="zh-TW"/>
              <a:t> </a:t>
            </a:r>
          </a:p>
        </p:txBody>
      </p:sp>
      <p:graphicFrame>
        <p:nvGraphicFramePr>
          <p:cNvPr id="525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482216"/>
              </p:ext>
            </p:extLst>
          </p:nvPr>
        </p:nvGraphicFramePr>
        <p:xfrm>
          <a:off x="2627313" y="2636912"/>
          <a:ext cx="46815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6" name="方程式" r:id="rId3" imgW="2158920" imgH="1143000" progId="Equation.3">
                  <p:embed/>
                </p:oleObj>
              </mc:Choice>
              <mc:Fallback>
                <p:oleObj name="方程式" r:id="rId3" imgW="215892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36912"/>
                        <a:ext cx="4681537" cy="2486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17" name="Object 5"/>
          <p:cNvGraphicFramePr>
            <a:graphicFrameLocks noChangeAspect="1"/>
          </p:cNvGraphicFramePr>
          <p:nvPr/>
        </p:nvGraphicFramePr>
        <p:xfrm>
          <a:off x="2771775" y="5661025"/>
          <a:ext cx="3889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7" name="方程式" r:id="rId5" imgW="1498320" imgH="228600" progId="Equation.3">
                  <p:embed/>
                </p:oleObj>
              </mc:Choice>
              <mc:Fallback>
                <p:oleObj name="方程式" r:id="rId5" imgW="14983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661025"/>
                        <a:ext cx="3889375" cy="59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30AD-A790-4C6A-B4D3-263302BA39FC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curve fitting (cont.)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The computed approximation polynomial is</a:t>
            </a:r>
          </a:p>
          <a:p>
            <a:endParaRPr lang="en-US" altLang="zh-TW"/>
          </a:p>
          <a:p>
            <a:r>
              <a:rPr lang="en-US" altLang="zh-TW"/>
              <a:t>Resulting curve and original data points are shown in graph</a:t>
            </a:r>
          </a:p>
        </p:txBody>
      </p:sp>
      <p:pic>
        <p:nvPicPr>
          <p:cNvPr id="526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429000"/>
            <a:ext cx="4854575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6341" name="Object 5"/>
          <p:cNvGraphicFramePr>
            <a:graphicFrameLocks noChangeAspect="1"/>
          </p:cNvGraphicFramePr>
          <p:nvPr/>
        </p:nvGraphicFramePr>
        <p:xfrm>
          <a:off x="2436813" y="1700213"/>
          <a:ext cx="4416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1" name="方程式" r:id="rId4" imgW="1701720" imgH="228600" progId="Equation.3">
                  <p:embed/>
                </p:oleObj>
              </mc:Choice>
              <mc:Fallback>
                <p:oleObj name="方程式" r:id="rId4" imgW="1701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1700213"/>
                        <a:ext cx="4416425" cy="59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6DA1-8431-4498-9930-B4296D3B614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27362" name="Line 2"/>
          <p:cNvSpPr>
            <a:spLocks noChangeShapeType="1"/>
          </p:cNvSpPr>
          <p:nvPr/>
        </p:nvSpPr>
        <p:spPr bwMode="auto">
          <a:xfrm>
            <a:off x="2365375" y="5170488"/>
            <a:ext cx="112713" cy="141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2638425" y="4933950"/>
            <a:ext cx="112713" cy="141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>
            <a:off x="1938338" y="5519738"/>
            <a:ext cx="112712" cy="141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Least Square Approximations</a:t>
            </a:r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675687" cy="4967287"/>
          </a:xfrm>
        </p:spPr>
        <p:txBody>
          <a:bodyPr/>
          <a:lstStyle/>
          <a:p>
            <a:r>
              <a:rPr lang="en-US" altLang="zh-TW" dirty="0"/>
              <a:t>A way for curve fitting in “least square sense” </a:t>
            </a:r>
          </a:p>
          <a:p>
            <a:r>
              <a:rPr lang="en-US" altLang="zh-TW" dirty="0"/>
              <a:t>Higher dimensional data are projected into lower dimensional space to suppress irrelevant details</a:t>
            </a:r>
            <a:endParaRPr lang="en-US" altLang="zh-TW" sz="2000" dirty="0"/>
          </a:p>
          <a:p>
            <a:r>
              <a:rPr lang="en-US" altLang="zh-TW" dirty="0"/>
              <a:t>Such projection is most conveniently accomplished by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least </a:t>
            </a:r>
            <a:r>
              <a:rPr lang="en-US" altLang="zh-TW" dirty="0">
                <a:solidFill>
                  <a:srgbClr val="FF0000"/>
                </a:solidFill>
              </a:rPr>
              <a:t>square method</a:t>
            </a:r>
          </a:p>
          <a:p>
            <a:endParaRPr lang="en-US" altLang="zh-TW" dirty="0"/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 flipV="1">
            <a:off x="1476375" y="414972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>
            <a:off x="900113" y="5876925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9" name="Oval 9"/>
          <p:cNvSpPr>
            <a:spLocks noChangeArrowheads="1"/>
          </p:cNvSpPr>
          <p:nvPr/>
        </p:nvSpPr>
        <p:spPr bwMode="auto">
          <a:xfrm>
            <a:off x="1979613" y="50847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70" name="Oval 10"/>
          <p:cNvSpPr>
            <a:spLocks noChangeArrowheads="1"/>
          </p:cNvSpPr>
          <p:nvPr/>
        </p:nvSpPr>
        <p:spPr bwMode="auto">
          <a:xfrm>
            <a:off x="2411413" y="52292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71" name="Oval 11"/>
          <p:cNvSpPr>
            <a:spLocks noChangeArrowheads="1"/>
          </p:cNvSpPr>
          <p:nvPr/>
        </p:nvSpPr>
        <p:spPr bwMode="auto">
          <a:xfrm>
            <a:off x="2411413" y="494188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72" name="Oval 12"/>
          <p:cNvSpPr>
            <a:spLocks noChangeArrowheads="1"/>
          </p:cNvSpPr>
          <p:nvPr/>
        </p:nvSpPr>
        <p:spPr bwMode="auto">
          <a:xfrm>
            <a:off x="2700338" y="50133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73" name="Oval 13"/>
          <p:cNvSpPr>
            <a:spLocks noChangeArrowheads="1"/>
          </p:cNvSpPr>
          <p:nvPr/>
        </p:nvSpPr>
        <p:spPr bwMode="auto">
          <a:xfrm>
            <a:off x="2627313" y="46529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74" name="Oval 14"/>
          <p:cNvSpPr>
            <a:spLocks noChangeArrowheads="1"/>
          </p:cNvSpPr>
          <p:nvPr/>
        </p:nvSpPr>
        <p:spPr bwMode="auto">
          <a:xfrm>
            <a:off x="3059113" y="50133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75" name="Oval 15"/>
          <p:cNvSpPr>
            <a:spLocks noChangeArrowheads="1"/>
          </p:cNvSpPr>
          <p:nvPr/>
        </p:nvSpPr>
        <p:spPr bwMode="auto">
          <a:xfrm>
            <a:off x="3132138" y="44370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76" name="Oval 16"/>
          <p:cNvSpPr>
            <a:spLocks noChangeArrowheads="1"/>
          </p:cNvSpPr>
          <p:nvPr/>
        </p:nvSpPr>
        <p:spPr bwMode="auto">
          <a:xfrm>
            <a:off x="1979613" y="558958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77" name="Line 17"/>
          <p:cNvSpPr>
            <a:spLocks noChangeShapeType="1"/>
          </p:cNvSpPr>
          <p:nvPr/>
        </p:nvSpPr>
        <p:spPr bwMode="auto">
          <a:xfrm flipV="1">
            <a:off x="1187450" y="4292600"/>
            <a:ext cx="2305050" cy="18002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78" name="Line 18"/>
          <p:cNvSpPr>
            <a:spLocks noChangeShapeType="1"/>
          </p:cNvSpPr>
          <p:nvPr/>
        </p:nvSpPr>
        <p:spPr bwMode="auto">
          <a:xfrm>
            <a:off x="2057400" y="5159375"/>
            <a:ext cx="112713" cy="141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79" name="Line 19"/>
          <p:cNvSpPr>
            <a:spLocks noChangeShapeType="1"/>
          </p:cNvSpPr>
          <p:nvPr/>
        </p:nvSpPr>
        <p:spPr bwMode="auto">
          <a:xfrm>
            <a:off x="2916238" y="4797425"/>
            <a:ext cx="161925" cy="201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80" name="Line 20"/>
          <p:cNvSpPr>
            <a:spLocks noChangeShapeType="1"/>
          </p:cNvSpPr>
          <p:nvPr/>
        </p:nvSpPr>
        <p:spPr bwMode="auto">
          <a:xfrm>
            <a:off x="2700338" y="4724400"/>
            <a:ext cx="114300" cy="1365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81" name="Text Box 21"/>
          <p:cNvSpPr txBox="1">
            <a:spLocks noChangeArrowheads="1"/>
          </p:cNvSpPr>
          <p:nvPr/>
        </p:nvSpPr>
        <p:spPr bwMode="auto">
          <a:xfrm>
            <a:off x="4067175" y="4416425"/>
            <a:ext cx="5019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Linear projection from 2D to 1D space:</a:t>
            </a:r>
          </a:p>
          <a:p>
            <a:r>
              <a:rPr lang="en-US" altLang="zh-TW" sz="2400">
                <a:latin typeface="Times New Roman" pitchFamily="18" charset="0"/>
              </a:rPr>
              <a:t>Original data distributed in a 2D space</a:t>
            </a:r>
          </a:p>
          <a:p>
            <a:r>
              <a:rPr lang="en-US" altLang="zh-TW" sz="2400">
                <a:latin typeface="Times New Roman" pitchFamily="18" charset="0"/>
              </a:rPr>
              <a:t>They can be approximated as a 1D line </a:t>
            </a:r>
          </a:p>
          <a:p>
            <a:r>
              <a:rPr lang="en-US" altLang="zh-TW" sz="2400">
                <a:latin typeface="Times New Roman" pitchFamily="18" charset="0"/>
              </a:rPr>
              <a:t>or 1D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F33E-CE3F-4CF4-98F1-25ABFA0E9D9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Linear Least Squares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341438"/>
            <a:ext cx="8568183" cy="4967287"/>
          </a:xfrm>
        </p:spPr>
        <p:txBody>
          <a:bodyPr/>
          <a:lstStyle/>
          <a:p>
            <a:r>
              <a:rPr lang="en-US" altLang="zh-TW" sz="3100" dirty="0"/>
              <a:t>For linear problems, we obtain </a:t>
            </a:r>
            <a:r>
              <a:rPr lang="en-US" altLang="zh-TW" sz="3100" dirty="0" smtClean="0"/>
              <a:t>an over-determined </a:t>
            </a:r>
            <a:r>
              <a:rPr lang="en-US" altLang="zh-TW" sz="3100" dirty="0"/>
              <a:t>linear system </a:t>
            </a:r>
            <a:r>
              <a:rPr lang="en-US" altLang="zh-TW" sz="3100" b="1" dirty="0" err="1"/>
              <a:t>Aa</a:t>
            </a:r>
            <a:r>
              <a:rPr lang="en-US" altLang="zh-TW" sz="3100" dirty="0"/>
              <a:t> = </a:t>
            </a:r>
            <a:r>
              <a:rPr lang="en-US" altLang="zh-TW" sz="3100" b="1" dirty="0"/>
              <a:t>b</a:t>
            </a:r>
            <a:r>
              <a:rPr lang="en-US" altLang="zh-TW" sz="3100" dirty="0"/>
              <a:t> with </a:t>
            </a:r>
            <a:r>
              <a:rPr lang="en-US" altLang="zh-TW" sz="3100" i="1" dirty="0" err="1"/>
              <a:t>m</a:t>
            </a:r>
            <a:r>
              <a:rPr lang="en-US" altLang="zh-TW" sz="3100" dirty="0" err="1">
                <a:cs typeface="Times New Roman" pitchFamily="18" charset="0"/>
              </a:rPr>
              <a:t>×</a:t>
            </a:r>
            <a:r>
              <a:rPr lang="en-US" altLang="zh-TW" sz="3100" i="1" dirty="0" err="1"/>
              <a:t>n</a:t>
            </a:r>
            <a:r>
              <a:rPr lang="en-US" altLang="zh-TW" sz="3100" dirty="0"/>
              <a:t> matrix </a:t>
            </a:r>
            <a:r>
              <a:rPr lang="en-US" altLang="zh-TW" sz="3100" b="1" dirty="0"/>
              <a:t>A</a:t>
            </a:r>
            <a:r>
              <a:rPr lang="en-US" altLang="zh-TW" sz="3100" dirty="0"/>
              <a:t>, </a:t>
            </a:r>
            <a:r>
              <a:rPr lang="en-US" altLang="zh-TW" sz="3100" i="1" dirty="0"/>
              <a:t>m </a:t>
            </a:r>
            <a:r>
              <a:rPr lang="en-US" altLang="zh-TW" sz="3100" dirty="0"/>
              <a:t>&gt; </a:t>
            </a:r>
            <a:r>
              <a:rPr lang="en-US" altLang="zh-TW" sz="3100" i="1" dirty="0"/>
              <a:t>n</a:t>
            </a:r>
          </a:p>
          <a:p>
            <a:r>
              <a:rPr lang="en-US" altLang="zh-TW" dirty="0"/>
              <a:t>System is better written </a:t>
            </a:r>
            <a:r>
              <a:rPr lang="en-US" altLang="zh-TW" dirty="0" smtClean="0"/>
              <a:t>as </a:t>
            </a:r>
            <a:r>
              <a:rPr lang="en-US" altLang="zh-TW" b="1" dirty="0" err="1" smtClean="0"/>
              <a:t>Aa</a:t>
            </a:r>
            <a:r>
              <a:rPr lang="en-US" altLang="zh-TW" b="1" dirty="0" smtClean="0"/>
              <a:t> </a:t>
            </a:r>
            <a:r>
              <a:rPr lang="en-US" altLang="zh-TW" dirty="0">
                <a:cs typeface="Times New Roman" pitchFamily="18" charset="0"/>
              </a:rPr>
              <a:t>≈ </a:t>
            </a:r>
            <a:r>
              <a:rPr lang="en-US" altLang="zh-TW" b="1" dirty="0">
                <a:cs typeface="Times New Roman" pitchFamily="18" charset="0"/>
              </a:rPr>
              <a:t>b</a:t>
            </a:r>
            <a:r>
              <a:rPr lang="en-US" altLang="zh-TW" dirty="0">
                <a:cs typeface="Times New Roman" pitchFamily="18" charset="0"/>
              </a:rPr>
              <a:t>, since equality is usually not exactly satisfied when </a:t>
            </a:r>
            <a:r>
              <a:rPr lang="en-US" altLang="zh-TW" i="1" dirty="0">
                <a:cs typeface="Times New Roman" pitchFamily="18" charset="0"/>
              </a:rPr>
              <a:t>m</a:t>
            </a:r>
            <a:r>
              <a:rPr lang="en-US" altLang="zh-TW" dirty="0">
                <a:cs typeface="Times New Roman" pitchFamily="18" charset="0"/>
              </a:rPr>
              <a:t> &gt; </a:t>
            </a:r>
            <a:r>
              <a:rPr lang="en-US" altLang="zh-TW" i="1" dirty="0">
                <a:cs typeface="Times New Roman" pitchFamily="18" charset="0"/>
              </a:rPr>
              <a:t>n</a:t>
            </a:r>
          </a:p>
          <a:p>
            <a:r>
              <a:rPr lang="en-US" altLang="zh-TW" dirty="0">
                <a:cs typeface="Times New Roman" pitchFamily="18" charset="0"/>
              </a:rPr>
              <a:t>Least squares solution </a:t>
            </a:r>
            <a:r>
              <a:rPr lang="en-US" altLang="zh-TW" b="1" dirty="0">
                <a:cs typeface="Times New Roman" pitchFamily="18" charset="0"/>
              </a:rPr>
              <a:t>a</a:t>
            </a:r>
            <a:r>
              <a:rPr lang="en-US" altLang="zh-TW" dirty="0">
                <a:cs typeface="Times New Roman" pitchFamily="18" charset="0"/>
              </a:rPr>
              <a:t> minimizes </a:t>
            </a:r>
            <a:r>
              <a:rPr lang="en-US" altLang="zh-TW" dirty="0" smtClean="0">
                <a:cs typeface="Times New Roman" pitchFamily="18" charset="0"/>
              </a:rPr>
              <a:t>a squared </a:t>
            </a:r>
            <a:r>
              <a:rPr lang="en-US" altLang="zh-TW" dirty="0">
                <a:cs typeface="Times New Roman" pitchFamily="18" charset="0"/>
              </a:rPr>
              <a:t>Euclidean norm of residual vector </a:t>
            </a:r>
            <a:r>
              <a:rPr lang="en-US" altLang="zh-TW" b="1" dirty="0">
                <a:cs typeface="Times New Roman" pitchFamily="18" charset="0"/>
              </a:rPr>
              <a:t>r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b="1" dirty="0">
                <a:cs typeface="Times New Roman" pitchFamily="18" charset="0"/>
              </a:rPr>
              <a:t>b </a:t>
            </a:r>
            <a:r>
              <a:rPr lang="en-US" altLang="zh-TW" dirty="0">
                <a:cs typeface="Times New Roman" pitchFamily="18" charset="0"/>
              </a:rPr>
              <a:t>- </a:t>
            </a:r>
            <a:r>
              <a:rPr lang="en-US" altLang="zh-TW" b="1" dirty="0" err="1">
                <a:cs typeface="Times New Roman" pitchFamily="18" charset="0"/>
              </a:rPr>
              <a:t>Aa</a:t>
            </a:r>
            <a:endParaRPr lang="en-US" altLang="zh-TW" b="1" dirty="0">
              <a:cs typeface="Times New Roman" pitchFamily="18" charset="0"/>
            </a:endParaRPr>
          </a:p>
        </p:txBody>
      </p:sp>
      <p:graphicFrame>
        <p:nvGraphicFramePr>
          <p:cNvPr id="483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81927"/>
              </p:ext>
            </p:extLst>
          </p:nvPr>
        </p:nvGraphicFramePr>
        <p:xfrm>
          <a:off x="2339752" y="4941168"/>
          <a:ext cx="45481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42" name="方程式" r:id="rId3" imgW="1447560" imgH="317160" progId="Equation.3">
                  <p:embed/>
                </p:oleObj>
              </mc:Choice>
              <mc:Fallback>
                <p:oleObj name="方程式" r:id="rId3" imgW="144756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941168"/>
                        <a:ext cx="4548187" cy="9969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20519</TotalTime>
  <Words>897</Words>
  <Application>Microsoft Office PowerPoint</Application>
  <PresentationFormat>如螢幕大小 (4:3)</PresentationFormat>
  <Paragraphs>174</Paragraphs>
  <Slides>22</Slides>
  <Notes>3</Notes>
  <HiddenSlides>4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Textured</vt:lpstr>
      <vt:lpstr>方程式</vt:lpstr>
      <vt:lpstr>Microsoft 方程式編輯器 3.0</vt:lpstr>
      <vt:lpstr>Interpolation &amp; Curve Fitting: Least Square Approximations</vt:lpstr>
      <vt:lpstr>Curve Fitting</vt:lpstr>
      <vt:lpstr>Curve Fitting</vt:lpstr>
      <vt:lpstr>Linear and Nonlinear Curve Fitting Examples</vt:lpstr>
      <vt:lpstr>A Toy Example</vt:lpstr>
      <vt:lpstr>Example: curve fitting (cont.)</vt:lpstr>
      <vt:lpstr>Example: curve fitting (cont.)</vt:lpstr>
      <vt:lpstr>Least Square Approximations</vt:lpstr>
      <vt:lpstr>Linear Least Squares</vt:lpstr>
      <vt:lpstr>Normal Equations</vt:lpstr>
      <vt:lpstr>Geometric Interpretation of Normal Equations</vt:lpstr>
      <vt:lpstr>Orthogonality</vt:lpstr>
      <vt:lpstr>Side note: Pseudoinverse for solving Aa = b</vt:lpstr>
      <vt:lpstr>Condition Number of Rectangular Matrix</vt:lpstr>
      <vt:lpstr>Condition Number of Rectangular Matrix</vt:lpstr>
      <vt:lpstr>Sensitivity and Conditioning</vt:lpstr>
      <vt:lpstr>PowerPoint 簡報</vt:lpstr>
      <vt:lpstr>Sensitivity and Conditioning</vt:lpstr>
      <vt:lpstr>Normal Equation Method</vt:lpstr>
      <vt:lpstr>Example: Normal Equation Method</vt:lpstr>
      <vt:lpstr>Example: Normal Equation Method</vt:lpstr>
      <vt:lpstr>Example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555</cp:revision>
  <dcterms:created xsi:type="dcterms:W3CDTF">2006-09-01T06:13:59Z</dcterms:created>
  <dcterms:modified xsi:type="dcterms:W3CDTF">2017-03-26T08:03:34Z</dcterms:modified>
</cp:coreProperties>
</file>