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0"/>
  </p:notesMasterIdLst>
  <p:handoutMasterIdLst>
    <p:handoutMasterId r:id="rId21"/>
  </p:handoutMasterIdLst>
  <p:sldIdLst>
    <p:sldId id="429" r:id="rId2"/>
    <p:sldId id="473" r:id="rId3"/>
    <p:sldId id="496" r:id="rId4"/>
    <p:sldId id="474" r:id="rId5"/>
    <p:sldId id="476" r:id="rId6"/>
    <p:sldId id="475" r:id="rId7"/>
    <p:sldId id="483" r:id="rId8"/>
    <p:sldId id="495" r:id="rId9"/>
    <p:sldId id="485" r:id="rId10"/>
    <p:sldId id="486" r:id="rId11"/>
    <p:sldId id="488" r:id="rId12"/>
    <p:sldId id="489" r:id="rId13"/>
    <p:sldId id="491" r:id="rId14"/>
    <p:sldId id="490" r:id="rId15"/>
    <p:sldId id="492" r:id="rId16"/>
    <p:sldId id="493" r:id="rId17"/>
    <p:sldId id="494" r:id="rId18"/>
    <p:sldId id="497" r:id="rId19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0385" autoAdjust="0"/>
  </p:normalViewPr>
  <p:slideViewPr>
    <p:cSldViewPr>
      <p:cViewPr varScale="1">
        <p:scale>
          <a:sx n="26" d="100"/>
          <a:sy n="26" d="100"/>
        </p:scale>
        <p:origin x="-8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75B46B7-B091-44C5-BE87-F2AA3413B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43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1DCE6AF-94B5-4DE8-81EF-D780FE353E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753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74EEC-5588-4F91-ACD2-2E5DD015DF38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83555-C140-4338-B8C5-272A700A5A6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Sine is an odd function; cosine is an even function.</a:t>
            </a:r>
          </a:p>
          <a:p>
            <a:endParaRPr lang="en-US" altLang="zh-TW"/>
          </a:p>
          <a:p>
            <a:r>
              <a:rPr lang="en-US" altLang="zh-TW"/>
              <a:t>sin(nx)sin(mx) = [cos(n-m)x – cos(n+m)x]/2</a:t>
            </a:r>
          </a:p>
          <a:p>
            <a:endParaRPr lang="en-US" altLang="zh-TW"/>
          </a:p>
          <a:p>
            <a:r>
              <a:rPr lang="en-US" altLang="zh-TW"/>
              <a:t>cos(nx)cos(mx) = [cos(n-m)x + cos(n+m)x]/2</a:t>
            </a:r>
          </a:p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9F7A74DD-AA3B-47CD-B88A-734AB14CFD6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1EB9B-9118-4303-9E7B-8E406065A5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36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57B74-B415-435A-95F2-31E76EF4FD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73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FE6D0-F210-4A61-A1E0-91B8028A56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7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54D43-02D3-4281-A405-EAFC9D7FA0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29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92ABB-BDFC-48C5-97CF-D3C350D587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66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B0DA3-233F-4967-9EE4-6A48E1BF4E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331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677F4-5944-4D12-95E2-85431773AA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8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D23D5-21A3-41DB-BDF1-53546C4511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7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55C15-2939-4116-B30B-C9FC52CD3B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3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F425-DEF2-4B5A-A595-005B77D976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26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552FDA04-F504-4FBB-A781-EF2814259E4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Relationship Id="rId22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Function Approximation:</a:t>
            </a:r>
            <a:br>
              <a:rPr lang="en-US" altLang="zh-TW" sz="4800"/>
            </a:br>
            <a:r>
              <a:rPr lang="en-US" altLang="zh-TW" sz="4800"/>
              <a:t>Fourier Series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684213" y="5734050"/>
            <a:ext cx="515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Jean Baptiste Joseph Fourier, 1768-1830</a:t>
            </a:r>
          </a:p>
        </p:txBody>
      </p:sp>
      <p:pic>
        <p:nvPicPr>
          <p:cNvPr id="406548" name="Picture 20" descr="Dispersion_pr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349500"/>
            <a:ext cx="4537075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50" name="Picture 22" descr="Fouri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276475"/>
            <a:ext cx="2795588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0D09-303B-4A4B-9096-32C3B2D7D9F5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Fourier Series for Nonperiodic Functions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Chop the interval of interest [0, </a:t>
            </a:r>
            <a:r>
              <a:rPr lang="en-US" altLang="zh-TW" i="1"/>
              <a:t>L</a:t>
            </a:r>
            <a:r>
              <a:rPr lang="en-US" altLang="zh-TW"/>
              <a:t>]</a:t>
            </a:r>
          </a:p>
          <a:p>
            <a:r>
              <a:rPr lang="en-US" altLang="zh-TW"/>
              <a:t>Make a periodic function with period </a:t>
            </a:r>
            <a:r>
              <a:rPr lang="en-US" altLang="zh-TW" i="1"/>
              <a:t>L</a:t>
            </a:r>
          </a:p>
          <a:p>
            <a:pPr lvl="1"/>
            <a:r>
              <a:rPr lang="en-US" altLang="zh-TW"/>
              <a:t>Even extension</a:t>
            </a:r>
          </a:p>
          <a:p>
            <a:pPr lvl="1"/>
            <a:r>
              <a:rPr lang="en-US" altLang="zh-TW"/>
              <a:t>Odd extension  </a:t>
            </a:r>
          </a:p>
        </p:txBody>
      </p:sp>
      <p:sp>
        <p:nvSpPr>
          <p:cNvPr id="468996" name="Freeform 4"/>
          <p:cNvSpPr>
            <a:spLocks/>
          </p:cNvSpPr>
          <p:nvPr/>
        </p:nvSpPr>
        <p:spPr bwMode="auto">
          <a:xfrm>
            <a:off x="2124075" y="4532313"/>
            <a:ext cx="1079500" cy="1031875"/>
          </a:xfrm>
          <a:custGeom>
            <a:avLst/>
            <a:gdLst>
              <a:gd name="T0" fmla="*/ 0 w 680"/>
              <a:gd name="T1" fmla="*/ 650 h 650"/>
              <a:gd name="T2" fmla="*/ 272 w 680"/>
              <a:gd name="T3" fmla="*/ 106 h 650"/>
              <a:gd name="T4" fmla="*/ 680 w 680"/>
              <a:gd name="T5" fmla="*/ 15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650">
                <a:moveTo>
                  <a:pt x="0" y="650"/>
                </a:moveTo>
                <a:cubicBezTo>
                  <a:pt x="79" y="431"/>
                  <a:pt x="159" y="212"/>
                  <a:pt x="272" y="106"/>
                </a:cubicBezTo>
                <a:cubicBezTo>
                  <a:pt x="385" y="0"/>
                  <a:pt x="532" y="7"/>
                  <a:pt x="680" y="15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8997" name="Freeform 5"/>
          <p:cNvSpPr>
            <a:spLocks/>
          </p:cNvSpPr>
          <p:nvPr/>
        </p:nvSpPr>
        <p:spPr bwMode="auto">
          <a:xfrm>
            <a:off x="3203575" y="4195763"/>
            <a:ext cx="1079500" cy="360362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8998" name="Freeform 6"/>
          <p:cNvSpPr>
            <a:spLocks/>
          </p:cNvSpPr>
          <p:nvPr/>
        </p:nvSpPr>
        <p:spPr bwMode="auto">
          <a:xfrm rot="239644">
            <a:off x="4211638" y="4149725"/>
            <a:ext cx="2447925" cy="1774825"/>
          </a:xfrm>
          <a:custGeom>
            <a:avLst/>
            <a:gdLst>
              <a:gd name="T0" fmla="*/ 0 w 1542"/>
              <a:gd name="T1" fmla="*/ 136 h 1118"/>
              <a:gd name="T2" fmla="*/ 227 w 1542"/>
              <a:gd name="T3" fmla="*/ 226 h 1118"/>
              <a:gd name="T4" fmla="*/ 454 w 1542"/>
              <a:gd name="T5" fmla="*/ 635 h 1118"/>
              <a:gd name="T6" fmla="*/ 635 w 1542"/>
              <a:gd name="T7" fmla="*/ 1088 h 1118"/>
              <a:gd name="T8" fmla="*/ 816 w 1542"/>
              <a:gd name="T9" fmla="*/ 816 h 1118"/>
              <a:gd name="T10" fmla="*/ 953 w 1542"/>
              <a:gd name="T11" fmla="*/ 181 h 1118"/>
              <a:gd name="T12" fmla="*/ 1225 w 1542"/>
              <a:gd name="T13" fmla="*/ 45 h 1118"/>
              <a:gd name="T14" fmla="*/ 1542 w 1542"/>
              <a:gd name="T15" fmla="*/ 453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2" h="1118">
                <a:moveTo>
                  <a:pt x="0" y="136"/>
                </a:moveTo>
                <a:cubicBezTo>
                  <a:pt x="75" y="139"/>
                  <a:pt x="151" y="143"/>
                  <a:pt x="227" y="226"/>
                </a:cubicBezTo>
                <a:cubicBezTo>
                  <a:pt x="303" y="309"/>
                  <a:pt x="386" y="491"/>
                  <a:pt x="454" y="635"/>
                </a:cubicBezTo>
                <a:cubicBezTo>
                  <a:pt x="522" y="779"/>
                  <a:pt x="575" y="1058"/>
                  <a:pt x="635" y="1088"/>
                </a:cubicBezTo>
                <a:cubicBezTo>
                  <a:pt x="695" y="1118"/>
                  <a:pt x="763" y="967"/>
                  <a:pt x="816" y="816"/>
                </a:cubicBezTo>
                <a:cubicBezTo>
                  <a:pt x="869" y="665"/>
                  <a:pt x="885" y="309"/>
                  <a:pt x="953" y="181"/>
                </a:cubicBezTo>
                <a:cubicBezTo>
                  <a:pt x="1021" y="53"/>
                  <a:pt x="1127" y="0"/>
                  <a:pt x="1225" y="45"/>
                </a:cubicBezTo>
                <a:cubicBezTo>
                  <a:pt x="1323" y="90"/>
                  <a:pt x="1432" y="271"/>
                  <a:pt x="1542" y="453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02" name="Line 10"/>
          <p:cNvSpPr>
            <a:spLocks noChangeShapeType="1"/>
          </p:cNvSpPr>
          <p:nvPr/>
        </p:nvSpPr>
        <p:spPr bwMode="auto">
          <a:xfrm>
            <a:off x="1547813" y="5373688"/>
            <a:ext cx="568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03" name="Line 11"/>
          <p:cNvSpPr>
            <a:spLocks noChangeShapeType="1"/>
          </p:cNvSpPr>
          <p:nvPr/>
        </p:nvSpPr>
        <p:spPr bwMode="auto">
          <a:xfrm flipV="1">
            <a:off x="3203575" y="350202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05" name="Line 13"/>
          <p:cNvSpPr>
            <a:spLocks noChangeShapeType="1"/>
          </p:cNvSpPr>
          <p:nvPr/>
        </p:nvSpPr>
        <p:spPr bwMode="auto">
          <a:xfrm>
            <a:off x="4284663" y="3789363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06" name="Line 14"/>
          <p:cNvSpPr>
            <a:spLocks noChangeShapeType="1"/>
          </p:cNvSpPr>
          <p:nvPr/>
        </p:nvSpPr>
        <p:spPr bwMode="auto">
          <a:xfrm>
            <a:off x="3276600" y="38623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07" name="Text Box 15"/>
          <p:cNvSpPr txBox="1">
            <a:spLocks noChangeArrowheads="1"/>
          </p:cNvSpPr>
          <p:nvPr/>
        </p:nvSpPr>
        <p:spPr bwMode="auto">
          <a:xfrm>
            <a:off x="3598863" y="3681413"/>
            <a:ext cx="325437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>
                <a:latin typeface="Times New Roman" pitchFamily="18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  <p:bldP spid="468996" grpId="0" animBg="1"/>
      <p:bldP spid="468998" grpId="0" animBg="1"/>
      <p:bldP spid="469005" grpId="0" animBg="1"/>
      <p:bldP spid="469006" grpId="0" animBg="1"/>
      <p:bldP spid="4690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9E86-CB83-4615-9ED5-91D043B8DAA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Fourier Series for Nonperiodic Functions: Even Extension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Solution 1: make an even function by reflecting the segment about </a:t>
            </a:r>
            <a:r>
              <a:rPr lang="en-US" altLang="zh-TW" i="1"/>
              <a:t>y</a:t>
            </a:r>
            <a:r>
              <a:rPr lang="en-US" altLang="zh-TW"/>
              <a:t>-axis,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)=</a:t>
            </a:r>
            <a:r>
              <a:rPr lang="en-US" altLang="zh-TW" i="1"/>
              <a:t>f</a:t>
            </a:r>
            <a:r>
              <a:rPr lang="en-US" altLang="zh-TW"/>
              <a:t>(-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</p:txBody>
      </p:sp>
      <p:sp>
        <p:nvSpPr>
          <p:cNvPr id="471044" name="Freeform 4"/>
          <p:cNvSpPr>
            <a:spLocks/>
          </p:cNvSpPr>
          <p:nvPr/>
        </p:nvSpPr>
        <p:spPr bwMode="auto">
          <a:xfrm flipH="1">
            <a:off x="2120900" y="3333750"/>
            <a:ext cx="1079500" cy="360363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47" name="Freeform 7"/>
          <p:cNvSpPr>
            <a:spLocks/>
          </p:cNvSpPr>
          <p:nvPr/>
        </p:nvSpPr>
        <p:spPr bwMode="auto">
          <a:xfrm>
            <a:off x="3203575" y="3330575"/>
            <a:ext cx="1079500" cy="360363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49" name="Line 9"/>
          <p:cNvSpPr>
            <a:spLocks noChangeShapeType="1"/>
          </p:cNvSpPr>
          <p:nvPr/>
        </p:nvSpPr>
        <p:spPr bwMode="auto">
          <a:xfrm>
            <a:off x="1547813" y="4508500"/>
            <a:ext cx="568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50" name="Line 10"/>
          <p:cNvSpPr>
            <a:spLocks noChangeShapeType="1"/>
          </p:cNvSpPr>
          <p:nvPr/>
        </p:nvSpPr>
        <p:spPr bwMode="auto">
          <a:xfrm flipV="1">
            <a:off x="3203575" y="26368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51" name="Line 11"/>
          <p:cNvSpPr>
            <a:spLocks noChangeShapeType="1"/>
          </p:cNvSpPr>
          <p:nvPr/>
        </p:nvSpPr>
        <p:spPr bwMode="auto">
          <a:xfrm>
            <a:off x="4284663" y="2924175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53" name="Line 13"/>
          <p:cNvSpPr>
            <a:spLocks noChangeShapeType="1"/>
          </p:cNvSpPr>
          <p:nvPr/>
        </p:nvSpPr>
        <p:spPr bwMode="auto">
          <a:xfrm>
            <a:off x="2124075" y="2924175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54" name="Freeform 14"/>
          <p:cNvSpPr>
            <a:spLocks/>
          </p:cNvSpPr>
          <p:nvPr/>
        </p:nvSpPr>
        <p:spPr bwMode="auto">
          <a:xfrm flipH="1">
            <a:off x="4284663" y="3325813"/>
            <a:ext cx="1079500" cy="360362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55" name="Freeform 15"/>
          <p:cNvSpPr>
            <a:spLocks/>
          </p:cNvSpPr>
          <p:nvPr/>
        </p:nvSpPr>
        <p:spPr bwMode="auto">
          <a:xfrm>
            <a:off x="1044575" y="3336925"/>
            <a:ext cx="1079500" cy="360363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56" name="Line 16"/>
          <p:cNvSpPr>
            <a:spLocks noChangeShapeType="1"/>
          </p:cNvSpPr>
          <p:nvPr/>
        </p:nvSpPr>
        <p:spPr bwMode="auto">
          <a:xfrm>
            <a:off x="3276600" y="29972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57" name="Text Box 17"/>
          <p:cNvSpPr txBox="1">
            <a:spLocks noChangeArrowheads="1"/>
          </p:cNvSpPr>
          <p:nvPr/>
        </p:nvSpPr>
        <p:spPr bwMode="auto">
          <a:xfrm>
            <a:off x="3598863" y="2816225"/>
            <a:ext cx="325437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>
                <a:latin typeface="Times New Roman" pitchFamily="18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 animBg="1"/>
      <p:bldP spid="471053" grpId="0" animBg="1"/>
      <p:bldP spid="471054" grpId="0" animBg="1"/>
      <p:bldP spid="4710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E798-72DF-431C-8E0C-7416E04B52D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Fourier Series for Nonperiodic Functions:</a:t>
            </a:r>
            <a:br>
              <a:rPr lang="en-US" altLang="zh-TW" sz="3600"/>
            </a:br>
            <a:r>
              <a:rPr lang="en-US" altLang="zh-TW" sz="3600"/>
              <a:t>Odd Extension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Solution 2: make an odd function by reflecting the segment about the origin,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(-</a:t>
            </a:r>
            <a:r>
              <a:rPr lang="en-US" altLang="zh-TW" i="1" dirty="0" smtClean="0"/>
              <a:t>x</a:t>
            </a:r>
            <a:r>
              <a:rPr lang="en-US" altLang="zh-TW" dirty="0"/>
              <a:t>) = -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</a:p>
        </p:txBody>
      </p:sp>
      <p:sp>
        <p:nvSpPr>
          <p:cNvPr id="472069" name="Freeform 5"/>
          <p:cNvSpPr>
            <a:spLocks/>
          </p:cNvSpPr>
          <p:nvPr/>
        </p:nvSpPr>
        <p:spPr bwMode="auto">
          <a:xfrm>
            <a:off x="3203575" y="3330575"/>
            <a:ext cx="1079500" cy="360363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0" name="Line 6"/>
          <p:cNvSpPr>
            <a:spLocks noChangeShapeType="1"/>
          </p:cNvSpPr>
          <p:nvPr/>
        </p:nvSpPr>
        <p:spPr bwMode="auto">
          <a:xfrm>
            <a:off x="1547813" y="4508500"/>
            <a:ext cx="568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1" name="Line 7"/>
          <p:cNvSpPr>
            <a:spLocks noChangeShapeType="1"/>
          </p:cNvSpPr>
          <p:nvPr/>
        </p:nvSpPr>
        <p:spPr bwMode="auto">
          <a:xfrm flipV="1">
            <a:off x="3203575" y="26368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>
            <a:off x="4284663" y="29241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3" name="Line 9"/>
          <p:cNvSpPr>
            <a:spLocks noChangeShapeType="1"/>
          </p:cNvSpPr>
          <p:nvPr/>
        </p:nvSpPr>
        <p:spPr bwMode="auto">
          <a:xfrm>
            <a:off x="2124075" y="2924175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5" name="Freeform 11"/>
          <p:cNvSpPr>
            <a:spLocks/>
          </p:cNvSpPr>
          <p:nvPr/>
        </p:nvSpPr>
        <p:spPr bwMode="auto">
          <a:xfrm>
            <a:off x="1044575" y="3336925"/>
            <a:ext cx="1079500" cy="360363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6" name="Freeform 12"/>
          <p:cNvSpPr>
            <a:spLocks/>
          </p:cNvSpPr>
          <p:nvPr/>
        </p:nvSpPr>
        <p:spPr bwMode="auto">
          <a:xfrm>
            <a:off x="2124075" y="5373688"/>
            <a:ext cx="1079500" cy="360362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7" name="Freeform 13"/>
          <p:cNvSpPr>
            <a:spLocks/>
          </p:cNvSpPr>
          <p:nvPr/>
        </p:nvSpPr>
        <p:spPr bwMode="auto">
          <a:xfrm>
            <a:off x="4284663" y="5373688"/>
            <a:ext cx="1079500" cy="360362"/>
          </a:xfrm>
          <a:custGeom>
            <a:avLst/>
            <a:gdLst>
              <a:gd name="T0" fmla="*/ 0 w 544"/>
              <a:gd name="T1" fmla="*/ 250 h 250"/>
              <a:gd name="T2" fmla="*/ 181 w 544"/>
              <a:gd name="T3" fmla="*/ 205 h 250"/>
              <a:gd name="T4" fmla="*/ 363 w 544"/>
              <a:gd name="T5" fmla="*/ 23 h 250"/>
              <a:gd name="T6" fmla="*/ 544 w 544"/>
              <a:gd name="T7" fmla="*/ 6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250">
                <a:moveTo>
                  <a:pt x="0" y="250"/>
                </a:moveTo>
                <a:cubicBezTo>
                  <a:pt x="60" y="246"/>
                  <a:pt x="121" y="243"/>
                  <a:pt x="181" y="205"/>
                </a:cubicBezTo>
                <a:cubicBezTo>
                  <a:pt x="241" y="167"/>
                  <a:pt x="302" y="46"/>
                  <a:pt x="363" y="23"/>
                </a:cubicBezTo>
                <a:cubicBezTo>
                  <a:pt x="424" y="0"/>
                  <a:pt x="514" y="69"/>
                  <a:pt x="544" y="69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8" name="Line 14"/>
          <p:cNvSpPr>
            <a:spLocks noChangeShapeType="1"/>
          </p:cNvSpPr>
          <p:nvPr/>
        </p:nvSpPr>
        <p:spPr bwMode="auto">
          <a:xfrm>
            <a:off x="3276600" y="29972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079" name="Text Box 15"/>
          <p:cNvSpPr txBox="1">
            <a:spLocks noChangeArrowheads="1"/>
          </p:cNvSpPr>
          <p:nvPr/>
        </p:nvSpPr>
        <p:spPr bwMode="auto">
          <a:xfrm>
            <a:off x="3598863" y="2816225"/>
            <a:ext cx="325437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i="1">
                <a:latin typeface="Times New Roman" pitchFamily="18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3" grpId="0" animBg="1"/>
      <p:bldP spid="472075" grpId="0" animBg="1"/>
      <p:bldP spid="472076" grpId="0" animBg="1"/>
      <p:bldP spid="4720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69BF-A775-4CEC-A5D9-2D080D28711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Even and Odd Functions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000"/>
              <a:t>Product of two even functions is an even function</a:t>
            </a:r>
          </a:p>
          <a:p>
            <a:r>
              <a:rPr lang="en-US" altLang="zh-TW" sz="3100"/>
              <a:t>Product of two odd functions is an even function</a:t>
            </a:r>
          </a:p>
          <a:p>
            <a:r>
              <a:rPr lang="en-US" altLang="zh-TW"/>
              <a:t>Product of an even function and an odd function is an odd function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971550" y="4221163"/>
          <a:ext cx="64087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8" name="方程式" r:id="rId3" imgW="2476440" imgH="330120" progId="Equation.3">
                  <p:embed/>
                </p:oleObj>
              </mc:Choice>
              <mc:Fallback>
                <p:oleObj name="方程式" r:id="rId3" imgW="247644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6408738" cy="855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1042988" y="5373688"/>
          <a:ext cx="49688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9" name="方程式" r:id="rId5" imgW="1879560" imgH="330120" progId="Equation.3">
                  <p:embed/>
                </p:oleObj>
              </mc:Choice>
              <mc:Fallback>
                <p:oleObj name="方程式" r:id="rId5" imgW="187956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4968875" cy="8747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6F30-2D86-4E56-BB2C-4FAE58AE064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Fourier Series for Even Functions</a:t>
            </a:r>
          </a:p>
        </p:txBody>
      </p:sp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1187450" y="1557338"/>
          <a:ext cx="61579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8" name="方程式" r:id="rId3" imgW="2844720" imgH="393480" progId="Equation.3">
                  <p:embed/>
                </p:oleObj>
              </mc:Choice>
              <mc:Fallback>
                <p:oleObj name="方程式" r:id="rId3" imgW="28447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6157913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1619250" y="2565400"/>
          <a:ext cx="37099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9" name="方程式" r:id="rId5" imgW="1714320" imgH="393480" progId="Equation.3">
                  <p:embed/>
                </p:oleObj>
              </mc:Choice>
              <mc:Fallback>
                <p:oleObj name="方程式" r:id="rId5" imgW="1714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5400"/>
                        <a:ext cx="3709988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6" name="Object 8"/>
          <p:cNvGraphicFramePr>
            <a:graphicFrameLocks noChangeAspect="1"/>
          </p:cNvGraphicFramePr>
          <p:nvPr/>
        </p:nvGraphicFramePr>
        <p:xfrm>
          <a:off x="1692275" y="3644900"/>
          <a:ext cx="34623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0" name="方程式" r:id="rId7" imgW="1600200" imgH="393480" progId="Equation.3">
                  <p:embed/>
                </p:oleObj>
              </mc:Choice>
              <mc:Fallback>
                <p:oleObj name="方程式" r:id="rId7" imgW="16002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44900"/>
                        <a:ext cx="3462338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7" name="Object 9"/>
          <p:cNvGraphicFramePr>
            <a:graphicFrameLocks noChangeAspect="1"/>
          </p:cNvGraphicFramePr>
          <p:nvPr/>
        </p:nvGraphicFramePr>
        <p:xfrm>
          <a:off x="1258888" y="4652963"/>
          <a:ext cx="61039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1" name="方程式" r:id="rId9" imgW="2819160" imgH="393480" progId="Equation.3">
                  <p:embed/>
                </p:oleObj>
              </mc:Choice>
              <mc:Fallback>
                <p:oleObj name="方程式" r:id="rId9" imgW="28191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52963"/>
                        <a:ext cx="6103937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8" name="Object 10"/>
          <p:cNvGraphicFramePr>
            <a:graphicFrameLocks noChangeAspect="1"/>
          </p:cNvGraphicFramePr>
          <p:nvPr/>
        </p:nvGraphicFramePr>
        <p:xfrm>
          <a:off x="1743075" y="5589588"/>
          <a:ext cx="5238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2" name="方程式" r:id="rId11" imgW="241200" imgH="177480" progId="Equation.3">
                  <p:embed/>
                </p:oleObj>
              </mc:Choice>
              <mc:Fallback>
                <p:oleObj name="方程式" r:id="rId11" imgW="2412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589588"/>
                        <a:ext cx="523875" cy="385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9" name="Text Box 11"/>
          <p:cNvSpPr txBox="1">
            <a:spLocks noChangeArrowheads="1"/>
          </p:cNvSpPr>
          <p:nvPr/>
        </p:nvSpPr>
        <p:spPr bwMode="auto">
          <a:xfrm>
            <a:off x="4354513" y="5516563"/>
            <a:ext cx="2249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odd function</a:t>
            </a: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2914650" y="4724400"/>
            <a:ext cx="2089150" cy="7921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2771775" y="2636838"/>
            <a:ext cx="2160588" cy="7921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3102" name="Text Box 14"/>
          <p:cNvSpPr txBox="1">
            <a:spLocks noChangeArrowheads="1"/>
          </p:cNvSpPr>
          <p:nvPr/>
        </p:nvSpPr>
        <p:spPr bwMode="auto">
          <a:xfrm>
            <a:off x="5508625" y="2708275"/>
            <a:ext cx="2408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even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/>
      <p:bldP spid="473100" grpId="0" animBg="1"/>
      <p:bldP spid="473101" grpId="0" animBg="1"/>
      <p:bldP spid="473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85FE-C2DF-446F-98BA-6483229B79F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Fourier Series for Odd Functions</a:t>
            </a:r>
          </a:p>
        </p:txBody>
      </p:sp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1187450" y="1557338"/>
          <a:ext cx="61579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3" name="方程式" r:id="rId3" imgW="2844720" imgH="393480" progId="Equation.3">
                  <p:embed/>
                </p:oleObj>
              </mc:Choice>
              <mc:Fallback>
                <p:oleObj name="方程式" r:id="rId3" imgW="28447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6157913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1695450" y="4365625"/>
          <a:ext cx="3627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4" name="方程式" r:id="rId5" imgW="1676160" imgH="393480" progId="Equation.3">
                  <p:embed/>
                </p:oleObj>
              </mc:Choice>
              <mc:Fallback>
                <p:oleObj name="方程式" r:id="rId5" imgW="1676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365625"/>
                        <a:ext cx="3627438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1" name="Object 5"/>
          <p:cNvGraphicFramePr>
            <a:graphicFrameLocks noChangeAspect="1"/>
          </p:cNvGraphicFramePr>
          <p:nvPr/>
        </p:nvGraphicFramePr>
        <p:xfrm>
          <a:off x="1660525" y="5445125"/>
          <a:ext cx="34083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5" name="方程式" r:id="rId7" imgW="1574640" imgH="393480" progId="Equation.3">
                  <p:embed/>
                </p:oleObj>
              </mc:Choice>
              <mc:Fallback>
                <p:oleObj name="方程式" r:id="rId7" imgW="1574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445125"/>
                        <a:ext cx="3408363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2" name="Object 6"/>
          <p:cNvGraphicFramePr>
            <a:graphicFrameLocks noChangeAspect="1"/>
          </p:cNvGraphicFramePr>
          <p:nvPr/>
        </p:nvGraphicFramePr>
        <p:xfrm>
          <a:off x="1227138" y="3141663"/>
          <a:ext cx="61039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6" name="方程式" r:id="rId9" imgW="2819160" imgH="393480" progId="Equation.3">
                  <p:embed/>
                </p:oleObj>
              </mc:Choice>
              <mc:Fallback>
                <p:oleObj name="方程式" r:id="rId9" imgW="2819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141663"/>
                        <a:ext cx="6103937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3" name="Object 7"/>
          <p:cNvGraphicFramePr>
            <a:graphicFrameLocks noChangeAspect="1"/>
          </p:cNvGraphicFramePr>
          <p:nvPr/>
        </p:nvGraphicFramePr>
        <p:xfrm>
          <a:off x="1619250" y="2492375"/>
          <a:ext cx="5238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7" name="方程式" r:id="rId11" imgW="241200" imgH="177480" progId="Equation.3">
                  <p:embed/>
                </p:oleObj>
              </mc:Choice>
              <mc:Fallback>
                <p:oleObj name="方程式" r:id="rId11" imgW="2412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523875" cy="385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5651500" y="2349500"/>
            <a:ext cx="224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odd function</a:t>
            </a: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2884488" y="4437063"/>
            <a:ext cx="2089150" cy="7921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2843213" y="1628775"/>
            <a:ext cx="2160587" cy="7921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5651500" y="4508500"/>
            <a:ext cx="2408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even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4" grpId="0"/>
      <p:bldP spid="475145" grpId="0" animBg="1"/>
      <p:bldP spid="475146" grpId="0" animBg="1"/>
      <p:bldP spid="475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1A55-7778-4071-95EF-9C602A95E4C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/>
              <a:t>Example: Fourier Series of Nonperiodic Functions—even extension</a:t>
            </a: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755650" y="1412875"/>
          <a:ext cx="29146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8" name="方程式" r:id="rId3" imgW="1346040" imgH="457200" progId="Equation.3">
                  <p:embed/>
                </p:oleObj>
              </mc:Choice>
              <mc:Fallback>
                <p:oleObj name="方程式" r:id="rId3" imgW="1346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2914650" cy="992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Object 6"/>
          <p:cNvGraphicFramePr>
            <a:graphicFrameLocks noChangeAspect="1"/>
          </p:cNvGraphicFramePr>
          <p:nvPr/>
        </p:nvGraphicFramePr>
        <p:xfrm>
          <a:off x="468313" y="2492375"/>
          <a:ext cx="3736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9" name="方程式" r:id="rId5" imgW="1726920" imgH="393480" progId="Equation.3">
                  <p:embed/>
                </p:oleObj>
              </mc:Choice>
              <mc:Fallback>
                <p:oleObj name="方程式" r:id="rId5" imgW="17269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3736975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7"/>
          <p:cNvGraphicFramePr>
            <a:graphicFrameLocks noChangeAspect="1"/>
          </p:cNvGraphicFramePr>
          <p:nvPr/>
        </p:nvGraphicFramePr>
        <p:xfrm>
          <a:off x="4356100" y="3284538"/>
          <a:ext cx="357028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20" name="方程式" r:id="rId7" imgW="1650960" imgH="609480" progId="Equation.3">
                  <p:embed/>
                </p:oleObj>
              </mc:Choice>
              <mc:Fallback>
                <p:oleObj name="方程式" r:id="rId7" imgW="165096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84538"/>
                        <a:ext cx="3570288" cy="13223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8" name="Object 8"/>
          <p:cNvGraphicFramePr>
            <a:graphicFrameLocks noChangeAspect="1"/>
          </p:cNvGraphicFramePr>
          <p:nvPr/>
        </p:nvGraphicFramePr>
        <p:xfrm>
          <a:off x="1042988" y="3500438"/>
          <a:ext cx="32432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21" name="方程式" r:id="rId9" imgW="1498320" imgH="393480" progId="Equation.3">
                  <p:embed/>
                </p:oleObj>
              </mc:Choice>
              <mc:Fallback>
                <p:oleObj name="方程式" r:id="rId9" imgW="14983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3243262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9" name="Object 9"/>
          <p:cNvGraphicFramePr>
            <a:graphicFrameLocks noChangeAspect="1"/>
          </p:cNvGraphicFramePr>
          <p:nvPr/>
        </p:nvGraphicFramePr>
        <p:xfrm>
          <a:off x="755650" y="4437063"/>
          <a:ext cx="2638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22" name="方程式" r:id="rId11" imgW="1218960" imgH="393480" progId="Equation.3">
                  <p:embed/>
                </p:oleObj>
              </mc:Choice>
              <mc:Fallback>
                <p:oleObj name="方程式" r:id="rId11" imgW="12189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37063"/>
                        <a:ext cx="2638425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5334000" y="266858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1" name="Line 11"/>
          <p:cNvSpPr>
            <a:spLocks noChangeShapeType="1"/>
          </p:cNvSpPr>
          <p:nvPr/>
        </p:nvSpPr>
        <p:spPr bwMode="auto">
          <a:xfrm flipV="1">
            <a:off x="6918325" y="105251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2" name="Line 12"/>
          <p:cNvSpPr>
            <a:spLocks noChangeShapeType="1"/>
          </p:cNvSpPr>
          <p:nvPr/>
        </p:nvSpPr>
        <p:spPr bwMode="auto">
          <a:xfrm>
            <a:off x="7494588" y="2563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3" name="Line 13"/>
          <p:cNvSpPr>
            <a:spLocks noChangeShapeType="1"/>
          </p:cNvSpPr>
          <p:nvPr/>
        </p:nvSpPr>
        <p:spPr bwMode="auto">
          <a:xfrm>
            <a:off x="8142288" y="2563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4" name="Line 14"/>
          <p:cNvSpPr>
            <a:spLocks noChangeShapeType="1"/>
          </p:cNvSpPr>
          <p:nvPr/>
        </p:nvSpPr>
        <p:spPr bwMode="auto">
          <a:xfrm>
            <a:off x="6342063" y="2563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5694363" y="2563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6" name="Line 16"/>
          <p:cNvSpPr>
            <a:spLocks noChangeShapeType="1"/>
          </p:cNvSpPr>
          <p:nvPr/>
        </p:nvSpPr>
        <p:spPr bwMode="auto">
          <a:xfrm>
            <a:off x="6342063" y="2657475"/>
            <a:ext cx="1150937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7493000" y="1989138"/>
            <a:ext cx="649288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8" name="Line 18"/>
          <p:cNvSpPr>
            <a:spLocks noChangeShapeType="1"/>
          </p:cNvSpPr>
          <p:nvPr/>
        </p:nvSpPr>
        <p:spPr bwMode="auto">
          <a:xfrm>
            <a:off x="5692775" y="1989138"/>
            <a:ext cx="649288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79" name="Line 19"/>
          <p:cNvSpPr>
            <a:spLocks noChangeShapeType="1"/>
          </p:cNvSpPr>
          <p:nvPr/>
        </p:nvSpPr>
        <p:spPr bwMode="auto">
          <a:xfrm>
            <a:off x="6773863" y="19891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7350125" y="2781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476181" name="Text Box 21"/>
          <p:cNvSpPr txBox="1">
            <a:spLocks noChangeArrowheads="1"/>
          </p:cNvSpPr>
          <p:nvPr/>
        </p:nvSpPr>
        <p:spPr bwMode="auto">
          <a:xfrm>
            <a:off x="7997825" y="2781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2</a:t>
            </a:r>
          </a:p>
        </p:txBody>
      </p:sp>
      <p:sp>
        <p:nvSpPr>
          <p:cNvPr id="476182" name="Text Box 22"/>
          <p:cNvSpPr txBox="1">
            <a:spLocks noChangeArrowheads="1"/>
          </p:cNvSpPr>
          <p:nvPr/>
        </p:nvSpPr>
        <p:spPr bwMode="auto">
          <a:xfrm>
            <a:off x="6126163" y="27813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-1</a:t>
            </a:r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5476875" y="27813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-2</a:t>
            </a:r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auto">
          <a:xfrm>
            <a:off x="8716963" y="242093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x</a:t>
            </a:r>
          </a:p>
        </p:txBody>
      </p:sp>
      <p:sp>
        <p:nvSpPr>
          <p:cNvPr id="476185" name="Text Box 25"/>
          <p:cNvSpPr txBox="1">
            <a:spLocks noChangeArrowheads="1"/>
          </p:cNvSpPr>
          <p:nvPr/>
        </p:nvSpPr>
        <p:spPr bwMode="auto">
          <a:xfrm>
            <a:off x="6918325" y="69215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y</a:t>
            </a:r>
          </a:p>
        </p:txBody>
      </p:sp>
      <p:sp>
        <p:nvSpPr>
          <p:cNvPr id="476186" name="Text Box 26"/>
          <p:cNvSpPr txBox="1">
            <a:spLocks noChangeArrowheads="1"/>
          </p:cNvSpPr>
          <p:nvPr/>
        </p:nvSpPr>
        <p:spPr bwMode="auto">
          <a:xfrm>
            <a:off x="6557963" y="1557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476187" name="Object 27"/>
          <p:cNvGraphicFramePr>
            <a:graphicFrameLocks noChangeAspect="1"/>
          </p:cNvGraphicFramePr>
          <p:nvPr/>
        </p:nvGraphicFramePr>
        <p:xfrm>
          <a:off x="539750" y="5373688"/>
          <a:ext cx="6246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23" name="方程式" r:id="rId13" imgW="2882880" imgH="431640" progId="Equation.3">
                  <p:embed/>
                </p:oleObj>
              </mc:Choice>
              <mc:Fallback>
                <p:oleObj name="方程式" r:id="rId13" imgW="288288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73688"/>
                        <a:ext cx="6246813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3BB4-E08A-4FD0-B510-AEA123F6633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/>
              <a:t>Example: Fourier Series of Nonperiodic Functions—odd extension</a:t>
            </a:r>
          </a:p>
        </p:txBody>
      </p:sp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539750" y="1412875"/>
          <a:ext cx="29146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3" name="方程式" r:id="rId3" imgW="1346040" imgH="457200" progId="Equation.3">
                  <p:embed/>
                </p:oleObj>
              </mc:Choice>
              <mc:Fallback>
                <p:oleObj name="方程式" r:id="rId3" imgW="13460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2914650" cy="992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468313" y="2565400"/>
          <a:ext cx="36814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4" name="方程式" r:id="rId5" imgW="1701720" imgH="393480" progId="Equation.3">
                  <p:embed/>
                </p:oleObj>
              </mc:Choice>
              <mc:Fallback>
                <p:oleObj name="方程式" r:id="rId5" imgW="1701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3681412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4211638" y="3500438"/>
          <a:ext cx="4092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5" name="方程式" r:id="rId7" imgW="1892160" imgH="431640" progId="Equation.3">
                  <p:embed/>
                </p:oleObj>
              </mc:Choice>
              <mc:Fallback>
                <p:oleObj name="方程式" r:id="rId7" imgW="18921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00438"/>
                        <a:ext cx="4092575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971550" y="3500438"/>
          <a:ext cx="3189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6" name="方程式" r:id="rId9" imgW="1473120" imgH="393480" progId="Equation.3">
                  <p:embed/>
                </p:oleObj>
              </mc:Choice>
              <mc:Fallback>
                <p:oleObj name="方程式" r:id="rId9" imgW="14731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3189288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2" name="Line 8"/>
          <p:cNvSpPr>
            <a:spLocks noChangeShapeType="1"/>
          </p:cNvSpPr>
          <p:nvPr/>
        </p:nvSpPr>
        <p:spPr bwMode="auto">
          <a:xfrm>
            <a:off x="5292725" y="2333625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193" name="Line 9"/>
          <p:cNvSpPr>
            <a:spLocks noChangeShapeType="1"/>
          </p:cNvSpPr>
          <p:nvPr/>
        </p:nvSpPr>
        <p:spPr bwMode="auto">
          <a:xfrm flipV="1">
            <a:off x="6877050" y="12223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194" name="Line 10"/>
          <p:cNvSpPr>
            <a:spLocks noChangeShapeType="1"/>
          </p:cNvSpPr>
          <p:nvPr/>
        </p:nvSpPr>
        <p:spPr bwMode="auto">
          <a:xfrm>
            <a:off x="7453313" y="2228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195" name="Line 11"/>
          <p:cNvSpPr>
            <a:spLocks noChangeShapeType="1"/>
          </p:cNvSpPr>
          <p:nvPr/>
        </p:nvSpPr>
        <p:spPr bwMode="auto">
          <a:xfrm>
            <a:off x="8101013" y="2228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196" name="Line 12"/>
          <p:cNvSpPr>
            <a:spLocks noChangeShapeType="1"/>
          </p:cNvSpPr>
          <p:nvPr/>
        </p:nvSpPr>
        <p:spPr bwMode="auto">
          <a:xfrm>
            <a:off x="6300788" y="2228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197" name="Line 13"/>
          <p:cNvSpPr>
            <a:spLocks noChangeShapeType="1"/>
          </p:cNvSpPr>
          <p:nvPr/>
        </p:nvSpPr>
        <p:spPr bwMode="auto">
          <a:xfrm>
            <a:off x="5653088" y="2228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198" name="Line 14"/>
          <p:cNvSpPr>
            <a:spLocks noChangeShapeType="1"/>
          </p:cNvSpPr>
          <p:nvPr/>
        </p:nvSpPr>
        <p:spPr bwMode="auto">
          <a:xfrm>
            <a:off x="6300788" y="2322513"/>
            <a:ext cx="1150937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199" name="Line 15"/>
          <p:cNvSpPr>
            <a:spLocks noChangeShapeType="1"/>
          </p:cNvSpPr>
          <p:nvPr/>
        </p:nvSpPr>
        <p:spPr bwMode="auto">
          <a:xfrm>
            <a:off x="7451725" y="1654175"/>
            <a:ext cx="649288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200" name="Line 16"/>
          <p:cNvSpPr>
            <a:spLocks noChangeShapeType="1"/>
          </p:cNvSpPr>
          <p:nvPr/>
        </p:nvSpPr>
        <p:spPr bwMode="auto">
          <a:xfrm>
            <a:off x="5651500" y="3068638"/>
            <a:ext cx="649288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>
            <a:off x="6732588" y="16541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202" name="Text Box 18"/>
          <p:cNvSpPr txBox="1">
            <a:spLocks noChangeArrowheads="1"/>
          </p:cNvSpPr>
          <p:nvPr/>
        </p:nvSpPr>
        <p:spPr bwMode="auto">
          <a:xfrm>
            <a:off x="7308850" y="2446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477203" name="Text Box 19"/>
          <p:cNvSpPr txBox="1">
            <a:spLocks noChangeArrowheads="1"/>
          </p:cNvSpPr>
          <p:nvPr/>
        </p:nvSpPr>
        <p:spPr bwMode="auto">
          <a:xfrm>
            <a:off x="7956550" y="2446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2</a:t>
            </a:r>
          </a:p>
        </p:txBody>
      </p:sp>
      <p:sp>
        <p:nvSpPr>
          <p:cNvPr id="477204" name="Text Box 20"/>
          <p:cNvSpPr txBox="1">
            <a:spLocks noChangeArrowheads="1"/>
          </p:cNvSpPr>
          <p:nvPr/>
        </p:nvSpPr>
        <p:spPr bwMode="auto">
          <a:xfrm>
            <a:off x="6084888" y="24463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-1</a:t>
            </a:r>
          </a:p>
        </p:txBody>
      </p:sp>
      <p:sp>
        <p:nvSpPr>
          <p:cNvPr id="477205" name="Text Box 21"/>
          <p:cNvSpPr txBox="1">
            <a:spLocks noChangeArrowheads="1"/>
          </p:cNvSpPr>
          <p:nvPr/>
        </p:nvSpPr>
        <p:spPr bwMode="auto">
          <a:xfrm>
            <a:off x="5435600" y="24463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-2</a:t>
            </a:r>
          </a:p>
        </p:txBody>
      </p:sp>
      <p:sp>
        <p:nvSpPr>
          <p:cNvPr id="477206" name="Text Box 22"/>
          <p:cNvSpPr txBox="1">
            <a:spLocks noChangeArrowheads="1"/>
          </p:cNvSpPr>
          <p:nvPr/>
        </p:nvSpPr>
        <p:spPr bwMode="auto">
          <a:xfrm>
            <a:off x="8675688" y="208597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x</a:t>
            </a:r>
          </a:p>
        </p:txBody>
      </p:sp>
      <p:sp>
        <p:nvSpPr>
          <p:cNvPr id="477207" name="Text Box 23"/>
          <p:cNvSpPr txBox="1">
            <a:spLocks noChangeArrowheads="1"/>
          </p:cNvSpPr>
          <p:nvPr/>
        </p:nvSpPr>
        <p:spPr bwMode="auto">
          <a:xfrm>
            <a:off x="6732588" y="76517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y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6443663" y="141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477209" name="Line 25"/>
          <p:cNvSpPr>
            <a:spLocks noChangeShapeType="1"/>
          </p:cNvSpPr>
          <p:nvPr/>
        </p:nvSpPr>
        <p:spPr bwMode="auto">
          <a:xfrm>
            <a:off x="6732588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7210" name="Text Box 26"/>
          <p:cNvSpPr txBox="1">
            <a:spLocks noChangeArrowheads="1"/>
          </p:cNvSpPr>
          <p:nvPr/>
        </p:nvSpPr>
        <p:spPr bwMode="auto">
          <a:xfrm>
            <a:off x="6372225" y="268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-1</a:t>
            </a:r>
          </a:p>
        </p:txBody>
      </p:sp>
      <p:graphicFrame>
        <p:nvGraphicFramePr>
          <p:cNvPr id="477211" name="Object 27"/>
          <p:cNvGraphicFramePr>
            <a:graphicFrameLocks noChangeAspect="1"/>
          </p:cNvGraphicFramePr>
          <p:nvPr/>
        </p:nvGraphicFramePr>
        <p:xfrm>
          <a:off x="1103313" y="5300663"/>
          <a:ext cx="50530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7" name="方程式" r:id="rId11" imgW="2336760" imgH="583920" progId="Equation.3">
                  <p:embed/>
                </p:oleObj>
              </mc:Choice>
              <mc:Fallback>
                <p:oleObj name="方程式" r:id="rId11" imgW="2336760" imgH="583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300663"/>
                        <a:ext cx="5053012" cy="1270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12" name="Object 28"/>
          <p:cNvGraphicFramePr>
            <a:graphicFrameLocks noChangeAspect="1"/>
          </p:cNvGraphicFramePr>
          <p:nvPr/>
        </p:nvGraphicFramePr>
        <p:xfrm>
          <a:off x="323850" y="4508500"/>
          <a:ext cx="6246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8" name="方程式" r:id="rId13" imgW="2882880" imgH="431640" progId="Equation.3">
                  <p:embed/>
                </p:oleObj>
              </mc:Choice>
              <mc:Fallback>
                <p:oleObj name="方程式" r:id="rId13" imgW="288288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6246813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BC0-0498-4985-9ACD-F420F53D7E7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pic>
        <p:nvPicPr>
          <p:cNvPr id="489476" name="Picture 4" descr="Dispersion_pr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8" b="11122"/>
          <a:stretch>
            <a:fillRect/>
          </a:stretch>
        </p:blipFill>
        <p:spPr bwMode="auto">
          <a:xfrm>
            <a:off x="4500563" y="3789363"/>
            <a:ext cx="4537075" cy="25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For periodic functions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For non-periodic functions</a:t>
            </a:r>
          </a:p>
          <a:p>
            <a:pPr lvl="1"/>
            <a:r>
              <a:rPr lang="en-US" altLang="zh-TW"/>
              <a:t>Chop the interval of interest</a:t>
            </a:r>
          </a:p>
          <a:p>
            <a:pPr lvl="1"/>
            <a:r>
              <a:rPr lang="en-US" altLang="zh-TW"/>
              <a:t>Extend it to an even or odd </a:t>
            </a:r>
            <a:br>
              <a:rPr lang="en-US" altLang="zh-TW"/>
            </a:br>
            <a:r>
              <a:rPr lang="en-US" altLang="zh-TW"/>
              <a:t>periodic function</a:t>
            </a:r>
          </a:p>
        </p:txBody>
      </p:sp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719138" y="1804988"/>
          <a:ext cx="795655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7" name="方程式" r:id="rId4" imgW="2882880" imgH="431640" progId="Equation.3">
                  <p:embed/>
                </p:oleObj>
              </mc:Choice>
              <mc:Fallback>
                <p:oleObj name="方程式" r:id="rId4" imgW="2882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804988"/>
                        <a:ext cx="7956550" cy="1192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9" name="Text Box 7"/>
          <p:cNvSpPr txBox="1">
            <a:spLocks noChangeArrowheads="1"/>
          </p:cNvSpPr>
          <p:nvPr/>
        </p:nvSpPr>
        <p:spPr bwMode="auto">
          <a:xfrm>
            <a:off x="4802188" y="3062288"/>
            <a:ext cx="229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Orthogonal functions</a:t>
            </a:r>
          </a:p>
        </p:txBody>
      </p:sp>
      <p:sp>
        <p:nvSpPr>
          <p:cNvPr id="489480" name="Line 8"/>
          <p:cNvSpPr>
            <a:spLocks noChangeShapeType="1"/>
          </p:cNvSpPr>
          <p:nvPr/>
        </p:nvSpPr>
        <p:spPr bwMode="auto">
          <a:xfrm flipH="1" flipV="1">
            <a:off x="5435600" y="28527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481" name="Line 9"/>
          <p:cNvSpPr>
            <a:spLocks noChangeShapeType="1"/>
          </p:cNvSpPr>
          <p:nvPr/>
        </p:nvSpPr>
        <p:spPr bwMode="auto">
          <a:xfrm flipV="1">
            <a:off x="6300788" y="27813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42A8-30EE-4686-9686-19C39DB1669C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Fourier Series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Representing a function as a trigonometric series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need be integrable so that the coefficients can be computed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1763713" y="2276475"/>
          <a:ext cx="5311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0" name="方程式" r:id="rId3" imgW="2450880" imgH="431640" progId="Equation.3">
                  <p:embed/>
                </p:oleObj>
              </mc:Choice>
              <mc:Fallback>
                <p:oleObj name="方程式" r:id="rId3" imgW="2450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76475"/>
                        <a:ext cx="5311775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D0B-52B1-4367-962C-4D6053D0A292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compute </a:t>
            </a:r>
            <a:r>
              <a:rPr lang="en-US" altLang="zh-TW" i="1"/>
              <a:t>A</a:t>
            </a:r>
            <a:r>
              <a:rPr lang="en-US" altLang="zh-TW" i="1" baseline="-25000"/>
              <a:t>n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 i="1" baseline="-25000"/>
              <a:t>n</a:t>
            </a:r>
            <a:r>
              <a:rPr lang="en-US" altLang="zh-TW"/>
              <a:t>?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We’ll first assume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is a periodic function with period 2π</a:t>
            </a:r>
          </a:p>
          <a:p>
            <a:endParaRPr lang="en-US" altLang="zh-TW"/>
          </a:p>
          <a:p>
            <a:r>
              <a:rPr lang="en-US" altLang="zh-TW"/>
              <a:t>Exploit the orthogonal property of sine and cosine functions within [-π, π]!  </a:t>
            </a:r>
          </a:p>
          <a:p>
            <a:endParaRPr lang="en-US" altLang="zh-TW"/>
          </a:p>
          <a:p>
            <a:r>
              <a:rPr lang="en-US" altLang="zh-TW"/>
              <a:t>Later, we’ll generalize the derivation for periodic functions with periods other than 2π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BE02-29A7-40C5-8CF9-23BA9D305B4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Orthogonal Properties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1116013" y="1844675"/>
          <a:ext cx="22574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9" name="方程式" r:id="rId4" imgW="1041120" imgH="330120" progId="Equation.3">
                  <p:embed/>
                </p:oleObj>
              </mc:Choice>
              <mc:Fallback>
                <p:oleObj name="方程式" r:id="rId4" imgW="104112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2257425" cy="7159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4643438" y="1700213"/>
          <a:ext cx="37703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0" name="方程式" r:id="rId6" imgW="1739880" imgH="457200" progId="Equation.3">
                  <p:embed/>
                </p:oleObj>
              </mc:Choice>
              <mc:Fallback>
                <p:oleObj name="方程式" r:id="rId6" imgW="1739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00213"/>
                        <a:ext cx="3770312" cy="992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1" name="Object 7"/>
          <p:cNvGraphicFramePr>
            <a:graphicFrameLocks noChangeAspect="1"/>
          </p:cNvGraphicFramePr>
          <p:nvPr/>
        </p:nvGraphicFramePr>
        <p:xfrm>
          <a:off x="1116013" y="3068638"/>
          <a:ext cx="33591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1" name="方程式" r:id="rId8" imgW="1549080" imgH="330120" progId="Equation.3">
                  <p:embed/>
                </p:oleObj>
              </mc:Choice>
              <mc:Fallback>
                <p:oleObj name="方程式" r:id="rId8" imgW="154908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3359150" cy="715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2" name="Object 8"/>
          <p:cNvGraphicFramePr>
            <a:graphicFrameLocks noChangeAspect="1"/>
          </p:cNvGraphicFramePr>
          <p:nvPr/>
        </p:nvGraphicFramePr>
        <p:xfrm>
          <a:off x="1116013" y="3933825"/>
          <a:ext cx="47894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2" name="方程式" r:id="rId10" imgW="2209680" imgH="457200" progId="Equation.3">
                  <p:embed/>
                </p:oleObj>
              </mc:Choice>
              <mc:Fallback>
                <p:oleObj name="方程式" r:id="rId10" imgW="2209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4789487" cy="992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3" name="Object 9"/>
          <p:cNvGraphicFramePr>
            <a:graphicFrameLocks noChangeAspect="1"/>
          </p:cNvGraphicFramePr>
          <p:nvPr/>
        </p:nvGraphicFramePr>
        <p:xfrm>
          <a:off x="1060450" y="5084763"/>
          <a:ext cx="49006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3" name="方程式" r:id="rId12" imgW="2260440" imgH="457200" progId="Equation.3">
                  <p:embed/>
                </p:oleObj>
              </mc:Choice>
              <mc:Fallback>
                <p:oleObj name="方程式" r:id="rId12" imgW="22604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5084763"/>
                        <a:ext cx="4900613" cy="992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D2-7B61-4904-B5C6-1B0B2908CD04}" type="slidenum">
              <a:rPr lang="en-US" altLang="zh-TW"/>
              <a:pPr/>
              <a:t>5</a:t>
            </a:fld>
            <a:endParaRPr lang="en-US" altLang="zh-TW"/>
          </a:p>
        </p:txBody>
      </p:sp>
      <p:graphicFrame>
        <p:nvGraphicFramePr>
          <p:cNvPr id="458762" name="Object 10"/>
          <p:cNvGraphicFramePr>
            <a:graphicFrameLocks noChangeAspect="1"/>
          </p:cNvGraphicFramePr>
          <p:nvPr/>
        </p:nvGraphicFramePr>
        <p:xfrm>
          <a:off x="238125" y="5743575"/>
          <a:ext cx="55276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98" name="方程式" r:id="rId3" imgW="2552400" imgH="393480" progId="Equation.3">
                  <p:embed/>
                </p:oleObj>
              </mc:Choice>
              <mc:Fallback>
                <p:oleObj name="方程式" r:id="rId3" imgW="25524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5743575"/>
                        <a:ext cx="5527675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9" name="Object 7"/>
          <p:cNvGraphicFramePr>
            <a:graphicFrameLocks noChangeAspect="1"/>
          </p:cNvGraphicFramePr>
          <p:nvPr/>
        </p:nvGraphicFramePr>
        <p:xfrm>
          <a:off x="107950" y="3500438"/>
          <a:ext cx="8970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99" name="方程式" r:id="rId5" imgW="4140000" imgH="431640" progId="Equation.3">
                  <p:embed/>
                </p:oleObj>
              </mc:Choice>
              <mc:Fallback>
                <p:oleObj name="方程式" r:id="rId5" imgW="41400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00438"/>
                        <a:ext cx="8970963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15888"/>
            <a:ext cx="6911975" cy="1152525"/>
          </a:xfrm>
        </p:spPr>
        <p:txBody>
          <a:bodyPr/>
          <a:lstStyle/>
          <a:p>
            <a:r>
              <a:rPr lang="en-US" altLang="zh-TW" sz="3600"/>
              <a:t>Computing Fourier Coefficients using Orthogonality</a:t>
            </a:r>
          </a:p>
        </p:txBody>
      </p:sp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395288" y="1268413"/>
          <a:ext cx="5311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00" name="方程式" r:id="rId7" imgW="2450880" imgH="431640" progId="Equation.3">
                  <p:embed/>
                </p:oleObj>
              </mc:Choice>
              <mc:Fallback>
                <p:oleObj name="方程式" r:id="rId7" imgW="2450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5311775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323850" y="2205038"/>
          <a:ext cx="84486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01" name="方程式" r:id="rId9" imgW="3898800" imgH="431640" progId="Equation.3">
                  <p:embed/>
                </p:oleObj>
              </mc:Choice>
              <mc:Fallback>
                <p:oleObj name="方程式" r:id="rId9" imgW="3898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8448675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8" name="Object 6"/>
          <p:cNvGraphicFramePr>
            <a:graphicFrameLocks noChangeAspect="1"/>
          </p:cNvGraphicFramePr>
          <p:nvPr/>
        </p:nvGraphicFramePr>
        <p:xfrm>
          <a:off x="1747838" y="3141663"/>
          <a:ext cx="181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02" name="方程式" r:id="rId11" imgW="838080" imgH="228600" progId="Equation.3">
                  <p:embed/>
                </p:oleObj>
              </mc:Choice>
              <mc:Fallback>
                <p:oleObj name="方程式" r:id="rId11" imgW="838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141663"/>
                        <a:ext cx="1816100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0" name="Object 8"/>
          <p:cNvGraphicFramePr>
            <a:graphicFrameLocks noChangeAspect="1"/>
          </p:cNvGraphicFramePr>
          <p:nvPr/>
        </p:nvGraphicFramePr>
        <p:xfrm>
          <a:off x="2700338" y="4437063"/>
          <a:ext cx="3879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03" name="方程式" r:id="rId13" imgW="1790640" imgH="431640" progId="Equation.3">
                  <p:embed/>
                </p:oleObj>
              </mc:Choice>
              <mc:Fallback>
                <p:oleObj name="方程式" r:id="rId13" imgW="17906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37063"/>
                        <a:ext cx="3879850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1" name="Object 9"/>
          <p:cNvGraphicFramePr>
            <a:graphicFrameLocks noChangeAspect="1"/>
          </p:cNvGraphicFramePr>
          <p:nvPr/>
        </p:nvGraphicFramePr>
        <p:xfrm>
          <a:off x="2701925" y="5373688"/>
          <a:ext cx="1870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04" name="方程式" r:id="rId15" imgW="863280" imgH="228600" progId="Equation.3">
                  <p:embed/>
                </p:oleObj>
              </mc:Choice>
              <mc:Fallback>
                <p:oleObj name="方程式" r:id="rId15" imgW="863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5373688"/>
                        <a:ext cx="1870075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B99B-EA21-4882-8800-EE7655F89C0B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Computing Fourier Coefficients </a:t>
            </a:r>
            <a:br>
              <a:rPr lang="en-US" altLang="zh-TW" sz="3600"/>
            </a:br>
            <a:r>
              <a:rPr lang="en-US" altLang="zh-TW" sz="3600"/>
              <a:t>using Orthogonality (cont.)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endParaRPr lang="zh-TW" altLang="zh-TW"/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827088" y="1484313"/>
          <a:ext cx="5311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5" name="方程式" r:id="rId3" imgW="2450880" imgH="431640" progId="Equation.3">
                  <p:embed/>
                </p:oleObj>
              </mc:Choice>
              <mc:Fallback>
                <p:oleObj name="方程式" r:id="rId3" imgW="2450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5311775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 noChangeAspect="1"/>
          </p:cNvGraphicFramePr>
          <p:nvPr/>
        </p:nvGraphicFramePr>
        <p:xfrm>
          <a:off x="250825" y="2428875"/>
          <a:ext cx="88058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6" name="方程式" r:id="rId5" imgW="4063680" imgH="431640" progId="Equation.3">
                  <p:embed/>
                </p:oleObj>
              </mc:Choice>
              <mc:Fallback>
                <p:oleObj name="方程式" r:id="rId5" imgW="40636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28875"/>
                        <a:ext cx="8805863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7" name="Object 9"/>
          <p:cNvGraphicFramePr>
            <a:graphicFrameLocks noChangeAspect="1"/>
          </p:cNvGraphicFramePr>
          <p:nvPr/>
        </p:nvGraphicFramePr>
        <p:xfrm>
          <a:off x="2700338" y="3365500"/>
          <a:ext cx="3825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7" name="方程式" r:id="rId7" imgW="1765080" imgH="431640" progId="Equation.3">
                  <p:embed/>
                </p:oleObj>
              </mc:Choice>
              <mc:Fallback>
                <p:oleObj name="方程式" r:id="rId7" imgW="17650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65500"/>
                        <a:ext cx="3825875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8" name="Object 10"/>
          <p:cNvGraphicFramePr>
            <a:graphicFrameLocks noChangeAspect="1"/>
          </p:cNvGraphicFramePr>
          <p:nvPr/>
        </p:nvGraphicFramePr>
        <p:xfrm>
          <a:off x="2700338" y="4518025"/>
          <a:ext cx="1870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8" name="方程式" r:id="rId9" imgW="863280" imgH="228600" progId="Equation.3">
                  <p:embed/>
                </p:oleObj>
              </mc:Choice>
              <mc:Fallback>
                <p:oleObj name="方程式" r:id="rId9" imgW="8632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18025"/>
                        <a:ext cx="1870075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9" name="Object 11"/>
          <p:cNvGraphicFramePr>
            <a:graphicFrameLocks noChangeAspect="1"/>
          </p:cNvGraphicFramePr>
          <p:nvPr/>
        </p:nvGraphicFramePr>
        <p:xfrm>
          <a:off x="1331913" y="5229225"/>
          <a:ext cx="55006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9" name="方程式" r:id="rId11" imgW="2539800" imgH="393480" progId="Equation.3">
                  <p:embed/>
                </p:oleObj>
              </mc:Choice>
              <mc:Fallback>
                <p:oleObj name="方程式" r:id="rId11" imgW="25398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5500687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DA41-FF30-4172-9B10-0FC18D9C59A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Fourier Series for Periods other than 2</a:t>
            </a:r>
            <a:r>
              <a:rPr lang="el-GR" altLang="zh-TW" sz="3600">
                <a:cs typeface="Times New Roman" pitchFamily="18" charset="0"/>
              </a:rPr>
              <a:t>π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967287"/>
          </a:xfrm>
        </p:spPr>
        <p:txBody>
          <a:bodyPr/>
          <a:lstStyle/>
          <a:p>
            <a:r>
              <a:rPr lang="en-US" altLang="zh-TW" dirty="0"/>
              <a:t>Let the period of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be </a:t>
            </a:r>
            <a:r>
              <a:rPr lang="en-US" altLang="zh-TW" i="1" dirty="0"/>
              <a:t>P</a:t>
            </a:r>
          </a:p>
          <a:p>
            <a:r>
              <a:rPr lang="en-US" altLang="zh-TW" dirty="0"/>
              <a:t>Consider that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is periodic in [-</a:t>
            </a:r>
            <a:r>
              <a:rPr lang="en-US" altLang="zh-TW" i="1" dirty="0"/>
              <a:t>P</a:t>
            </a:r>
            <a:r>
              <a:rPr lang="en-US" altLang="zh-TW" dirty="0"/>
              <a:t>/2, </a:t>
            </a:r>
            <a:r>
              <a:rPr lang="en-US" altLang="zh-TW" i="1" dirty="0"/>
              <a:t>P</a:t>
            </a:r>
            <a:r>
              <a:rPr lang="en-US" altLang="zh-TW" dirty="0"/>
              <a:t>/2]</a:t>
            </a:r>
          </a:p>
          <a:p>
            <a:r>
              <a:rPr lang="en-US" altLang="zh-TW" dirty="0"/>
              <a:t>Change of variable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/>
        </p:nvGraphicFramePr>
        <p:xfrm>
          <a:off x="2051050" y="3871913"/>
          <a:ext cx="61579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4" name="方程式" r:id="rId3" imgW="2844720" imgH="393480" progId="Equation.3">
                  <p:embed/>
                </p:oleObj>
              </mc:Choice>
              <mc:Fallback>
                <p:oleObj name="方程式" r:id="rId3" imgW="2844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71913"/>
                        <a:ext cx="6157913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147026"/>
              </p:ext>
            </p:extLst>
          </p:nvPr>
        </p:nvGraphicFramePr>
        <p:xfrm>
          <a:off x="4284663" y="2204864"/>
          <a:ext cx="12112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5" name="方程式" r:id="rId5" imgW="558720" imgH="431640" progId="Equation.3">
                  <p:embed/>
                </p:oleObj>
              </mc:Choice>
              <mc:Fallback>
                <p:oleObj name="方程式" r:id="rId5" imgW="5587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04864"/>
                        <a:ext cx="1211262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6" name="Object 6"/>
          <p:cNvGraphicFramePr>
            <a:graphicFrameLocks noChangeAspect="1"/>
          </p:cNvGraphicFramePr>
          <p:nvPr/>
        </p:nvGraphicFramePr>
        <p:xfrm>
          <a:off x="2068513" y="5589588"/>
          <a:ext cx="61039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6" name="方程式" r:id="rId7" imgW="2819160" imgH="393480" progId="Equation.3">
                  <p:embed/>
                </p:oleObj>
              </mc:Choice>
              <mc:Fallback>
                <p:oleObj name="方程式" r:id="rId7" imgW="2819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5589588"/>
                        <a:ext cx="6103937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889556"/>
              </p:ext>
            </p:extLst>
          </p:nvPr>
        </p:nvGraphicFramePr>
        <p:xfrm>
          <a:off x="696913" y="3068638"/>
          <a:ext cx="55006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7" name="方程式" r:id="rId9" imgW="2539800" imgH="393480" progId="Equation.3">
                  <p:embed/>
                </p:oleObj>
              </mc:Choice>
              <mc:Fallback>
                <p:oleObj name="方程式" r:id="rId9" imgW="2539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068638"/>
                        <a:ext cx="5500687" cy="854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2541"/>
              </p:ext>
            </p:extLst>
          </p:nvPr>
        </p:nvGraphicFramePr>
        <p:xfrm>
          <a:off x="482600" y="4724400"/>
          <a:ext cx="54721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8" name="方程式" r:id="rId11" imgW="2527200" imgH="393480" progId="Equation.3">
                  <p:embed/>
                </p:oleObj>
              </mc:Choice>
              <mc:Fallback>
                <p:oleObj name="方程式" r:id="rId11" imgW="25272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4724400"/>
                        <a:ext cx="5472113" cy="854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9" name="Line 9"/>
          <p:cNvSpPr>
            <a:spLocks noChangeShapeType="1"/>
          </p:cNvSpPr>
          <p:nvPr/>
        </p:nvSpPr>
        <p:spPr bwMode="auto">
          <a:xfrm>
            <a:off x="900113" y="436562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5930" name="Line 10"/>
          <p:cNvSpPr>
            <a:spLocks noChangeShapeType="1"/>
          </p:cNvSpPr>
          <p:nvPr/>
        </p:nvSpPr>
        <p:spPr bwMode="auto">
          <a:xfrm>
            <a:off x="900113" y="60213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65931" name="Object 11"/>
          <p:cNvGraphicFramePr>
            <a:graphicFrameLocks noChangeAspect="1"/>
          </p:cNvGraphicFramePr>
          <p:nvPr/>
        </p:nvGraphicFramePr>
        <p:xfrm>
          <a:off x="0" y="3778250"/>
          <a:ext cx="8524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9" name="方程式" r:id="rId13" imgW="558720" imgH="431640" progId="Equation.3">
                  <p:embed/>
                </p:oleObj>
              </mc:Choice>
              <mc:Fallback>
                <p:oleObj name="方程式" r:id="rId13" imgW="5587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78250"/>
                        <a:ext cx="852488" cy="6588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2" name="Object 12"/>
          <p:cNvGraphicFramePr>
            <a:graphicFrameLocks noChangeAspect="1"/>
          </p:cNvGraphicFramePr>
          <p:nvPr/>
        </p:nvGraphicFramePr>
        <p:xfrm>
          <a:off x="34925" y="5434013"/>
          <a:ext cx="8524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90" name="方程式" r:id="rId15" imgW="558720" imgH="431640" progId="Equation.3">
                  <p:embed/>
                </p:oleObj>
              </mc:Choice>
              <mc:Fallback>
                <p:oleObj name="方程式" r:id="rId15" imgW="55872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434013"/>
                        <a:ext cx="852488" cy="6588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54370"/>
              </p:ext>
            </p:extLst>
          </p:nvPr>
        </p:nvGraphicFramePr>
        <p:xfrm>
          <a:off x="5868144" y="2318569"/>
          <a:ext cx="2880320" cy="89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91" name="方程式" r:id="rId17" imgW="1396800" imgH="431640" progId="Equation.3">
                  <p:embed/>
                </p:oleObj>
              </mc:Choice>
              <mc:Fallback>
                <p:oleObj name="方程式" r:id="rId17" imgW="1396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318569"/>
                        <a:ext cx="2880320" cy="89440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34491"/>
              </p:ext>
            </p:extLst>
          </p:nvPr>
        </p:nvGraphicFramePr>
        <p:xfrm>
          <a:off x="6588224" y="3125341"/>
          <a:ext cx="1963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92" name="方程式" r:id="rId19" imgW="952200" imgH="215640" progId="Equation.3">
                  <p:embed/>
                </p:oleObj>
              </mc:Choice>
              <mc:Fallback>
                <p:oleObj name="方程式" r:id="rId19" imgW="952200" imgH="21564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125341"/>
                        <a:ext cx="1963738" cy="447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939575"/>
              </p:ext>
            </p:extLst>
          </p:nvPr>
        </p:nvGraphicFramePr>
        <p:xfrm>
          <a:off x="6464300" y="3573016"/>
          <a:ext cx="2355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93" name="方程式" r:id="rId21" imgW="1143000" imgH="215640" progId="Equation.3">
                  <p:embed/>
                </p:oleObj>
              </mc:Choice>
              <mc:Fallback>
                <p:oleObj name="方程式" r:id="rId21" imgW="1143000" imgH="21564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573016"/>
                        <a:ext cx="2355850" cy="447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943F-5590-4BF4-9E29-1CB5C5F97AD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Fourier Series for Periods other than 2</a:t>
            </a:r>
            <a:r>
              <a:rPr lang="el-GR" altLang="zh-TW" sz="3600">
                <a:cs typeface="Times New Roman" pitchFamily="18" charset="0"/>
              </a:rPr>
              <a:t>π</a:t>
            </a:r>
            <a:endParaRPr lang="en-US" altLang="zh-TW" sz="3600">
              <a:cs typeface="Times New Roman" pitchFamily="18" charset="0"/>
            </a:endParaRPr>
          </a:p>
        </p:txBody>
      </p:sp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611188" y="1700213"/>
          <a:ext cx="795655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30" name="方程式" r:id="rId3" imgW="2882880" imgH="431640" progId="Equation.3">
                  <p:embed/>
                </p:oleObj>
              </mc:Choice>
              <mc:Fallback>
                <p:oleObj name="方程式" r:id="rId3" imgW="2882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7956550" cy="1192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1084263" y="3357563"/>
          <a:ext cx="70453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31" name="方程式" r:id="rId5" imgW="2755800" imgH="393480" progId="Equation.3">
                  <p:embed/>
                </p:oleObj>
              </mc:Choice>
              <mc:Fallback>
                <p:oleObj name="方程式" r:id="rId5" imgW="27558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357563"/>
                        <a:ext cx="7045325" cy="1008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1022350" y="4941888"/>
          <a:ext cx="75136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32" name="方程式" r:id="rId7" imgW="2730240" imgH="393480" progId="Equation.3">
                  <p:embed/>
                </p:oleObj>
              </mc:Choice>
              <mc:Fallback>
                <p:oleObj name="方程式" r:id="rId7" imgW="27302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941888"/>
                        <a:ext cx="7513638" cy="1085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3F0A-2B61-4EB4-A58F-0223B8B11D6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</a:t>
            </a:r>
            <a:r>
              <a:rPr lang="en-US" altLang="zh-TW" i="1"/>
              <a:t>x, x</a:t>
            </a:r>
            <a:r>
              <a:rPr lang="en-US" altLang="zh-TW"/>
              <a:t> in [-</a:t>
            </a:r>
            <a:r>
              <a:rPr lang="el-GR" altLang="zh-TW">
                <a:cs typeface="Times New Roman" pitchFamily="18" charset="0"/>
              </a:rPr>
              <a:t>π</a:t>
            </a:r>
            <a:r>
              <a:rPr lang="en-US" altLang="zh-TW">
                <a:cs typeface="Times New Roman" pitchFamily="18" charset="0"/>
              </a:rPr>
              <a:t>,</a:t>
            </a:r>
            <a:r>
              <a:rPr lang="el-GR" altLang="zh-TW">
                <a:cs typeface="Times New Roman" pitchFamily="18" charset="0"/>
              </a:rPr>
              <a:t>π</a:t>
            </a:r>
            <a:r>
              <a:rPr lang="en-US" altLang="zh-TW"/>
              <a:t>]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966788" y="1917700"/>
          <a:ext cx="75660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08" name="方程式" r:id="rId3" imgW="3492360" imgH="482400" progId="Equation.3">
                  <p:embed/>
                </p:oleObj>
              </mc:Choice>
              <mc:Fallback>
                <p:oleObj name="方程式" r:id="rId3" imgW="3492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917700"/>
                        <a:ext cx="7566025" cy="10477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539750" y="1054100"/>
          <a:ext cx="55276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09" name="方程式" r:id="rId5" imgW="2552400" imgH="393480" progId="Equation.3">
                  <p:embed/>
                </p:oleObj>
              </mc:Choice>
              <mc:Fallback>
                <p:oleObj name="方程式" r:id="rId5" imgW="2552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4100"/>
                        <a:ext cx="5527675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4" name="Object 6"/>
          <p:cNvGraphicFramePr>
            <a:graphicFrameLocks noChangeAspect="1"/>
          </p:cNvGraphicFramePr>
          <p:nvPr/>
        </p:nvGraphicFramePr>
        <p:xfrm>
          <a:off x="539750" y="3070225"/>
          <a:ext cx="55006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10" name="方程式" r:id="rId7" imgW="2539800" imgH="393480" progId="Equation.3">
                  <p:embed/>
                </p:oleObj>
              </mc:Choice>
              <mc:Fallback>
                <p:oleObj name="方程式" r:id="rId7" imgW="2539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70225"/>
                        <a:ext cx="5500688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958850" y="3967163"/>
          <a:ext cx="75914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11" name="方程式" r:id="rId9" imgW="3504960" imgH="482400" progId="Equation.3">
                  <p:embed/>
                </p:oleObj>
              </mc:Choice>
              <mc:Fallback>
                <p:oleObj name="方程式" r:id="rId9" imgW="35049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967163"/>
                        <a:ext cx="7591425" cy="10477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6" name="Object 8"/>
          <p:cNvGraphicFramePr>
            <a:graphicFrameLocks noChangeAspect="1"/>
          </p:cNvGraphicFramePr>
          <p:nvPr/>
        </p:nvGraphicFramePr>
        <p:xfrm>
          <a:off x="1006475" y="5040313"/>
          <a:ext cx="34940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12" name="方程式" r:id="rId11" imgW="1612800" imgH="419040" progId="Equation.3">
                  <p:embed/>
                </p:oleObj>
              </mc:Choice>
              <mc:Fallback>
                <p:oleObj name="方程式" r:id="rId11" imgW="16128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040313"/>
                        <a:ext cx="3494088" cy="909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4859338" y="5229225"/>
          <a:ext cx="31924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13" name="方程式" r:id="rId13" imgW="1473120" imgH="444240" progId="Equation.3">
                  <p:embed/>
                </p:oleObj>
              </mc:Choice>
              <mc:Fallback>
                <p:oleObj name="方程式" r:id="rId13" imgW="14731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229225"/>
                        <a:ext cx="3192462" cy="963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19358</TotalTime>
  <Words>473</Words>
  <Application>Microsoft Office PowerPoint</Application>
  <PresentationFormat>如螢幕大小 (4:3)</PresentationFormat>
  <Paragraphs>111</Paragraphs>
  <Slides>18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Textured</vt:lpstr>
      <vt:lpstr>方程式</vt:lpstr>
      <vt:lpstr>Function Approximation: Fourier Series</vt:lpstr>
      <vt:lpstr>Fourier Series</vt:lpstr>
      <vt:lpstr>How to compute An and Bn?</vt:lpstr>
      <vt:lpstr>Orthogonal Properties</vt:lpstr>
      <vt:lpstr>Computing Fourier Coefficients using Orthogonality</vt:lpstr>
      <vt:lpstr>Computing Fourier Coefficients  using Orthogonality (cont.)</vt:lpstr>
      <vt:lpstr>Fourier Series for Periods other than 2π</vt:lpstr>
      <vt:lpstr>Fourier Series for Periods other than 2π</vt:lpstr>
      <vt:lpstr>Example: f(x) = x, x in [-π,π]</vt:lpstr>
      <vt:lpstr>Fourier Series for Nonperiodic Functions</vt:lpstr>
      <vt:lpstr>Fourier Series for Nonperiodic Functions: Even Extension</vt:lpstr>
      <vt:lpstr>Fourier Series for Nonperiodic Functions: Odd Extension</vt:lpstr>
      <vt:lpstr>Properties of Even and Odd Functions</vt:lpstr>
      <vt:lpstr>Fourier Series for Even Functions</vt:lpstr>
      <vt:lpstr>Fourier Series for Odd Functions</vt:lpstr>
      <vt:lpstr>Example: Fourier Series of Nonperiodic Functions—even extension</vt:lpstr>
      <vt:lpstr>Example: Fourier Series of Nonperiodic Functions—odd extension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574</cp:revision>
  <dcterms:created xsi:type="dcterms:W3CDTF">2006-09-01T06:13:59Z</dcterms:created>
  <dcterms:modified xsi:type="dcterms:W3CDTF">2016-04-11T06:12:52Z</dcterms:modified>
</cp:coreProperties>
</file>