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9"/>
  </p:notesMasterIdLst>
  <p:handoutMasterIdLst>
    <p:handoutMasterId r:id="rId30"/>
  </p:handoutMasterIdLst>
  <p:sldIdLst>
    <p:sldId id="429" r:id="rId2"/>
    <p:sldId id="504" r:id="rId3"/>
    <p:sldId id="505" r:id="rId4"/>
    <p:sldId id="531" r:id="rId5"/>
    <p:sldId id="507" r:id="rId6"/>
    <p:sldId id="509" r:id="rId7"/>
    <p:sldId id="510" r:id="rId8"/>
    <p:sldId id="511" r:id="rId9"/>
    <p:sldId id="519" r:id="rId10"/>
    <p:sldId id="520" r:id="rId11"/>
    <p:sldId id="522" r:id="rId12"/>
    <p:sldId id="523" r:id="rId13"/>
    <p:sldId id="512" r:id="rId14"/>
    <p:sldId id="513" r:id="rId15"/>
    <p:sldId id="524" r:id="rId16"/>
    <p:sldId id="525" r:id="rId17"/>
    <p:sldId id="515" r:id="rId18"/>
    <p:sldId id="532" r:id="rId19"/>
    <p:sldId id="516" r:id="rId20"/>
    <p:sldId id="517" r:id="rId21"/>
    <p:sldId id="518" r:id="rId22"/>
    <p:sldId id="526" r:id="rId23"/>
    <p:sldId id="527" r:id="rId24"/>
    <p:sldId id="528" r:id="rId25"/>
    <p:sldId id="534" r:id="rId26"/>
    <p:sldId id="530" r:id="rId27"/>
    <p:sldId id="533" r:id="rId28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73371" autoAdjust="0"/>
  </p:normalViewPr>
  <p:slideViewPr>
    <p:cSldViewPr>
      <p:cViewPr varScale="1">
        <p:scale>
          <a:sx n="38" d="100"/>
          <a:sy n="38" d="100"/>
        </p:scale>
        <p:origin x="230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D0B04AF-52A5-4181-8057-4B17B19F32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52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4738" cy="3663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0C2C01C-E689-4D9C-8EC7-9926E389EA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83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4A68C-91F5-4FEC-9492-6ABB1009857A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358AD-08DB-4EA1-BEDB-182F9E05D35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error at step j is equal to </a:t>
            </a:r>
          </a:p>
          <a:p>
            <a:r>
              <a:rPr lang="en-US" altLang="zh-TW"/>
              <a:t>1) e(0) + total path of previous j-1 steps traveled</a:t>
            </a:r>
          </a:p>
          <a:p>
            <a:r>
              <a:rPr lang="en-US" altLang="zh-TW"/>
              <a:t>2) total path of next n - j steps that are going to be traveled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As each residual is orthogonal to the previous search</a:t>
            </a:r>
            <a:r>
              <a:rPr kumimoji="1" lang="zh-TW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directions, it is also orthogonal to the previous residuals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.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Because the search vectors are built from the residuals, the</a:t>
            </a:r>
            <a:r>
              <a:rPr kumimoji="1" lang="zh-TW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rPr>
              <a:t>subspace span {d0, d1, d_k-1} is the same as the one span {r0, r1, …, r_k-1}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2C01C-E689-4D9C-8EC7-9926E389EA10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34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2C01C-E689-4D9C-8EC7-9926E389EA1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675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0C4E016F-9C7B-4B07-AA9F-BFDD0DC99B1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39342-F86F-442A-95FA-7374401D70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2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FF169-51AA-42FB-ABDC-F20D52BD4E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7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2091C-3299-41AA-AFB0-A9629DAA35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8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27D19-8919-4783-893D-DE955FD6CB0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6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652BD-E028-4AFB-B3D6-53F4D66AE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1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6F865-AEBD-4F73-8B15-9CB578B8FE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0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D12A6-C6A7-464E-BCBF-DFDB2124DA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79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2E647-63C0-4E57-9B5E-BAE8C2DE3B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2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4E940-3D97-4B0B-ADB1-720D11E4A2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16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0B499-101A-4346-AE4C-E003A162DA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48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E1113E4F-E471-4E68-80D7-582123D99A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78.png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iuc.edu/iem/optimization/ConjugateGradient/" TargetMode="Externa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Optimization II</a:t>
            </a:r>
          </a:p>
        </p:txBody>
      </p:sp>
      <p:pic>
        <p:nvPicPr>
          <p:cNvPr id="406545" name="Picture 17" descr="op_main_wl_3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4392613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3E48-B2D5-4DB9-A505-FFAC93FB611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/>
              <a:t>Proof  that 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684213" y="1268413"/>
          <a:ext cx="34559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7" name="方程式" r:id="rId3" imgW="1295280" imgH="241200" progId="Equation.3">
                  <p:embed/>
                </p:oleObj>
              </mc:Choice>
              <mc:Fallback>
                <p:oleObj name="方程式" r:id="rId3" imgW="1295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3455987" cy="646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5"/>
          <p:cNvGraphicFramePr>
            <a:graphicFrameLocks noChangeAspect="1"/>
          </p:cNvGraphicFramePr>
          <p:nvPr/>
        </p:nvGraphicFramePr>
        <p:xfrm>
          <a:off x="539750" y="1989138"/>
          <a:ext cx="4981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8" name="方程式" r:id="rId5" imgW="1866600" imgH="241200" progId="Equation.3">
                  <p:embed/>
                </p:oleObj>
              </mc:Choice>
              <mc:Fallback>
                <p:oleObj name="方程式" r:id="rId5" imgW="1866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4981575" cy="646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6"/>
          <p:cNvGraphicFramePr>
            <a:graphicFrameLocks noChangeAspect="1"/>
          </p:cNvGraphicFramePr>
          <p:nvPr/>
        </p:nvGraphicFramePr>
        <p:xfrm>
          <a:off x="611188" y="2708275"/>
          <a:ext cx="33893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9" name="方程式" r:id="rId7" imgW="1269720" imgH="241200" progId="Equation.3">
                  <p:embed/>
                </p:oleObj>
              </mc:Choice>
              <mc:Fallback>
                <p:oleObj name="方程式" r:id="rId7" imgW="1269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3389312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7"/>
          <p:cNvGraphicFramePr>
            <a:graphicFrameLocks noChangeAspect="1"/>
          </p:cNvGraphicFramePr>
          <p:nvPr/>
        </p:nvGraphicFramePr>
        <p:xfrm>
          <a:off x="900113" y="3644900"/>
          <a:ext cx="30829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0" name="方程式" r:id="rId9" imgW="1155600" imgH="241200" progId="Equation.3">
                  <p:embed/>
                </p:oleObj>
              </mc:Choice>
              <mc:Fallback>
                <p:oleObj name="方程式" r:id="rId9" imgW="1155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3082925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Object 8"/>
          <p:cNvGraphicFramePr>
            <a:graphicFrameLocks noChangeAspect="1"/>
          </p:cNvGraphicFramePr>
          <p:nvPr/>
        </p:nvGraphicFramePr>
        <p:xfrm>
          <a:off x="900113" y="4292600"/>
          <a:ext cx="30146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1" name="方程式" r:id="rId11" imgW="1130040" imgH="241200" progId="Equation.3">
                  <p:embed/>
                </p:oleObj>
              </mc:Choice>
              <mc:Fallback>
                <p:oleObj name="方程式" r:id="rId11" imgW="11300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3014662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50628"/>
              </p:ext>
            </p:extLst>
          </p:nvPr>
        </p:nvGraphicFramePr>
        <p:xfrm>
          <a:off x="788988" y="5373688"/>
          <a:ext cx="37957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2" name="方程式" r:id="rId13" imgW="1422360" imgH="241200" progId="Equation.3">
                  <p:embed/>
                </p:oleObj>
              </mc:Choice>
              <mc:Fallback>
                <p:oleObj name="方程式" r:id="rId13" imgW="14223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373688"/>
                        <a:ext cx="3795712" cy="646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1" name="Line 11"/>
          <p:cNvSpPr>
            <a:spLocks noChangeShapeType="1"/>
          </p:cNvSpPr>
          <p:nvPr/>
        </p:nvSpPr>
        <p:spPr bwMode="auto">
          <a:xfrm>
            <a:off x="900113" y="3789363"/>
            <a:ext cx="503237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>
            <a:off x="1835150" y="4437063"/>
            <a:ext cx="503238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493" name="Line 13"/>
          <p:cNvSpPr>
            <a:spLocks noChangeShapeType="1"/>
          </p:cNvSpPr>
          <p:nvPr/>
        </p:nvSpPr>
        <p:spPr bwMode="auto">
          <a:xfrm>
            <a:off x="971550" y="4437063"/>
            <a:ext cx="503238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494" name="Line 14"/>
          <p:cNvSpPr>
            <a:spLocks noChangeShapeType="1"/>
          </p:cNvSpPr>
          <p:nvPr/>
        </p:nvSpPr>
        <p:spPr bwMode="auto">
          <a:xfrm>
            <a:off x="1692275" y="5445125"/>
            <a:ext cx="503238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32495" name="Object 15"/>
          <p:cNvGraphicFramePr>
            <a:graphicFrameLocks noChangeAspect="1"/>
          </p:cNvGraphicFramePr>
          <p:nvPr/>
        </p:nvGraphicFramePr>
        <p:xfrm>
          <a:off x="5076825" y="4440238"/>
          <a:ext cx="40687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3" name="方程式" r:id="rId15" imgW="1523880" imgH="291960" progId="Equation.3">
                  <p:embed/>
                </p:oleObj>
              </mc:Choice>
              <mc:Fallback>
                <p:oleObj name="方程式" r:id="rId15" imgW="152388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440238"/>
                        <a:ext cx="4068763" cy="782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6" name="Object 16"/>
          <p:cNvGraphicFramePr>
            <a:graphicFrameLocks noChangeAspect="1"/>
          </p:cNvGraphicFramePr>
          <p:nvPr/>
        </p:nvGraphicFramePr>
        <p:xfrm>
          <a:off x="3492500" y="333375"/>
          <a:ext cx="40687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4" name="方程式" r:id="rId17" imgW="1523880" imgH="291960" progId="Equation.3">
                  <p:embed/>
                </p:oleObj>
              </mc:Choice>
              <mc:Fallback>
                <p:oleObj name="方程式" r:id="rId17" imgW="1523880" imgH="291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3375"/>
                        <a:ext cx="4068763" cy="782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1414463" y="4941888"/>
            <a:ext cx="8540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TW" sz="4400">
                <a:latin typeface="Arial"/>
              </a:rPr>
              <a:t>…</a:t>
            </a:r>
            <a:endParaRPr lang="en-US" altLang="zh-TW" sz="4400"/>
          </a:p>
        </p:txBody>
      </p:sp>
      <p:sp>
        <p:nvSpPr>
          <p:cNvPr id="532498" name="AutoShape 18"/>
          <p:cNvSpPr>
            <a:spLocks/>
          </p:cNvSpPr>
          <p:nvPr/>
        </p:nvSpPr>
        <p:spPr bwMode="auto">
          <a:xfrm>
            <a:off x="4572000" y="3933825"/>
            <a:ext cx="358775" cy="1871663"/>
          </a:xfrm>
          <a:prstGeom prst="rightBrace">
            <a:avLst>
              <a:gd name="adj1" fmla="val 4347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1" grpId="0" animBg="1"/>
      <p:bldP spid="532492" grpId="0" animBg="1"/>
      <p:bldP spid="532493" grpId="0" animBg="1"/>
      <p:bldP spid="532494" grpId="0" animBg="1"/>
      <p:bldP spid="532497" grpId="0"/>
      <p:bldP spid="5324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837D-3CE8-4CDA-B87B-B9A00F66A10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A-orthogonality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endParaRPr lang="zh-TW" altLang="zh-TW"/>
          </a:p>
        </p:txBody>
      </p:sp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379412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4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20938"/>
            <a:ext cx="3802063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1403350" y="1628775"/>
          <a:ext cx="23764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69" name="方程式" r:id="rId5" imgW="901440" imgH="253800" progId="Equation.3">
                  <p:embed/>
                </p:oleObj>
              </mc:Choice>
              <mc:Fallback>
                <p:oleObj name="方程式" r:id="rId5" imgW="9014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2376488" cy="668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716463" y="1484313"/>
          <a:ext cx="406876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70" name="方程式" r:id="rId7" imgW="1523880" imgH="291960" progId="Equation.3">
                  <p:embed/>
                </p:oleObj>
              </mc:Choice>
              <mc:Fallback>
                <p:oleObj name="方程式" r:id="rId7" imgW="15238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84313"/>
                        <a:ext cx="4068762" cy="782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CEAC-E3AB-4920-9D6A-1B56657EE5D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term vanishes after </a:t>
            </a:r>
            <a:r>
              <a:rPr lang="en-US" altLang="zh-TW" i="1"/>
              <a:t>n</a:t>
            </a:r>
            <a:r>
              <a:rPr lang="en-US" altLang="zh-TW"/>
              <a:t> steps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49725"/>
            <a:ext cx="4449763" cy="7191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After </a:t>
            </a:r>
            <a:r>
              <a:rPr lang="en-US" altLang="zh-TW" i="1"/>
              <a:t>n</a:t>
            </a:r>
            <a:r>
              <a:rPr lang="en-US" altLang="zh-TW"/>
              <a:t> steps, </a:t>
            </a:r>
            <a:r>
              <a:rPr lang="en-US" altLang="zh-TW" b="1"/>
              <a:t>e</a:t>
            </a:r>
            <a:r>
              <a:rPr lang="en-US" altLang="zh-TW" baseline="-25000"/>
              <a:t>(n)</a:t>
            </a:r>
            <a:r>
              <a:rPr lang="en-US" altLang="zh-TW"/>
              <a:t> = 0</a:t>
            </a:r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/>
        </p:nvGraphicFramePr>
        <p:xfrm>
          <a:off x="1162050" y="1341438"/>
          <a:ext cx="40687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9" name="方程式" r:id="rId4" imgW="1523880" imgH="291960" progId="Equation.3">
                  <p:embed/>
                </p:oleObj>
              </mc:Choice>
              <mc:Fallback>
                <p:oleObj name="方程式" r:id="rId4" imgW="15238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41438"/>
                        <a:ext cx="4068763" cy="782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7" name="Object 5"/>
          <p:cNvGraphicFramePr>
            <a:graphicFrameLocks noChangeAspect="1"/>
          </p:cNvGraphicFramePr>
          <p:nvPr/>
        </p:nvGraphicFramePr>
        <p:xfrm>
          <a:off x="1954213" y="2349500"/>
          <a:ext cx="48498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10" name="方程式" r:id="rId6" imgW="1815840" imgH="291960" progId="Equation.3">
                  <p:embed/>
                </p:oleObj>
              </mc:Choice>
              <mc:Fallback>
                <p:oleObj name="方程式" r:id="rId6" imgW="181584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349500"/>
                        <a:ext cx="4849812" cy="782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8" name="Object 6"/>
          <p:cNvGraphicFramePr>
            <a:graphicFrameLocks noChangeAspect="1"/>
          </p:cNvGraphicFramePr>
          <p:nvPr/>
        </p:nvGraphicFramePr>
        <p:xfrm>
          <a:off x="1954213" y="3357563"/>
          <a:ext cx="2474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11" name="方程式" r:id="rId8" imgW="927000" imgH="304560" progId="Equation.3">
                  <p:embed/>
                </p:oleObj>
              </mc:Choice>
              <mc:Fallback>
                <p:oleObj name="方程式" r:id="rId8" imgW="92700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357563"/>
                        <a:ext cx="2474912" cy="815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539750" y="4797425"/>
            <a:ext cx="86042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hlink"/>
                </a:solidFill>
                <a:latin typeface="Times New Roman" pitchFamily="18" charset="0"/>
              </a:rPr>
              <a:t>The error at step j is equal to </a:t>
            </a:r>
          </a:p>
          <a:p>
            <a:r>
              <a:rPr lang="en-US" altLang="zh-TW" sz="2800">
                <a:solidFill>
                  <a:schemeClr val="hlink"/>
                </a:solidFill>
                <a:latin typeface="Times New Roman" pitchFamily="18" charset="0"/>
              </a:rPr>
              <a:t>(1) e</a:t>
            </a:r>
            <a:r>
              <a:rPr lang="en-US" altLang="zh-TW" sz="2800" baseline="-25000">
                <a:solidFill>
                  <a:schemeClr val="hlink"/>
                </a:solidFill>
                <a:latin typeface="Times New Roman" pitchFamily="18" charset="0"/>
              </a:rPr>
              <a:t>(0)</a:t>
            </a:r>
            <a:r>
              <a:rPr lang="en-US" altLang="zh-TW" sz="2800">
                <a:solidFill>
                  <a:schemeClr val="hlink"/>
                </a:solidFill>
                <a:latin typeface="Times New Roman" pitchFamily="18" charset="0"/>
              </a:rPr>
              <a:t> + total path of previous j-1 steps traveled</a:t>
            </a:r>
          </a:p>
          <a:p>
            <a:r>
              <a:rPr lang="en-US" altLang="zh-TW" sz="2800">
                <a:solidFill>
                  <a:schemeClr val="hlink"/>
                </a:solidFill>
                <a:latin typeface="Times New Roman" pitchFamily="18" charset="0"/>
              </a:rPr>
              <a:t>(2) total path of next n-j steps that are going to be traveled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65C-7B6D-408E-9443-FC641B82BA8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Search Directions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We know how to determine the optimal step size along each direction</a:t>
            </a:r>
          </a:p>
          <a:p>
            <a:endParaRPr lang="en-US" altLang="zh-TW"/>
          </a:p>
          <a:p>
            <a:r>
              <a:rPr lang="en-US" altLang="zh-TW"/>
              <a:t>We still need to figure out what search directions are</a:t>
            </a:r>
          </a:p>
          <a:p>
            <a:endParaRPr lang="en-US" altLang="zh-TW"/>
          </a:p>
          <a:p>
            <a:r>
              <a:rPr lang="en-US" altLang="zh-TW"/>
              <a:t>What do we know about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0</a:t>
            </a:r>
            <a:r>
              <a:rPr lang="en-US" altLang="zh-TW" baseline="-25000"/>
              <a:t>)</a:t>
            </a:r>
            <a:r>
              <a:rPr lang="en-US" altLang="zh-TW"/>
              <a:t>,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1</a:t>
            </a:r>
            <a:r>
              <a:rPr lang="en-US" altLang="zh-TW" baseline="-25000"/>
              <a:t>) </a:t>
            </a:r>
            <a:r>
              <a:rPr lang="en-US" altLang="zh-TW"/>
              <a:t>, </a:t>
            </a:r>
            <a:r>
              <a:rPr lang="en-US" altLang="zh-TW" baseline="-25000"/>
              <a:t> </a:t>
            </a:r>
            <a:r>
              <a:rPr lang="en-US" altLang="zh-TW"/>
              <a:t>…</a:t>
            </a:r>
            <a:r>
              <a:rPr lang="en-US" altLang="zh-TW" baseline="-25000"/>
              <a:t> </a:t>
            </a:r>
            <a:r>
              <a:rPr lang="en-US" altLang="zh-TW"/>
              <a:t>,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n-1</a:t>
            </a:r>
            <a:r>
              <a:rPr lang="en-US" altLang="zh-TW" baseline="-25000"/>
              <a:t>) </a:t>
            </a:r>
            <a:r>
              <a:rPr lang="en-US" altLang="zh-TW"/>
              <a:t>?</a:t>
            </a:r>
            <a:endParaRPr lang="en-US" altLang="zh-TW" baseline="-25000"/>
          </a:p>
          <a:p>
            <a:pPr lvl="1"/>
            <a:r>
              <a:rPr lang="en-US" altLang="zh-TW"/>
              <a:t>They are A-orthogonal to each other: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i</a:t>
            </a:r>
            <a:r>
              <a:rPr lang="en-US" altLang="zh-TW" baseline="-25000"/>
              <a:t>)</a:t>
            </a:r>
            <a:r>
              <a:rPr lang="en-US" altLang="zh-TW" baseline="30000"/>
              <a:t>T</a:t>
            </a:r>
            <a:r>
              <a:rPr lang="en-US" altLang="zh-TW" b="1"/>
              <a:t>Ad</a:t>
            </a:r>
            <a:r>
              <a:rPr lang="en-US" altLang="zh-TW" baseline="-25000"/>
              <a:t>(</a:t>
            </a:r>
            <a:r>
              <a:rPr lang="en-US" altLang="zh-TW" i="1" baseline="-25000"/>
              <a:t>j</a:t>
            </a:r>
            <a:r>
              <a:rPr lang="en-US" altLang="zh-TW" baseline="-25000"/>
              <a:t>) </a:t>
            </a:r>
            <a:r>
              <a:rPr lang="en-US" altLang="zh-TW"/>
              <a:t>= 0</a:t>
            </a:r>
          </a:p>
          <a:p>
            <a:pPr lvl="1"/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i</a:t>
            </a:r>
            <a:r>
              <a:rPr lang="en-US" altLang="zh-TW" baseline="-25000"/>
              <a:t>) </a:t>
            </a:r>
            <a:r>
              <a:rPr lang="en-US" altLang="zh-TW"/>
              <a:t>is A-orthogonal to </a:t>
            </a:r>
            <a:r>
              <a:rPr lang="en-US" altLang="zh-TW" b="1"/>
              <a:t>e</a:t>
            </a:r>
            <a:r>
              <a:rPr lang="en-US" altLang="zh-TW" baseline="-25000"/>
              <a:t>(</a:t>
            </a:r>
            <a:r>
              <a:rPr lang="en-US" altLang="zh-TW" i="1" baseline="-25000"/>
              <a:t>i+1</a:t>
            </a:r>
            <a:r>
              <a:rPr lang="en-US" altLang="zh-TW" baseline="-25000"/>
              <a:t>)</a:t>
            </a:r>
            <a:endParaRPr lang="en-US" altLang="zh-TW"/>
          </a:p>
          <a:p>
            <a:pPr lvl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BC58-F989-44A4-BBF7-E471C43347D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Gram-Schmidt Conjugation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Suppose we have a set of linearly independent vectors </a:t>
            </a:r>
            <a:r>
              <a:rPr lang="en-US" altLang="zh-TW" b="1"/>
              <a:t>u</a:t>
            </a:r>
            <a:r>
              <a:rPr lang="en-US" altLang="zh-TW" baseline="-25000"/>
              <a:t>0</a:t>
            </a:r>
            <a:r>
              <a:rPr lang="en-US" altLang="zh-TW"/>
              <a:t>, </a:t>
            </a:r>
            <a:r>
              <a:rPr lang="en-US" altLang="zh-TW" b="1"/>
              <a:t>u</a:t>
            </a:r>
            <a:r>
              <a:rPr lang="en-US" altLang="zh-TW" baseline="-25000"/>
              <a:t>1 </a:t>
            </a:r>
            <a:r>
              <a:rPr lang="en-US" altLang="zh-TW"/>
              <a:t>, </a:t>
            </a:r>
            <a:r>
              <a:rPr lang="en-US" altLang="zh-TW" baseline="-25000"/>
              <a:t> </a:t>
            </a:r>
            <a:r>
              <a:rPr lang="en-US" altLang="zh-TW"/>
              <a:t>…</a:t>
            </a:r>
            <a:r>
              <a:rPr lang="en-US" altLang="zh-TW" baseline="-25000"/>
              <a:t> </a:t>
            </a:r>
            <a:r>
              <a:rPr lang="en-US" altLang="zh-TW"/>
              <a:t>, </a:t>
            </a:r>
            <a:r>
              <a:rPr lang="en-US" altLang="zh-TW" b="1"/>
              <a:t>u</a:t>
            </a:r>
            <a:r>
              <a:rPr lang="en-US" altLang="zh-TW" baseline="-25000"/>
              <a:t>n-1</a:t>
            </a:r>
            <a:endParaRPr lang="en-US" altLang="zh-TW"/>
          </a:p>
          <a:p>
            <a:endParaRPr lang="en-US" altLang="zh-TW" sz="1600"/>
          </a:p>
          <a:p>
            <a:r>
              <a:rPr lang="en-US" altLang="zh-TW"/>
              <a:t>To construct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i</a:t>
            </a:r>
            <a:r>
              <a:rPr lang="en-US" altLang="zh-TW" baseline="-25000"/>
              <a:t>)</a:t>
            </a:r>
            <a:r>
              <a:rPr lang="en-US" altLang="zh-TW"/>
              <a:t>, take </a:t>
            </a:r>
            <a:r>
              <a:rPr lang="en-US" altLang="zh-TW" b="1"/>
              <a:t>u</a:t>
            </a:r>
            <a:r>
              <a:rPr lang="en-US" altLang="zh-TW" i="1" baseline="-25000"/>
              <a:t>i</a:t>
            </a:r>
            <a:r>
              <a:rPr lang="en-US" altLang="zh-TW"/>
              <a:t> and subtract out any components that are not A-orthogonal to the previous </a:t>
            </a:r>
            <a:r>
              <a:rPr lang="en-US" altLang="zh-TW" b="1"/>
              <a:t>d</a:t>
            </a:r>
            <a:r>
              <a:rPr lang="en-US" altLang="zh-TW"/>
              <a:t> vectors:</a:t>
            </a:r>
            <a:endParaRPr lang="en-US" altLang="zh-TW" i="1" baseline="-25000"/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76700"/>
            <a:ext cx="67691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5724525" y="5805488"/>
            <a:ext cx="2155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Times New Roman" pitchFamily="18" charset="0"/>
              </a:rPr>
              <a:t>d</a:t>
            </a:r>
            <a:r>
              <a:rPr lang="en-US" altLang="zh-TW" sz="3200" baseline="-25000">
                <a:latin typeface="Times New Roman" pitchFamily="18" charset="0"/>
              </a:rPr>
              <a:t>(</a:t>
            </a:r>
            <a:r>
              <a:rPr lang="en-US" altLang="zh-TW" sz="3200" i="1" baseline="-25000">
                <a:latin typeface="Times New Roman" pitchFamily="18" charset="0"/>
              </a:rPr>
              <a:t>1</a:t>
            </a:r>
            <a:r>
              <a:rPr lang="en-US" altLang="zh-TW" sz="3200" baseline="-25000">
                <a:latin typeface="Times New Roman" pitchFamily="18" charset="0"/>
              </a:rPr>
              <a:t>) </a:t>
            </a:r>
            <a:r>
              <a:rPr lang="en-US" altLang="zh-TW" sz="3200">
                <a:latin typeface="Times New Roman" pitchFamily="18" charset="0"/>
              </a:rPr>
              <a:t>= </a:t>
            </a:r>
            <a:r>
              <a:rPr lang="en-US" altLang="zh-TW" sz="3200" b="1">
                <a:latin typeface="Times New Roman" pitchFamily="18" charset="0"/>
              </a:rPr>
              <a:t>u</a:t>
            </a:r>
            <a:r>
              <a:rPr lang="en-US" altLang="zh-TW" sz="3200" baseline="-25000">
                <a:latin typeface="Times New Roman" pitchFamily="18" charset="0"/>
              </a:rPr>
              <a:t>1 </a:t>
            </a:r>
            <a:r>
              <a:rPr lang="en-US" altLang="zh-TW" sz="3200">
                <a:latin typeface="Times New Roman" pitchFamily="18" charset="0"/>
              </a:rPr>
              <a:t>- </a:t>
            </a:r>
            <a:r>
              <a:rPr lang="en-US" altLang="zh-TW" sz="3200" b="1">
                <a:latin typeface="Times New Roman" pitchFamily="18" charset="0"/>
              </a:rPr>
              <a:t>u</a:t>
            </a:r>
            <a:r>
              <a:rPr lang="en-US" altLang="zh-TW" sz="3200" baseline="30000">
                <a:latin typeface="Times New Roman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DAE1-2284-46C5-B56C-DE6E9C02F56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Gram-Schmidt Conjugation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search directions can be represented as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Use the same trick to get rid of the summation</a:t>
            </a:r>
          </a:p>
        </p:txBody>
      </p:sp>
      <p:graphicFrame>
        <p:nvGraphicFramePr>
          <p:cNvPr id="536581" name="Object 5"/>
          <p:cNvGraphicFramePr>
            <a:graphicFrameLocks noChangeAspect="1"/>
          </p:cNvGraphicFramePr>
          <p:nvPr/>
        </p:nvGraphicFramePr>
        <p:xfrm>
          <a:off x="1692275" y="1844675"/>
          <a:ext cx="5461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1" name="方程式" r:id="rId3" imgW="2361960" imgH="431640" progId="Equation.3">
                  <p:embed/>
                </p:oleObj>
              </mc:Choice>
              <mc:Fallback>
                <p:oleObj name="方程式" r:id="rId3" imgW="2361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5461000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2" name="Object 6"/>
          <p:cNvGraphicFramePr>
            <a:graphicFrameLocks noChangeAspect="1"/>
          </p:cNvGraphicFramePr>
          <p:nvPr/>
        </p:nvGraphicFramePr>
        <p:xfrm>
          <a:off x="830263" y="3635375"/>
          <a:ext cx="6477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2" name="方程式" r:id="rId5" imgW="2806560" imgH="253800" progId="Equation.3">
                  <p:embed/>
                </p:oleObj>
              </mc:Choice>
              <mc:Fallback>
                <p:oleObj name="方程式" r:id="rId5" imgW="28065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635375"/>
                        <a:ext cx="64770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975350" y="4508500"/>
            <a:ext cx="3168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by A-orthogonality of </a:t>
            </a:r>
            <a:r>
              <a:rPr lang="en-US" altLang="zh-TW" sz="2800" b="1">
                <a:latin typeface="Times New Roman" pitchFamily="18" charset="0"/>
              </a:rPr>
              <a:t>d</a:t>
            </a:r>
            <a:r>
              <a:rPr lang="en-US" altLang="zh-TW" sz="2800">
                <a:latin typeface="Times New Roman" pitchFamily="18" charset="0"/>
              </a:rPr>
              <a:t> vectors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1619250" y="5084763"/>
          <a:ext cx="24622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3" name="方程式" r:id="rId7" imgW="1066680" imgH="482400" progId="Equation.3">
                  <p:embed/>
                </p:oleObj>
              </mc:Choice>
              <mc:Fallback>
                <p:oleObj name="方程式" r:id="rId7" imgW="10666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2462213" cy="1116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1793875" y="4437063"/>
          <a:ext cx="3867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4" name="方程式" r:id="rId9" imgW="1676160" imgH="253800" progId="Equation.3">
                  <p:embed/>
                </p:oleObj>
              </mc:Choice>
              <mc:Fallback>
                <p:oleObj name="方程式" r:id="rId9" imgW="167616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437063"/>
                        <a:ext cx="386715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F198-8649-4856-AA40-309DC573D5E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Drawbacks of Gram-Schmidt Conjugation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All the old search vectors must be kept in memory to construct each new one!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Remedy </a:t>
            </a:r>
            <a:r>
              <a:rPr lang="en-US" altLang="zh-TW">
                <a:sym typeface="Wingdings" pitchFamily="2" charset="2"/>
              </a:rPr>
              <a:t> conjugate gradients</a:t>
            </a:r>
            <a:endParaRPr lang="en-US" altLang="zh-TW"/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1835150" y="2781300"/>
          <a:ext cx="5461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1" name="方程式" r:id="rId3" imgW="2361960" imgH="431640" progId="Equation.3">
                  <p:embed/>
                </p:oleObj>
              </mc:Choice>
              <mc:Fallback>
                <p:oleObj name="方程式" r:id="rId3" imgW="2361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5461000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E28B-9A53-4C1E-BD7B-515D59B919E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If we pick a set of </a:t>
            </a:r>
            <a:r>
              <a:rPr lang="en-US" altLang="zh-TW" b="1"/>
              <a:t>u</a:t>
            </a:r>
            <a:r>
              <a:rPr lang="en-US" altLang="zh-TW"/>
              <a:t>’s intelligently, we might be able to save both time and space</a:t>
            </a:r>
          </a:p>
          <a:p>
            <a:endParaRPr lang="en-US" altLang="zh-TW"/>
          </a:p>
          <a:p>
            <a:r>
              <a:rPr lang="en-US" altLang="zh-TW"/>
              <a:t>It turns out that residuals (</a:t>
            </a:r>
            <a:r>
              <a:rPr lang="en-US" altLang="zh-TW" b="1"/>
              <a:t>r</a:t>
            </a:r>
            <a:r>
              <a:rPr lang="en-US" altLang="zh-TW"/>
              <a:t>’s) is an excellent choice for </a:t>
            </a:r>
            <a:r>
              <a:rPr lang="en-US" altLang="zh-TW" b="1"/>
              <a:t>u</a:t>
            </a:r>
            <a:r>
              <a:rPr lang="en-US" altLang="zh-TW"/>
              <a:t>’s</a:t>
            </a:r>
          </a:p>
          <a:p>
            <a:pPr lvl="1"/>
            <a:r>
              <a:rPr lang="en-US" altLang="zh-TW"/>
              <a:t>residual is orthogonal to the previous search direction</a:t>
            </a:r>
          </a:p>
          <a:p>
            <a:pPr lvl="1"/>
            <a:r>
              <a:rPr lang="en-US" altLang="zh-TW"/>
              <a:t>residuals work for steepest descent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F0B4-6309-488F-A22F-C918AF77C71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 (cont.)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Gram-Schmidt Conjugation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In conjugate gradient method, search directions are constructed by conjugation of the residuals</a:t>
            </a:r>
          </a:p>
        </p:txBody>
      </p:sp>
      <p:graphicFrame>
        <p:nvGraphicFramePr>
          <p:cNvPr id="545796" name="Object 4"/>
          <p:cNvGraphicFramePr>
            <a:graphicFrameLocks noChangeAspect="1"/>
          </p:cNvGraphicFramePr>
          <p:nvPr/>
        </p:nvGraphicFramePr>
        <p:xfrm>
          <a:off x="1908175" y="2349500"/>
          <a:ext cx="5461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31" name="方程式" r:id="rId3" imgW="2361960" imgH="431640" progId="Equation.3">
                  <p:embed/>
                </p:oleObj>
              </mc:Choice>
              <mc:Fallback>
                <p:oleObj name="方程式" r:id="rId3" imgW="2361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9500"/>
                        <a:ext cx="5461000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2700338" y="5084763"/>
          <a:ext cx="2951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32" name="方程式" r:id="rId5" imgW="1041120" imgH="241200" progId="Equation.3">
                  <p:embed/>
                </p:oleObj>
              </mc:Choice>
              <mc:Fallback>
                <p:oleObj name="方程式" r:id="rId5" imgW="10411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2951162" cy="685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593D-4846-482C-97A7-B29EB57702E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Take and subtract out any components that are not A-orthogonal to the previous </a:t>
            </a:r>
            <a:r>
              <a:rPr lang="en-US" altLang="zh-TW" b="1"/>
              <a:t>d</a:t>
            </a:r>
            <a:r>
              <a:rPr lang="en-US" altLang="zh-TW"/>
              <a:t> vectors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/>
        </p:nvGraphicFramePr>
        <p:xfrm>
          <a:off x="684213" y="2420938"/>
          <a:ext cx="30241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7" name="方程式" r:id="rId3" imgW="1307880" imgH="431640" progId="Equation.3">
                  <p:embed/>
                </p:oleObj>
              </mc:Choice>
              <mc:Fallback>
                <p:oleObj name="方程式" r:id="rId3" imgW="1307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3024187" cy="1001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684213" y="3429000"/>
          <a:ext cx="67691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8" name="方程式" r:id="rId5" imgW="2933640" imgH="431640" progId="Equation.3">
                  <p:embed/>
                </p:oleObj>
              </mc:Choice>
              <mc:Fallback>
                <p:oleObj name="方程式" r:id="rId5" imgW="2933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6769100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/>
        </p:nvGraphicFramePr>
        <p:xfrm>
          <a:off x="1836738" y="4437063"/>
          <a:ext cx="37798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9" name="方程式" r:id="rId7" imgW="1638000" imgH="253800" progId="Equation.3">
                  <p:embed/>
                </p:oleObj>
              </mc:Choice>
              <mc:Fallback>
                <p:oleObj name="方程式" r:id="rId7" imgW="16380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437063"/>
                        <a:ext cx="3779837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5975350" y="4508500"/>
            <a:ext cx="3168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by A-orthogonality of </a:t>
            </a:r>
            <a:r>
              <a:rPr lang="en-US" altLang="zh-TW" sz="2800" b="1">
                <a:latin typeface="Times New Roman" pitchFamily="18" charset="0"/>
              </a:rPr>
              <a:t>d</a:t>
            </a:r>
            <a:r>
              <a:rPr lang="en-US" altLang="zh-TW" sz="2800">
                <a:latin typeface="Times New Roman" pitchFamily="18" charset="0"/>
              </a:rPr>
              <a:t> vectors</a:t>
            </a:r>
          </a:p>
        </p:txBody>
      </p:sp>
      <p:graphicFrame>
        <p:nvGraphicFramePr>
          <p:cNvPr id="528392" name="Object 8"/>
          <p:cNvGraphicFramePr>
            <a:graphicFrameLocks noChangeAspect="1"/>
          </p:cNvGraphicFramePr>
          <p:nvPr/>
        </p:nvGraphicFramePr>
        <p:xfrm>
          <a:off x="684213" y="5157788"/>
          <a:ext cx="2432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60" name="方程式" r:id="rId9" imgW="1054080" imgH="482400" progId="Equation.3">
                  <p:embed/>
                </p:oleObj>
              </mc:Choice>
              <mc:Fallback>
                <p:oleObj name="方程式" r:id="rId9" imgW="10540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2432050" cy="1116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F544-BF9B-4C86-86AA-0667589707A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 (CG) Method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Another method does not require explicit second derivatives, and does not even store approximation to Hessian matrix</a:t>
            </a:r>
          </a:p>
          <a:p>
            <a:r>
              <a:rPr lang="en-US" altLang="zh-TW"/>
              <a:t>CG generates sequence of conjugate search directions, implicitly accumulating information about Hessian matrix</a:t>
            </a:r>
          </a:p>
          <a:p>
            <a:r>
              <a:rPr lang="en-US" altLang="zh-TW"/>
              <a:t>For quadratic objective function, CG is theoretically exact after at most </a:t>
            </a:r>
            <a:r>
              <a:rPr lang="en-US" altLang="zh-TW" i="1"/>
              <a:t>n</a:t>
            </a:r>
            <a:r>
              <a:rPr lang="en-US" altLang="zh-TW"/>
              <a:t> iterations, where </a:t>
            </a:r>
            <a:r>
              <a:rPr lang="en-US" altLang="zh-TW" i="1"/>
              <a:t>n</a:t>
            </a:r>
            <a:r>
              <a:rPr lang="en-US" altLang="zh-TW"/>
              <a:t> is the dimension of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2C17-1E47-42F1-8ED4-21800CA00B6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 (cont.)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b="1"/>
              <a:t>r</a:t>
            </a:r>
            <a:r>
              <a:rPr lang="en-US" altLang="zh-TW" baseline="-25000"/>
              <a:t>(k)</a:t>
            </a:r>
            <a:r>
              <a:rPr lang="en-US" altLang="zh-TW"/>
              <a:t> is  A-orthogonal to all the previous search directions except for </a:t>
            </a:r>
            <a:r>
              <a:rPr lang="en-US" altLang="zh-TW" b="1"/>
              <a:t>d</a:t>
            </a:r>
            <a:r>
              <a:rPr lang="en-US" altLang="zh-TW" baseline="-25000"/>
              <a:t>(k-1)</a:t>
            </a:r>
            <a:endParaRPr lang="en-US" altLang="zh-TW" b="1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Proof: </a:t>
            </a:r>
          </a:p>
          <a:p>
            <a:endParaRPr lang="en-US" altLang="zh-TW"/>
          </a:p>
        </p:txBody>
      </p:sp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2195513" y="5589588"/>
          <a:ext cx="4159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69" name="方程式" r:id="rId3" imgW="1803240" imgH="253800" progId="Equation.3">
                  <p:embed/>
                </p:oleObj>
              </mc:Choice>
              <mc:Fallback>
                <p:oleObj name="方程式" r:id="rId3" imgW="18032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89588"/>
                        <a:ext cx="415925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6" name="Object 8"/>
          <p:cNvGraphicFramePr>
            <a:graphicFrameLocks noChangeAspect="1"/>
          </p:cNvGraphicFramePr>
          <p:nvPr/>
        </p:nvGraphicFramePr>
        <p:xfrm>
          <a:off x="1908175" y="2481263"/>
          <a:ext cx="50387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70" name="方程式" r:id="rId5" imgW="2184120" imgH="482400" progId="Equation.3">
                  <p:embed/>
                </p:oleObj>
              </mc:Choice>
              <mc:Fallback>
                <p:oleObj name="方程式" r:id="rId5" imgW="21841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81263"/>
                        <a:ext cx="5038725" cy="1116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7" name="Object 9"/>
          <p:cNvGraphicFramePr>
            <a:graphicFrameLocks noChangeAspect="1"/>
          </p:cNvGraphicFramePr>
          <p:nvPr/>
        </p:nvGraphicFramePr>
        <p:xfrm>
          <a:off x="1966913" y="4005263"/>
          <a:ext cx="38973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71" name="方程式" r:id="rId7" imgW="1688760" imgH="482400" progId="Equation.3">
                  <p:embed/>
                </p:oleObj>
              </mc:Choice>
              <mc:Fallback>
                <p:oleObj name="方程式" r:id="rId7" imgW="16887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05263"/>
                        <a:ext cx="3897312" cy="1116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9" name="AutoShape 11"/>
          <p:cNvSpPr>
            <a:spLocks noChangeArrowheads="1"/>
          </p:cNvSpPr>
          <p:nvPr/>
        </p:nvSpPr>
        <p:spPr bwMode="auto">
          <a:xfrm>
            <a:off x="5076825" y="3573463"/>
            <a:ext cx="3851275" cy="647700"/>
          </a:xfrm>
          <a:prstGeom prst="wedgeRoundRectCallout">
            <a:avLst>
              <a:gd name="adj1" fmla="val -42500"/>
              <a:gd name="adj2" fmla="val -973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/>
              <a:t>We don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t need to store previous search directions now!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5F7-EA55-454F-902C-023A3FCDA13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Proof: </a:t>
            </a:r>
            <a:r>
              <a:rPr lang="en-US" altLang="zh-TW" dirty="0" err="1" smtClean="0"/>
              <a:t>Orthogonality</a:t>
            </a:r>
            <a:endParaRPr lang="en-US" altLang="zh-TW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67287"/>
          </a:xfrm>
        </p:spPr>
        <p:txBody>
          <a:bodyPr/>
          <a:lstStyle/>
          <a:p>
            <a:r>
              <a:rPr lang="en-US" altLang="zh-TW" dirty="0"/>
              <a:t>Proof: </a:t>
            </a:r>
            <a:r>
              <a:rPr lang="en-US" altLang="zh-TW" b="1" dirty="0"/>
              <a:t>r</a:t>
            </a:r>
            <a:r>
              <a:rPr lang="en-US" altLang="zh-TW" baseline="-25000" dirty="0"/>
              <a:t>(k)</a:t>
            </a:r>
            <a:r>
              <a:rPr lang="en-US" altLang="zh-TW" dirty="0"/>
              <a:t> is  </a:t>
            </a:r>
            <a:r>
              <a:rPr lang="en-US" altLang="zh-TW" dirty="0" smtClean="0"/>
              <a:t>orthogonal </a:t>
            </a:r>
            <a:r>
              <a:rPr lang="en-US" altLang="zh-TW" dirty="0"/>
              <a:t>to all the previous search directions </a:t>
            </a:r>
            <a:r>
              <a:rPr lang="en-US" altLang="zh-TW" b="1" dirty="0"/>
              <a:t>d</a:t>
            </a:r>
            <a:r>
              <a:rPr lang="en-US" altLang="zh-TW" baseline="-25000" dirty="0"/>
              <a:t>(0) </a:t>
            </a:r>
            <a:r>
              <a:rPr lang="en-US" altLang="zh-TW" dirty="0"/>
              <a:t>, </a:t>
            </a:r>
            <a:r>
              <a:rPr lang="en-US" altLang="zh-TW" b="1" dirty="0"/>
              <a:t>d</a:t>
            </a:r>
            <a:r>
              <a:rPr lang="en-US" altLang="zh-TW" baseline="-25000" dirty="0"/>
              <a:t>(1) </a:t>
            </a:r>
            <a:r>
              <a:rPr lang="en-US" altLang="zh-TW" dirty="0"/>
              <a:t>, …, </a:t>
            </a:r>
            <a:r>
              <a:rPr lang="en-US" altLang="zh-TW" b="1" dirty="0"/>
              <a:t>d</a:t>
            </a:r>
            <a:r>
              <a:rPr lang="en-US" altLang="zh-TW" baseline="-25000" dirty="0"/>
              <a:t>(k-1)</a:t>
            </a:r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endParaRPr lang="en-US" altLang="zh-TW" baseline="-25000" dirty="0"/>
          </a:p>
          <a:p>
            <a:r>
              <a:rPr lang="en-US" altLang="zh-TW" dirty="0"/>
              <a:t>From here, we can prove</a:t>
            </a:r>
          </a:p>
        </p:txBody>
      </p:sp>
      <p:graphicFrame>
        <p:nvGraphicFramePr>
          <p:cNvPr id="530437" name="Object 5"/>
          <p:cNvGraphicFramePr>
            <a:graphicFrameLocks noChangeAspect="1"/>
          </p:cNvGraphicFramePr>
          <p:nvPr/>
        </p:nvGraphicFramePr>
        <p:xfrm>
          <a:off x="1187450" y="2133600"/>
          <a:ext cx="2079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3" name="方程式" r:id="rId4" imgW="901440" imgH="431640" progId="Equation.3">
                  <p:embed/>
                </p:oleObj>
              </mc:Choice>
              <mc:Fallback>
                <p:oleObj name="方程式" r:id="rId4" imgW="901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2079625" cy="996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8" name="Object 6"/>
          <p:cNvGraphicFramePr>
            <a:graphicFrameLocks noChangeAspect="1"/>
          </p:cNvGraphicFramePr>
          <p:nvPr/>
        </p:nvGraphicFramePr>
        <p:xfrm>
          <a:off x="1187450" y="3213100"/>
          <a:ext cx="54752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4" name="方程式" r:id="rId6" imgW="2374560" imgH="431640" progId="Equation.3">
                  <p:embed/>
                </p:oleObj>
              </mc:Choice>
              <mc:Fallback>
                <p:oleObj name="方程式" r:id="rId6" imgW="23745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5475288" cy="9985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9" name="Object 7"/>
          <p:cNvGraphicFramePr>
            <a:graphicFrameLocks noChangeAspect="1"/>
          </p:cNvGraphicFramePr>
          <p:nvPr/>
        </p:nvGraphicFramePr>
        <p:xfrm>
          <a:off x="1258888" y="4365625"/>
          <a:ext cx="2927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5" name="方程式" r:id="rId8" imgW="1269720" imgH="253800" progId="Equation.3">
                  <p:embed/>
                </p:oleObj>
              </mc:Choice>
              <mc:Fallback>
                <p:oleObj name="方程式" r:id="rId8" imgW="126972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292735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0" name="Object 8"/>
          <p:cNvGraphicFramePr>
            <a:graphicFrameLocks noChangeAspect="1"/>
          </p:cNvGraphicFramePr>
          <p:nvPr/>
        </p:nvGraphicFramePr>
        <p:xfrm>
          <a:off x="5292725" y="4941888"/>
          <a:ext cx="27225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6" name="方程式" r:id="rId10" imgW="1180800" imgH="253800" progId="Equation.3">
                  <p:embed/>
                </p:oleObj>
              </mc:Choice>
              <mc:Fallback>
                <p:oleObj name="方程式" r:id="rId10" imgW="11808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941888"/>
                        <a:ext cx="2722563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1" name="Object 9"/>
          <p:cNvGraphicFramePr>
            <a:graphicFrameLocks noChangeAspect="1"/>
          </p:cNvGraphicFramePr>
          <p:nvPr/>
        </p:nvGraphicFramePr>
        <p:xfrm>
          <a:off x="5627688" y="5661025"/>
          <a:ext cx="21939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7" name="方程式" r:id="rId12" imgW="952200" imgH="253800" progId="Equation.3">
                  <p:embed/>
                </p:oleObj>
              </mc:Choice>
              <mc:Fallback>
                <p:oleObj name="方程式" r:id="rId12" imgW="9522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5661025"/>
                        <a:ext cx="2193925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900113" y="5516563"/>
            <a:ext cx="450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(see page 29-30 of Shewchuk</a:t>
            </a:r>
            <a:r>
              <a:rPr lang="en-US" altLang="zh-TW" sz="2000">
                <a:latin typeface="Arial"/>
              </a:rPr>
              <a:t>’</a:t>
            </a:r>
            <a:r>
              <a:rPr lang="en-US" altLang="zh-TW" sz="2000"/>
              <a:t>s paper)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25E1-9CEB-4B18-9222-8BF7C8884D64}" type="slidenum">
              <a:rPr lang="en-US" altLang="zh-TW"/>
              <a:pPr/>
              <a:t>22</a:t>
            </a:fld>
            <a:endParaRPr lang="en-US" altLang="zh-TW"/>
          </a:p>
        </p:txBody>
      </p:sp>
      <p:graphicFrame>
        <p:nvGraphicFramePr>
          <p:cNvPr id="538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00711"/>
              </p:ext>
            </p:extLst>
          </p:nvPr>
        </p:nvGraphicFramePr>
        <p:xfrm>
          <a:off x="4351338" y="2555875"/>
          <a:ext cx="4684712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0" name="方程式" r:id="rId4" imgW="2031840" imgH="1422360" progId="Equation.3">
                  <p:embed/>
                </p:oleObj>
              </mc:Choice>
              <mc:Fallback>
                <p:oleObj name="方程式" r:id="rId4" imgW="2031840" imgH="1422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555875"/>
                        <a:ext cx="4684712" cy="3278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Proof: A-Orthogonality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b="1"/>
              <a:t>r</a:t>
            </a:r>
            <a:r>
              <a:rPr lang="en-US" altLang="zh-TW" baseline="-25000"/>
              <a:t>(k)</a:t>
            </a:r>
            <a:r>
              <a:rPr lang="en-US" altLang="zh-TW"/>
              <a:t> is  A-orthogonal to all the previous search directions except for </a:t>
            </a:r>
            <a:r>
              <a:rPr lang="en-US" altLang="zh-TW" b="1"/>
              <a:t>d</a:t>
            </a:r>
            <a:r>
              <a:rPr lang="en-US" altLang="zh-TW" baseline="-25000"/>
              <a:t>(k-1)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50036"/>
              </p:ext>
            </p:extLst>
          </p:nvPr>
        </p:nvGraphicFramePr>
        <p:xfrm>
          <a:off x="409575" y="2727325"/>
          <a:ext cx="2197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1" name="方程式" r:id="rId6" imgW="952200" imgH="241200" progId="Equation.3">
                  <p:embed/>
                </p:oleObj>
              </mc:Choice>
              <mc:Fallback>
                <p:oleObj name="方程式" r:id="rId6" imgW="9522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727325"/>
                        <a:ext cx="2197100" cy="557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33486"/>
              </p:ext>
            </p:extLst>
          </p:nvPr>
        </p:nvGraphicFramePr>
        <p:xfrm>
          <a:off x="1130300" y="3376613"/>
          <a:ext cx="29003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2" name="方程式" r:id="rId8" imgW="1257120" imgH="241200" progId="Equation.3">
                  <p:embed/>
                </p:oleObj>
              </mc:Choice>
              <mc:Fallback>
                <p:oleObj name="方程式" r:id="rId8" imgW="12571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376613"/>
                        <a:ext cx="2900363" cy="557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44527"/>
              </p:ext>
            </p:extLst>
          </p:nvPr>
        </p:nvGraphicFramePr>
        <p:xfrm>
          <a:off x="1176338" y="4095750"/>
          <a:ext cx="23733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3" name="方程式" r:id="rId10" imgW="1028520" imgH="241200" progId="Equation.3">
                  <p:embed/>
                </p:oleObj>
              </mc:Choice>
              <mc:Fallback>
                <p:oleObj name="方程式" r:id="rId10" imgW="102852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095750"/>
                        <a:ext cx="2373312" cy="557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9" name="Freeform 15"/>
          <p:cNvSpPr>
            <a:spLocks/>
          </p:cNvSpPr>
          <p:nvPr/>
        </p:nvSpPr>
        <p:spPr bwMode="auto">
          <a:xfrm rot="611639">
            <a:off x="4554866" y="4450083"/>
            <a:ext cx="377174" cy="851125"/>
          </a:xfrm>
          <a:custGeom>
            <a:avLst/>
            <a:gdLst>
              <a:gd name="T0" fmla="*/ 559 w 907"/>
              <a:gd name="T1" fmla="*/ 544 h 567"/>
              <a:gd name="T2" fmla="*/ 786 w 907"/>
              <a:gd name="T3" fmla="*/ 544 h 567"/>
              <a:gd name="T4" fmla="*/ 831 w 907"/>
              <a:gd name="T5" fmla="*/ 408 h 567"/>
              <a:gd name="T6" fmla="*/ 332 w 907"/>
              <a:gd name="T7" fmla="*/ 272 h 567"/>
              <a:gd name="T8" fmla="*/ 15 w 907"/>
              <a:gd name="T9" fmla="*/ 136 h 567"/>
              <a:gd name="T10" fmla="*/ 242 w 907"/>
              <a:gd name="T11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7" h="567">
                <a:moveTo>
                  <a:pt x="559" y="544"/>
                </a:moveTo>
                <a:cubicBezTo>
                  <a:pt x="650" y="555"/>
                  <a:pt x="741" y="567"/>
                  <a:pt x="786" y="544"/>
                </a:cubicBezTo>
                <a:cubicBezTo>
                  <a:pt x="831" y="521"/>
                  <a:pt x="907" y="453"/>
                  <a:pt x="831" y="408"/>
                </a:cubicBezTo>
                <a:cubicBezTo>
                  <a:pt x="755" y="363"/>
                  <a:pt x="468" y="317"/>
                  <a:pt x="332" y="272"/>
                </a:cubicBezTo>
                <a:cubicBezTo>
                  <a:pt x="196" y="227"/>
                  <a:pt x="30" y="181"/>
                  <a:pt x="15" y="136"/>
                </a:cubicBezTo>
                <a:cubicBezTo>
                  <a:pt x="0" y="91"/>
                  <a:pt x="121" y="45"/>
                  <a:pt x="242" y="0"/>
                </a:cubicBezTo>
              </a:path>
            </a:pathLst>
          </a:custGeom>
          <a:noFill/>
          <a:ln w="19050" cmpd="sng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38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30064"/>
              </p:ext>
            </p:extLst>
          </p:nvPr>
        </p:nvGraphicFramePr>
        <p:xfrm>
          <a:off x="309563" y="4887913"/>
          <a:ext cx="43640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4" name="方程式" r:id="rId12" imgW="1892160" imgH="253800" progId="Equation.3">
                  <p:embed/>
                </p:oleObj>
              </mc:Choice>
              <mc:Fallback>
                <p:oleObj name="方程式" r:id="rId12" imgW="189216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887913"/>
                        <a:ext cx="4364037" cy="585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18822"/>
              </p:ext>
            </p:extLst>
          </p:nvPr>
        </p:nvGraphicFramePr>
        <p:xfrm>
          <a:off x="4012158" y="1016843"/>
          <a:ext cx="24320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46" name="方程式" r:id="rId3" imgW="1054080" imgH="482400" progId="Equation.3">
                  <p:embed/>
                </p:oleObj>
              </mc:Choice>
              <mc:Fallback>
                <p:oleObj name="方程式" r:id="rId3" imgW="10540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158" y="1016843"/>
                        <a:ext cx="2432050" cy="1116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45883"/>
              </p:ext>
            </p:extLst>
          </p:nvPr>
        </p:nvGraphicFramePr>
        <p:xfrm>
          <a:off x="511845" y="2564904"/>
          <a:ext cx="6148387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47" name="方程式" r:id="rId5" imgW="2666880" imgH="711000" progId="Equation.3">
                  <p:embed/>
                </p:oleObj>
              </mc:Choice>
              <mc:Fallback>
                <p:oleObj name="方程式" r:id="rId5" imgW="266688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45" y="2564904"/>
                        <a:ext cx="6148387" cy="1639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E60E-19C7-4665-99D3-2E070676468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 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r>
              <a:rPr lang="en-US" altLang="zh-TW" dirty="0"/>
              <a:t>Recall in slide 19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And </a:t>
            </a:r>
            <a:r>
              <a:rPr lang="en-US" altLang="zh-TW" dirty="0" smtClean="0"/>
              <a:t>the results in slide </a:t>
            </a:r>
            <a:r>
              <a:rPr lang="en-US" altLang="zh-TW" dirty="0" smtClean="0"/>
              <a:t>22,  </a:t>
            </a:r>
            <a:endParaRPr lang="en-US" altLang="zh-TW" dirty="0"/>
          </a:p>
        </p:txBody>
      </p:sp>
      <p:graphicFrame>
        <p:nvGraphicFramePr>
          <p:cNvPr id="539655" name="Object 7"/>
          <p:cNvGraphicFramePr>
            <a:graphicFrameLocks noChangeAspect="1"/>
          </p:cNvGraphicFramePr>
          <p:nvPr/>
        </p:nvGraphicFramePr>
        <p:xfrm>
          <a:off x="1751013" y="4260850"/>
          <a:ext cx="17573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48" name="方程式" r:id="rId7" imgW="761760" imgH="482400" progId="Equation.3">
                  <p:embed/>
                </p:oleObj>
              </mc:Choice>
              <mc:Fallback>
                <p:oleObj name="方程式" r:id="rId7" imgW="7617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4260850"/>
                        <a:ext cx="1757362" cy="1112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6" name="Object 8"/>
          <p:cNvGraphicFramePr>
            <a:graphicFrameLocks noChangeAspect="1"/>
          </p:cNvGraphicFramePr>
          <p:nvPr/>
        </p:nvGraphicFramePr>
        <p:xfrm>
          <a:off x="1808163" y="5556250"/>
          <a:ext cx="169703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49" name="方程式" r:id="rId9" imgW="736560" imgH="482400" progId="Equation.3">
                  <p:embed/>
                </p:oleObj>
              </mc:Choice>
              <mc:Fallback>
                <p:oleObj name="方程式" r:id="rId9" imgW="7365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556250"/>
                        <a:ext cx="1697037" cy="1112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804025" y="3464173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(from last slide)</a:t>
            </a:r>
          </a:p>
        </p:txBody>
      </p:sp>
      <p:graphicFrame>
        <p:nvGraphicFramePr>
          <p:cNvPr id="539659" name="Object 11"/>
          <p:cNvGraphicFramePr>
            <a:graphicFrameLocks noChangeAspect="1"/>
          </p:cNvGraphicFramePr>
          <p:nvPr/>
        </p:nvGraphicFramePr>
        <p:xfrm>
          <a:off x="6156325" y="4221163"/>
          <a:ext cx="2546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50" name="方程式" r:id="rId11" imgW="1104840" imgH="482400" progId="Equation.3">
                  <p:embed/>
                </p:oleObj>
              </mc:Choice>
              <mc:Fallback>
                <p:oleObj name="方程式" r:id="rId11" imgW="11048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21163"/>
                        <a:ext cx="2546350" cy="1114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4211638" y="4581525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From slide 9: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B0EC-1EA8-4B4C-A38E-86BE5D2ED25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Put it all together</a:t>
            </a:r>
          </a:p>
        </p:txBody>
      </p:sp>
      <p:graphicFrame>
        <p:nvGraphicFramePr>
          <p:cNvPr id="540677" name="Object 5"/>
          <p:cNvGraphicFramePr>
            <a:graphicFrameLocks noChangeAspect="1"/>
          </p:cNvGraphicFramePr>
          <p:nvPr/>
        </p:nvGraphicFramePr>
        <p:xfrm>
          <a:off x="3635375" y="1574800"/>
          <a:ext cx="29860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88" name="方程式" r:id="rId3" imgW="1295280" imgH="241200" progId="Equation.3">
                  <p:embed/>
                </p:oleObj>
              </mc:Choice>
              <mc:Fallback>
                <p:oleObj name="方程式" r:id="rId3" imgW="1295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74800"/>
                        <a:ext cx="2986088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8" name="Object 6"/>
          <p:cNvGraphicFramePr>
            <a:graphicFrameLocks noChangeAspect="1"/>
          </p:cNvGraphicFramePr>
          <p:nvPr/>
        </p:nvGraphicFramePr>
        <p:xfrm>
          <a:off x="3635375" y="2224088"/>
          <a:ext cx="23145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89" name="方程式" r:id="rId5" imgW="1002960" imgH="482400" progId="Equation.3">
                  <p:embed/>
                </p:oleObj>
              </mc:Choice>
              <mc:Fallback>
                <p:oleObj name="方程式" r:id="rId5" imgW="1002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24088"/>
                        <a:ext cx="2314575" cy="1112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0" name="Object 8"/>
          <p:cNvGraphicFramePr>
            <a:graphicFrameLocks noChangeAspect="1"/>
          </p:cNvGraphicFramePr>
          <p:nvPr/>
        </p:nvGraphicFramePr>
        <p:xfrm>
          <a:off x="3767138" y="4598988"/>
          <a:ext cx="24876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90" name="方程式" r:id="rId7" imgW="1079280" imgH="482400" progId="Equation.3">
                  <p:embed/>
                </p:oleObj>
              </mc:Choice>
              <mc:Fallback>
                <p:oleObj name="方程式" r:id="rId7" imgW="10792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598988"/>
                        <a:ext cx="2487612" cy="1112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1" name="Object 9"/>
          <p:cNvGraphicFramePr>
            <a:graphicFrameLocks noChangeAspect="1"/>
          </p:cNvGraphicFramePr>
          <p:nvPr/>
        </p:nvGraphicFramePr>
        <p:xfrm>
          <a:off x="3635375" y="5824538"/>
          <a:ext cx="33385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91" name="方程式" r:id="rId9" imgW="1447560" imgH="241200" progId="Equation.3">
                  <p:embed/>
                </p:oleObj>
              </mc:Choice>
              <mc:Fallback>
                <p:oleObj name="方程式" r:id="rId9" imgW="14475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24538"/>
                        <a:ext cx="333851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2" name="Object 10"/>
          <p:cNvGraphicFramePr>
            <a:graphicFrameLocks noChangeAspect="1"/>
          </p:cNvGraphicFramePr>
          <p:nvPr/>
        </p:nvGraphicFramePr>
        <p:xfrm>
          <a:off x="3635375" y="3375025"/>
          <a:ext cx="29876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92" name="方程式" r:id="rId11" imgW="1295280" imgH="241200" progId="Equation.3">
                  <p:embed/>
                </p:oleObj>
              </mc:Choice>
              <mc:Fallback>
                <p:oleObj name="方程式" r:id="rId11" imgW="12952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75025"/>
                        <a:ext cx="2987675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73888" y="4005064"/>
            <a:ext cx="18542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(from </a:t>
            </a:r>
            <a:r>
              <a:rPr lang="en-US" altLang="zh-TW" sz="2000" dirty="0" smtClean="0"/>
              <a:t>slide 23)</a:t>
            </a:r>
            <a:endParaRPr lang="en-US" altLang="zh-TW" sz="2000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635375" y="4024313"/>
          <a:ext cx="31035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93" name="方程式" r:id="rId13" imgW="1346040" imgH="241200" progId="Equation.3">
                  <p:embed/>
                </p:oleObj>
              </mc:Choice>
              <mc:Fallback>
                <p:oleObj name="方程式" r:id="rId13" imgW="1346040" imgH="241200" progId="Equation.3">
                  <p:embed/>
                  <p:pic>
                    <p:nvPicPr>
                      <p:cNvPr id="540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24313"/>
                        <a:ext cx="310356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2FED-825F-4467-841C-DC59859A675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Geometric Interpretation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618807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1701" name="Object 5"/>
          <p:cNvGraphicFramePr>
            <a:graphicFrameLocks noChangeAspect="1"/>
          </p:cNvGraphicFramePr>
          <p:nvPr/>
        </p:nvGraphicFramePr>
        <p:xfrm>
          <a:off x="4859338" y="4724400"/>
          <a:ext cx="27368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69" name="方程式" r:id="rId4" imgW="1346040" imgH="431640" progId="Equation.3">
                  <p:embed/>
                </p:oleObj>
              </mc:Choice>
              <mc:Fallback>
                <p:oleObj name="方程式" r:id="rId4" imgW="1346040" imgH="431640" progId="Equation.3">
                  <p:embed/>
                  <p:pic>
                    <p:nvPicPr>
                      <p:cNvPr id="541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27368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6"/>
          <p:cNvGraphicFramePr>
            <a:graphicFrameLocks noChangeAspect="1"/>
          </p:cNvGraphicFramePr>
          <p:nvPr/>
        </p:nvGraphicFramePr>
        <p:xfrm>
          <a:off x="468313" y="1052513"/>
          <a:ext cx="2927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0" name="方程式" r:id="rId6" imgW="1269720" imgH="253800" progId="Equation.3">
                  <p:embed/>
                </p:oleObj>
              </mc:Choice>
              <mc:Fallback>
                <p:oleObj name="方程式" r:id="rId6" imgW="1269720" imgH="253800" progId="Equation.3">
                  <p:embed/>
                  <p:pic>
                    <p:nvPicPr>
                      <p:cNvPr id="541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292735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4284663" y="981075"/>
          <a:ext cx="23764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1" name="方程式" r:id="rId8" imgW="901440" imgH="253800" progId="Equation.3">
                  <p:embed/>
                </p:oleObj>
              </mc:Choice>
              <mc:Fallback>
                <p:oleObj name="方程式" r:id="rId8" imgW="901440" imgH="2538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981075"/>
                        <a:ext cx="2376487" cy="668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4E40-1F46-4D54-8D68-D4BEDEB32CC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424862" cy="5832475"/>
          </a:xfrm>
        </p:spPr>
        <p:txBody>
          <a:bodyPr/>
          <a:lstStyle/>
          <a:p>
            <a:r>
              <a:rPr lang="en-US" altLang="zh-TW" sz="3000"/>
              <a:t>Each new residual is orthogonal to all the previous residual and search directions</a:t>
            </a:r>
          </a:p>
          <a:p>
            <a:r>
              <a:rPr lang="en-US" altLang="zh-TW" sz="3000"/>
              <a:t>Each new search direction is constructed from the residual to be A-orthogonal to all previous residuals and search directions</a:t>
            </a:r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24"/>
          <a:stretch>
            <a:fillRect/>
          </a:stretch>
        </p:blipFill>
        <p:spPr bwMode="auto">
          <a:xfrm>
            <a:off x="611188" y="3114675"/>
            <a:ext cx="5832475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B3AC-540B-46E3-9C8B-B0B03969F70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Minimize f(x,y)=1.5*x^2+2*x*y+3*y^2-2*x+8*y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>
                <a:hlinkClick r:id="rId3"/>
              </a:rPr>
              <a:t>http://www.cse.uiuc.edu/iem/optimization/ConjugateGradient/</a:t>
            </a:r>
            <a:endParaRPr lang="en-US" altLang="zh-TW"/>
          </a:p>
          <a:p>
            <a:endParaRPr lang="en-US" altLang="zh-TW"/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2124075" y="2708275"/>
          <a:ext cx="16700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54" name="方程式" r:id="rId4" imgW="723600" imgH="457200" progId="Equation.3">
                  <p:embed/>
                </p:oleObj>
              </mc:Choice>
              <mc:Fallback>
                <p:oleObj name="方程式" r:id="rId4" imgW="723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670050" cy="1055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1" name="Object 5"/>
          <p:cNvGraphicFramePr>
            <a:graphicFrameLocks noChangeAspect="1"/>
          </p:cNvGraphicFramePr>
          <p:nvPr/>
        </p:nvGraphicFramePr>
        <p:xfrm>
          <a:off x="4500563" y="2708275"/>
          <a:ext cx="13477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55" name="方程式" r:id="rId6" imgW="583920" imgH="457200" progId="Equation.3">
                  <p:embed/>
                </p:oleObj>
              </mc:Choice>
              <mc:Fallback>
                <p:oleObj name="方程式" r:id="rId6" imgW="5839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08275"/>
                        <a:ext cx="1347787" cy="1055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8B4D-7FB0-4829-A681-3602E88DD54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Directions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608512"/>
          </a:xfrm>
        </p:spPr>
        <p:txBody>
          <a:bodyPr/>
          <a:lstStyle/>
          <a:p>
            <a:r>
              <a:rPr lang="en-US" altLang="zh-TW"/>
              <a:t>Pick a set of directions: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       </a:t>
            </a:r>
            <a:r>
              <a:rPr lang="en-US" altLang="zh-TW" b="1"/>
              <a:t>d</a:t>
            </a:r>
            <a:r>
              <a:rPr lang="en-US" altLang="zh-TW" baseline="-25000"/>
              <a:t>(0)</a:t>
            </a:r>
            <a:r>
              <a:rPr lang="en-US" altLang="zh-TW"/>
              <a:t>, </a:t>
            </a:r>
            <a:r>
              <a:rPr lang="en-US" altLang="zh-TW" b="1"/>
              <a:t>d</a:t>
            </a:r>
            <a:r>
              <a:rPr lang="en-US" altLang="zh-TW" baseline="-25000"/>
              <a:t>(1) </a:t>
            </a:r>
            <a:r>
              <a:rPr lang="en-US" altLang="zh-TW"/>
              <a:t>, </a:t>
            </a:r>
            <a:r>
              <a:rPr lang="en-US" altLang="zh-TW" baseline="-25000"/>
              <a:t> </a:t>
            </a:r>
            <a:r>
              <a:rPr lang="en-US" altLang="zh-TW"/>
              <a:t>…</a:t>
            </a:r>
            <a:r>
              <a:rPr lang="en-US" altLang="zh-TW" baseline="-25000"/>
              <a:t> </a:t>
            </a:r>
            <a:r>
              <a:rPr lang="en-US" altLang="zh-TW"/>
              <a:t>, </a:t>
            </a:r>
            <a:r>
              <a:rPr lang="en-US" altLang="zh-TW" b="1"/>
              <a:t>d</a:t>
            </a:r>
            <a:r>
              <a:rPr lang="en-US" altLang="zh-TW" baseline="-25000"/>
              <a:t>(n-1)</a:t>
            </a:r>
            <a:endParaRPr lang="en-US" altLang="zh-TW"/>
          </a:p>
          <a:p>
            <a:r>
              <a:rPr lang="en-US" altLang="zh-TW"/>
              <a:t>Take exactly one step along each direction</a:t>
            </a:r>
          </a:p>
          <a:p>
            <a:r>
              <a:rPr lang="en-US" altLang="zh-TW"/>
              <a:t>Solution is found within </a:t>
            </a:r>
            <a:r>
              <a:rPr lang="en-US" altLang="zh-TW" i="1"/>
              <a:t>n</a:t>
            </a:r>
            <a:r>
              <a:rPr lang="en-US" altLang="zh-TW"/>
              <a:t> steps</a:t>
            </a:r>
          </a:p>
          <a:p>
            <a:r>
              <a:rPr lang="en-US" altLang="zh-TW"/>
              <a:t>Two problems:</a:t>
            </a:r>
          </a:p>
          <a:p>
            <a:pPr lvl="1"/>
            <a:r>
              <a:rPr lang="en-US" altLang="zh-TW"/>
              <a:t>how do we determine these directions?</a:t>
            </a:r>
          </a:p>
          <a:p>
            <a:pPr lvl="1"/>
            <a:r>
              <a:rPr lang="en-US" altLang="zh-TW"/>
              <a:t>how to we determine the step size along each directions?</a:t>
            </a: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463550" y="1219200"/>
          <a:ext cx="4108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60" name="方程式" r:id="rId3" imgW="1600200" imgH="241200" progId="Equation.3">
                  <p:embed/>
                </p:oleObj>
              </mc:Choice>
              <mc:Fallback>
                <p:oleObj name="方程式" r:id="rId3" imgW="16002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219200"/>
                        <a:ext cx="4108450" cy="622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5364163" y="1196975"/>
          <a:ext cx="34559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61" name="方程式" r:id="rId5" imgW="1295280" imgH="241200" progId="Equation.3">
                  <p:embed/>
                </p:oleObj>
              </mc:Choice>
              <mc:Fallback>
                <p:oleObj name="方程式" r:id="rId5" imgW="1295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455987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7" name="Line 7"/>
          <p:cNvSpPr>
            <a:spLocks noChangeShapeType="1"/>
          </p:cNvSpPr>
          <p:nvPr/>
        </p:nvSpPr>
        <p:spPr bwMode="auto">
          <a:xfrm>
            <a:off x="250825" y="1557338"/>
            <a:ext cx="482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4B25-EAC2-496D-8E26-46A7507C39D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1152525"/>
          </a:xfrm>
        </p:spPr>
        <p:txBody>
          <a:bodyPr/>
          <a:lstStyle/>
          <a:p>
            <a:r>
              <a:rPr lang="en-US" altLang="zh-TW" sz="4800"/>
              <a:t>How do we determine</a:t>
            </a:r>
            <a:br>
              <a:rPr lang="en-US" altLang="zh-TW" sz="4800"/>
            </a:br>
            <a:r>
              <a:rPr lang="en-US" altLang="zh-TW" sz="4800"/>
              <a:t>the optimal step size?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97200"/>
            <a:ext cx="8229600" cy="3311525"/>
          </a:xfrm>
        </p:spPr>
        <p:txBody>
          <a:bodyPr/>
          <a:lstStyle/>
          <a:p>
            <a:r>
              <a:rPr lang="en-US" altLang="zh-TW"/>
              <a:t>Suppose we know the CG directions for now, we want to know the optimal step size in each CG direction?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ADF7-6109-4872-88F4-75272377BEC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Conjugacy (A-orthogonality)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If we take the optimal step size along each conjugate direction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Two vectors </a:t>
            </a:r>
            <a:r>
              <a:rPr lang="en-US" altLang="zh-TW" b="1" dirty="0"/>
              <a:t>v</a:t>
            </a:r>
            <a:r>
              <a:rPr lang="en-US" altLang="zh-TW" dirty="0"/>
              <a:t> and </a:t>
            </a:r>
            <a:r>
              <a:rPr lang="en-US" altLang="zh-TW" b="1" dirty="0"/>
              <a:t>u</a:t>
            </a:r>
            <a:r>
              <a:rPr lang="en-US" altLang="zh-TW" dirty="0"/>
              <a:t> are </a:t>
            </a:r>
            <a:r>
              <a:rPr lang="en-US" altLang="zh-TW" dirty="0">
                <a:solidFill>
                  <a:srgbClr val="FFFF00"/>
                </a:solidFill>
              </a:rPr>
              <a:t>conjugate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FF00"/>
                </a:solidFill>
              </a:rPr>
              <a:t>A-orthogonal </a:t>
            </a:r>
            <a:r>
              <a:rPr lang="en-US" altLang="zh-TW" dirty="0"/>
              <a:t>if </a:t>
            </a:r>
            <a:r>
              <a:rPr lang="en-US" altLang="zh-TW" b="1" dirty="0" err="1" smtClean="0"/>
              <a:t>v</a:t>
            </a:r>
            <a:r>
              <a:rPr lang="en-US" altLang="zh-TW" baseline="30000" dirty="0" err="1"/>
              <a:t>T</a:t>
            </a:r>
            <a:r>
              <a:rPr lang="en-US" altLang="zh-TW" b="1" dirty="0" err="1" smtClean="0"/>
              <a:t>Au</a:t>
            </a:r>
            <a:r>
              <a:rPr lang="en-US" altLang="zh-TW" dirty="0" smtClean="0"/>
              <a:t>=0</a:t>
            </a:r>
            <a:endParaRPr lang="en-US" altLang="zh-TW" dirty="0"/>
          </a:p>
        </p:txBody>
      </p:sp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2051050" y="2133600"/>
          <a:ext cx="2238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1" name="方程式" r:id="rId3" imgW="1028520" imgH="393480" progId="Equation.3">
                  <p:embed/>
                </p:oleObj>
              </mc:Choice>
              <mc:Fallback>
                <p:oleObj name="方程式" r:id="rId3" imgW="1028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33600"/>
                        <a:ext cx="2238375" cy="857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4" name="Object 6"/>
          <p:cNvGraphicFramePr>
            <a:graphicFrameLocks noChangeAspect="1"/>
          </p:cNvGraphicFramePr>
          <p:nvPr/>
        </p:nvGraphicFramePr>
        <p:xfrm>
          <a:off x="1042988" y="2924175"/>
          <a:ext cx="3260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2" name="方程式" r:id="rId5" imgW="1498320" imgH="393480" progId="Equation.3">
                  <p:embed/>
                </p:oleObj>
              </mc:Choice>
              <mc:Fallback>
                <p:oleObj name="方程式" r:id="rId5" imgW="14983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3260725" cy="857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7"/>
          <p:cNvGraphicFramePr>
            <a:graphicFrameLocks noChangeAspect="1"/>
          </p:cNvGraphicFramePr>
          <p:nvPr/>
        </p:nvGraphicFramePr>
        <p:xfrm>
          <a:off x="2376488" y="4011613"/>
          <a:ext cx="19065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3" name="方程式" r:id="rId7" imgW="876240" imgH="253800" progId="Equation.3">
                  <p:embed/>
                </p:oleObj>
              </mc:Choice>
              <mc:Fallback>
                <p:oleObj name="方程式" r:id="rId7" imgW="8762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011613"/>
                        <a:ext cx="1906587" cy="554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6" name="Object 8"/>
          <p:cNvGraphicFramePr>
            <a:graphicFrameLocks noChangeAspect="1"/>
          </p:cNvGraphicFramePr>
          <p:nvPr/>
        </p:nvGraphicFramePr>
        <p:xfrm>
          <a:off x="4930775" y="3500438"/>
          <a:ext cx="2843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4" name="方程式" r:id="rId9" imgW="1295280" imgH="241200" progId="Equation.3">
                  <p:embed/>
                </p:oleObj>
              </mc:Choice>
              <mc:Fallback>
                <p:oleObj name="方程式" r:id="rId9" imgW="12952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500438"/>
                        <a:ext cx="2843213" cy="5318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7" name="Object 9"/>
          <p:cNvGraphicFramePr>
            <a:graphicFrameLocks noChangeAspect="1"/>
          </p:cNvGraphicFramePr>
          <p:nvPr/>
        </p:nvGraphicFramePr>
        <p:xfrm>
          <a:off x="2392363" y="4722813"/>
          <a:ext cx="1962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5" name="方程式" r:id="rId11" imgW="901440" imgH="253800" progId="Equation.3">
                  <p:embed/>
                </p:oleObj>
              </mc:Choice>
              <mc:Fallback>
                <p:oleObj name="方程式" r:id="rId11" imgW="90144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722813"/>
                        <a:ext cx="1962150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50752"/>
              </p:ext>
            </p:extLst>
          </p:nvPr>
        </p:nvGraphicFramePr>
        <p:xfrm>
          <a:off x="4723793" y="4581128"/>
          <a:ext cx="4211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6" name="方程式" r:id="rId13" imgW="1917360" imgH="241200" progId="Equation.3">
                  <p:embed/>
                </p:oleObj>
              </mc:Choice>
              <mc:Fallback>
                <p:oleObj name="方程式" r:id="rId13" imgW="19173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793" y="4581128"/>
                        <a:ext cx="4211638" cy="53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9" name="Freeform 11"/>
          <p:cNvSpPr>
            <a:spLocks/>
          </p:cNvSpPr>
          <p:nvPr/>
        </p:nvSpPr>
        <p:spPr bwMode="auto">
          <a:xfrm>
            <a:off x="4356100" y="3357563"/>
            <a:ext cx="396875" cy="863600"/>
          </a:xfrm>
          <a:custGeom>
            <a:avLst/>
            <a:gdLst>
              <a:gd name="T0" fmla="*/ 0 w 250"/>
              <a:gd name="T1" fmla="*/ 0 h 544"/>
              <a:gd name="T2" fmla="*/ 136 w 250"/>
              <a:gd name="T3" fmla="*/ 90 h 544"/>
              <a:gd name="T4" fmla="*/ 227 w 250"/>
              <a:gd name="T5" fmla="*/ 317 h 544"/>
              <a:gd name="T6" fmla="*/ 0 w 250"/>
              <a:gd name="T7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544">
                <a:moveTo>
                  <a:pt x="0" y="0"/>
                </a:moveTo>
                <a:cubicBezTo>
                  <a:pt x="49" y="18"/>
                  <a:pt x="98" y="37"/>
                  <a:pt x="136" y="90"/>
                </a:cubicBezTo>
                <a:cubicBezTo>
                  <a:pt x="174" y="143"/>
                  <a:pt x="250" y="241"/>
                  <a:pt x="227" y="317"/>
                </a:cubicBezTo>
                <a:cubicBezTo>
                  <a:pt x="204" y="393"/>
                  <a:pt x="102" y="468"/>
                  <a:pt x="0" y="54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4391025" y="4294188"/>
            <a:ext cx="252413" cy="719137"/>
          </a:xfrm>
          <a:custGeom>
            <a:avLst/>
            <a:gdLst>
              <a:gd name="T0" fmla="*/ 0 w 250"/>
              <a:gd name="T1" fmla="*/ 0 h 544"/>
              <a:gd name="T2" fmla="*/ 136 w 250"/>
              <a:gd name="T3" fmla="*/ 90 h 544"/>
              <a:gd name="T4" fmla="*/ 227 w 250"/>
              <a:gd name="T5" fmla="*/ 317 h 544"/>
              <a:gd name="T6" fmla="*/ 0 w 250"/>
              <a:gd name="T7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544">
                <a:moveTo>
                  <a:pt x="0" y="0"/>
                </a:moveTo>
                <a:cubicBezTo>
                  <a:pt x="49" y="18"/>
                  <a:pt x="98" y="37"/>
                  <a:pt x="136" y="90"/>
                </a:cubicBezTo>
                <a:cubicBezTo>
                  <a:pt x="174" y="143"/>
                  <a:pt x="250" y="241"/>
                  <a:pt x="227" y="317"/>
                </a:cubicBezTo>
                <a:cubicBezTo>
                  <a:pt x="204" y="393"/>
                  <a:pt x="102" y="468"/>
                  <a:pt x="0" y="54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4575"/>
              </p:ext>
            </p:extLst>
          </p:nvPr>
        </p:nvGraphicFramePr>
        <p:xfrm>
          <a:off x="4983163" y="4005064"/>
          <a:ext cx="16573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7" name="方程式" r:id="rId15" imgW="761760" imgH="253800" progId="Equation.3">
                  <p:embed/>
                </p:oleObj>
              </mc:Choice>
              <mc:Fallback>
                <p:oleObj name="方程式" r:id="rId15" imgW="761760" imgH="253800" progId="Equation.3">
                  <p:embed/>
                  <p:pic>
                    <p:nvPicPr>
                      <p:cNvPr id="519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005064"/>
                        <a:ext cx="1657350" cy="554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519179" grpId="0" animBg="1"/>
      <p:bldP spid="519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4BB6-BB3B-45B2-B39C-4B4DB5CD147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A-orthogonality vs. Orthogonality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37877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916113"/>
            <a:ext cx="3794125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611188" y="5589588"/>
            <a:ext cx="364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A-orthogonal vectors</a:t>
            </a: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5167313" y="5657850"/>
            <a:ext cx="3221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orthogonal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A22-114C-4FC0-BCE0-4925E98DD4A6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Optimal Step Size</a:t>
            </a: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539750" y="1196975"/>
          <a:ext cx="23225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3" name="方程式" r:id="rId3" imgW="901440" imgH="253800" progId="Equation.3">
                  <p:embed/>
                </p:oleObj>
              </mc:Choice>
              <mc:Fallback>
                <p:oleObj name="方程式" r:id="rId3" imgW="9014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2322513" cy="654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/>
        </p:nvGraphicFramePr>
        <p:xfrm>
          <a:off x="3708400" y="1196975"/>
          <a:ext cx="5219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4" name="方程式" r:id="rId5" imgW="2133360" imgH="241200" progId="Equation.3">
                  <p:embed/>
                </p:oleObj>
              </mc:Choice>
              <mc:Fallback>
                <p:oleObj name="方程式" r:id="rId5" imgW="21333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5219700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79675"/>
            <a:ext cx="379412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51113"/>
            <a:ext cx="3802063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9" name="Line 9"/>
          <p:cNvSpPr>
            <a:spLocks noChangeShapeType="1"/>
          </p:cNvSpPr>
          <p:nvPr/>
        </p:nvSpPr>
        <p:spPr bwMode="auto">
          <a:xfrm>
            <a:off x="2987675" y="14859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50" name="Text Box 10"/>
          <p:cNvSpPr txBox="1">
            <a:spLocks noChangeArrowheads="1"/>
          </p:cNvSpPr>
          <p:nvPr/>
        </p:nvSpPr>
        <p:spPr bwMode="auto">
          <a:xfrm>
            <a:off x="1331913" y="1799605"/>
            <a:ext cx="6386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000" dirty="0">
                <a:solidFill>
                  <a:srgbClr val="FFFF00"/>
                </a:solidFill>
                <a:latin typeface="Times New Roman" pitchFamily="18" charset="0"/>
              </a:rPr>
              <a:t>Use this condition, can you derive </a:t>
            </a:r>
            <a:r>
              <a:rPr lang="en-US" altLang="zh-TW" sz="3000" dirty="0">
                <a:solidFill>
                  <a:srgbClr val="FFFF00"/>
                </a:solidFill>
              </a:rPr>
              <a:t>α</a:t>
            </a:r>
            <a:r>
              <a:rPr lang="en-US" altLang="zh-TW" sz="3000" baseline="-25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altLang="zh-TW" sz="3000" i="1" baseline="-25000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altLang="zh-TW" sz="3000" baseline="-250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altLang="zh-TW" sz="3000" dirty="0">
                <a:solidFill>
                  <a:srgbClr val="FFFF00"/>
                </a:solidFill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9" grpId="0" animBg="1"/>
      <p:bldP spid="5222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1FAA-D88E-4F93-8E3B-131BE653F28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Suppose we can come up with a set of A-orthogonal directions {</a:t>
            </a:r>
            <a:r>
              <a:rPr lang="en-US" altLang="zh-TW" b="1"/>
              <a:t>d</a:t>
            </a:r>
            <a:r>
              <a:rPr lang="en-US" altLang="zh-TW" baseline="-25000"/>
              <a:t>(k)</a:t>
            </a:r>
            <a:r>
              <a:rPr lang="en-US" altLang="zh-TW"/>
              <a:t>}</a:t>
            </a:r>
          </a:p>
          <a:p>
            <a:pPr marL="609600" indent="-609600"/>
            <a:endParaRPr lang="en-US" altLang="zh-TW"/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/>
              <a:t>1. Take </a:t>
            </a:r>
            <a:r>
              <a:rPr lang="en-US" altLang="zh-TW" b="1"/>
              <a:t>d</a:t>
            </a:r>
            <a:r>
              <a:rPr lang="en-US" altLang="zh-TW" baseline="-25000"/>
              <a:t>(k)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/>
              <a:t>2.</a:t>
            </a:r>
          </a:p>
          <a:p>
            <a:pPr marL="990600" lvl="1" indent="-533400">
              <a:buFont typeface="Wingdings" pitchFamily="2" charset="2"/>
              <a:buNone/>
            </a:pPr>
            <a:endParaRPr lang="en-US" altLang="zh-TW"/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/>
              <a:t>3.  </a:t>
            </a: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13373"/>
              </p:ext>
            </p:extLst>
          </p:nvPr>
        </p:nvGraphicFramePr>
        <p:xfrm>
          <a:off x="1403350" y="3573463"/>
          <a:ext cx="24320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4" name="方程式" r:id="rId3" imgW="1117440" imgH="482400" progId="Equation.3">
                  <p:embed/>
                </p:oleObj>
              </mc:Choice>
              <mc:Fallback>
                <p:oleObj name="方程式" r:id="rId3" imgW="1117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2432050" cy="1049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5"/>
          <p:cNvGraphicFramePr>
            <a:graphicFrameLocks noChangeAspect="1"/>
          </p:cNvGraphicFramePr>
          <p:nvPr/>
        </p:nvGraphicFramePr>
        <p:xfrm>
          <a:off x="1476375" y="4724400"/>
          <a:ext cx="34559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5" name="方程式" r:id="rId5" imgW="1295280" imgH="241200" progId="Equation.3">
                  <p:embed/>
                </p:oleObj>
              </mc:Choice>
              <mc:Fallback>
                <p:oleObj name="方程式" r:id="rId5" imgW="1295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4400"/>
                        <a:ext cx="3455988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663E-D22D-4F22-B700-E228301710C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does it work?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83188"/>
          </a:xfrm>
        </p:spPr>
        <p:txBody>
          <a:bodyPr/>
          <a:lstStyle/>
          <a:p>
            <a:r>
              <a:rPr lang="en-US" altLang="zh-TW"/>
              <a:t>We need to prove that </a:t>
            </a:r>
            <a:r>
              <a:rPr lang="en-US" altLang="zh-TW" b="1"/>
              <a:t>x</a:t>
            </a:r>
            <a:r>
              <a:rPr lang="en-US" altLang="zh-TW"/>
              <a:t>* can be found in </a:t>
            </a:r>
            <a:r>
              <a:rPr lang="en-US" altLang="zh-TW" i="1"/>
              <a:t>n</a:t>
            </a:r>
            <a:r>
              <a:rPr lang="en-US" altLang="zh-TW"/>
              <a:t> steps if we take α</a:t>
            </a:r>
            <a:r>
              <a:rPr lang="en-US" altLang="zh-TW" baseline="-25000"/>
              <a:t>(</a:t>
            </a:r>
            <a:r>
              <a:rPr lang="en-US" altLang="zh-TW" i="1" baseline="-25000"/>
              <a:t>k</a:t>
            </a:r>
            <a:r>
              <a:rPr lang="en-US" altLang="zh-TW" baseline="-25000"/>
              <a:t>)  </a:t>
            </a:r>
            <a:r>
              <a:rPr lang="en-US" altLang="zh-TW"/>
              <a:t>step size along </a:t>
            </a:r>
            <a:r>
              <a:rPr lang="en-US" altLang="zh-TW" b="1"/>
              <a:t>d</a:t>
            </a:r>
            <a:r>
              <a:rPr lang="en-US" altLang="zh-TW" baseline="-25000"/>
              <a:t>(</a:t>
            </a:r>
            <a:r>
              <a:rPr lang="en-US" altLang="zh-TW" i="1" baseline="-25000"/>
              <a:t>k</a:t>
            </a:r>
            <a:r>
              <a:rPr lang="en-US" altLang="zh-TW" baseline="-25000"/>
              <a:t>) </a:t>
            </a:r>
            <a:r>
              <a:rPr lang="en-US" altLang="zh-TW"/>
              <a:t>at each step</a:t>
            </a:r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2411413" y="2276475"/>
          <a:ext cx="20494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49" name="方程式" r:id="rId3" imgW="888840" imgH="431640" progId="Equation.3">
                  <p:embed/>
                </p:oleObj>
              </mc:Choice>
              <mc:Fallback>
                <p:oleObj name="方程式" r:id="rId3" imgW="888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2049462" cy="996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2339975" y="3213100"/>
          <a:ext cx="35718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50" name="方程式" r:id="rId5" imgW="1549080" imgH="431640" progId="Equation.3">
                  <p:embed/>
                </p:oleObj>
              </mc:Choice>
              <mc:Fallback>
                <p:oleObj name="方程式" r:id="rId5" imgW="1549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3571875" cy="996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6"/>
          <p:cNvGraphicFramePr>
            <a:graphicFrameLocks noChangeAspect="1"/>
          </p:cNvGraphicFramePr>
          <p:nvPr/>
        </p:nvGraphicFramePr>
        <p:xfrm>
          <a:off x="2411413" y="4364038"/>
          <a:ext cx="3219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51" name="方程式" r:id="rId7" imgW="1396800" imgH="253800" progId="Equation.3">
                  <p:embed/>
                </p:oleObj>
              </mc:Choice>
              <mc:Fallback>
                <p:oleObj name="方程式" r:id="rId7" imgW="13968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64038"/>
                        <a:ext cx="321945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3" name="Object 7"/>
          <p:cNvGraphicFramePr>
            <a:graphicFrameLocks noChangeAspect="1"/>
          </p:cNvGraphicFramePr>
          <p:nvPr/>
        </p:nvGraphicFramePr>
        <p:xfrm>
          <a:off x="403225" y="5013325"/>
          <a:ext cx="86328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52" name="方程式" r:id="rId9" imgW="3746160" imgH="520560" progId="Equation.3">
                  <p:embed/>
                </p:oleObj>
              </mc:Choice>
              <mc:Fallback>
                <p:oleObj name="方程式" r:id="rId9" imgW="374616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5013325"/>
                        <a:ext cx="8632825" cy="1203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5133975" y="2347913"/>
            <a:ext cx="3649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d’s are linearly independent </a:t>
            </a:r>
          </a:p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if d’s are conjugate</a:t>
            </a:r>
          </a:p>
        </p:txBody>
      </p:sp>
      <p:graphicFrame>
        <p:nvGraphicFramePr>
          <p:cNvPr id="531465" name="Object 9"/>
          <p:cNvGraphicFramePr>
            <a:graphicFrameLocks noChangeAspect="1"/>
          </p:cNvGraphicFramePr>
          <p:nvPr/>
        </p:nvGraphicFramePr>
        <p:xfrm>
          <a:off x="6084888" y="6308725"/>
          <a:ext cx="23415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53" name="方程式" r:id="rId11" imgW="1066680" imgH="241200" progId="Equation.3">
                  <p:embed/>
                </p:oleObj>
              </mc:Choice>
              <mc:Fallback>
                <p:oleObj name="方程式" r:id="rId11" imgW="10666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308725"/>
                        <a:ext cx="2341562" cy="5318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6011863" y="4437063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See proof in next slide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auto">
          <a:xfrm>
            <a:off x="3708400" y="5013325"/>
            <a:ext cx="2376488" cy="6477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1468" name="Rectangle 12"/>
          <p:cNvSpPr>
            <a:spLocks noChangeArrowheads="1"/>
          </p:cNvSpPr>
          <p:nvPr/>
        </p:nvSpPr>
        <p:spPr bwMode="auto">
          <a:xfrm>
            <a:off x="7380288" y="5156200"/>
            <a:ext cx="504825" cy="5048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/>
      <p:bldP spid="531466" grpId="0"/>
      <p:bldP spid="531467" grpId="0" animBg="1"/>
      <p:bldP spid="531468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23831</TotalTime>
  <Words>949</Words>
  <Application>Microsoft Office PowerPoint</Application>
  <PresentationFormat>如螢幕大小 (4:3)</PresentationFormat>
  <Paragraphs>189</Paragraphs>
  <Slides>27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Microsoft 方程式編輯器 3.0</vt:lpstr>
      <vt:lpstr>Optimization II</vt:lpstr>
      <vt:lpstr>Conjugate Gradient (CG) Method</vt:lpstr>
      <vt:lpstr>Conjugate Directions</vt:lpstr>
      <vt:lpstr>How do we determine the optimal step size?</vt:lpstr>
      <vt:lpstr>Conjugacy (A-orthogonality)</vt:lpstr>
      <vt:lpstr>A-orthogonality vs. Orthogonality</vt:lpstr>
      <vt:lpstr>Optimal Step Size</vt:lpstr>
      <vt:lpstr>Algorithm</vt:lpstr>
      <vt:lpstr>Why does it work?</vt:lpstr>
      <vt:lpstr>Proof  that </vt:lpstr>
      <vt:lpstr>A-orthogonality (cont.)</vt:lpstr>
      <vt:lpstr>Error term vanishes after n steps</vt:lpstr>
      <vt:lpstr>Search Directions</vt:lpstr>
      <vt:lpstr>Gram-Schmidt Conjugation</vt:lpstr>
      <vt:lpstr>Gram-Schmidt Conjugation</vt:lpstr>
      <vt:lpstr>Drawbacks of Gram-Schmidt Conjugation</vt:lpstr>
      <vt:lpstr>Conjugate Gradients</vt:lpstr>
      <vt:lpstr>Conjugate Gradients (cont.)</vt:lpstr>
      <vt:lpstr>Conjugate Gradients (cont.)</vt:lpstr>
      <vt:lpstr>Conjugate Gradients (cont.)</vt:lpstr>
      <vt:lpstr>Proof: Orthogonality</vt:lpstr>
      <vt:lpstr>Proof: A-Orthogonality</vt:lpstr>
      <vt:lpstr>Conjugate Gradients </vt:lpstr>
      <vt:lpstr>Conjugate Gradients</vt:lpstr>
      <vt:lpstr>Geometric Interpretation</vt:lpstr>
      <vt:lpstr>PowerPoint 簡報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666</cp:revision>
  <dcterms:created xsi:type="dcterms:W3CDTF">2006-09-01T06:13:59Z</dcterms:created>
  <dcterms:modified xsi:type="dcterms:W3CDTF">2018-05-23T17:33:47Z</dcterms:modified>
</cp:coreProperties>
</file>