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429" r:id="rId2"/>
    <p:sldId id="553" r:id="rId3"/>
    <p:sldId id="504" r:id="rId4"/>
    <p:sldId id="541" r:id="rId5"/>
    <p:sldId id="548" r:id="rId6"/>
    <p:sldId id="543" r:id="rId7"/>
    <p:sldId id="542" r:id="rId8"/>
    <p:sldId id="544" r:id="rId9"/>
    <p:sldId id="547" r:id="rId10"/>
    <p:sldId id="549" r:id="rId11"/>
    <p:sldId id="546" r:id="rId12"/>
    <p:sldId id="550" r:id="rId13"/>
    <p:sldId id="552" r:id="rId14"/>
    <p:sldId id="551" r:id="rId15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0385" autoAdjust="0"/>
  </p:normalViewPr>
  <p:slideViewPr>
    <p:cSldViewPr>
      <p:cViewPr varScale="1">
        <p:scale>
          <a:sx n="65" d="100"/>
          <a:sy n="65" d="100"/>
        </p:scale>
        <p:origin x="797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BD02D1A-DD4B-40D2-9412-6E06CE199F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083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81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4738" cy="3663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5288"/>
            <a:ext cx="2878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95CB408-C59B-460C-AE27-F88AB0808C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05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F0118-8E72-404C-AA76-3CD812A26106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24DBAEF9-5BD2-449A-A155-CE66606EFF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D65EA-9B32-4DC3-8EAA-9367D71D56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8B803-4CD3-438E-8519-801668B0FF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10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E237-2E9E-4236-BD89-03AAA5373E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51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BADAA-38E9-43AE-97A0-631A20DB40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4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A3EF9-3065-4E73-94EF-010A0F059A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47A48-A940-4465-BC31-B30932F3AB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6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715B8-DB44-498E-91C9-8B161E2AED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321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2FBD2-BA07-42B5-8C85-AE5EF476A2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340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0B1D-565C-409A-B040-31ACE7117F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85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3CB02-6107-4FBD-8A66-83BC9D7B9C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26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8BEF96B9-DB86-4336-B431-445821C60C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llinois.edu/~heath/iem/optimization/ConjugateGradien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Optimization III</a:t>
            </a:r>
          </a:p>
        </p:txBody>
      </p:sp>
      <p:pic>
        <p:nvPicPr>
          <p:cNvPr id="406545" name="Picture 17" descr="op_main_wl_3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4392613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574-8005-4628-B588-BF4A647193C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 search using Secant method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43749" name="Object 5"/>
          <p:cNvGraphicFramePr>
            <a:graphicFrameLocks noChangeAspect="1"/>
          </p:cNvGraphicFramePr>
          <p:nvPr/>
        </p:nvGraphicFramePr>
        <p:xfrm>
          <a:off x="1258888" y="3213100"/>
          <a:ext cx="51863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8" name="方程式" r:id="rId3" imgW="2247840" imgH="444240" progId="Equation.3">
                  <p:embed/>
                </p:oleObj>
              </mc:Choice>
              <mc:Fallback>
                <p:oleObj name="方程式" r:id="rId3" imgW="22478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5186362" cy="1027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3" name="Object 9"/>
          <p:cNvGraphicFramePr>
            <a:graphicFrameLocks noChangeAspect="1"/>
          </p:cNvGraphicFramePr>
          <p:nvPr/>
        </p:nvGraphicFramePr>
        <p:xfrm>
          <a:off x="971550" y="1700213"/>
          <a:ext cx="47894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9" name="方程式" r:id="rId5" imgW="2070000" imgH="457200" progId="Equation.3">
                  <p:embed/>
                </p:oleObj>
              </mc:Choice>
              <mc:Fallback>
                <p:oleObj name="方程式" r:id="rId5" imgW="2070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4789488" cy="1055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12904-B725-43B2-9B76-71305735E9C3}" type="slidenum">
              <a:rPr lang="en-US" altLang="zh-TW"/>
              <a:pPr/>
              <a:t>11</a:t>
            </a:fld>
            <a:endParaRPr lang="en-US" altLang="zh-TW"/>
          </a:p>
        </p:txBody>
      </p:sp>
      <p:pic>
        <p:nvPicPr>
          <p:cNvPr id="540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4382" r="8618" b="9384"/>
          <a:stretch>
            <a:fillRect/>
          </a:stretch>
        </p:blipFill>
        <p:spPr bwMode="auto">
          <a:xfrm>
            <a:off x="3708400" y="3546475"/>
            <a:ext cx="410368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Peaks function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s-ES" altLang="zh-TW" sz="3000" dirty="0"/>
              <a:t>f(x,y) = 3*(1-x)^2*exp(-(x^2) - (y+1)^2) - 10*(x/5 - x^3 - y^5)*exp(-x^2-y^2) - 1/3*exp(-(x+1)^2 - y^2)</a:t>
            </a:r>
          </a:p>
          <a:p>
            <a:r>
              <a:rPr lang="es-ES" altLang="zh-TW" sz="3000" dirty="0">
                <a:hlinkClick r:id="rId3"/>
              </a:rPr>
              <a:t>http://www.cs.illinois.edu/~heath/iem/optimization/ConjugateGradient</a:t>
            </a:r>
            <a:r>
              <a:rPr lang="es-ES" altLang="zh-TW" sz="3000" dirty="0" smtClean="0">
                <a:hlinkClick r:id="rId3"/>
              </a:rPr>
              <a:t>/</a:t>
            </a:r>
            <a:endParaRPr lang="es-ES" altLang="zh-TW" sz="3000" dirty="0" smtClean="0"/>
          </a:p>
          <a:p>
            <a:pPr marL="0" indent="0">
              <a:buNone/>
            </a:pPr>
            <a:endParaRPr lang="es-ES" altLang="zh-TW" sz="3000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6FE-A80D-49BD-B1A4-BDE9CEBDD89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Initial Condition determines which minimum would be found  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Starting from [-1, 0]</a:t>
            </a:r>
          </a:p>
          <a:p>
            <a:pPr lvl="1"/>
            <a:r>
              <a:rPr lang="en-US" altLang="zh-TW" sz="3000"/>
              <a:t>x* = [-1.3474, 0.2045]’</a:t>
            </a:r>
          </a:p>
          <a:p>
            <a:endParaRPr lang="en-US" altLang="zh-TW"/>
          </a:p>
          <a:p>
            <a:r>
              <a:rPr lang="en-US" altLang="zh-TW"/>
              <a:t>Starting from [0, -1]</a:t>
            </a:r>
          </a:p>
          <a:p>
            <a:pPr lvl="1"/>
            <a:r>
              <a:rPr lang="en-US" altLang="zh-TW" sz="3000"/>
              <a:t>x*</a:t>
            </a:r>
            <a:r>
              <a:rPr lang="en-US" altLang="zh-TW"/>
              <a:t> = [0.2283, -1.6255]’</a:t>
            </a:r>
            <a:endParaRPr lang="en-US" altLang="zh-TW" sz="3000"/>
          </a:p>
          <a:p>
            <a:pPr lvl="1"/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F1F0-936F-470D-B247-D9450CB249F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Matlab Optimization Toolbox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Unconstraint multidimensional optimization without knowing gradient and hessian functions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415925" y="3429000"/>
            <a:ext cx="8728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3399FF"/>
                </a:solidFill>
                <a:latin typeface="Arial" charset="0"/>
              </a:rPr>
              <a:t>options = optimset('GradObj','off', 'Hessian','off', …,</a:t>
            </a:r>
          </a:p>
          <a:p>
            <a:r>
              <a:rPr lang="en-US" altLang="zh-TW" sz="2400">
                <a:solidFill>
                  <a:srgbClr val="3399FF"/>
                </a:solidFill>
                <a:latin typeface="Arial" charset="0"/>
              </a:rPr>
              <a:t>               'TolX', 1e-6, 'TolFun', 1e-6, 'Display', 'Iter');</a:t>
            </a:r>
          </a:p>
          <a:p>
            <a:endParaRPr lang="en-US" altLang="zh-TW" sz="2400">
              <a:solidFill>
                <a:srgbClr val="3399FF"/>
              </a:solidFill>
              <a:latin typeface="Arial" charset="0"/>
            </a:endParaRPr>
          </a:p>
          <a:p>
            <a:r>
              <a:rPr lang="en-US" altLang="zh-TW" sz="2400">
                <a:solidFill>
                  <a:srgbClr val="3399FF"/>
                </a:solidFill>
                <a:latin typeface="Arial" charset="0"/>
              </a:rPr>
              <a:t>[x,FVAL,EXITFLAG,OUTPUT] = fminunc(@myfun, x0, options);</a:t>
            </a:r>
          </a:p>
          <a:p>
            <a:endParaRPr lang="en-US" altLang="zh-TW" sz="2400">
              <a:solidFill>
                <a:srgbClr val="3399FF"/>
              </a:solidFill>
              <a:latin typeface="Arial" charset="0"/>
            </a:endParaRPr>
          </a:p>
          <a:p>
            <a:r>
              <a:rPr lang="en-US" altLang="zh-TW" sz="2400">
                <a:solidFill>
                  <a:srgbClr val="3399FF"/>
                </a:solidFill>
                <a:latin typeface="Arial" charset="0"/>
              </a:rPr>
              <a:t>f = myfun(x)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38-C02D-4675-864D-BDDE3B869F9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Matlab Optimization Toolbox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Unconstraint multidimensional optimization with known gradient and hessian function</a:t>
            </a: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415925" y="3068638"/>
            <a:ext cx="8728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Arial" charset="0"/>
              </a:rPr>
              <a:t>options = optimset('GradObj','on', 'Hessian','on', …,</a:t>
            </a:r>
          </a:p>
          <a:p>
            <a:r>
              <a:rPr lang="en-US" altLang="zh-TW" sz="2400">
                <a:solidFill>
                  <a:srgbClr val="FFFF00"/>
                </a:solidFill>
                <a:latin typeface="Arial" charset="0"/>
              </a:rPr>
              <a:t>               'TolX', 1e-6, 'TolFun', 1e-6, 'Display', 'Iter');</a:t>
            </a:r>
          </a:p>
          <a:p>
            <a:endParaRPr lang="en-US" altLang="zh-TW" sz="2400">
              <a:solidFill>
                <a:srgbClr val="FFFF00"/>
              </a:solidFill>
              <a:latin typeface="Arial" charset="0"/>
            </a:endParaRPr>
          </a:p>
          <a:p>
            <a:r>
              <a:rPr lang="en-US" altLang="zh-TW" sz="2400">
                <a:solidFill>
                  <a:srgbClr val="3399FF"/>
                </a:solidFill>
                <a:latin typeface="Arial" charset="0"/>
              </a:rPr>
              <a:t>[x,FVAL,EXITFLAG,OUTPUT] = fminunc(@myfun, x0, options);</a:t>
            </a:r>
          </a:p>
          <a:p>
            <a:endParaRPr lang="en-US" altLang="zh-TW" sz="2400">
              <a:latin typeface="Arial" charset="0"/>
            </a:endParaRPr>
          </a:p>
          <a:p>
            <a:r>
              <a:rPr lang="en-US" altLang="zh-TW" sz="2400">
                <a:solidFill>
                  <a:srgbClr val="FFFF00"/>
                </a:solidFill>
                <a:latin typeface="Arial" charset="0"/>
              </a:rPr>
              <a:t>[f, g, H] = myfun(x)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0D03-298E-40F4-BF32-B028BE090E5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Administration: Final Exam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Date: June </a:t>
            </a:r>
            <a:r>
              <a:rPr lang="en-US" altLang="zh-TW" dirty="0" smtClean="0"/>
              <a:t>7, 10:10—12:00</a:t>
            </a:r>
            <a:endParaRPr lang="en-US" altLang="zh-TW" dirty="0"/>
          </a:p>
          <a:p>
            <a:r>
              <a:rPr lang="en-US" altLang="zh-TW" dirty="0"/>
              <a:t>Coverage</a:t>
            </a:r>
          </a:p>
          <a:p>
            <a:pPr lvl="1"/>
            <a:r>
              <a:rPr lang="en-US" altLang="zh-TW" sz="3200" dirty="0"/>
              <a:t>Lecture notes: </a:t>
            </a:r>
            <a:r>
              <a:rPr lang="en-US" altLang="zh-TW" sz="3200" dirty="0"/>
              <a:t>C</a:t>
            </a:r>
            <a:r>
              <a:rPr lang="en-US" altLang="zh-TW" sz="3200" dirty="0" smtClean="0"/>
              <a:t>hap5 (Chap5_2 &amp; Chap5-3), Chapter 6</a:t>
            </a:r>
            <a:r>
              <a:rPr lang="en-US" altLang="zh-TW" sz="3200" dirty="0"/>
              <a:t>, and </a:t>
            </a:r>
            <a:r>
              <a:rPr lang="en-US" altLang="zh-TW" sz="3200" dirty="0" smtClean="0"/>
              <a:t>Chapter 7</a:t>
            </a:r>
            <a:endParaRPr lang="en-US" altLang="zh-TW" sz="3200" dirty="0"/>
          </a:p>
          <a:p>
            <a:pPr lvl="1"/>
            <a:r>
              <a:rPr lang="en-US" altLang="zh-TW" sz="3200" dirty="0"/>
              <a:t>Supplemental material: </a:t>
            </a:r>
            <a:r>
              <a:rPr lang="en-US" altLang="zh-TW" sz="3200" dirty="0" err="1"/>
              <a:t>Shewchuk’s</a:t>
            </a:r>
            <a:r>
              <a:rPr lang="en-US" altLang="zh-TW" sz="3200" dirty="0"/>
              <a:t> paper</a:t>
            </a:r>
          </a:p>
          <a:p>
            <a:pPr lvl="1"/>
            <a:r>
              <a:rPr lang="en-US" altLang="zh-TW" sz="3200" dirty="0"/>
              <a:t>Textbook: </a:t>
            </a:r>
            <a:r>
              <a:rPr lang="en-US" altLang="zh-TW" sz="3200" dirty="0" smtClean="0"/>
              <a:t>chapter 5 </a:t>
            </a:r>
            <a:r>
              <a:rPr lang="en-US" altLang="zh-TW" sz="3200" dirty="0"/>
              <a:t>and 6 (</a:t>
            </a:r>
            <a:r>
              <a:rPr lang="en-US" altLang="zh-TW" sz="3200" dirty="0" smtClean="0"/>
              <a:t>excluding numerical differentiation and materials </a:t>
            </a:r>
            <a:r>
              <a:rPr lang="en-US" altLang="zh-TW" sz="3200" dirty="0"/>
              <a:t>not covered in lectures)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AA6-27A1-4601-99CA-6399D084E4F1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of Conjugate Gradients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For a </a:t>
            </a:r>
            <a:r>
              <a:rPr lang="en-US" altLang="zh-TW">
                <a:solidFill>
                  <a:srgbClr val="FF0000"/>
                </a:solidFill>
              </a:rPr>
              <a:t>symmetric positive definite</a:t>
            </a:r>
            <a:r>
              <a:rPr lang="en-US" altLang="zh-TW"/>
              <a:t> matrix </a:t>
            </a:r>
            <a:r>
              <a:rPr lang="en-US" altLang="zh-TW" b="1"/>
              <a:t>A</a:t>
            </a:r>
            <a:r>
              <a:rPr lang="en-US" altLang="zh-TW"/>
              <a:t>, CG guarantees to find the minimum of a quadratic objective function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b="1"/>
              <a:t>x</a:t>
            </a:r>
            <a:r>
              <a:rPr lang="en-US" altLang="zh-TW"/>
              <a:t>)= </a:t>
            </a:r>
            <a:r>
              <a:rPr lang="en-US" altLang="zh-TW" b="1"/>
              <a:t>x</a:t>
            </a:r>
            <a:r>
              <a:rPr lang="en-US" altLang="zh-TW" baseline="30000"/>
              <a:t>T</a:t>
            </a:r>
            <a:r>
              <a:rPr lang="en-US" altLang="zh-TW" b="1"/>
              <a:t>Ax</a:t>
            </a:r>
            <a:r>
              <a:rPr lang="en-US" altLang="zh-TW" i="1"/>
              <a:t>-</a:t>
            </a:r>
            <a:r>
              <a:rPr lang="en-US" altLang="zh-TW" b="1"/>
              <a:t>x</a:t>
            </a:r>
            <a:r>
              <a:rPr lang="en-US" altLang="zh-TW" baseline="30000"/>
              <a:t>T</a:t>
            </a:r>
            <a:r>
              <a:rPr lang="en-US" altLang="zh-TW" b="1"/>
              <a:t>b</a:t>
            </a:r>
            <a:r>
              <a:rPr lang="en-US" altLang="zh-TW" i="1"/>
              <a:t>+</a:t>
            </a:r>
            <a:r>
              <a:rPr lang="en-US" altLang="zh-TW" b="1"/>
              <a:t>c</a:t>
            </a:r>
            <a:r>
              <a:rPr lang="en-US" altLang="zh-TW"/>
              <a:t> in </a:t>
            </a:r>
            <a:r>
              <a:rPr lang="en-US" altLang="zh-TW" i="1"/>
              <a:t>n</a:t>
            </a:r>
            <a:r>
              <a:rPr lang="en-US" altLang="zh-TW"/>
              <a:t> steps</a:t>
            </a:r>
          </a:p>
          <a:p>
            <a:endParaRPr lang="en-US" altLang="zh-TW"/>
          </a:p>
          <a:p>
            <a:r>
              <a:rPr lang="en-US" altLang="zh-TW"/>
              <a:t>The minimum </a:t>
            </a:r>
            <a:r>
              <a:rPr lang="en-US" altLang="zh-TW" b="1"/>
              <a:t>x</a:t>
            </a:r>
            <a:r>
              <a:rPr lang="en-US" altLang="zh-TW"/>
              <a:t>* is also the solution to linear system </a:t>
            </a:r>
            <a:r>
              <a:rPr lang="en-US" altLang="zh-TW" b="1"/>
              <a:t>Ax </a:t>
            </a:r>
            <a:r>
              <a:rPr lang="en-US" altLang="zh-TW"/>
              <a:t>= </a:t>
            </a:r>
            <a:r>
              <a:rPr lang="en-US" altLang="zh-TW" b="1"/>
              <a:t>b</a:t>
            </a:r>
            <a:r>
              <a:rPr lang="en-US" altLang="zh-TW"/>
              <a:t> 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9855-FED1-44F8-B4E2-1D47F0A8F1D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Conjugate Gradient Method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First iteration</a:t>
            </a:r>
          </a:p>
          <a:p>
            <a:endParaRPr lang="en-US" altLang="zh-TW"/>
          </a:p>
          <a:p>
            <a:r>
              <a:rPr lang="en-US" altLang="zh-TW"/>
              <a:t>Loop through</a:t>
            </a:r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/>
        </p:nvGraphicFramePr>
        <p:xfrm>
          <a:off x="3635375" y="1574800"/>
          <a:ext cx="29860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4" name="方程式" r:id="rId3" imgW="1295280" imgH="241200" progId="Equation.3">
                  <p:embed/>
                </p:oleObj>
              </mc:Choice>
              <mc:Fallback>
                <p:oleObj name="方程式" r:id="rId3" imgW="1295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74800"/>
                        <a:ext cx="2986088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7" name="Object 5"/>
          <p:cNvGraphicFramePr>
            <a:graphicFrameLocks noChangeAspect="1"/>
          </p:cNvGraphicFramePr>
          <p:nvPr/>
        </p:nvGraphicFramePr>
        <p:xfrm>
          <a:off x="3635375" y="2316163"/>
          <a:ext cx="23145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5" name="方程式" r:id="rId5" imgW="1002960" imgH="482400" progId="Equation.3">
                  <p:embed/>
                </p:oleObj>
              </mc:Choice>
              <mc:Fallback>
                <p:oleObj name="方程式" r:id="rId5" imgW="10029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16163"/>
                        <a:ext cx="2314575" cy="1112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8" name="Object 6"/>
          <p:cNvGraphicFramePr>
            <a:graphicFrameLocks noChangeAspect="1"/>
          </p:cNvGraphicFramePr>
          <p:nvPr/>
        </p:nvGraphicFramePr>
        <p:xfrm>
          <a:off x="3635375" y="4167188"/>
          <a:ext cx="31035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6" name="方程式" r:id="rId7" imgW="1346040" imgH="241200" progId="Equation.3">
                  <p:embed/>
                </p:oleObj>
              </mc:Choice>
              <mc:Fallback>
                <p:oleObj name="方程式" r:id="rId7" imgW="13460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167188"/>
                        <a:ext cx="310356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9" name="Object 7"/>
          <p:cNvGraphicFramePr>
            <a:graphicFrameLocks noChangeAspect="1"/>
          </p:cNvGraphicFramePr>
          <p:nvPr/>
        </p:nvGraphicFramePr>
        <p:xfrm>
          <a:off x="3767138" y="4764088"/>
          <a:ext cx="24876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7" name="方程式" r:id="rId9" imgW="1079280" imgH="482400" progId="Equation.3">
                  <p:embed/>
                </p:oleObj>
              </mc:Choice>
              <mc:Fallback>
                <p:oleObj name="方程式" r:id="rId9" imgW="1079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764088"/>
                        <a:ext cx="2487612" cy="1112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0" name="Object 8"/>
          <p:cNvGraphicFramePr>
            <a:graphicFrameLocks noChangeAspect="1"/>
          </p:cNvGraphicFramePr>
          <p:nvPr/>
        </p:nvGraphicFramePr>
        <p:xfrm>
          <a:off x="3635375" y="5824538"/>
          <a:ext cx="33385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8" name="方程式" r:id="rId11" imgW="1447560" imgH="241200" progId="Equation.3">
                  <p:embed/>
                </p:oleObj>
              </mc:Choice>
              <mc:Fallback>
                <p:oleObj name="方程式" r:id="rId11" imgW="14475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24538"/>
                        <a:ext cx="333851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1" name="Object 9"/>
          <p:cNvGraphicFramePr>
            <a:graphicFrameLocks noChangeAspect="1"/>
          </p:cNvGraphicFramePr>
          <p:nvPr/>
        </p:nvGraphicFramePr>
        <p:xfrm>
          <a:off x="3635375" y="3448050"/>
          <a:ext cx="29876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9" name="方程式" r:id="rId13" imgW="1295280" imgH="241200" progId="Equation.3">
                  <p:embed/>
                </p:oleObj>
              </mc:Choice>
              <mc:Fallback>
                <p:oleObj name="方程式" r:id="rId13" imgW="1295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48050"/>
                        <a:ext cx="2987675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8191-7B70-4702-8DB5-D390DC9A2DA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 Conjugate Method on Least Square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CG can be used to solve the least square problem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M=A</a:t>
            </a:r>
            <a:r>
              <a:rPr lang="en-US" altLang="zh-TW" baseline="30000"/>
              <a:t>T</a:t>
            </a:r>
            <a:r>
              <a:rPr lang="en-US" altLang="zh-TW"/>
              <a:t>A is symmetric and positive definite, we can solve              using CG</a:t>
            </a:r>
          </a:p>
        </p:txBody>
      </p:sp>
      <p:graphicFrame>
        <p:nvGraphicFramePr>
          <p:cNvPr id="542724" name="Object 4"/>
          <p:cNvGraphicFramePr>
            <a:graphicFrameLocks noChangeAspect="1"/>
          </p:cNvGraphicFramePr>
          <p:nvPr/>
        </p:nvGraphicFramePr>
        <p:xfrm>
          <a:off x="3257550" y="2311400"/>
          <a:ext cx="19335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9" name="方程式" r:id="rId3" imgW="838080" imgH="304560" progId="Equation.3">
                  <p:embed/>
                </p:oleObj>
              </mc:Choice>
              <mc:Fallback>
                <p:oleObj name="方程式" r:id="rId3" imgW="83808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311400"/>
                        <a:ext cx="1933575" cy="704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5" name="Object 5"/>
          <p:cNvGraphicFramePr>
            <a:graphicFrameLocks noChangeAspect="1"/>
          </p:cNvGraphicFramePr>
          <p:nvPr/>
        </p:nvGraphicFramePr>
        <p:xfrm>
          <a:off x="3402013" y="3246438"/>
          <a:ext cx="1962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0" name="方程式" r:id="rId5" imgW="850680" imgH="203040" progId="Equation.3">
                  <p:embed/>
                </p:oleObj>
              </mc:Choice>
              <mc:Fallback>
                <p:oleObj name="方程式" r:id="rId5" imgW="850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246438"/>
                        <a:ext cx="1962150" cy="469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2249488" y="35353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42727" name="Object 7"/>
          <p:cNvGraphicFramePr>
            <a:graphicFrameLocks noChangeAspect="1"/>
          </p:cNvGraphicFramePr>
          <p:nvPr/>
        </p:nvGraphicFramePr>
        <p:xfrm>
          <a:off x="2484438" y="4652963"/>
          <a:ext cx="1368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1" name="方程式" r:id="rId7" imgW="545760" imgH="177480" progId="Equation.3">
                  <p:embed/>
                </p:oleObj>
              </mc:Choice>
              <mc:Fallback>
                <p:oleObj name="方程式" r:id="rId7" imgW="5457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1368425" cy="447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F959-2CF3-4AC3-ACEB-9CA5EC73C3B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Conjugate Gradient Method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First iteration</a:t>
            </a:r>
          </a:p>
          <a:p>
            <a:endParaRPr lang="en-US" altLang="zh-TW"/>
          </a:p>
          <a:p>
            <a:r>
              <a:rPr lang="en-US" altLang="zh-TW"/>
              <a:t>Loop through</a:t>
            </a:r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3562350" y="1484313"/>
          <a:ext cx="31321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2" name="方程式" r:id="rId3" imgW="1358640" imgH="241200" progId="Equation.3">
                  <p:embed/>
                </p:oleObj>
              </mc:Choice>
              <mc:Fallback>
                <p:oleObj name="方程式" r:id="rId3" imgW="1358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484313"/>
                        <a:ext cx="3132138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3402013" y="2565400"/>
          <a:ext cx="5741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3" name="方程式" r:id="rId5" imgW="2489040" imgH="241200" progId="Equation.3">
                  <p:embed/>
                </p:oleObj>
              </mc:Choice>
              <mc:Fallback>
                <p:oleObj name="方程式" r:id="rId5" imgW="24890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565400"/>
                        <a:ext cx="5741987" cy="555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6" name="Object 6"/>
          <p:cNvGraphicFramePr>
            <a:graphicFrameLocks noChangeAspect="1"/>
          </p:cNvGraphicFramePr>
          <p:nvPr/>
        </p:nvGraphicFramePr>
        <p:xfrm>
          <a:off x="3751263" y="4167188"/>
          <a:ext cx="2692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4" name="方程式" r:id="rId7" imgW="1168200" imgH="241200" progId="Equation.3">
                  <p:embed/>
                </p:oleObj>
              </mc:Choice>
              <mc:Fallback>
                <p:oleObj name="方程式" r:id="rId7" imgW="11682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167188"/>
                        <a:ext cx="2692400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7" name="Object 7"/>
          <p:cNvGraphicFramePr>
            <a:graphicFrameLocks noChangeAspect="1"/>
          </p:cNvGraphicFramePr>
          <p:nvPr/>
        </p:nvGraphicFramePr>
        <p:xfrm>
          <a:off x="3767138" y="4764088"/>
          <a:ext cx="24876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5" name="方程式" r:id="rId9" imgW="1079280" imgH="482400" progId="Equation.3">
                  <p:embed/>
                </p:oleObj>
              </mc:Choice>
              <mc:Fallback>
                <p:oleObj name="方程式" r:id="rId9" imgW="1079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4764088"/>
                        <a:ext cx="2487612" cy="1112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8" name="Object 8"/>
          <p:cNvGraphicFramePr>
            <a:graphicFrameLocks noChangeAspect="1"/>
          </p:cNvGraphicFramePr>
          <p:nvPr/>
        </p:nvGraphicFramePr>
        <p:xfrm>
          <a:off x="3635375" y="5824538"/>
          <a:ext cx="33385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6" name="方程式" r:id="rId11" imgW="1447560" imgH="241200" progId="Equation.3">
                  <p:embed/>
                </p:oleObj>
              </mc:Choice>
              <mc:Fallback>
                <p:oleObj name="方程式" r:id="rId11" imgW="14475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24538"/>
                        <a:ext cx="3338513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3635375" y="3448050"/>
          <a:ext cx="29876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7" name="方程式" r:id="rId13" imgW="1295280" imgH="241200" progId="Equation.3">
                  <p:embed/>
                </p:oleObj>
              </mc:Choice>
              <mc:Fallback>
                <p:oleObj name="方程式" r:id="rId13" imgW="1295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48050"/>
                        <a:ext cx="2987675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BD5D-B705-4FDC-A558-B105BAABB80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Conjugate Gradient (cont.)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Residual is now replaced by -</a:t>
            </a:r>
            <a:r>
              <a:rPr lang="en-US" altLang="zh-TW" sz="2400"/>
              <a:t>▽</a:t>
            </a:r>
            <a:r>
              <a:rPr lang="en-US" altLang="zh-TW" i="1"/>
              <a:t>f</a:t>
            </a:r>
          </a:p>
          <a:p>
            <a:pPr lvl="1"/>
            <a:r>
              <a:rPr lang="en-US" altLang="zh-TW" sz="3000"/>
              <a:t>r = b – Ax = - </a:t>
            </a:r>
            <a:r>
              <a:rPr lang="en-US" altLang="zh-TW" sz="2000"/>
              <a:t>▽</a:t>
            </a:r>
            <a:r>
              <a:rPr lang="en-US" altLang="zh-TW" sz="3000" i="1"/>
              <a:t>f</a:t>
            </a:r>
            <a:r>
              <a:rPr lang="en-US" altLang="zh-TW" sz="3000"/>
              <a:t> in quadratic form is a special case</a:t>
            </a:r>
          </a:p>
          <a:p>
            <a:pPr lvl="1"/>
            <a:r>
              <a:rPr lang="en-US" altLang="zh-TW" sz="3000"/>
              <a:t>For a nonlinear </a:t>
            </a:r>
            <a:r>
              <a:rPr lang="en-US" altLang="zh-TW" sz="3000" i="1"/>
              <a:t>f</a:t>
            </a:r>
            <a:r>
              <a:rPr lang="en-US" altLang="zh-TW" sz="3000"/>
              <a:t>, we need to compute - </a:t>
            </a:r>
            <a:r>
              <a:rPr lang="en-US" altLang="zh-TW" sz="2000"/>
              <a:t>▽</a:t>
            </a:r>
            <a:r>
              <a:rPr lang="en-US" altLang="zh-TW" sz="3000" i="1"/>
              <a:t>f</a:t>
            </a:r>
          </a:p>
          <a:p>
            <a:pPr lvl="1"/>
            <a:endParaRPr lang="en-US" altLang="zh-TW" sz="1600"/>
          </a:p>
          <a:p>
            <a:r>
              <a:rPr lang="en-US" altLang="zh-TW"/>
              <a:t>Line search is more complicated now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There are multiple choices for β (see page 42 of Shewchuk’s paper)  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3059113" y="4221163"/>
          <a:ext cx="3251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4" name="方程式" r:id="rId3" imgW="1409400" imgH="457200" progId="Equation.3">
                  <p:embed/>
                </p:oleObj>
              </mc:Choice>
              <mc:Fallback>
                <p:oleObj name="方程式" r:id="rId3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3251200" cy="1052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36D-C4BA-4A11-9F01-D22BABE65D7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 search in Nonlinear CG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Finding zeros of 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This is exactly a root-finding problem!</a:t>
            </a:r>
          </a:p>
          <a:p>
            <a:pPr lvl="1"/>
            <a:endParaRPr lang="en-US" altLang="zh-TW" sz="4800"/>
          </a:p>
          <a:p>
            <a:pPr lvl="1"/>
            <a:r>
              <a:rPr lang="en-US" altLang="zh-TW"/>
              <a:t>Newton method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Secant method</a:t>
            </a: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/>
        </p:nvGraphicFramePr>
        <p:xfrm>
          <a:off x="4140200" y="1196975"/>
          <a:ext cx="3251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9" name="方程式" r:id="rId3" imgW="1409400" imgH="457200" progId="Equation.3">
                  <p:embed/>
                </p:oleObj>
              </mc:Choice>
              <mc:Fallback>
                <p:oleObj name="方程式" r:id="rId3" imgW="1409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196975"/>
                        <a:ext cx="3251200" cy="1052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4067175" y="2349500"/>
          <a:ext cx="38655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70" name="方程式" r:id="rId5" imgW="1676160" imgH="253800" progId="Equation.3">
                  <p:embed/>
                </p:oleObj>
              </mc:Choice>
              <mc:Fallback>
                <p:oleObj name="方程式" r:id="rId5" imgW="16761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49500"/>
                        <a:ext cx="3865563" cy="585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4113213" y="4287838"/>
          <a:ext cx="26654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71" name="方程式" r:id="rId7" imgW="1155600" imgH="457200" progId="Equation.3">
                  <p:embed/>
                </p:oleObj>
              </mc:Choice>
              <mc:Fallback>
                <p:oleObj name="方程式" r:id="rId7" imgW="115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287838"/>
                        <a:ext cx="2665412" cy="1057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3563938" y="5300663"/>
          <a:ext cx="478948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72" name="方程式" r:id="rId9" imgW="2070000" imgH="457200" progId="Equation.3">
                  <p:embed/>
                </p:oleObj>
              </mc:Choice>
              <mc:Fallback>
                <p:oleObj name="方程式" r:id="rId9" imgW="2070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00663"/>
                        <a:ext cx="4789487" cy="1055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2843213" y="3500438"/>
          <a:ext cx="3983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73" name="方程式" r:id="rId11" imgW="1726920" imgH="406080" progId="Equation.3">
                  <p:embed/>
                </p:oleObj>
              </mc:Choice>
              <mc:Fallback>
                <p:oleObj name="方程式" r:id="rId11" imgW="17269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0438"/>
                        <a:ext cx="3983037" cy="9350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D1E9-6A46-43DA-9232-C7A58355675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 search using Newton’s method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41700" name="Object 4"/>
          <p:cNvGraphicFramePr>
            <a:graphicFrameLocks noChangeAspect="1"/>
          </p:cNvGraphicFramePr>
          <p:nvPr/>
        </p:nvGraphicFramePr>
        <p:xfrm>
          <a:off x="1547813" y="1844675"/>
          <a:ext cx="2900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6" name="方程式" r:id="rId3" imgW="1257120" imgH="419040" progId="Equation.3">
                  <p:embed/>
                </p:oleObj>
              </mc:Choice>
              <mc:Fallback>
                <p:oleObj name="方程式" r:id="rId3" imgW="12571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2900362" cy="968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1" name="Object 5"/>
          <p:cNvGraphicFramePr>
            <a:graphicFrameLocks noChangeAspect="1"/>
          </p:cNvGraphicFramePr>
          <p:nvPr/>
        </p:nvGraphicFramePr>
        <p:xfrm>
          <a:off x="1547813" y="3284538"/>
          <a:ext cx="3135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7" name="方程式" r:id="rId5" imgW="1358640" imgH="228600" progId="Equation.3">
                  <p:embed/>
                </p:oleObj>
              </mc:Choice>
              <mc:Fallback>
                <p:oleObj name="方程式" r:id="rId5" imgW="1358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3135312" cy="528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6"/>
          <p:cNvGraphicFramePr>
            <a:graphicFrameLocks noChangeAspect="1"/>
          </p:cNvGraphicFramePr>
          <p:nvPr/>
        </p:nvGraphicFramePr>
        <p:xfrm>
          <a:off x="1547813" y="4437063"/>
          <a:ext cx="52451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8" name="方程式" r:id="rId7" imgW="2273040" imgH="393480" progId="Equation.3">
                  <p:embed/>
                </p:oleObj>
              </mc:Choice>
              <mc:Fallback>
                <p:oleObj name="方程式" r:id="rId7" imgW="22730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37063"/>
                        <a:ext cx="5245100" cy="909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4932363" y="5589588"/>
            <a:ext cx="1881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Hessian of </a:t>
            </a:r>
            <a:r>
              <a:rPr lang="en-US" altLang="zh-TW" sz="2800" i="1">
                <a:latin typeface="Times New Roman" pitchFamily="18" charset="0"/>
              </a:rPr>
              <a:t>f</a:t>
            </a:r>
          </a:p>
        </p:txBody>
      </p:sp>
      <p:sp>
        <p:nvSpPr>
          <p:cNvPr id="541704" name="Line 8"/>
          <p:cNvSpPr>
            <a:spLocks noChangeShapeType="1"/>
          </p:cNvSpPr>
          <p:nvPr/>
        </p:nvSpPr>
        <p:spPr bwMode="auto">
          <a:xfrm flipH="1" flipV="1">
            <a:off x="5292725" y="515778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22675</TotalTime>
  <Words>512</Words>
  <Application>Microsoft Office PowerPoint</Application>
  <PresentationFormat>如螢幕大小 (4:3)</PresentationFormat>
  <Paragraphs>98</Paragraphs>
  <Slides>14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Optimization III</vt:lpstr>
      <vt:lpstr>Administration: Final Exam</vt:lpstr>
      <vt:lpstr>Summary of Conjugate Gradients</vt:lpstr>
      <vt:lpstr>Conjugate Gradient Method</vt:lpstr>
      <vt:lpstr> Conjugate Method on Least Square</vt:lpstr>
      <vt:lpstr>Nonlinear Conjugate Gradient Method</vt:lpstr>
      <vt:lpstr>Nonlinear Conjugate Gradient (cont.)</vt:lpstr>
      <vt:lpstr>Line search in Nonlinear CG</vt:lpstr>
      <vt:lpstr>Line search using Newton’s method</vt:lpstr>
      <vt:lpstr>Line search using Secant method</vt:lpstr>
      <vt:lpstr>Example: Peaks function</vt:lpstr>
      <vt:lpstr>Initial Condition determines which minimum would be found  </vt:lpstr>
      <vt:lpstr>Matlab Optimization Toolbox</vt:lpstr>
      <vt:lpstr>Matlab Optimization 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639</cp:revision>
  <dcterms:created xsi:type="dcterms:W3CDTF">2006-09-01T06:13:59Z</dcterms:created>
  <dcterms:modified xsi:type="dcterms:W3CDTF">2018-05-23T18:27:08Z</dcterms:modified>
</cp:coreProperties>
</file>