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33"/>
  </p:notesMasterIdLst>
  <p:handoutMasterIdLst>
    <p:handoutMasterId r:id="rId34"/>
  </p:handoutMasterIdLst>
  <p:sldIdLst>
    <p:sldId id="256" r:id="rId2"/>
    <p:sldId id="374" r:id="rId3"/>
    <p:sldId id="344" r:id="rId4"/>
    <p:sldId id="375" r:id="rId5"/>
    <p:sldId id="376" r:id="rId6"/>
    <p:sldId id="377" r:id="rId7"/>
    <p:sldId id="378" r:id="rId8"/>
    <p:sldId id="381" r:id="rId9"/>
    <p:sldId id="380" r:id="rId10"/>
    <p:sldId id="379" r:id="rId11"/>
    <p:sldId id="382" r:id="rId12"/>
    <p:sldId id="383" r:id="rId13"/>
    <p:sldId id="389" r:id="rId14"/>
    <p:sldId id="384" r:id="rId15"/>
    <p:sldId id="400" r:id="rId16"/>
    <p:sldId id="402" r:id="rId17"/>
    <p:sldId id="387" r:id="rId18"/>
    <p:sldId id="388" r:id="rId19"/>
    <p:sldId id="385" r:id="rId20"/>
    <p:sldId id="386" r:id="rId21"/>
    <p:sldId id="390" r:id="rId22"/>
    <p:sldId id="391" r:id="rId23"/>
    <p:sldId id="392" r:id="rId24"/>
    <p:sldId id="393" r:id="rId25"/>
    <p:sldId id="394" r:id="rId26"/>
    <p:sldId id="397" r:id="rId27"/>
    <p:sldId id="398" r:id="rId28"/>
    <p:sldId id="399" r:id="rId29"/>
    <p:sldId id="401" r:id="rId30"/>
    <p:sldId id="395" r:id="rId31"/>
    <p:sldId id="396" r:id="rId32"/>
  </p:sldIdLst>
  <p:sldSz cx="9144000" cy="6858000" type="screen4x3"/>
  <p:notesSz cx="9775825" cy="664527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0000"/>
    <a:srgbClr val="FFFFFF"/>
    <a:srgbClr val="FFCC66"/>
    <a:srgbClr val="CC0099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0" autoAdjust="0"/>
    <p:restoredTop sz="86538" autoAdjust="0"/>
  </p:normalViewPr>
  <p:slideViewPr>
    <p:cSldViewPr>
      <p:cViewPr varScale="1">
        <p:scale>
          <a:sx n="59" d="100"/>
          <a:sy n="59" d="100"/>
        </p:scale>
        <p:origin x="-1336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24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5" Type="http://schemas.openxmlformats.org/officeDocument/2006/relationships/image" Target="../media/image34.emf"/><Relationship Id="rId4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4" Type="http://schemas.openxmlformats.org/officeDocument/2006/relationships/image" Target="../media/image51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4" Type="http://schemas.openxmlformats.org/officeDocument/2006/relationships/image" Target="../media/image5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4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38788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8788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67DE9E8F-8CE1-4CB8-9E6C-B1DB90DBC65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7921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38788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27388" y="498475"/>
            <a:ext cx="3321050" cy="2490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9488" y="3157538"/>
            <a:ext cx="7816850" cy="298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38788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C5F0257-652D-4854-9329-C8BA2DE3CA6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98489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X_GS: original</a:t>
            </a:r>
            <a:r>
              <a:rPr lang="en-US" altLang="zh-TW" baseline="0" dirty="0" smtClean="0"/>
              <a:t> Gauss-Seidel solution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F0257-652D-4854-9329-C8BA2DE3CA68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618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fld id="{5571DB2F-44B6-4432-9353-EF4B410B578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CD6C59-F474-48F5-998E-3B3EDD291BC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566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8925" y="115888"/>
            <a:ext cx="2058988" cy="619283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29325" cy="6192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CAC55-444C-45A8-BEB5-33B12AF862F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699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FA3636-A80A-43E2-96DB-D91910928DC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838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B4FD0-1874-4ADF-B4AB-071AF06BC43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795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D29761-00F9-42FE-B3FF-08C3EC3D642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564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898AFB-1849-4309-8612-2E29243EF41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332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F19455-60DE-4B2E-A9F5-D27A4A45A9C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342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A58897-EF0D-4684-A4E3-8DC0DBED2B0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28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3DB458-E4F6-4C17-A571-C09651781F7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017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B3D145-C56F-4AEA-9FEC-B9131F5C740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317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0838"/>
            <a:ext cx="8229600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7175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245225"/>
            <a:ext cx="57610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fld id="{692A4425-8D83-458E-BC4D-4CAC648D910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upload.wikimedia.org/wikipedia/commons/9/9b/Carl_Friedrich_Gauss.jpg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en.wikipedia.org/wiki/Image:%E4%B9%9D%E7%AB%A0%E7%AE%97%E8%A1%93.gif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8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37.e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9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4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4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6.emf"/><Relationship Id="rId4" Type="http://schemas.openxmlformats.org/officeDocument/2006/relationships/oleObject" Target="../embeddings/oleObject49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1.emf"/><Relationship Id="rId4" Type="http://schemas.openxmlformats.org/officeDocument/2006/relationships/image" Target="../media/image48.emf"/><Relationship Id="rId9" Type="http://schemas.openxmlformats.org/officeDocument/2006/relationships/oleObject" Target="../embeddings/oleObject5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54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6.e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58.emf"/><Relationship Id="rId4" Type="http://schemas.openxmlformats.org/officeDocument/2006/relationships/image" Target="../media/image55.emf"/><Relationship Id="rId9" Type="http://schemas.openxmlformats.org/officeDocument/2006/relationships/oleObject" Target="../embeddings/oleObject60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60.png"/><Relationship Id="rId4" Type="http://schemas.openxmlformats.org/officeDocument/2006/relationships/image" Target="../media/image5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2.e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1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ijes.info/2/2/42542211.pd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33375"/>
            <a:ext cx="7772400" cy="1828800"/>
          </a:xfrm>
        </p:spPr>
        <p:txBody>
          <a:bodyPr/>
          <a:lstStyle/>
          <a:p>
            <a:r>
              <a:rPr lang="en-US" altLang="zh-TW" sz="4800"/>
              <a:t>Solving Sets of Equations</a:t>
            </a:r>
          </a:p>
        </p:txBody>
      </p:sp>
      <p:pic>
        <p:nvPicPr>
          <p:cNvPr id="2071" name="Picture 23" descr="Image:Carl Friedrich Gauss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1"/>
          <a:stretch>
            <a:fillRect/>
          </a:stretch>
        </p:blipFill>
        <p:spPr bwMode="auto">
          <a:xfrm>
            <a:off x="4421188" y="1916113"/>
            <a:ext cx="346392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3" name="Picture 25" descr="240px-%E4%B9%9D%E7%AB%A0%E7%AE%97%E8%A1%9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476500"/>
            <a:ext cx="2671762" cy="348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827088" y="5995988"/>
            <a:ext cx="3067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ea typeface="標楷體" pitchFamily="65" charset="-120"/>
              </a:rPr>
              <a:t>150 B.C.E., </a:t>
            </a:r>
            <a:r>
              <a:rPr lang="zh-TW" altLang="en-US" sz="2400">
                <a:ea typeface="標楷體" pitchFamily="65" charset="-120"/>
              </a:rPr>
              <a:t>九章算術</a:t>
            </a:r>
            <a:r>
              <a:rPr lang="zh-TW" altLang="en-US"/>
              <a:t> </a:t>
            </a:r>
          </a:p>
        </p:txBody>
      </p:sp>
      <p:sp>
        <p:nvSpPr>
          <p:cNvPr id="2075" name="Text Box 27"/>
          <p:cNvSpPr txBox="1">
            <a:spLocks noChangeArrowheads="1"/>
          </p:cNvSpPr>
          <p:nvPr/>
        </p:nvSpPr>
        <p:spPr bwMode="auto">
          <a:xfrm>
            <a:off x="4140200" y="5995988"/>
            <a:ext cx="4195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標楷體" pitchFamily="65" charset="-120"/>
              </a:rPr>
              <a:t>Carl Friedrich Gauss, 1777-1855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8EF-0493-4400-8E21-DF3B340B295B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Gauss-Seidel Method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 dirty="0" err="1">
                <a:solidFill>
                  <a:srgbClr val="FFFF00"/>
                </a:solidFill>
              </a:rPr>
              <a:t>Jocobi</a:t>
            </a:r>
            <a:r>
              <a:rPr lang="en-US" altLang="zh-TW" dirty="0">
                <a:solidFill>
                  <a:srgbClr val="FFFF00"/>
                </a:solidFill>
              </a:rPr>
              <a:t> method converges slowly</a:t>
            </a:r>
            <a:r>
              <a:rPr lang="en-US" altLang="zh-TW" dirty="0"/>
              <a:t> as new component values are used only after the entire sweep has been completed</a:t>
            </a:r>
          </a:p>
          <a:p>
            <a:r>
              <a:rPr lang="en-US" altLang="zh-TW" dirty="0" smtClean="0"/>
              <a:t>Gauss-Seidel </a:t>
            </a:r>
            <a:r>
              <a:rPr lang="en-US" altLang="zh-TW" dirty="0"/>
              <a:t>method remedies this by using each new component of the solution as soon as it has been computed</a:t>
            </a:r>
          </a:p>
          <a:p>
            <a:r>
              <a:rPr lang="en-US" altLang="zh-TW" dirty="0"/>
              <a:t>Gauss-Seidel uses slightly different </a:t>
            </a:r>
            <a:r>
              <a:rPr lang="en-US" altLang="zh-TW" b="1" dirty="0"/>
              <a:t>g</a:t>
            </a:r>
            <a:r>
              <a:rPr lang="en-US" altLang="zh-TW" dirty="0"/>
              <a:t>(</a:t>
            </a:r>
            <a:r>
              <a:rPr lang="en-US" altLang="zh-TW" b="1" dirty="0"/>
              <a:t>x</a:t>
            </a:r>
            <a:r>
              <a:rPr lang="en-US" altLang="zh-TW" dirty="0"/>
              <a:t>),</a:t>
            </a:r>
          </a:p>
          <a:p>
            <a:endParaRPr lang="en-US" altLang="zh-TW" dirty="0"/>
          </a:p>
        </p:txBody>
      </p:sp>
      <p:graphicFrame>
        <p:nvGraphicFramePr>
          <p:cNvPr id="353284" name="Object 4"/>
          <p:cNvGraphicFramePr>
            <a:graphicFrameLocks noChangeAspect="1"/>
          </p:cNvGraphicFramePr>
          <p:nvPr/>
        </p:nvGraphicFramePr>
        <p:xfrm>
          <a:off x="2411413" y="5084763"/>
          <a:ext cx="30892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06" name="方程式" r:id="rId3" imgW="1244520" imgH="203040" progId="Equation.3">
                  <p:embed/>
                </p:oleObj>
              </mc:Choice>
              <mc:Fallback>
                <p:oleObj name="方程式" r:id="rId3" imgW="124452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084763"/>
                        <a:ext cx="3089275" cy="504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5" name="Object 5"/>
          <p:cNvGraphicFramePr>
            <a:graphicFrameLocks noChangeAspect="1"/>
          </p:cNvGraphicFramePr>
          <p:nvPr/>
        </p:nvGraphicFramePr>
        <p:xfrm>
          <a:off x="1116013" y="5661025"/>
          <a:ext cx="56737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07" name="方程式" r:id="rId5" imgW="2286000" imgH="228600" progId="Equation.3">
                  <p:embed/>
                </p:oleObj>
              </mc:Choice>
              <mc:Fallback>
                <p:oleObj name="方程式" r:id="rId5" imgW="2286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661025"/>
                        <a:ext cx="5673725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8CD4-8733-4BB0-A61A-C42471471B51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Gauss-Seidel Method (cont.)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95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The different form of </a:t>
            </a:r>
            <a:r>
              <a:rPr lang="en-US" altLang="zh-TW" b="1"/>
              <a:t>g</a:t>
            </a:r>
            <a:r>
              <a:rPr lang="en-US" altLang="zh-TW"/>
              <a:t>(</a:t>
            </a:r>
            <a:r>
              <a:rPr lang="en-US" altLang="zh-TW" b="1"/>
              <a:t>x</a:t>
            </a:r>
            <a:r>
              <a:rPr lang="en-US" altLang="zh-TW"/>
              <a:t>) is due to the consideration of convergence rate, which is determined by the eigenvalues of Jocabian of </a:t>
            </a:r>
            <a:r>
              <a:rPr lang="en-US" altLang="zh-TW" b="1"/>
              <a:t>g</a:t>
            </a:r>
            <a:r>
              <a:rPr lang="en-US" altLang="zh-TW"/>
              <a:t>(</a:t>
            </a:r>
            <a:r>
              <a:rPr lang="en-US" altLang="zh-TW" b="1"/>
              <a:t>x</a:t>
            </a:r>
            <a:r>
              <a:rPr lang="en-US" altLang="zh-TW"/>
              <a:t>), that is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We’ll study this issue in Chapter 6 </a:t>
            </a:r>
          </a:p>
        </p:txBody>
      </p:sp>
      <p:graphicFrame>
        <p:nvGraphicFramePr>
          <p:cNvPr id="356356" name="Object 4"/>
          <p:cNvGraphicFramePr>
            <a:graphicFrameLocks noChangeAspect="1"/>
          </p:cNvGraphicFramePr>
          <p:nvPr/>
        </p:nvGraphicFramePr>
        <p:xfrm>
          <a:off x="2627313" y="3357563"/>
          <a:ext cx="511175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78" name="方程式" r:id="rId3" imgW="1562040" imgH="241200" progId="Equation.3">
                  <p:embed/>
                </p:oleObj>
              </mc:Choice>
              <mc:Fallback>
                <p:oleObj name="方程式" r:id="rId3" imgW="156204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357563"/>
                        <a:ext cx="5111750" cy="7905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7" name="Object 5"/>
          <p:cNvGraphicFramePr>
            <a:graphicFrameLocks noChangeAspect="1"/>
          </p:cNvGraphicFramePr>
          <p:nvPr/>
        </p:nvGraphicFramePr>
        <p:xfrm>
          <a:off x="2657475" y="4437063"/>
          <a:ext cx="4291013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79" name="方程式" r:id="rId5" imgW="1320480" imgH="241200" progId="Equation.3">
                  <p:embed/>
                </p:oleObj>
              </mc:Choice>
              <mc:Fallback>
                <p:oleObj name="方程式" r:id="rId5" imgW="132048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4437063"/>
                        <a:ext cx="4291013" cy="7826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0B47-281E-46EE-95BD-2F216DFC6D02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Convergence Criterion for</a:t>
            </a:r>
            <a:br>
              <a:rPr lang="en-US" altLang="zh-TW" sz="3600"/>
            </a:br>
            <a:r>
              <a:rPr lang="en-US" altLang="zh-TW" sz="3600"/>
              <a:t> Gauss-Seidel and Jacobi Methods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4751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Sufficient condition for both to converge is </a:t>
            </a:r>
            <a:br>
              <a:rPr lang="en-US" altLang="zh-TW"/>
            </a:br>
            <a:r>
              <a:rPr lang="en-US" altLang="zh-TW" sz="3600" b="1">
                <a:solidFill>
                  <a:srgbClr val="FF0000"/>
                </a:solidFill>
              </a:rPr>
              <a:t>A</a:t>
            </a:r>
            <a:r>
              <a:rPr lang="en-US" altLang="zh-TW" sz="3600">
                <a:solidFill>
                  <a:srgbClr val="FF0000"/>
                </a:solidFill>
              </a:rPr>
              <a:t> is diagonally dominant!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When </a:t>
            </a:r>
            <a:r>
              <a:rPr lang="en-US" altLang="zh-TW" b="1"/>
              <a:t>A</a:t>
            </a:r>
            <a:r>
              <a:rPr lang="en-US" altLang="zh-TW"/>
              <a:t> is not diagonally dominant, Gauss-Seidel can still converge if </a:t>
            </a:r>
            <a:r>
              <a:rPr lang="en-US" altLang="zh-TW" b="1"/>
              <a:t>A</a:t>
            </a:r>
            <a:r>
              <a:rPr lang="en-US" altLang="zh-TW"/>
              <a:t> is symmetric and positive definite  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Gauss-Seidel converges faster than Jacobi when both methods converge</a:t>
            </a:r>
          </a:p>
        </p:txBody>
      </p:sp>
      <p:graphicFrame>
        <p:nvGraphicFramePr>
          <p:cNvPr id="357380" name="Object 4"/>
          <p:cNvGraphicFramePr>
            <a:graphicFrameLocks noChangeAspect="1"/>
          </p:cNvGraphicFramePr>
          <p:nvPr/>
        </p:nvGraphicFramePr>
        <p:xfrm>
          <a:off x="4356100" y="4489450"/>
          <a:ext cx="33845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02" name="方程式" r:id="rId3" imgW="1130040" imgH="203040" progId="Equation.3">
                  <p:embed/>
                </p:oleObj>
              </mc:Choice>
              <mc:Fallback>
                <p:oleObj name="方程式" r:id="rId3" imgW="113004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489450"/>
                        <a:ext cx="3384550" cy="6064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1" name="Object 5"/>
          <p:cNvGraphicFramePr>
            <a:graphicFrameLocks noChangeAspect="1"/>
          </p:cNvGraphicFramePr>
          <p:nvPr/>
        </p:nvGraphicFramePr>
        <p:xfrm>
          <a:off x="2124075" y="4508500"/>
          <a:ext cx="15208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03" name="方程式" r:id="rId5" imgW="507960" imgH="190440" progId="Equation.3">
                  <p:embed/>
                </p:oleObj>
              </mc:Choice>
              <mc:Fallback>
                <p:oleObj name="方程式" r:id="rId5" imgW="507960" imgH="190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508500"/>
                        <a:ext cx="1520825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D221-513A-4866-86B7-4FD2324A36E9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Convergence Criterion for</a:t>
            </a:r>
            <a:br>
              <a:rPr lang="en-US" altLang="zh-TW" sz="3600"/>
            </a:br>
            <a:r>
              <a:rPr lang="en-US" altLang="zh-TW" sz="3600"/>
              <a:t> Gauss-Seidel and Jacobi Methods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4751387"/>
          </a:xfrm>
        </p:spPr>
        <p:txBody>
          <a:bodyPr/>
          <a:lstStyle/>
          <a:p>
            <a:r>
              <a:rPr lang="en-US" altLang="zh-TW" dirty="0"/>
              <a:t>Gauss-Seidel converges under a </a:t>
            </a:r>
            <a:r>
              <a:rPr lang="en-US" altLang="zh-TW" dirty="0">
                <a:solidFill>
                  <a:srgbClr val="FF0000"/>
                </a:solidFill>
              </a:rPr>
              <a:t>weaker criterion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faster</a:t>
            </a:r>
            <a:r>
              <a:rPr lang="en-US" altLang="zh-TW" dirty="0"/>
              <a:t> than Jacobi</a:t>
            </a:r>
          </a:p>
          <a:p>
            <a:endParaRPr lang="en-US" altLang="zh-TW" dirty="0"/>
          </a:p>
          <a:p>
            <a:r>
              <a:rPr lang="en-US" altLang="zh-TW" dirty="0"/>
              <a:t>In general, Gauss-Seidel is a better choice</a:t>
            </a:r>
          </a:p>
          <a:p>
            <a:endParaRPr lang="en-US" altLang="zh-TW" dirty="0"/>
          </a:p>
          <a:p>
            <a:r>
              <a:rPr lang="en-US" altLang="zh-TW" dirty="0"/>
              <a:t>However, Jacobi method is preferred on parallel processors since all </a:t>
            </a:r>
            <a:r>
              <a:rPr lang="en-US" altLang="zh-TW" i="1" dirty="0"/>
              <a:t>n</a:t>
            </a:r>
            <a:r>
              <a:rPr lang="en-US" altLang="zh-TW" dirty="0"/>
              <a:t> equations can be solved simultaneously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0833A-FB0F-45CD-960B-B569B0609ED2}" type="slidenum">
              <a:rPr lang="en-US" altLang="zh-TW"/>
              <a:pPr/>
              <a:t>14</a:t>
            </a:fld>
            <a:endParaRPr lang="en-US" altLang="zh-TW"/>
          </a:p>
        </p:txBody>
      </p:sp>
      <p:graphicFrame>
        <p:nvGraphicFramePr>
          <p:cNvPr id="358408" name="Object 8"/>
          <p:cNvGraphicFramePr>
            <a:graphicFrameLocks noChangeAspect="1"/>
          </p:cNvGraphicFramePr>
          <p:nvPr/>
        </p:nvGraphicFramePr>
        <p:xfrm>
          <a:off x="827088" y="5024438"/>
          <a:ext cx="7280275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2" name="方程式" r:id="rId3" imgW="2387520" imgH="444240" progId="Equation.3">
                  <p:embed/>
                </p:oleObj>
              </mc:Choice>
              <mc:Fallback>
                <p:oleObj name="方程式" r:id="rId3" imgW="238752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024438"/>
                        <a:ext cx="7280275" cy="13573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Implementation of Gauss-Seidel Method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/>
              <a:t>The update equation</a:t>
            </a:r>
            <a:br>
              <a:rPr lang="en-US" altLang="zh-TW"/>
            </a:br>
            <a:r>
              <a:rPr lang="en-US" altLang="zh-TW" sz="4000"/>
              <a:t/>
            </a:r>
            <a:br>
              <a:rPr lang="en-US" altLang="zh-TW" sz="4000"/>
            </a:br>
            <a:r>
              <a:rPr lang="en-US" altLang="zh-TW" sz="4000"/>
              <a:t/>
            </a:r>
            <a:br>
              <a:rPr lang="en-US" altLang="zh-TW" sz="4000"/>
            </a:br>
            <a:r>
              <a:rPr lang="en-US" altLang="zh-TW"/>
              <a:t>can be expressed as</a:t>
            </a:r>
          </a:p>
          <a:p>
            <a:endParaRPr lang="en-US" altLang="zh-TW"/>
          </a:p>
          <a:p>
            <a:r>
              <a:rPr lang="en-US" altLang="zh-TW"/>
              <a:t>Looks familiar?</a:t>
            </a:r>
          </a:p>
          <a:p>
            <a:r>
              <a:rPr lang="en-US" altLang="zh-TW"/>
              <a:t>Right! Solve it using forward substitution!</a:t>
            </a:r>
          </a:p>
        </p:txBody>
      </p:sp>
      <p:graphicFrame>
        <p:nvGraphicFramePr>
          <p:cNvPr id="358404" name="Object 4"/>
          <p:cNvGraphicFramePr>
            <a:graphicFrameLocks noChangeAspect="1"/>
          </p:cNvGraphicFramePr>
          <p:nvPr/>
        </p:nvGraphicFramePr>
        <p:xfrm>
          <a:off x="1331913" y="1773238"/>
          <a:ext cx="56737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3" name="方程式" r:id="rId5" imgW="2286000" imgH="228600" progId="Equation.3">
                  <p:embed/>
                </p:oleObj>
              </mc:Choice>
              <mc:Fallback>
                <p:oleObj name="方程式" r:id="rId5" imgW="2286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773238"/>
                        <a:ext cx="5673725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5" name="Object 5"/>
          <p:cNvGraphicFramePr>
            <a:graphicFrameLocks noChangeAspect="1"/>
          </p:cNvGraphicFramePr>
          <p:nvPr/>
        </p:nvGraphicFramePr>
        <p:xfrm>
          <a:off x="2195513" y="2349500"/>
          <a:ext cx="34671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4" name="方程式" r:id="rId7" imgW="1396800" imgH="228600" progId="Equation.3">
                  <p:embed/>
                </p:oleObj>
              </mc:Choice>
              <mc:Fallback>
                <p:oleObj name="方程式" r:id="rId7" imgW="13968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349500"/>
                        <a:ext cx="3467100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6" name="Object 6"/>
          <p:cNvGraphicFramePr>
            <a:graphicFrameLocks noChangeAspect="1"/>
          </p:cNvGraphicFramePr>
          <p:nvPr/>
        </p:nvGraphicFramePr>
        <p:xfrm>
          <a:off x="1725613" y="3436938"/>
          <a:ext cx="403383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5" name="方程式" r:id="rId9" imgW="1625400" imgH="228600" progId="Equation.3">
                  <p:embed/>
                </p:oleObj>
              </mc:Choice>
              <mc:Fallback>
                <p:oleObj name="方程式" r:id="rId9" imgW="16254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3" y="3436938"/>
                        <a:ext cx="4033837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7" name="Object 7"/>
          <p:cNvGraphicFramePr>
            <a:graphicFrameLocks noChangeAspect="1"/>
          </p:cNvGraphicFramePr>
          <p:nvPr/>
        </p:nvGraphicFramePr>
        <p:xfrm>
          <a:off x="6372225" y="3429000"/>
          <a:ext cx="16383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6" name="方程式" r:id="rId11" imgW="660240" imgH="190440" progId="Equation.3">
                  <p:embed/>
                </p:oleObj>
              </mc:Choice>
              <mc:Fallback>
                <p:oleObj name="方程式" r:id="rId11" imgW="660240" imgH="1904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3429000"/>
                        <a:ext cx="1638300" cy="4746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9" name="Object 9"/>
          <p:cNvGraphicFramePr>
            <a:graphicFrameLocks noChangeAspect="1"/>
          </p:cNvGraphicFramePr>
          <p:nvPr/>
        </p:nvGraphicFramePr>
        <p:xfrm>
          <a:off x="3924300" y="4076700"/>
          <a:ext cx="17335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7" name="方程式" r:id="rId13" imgW="698400" imgH="203040" progId="Equation.3">
                  <p:embed/>
                </p:oleObj>
              </mc:Choice>
              <mc:Fallback>
                <p:oleObj name="方程式" r:id="rId13" imgW="69840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076700"/>
                        <a:ext cx="1733550" cy="5064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10" name="Object 10"/>
          <p:cNvGraphicFramePr>
            <a:graphicFrameLocks noChangeAspect="1"/>
          </p:cNvGraphicFramePr>
          <p:nvPr/>
        </p:nvGraphicFramePr>
        <p:xfrm>
          <a:off x="6380163" y="4075113"/>
          <a:ext cx="20796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8" name="方程式" r:id="rId15" imgW="838080" imgH="203040" progId="Equation.3">
                  <p:embed/>
                </p:oleObj>
              </mc:Choice>
              <mc:Fallback>
                <p:oleObj name="方程式" r:id="rId15" imgW="83808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0163" y="4075113"/>
                        <a:ext cx="2079625" cy="5064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EBB5-AD3A-492B-B3BB-02A14688D0E6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60350"/>
            <a:ext cx="8229600" cy="6048375"/>
          </a:xfrm>
        </p:spPr>
        <p:txBody>
          <a:bodyPr/>
          <a:lstStyle/>
          <a:p>
            <a:r>
              <a:rPr lang="en-US" altLang="zh-TW"/>
              <a:t>Derivation of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Consider</a:t>
            </a:r>
          </a:p>
        </p:txBody>
      </p:sp>
      <p:graphicFrame>
        <p:nvGraphicFramePr>
          <p:cNvPr id="374788" name="Object 4"/>
          <p:cNvGraphicFramePr>
            <a:graphicFrameLocks noChangeAspect="1"/>
          </p:cNvGraphicFramePr>
          <p:nvPr/>
        </p:nvGraphicFramePr>
        <p:xfrm>
          <a:off x="2484438" y="2636838"/>
          <a:ext cx="403383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43" name="方程式" r:id="rId3" imgW="1625400" imgH="228600" progId="Equation.3">
                  <p:embed/>
                </p:oleObj>
              </mc:Choice>
              <mc:Fallback>
                <p:oleObj name="方程式" r:id="rId3" imgW="1625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636838"/>
                        <a:ext cx="4033837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89" name="Object 5"/>
          <p:cNvGraphicFramePr>
            <a:graphicFrameLocks noChangeAspect="1"/>
          </p:cNvGraphicFramePr>
          <p:nvPr/>
        </p:nvGraphicFramePr>
        <p:xfrm>
          <a:off x="1331913" y="765175"/>
          <a:ext cx="7280275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44" name="方程式" r:id="rId5" imgW="2387520" imgH="444240" progId="Equation.3">
                  <p:embed/>
                </p:oleObj>
              </mc:Choice>
              <mc:Fallback>
                <p:oleObj name="方程式" r:id="rId5" imgW="238752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765175"/>
                        <a:ext cx="7280275" cy="13573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90" name="Object 6"/>
          <p:cNvGraphicFramePr>
            <a:graphicFrameLocks noChangeAspect="1"/>
          </p:cNvGraphicFramePr>
          <p:nvPr/>
        </p:nvGraphicFramePr>
        <p:xfrm>
          <a:off x="1187450" y="3644900"/>
          <a:ext cx="2308225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45" name="方程式" r:id="rId7" imgW="1282680" imgH="939600" progId="Equation.3">
                  <p:embed/>
                </p:oleObj>
              </mc:Choice>
              <mc:Fallback>
                <p:oleObj name="方程式" r:id="rId7" imgW="1282680" imgH="939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644900"/>
                        <a:ext cx="2308225" cy="16906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91" name="Object 7"/>
          <p:cNvGraphicFramePr>
            <a:graphicFrameLocks noChangeAspect="1"/>
          </p:cNvGraphicFramePr>
          <p:nvPr/>
        </p:nvGraphicFramePr>
        <p:xfrm>
          <a:off x="6084888" y="3644900"/>
          <a:ext cx="2103437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46" name="方程式" r:id="rId9" imgW="1168200" imgH="914400" progId="Equation.3">
                  <p:embed/>
                </p:oleObj>
              </mc:Choice>
              <mc:Fallback>
                <p:oleObj name="方程式" r:id="rId9" imgW="116820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644900"/>
                        <a:ext cx="2103437" cy="16446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92" name="Object 8"/>
          <p:cNvGraphicFramePr>
            <a:graphicFrameLocks noChangeAspect="1"/>
          </p:cNvGraphicFramePr>
          <p:nvPr/>
        </p:nvGraphicFramePr>
        <p:xfrm>
          <a:off x="4621213" y="3416300"/>
          <a:ext cx="708025" cy="210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47" name="方程式" r:id="rId11" imgW="393480" imgH="1168200" progId="Equation.3">
                  <p:embed/>
                </p:oleObj>
              </mc:Choice>
              <mc:Fallback>
                <p:oleObj name="方程式" r:id="rId11" imgW="393480" imgH="1168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213" y="3416300"/>
                        <a:ext cx="708025" cy="21018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9FBA-71DB-4F0E-B1B1-E830D588C665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Jacobi Method 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graphicFrame>
        <p:nvGraphicFramePr>
          <p:cNvPr id="354308" name="Object 4"/>
          <p:cNvGraphicFramePr>
            <a:graphicFrameLocks noChangeAspect="1"/>
          </p:cNvGraphicFramePr>
          <p:nvPr/>
        </p:nvGraphicFramePr>
        <p:xfrm>
          <a:off x="539750" y="1341438"/>
          <a:ext cx="2981325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16" name="方程式" r:id="rId3" imgW="1295280" imgH="685800" progId="Equation.3">
                  <p:embed/>
                </p:oleObj>
              </mc:Choice>
              <mc:Fallback>
                <p:oleObj name="方程式" r:id="rId3" imgW="129528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341438"/>
                        <a:ext cx="2981325" cy="15779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09" name="Object 5"/>
          <p:cNvGraphicFramePr>
            <a:graphicFrameLocks noChangeAspect="1"/>
          </p:cNvGraphicFramePr>
          <p:nvPr/>
        </p:nvGraphicFramePr>
        <p:xfrm>
          <a:off x="5767388" y="1341438"/>
          <a:ext cx="2981325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17" name="方程式" r:id="rId5" imgW="1295280" imgH="685800" progId="Equation.3">
                  <p:embed/>
                </p:oleObj>
              </mc:Choice>
              <mc:Fallback>
                <p:oleObj name="方程式" r:id="rId5" imgW="129528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388" y="1341438"/>
                        <a:ext cx="2981325" cy="15779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033846"/>
              </p:ext>
            </p:extLst>
          </p:nvPr>
        </p:nvGraphicFramePr>
        <p:xfrm>
          <a:off x="-3179" y="558801"/>
          <a:ext cx="4679950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18" name="方程式" r:id="rId7" imgW="1676160" imgH="444240" progId="Equation.3">
                  <p:embed/>
                </p:oleObj>
              </mc:Choice>
              <mc:Fallback>
                <p:oleObj name="方程式" r:id="rId7" imgW="1676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179" y="558801"/>
                        <a:ext cx="4679950" cy="12430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1" name="Object 7"/>
          <p:cNvGraphicFramePr>
            <a:graphicFrameLocks noChangeAspect="1"/>
          </p:cNvGraphicFramePr>
          <p:nvPr/>
        </p:nvGraphicFramePr>
        <p:xfrm>
          <a:off x="2195513" y="4076700"/>
          <a:ext cx="371157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19" name="方程式" r:id="rId9" imgW="1612800" imgH="1206360" progId="Equation.3">
                  <p:embed/>
                </p:oleObj>
              </mc:Choice>
              <mc:Fallback>
                <p:oleObj name="方程式" r:id="rId9" imgW="1612800" imgH="1206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076700"/>
                        <a:ext cx="3711575" cy="27781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4" name="Text Box 10"/>
          <p:cNvSpPr txBox="1">
            <a:spLocks noChangeArrowheads="1"/>
          </p:cNvSpPr>
          <p:nvPr/>
        </p:nvSpPr>
        <p:spPr bwMode="auto">
          <a:xfrm>
            <a:off x="3492500" y="1268413"/>
            <a:ext cx="20923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solidFill>
                  <a:srgbClr val="FFCC66"/>
                </a:solidFill>
                <a:latin typeface="Times New Roman" pitchFamily="18" charset="0"/>
              </a:rPr>
              <a:t>Diagonally </a:t>
            </a:r>
          </a:p>
          <a:p>
            <a:r>
              <a:rPr lang="en-US" altLang="zh-TW" sz="3200">
                <a:solidFill>
                  <a:srgbClr val="FFCC66"/>
                </a:solidFill>
                <a:latin typeface="Times New Roman" pitchFamily="18" charset="0"/>
              </a:rPr>
              <a:t>Dominant</a:t>
            </a:r>
          </a:p>
        </p:txBody>
      </p:sp>
      <p:sp>
        <p:nvSpPr>
          <p:cNvPr id="354315" name="AutoShape 11"/>
          <p:cNvSpPr>
            <a:spLocks noChangeArrowheads="1"/>
          </p:cNvSpPr>
          <p:nvPr/>
        </p:nvSpPr>
        <p:spPr bwMode="auto">
          <a:xfrm>
            <a:off x="3779838" y="2276475"/>
            <a:ext cx="1439862" cy="358775"/>
          </a:xfrm>
          <a:prstGeom prst="rightArrow">
            <a:avLst>
              <a:gd name="adj1" fmla="val 50000"/>
              <a:gd name="adj2" fmla="val 1003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600607"/>
              </p:ext>
            </p:extLst>
          </p:nvPr>
        </p:nvGraphicFramePr>
        <p:xfrm>
          <a:off x="611560" y="2852936"/>
          <a:ext cx="7280275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20" name="方程式" r:id="rId11" imgW="1982880" imgH="379440" progId="Equation.3">
                  <p:embed/>
                </p:oleObj>
              </mc:Choice>
              <mc:Fallback>
                <p:oleObj name="方程式" r:id="rId11" imgW="1982880" imgH="3794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852936"/>
                        <a:ext cx="7280275" cy="13573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983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4" grpId="0"/>
      <p:bldP spid="3543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999C-500D-40DA-9E46-2789DE4BA4E8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Accelerating Convergence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 dirty="0"/>
              <a:t>Convergence rate of Gauss-Seidel (GS) can be accelerated by successive over-relaxation</a:t>
            </a:r>
          </a:p>
          <a:p>
            <a:endParaRPr lang="en-US" altLang="zh-TW" sz="3000" dirty="0"/>
          </a:p>
          <a:p>
            <a:r>
              <a:rPr lang="en-US" altLang="zh-TW" sz="3000" dirty="0"/>
              <a:t>Consider an iterative method as an optimization process:</a:t>
            </a:r>
            <a:r>
              <a:rPr lang="en-US" altLang="zh-TW" dirty="0"/>
              <a:t> over-relaxation uses the step to the next GS </a:t>
            </a:r>
            <a:r>
              <a:rPr lang="en-US" altLang="zh-TW" dirty="0" smtClean="0"/>
              <a:t>iteration </a:t>
            </a:r>
            <a:r>
              <a:rPr lang="en-US" altLang="zh-TW" dirty="0"/>
              <a:t>as a search direction, but with a fixed search parameter denoted by </a:t>
            </a:r>
            <a:r>
              <a:rPr lang="en-US" altLang="zh-TW" i="1" dirty="0"/>
              <a:t>w</a:t>
            </a:r>
          </a:p>
        </p:txBody>
      </p:sp>
      <p:graphicFrame>
        <p:nvGraphicFramePr>
          <p:cNvPr id="361476" name="Object 4"/>
          <p:cNvGraphicFramePr>
            <a:graphicFrameLocks noChangeAspect="1"/>
          </p:cNvGraphicFramePr>
          <p:nvPr/>
        </p:nvGraphicFramePr>
        <p:xfrm>
          <a:off x="2555875" y="5229225"/>
          <a:ext cx="43180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91" name="方程式" r:id="rId4" imgW="1739880" imgH="241200" progId="Equation.3">
                  <p:embed/>
                </p:oleObj>
              </mc:Choice>
              <mc:Fallback>
                <p:oleObj name="方程式" r:id="rId4" imgW="17398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229225"/>
                        <a:ext cx="4318000" cy="600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79" name="Text Box 7"/>
          <p:cNvSpPr txBox="1">
            <a:spLocks noChangeArrowheads="1"/>
          </p:cNvSpPr>
          <p:nvPr/>
        </p:nvSpPr>
        <p:spPr bwMode="auto">
          <a:xfrm>
            <a:off x="808038" y="5889625"/>
            <a:ext cx="575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GS is a special case of the above if w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80C2-47AB-4A1E-8FED-44F86C0C6EC7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Accelerating Convergence (cont.)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endParaRPr lang="zh-TW" altLang="zh-TW"/>
          </a:p>
        </p:txBody>
      </p:sp>
      <p:pic>
        <p:nvPicPr>
          <p:cNvPr id="362500" name="Picture 4" descr="op_main_wl_32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412875"/>
            <a:ext cx="5113337" cy="459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0AA2-6CC8-489E-AD57-9B65F1C6261B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Accelerating Convergence (cont.)</a:t>
            </a:r>
          </a:p>
        </p:txBody>
      </p:sp>
      <p:graphicFrame>
        <p:nvGraphicFramePr>
          <p:cNvPr id="359428" name="Object 4"/>
          <p:cNvGraphicFramePr>
            <a:graphicFrameLocks noChangeAspect="1"/>
          </p:cNvGraphicFramePr>
          <p:nvPr/>
        </p:nvGraphicFramePr>
        <p:xfrm>
          <a:off x="34925" y="2133600"/>
          <a:ext cx="9217025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73" name="方程式" r:id="rId3" imgW="3365280" imgH="482400" progId="Equation.3">
                  <p:embed/>
                </p:oleObj>
              </mc:Choice>
              <mc:Fallback>
                <p:oleObj name="方程式" r:id="rId3" imgW="336528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2133600"/>
                        <a:ext cx="9217025" cy="13239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0" name="Object 6"/>
          <p:cNvGraphicFramePr>
            <a:graphicFrameLocks noChangeAspect="1"/>
          </p:cNvGraphicFramePr>
          <p:nvPr/>
        </p:nvGraphicFramePr>
        <p:xfrm>
          <a:off x="242888" y="3644900"/>
          <a:ext cx="8867775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74" name="方程式" r:id="rId5" imgW="2908080" imgH="444240" progId="Equation.3">
                  <p:embed/>
                </p:oleObj>
              </mc:Choice>
              <mc:Fallback>
                <p:oleObj name="方程式" r:id="rId5" imgW="290808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3644900"/>
                        <a:ext cx="8867775" cy="13573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1" name="Object 7"/>
          <p:cNvGraphicFramePr>
            <a:graphicFrameLocks noChangeAspect="1"/>
          </p:cNvGraphicFramePr>
          <p:nvPr/>
        </p:nvGraphicFramePr>
        <p:xfrm>
          <a:off x="177800" y="5013325"/>
          <a:ext cx="7202488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75" name="方程式" r:id="rId7" imgW="2361960" imgH="444240" progId="Equation.3">
                  <p:embed/>
                </p:oleObj>
              </mc:Choice>
              <mc:Fallback>
                <p:oleObj name="方程式" r:id="rId7" imgW="236196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5013325"/>
                        <a:ext cx="7202488" cy="13573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2" name="Object 8"/>
          <p:cNvGraphicFramePr>
            <a:graphicFrameLocks noChangeAspect="1"/>
          </p:cNvGraphicFramePr>
          <p:nvPr/>
        </p:nvGraphicFramePr>
        <p:xfrm>
          <a:off x="323850" y="1268413"/>
          <a:ext cx="57610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76" name="方程式" r:id="rId9" imgW="1739880" imgH="241200" progId="Equation.3">
                  <p:embed/>
                </p:oleObj>
              </mc:Choice>
              <mc:Fallback>
                <p:oleObj name="方程式" r:id="rId9" imgW="173988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268413"/>
                        <a:ext cx="5761038" cy="8001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A477-5B4C-431E-BBA6-503B199F78DD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Iterative Methods for Linear Systems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</a:rPr>
              <a:t>Gaussian elimination is a direct method</a:t>
            </a:r>
            <a:r>
              <a:rPr lang="en-US" altLang="zh-TW" dirty="0"/>
              <a:t> for solving linear system, producing </a:t>
            </a:r>
            <a:r>
              <a:rPr lang="en-US" altLang="zh-TW" dirty="0" smtClean="0"/>
              <a:t>an exact </a:t>
            </a:r>
            <a:r>
              <a:rPr lang="en-US" altLang="zh-TW" dirty="0"/>
              <a:t>solution (in exact arithmetic) in </a:t>
            </a:r>
            <a:r>
              <a:rPr lang="en-US" altLang="zh-TW" dirty="0" smtClean="0"/>
              <a:t>a finite </a:t>
            </a:r>
            <a:r>
              <a:rPr lang="en-US" altLang="zh-TW" dirty="0"/>
              <a:t>number of steps</a:t>
            </a:r>
          </a:p>
          <a:p>
            <a:endParaRPr lang="en-US" altLang="zh-TW" dirty="0"/>
          </a:p>
          <a:p>
            <a:r>
              <a:rPr lang="en-US" altLang="zh-TW" dirty="0"/>
              <a:t>Iterative methods begin with an initial guess for the solution and successively improve it until the desired accuracy attained</a:t>
            </a:r>
          </a:p>
          <a:p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CE3C-384B-4727-94DA-04A610F9AD7A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Accelerating Convergence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i="1">
                <a:solidFill>
                  <a:srgbClr val="FFFF00"/>
                </a:solidFill>
              </a:rPr>
              <a:t>w</a:t>
            </a:r>
            <a:r>
              <a:rPr lang="en-US" altLang="zh-TW"/>
              <a:t> is </a:t>
            </a:r>
            <a:r>
              <a:rPr lang="en-US" altLang="zh-TW">
                <a:solidFill>
                  <a:srgbClr val="FFFF00"/>
                </a:solidFill>
              </a:rPr>
              <a:t>relaxation factor </a:t>
            </a:r>
            <a:r>
              <a:rPr lang="en-US" altLang="zh-TW"/>
              <a:t>chosen to accelerate convergence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 i="1"/>
              <a:t>w</a:t>
            </a:r>
            <a:r>
              <a:rPr lang="en-US" altLang="zh-TW"/>
              <a:t> &gt; 1 gives over-relaxation, </a:t>
            </a:r>
            <a:r>
              <a:rPr lang="en-US" altLang="zh-TW" i="1"/>
              <a:t>w</a:t>
            </a:r>
            <a:r>
              <a:rPr lang="en-US" altLang="zh-TW"/>
              <a:t> &lt; 1 gives under-relaxation, and </a:t>
            </a:r>
            <a:r>
              <a:rPr lang="en-US" altLang="zh-TW" i="1"/>
              <a:t>w</a:t>
            </a:r>
            <a:r>
              <a:rPr lang="en-US" altLang="zh-TW"/>
              <a:t> = 1 gives Gauss-Siedel</a:t>
            </a:r>
          </a:p>
          <a:p>
            <a:pPr>
              <a:lnSpc>
                <a:spcPct val="90000"/>
              </a:lnSpc>
            </a:pPr>
            <a:r>
              <a:rPr lang="en-US" altLang="zh-TW"/>
              <a:t>For convergence, </a:t>
            </a:r>
            <a:r>
              <a:rPr lang="en-US" altLang="zh-TW" i="1"/>
              <a:t>w</a:t>
            </a:r>
            <a:r>
              <a:rPr lang="en-US" altLang="zh-TW"/>
              <a:t> should be less than 2</a:t>
            </a:r>
          </a:p>
          <a:p>
            <a:pPr>
              <a:lnSpc>
                <a:spcPct val="90000"/>
              </a:lnSpc>
            </a:pPr>
            <a:r>
              <a:rPr lang="en-US" altLang="zh-TW"/>
              <a:t>Optimal choice lies between 1.0 and 2.0</a:t>
            </a:r>
          </a:p>
        </p:txBody>
      </p:sp>
      <p:graphicFrame>
        <p:nvGraphicFramePr>
          <p:cNvPr id="360452" name="Object 4"/>
          <p:cNvGraphicFramePr>
            <a:graphicFrameLocks noChangeAspect="1"/>
          </p:cNvGraphicFramePr>
          <p:nvPr/>
        </p:nvGraphicFramePr>
        <p:xfrm>
          <a:off x="611188" y="2349500"/>
          <a:ext cx="824865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74" name="方程式" r:id="rId3" imgW="2705040" imgH="444240" progId="Equation.3">
                  <p:embed/>
                </p:oleObj>
              </mc:Choice>
              <mc:Fallback>
                <p:oleObj name="方程式" r:id="rId3" imgW="270504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349500"/>
                        <a:ext cx="8248650" cy="13573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3" name="Object 5"/>
          <p:cNvGraphicFramePr>
            <a:graphicFrameLocks noChangeAspect="1"/>
          </p:cNvGraphicFramePr>
          <p:nvPr/>
        </p:nvGraphicFramePr>
        <p:xfrm>
          <a:off x="3203575" y="2498725"/>
          <a:ext cx="4508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75" name="方程式" r:id="rId5" imgW="152280" imgH="139680" progId="Equation.3">
                  <p:embed/>
                </p:oleObj>
              </mc:Choice>
              <mc:Fallback>
                <p:oleObj name="方程式" r:id="rId5" imgW="152280" imgH="139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498725"/>
                        <a:ext cx="450850" cy="4143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14C4-B2D5-4180-8968-3B8BBEBD6214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Special Types of Linear Systems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 dirty="0"/>
              <a:t>Work and storage can often be saved in solving linear system if matrix has special properties</a:t>
            </a:r>
          </a:p>
          <a:p>
            <a:r>
              <a:rPr lang="en-US" altLang="zh-TW" dirty="0"/>
              <a:t>Example include</a:t>
            </a:r>
          </a:p>
          <a:p>
            <a:pPr lvl="1"/>
            <a:r>
              <a:rPr lang="en-US" altLang="zh-TW" dirty="0"/>
              <a:t>Symmetric: </a:t>
            </a:r>
            <a:r>
              <a:rPr lang="en-US" altLang="zh-TW" b="1" dirty="0"/>
              <a:t>A</a:t>
            </a:r>
            <a:r>
              <a:rPr lang="en-US" altLang="zh-TW" dirty="0"/>
              <a:t> = </a:t>
            </a:r>
            <a:r>
              <a:rPr lang="en-US" altLang="zh-TW" b="1" dirty="0"/>
              <a:t>A</a:t>
            </a:r>
            <a:r>
              <a:rPr lang="en-US" altLang="zh-TW" baseline="30000" dirty="0"/>
              <a:t>T</a:t>
            </a:r>
            <a:r>
              <a:rPr lang="en-US" altLang="zh-TW" dirty="0"/>
              <a:t>, </a:t>
            </a:r>
            <a:r>
              <a:rPr lang="en-US" altLang="zh-TW" i="1" dirty="0" err="1"/>
              <a:t>a</a:t>
            </a:r>
            <a:r>
              <a:rPr lang="en-US" altLang="zh-TW" i="1" baseline="-25000" dirty="0" err="1"/>
              <a:t>ij</a:t>
            </a:r>
            <a:r>
              <a:rPr lang="en-US" altLang="zh-TW" dirty="0"/>
              <a:t> = </a:t>
            </a:r>
            <a:r>
              <a:rPr lang="en-US" altLang="zh-TW" i="1" dirty="0" err="1"/>
              <a:t>a</a:t>
            </a:r>
            <a:r>
              <a:rPr lang="en-US" altLang="zh-TW" i="1" baseline="-25000" dirty="0" err="1"/>
              <a:t>ji</a:t>
            </a:r>
            <a:r>
              <a:rPr lang="en-US" altLang="zh-TW" dirty="0"/>
              <a:t> for all </a:t>
            </a:r>
            <a:r>
              <a:rPr lang="en-US" altLang="zh-TW" i="1" dirty="0" err="1"/>
              <a:t>i</a:t>
            </a:r>
            <a:r>
              <a:rPr lang="en-US" altLang="zh-TW" dirty="0"/>
              <a:t>, </a:t>
            </a:r>
            <a:r>
              <a:rPr lang="en-US" altLang="zh-TW" i="1" dirty="0"/>
              <a:t>j</a:t>
            </a:r>
          </a:p>
          <a:p>
            <a:pPr lvl="1"/>
            <a:r>
              <a:rPr lang="en-US" altLang="zh-TW" dirty="0"/>
              <a:t>Positive definite: </a:t>
            </a:r>
            <a:r>
              <a:rPr lang="en-US" altLang="zh-TW" b="1" dirty="0" err="1"/>
              <a:t>x</a:t>
            </a:r>
            <a:r>
              <a:rPr lang="en-US" altLang="zh-TW" baseline="30000" dirty="0" err="1"/>
              <a:t>T</a:t>
            </a:r>
            <a:r>
              <a:rPr lang="en-US" altLang="zh-TW" b="1" dirty="0" err="1"/>
              <a:t>Ax</a:t>
            </a:r>
            <a:r>
              <a:rPr lang="en-US" altLang="zh-TW" b="1" dirty="0"/>
              <a:t> </a:t>
            </a:r>
            <a:r>
              <a:rPr lang="en-US" altLang="zh-TW" dirty="0"/>
              <a:t>&gt; 0 for all </a:t>
            </a:r>
            <a:r>
              <a:rPr lang="en-US" altLang="zh-TW" b="1" dirty="0"/>
              <a:t>x</a:t>
            </a:r>
            <a:r>
              <a:rPr lang="en-US" altLang="zh-TW" dirty="0">
                <a:cs typeface="Times New Roman" pitchFamily="18" charset="0"/>
              </a:rPr>
              <a:t>≠</a:t>
            </a:r>
            <a:r>
              <a:rPr lang="en-US" altLang="zh-TW" dirty="0"/>
              <a:t>0</a:t>
            </a:r>
          </a:p>
          <a:p>
            <a:pPr lvl="1"/>
            <a:r>
              <a:rPr lang="en-US" altLang="zh-TW" dirty="0"/>
              <a:t>Sparse: most entries of </a:t>
            </a:r>
            <a:r>
              <a:rPr lang="en-US" altLang="zh-TW" b="1" dirty="0"/>
              <a:t>A</a:t>
            </a:r>
            <a:r>
              <a:rPr lang="en-US" altLang="zh-TW" dirty="0"/>
              <a:t> are zero</a:t>
            </a:r>
          </a:p>
          <a:p>
            <a:pPr lvl="1"/>
            <a:r>
              <a:rPr lang="en-US" altLang="zh-TW" dirty="0"/>
              <a:t>Band: </a:t>
            </a:r>
            <a:r>
              <a:rPr lang="en-US" altLang="zh-TW" i="1" dirty="0" err="1"/>
              <a:t>a</a:t>
            </a:r>
            <a:r>
              <a:rPr lang="en-US" altLang="zh-TW" i="1" baseline="-25000" dirty="0" err="1"/>
              <a:t>ij</a:t>
            </a:r>
            <a:r>
              <a:rPr lang="en-US" altLang="zh-TW" dirty="0"/>
              <a:t> = 0 for all |</a:t>
            </a:r>
            <a:r>
              <a:rPr lang="en-US" altLang="zh-TW" i="1" dirty="0" err="1"/>
              <a:t>i</a:t>
            </a:r>
            <a:r>
              <a:rPr lang="en-US" altLang="zh-TW" i="1" dirty="0"/>
              <a:t>-j</a:t>
            </a:r>
            <a:r>
              <a:rPr lang="en-US" altLang="zh-TW" dirty="0"/>
              <a:t>| &gt;</a:t>
            </a:r>
            <a:r>
              <a:rPr lang="el-GR" altLang="zh-TW" dirty="0">
                <a:cs typeface="Times New Roman" pitchFamily="18" charset="0"/>
              </a:rPr>
              <a:t>β</a:t>
            </a:r>
            <a:r>
              <a:rPr lang="en-US" altLang="zh-TW" dirty="0">
                <a:cs typeface="Times New Roman" pitchFamily="18" charset="0"/>
              </a:rPr>
              <a:t>, </a:t>
            </a:r>
            <a:r>
              <a:rPr lang="en-US" altLang="zh-TW" dirty="0" smtClean="0">
                <a:cs typeface="Times New Roman" pitchFamily="18" charset="0"/>
              </a:rPr>
              <a:t>where</a:t>
            </a:r>
            <a:r>
              <a:rPr lang="zh-TW" altLang="en-US" dirty="0" smtClean="0">
                <a:cs typeface="Times New Roman" pitchFamily="18" charset="0"/>
              </a:rPr>
              <a:t> </a:t>
            </a:r>
            <a:r>
              <a:rPr lang="el-GR" altLang="zh-TW" dirty="0" smtClean="0">
                <a:cs typeface="Times New Roman" pitchFamily="18" charset="0"/>
              </a:rPr>
              <a:t>β</a:t>
            </a:r>
            <a:r>
              <a:rPr lang="zh-TW" altLang="en-US" dirty="0" smtClean="0">
                <a:cs typeface="Times New Roman" pitchFamily="18" charset="0"/>
              </a:rPr>
              <a:t> </a:t>
            </a:r>
            <a:r>
              <a:rPr lang="en-US" altLang="zh-TW" smtClean="0">
                <a:cs typeface="Times New Roman" pitchFamily="18" charset="0"/>
              </a:rPr>
              <a:t>is bandwidth </a:t>
            </a:r>
            <a:r>
              <a:rPr lang="en-US" altLang="zh-TW" dirty="0">
                <a:cs typeface="Times New Roman" pitchFamily="18" charset="0"/>
              </a:rPr>
              <a:t>of A</a:t>
            </a:r>
            <a:endParaRPr lang="el-GR" altLang="zh-TW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DFB4-3741-41EA-AF36-0777BB19DAB8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Symmetric Positive Definite Matrices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>
                <a:solidFill>
                  <a:srgbClr val="FFFF00"/>
                </a:solidFill>
              </a:rPr>
              <a:t>If A is</a:t>
            </a:r>
            <a:r>
              <a:rPr lang="en-US" altLang="zh-TW"/>
              <a:t> </a:t>
            </a:r>
            <a:r>
              <a:rPr lang="en-US" altLang="zh-TW">
                <a:solidFill>
                  <a:srgbClr val="FFFF00"/>
                </a:solidFill>
              </a:rPr>
              <a:t>symmetric and positive definite</a:t>
            </a:r>
            <a:r>
              <a:rPr lang="en-US" altLang="zh-TW"/>
              <a:t>, then LU factorization can be arranged so that </a:t>
            </a:r>
            <a:r>
              <a:rPr lang="en-US" altLang="zh-TW" b="1"/>
              <a:t>U</a:t>
            </a:r>
            <a:r>
              <a:rPr lang="en-US" altLang="zh-TW"/>
              <a:t> = </a:t>
            </a:r>
            <a:r>
              <a:rPr lang="en-US" altLang="zh-TW" b="1"/>
              <a:t>L</a:t>
            </a:r>
            <a:r>
              <a:rPr lang="en-US" altLang="zh-TW" baseline="30000"/>
              <a:t>T</a:t>
            </a:r>
            <a:r>
              <a:rPr lang="en-US" altLang="zh-TW"/>
              <a:t>, which gives </a:t>
            </a:r>
            <a:r>
              <a:rPr lang="en-US" altLang="zh-TW">
                <a:solidFill>
                  <a:srgbClr val="FF0000"/>
                </a:solidFill>
              </a:rPr>
              <a:t>Cholesky factorization</a:t>
            </a:r>
            <a:br>
              <a:rPr lang="en-US" altLang="zh-TW">
                <a:solidFill>
                  <a:srgbClr val="FF0000"/>
                </a:solidFill>
              </a:rPr>
            </a:br>
            <a:r>
              <a:rPr lang="en-US" altLang="zh-TW" sz="4000">
                <a:solidFill>
                  <a:srgbClr val="FF0000"/>
                </a:solidFill>
              </a:rPr>
              <a:t>	 </a:t>
            </a:r>
            <a:br>
              <a:rPr lang="en-US" altLang="zh-TW" sz="4000">
                <a:solidFill>
                  <a:srgbClr val="FF0000"/>
                </a:solidFill>
              </a:rPr>
            </a:br>
            <a:r>
              <a:rPr lang="en-US" altLang="zh-TW"/>
              <a:t>where </a:t>
            </a:r>
            <a:r>
              <a:rPr lang="en-US" altLang="zh-TW" b="1"/>
              <a:t>L </a:t>
            </a:r>
            <a:r>
              <a:rPr lang="en-US" altLang="zh-TW"/>
              <a:t>is</a:t>
            </a:r>
            <a:r>
              <a:rPr lang="en-US" altLang="zh-TW" b="1"/>
              <a:t> </a:t>
            </a:r>
            <a:r>
              <a:rPr lang="en-US" altLang="zh-TW"/>
              <a:t>lower triangular with positive diagonal entries</a:t>
            </a:r>
          </a:p>
          <a:p>
            <a:endParaRPr lang="en-US" altLang="zh-TW"/>
          </a:p>
          <a:p>
            <a:r>
              <a:rPr lang="en-US" altLang="zh-TW"/>
              <a:t>Cholesky factorization can be done by equating entries of </a:t>
            </a:r>
            <a:r>
              <a:rPr lang="en-US" altLang="zh-TW" b="1"/>
              <a:t>A</a:t>
            </a:r>
            <a:r>
              <a:rPr lang="en-US" altLang="zh-TW"/>
              <a:t> and </a:t>
            </a:r>
            <a:r>
              <a:rPr lang="en-US" altLang="zh-TW" b="1"/>
              <a:t>LL</a:t>
            </a:r>
            <a:r>
              <a:rPr lang="en-US" altLang="zh-TW" baseline="30000"/>
              <a:t>T</a:t>
            </a:r>
          </a:p>
        </p:txBody>
      </p:sp>
      <p:graphicFrame>
        <p:nvGraphicFramePr>
          <p:cNvPr id="365572" name="Object 4"/>
          <p:cNvGraphicFramePr>
            <a:graphicFrameLocks noChangeAspect="1"/>
          </p:cNvGraphicFramePr>
          <p:nvPr/>
        </p:nvGraphicFramePr>
        <p:xfrm>
          <a:off x="3779838" y="2781300"/>
          <a:ext cx="18923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83" name="方程式" r:id="rId3" imgW="571320" imgH="190440" progId="Equation.3">
                  <p:embed/>
                </p:oleObj>
              </mc:Choice>
              <mc:Fallback>
                <p:oleObj name="方程式" r:id="rId3" imgW="57132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781300"/>
                        <a:ext cx="1892300" cy="631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4B1-C8DB-4927-AAAB-2AED17F938C2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Cholesky Factorization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/>
              <a:t>In 2x2 case,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pPr>
              <a:buFont typeface="Wingdings" pitchFamily="2" charset="2"/>
              <a:buNone/>
            </a:pPr>
            <a:r>
              <a:rPr lang="en-US" altLang="zh-TW"/>
              <a:t>    Implies</a:t>
            </a:r>
          </a:p>
        </p:txBody>
      </p:sp>
      <p:graphicFrame>
        <p:nvGraphicFramePr>
          <p:cNvPr id="366596" name="Object 4"/>
          <p:cNvGraphicFramePr>
            <a:graphicFrameLocks noChangeAspect="1"/>
          </p:cNvGraphicFramePr>
          <p:nvPr/>
        </p:nvGraphicFramePr>
        <p:xfrm>
          <a:off x="1979613" y="1916113"/>
          <a:ext cx="63912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40" name="方程式" r:id="rId3" imgW="1930320" imgH="482400" progId="Equation.3">
                  <p:embed/>
                </p:oleObj>
              </mc:Choice>
              <mc:Fallback>
                <p:oleObj name="方程式" r:id="rId3" imgW="193032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916113"/>
                        <a:ext cx="6391275" cy="16002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597" name="Object 5"/>
          <p:cNvGraphicFramePr>
            <a:graphicFrameLocks noChangeAspect="1"/>
          </p:cNvGraphicFramePr>
          <p:nvPr/>
        </p:nvGraphicFramePr>
        <p:xfrm>
          <a:off x="2916238" y="3789363"/>
          <a:ext cx="2017712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41" name="方程式" r:id="rId5" imgW="609480" imgH="253800" progId="Equation.3">
                  <p:embed/>
                </p:oleObj>
              </mc:Choice>
              <mc:Fallback>
                <p:oleObj name="方程式" r:id="rId5" imgW="60948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789363"/>
                        <a:ext cx="2017712" cy="8429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598" name="Object 6"/>
          <p:cNvGraphicFramePr>
            <a:graphicFrameLocks noChangeAspect="1"/>
          </p:cNvGraphicFramePr>
          <p:nvPr/>
        </p:nvGraphicFramePr>
        <p:xfrm>
          <a:off x="2987675" y="4652963"/>
          <a:ext cx="2354263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42" name="方程式" r:id="rId7" imgW="711000" imgH="215640" progId="Equation.3">
                  <p:embed/>
                </p:oleObj>
              </mc:Choice>
              <mc:Fallback>
                <p:oleObj name="方程式" r:id="rId7" imgW="71100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652963"/>
                        <a:ext cx="2354263" cy="7159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599" name="Object 7"/>
          <p:cNvGraphicFramePr>
            <a:graphicFrameLocks noChangeAspect="1"/>
          </p:cNvGraphicFramePr>
          <p:nvPr/>
        </p:nvGraphicFramePr>
        <p:xfrm>
          <a:off x="2987675" y="5445125"/>
          <a:ext cx="306863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43" name="方程式" r:id="rId9" imgW="927000" imgH="279360" progId="Equation.3">
                  <p:embed/>
                </p:oleObj>
              </mc:Choice>
              <mc:Fallback>
                <p:oleObj name="方程式" r:id="rId9" imgW="927000" imgH="2793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445125"/>
                        <a:ext cx="3068638" cy="9271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1158-A8AB-4094-9E98-2293390F0E1A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Cholesky Factorization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/>
              <a:t>Features of Cholesky factorization algorithm</a:t>
            </a:r>
          </a:p>
          <a:p>
            <a:pPr lvl="1"/>
            <a:r>
              <a:rPr lang="en-US" altLang="zh-TW"/>
              <a:t>No pivoting is required</a:t>
            </a:r>
          </a:p>
          <a:p>
            <a:pPr lvl="1"/>
            <a:r>
              <a:rPr lang="en-US" altLang="zh-TW"/>
              <a:t>Only lower triangular of </a:t>
            </a:r>
            <a:r>
              <a:rPr lang="en-US" altLang="zh-TW" b="1"/>
              <a:t>A</a:t>
            </a:r>
            <a:r>
              <a:rPr lang="en-US" altLang="zh-TW"/>
              <a:t> is accessed; upper triangular portion need not be stored</a:t>
            </a:r>
          </a:p>
          <a:p>
            <a:pPr lvl="1"/>
            <a:r>
              <a:rPr lang="en-US" altLang="zh-TW"/>
              <a:t>Only </a:t>
            </a:r>
            <a:r>
              <a:rPr lang="en-US" altLang="zh-TW" i="1"/>
              <a:t>n</a:t>
            </a:r>
            <a:r>
              <a:rPr lang="en-US" altLang="zh-TW" baseline="30000"/>
              <a:t>3</a:t>
            </a:r>
            <a:r>
              <a:rPr lang="en-US" altLang="zh-TW"/>
              <a:t>/6 multiplications are required</a:t>
            </a:r>
          </a:p>
          <a:p>
            <a:endParaRPr lang="en-US" altLang="zh-TW"/>
          </a:p>
          <a:p>
            <a:r>
              <a:rPr lang="en-US" altLang="zh-TW"/>
              <a:t>Cholesky factorization requires only about half work and half storage compared with LU factorization of general matrix by Gaussian elimination, and also avoids pivoting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A3A8-461A-43F0-B099-A7CB2AF5FC6B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Band Matrices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Gaussian elimination for band matrices differs little from the general case – only </a:t>
            </a:r>
            <a:r>
              <a:rPr lang="en-US" altLang="zh-TW" dirty="0" smtClean="0"/>
              <a:t>the range </a:t>
            </a:r>
            <a:r>
              <a:rPr lang="en-US" altLang="zh-TW" dirty="0"/>
              <a:t>of loops </a:t>
            </a:r>
            <a:r>
              <a:rPr lang="en-US" altLang="zh-TW" dirty="0" smtClean="0"/>
              <a:t>changes</a:t>
            </a: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dirty="0"/>
              <a:t>Typically matrix is stored in an array by diagonals to avoid storing zero entries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If pivoting is required for numerical stability, bandwidth can grow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General purpose solver for arbitrary bandwidth is similar to code for Gaussian elimination for general matrices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2850E-049F-4856-84B2-B3CFC0913034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Tridiagonal Matrices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256212"/>
          </a:xfrm>
        </p:spPr>
        <p:txBody>
          <a:bodyPr/>
          <a:lstStyle/>
          <a:p>
            <a:r>
              <a:rPr lang="en-US" altLang="zh-TW"/>
              <a:t>Consider tridiagonal matrix</a:t>
            </a:r>
          </a:p>
          <a:p>
            <a:endParaRPr lang="en-US" altLang="zh-TW" sz="3600"/>
          </a:p>
          <a:p>
            <a:endParaRPr lang="en-US" altLang="zh-TW" sz="3600"/>
          </a:p>
          <a:p>
            <a:endParaRPr lang="en-US" altLang="zh-TW" sz="3600"/>
          </a:p>
          <a:p>
            <a:endParaRPr lang="en-US" altLang="zh-TW" sz="3600"/>
          </a:p>
          <a:p>
            <a:r>
              <a:rPr lang="en-US" altLang="zh-TW" sz="3000"/>
              <a:t>Gaussian elimination without pivoting reduces to</a:t>
            </a:r>
          </a:p>
        </p:txBody>
      </p:sp>
      <p:graphicFrame>
        <p:nvGraphicFramePr>
          <p:cNvPr id="371716" name="Object 4"/>
          <p:cNvGraphicFramePr>
            <a:graphicFrameLocks noChangeAspect="1"/>
          </p:cNvGraphicFramePr>
          <p:nvPr/>
        </p:nvGraphicFramePr>
        <p:xfrm>
          <a:off x="2339975" y="1700213"/>
          <a:ext cx="4175125" cy="253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28" name="方程式" r:id="rId3" imgW="1930320" imgH="1168200" progId="Equation.3">
                  <p:embed/>
                </p:oleObj>
              </mc:Choice>
              <mc:Fallback>
                <p:oleObj name="方程式" r:id="rId3" imgW="1930320" imgH="116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700213"/>
                        <a:ext cx="4175125" cy="25320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17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797425"/>
            <a:ext cx="2736850" cy="187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480B-BC17-490F-AB7A-C47C7DCA1239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Tridiagonal Matrices (cont.)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95850"/>
          </a:xfrm>
        </p:spPr>
        <p:txBody>
          <a:bodyPr/>
          <a:lstStyle/>
          <a:p>
            <a:r>
              <a:rPr lang="en-US" altLang="zh-TW"/>
              <a:t>LU factorization of A is then given by</a:t>
            </a:r>
          </a:p>
        </p:txBody>
      </p:sp>
      <p:graphicFrame>
        <p:nvGraphicFramePr>
          <p:cNvPr id="372740" name="Object 4"/>
          <p:cNvGraphicFramePr>
            <a:graphicFrameLocks noChangeAspect="1"/>
          </p:cNvGraphicFramePr>
          <p:nvPr/>
        </p:nvGraphicFramePr>
        <p:xfrm>
          <a:off x="539750" y="2060575"/>
          <a:ext cx="3871913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62" name="方程式" r:id="rId3" imgW="1790640" imgH="1168200" progId="Equation.3">
                  <p:embed/>
                </p:oleObj>
              </mc:Choice>
              <mc:Fallback>
                <p:oleObj name="方程式" r:id="rId3" imgW="1790640" imgH="116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060575"/>
                        <a:ext cx="3871913" cy="25320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1" name="Object 5"/>
          <p:cNvGraphicFramePr>
            <a:graphicFrameLocks noChangeAspect="1"/>
          </p:cNvGraphicFramePr>
          <p:nvPr/>
        </p:nvGraphicFramePr>
        <p:xfrm>
          <a:off x="4584700" y="2133600"/>
          <a:ext cx="4011613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63" name="方程式" r:id="rId5" imgW="1854000" imgH="1168200" progId="Equation.3">
                  <p:embed/>
                </p:oleObj>
              </mc:Choice>
              <mc:Fallback>
                <p:oleObj name="方程式" r:id="rId5" imgW="1854000" imgH="116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133600"/>
                        <a:ext cx="4011613" cy="25320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14BF-ACE2-4A94-8580-EE2EDBB0255C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General Band Matrices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 general, band system of </a:t>
            </a:r>
            <a:r>
              <a:rPr lang="en-US" altLang="zh-TW" dirty="0" smtClean="0"/>
              <a:t>bandwidth </a:t>
            </a:r>
            <a:r>
              <a:rPr lang="el-GR" altLang="zh-TW" dirty="0" smtClean="0">
                <a:cs typeface="Times New Roman" pitchFamily="18" charset="0"/>
              </a:rPr>
              <a:t>β</a:t>
            </a:r>
            <a:r>
              <a:rPr lang="en-US" altLang="zh-TW" dirty="0" smtClean="0"/>
              <a:t> </a:t>
            </a:r>
            <a:r>
              <a:rPr lang="en-US" altLang="zh-TW" dirty="0"/>
              <a:t>requires O(</a:t>
            </a:r>
            <a:r>
              <a:rPr lang="el-GR" altLang="zh-TW" dirty="0">
                <a:cs typeface="Times New Roman" pitchFamily="18" charset="0"/>
              </a:rPr>
              <a:t>β</a:t>
            </a:r>
            <a:r>
              <a:rPr lang="en-US" altLang="zh-TW" i="1" dirty="0">
                <a:cs typeface="Times New Roman" pitchFamily="18" charset="0"/>
              </a:rPr>
              <a:t>n</a:t>
            </a:r>
            <a:r>
              <a:rPr lang="en-US" altLang="zh-TW" dirty="0"/>
              <a:t>) storage, and its factorization requires O(</a:t>
            </a:r>
            <a:r>
              <a:rPr lang="el-GR" altLang="zh-TW" dirty="0">
                <a:cs typeface="Times New Roman" pitchFamily="18" charset="0"/>
              </a:rPr>
              <a:t>β</a:t>
            </a:r>
            <a:r>
              <a:rPr lang="en-US" altLang="zh-TW" baseline="30000" dirty="0">
                <a:cs typeface="Times New Roman" pitchFamily="18" charset="0"/>
              </a:rPr>
              <a:t>2</a:t>
            </a:r>
            <a:r>
              <a:rPr lang="en-US" altLang="zh-TW" i="1" dirty="0">
                <a:cs typeface="Times New Roman" pitchFamily="18" charset="0"/>
              </a:rPr>
              <a:t>n</a:t>
            </a:r>
            <a:r>
              <a:rPr lang="en-US" altLang="zh-TW" dirty="0"/>
              <a:t>) work</a:t>
            </a:r>
          </a:p>
          <a:p>
            <a:endParaRPr lang="en-US" altLang="zh-TW" dirty="0"/>
          </a:p>
          <a:p>
            <a:r>
              <a:rPr lang="en-US" altLang="zh-TW" dirty="0"/>
              <a:t>Compared with full system, saving is substantial if </a:t>
            </a:r>
            <a:r>
              <a:rPr lang="el-GR" altLang="zh-TW" dirty="0">
                <a:cs typeface="Times New Roman" pitchFamily="18" charset="0"/>
              </a:rPr>
              <a:t>β</a:t>
            </a:r>
            <a:r>
              <a:rPr lang="en-US" altLang="zh-TW" dirty="0">
                <a:cs typeface="Times New Roman" pitchFamily="18" charset="0"/>
              </a:rPr>
              <a:t>&lt;&lt; </a:t>
            </a:r>
            <a:r>
              <a:rPr lang="en-US" altLang="zh-TW" i="1" dirty="0">
                <a:cs typeface="Times New Roman" pitchFamily="18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Software for Linear Systems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LAPPACK++ </a:t>
            </a:r>
            <a:endParaRPr lang="en-US" altLang="zh-TW" dirty="0" smtClean="0"/>
          </a:p>
          <a:p>
            <a:r>
              <a:rPr lang="en-US" altLang="zh-TW" dirty="0" smtClean="0"/>
              <a:t>Eigen library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Numerical Methods © Wen-Chieh Lin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3636-A80A-43E2-96DB-D91910928DCE}" type="slidenum">
              <a:rPr lang="en-US" altLang="zh-TW" smtClean="0"/>
              <a:pPr/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488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C2E8-4C35-4198-A263-E20EFEA89D8E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Iterative Methods for Linear Systems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8496944" cy="4967287"/>
          </a:xfrm>
        </p:spPr>
        <p:txBody>
          <a:bodyPr/>
          <a:lstStyle/>
          <a:p>
            <a:r>
              <a:rPr lang="en-US" altLang="zh-TW" dirty="0"/>
              <a:t>In theory, it might take </a:t>
            </a:r>
            <a:r>
              <a:rPr lang="en-US" altLang="zh-TW" dirty="0" smtClean="0"/>
              <a:t>an infinite </a:t>
            </a:r>
            <a:r>
              <a:rPr lang="en-US" altLang="zh-TW" dirty="0"/>
              <a:t>number of iterations to converge to the exact solution, but in practice, iterations are terminated when the residual is as small as </a:t>
            </a:r>
            <a:r>
              <a:rPr lang="en-US" altLang="zh-TW" dirty="0" smtClean="0"/>
              <a:t>desired</a:t>
            </a:r>
          </a:p>
          <a:p>
            <a:endParaRPr lang="en-US" altLang="zh-TW" sz="1600" dirty="0"/>
          </a:p>
          <a:p>
            <a:r>
              <a:rPr lang="en-US" altLang="zh-TW" dirty="0"/>
              <a:t>For some types of problems, iterative methods have significant advantages over direct </a:t>
            </a:r>
            <a:r>
              <a:rPr lang="en-US" altLang="zh-TW" dirty="0" smtClean="0"/>
              <a:t>methods</a:t>
            </a:r>
          </a:p>
          <a:p>
            <a:pPr lvl="1"/>
            <a:r>
              <a:rPr lang="en-US" altLang="zh-TW" dirty="0" smtClean="0"/>
              <a:t>Large system, sparse matrix</a:t>
            </a:r>
          </a:p>
          <a:p>
            <a:pPr lvl="1"/>
            <a:r>
              <a:rPr lang="en-US" altLang="zh-TW" dirty="0" smtClean="0"/>
              <a:t>Jamil, “</a:t>
            </a:r>
            <a:r>
              <a:rPr lang="en-US" altLang="zh-TW" dirty="0">
                <a:hlinkClick r:id="rId2"/>
              </a:rPr>
              <a:t>A Comparison of Direct and Indirect Solvers for Linear Systems of </a:t>
            </a:r>
            <a:r>
              <a:rPr lang="en-US" altLang="zh-TW" dirty="0" smtClean="0">
                <a:hlinkClick r:id="rId2"/>
              </a:rPr>
              <a:t>Equations</a:t>
            </a:r>
            <a:r>
              <a:rPr lang="en-US" altLang="zh-TW" dirty="0" smtClean="0"/>
              <a:t>” International Journal of Emerging Sciences, </a:t>
            </a:r>
            <a:r>
              <a:rPr lang="en-US" altLang="zh-TW" dirty="0"/>
              <a:t>2(2), 310-321, </a:t>
            </a:r>
            <a:r>
              <a:rPr lang="en-US" altLang="zh-TW" dirty="0" smtClean="0"/>
              <a:t>2012  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AB68-A22A-4752-9CE6-8D85CDA86109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Software for Linear Systems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/>
              <a:t>LINPACK is a software package for solving a wide variety of systems of linear equations, both general dense systems and special systems, such as symmetric or banded</a:t>
            </a:r>
          </a:p>
          <a:p>
            <a:endParaRPr lang="en-US" altLang="zh-TW"/>
          </a:p>
          <a:p>
            <a:r>
              <a:rPr lang="en-US" altLang="zh-TW"/>
              <a:t>Solving such linear systems has fundamental importance in numerical analysis that LINPACK has become a standard benchmark for comparing performance of computers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5FFE-84B2-4FC0-96EF-7BDBC5399177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Software for Linear Systems (cont.)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967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LAPACK is more recent replacement for LINPACK featuring higher performance on modern computer architectures, including some parallel computers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LAPACK++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C++ implementation of LAPACK 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Both LAPACK and LINPACK are available from Netlib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F3B6-C7FB-45A7-A813-C0E857608386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Jacobi Method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327650"/>
          </a:xfrm>
        </p:spPr>
        <p:txBody>
          <a:bodyPr/>
          <a:lstStyle/>
          <a:p>
            <a:r>
              <a:rPr lang="en-US" altLang="zh-TW" dirty="0" smtClean="0"/>
              <a:t>Apply fixed </a:t>
            </a:r>
            <a:r>
              <a:rPr lang="en-US" altLang="zh-TW" dirty="0"/>
              <a:t>point </a:t>
            </a:r>
            <a:r>
              <a:rPr lang="en-US" altLang="zh-TW" dirty="0" smtClean="0"/>
              <a:t>iteration </a:t>
            </a:r>
            <a:r>
              <a:rPr lang="en-US" altLang="zh-TW" dirty="0"/>
              <a:t>to a set of linear equations</a:t>
            </a:r>
          </a:p>
          <a:p>
            <a:r>
              <a:rPr lang="en-US" altLang="zh-TW" dirty="0"/>
              <a:t>We need to transform </a:t>
            </a:r>
            <a:r>
              <a:rPr lang="en-US" altLang="zh-TW" b="1" dirty="0"/>
              <a:t>Ax</a:t>
            </a:r>
            <a:r>
              <a:rPr lang="en-US" altLang="zh-TW" dirty="0"/>
              <a:t> = </a:t>
            </a:r>
            <a:r>
              <a:rPr lang="en-US" altLang="zh-TW" b="1" dirty="0"/>
              <a:t>b</a:t>
            </a:r>
            <a:r>
              <a:rPr lang="en-US" altLang="zh-TW" dirty="0"/>
              <a:t> into </a:t>
            </a:r>
            <a:r>
              <a:rPr lang="en-US" altLang="zh-TW" b="1" dirty="0"/>
              <a:t>x</a:t>
            </a:r>
            <a:r>
              <a:rPr lang="en-US" altLang="zh-TW" dirty="0"/>
              <a:t> = </a:t>
            </a:r>
            <a:r>
              <a:rPr lang="en-US" altLang="zh-TW" b="1" dirty="0"/>
              <a:t>g</a:t>
            </a:r>
            <a:r>
              <a:rPr lang="en-US" altLang="zh-TW" dirty="0"/>
              <a:t>(</a:t>
            </a:r>
            <a:r>
              <a:rPr lang="en-US" altLang="zh-TW" b="1" dirty="0"/>
              <a:t>x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An easy way to achieve this is:</a:t>
            </a:r>
          </a:p>
        </p:txBody>
      </p:sp>
      <p:graphicFrame>
        <p:nvGraphicFramePr>
          <p:cNvPr id="349188" name="Object 4"/>
          <p:cNvGraphicFramePr>
            <a:graphicFrameLocks noChangeAspect="1"/>
          </p:cNvGraphicFramePr>
          <p:nvPr/>
        </p:nvGraphicFramePr>
        <p:xfrm>
          <a:off x="3508375" y="1757363"/>
          <a:ext cx="18907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69" name="方程式" r:id="rId3" imgW="761760" imgH="228600" progId="Equation.3">
                  <p:embed/>
                </p:oleObj>
              </mc:Choice>
              <mc:Fallback>
                <p:oleObj name="方程式" r:id="rId3" imgW="7617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75" y="1757363"/>
                        <a:ext cx="1890713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89" name="Object 5"/>
          <p:cNvGraphicFramePr>
            <a:graphicFrameLocks noChangeAspect="1"/>
          </p:cNvGraphicFramePr>
          <p:nvPr/>
        </p:nvGraphicFramePr>
        <p:xfrm>
          <a:off x="2484438" y="3500438"/>
          <a:ext cx="3530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70" name="方程式" r:id="rId5" imgW="1422360" imgH="203040" progId="Equation.3">
                  <p:embed/>
                </p:oleObj>
              </mc:Choice>
              <mc:Fallback>
                <p:oleObj name="方程式" r:id="rId5" imgW="142236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500438"/>
                        <a:ext cx="3530600" cy="504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3" name="Object 9"/>
          <p:cNvGraphicFramePr>
            <a:graphicFrameLocks noChangeAspect="1"/>
          </p:cNvGraphicFramePr>
          <p:nvPr/>
        </p:nvGraphicFramePr>
        <p:xfrm>
          <a:off x="34925" y="4292600"/>
          <a:ext cx="2308225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71" name="方程式" r:id="rId7" imgW="1282680" imgH="939600" progId="Equation.3">
                  <p:embed/>
                </p:oleObj>
              </mc:Choice>
              <mc:Fallback>
                <p:oleObj name="方程式" r:id="rId7" imgW="1282680" imgH="939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4292600"/>
                        <a:ext cx="2308225" cy="16906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5" name="Object 11"/>
          <p:cNvGraphicFramePr>
            <a:graphicFrameLocks noChangeAspect="1"/>
          </p:cNvGraphicFramePr>
          <p:nvPr/>
        </p:nvGraphicFramePr>
        <p:xfrm>
          <a:off x="2486025" y="4292600"/>
          <a:ext cx="2101850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72" name="方程式" r:id="rId9" imgW="1168200" imgH="939600" progId="Equation.3">
                  <p:embed/>
                </p:oleObj>
              </mc:Choice>
              <mc:Fallback>
                <p:oleObj name="方程式" r:id="rId9" imgW="1168200" imgH="939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4292600"/>
                        <a:ext cx="2101850" cy="16906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7" name="Object 13"/>
          <p:cNvGraphicFramePr>
            <a:graphicFrameLocks noChangeAspect="1"/>
          </p:cNvGraphicFramePr>
          <p:nvPr/>
        </p:nvGraphicFramePr>
        <p:xfrm>
          <a:off x="6900863" y="4338638"/>
          <a:ext cx="210185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73" name="方程式" r:id="rId11" imgW="1168200" imgH="914400" progId="Equation.3">
                  <p:embed/>
                </p:oleObj>
              </mc:Choice>
              <mc:Fallback>
                <p:oleObj name="方程式" r:id="rId11" imgW="1168200" imgH="914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0863" y="4338638"/>
                        <a:ext cx="2101850" cy="16446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9" name="Object 15"/>
          <p:cNvGraphicFramePr>
            <a:graphicFrameLocks noChangeAspect="1"/>
          </p:cNvGraphicFramePr>
          <p:nvPr/>
        </p:nvGraphicFramePr>
        <p:xfrm>
          <a:off x="4625975" y="4343400"/>
          <a:ext cx="2262188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74" name="方程式" r:id="rId13" imgW="1257120" imgH="939600" progId="Equation.3">
                  <p:embed/>
                </p:oleObj>
              </mc:Choice>
              <mc:Fallback>
                <p:oleObj name="方程式" r:id="rId13" imgW="1257120" imgH="939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975" y="4343400"/>
                        <a:ext cx="2262188" cy="16906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200" name="Line 16"/>
          <p:cNvSpPr>
            <a:spLocks noChangeShapeType="1"/>
          </p:cNvSpPr>
          <p:nvPr/>
        </p:nvSpPr>
        <p:spPr bwMode="auto">
          <a:xfrm flipH="1">
            <a:off x="1331913" y="3932238"/>
            <a:ext cx="1223962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9201" name="Line 17"/>
          <p:cNvSpPr>
            <a:spLocks noChangeShapeType="1"/>
          </p:cNvSpPr>
          <p:nvPr/>
        </p:nvSpPr>
        <p:spPr bwMode="auto">
          <a:xfrm>
            <a:off x="3635375" y="39322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9202" name="Line 18"/>
          <p:cNvSpPr>
            <a:spLocks noChangeShapeType="1"/>
          </p:cNvSpPr>
          <p:nvPr/>
        </p:nvSpPr>
        <p:spPr bwMode="auto">
          <a:xfrm>
            <a:off x="4284663" y="3932238"/>
            <a:ext cx="12239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9203" name="Line 19"/>
          <p:cNvSpPr>
            <a:spLocks noChangeShapeType="1"/>
          </p:cNvSpPr>
          <p:nvPr/>
        </p:nvSpPr>
        <p:spPr bwMode="auto">
          <a:xfrm>
            <a:off x="4932363" y="3932238"/>
            <a:ext cx="287972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9205" name="Freeform 21"/>
          <p:cNvSpPr>
            <a:spLocks/>
          </p:cNvSpPr>
          <p:nvPr/>
        </p:nvSpPr>
        <p:spPr bwMode="auto">
          <a:xfrm>
            <a:off x="179388" y="4724400"/>
            <a:ext cx="1728787" cy="1225550"/>
          </a:xfrm>
          <a:custGeom>
            <a:avLst/>
            <a:gdLst>
              <a:gd name="T0" fmla="*/ 0 w 1089"/>
              <a:gd name="T1" fmla="*/ 0 h 726"/>
              <a:gd name="T2" fmla="*/ 0 w 1089"/>
              <a:gd name="T3" fmla="*/ 726 h 726"/>
              <a:gd name="T4" fmla="*/ 1089 w 1089"/>
              <a:gd name="T5" fmla="*/ 726 h 726"/>
              <a:gd name="T6" fmla="*/ 0 w 1089"/>
              <a:gd name="T7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9" h="726">
                <a:moveTo>
                  <a:pt x="0" y="0"/>
                </a:moveTo>
                <a:lnTo>
                  <a:pt x="0" y="726"/>
                </a:lnTo>
                <a:lnTo>
                  <a:pt x="1089" y="726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9206" name="Freeform 22"/>
          <p:cNvSpPr>
            <a:spLocks/>
          </p:cNvSpPr>
          <p:nvPr/>
        </p:nvSpPr>
        <p:spPr bwMode="auto">
          <a:xfrm>
            <a:off x="2627313" y="4652963"/>
            <a:ext cx="1728787" cy="1225550"/>
          </a:xfrm>
          <a:custGeom>
            <a:avLst/>
            <a:gdLst>
              <a:gd name="T0" fmla="*/ 0 w 1089"/>
              <a:gd name="T1" fmla="*/ 0 h 726"/>
              <a:gd name="T2" fmla="*/ 0 w 1089"/>
              <a:gd name="T3" fmla="*/ 726 h 726"/>
              <a:gd name="T4" fmla="*/ 1089 w 1089"/>
              <a:gd name="T5" fmla="*/ 726 h 726"/>
              <a:gd name="T6" fmla="*/ 0 w 1089"/>
              <a:gd name="T7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9" h="726">
                <a:moveTo>
                  <a:pt x="0" y="0"/>
                </a:moveTo>
                <a:lnTo>
                  <a:pt x="0" y="726"/>
                </a:lnTo>
                <a:lnTo>
                  <a:pt x="1089" y="726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9207" name="Freeform 23"/>
          <p:cNvSpPr>
            <a:spLocks/>
          </p:cNvSpPr>
          <p:nvPr/>
        </p:nvSpPr>
        <p:spPr bwMode="auto">
          <a:xfrm>
            <a:off x="539750" y="4365625"/>
            <a:ext cx="1655763" cy="1295400"/>
          </a:xfrm>
          <a:custGeom>
            <a:avLst/>
            <a:gdLst>
              <a:gd name="T0" fmla="*/ 91 w 1043"/>
              <a:gd name="T1" fmla="*/ 0 h 816"/>
              <a:gd name="T2" fmla="*/ 1043 w 1043"/>
              <a:gd name="T3" fmla="*/ 0 h 816"/>
              <a:gd name="T4" fmla="*/ 1043 w 1043"/>
              <a:gd name="T5" fmla="*/ 816 h 816"/>
              <a:gd name="T6" fmla="*/ 0 w 1043"/>
              <a:gd name="T7" fmla="*/ 0 h 816"/>
              <a:gd name="T8" fmla="*/ 91 w 1043"/>
              <a:gd name="T9" fmla="*/ 0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3" h="816">
                <a:moveTo>
                  <a:pt x="91" y="0"/>
                </a:moveTo>
                <a:lnTo>
                  <a:pt x="1043" y="0"/>
                </a:lnTo>
                <a:lnTo>
                  <a:pt x="1043" y="816"/>
                </a:lnTo>
                <a:lnTo>
                  <a:pt x="0" y="0"/>
                </a:lnTo>
                <a:lnTo>
                  <a:pt x="91" y="0"/>
                </a:lnTo>
                <a:close/>
              </a:path>
            </a:pathLst>
          </a:custGeom>
          <a:noFill/>
          <a:ln w="25400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9208" name="Freeform 24"/>
          <p:cNvSpPr>
            <a:spLocks/>
          </p:cNvSpPr>
          <p:nvPr/>
        </p:nvSpPr>
        <p:spPr bwMode="auto">
          <a:xfrm>
            <a:off x="7235825" y="4437063"/>
            <a:ext cx="1655763" cy="1295400"/>
          </a:xfrm>
          <a:custGeom>
            <a:avLst/>
            <a:gdLst>
              <a:gd name="T0" fmla="*/ 91 w 1043"/>
              <a:gd name="T1" fmla="*/ 0 h 816"/>
              <a:gd name="T2" fmla="*/ 1043 w 1043"/>
              <a:gd name="T3" fmla="*/ 0 h 816"/>
              <a:gd name="T4" fmla="*/ 1043 w 1043"/>
              <a:gd name="T5" fmla="*/ 816 h 816"/>
              <a:gd name="T6" fmla="*/ 0 w 1043"/>
              <a:gd name="T7" fmla="*/ 0 h 816"/>
              <a:gd name="T8" fmla="*/ 91 w 1043"/>
              <a:gd name="T9" fmla="*/ 0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3" h="816">
                <a:moveTo>
                  <a:pt x="91" y="0"/>
                </a:moveTo>
                <a:lnTo>
                  <a:pt x="1043" y="0"/>
                </a:lnTo>
                <a:lnTo>
                  <a:pt x="1043" y="816"/>
                </a:lnTo>
                <a:lnTo>
                  <a:pt x="0" y="0"/>
                </a:lnTo>
                <a:lnTo>
                  <a:pt x="91" y="0"/>
                </a:lnTo>
                <a:close/>
              </a:path>
            </a:pathLst>
          </a:custGeom>
          <a:noFill/>
          <a:ln w="25400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A09A-5C50-4248-9CE9-C54FCCBD43A7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Jacobi Method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 dirty="0" smtClean="0"/>
              <a:t>Apply fixed </a:t>
            </a:r>
            <a:r>
              <a:rPr lang="en-US" altLang="zh-TW" dirty="0"/>
              <a:t>point </a:t>
            </a:r>
            <a:r>
              <a:rPr lang="en-US" altLang="zh-TW" dirty="0" smtClean="0"/>
              <a:t>iteration </a:t>
            </a:r>
            <a:r>
              <a:rPr lang="en-US" altLang="zh-TW" dirty="0"/>
              <a:t>to a set of linear equations</a:t>
            </a:r>
          </a:p>
          <a:p>
            <a:r>
              <a:rPr lang="en-US" altLang="zh-TW" dirty="0"/>
              <a:t>We need to transform </a:t>
            </a:r>
            <a:r>
              <a:rPr lang="en-US" altLang="zh-TW" b="1" dirty="0"/>
              <a:t>Ax</a:t>
            </a:r>
            <a:r>
              <a:rPr lang="en-US" altLang="zh-TW" dirty="0"/>
              <a:t> = </a:t>
            </a:r>
            <a:r>
              <a:rPr lang="en-US" altLang="zh-TW" b="1" dirty="0"/>
              <a:t>b</a:t>
            </a:r>
            <a:r>
              <a:rPr lang="en-US" altLang="zh-TW" dirty="0"/>
              <a:t> into </a:t>
            </a:r>
            <a:r>
              <a:rPr lang="en-US" altLang="zh-TW" b="1" dirty="0"/>
              <a:t>x</a:t>
            </a:r>
            <a:r>
              <a:rPr lang="en-US" altLang="zh-TW" dirty="0"/>
              <a:t> = </a:t>
            </a:r>
            <a:r>
              <a:rPr lang="en-US" altLang="zh-TW" b="1" dirty="0"/>
              <a:t>g</a:t>
            </a:r>
            <a:r>
              <a:rPr lang="en-US" altLang="zh-TW" dirty="0"/>
              <a:t>(</a:t>
            </a:r>
            <a:r>
              <a:rPr lang="en-US" altLang="zh-TW" b="1" dirty="0"/>
              <a:t>x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An easy way to achieve this is:</a:t>
            </a:r>
          </a:p>
        </p:txBody>
      </p:sp>
      <p:graphicFrame>
        <p:nvGraphicFramePr>
          <p:cNvPr id="350212" name="Object 4"/>
          <p:cNvGraphicFramePr>
            <a:graphicFrameLocks noChangeAspect="1"/>
          </p:cNvGraphicFramePr>
          <p:nvPr/>
        </p:nvGraphicFramePr>
        <p:xfrm>
          <a:off x="3508375" y="1757363"/>
          <a:ext cx="18907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69" name="方程式" r:id="rId3" imgW="761760" imgH="228600" progId="Equation.3">
                  <p:embed/>
                </p:oleObj>
              </mc:Choice>
              <mc:Fallback>
                <p:oleObj name="方程式" r:id="rId3" imgW="7617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75" y="1757363"/>
                        <a:ext cx="1890713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4" name="Object 6"/>
          <p:cNvGraphicFramePr>
            <a:graphicFrameLocks noChangeAspect="1"/>
          </p:cNvGraphicFramePr>
          <p:nvPr/>
        </p:nvGraphicFramePr>
        <p:xfrm>
          <a:off x="2484438" y="4149725"/>
          <a:ext cx="30892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70" name="方程式" r:id="rId5" imgW="1244520" imgH="203040" progId="Equation.3">
                  <p:embed/>
                </p:oleObj>
              </mc:Choice>
              <mc:Fallback>
                <p:oleObj name="方程式" r:id="rId5" imgW="124452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149725"/>
                        <a:ext cx="3089275" cy="504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5" name="Object 7"/>
          <p:cNvGraphicFramePr>
            <a:graphicFrameLocks noChangeAspect="1"/>
          </p:cNvGraphicFramePr>
          <p:nvPr/>
        </p:nvGraphicFramePr>
        <p:xfrm>
          <a:off x="2565400" y="4724400"/>
          <a:ext cx="387826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71" name="方程式" r:id="rId7" imgW="1562040" imgH="228600" progId="Equation.3">
                  <p:embed/>
                </p:oleObj>
              </mc:Choice>
              <mc:Fallback>
                <p:oleObj name="方程式" r:id="rId7" imgW="156204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4724400"/>
                        <a:ext cx="3878263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7" name="Object 9"/>
          <p:cNvGraphicFramePr>
            <a:graphicFrameLocks noChangeAspect="1"/>
          </p:cNvGraphicFramePr>
          <p:nvPr/>
        </p:nvGraphicFramePr>
        <p:xfrm>
          <a:off x="2484438" y="3500438"/>
          <a:ext cx="3530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72" name="方程式" r:id="rId9" imgW="1422360" imgH="203040" progId="Equation.3">
                  <p:embed/>
                </p:oleObj>
              </mc:Choice>
              <mc:Fallback>
                <p:oleObj name="方程式" r:id="rId9" imgW="142236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500438"/>
                        <a:ext cx="3530600" cy="504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8" name="Object 10"/>
          <p:cNvGraphicFramePr>
            <a:graphicFrameLocks noChangeAspect="1"/>
          </p:cNvGraphicFramePr>
          <p:nvPr/>
        </p:nvGraphicFramePr>
        <p:xfrm>
          <a:off x="2170113" y="5516563"/>
          <a:ext cx="479266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73" name="方程式" r:id="rId11" imgW="1930320" imgH="228600" progId="Equation.3">
                  <p:embed/>
                </p:oleObj>
              </mc:Choice>
              <mc:Fallback>
                <p:oleObj name="方程式" r:id="rId11" imgW="193032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5516563"/>
                        <a:ext cx="4792662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4627-E06C-47F7-A0DE-638053F1DB11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Convergence Criterion for Jocobi Method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/>
              <a:t>Recall that the convergence criterion for the fixed point method is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The Jacobian matrix of</a:t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>is</a:t>
            </a:r>
          </a:p>
          <a:p>
            <a:endParaRPr lang="en-US" altLang="zh-TW"/>
          </a:p>
        </p:txBody>
      </p:sp>
      <p:graphicFrame>
        <p:nvGraphicFramePr>
          <p:cNvPr id="351237" name="Object 5"/>
          <p:cNvGraphicFramePr>
            <a:graphicFrameLocks noChangeAspect="1"/>
          </p:cNvGraphicFramePr>
          <p:nvPr/>
        </p:nvGraphicFramePr>
        <p:xfrm>
          <a:off x="1401763" y="2420938"/>
          <a:ext cx="19224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82" name="方程式" r:id="rId3" imgW="774360" imgH="203040" progId="Equation.3">
                  <p:embed/>
                </p:oleObj>
              </mc:Choice>
              <mc:Fallback>
                <p:oleObj name="方程式" r:id="rId3" imgW="77436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2420938"/>
                        <a:ext cx="1922462" cy="504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38" name="Object 6"/>
          <p:cNvGraphicFramePr>
            <a:graphicFrameLocks noChangeAspect="1"/>
          </p:cNvGraphicFramePr>
          <p:nvPr/>
        </p:nvGraphicFramePr>
        <p:xfrm>
          <a:off x="3924300" y="2209800"/>
          <a:ext cx="4560888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83" name="方程式" r:id="rId5" imgW="2260440" imgH="888840" progId="Equation.3">
                  <p:embed/>
                </p:oleObj>
              </mc:Choice>
              <mc:Fallback>
                <p:oleObj name="方程式" r:id="rId5" imgW="2260440" imgH="888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209800"/>
                        <a:ext cx="4560888" cy="17954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0" name="Object 8"/>
          <p:cNvGraphicFramePr>
            <a:graphicFrameLocks noChangeAspect="1"/>
          </p:cNvGraphicFramePr>
          <p:nvPr/>
        </p:nvGraphicFramePr>
        <p:xfrm>
          <a:off x="2606675" y="4724400"/>
          <a:ext cx="43513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84" name="方程式" r:id="rId7" imgW="1752480" imgH="228600" progId="Equation.3">
                  <p:embed/>
                </p:oleObj>
              </mc:Choice>
              <mc:Fallback>
                <p:oleObj name="方程式" r:id="rId7" imgW="175248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4724400"/>
                        <a:ext cx="4351338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1" name="Object 9"/>
          <p:cNvGraphicFramePr>
            <a:graphicFrameLocks noChangeAspect="1"/>
          </p:cNvGraphicFramePr>
          <p:nvPr/>
        </p:nvGraphicFramePr>
        <p:xfrm>
          <a:off x="3059113" y="5524500"/>
          <a:ext cx="26177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85" name="方程式" r:id="rId9" imgW="1054080" imgH="228600" progId="Equation.3">
                  <p:embed/>
                </p:oleObj>
              </mc:Choice>
              <mc:Fallback>
                <p:oleObj name="方程式" r:id="rId9" imgW="105408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524500"/>
                        <a:ext cx="2617787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9A6DF-9F94-4C68-B3C4-C0E748E6F854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Convergence Criterion </a:t>
            </a:r>
            <a:br>
              <a:rPr lang="en-US" altLang="zh-TW" sz="3600"/>
            </a:br>
            <a:r>
              <a:rPr lang="en-US" altLang="zh-TW" sz="3600"/>
              <a:t>for Jocobi Method (cont.)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/>
              <a:t>To satisfy                 , the maximal eigenvalue of                            need be less than 1</a:t>
            </a:r>
          </a:p>
          <a:p>
            <a:r>
              <a:rPr lang="en-US" altLang="zh-TW"/>
              <a:t>A sufficient condition for this is the coefficient matrix A is </a:t>
            </a:r>
            <a:r>
              <a:rPr lang="en-US" altLang="zh-TW">
                <a:solidFill>
                  <a:srgbClr val="FF0000"/>
                </a:solidFill>
              </a:rPr>
              <a:t>diagonally dominant</a:t>
            </a:r>
            <a:r>
              <a:rPr lang="en-US" altLang="zh-TW"/>
              <a:t>, i.e.,</a:t>
            </a:r>
          </a:p>
        </p:txBody>
      </p:sp>
      <p:graphicFrame>
        <p:nvGraphicFramePr>
          <p:cNvPr id="352260" name="Object 4"/>
          <p:cNvGraphicFramePr>
            <a:graphicFrameLocks noChangeAspect="1"/>
          </p:cNvGraphicFramePr>
          <p:nvPr/>
        </p:nvGraphicFramePr>
        <p:xfrm>
          <a:off x="1331913" y="3284538"/>
          <a:ext cx="63754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06" name="方程式" r:id="rId3" imgW="2273040" imgH="444240" progId="Equation.3">
                  <p:embed/>
                </p:oleObj>
              </mc:Choice>
              <mc:Fallback>
                <p:oleObj name="方程式" r:id="rId3" imgW="227304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284538"/>
                        <a:ext cx="6375400" cy="12477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1" name="Object 5"/>
          <p:cNvGraphicFramePr>
            <a:graphicFrameLocks noChangeAspect="1"/>
          </p:cNvGraphicFramePr>
          <p:nvPr/>
        </p:nvGraphicFramePr>
        <p:xfrm>
          <a:off x="2555875" y="1319213"/>
          <a:ext cx="17287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07" name="方程式" r:id="rId5" imgW="774360" imgH="203040" progId="Equation.3">
                  <p:embed/>
                </p:oleObj>
              </mc:Choice>
              <mc:Fallback>
                <p:oleObj name="方程式" r:id="rId5" imgW="77436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319213"/>
                        <a:ext cx="1728788" cy="4540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3" name="Object 7"/>
          <p:cNvGraphicFramePr>
            <a:graphicFrameLocks noChangeAspect="1"/>
          </p:cNvGraphicFramePr>
          <p:nvPr/>
        </p:nvGraphicFramePr>
        <p:xfrm>
          <a:off x="1331913" y="1708150"/>
          <a:ext cx="26177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08" name="方程式" r:id="rId7" imgW="1054080" imgH="228600" progId="Equation.3">
                  <p:embed/>
                </p:oleObj>
              </mc:Choice>
              <mc:Fallback>
                <p:oleObj name="方程式" r:id="rId7" imgW="10540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708150"/>
                        <a:ext cx="2617787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5" name="Object 9"/>
          <p:cNvGraphicFramePr>
            <a:graphicFrameLocks noChangeAspect="1"/>
          </p:cNvGraphicFramePr>
          <p:nvPr/>
        </p:nvGraphicFramePr>
        <p:xfrm>
          <a:off x="971550" y="4508500"/>
          <a:ext cx="2951163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09" name="方程式" r:id="rId9" imgW="1282680" imgH="939600" progId="Equation.3">
                  <p:embed/>
                </p:oleObj>
              </mc:Choice>
              <mc:Fallback>
                <p:oleObj name="方程式" r:id="rId9" imgW="1282680" imgH="939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08500"/>
                        <a:ext cx="2951163" cy="21621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9F09-24A0-434C-B876-9811E464A9AD}" type="slidenum">
              <a:rPr lang="en-US" altLang="zh-TW"/>
              <a:pPr/>
              <a:t>8</a:t>
            </a:fld>
            <a:endParaRPr lang="en-US" altLang="zh-TW"/>
          </a:p>
        </p:txBody>
      </p:sp>
      <p:graphicFrame>
        <p:nvGraphicFramePr>
          <p:cNvPr id="355338" name="Object 10"/>
          <p:cNvGraphicFramePr>
            <a:graphicFrameLocks noChangeAspect="1"/>
          </p:cNvGraphicFramePr>
          <p:nvPr/>
        </p:nvGraphicFramePr>
        <p:xfrm>
          <a:off x="923925" y="3656013"/>
          <a:ext cx="7319963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59" name="方程式" r:id="rId3" imgW="2400120" imgH="444240" progId="Equation.3">
                  <p:embed/>
                </p:oleObj>
              </mc:Choice>
              <mc:Fallback>
                <p:oleObj name="方程式" r:id="rId3" imgW="240012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3656013"/>
                        <a:ext cx="7319963" cy="13573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Implementation of Jocobi Method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/>
              <a:t>The updating equation</a:t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>can be implemented by component-wise updating rule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Each of the equations is simultaneously changed by using the </a:t>
            </a:r>
            <a:r>
              <a:rPr lang="en-US" altLang="zh-TW" b="1"/>
              <a:t>x</a:t>
            </a:r>
            <a:r>
              <a:rPr lang="en-US" altLang="zh-TW"/>
              <a:t> vector at last iteration</a:t>
            </a:r>
          </a:p>
        </p:txBody>
      </p:sp>
      <p:graphicFrame>
        <p:nvGraphicFramePr>
          <p:cNvPr id="355336" name="Object 8"/>
          <p:cNvGraphicFramePr>
            <a:graphicFrameLocks noChangeAspect="1"/>
          </p:cNvGraphicFramePr>
          <p:nvPr/>
        </p:nvGraphicFramePr>
        <p:xfrm>
          <a:off x="695325" y="1916113"/>
          <a:ext cx="81978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60" name="方程式" r:id="rId5" imgW="3301920" imgH="228600" progId="Equation.3">
                  <p:embed/>
                </p:oleObj>
              </mc:Choice>
              <mc:Fallback>
                <p:oleObj name="方程式" r:id="rId5" imgW="330192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1916113"/>
                        <a:ext cx="8197850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9FBA-71DB-4F0E-B1B1-E830D588C665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Jacobi Method 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graphicFrame>
        <p:nvGraphicFramePr>
          <p:cNvPr id="354308" name="Object 4"/>
          <p:cNvGraphicFramePr>
            <a:graphicFrameLocks noChangeAspect="1"/>
          </p:cNvGraphicFramePr>
          <p:nvPr/>
        </p:nvGraphicFramePr>
        <p:xfrm>
          <a:off x="539750" y="1341438"/>
          <a:ext cx="2981325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56" name="方程式" r:id="rId3" imgW="1295280" imgH="685800" progId="Equation.3">
                  <p:embed/>
                </p:oleObj>
              </mc:Choice>
              <mc:Fallback>
                <p:oleObj name="方程式" r:id="rId3" imgW="129528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341438"/>
                        <a:ext cx="2981325" cy="15779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09" name="Object 5"/>
          <p:cNvGraphicFramePr>
            <a:graphicFrameLocks noChangeAspect="1"/>
          </p:cNvGraphicFramePr>
          <p:nvPr/>
        </p:nvGraphicFramePr>
        <p:xfrm>
          <a:off x="5767388" y="1341438"/>
          <a:ext cx="2981325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57" name="方程式" r:id="rId5" imgW="1295280" imgH="685800" progId="Equation.3">
                  <p:embed/>
                </p:oleObj>
              </mc:Choice>
              <mc:Fallback>
                <p:oleObj name="方程式" r:id="rId5" imgW="1295280" imgH="685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388" y="1341438"/>
                        <a:ext cx="2981325" cy="15779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0" name="Object 6"/>
          <p:cNvGraphicFramePr>
            <a:graphicFrameLocks noChangeAspect="1"/>
          </p:cNvGraphicFramePr>
          <p:nvPr/>
        </p:nvGraphicFramePr>
        <p:xfrm>
          <a:off x="2051050" y="2852738"/>
          <a:ext cx="4679950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58" name="方程式" r:id="rId7" imgW="1676160" imgH="444240" progId="Equation.3">
                  <p:embed/>
                </p:oleObj>
              </mc:Choice>
              <mc:Fallback>
                <p:oleObj name="方程式" r:id="rId7" imgW="167616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852738"/>
                        <a:ext cx="4679950" cy="12430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1" name="Object 7"/>
          <p:cNvGraphicFramePr>
            <a:graphicFrameLocks noChangeAspect="1"/>
          </p:cNvGraphicFramePr>
          <p:nvPr/>
        </p:nvGraphicFramePr>
        <p:xfrm>
          <a:off x="2195513" y="4076700"/>
          <a:ext cx="371157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59" name="方程式" r:id="rId9" imgW="1612800" imgH="1206360" progId="Equation.3">
                  <p:embed/>
                </p:oleObj>
              </mc:Choice>
              <mc:Fallback>
                <p:oleObj name="方程式" r:id="rId9" imgW="1612800" imgH="12063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076700"/>
                        <a:ext cx="3711575" cy="27781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4" name="Text Box 10"/>
          <p:cNvSpPr txBox="1">
            <a:spLocks noChangeArrowheads="1"/>
          </p:cNvSpPr>
          <p:nvPr/>
        </p:nvSpPr>
        <p:spPr bwMode="auto">
          <a:xfrm>
            <a:off x="3492500" y="1268413"/>
            <a:ext cx="20923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solidFill>
                  <a:srgbClr val="FFCC66"/>
                </a:solidFill>
                <a:latin typeface="Times New Roman" pitchFamily="18" charset="0"/>
              </a:rPr>
              <a:t>Diagonally </a:t>
            </a:r>
          </a:p>
          <a:p>
            <a:r>
              <a:rPr lang="en-US" altLang="zh-TW" sz="3200">
                <a:solidFill>
                  <a:srgbClr val="FFCC66"/>
                </a:solidFill>
                <a:latin typeface="Times New Roman" pitchFamily="18" charset="0"/>
              </a:rPr>
              <a:t>Dominant</a:t>
            </a:r>
          </a:p>
        </p:txBody>
      </p:sp>
      <p:sp>
        <p:nvSpPr>
          <p:cNvPr id="354315" name="AutoShape 11"/>
          <p:cNvSpPr>
            <a:spLocks noChangeArrowheads="1"/>
          </p:cNvSpPr>
          <p:nvPr/>
        </p:nvSpPr>
        <p:spPr bwMode="auto">
          <a:xfrm>
            <a:off x="3779838" y="2276475"/>
            <a:ext cx="1439862" cy="358775"/>
          </a:xfrm>
          <a:prstGeom prst="rightArrow">
            <a:avLst>
              <a:gd name="adj1" fmla="val 50000"/>
              <a:gd name="adj2" fmla="val 1003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4" grpId="0"/>
      <p:bldP spid="354315" grpId="0" animBg="1"/>
    </p:bldLst>
  </p:timing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14743</TotalTime>
  <Words>1119</Words>
  <Application>Microsoft Office PowerPoint</Application>
  <PresentationFormat>如螢幕大小 (4:3)</PresentationFormat>
  <Paragraphs>206</Paragraphs>
  <Slides>31</Slides>
  <Notes>1</Notes>
  <HiddenSlides>2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3" baseType="lpstr">
      <vt:lpstr>Textured</vt:lpstr>
      <vt:lpstr>方程式</vt:lpstr>
      <vt:lpstr>Solving Sets of Equations</vt:lpstr>
      <vt:lpstr>Iterative Methods for Linear Systems</vt:lpstr>
      <vt:lpstr>Iterative Methods for Linear Systems</vt:lpstr>
      <vt:lpstr>Jacobi Method</vt:lpstr>
      <vt:lpstr>Jacobi Method</vt:lpstr>
      <vt:lpstr>Convergence Criterion for Jocobi Method</vt:lpstr>
      <vt:lpstr>Convergence Criterion  for Jocobi Method (cont.)</vt:lpstr>
      <vt:lpstr>Implementation of Jocobi Method</vt:lpstr>
      <vt:lpstr>Example: Jacobi Method </vt:lpstr>
      <vt:lpstr>Gauss-Seidel Method</vt:lpstr>
      <vt:lpstr>Gauss-Seidel Method (cont.)</vt:lpstr>
      <vt:lpstr>Convergence Criterion for  Gauss-Seidel and Jacobi Methods</vt:lpstr>
      <vt:lpstr>Convergence Criterion for  Gauss-Seidel and Jacobi Methods</vt:lpstr>
      <vt:lpstr>Implementation of Gauss-Seidel Method</vt:lpstr>
      <vt:lpstr>PowerPoint 簡報</vt:lpstr>
      <vt:lpstr>Example: Jacobi Method </vt:lpstr>
      <vt:lpstr>Accelerating Convergence</vt:lpstr>
      <vt:lpstr>Accelerating Convergence (cont.)</vt:lpstr>
      <vt:lpstr>Accelerating Convergence (cont.)</vt:lpstr>
      <vt:lpstr>Accelerating Convergence</vt:lpstr>
      <vt:lpstr>Special Types of Linear Systems</vt:lpstr>
      <vt:lpstr>Symmetric Positive Definite Matrices</vt:lpstr>
      <vt:lpstr>Cholesky Factorization</vt:lpstr>
      <vt:lpstr>Cholesky Factorization</vt:lpstr>
      <vt:lpstr>Band Matrices</vt:lpstr>
      <vt:lpstr>Tridiagonal Matrices</vt:lpstr>
      <vt:lpstr>Tridiagonal Matrices (cont.)</vt:lpstr>
      <vt:lpstr>General Band Matrices</vt:lpstr>
      <vt:lpstr>Software for Linear Systems</vt:lpstr>
      <vt:lpstr>Software for Linear Systems</vt:lpstr>
      <vt:lpstr>Software for Linear Systems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Animation and Special Effects</dc:title>
  <dc:creator>Ling</dc:creator>
  <cp:lastModifiedBy>Steve</cp:lastModifiedBy>
  <cp:revision>371</cp:revision>
  <dcterms:created xsi:type="dcterms:W3CDTF">2006-09-01T06:13:59Z</dcterms:created>
  <dcterms:modified xsi:type="dcterms:W3CDTF">2017-03-13T07:08:18Z</dcterms:modified>
</cp:coreProperties>
</file>