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36"/>
  </p:notesMasterIdLst>
  <p:handoutMasterIdLst>
    <p:handoutMasterId r:id="rId37"/>
  </p:handoutMasterIdLst>
  <p:sldIdLst>
    <p:sldId id="429" r:id="rId2"/>
    <p:sldId id="431" r:id="rId3"/>
    <p:sldId id="399" r:id="rId4"/>
    <p:sldId id="400" r:id="rId5"/>
    <p:sldId id="401" r:id="rId6"/>
    <p:sldId id="402" r:id="rId7"/>
    <p:sldId id="403" r:id="rId8"/>
    <p:sldId id="443" r:id="rId9"/>
    <p:sldId id="446" r:id="rId10"/>
    <p:sldId id="404" r:id="rId11"/>
    <p:sldId id="405" r:id="rId12"/>
    <p:sldId id="420" r:id="rId13"/>
    <p:sldId id="406" r:id="rId14"/>
    <p:sldId id="447" r:id="rId15"/>
    <p:sldId id="442" r:id="rId16"/>
    <p:sldId id="421" r:id="rId17"/>
    <p:sldId id="408" r:id="rId18"/>
    <p:sldId id="407" r:id="rId19"/>
    <p:sldId id="398" r:id="rId20"/>
    <p:sldId id="409" r:id="rId21"/>
    <p:sldId id="412" r:id="rId22"/>
    <p:sldId id="415" r:id="rId23"/>
    <p:sldId id="417" r:id="rId24"/>
    <p:sldId id="416" r:id="rId25"/>
    <p:sldId id="418" r:id="rId26"/>
    <p:sldId id="413" r:id="rId27"/>
    <p:sldId id="414" r:id="rId28"/>
    <p:sldId id="419" r:id="rId29"/>
    <p:sldId id="422" r:id="rId30"/>
    <p:sldId id="425" r:id="rId31"/>
    <p:sldId id="423" r:id="rId32"/>
    <p:sldId id="426" r:id="rId33"/>
    <p:sldId id="427" r:id="rId34"/>
    <p:sldId id="428" r:id="rId35"/>
  </p:sldIdLst>
  <p:sldSz cx="9144000" cy="6858000" type="screen4x3"/>
  <p:notesSz cx="9775825" cy="66452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0" autoAdjust="0"/>
    <p:restoredTop sz="86538" autoAdjust="0"/>
  </p:normalViewPr>
  <p:slideViewPr>
    <p:cSldViewPr>
      <p:cViewPr>
        <p:scale>
          <a:sx n="50" d="100"/>
          <a:sy n="50" d="100"/>
        </p:scale>
        <p:origin x="-1596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4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5" Type="http://schemas.openxmlformats.org/officeDocument/2006/relationships/image" Target="../media/image49.wmf"/><Relationship Id="rId4" Type="http://schemas.openxmlformats.org/officeDocument/2006/relationships/image" Target="../media/image4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5" Type="http://schemas.openxmlformats.org/officeDocument/2006/relationships/image" Target="../media/image9.emf"/><Relationship Id="rId4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A613C10-960D-4BAE-9063-C99ED4EDA65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8151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27388" y="498475"/>
            <a:ext cx="3321050" cy="2490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488" y="3157538"/>
            <a:ext cx="7816850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E350F54-EF04-4A75-8F12-819B2FF9AB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4557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ptember_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1999" TargetMode="External"/><Relationship Id="rId5" Type="http://schemas.openxmlformats.org/officeDocument/2006/relationships/hyperlink" Target="http://en.wikipedia.org/wiki/November_25" TargetMode="External"/><Relationship Id="rId4" Type="http://schemas.openxmlformats.org/officeDocument/2006/relationships/hyperlink" Target="http://en.wikipedia.org/wiki/191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9B23A-6480-4757-8F12-E7B85FF2B829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/>
              <a:t>Pierre Étienne Bézier</a:t>
            </a:r>
            <a:r>
              <a:rPr lang="en-US" altLang="zh-TW"/>
              <a:t> (</a:t>
            </a:r>
            <a:r>
              <a:rPr lang="en-US" altLang="zh-TW">
                <a:hlinkClick r:id="rId3" tooltip="September 1"/>
              </a:rPr>
              <a:t>September 1</a:t>
            </a:r>
            <a:r>
              <a:rPr lang="en-US" altLang="zh-TW"/>
              <a:t>, </a:t>
            </a:r>
            <a:r>
              <a:rPr lang="en-US" altLang="zh-TW">
                <a:hlinkClick r:id="rId4" tooltip="1910"/>
              </a:rPr>
              <a:t>1910</a:t>
            </a:r>
            <a:r>
              <a:rPr lang="en-US" altLang="zh-TW"/>
              <a:t> – </a:t>
            </a:r>
            <a:r>
              <a:rPr lang="en-US" altLang="zh-TW">
                <a:hlinkClick r:id="rId5" tooltip="November 25"/>
              </a:rPr>
              <a:t>November 25</a:t>
            </a:r>
            <a:r>
              <a:rPr lang="en-US" altLang="zh-TW"/>
              <a:t>, </a:t>
            </a:r>
            <a:r>
              <a:rPr lang="en-US" altLang="zh-TW">
                <a:hlinkClick r:id="rId6" tooltip="1999"/>
              </a:rPr>
              <a:t>1999</a:t>
            </a:r>
            <a:r>
              <a:rPr lang="en-US" altLang="zh-TW"/>
              <a:t>) (pronounced "bay zee ay“) </a:t>
            </a:r>
          </a:p>
          <a:p>
            <a:r>
              <a:rPr lang="en-US" altLang="zh-TW"/>
              <a:t>Received his Ph.D. in mathematics at age 67, (1977)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F8C471-E655-428A-ACA9-DF2BDEE73C6C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sym typeface="Wingdings" pitchFamily="2" charset="2"/>
              </a:rPr>
              <a:t>D(x) cannot have both n+1 and n distinct zeros! This is a contradiction, so Pn(x) = Qn(x)</a:t>
            </a:r>
          </a:p>
          <a:p>
            <a:endParaRPr lang="en-US" altLang="zh-TW">
              <a:sym typeface="Wingdings" pitchFamily="2" charset="2"/>
            </a:endParaRPr>
          </a:p>
          <a:p>
            <a:r>
              <a:rPr lang="en-US" altLang="zh-TW">
                <a:sym typeface="Wingdings" pitchFamily="2" charset="2"/>
              </a:rPr>
              <a:t>D(x) should be identically zero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671D0B18-386A-400E-A583-4F9B894E40F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4BD39-34D3-470E-AE43-760D4840C7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924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18C360-4829-4F00-9BB9-D1E91787B2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731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2C33-DD73-479C-BBB1-5B2AD96EA2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376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EF018-70DC-4534-8E4B-121213E2DEC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808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F52C8-9F07-43BE-A18F-87FF7A2FF88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455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3F430-B914-40EC-A57F-7746CDD39A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359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6F2C2-2EBD-420B-9CDF-52859E92CD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488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92B9-9A08-41B6-A197-230E2D4AD6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A2010-177F-440C-8DE7-CB4BD6D3A2B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950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C5458-2254-4CBB-AA91-4300CC4DF1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932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F0FE05C6-A784-443C-A990-BC018BBAB50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Bezier_forth_anim.gi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0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7.emf"/><Relationship Id="rId4" Type="http://schemas.openxmlformats.org/officeDocument/2006/relationships/oleObject" Target="../embeddings/oleObject5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3375"/>
            <a:ext cx="7772400" cy="1828800"/>
          </a:xfrm>
        </p:spPr>
        <p:txBody>
          <a:bodyPr/>
          <a:lstStyle/>
          <a:p>
            <a:r>
              <a:rPr lang="en-US" altLang="zh-TW" sz="4800"/>
              <a:t>Interpolation and </a:t>
            </a:r>
            <a:br>
              <a:rPr lang="en-US" altLang="zh-TW" sz="4800"/>
            </a:br>
            <a:r>
              <a:rPr lang="en-US" altLang="zh-TW" sz="4800"/>
              <a:t>Curve Fitting</a:t>
            </a:r>
          </a:p>
        </p:txBody>
      </p:sp>
      <p:pic>
        <p:nvPicPr>
          <p:cNvPr id="406534" name="Picture 6" descr="Animation t in [0,1]">
            <a:hlinkClick r:id="rId3" tooltip="Animation t in [0,1]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573463"/>
            <a:ext cx="4608513" cy="190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536" name="Picture 8" descr="bezi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852738"/>
            <a:ext cx="1992313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537" name="Text Box 9"/>
          <p:cNvSpPr txBox="1">
            <a:spLocks noChangeArrowheads="1"/>
          </p:cNvSpPr>
          <p:nvPr/>
        </p:nvSpPr>
        <p:spPr bwMode="auto">
          <a:xfrm>
            <a:off x="3563938" y="5638800"/>
            <a:ext cx="4430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Times New Roman" pitchFamily="18" charset="0"/>
              </a:rPr>
              <a:t>De Casteljau construction of Bezier curve</a:t>
            </a:r>
          </a:p>
          <a:p>
            <a:r>
              <a:rPr lang="en-US" altLang="zh-TW" sz="2000">
                <a:latin typeface="Times New Roman" pitchFamily="18" charset="0"/>
              </a:rPr>
              <a:t>From www.wikipedia.org</a:t>
            </a:r>
          </a:p>
        </p:txBody>
      </p:sp>
      <p:sp>
        <p:nvSpPr>
          <p:cNvPr id="406538" name="Text Box 10"/>
          <p:cNvSpPr txBox="1">
            <a:spLocks noChangeArrowheads="1"/>
          </p:cNvSpPr>
          <p:nvPr/>
        </p:nvSpPr>
        <p:spPr bwMode="auto">
          <a:xfrm>
            <a:off x="1187450" y="5516563"/>
            <a:ext cx="185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Pierre Bézier</a:t>
            </a:r>
            <a:r>
              <a:rPr lang="en-US" altLang="zh-TW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C7B9-C49A-4312-A8D7-67E1E3BBE851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Polynomial Interpolation 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Simplest type of interpolation</a:t>
            </a:r>
          </a:p>
          <a:p>
            <a:endParaRPr lang="en-US" altLang="zh-TW"/>
          </a:p>
          <a:p>
            <a:r>
              <a:rPr lang="en-US" altLang="zh-TW"/>
              <a:t>Unique polynomial of degree at most </a:t>
            </a:r>
            <a:r>
              <a:rPr lang="en-US" altLang="zh-TW" i="1"/>
              <a:t>n</a:t>
            </a:r>
            <a:r>
              <a:rPr lang="en-US" altLang="zh-TW"/>
              <a:t>-1 passes through </a:t>
            </a:r>
            <a:r>
              <a:rPr lang="en-US" altLang="zh-TW" i="1"/>
              <a:t>n</a:t>
            </a:r>
            <a:r>
              <a:rPr lang="en-US" altLang="zh-TW"/>
              <a:t> data points (</a:t>
            </a:r>
            <a:r>
              <a:rPr lang="en-US" altLang="zh-TW" i="1"/>
              <a:t>x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y</a:t>
            </a:r>
            <a:r>
              <a:rPr lang="en-US" altLang="zh-TW" baseline="-25000"/>
              <a:t>i</a:t>
            </a:r>
            <a:r>
              <a:rPr lang="en-US" altLang="zh-TW"/>
              <a:t>), </a:t>
            </a:r>
            <a:r>
              <a:rPr lang="en-US" altLang="zh-TW" i="1"/>
              <a:t>i</a:t>
            </a:r>
            <a:r>
              <a:rPr lang="en-US" altLang="zh-TW"/>
              <a:t> = 1, …, </a:t>
            </a:r>
            <a:r>
              <a:rPr lang="en-US" altLang="zh-TW" i="1"/>
              <a:t>n</a:t>
            </a:r>
            <a:r>
              <a:rPr lang="en-US" altLang="zh-TW"/>
              <a:t>, where </a:t>
            </a:r>
            <a:r>
              <a:rPr lang="en-US" altLang="zh-TW" i="1"/>
              <a:t>x</a:t>
            </a:r>
            <a:r>
              <a:rPr lang="en-US" altLang="zh-TW" i="1" baseline="-25000"/>
              <a:t>i</a:t>
            </a:r>
            <a:r>
              <a:rPr lang="en-US" altLang="zh-TW"/>
              <a:t> are distinct</a:t>
            </a:r>
          </a:p>
          <a:p>
            <a:endParaRPr lang="en-US" altLang="zh-TW"/>
          </a:p>
          <a:p>
            <a:r>
              <a:rPr lang="en-US" altLang="zh-TW"/>
              <a:t>There are many ways to represent or compute polynomial, but in theory all must give the same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51C-FE62-489B-AEB6-BECB99E48584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Lagrangian Polynomials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For a cubic polynomial case,</a:t>
            </a:r>
          </a:p>
        </p:txBody>
      </p:sp>
      <p:graphicFrame>
        <p:nvGraphicFramePr>
          <p:cNvPr id="380932" name="Object 4"/>
          <p:cNvGraphicFramePr>
            <a:graphicFrameLocks noChangeAspect="1"/>
          </p:cNvGraphicFramePr>
          <p:nvPr/>
        </p:nvGraphicFramePr>
        <p:xfrm>
          <a:off x="250825" y="2497138"/>
          <a:ext cx="8713788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2" name="方程式" r:id="rId3" imgW="3733560" imgH="1104840" progId="Equation.3">
                  <p:embed/>
                </p:oleObj>
              </mc:Choice>
              <mc:Fallback>
                <p:oleObj name="方程式" r:id="rId3" imgW="3733560" imgH="1104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497138"/>
                        <a:ext cx="8713788" cy="2587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571-8246-4078-9071-CCE8AD8C24D6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of Polynomial Interpolation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The error term of polynomial interpolation can be expressed as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Not very useful for computing real error as </a:t>
            </a:r>
            <a:r>
              <a:rPr lang="en-US" altLang="zh-TW" i="1"/>
              <a:t>f</a:t>
            </a:r>
            <a:r>
              <a:rPr lang="en-US" altLang="zh-TW"/>
              <a:t> is usually unknown</a:t>
            </a:r>
          </a:p>
          <a:p>
            <a:r>
              <a:rPr lang="en-US" altLang="zh-TW"/>
              <a:t>Good for interpretation of some effects in error analysis</a:t>
            </a:r>
          </a:p>
        </p:txBody>
      </p:sp>
      <p:graphicFrame>
        <p:nvGraphicFramePr>
          <p:cNvPr id="397321" name="Object 9"/>
          <p:cNvGraphicFramePr>
            <a:graphicFrameLocks noChangeAspect="1"/>
          </p:cNvGraphicFramePr>
          <p:nvPr/>
        </p:nvGraphicFramePr>
        <p:xfrm>
          <a:off x="1331913" y="2276475"/>
          <a:ext cx="65801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41" name="方程式" r:id="rId3" imgW="2628720" imgH="444240" progId="Equation.3">
                  <p:embed/>
                </p:oleObj>
              </mc:Choice>
              <mc:Fallback>
                <p:oleObj name="方程式" r:id="rId3" imgW="262872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76475"/>
                        <a:ext cx="6580187" cy="1111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971550" y="3429000"/>
          <a:ext cx="75041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42" name="方程式" r:id="rId5" imgW="2997000" imgH="228600" progId="Equation.3">
                  <p:embed/>
                </p:oleObj>
              </mc:Choice>
              <mc:Fallback>
                <p:oleObj name="方程式" r:id="rId5" imgW="29970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29000"/>
                        <a:ext cx="7504113" cy="5730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452E-EAF0-49CE-B0A9-A1EADC89B46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Proof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Let</a:t>
            </a:r>
          </a:p>
          <a:p>
            <a:endParaRPr lang="en-US" altLang="zh-TW" sz="2000"/>
          </a:p>
          <a:p>
            <a:r>
              <a:rPr lang="en-US" altLang="zh-TW"/>
              <a:t>Define an auxiliary function</a:t>
            </a:r>
          </a:p>
          <a:p>
            <a:endParaRPr lang="en-US" altLang="zh-TW"/>
          </a:p>
          <a:p>
            <a:pPr lvl="1"/>
            <a:r>
              <a:rPr lang="en-US" altLang="zh-TW" i="1"/>
              <a:t>W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has </a:t>
            </a:r>
            <a:r>
              <a:rPr lang="en-US" altLang="zh-TW" i="1"/>
              <a:t>n</a:t>
            </a:r>
            <a:r>
              <a:rPr lang="en-US" altLang="zh-TW"/>
              <a:t>+2 zeros, </a:t>
            </a:r>
            <a:r>
              <a:rPr lang="en-US" altLang="zh-TW" i="1"/>
              <a:t>x</a:t>
            </a:r>
            <a:r>
              <a:rPr lang="en-US" altLang="zh-TW" i="1" baseline="-25000"/>
              <a:t>0</a:t>
            </a:r>
            <a:r>
              <a:rPr lang="en-US" altLang="zh-TW"/>
              <a:t>, </a:t>
            </a:r>
            <a:r>
              <a:rPr lang="en-US" altLang="zh-TW" i="1"/>
              <a:t>x</a:t>
            </a:r>
            <a:r>
              <a:rPr lang="en-US" altLang="zh-TW" baseline="-25000"/>
              <a:t>1</a:t>
            </a:r>
            <a:r>
              <a:rPr lang="en-US" altLang="zh-TW"/>
              <a:t>, …, </a:t>
            </a:r>
            <a:r>
              <a:rPr lang="en-US" altLang="zh-TW" i="1"/>
              <a:t>x</a:t>
            </a:r>
            <a:r>
              <a:rPr lang="en-US" altLang="zh-TW" i="1" baseline="-25000"/>
              <a:t>n</a:t>
            </a:r>
            <a:r>
              <a:rPr lang="en-US" altLang="zh-TW"/>
              <a:t>, and </a:t>
            </a:r>
            <a:r>
              <a:rPr lang="en-US" altLang="zh-TW" i="1"/>
              <a:t>x</a:t>
            </a:r>
          </a:p>
          <a:p>
            <a:pPr lvl="1"/>
            <a:r>
              <a:rPr lang="en-US" altLang="zh-TW" i="1"/>
              <a:t>W’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has </a:t>
            </a:r>
            <a:r>
              <a:rPr lang="en-US" altLang="zh-TW" i="1"/>
              <a:t>n</a:t>
            </a:r>
            <a:r>
              <a:rPr lang="en-US" altLang="zh-TW"/>
              <a:t>+1 zeros if </a:t>
            </a:r>
            <a:r>
              <a:rPr lang="en-US" altLang="zh-TW" i="1"/>
              <a:t>W</a:t>
            </a:r>
            <a:r>
              <a:rPr lang="en-US" altLang="zh-TW"/>
              <a:t> is a C</a:t>
            </a:r>
            <a:r>
              <a:rPr lang="en-US" altLang="zh-TW" baseline="30000"/>
              <a:t>1</a:t>
            </a:r>
            <a:r>
              <a:rPr lang="en-US" altLang="zh-TW"/>
              <a:t> function</a:t>
            </a:r>
          </a:p>
          <a:p>
            <a:pPr lvl="1"/>
            <a:r>
              <a:rPr lang="en-US" altLang="zh-TW" i="1"/>
              <a:t>W”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has </a:t>
            </a:r>
            <a:r>
              <a:rPr lang="en-US" altLang="zh-TW" i="1"/>
              <a:t>n</a:t>
            </a:r>
            <a:r>
              <a:rPr lang="en-US" altLang="zh-TW"/>
              <a:t> zeros if </a:t>
            </a:r>
            <a:r>
              <a:rPr lang="en-US" altLang="zh-TW" i="1"/>
              <a:t>W</a:t>
            </a:r>
            <a:r>
              <a:rPr lang="en-US" altLang="zh-TW"/>
              <a:t> is a C</a:t>
            </a:r>
            <a:r>
              <a:rPr lang="en-US" altLang="zh-TW" baseline="30000"/>
              <a:t>2</a:t>
            </a:r>
            <a:r>
              <a:rPr lang="en-US" altLang="zh-TW"/>
              <a:t> function</a:t>
            </a:r>
          </a:p>
          <a:p>
            <a:pPr lvl="1"/>
            <a:r>
              <a:rPr lang="en-US" altLang="zh-TW"/>
              <a:t>and so on…..</a:t>
            </a:r>
          </a:p>
          <a:p>
            <a:pPr lvl="1"/>
            <a:r>
              <a:rPr lang="en-US" altLang="zh-TW" i="1"/>
              <a:t>W</a:t>
            </a:r>
            <a:r>
              <a:rPr lang="en-US" altLang="zh-TW" baseline="30000"/>
              <a:t>(</a:t>
            </a:r>
            <a:r>
              <a:rPr lang="en-US" altLang="zh-TW" i="1" baseline="30000"/>
              <a:t>n+1</a:t>
            </a:r>
            <a:r>
              <a:rPr lang="en-US" altLang="zh-TW" baseline="30000"/>
              <a:t>)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has at least one zero</a:t>
            </a:r>
          </a:p>
        </p:txBody>
      </p:sp>
      <p:graphicFrame>
        <p:nvGraphicFramePr>
          <p:cNvPr id="381956" name="Object 4"/>
          <p:cNvGraphicFramePr>
            <a:graphicFrameLocks noChangeAspect="1"/>
          </p:cNvGraphicFramePr>
          <p:nvPr/>
        </p:nvGraphicFramePr>
        <p:xfrm>
          <a:off x="1547813" y="1700213"/>
          <a:ext cx="7416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99" name="方程式" r:id="rId3" imgW="3263760" imgH="228600" progId="Equation.3">
                  <p:embed/>
                </p:oleObj>
              </mc:Choice>
              <mc:Fallback>
                <p:oleObj name="方程式" r:id="rId3" imgW="32637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00213"/>
                        <a:ext cx="7416800" cy="5191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7" name="Object 5"/>
          <p:cNvGraphicFramePr>
            <a:graphicFrameLocks noChangeAspect="1"/>
          </p:cNvGraphicFramePr>
          <p:nvPr/>
        </p:nvGraphicFramePr>
        <p:xfrm>
          <a:off x="1187450" y="2852738"/>
          <a:ext cx="72009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00" name="方程式" r:id="rId5" imgW="3073320" imgH="228600" progId="Equation.3">
                  <p:embed/>
                </p:oleObj>
              </mc:Choice>
              <mc:Fallback>
                <p:oleObj name="方程式" r:id="rId5" imgW="30733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52738"/>
                        <a:ext cx="7200900" cy="536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8" name="Object 6"/>
          <p:cNvGraphicFramePr>
            <a:graphicFrameLocks noChangeAspect="1"/>
          </p:cNvGraphicFramePr>
          <p:nvPr/>
        </p:nvGraphicFramePr>
        <p:xfrm>
          <a:off x="1331913" y="6096000"/>
          <a:ext cx="20986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01" name="方程式" r:id="rId7" imgW="838080" imgH="228600" progId="Equation.3">
                  <p:embed/>
                </p:oleObj>
              </mc:Choice>
              <mc:Fallback>
                <p:oleObj name="方程式" r:id="rId7" imgW="8380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096000"/>
                        <a:ext cx="2098675" cy="5730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1" name="Object 9"/>
          <p:cNvGraphicFramePr>
            <a:graphicFrameLocks noChangeAspect="1"/>
          </p:cNvGraphicFramePr>
          <p:nvPr/>
        </p:nvGraphicFramePr>
        <p:xfrm>
          <a:off x="5508625" y="5519738"/>
          <a:ext cx="31797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02" name="方程式" r:id="rId9" imgW="1269720" imgH="228600" progId="Equation.3">
                  <p:embed/>
                </p:oleObj>
              </mc:Choice>
              <mc:Fallback>
                <p:oleObj name="方程式" r:id="rId9" imgW="126972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519738"/>
                        <a:ext cx="3179763" cy="5730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0A80-33AC-46B9-8659-FDF8FAD7607F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686800" cy="1152525"/>
          </a:xfrm>
        </p:spPr>
        <p:txBody>
          <a:bodyPr/>
          <a:lstStyle/>
          <a:p>
            <a:r>
              <a:rPr lang="en-US" altLang="zh-TW"/>
              <a:t>Side Note: Mean Value Theorem (MVT)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687887"/>
          </a:xfrm>
        </p:spPr>
        <p:txBody>
          <a:bodyPr/>
          <a:lstStyle/>
          <a:p>
            <a:r>
              <a:rPr lang="en-US" altLang="zh-TW" i="1"/>
              <a:t>W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has </a:t>
            </a:r>
            <a:r>
              <a:rPr lang="en-US" altLang="zh-TW" i="1"/>
              <a:t>n</a:t>
            </a:r>
            <a:r>
              <a:rPr lang="en-US" altLang="zh-TW"/>
              <a:t>+2 zeros, </a:t>
            </a:r>
            <a:r>
              <a:rPr lang="en-US" altLang="zh-TW" i="1"/>
              <a:t>x</a:t>
            </a:r>
            <a:r>
              <a:rPr lang="en-US" altLang="zh-TW" i="1" baseline="-25000"/>
              <a:t>0</a:t>
            </a:r>
            <a:r>
              <a:rPr lang="en-US" altLang="zh-TW"/>
              <a:t>, </a:t>
            </a:r>
            <a:r>
              <a:rPr lang="en-US" altLang="zh-TW" i="1"/>
              <a:t>x</a:t>
            </a:r>
            <a:r>
              <a:rPr lang="en-US" altLang="zh-TW" baseline="-25000"/>
              <a:t>1</a:t>
            </a:r>
            <a:r>
              <a:rPr lang="en-US" altLang="zh-TW"/>
              <a:t>, …, </a:t>
            </a:r>
            <a:r>
              <a:rPr lang="en-US" altLang="zh-TW" i="1"/>
              <a:t>x</a:t>
            </a:r>
            <a:r>
              <a:rPr lang="en-US" altLang="zh-TW" i="1" baseline="-25000"/>
              <a:t>n</a:t>
            </a:r>
            <a:r>
              <a:rPr lang="en-US" altLang="zh-TW"/>
              <a:t>, and </a:t>
            </a:r>
            <a:r>
              <a:rPr lang="en-US" altLang="zh-TW" i="1"/>
              <a:t>x</a:t>
            </a:r>
          </a:p>
          <a:p>
            <a:r>
              <a:rPr lang="en-US" altLang="zh-TW" i="1"/>
              <a:t>W’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has </a:t>
            </a:r>
            <a:r>
              <a:rPr lang="en-US" altLang="zh-TW" i="1"/>
              <a:t>n</a:t>
            </a:r>
            <a:r>
              <a:rPr lang="en-US" altLang="zh-TW"/>
              <a:t>+1 zeros, between each of </a:t>
            </a:r>
            <a:r>
              <a:rPr lang="en-US" altLang="zh-TW" i="1"/>
              <a:t>x</a:t>
            </a:r>
            <a:r>
              <a:rPr lang="en-US" altLang="zh-TW" i="1" baseline="-25000"/>
              <a:t>0</a:t>
            </a:r>
            <a:r>
              <a:rPr lang="en-US" altLang="zh-TW"/>
              <a:t>, </a:t>
            </a:r>
            <a:r>
              <a:rPr lang="en-US" altLang="zh-TW" i="1"/>
              <a:t>x</a:t>
            </a:r>
            <a:r>
              <a:rPr lang="en-US" altLang="zh-TW" baseline="-25000"/>
              <a:t>1</a:t>
            </a:r>
            <a:r>
              <a:rPr lang="en-US" altLang="zh-TW"/>
              <a:t>, …, </a:t>
            </a:r>
            <a:r>
              <a:rPr lang="en-US" altLang="zh-TW" i="1"/>
              <a:t>x</a:t>
            </a:r>
            <a:r>
              <a:rPr lang="en-US" altLang="zh-TW" i="1" baseline="-25000"/>
              <a:t>n</a:t>
            </a:r>
            <a:r>
              <a:rPr lang="en-US" altLang="zh-TW"/>
              <a:t>, and </a:t>
            </a:r>
            <a:r>
              <a:rPr lang="en-US" altLang="zh-TW" i="1"/>
              <a:t>x</a:t>
            </a:r>
          </a:p>
        </p:txBody>
      </p:sp>
      <p:sp>
        <p:nvSpPr>
          <p:cNvPr id="436228" name="Freeform 4"/>
          <p:cNvSpPr>
            <a:spLocks/>
          </p:cNvSpPr>
          <p:nvPr/>
        </p:nvSpPr>
        <p:spPr bwMode="auto">
          <a:xfrm>
            <a:off x="395288" y="2925763"/>
            <a:ext cx="3960812" cy="2160587"/>
          </a:xfrm>
          <a:custGeom>
            <a:avLst/>
            <a:gdLst>
              <a:gd name="T0" fmla="*/ 0 w 2086"/>
              <a:gd name="T1" fmla="*/ 1391 h 2200"/>
              <a:gd name="T2" fmla="*/ 136 w 2086"/>
              <a:gd name="T3" fmla="*/ 1074 h 2200"/>
              <a:gd name="T4" fmla="*/ 317 w 2086"/>
              <a:gd name="T5" fmla="*/ 847 h 2200"/>
              <a:gd name="T6" fmla="*/ 544 w 2086"/>
              <a:gd name="T7" fmla="*/ 1573 h 2200"/>
              <a:gd name="T8" fmla="*/ 862 w 2086"/>
              <a:gd name="T9" fmla="*/ 620 h 2200"/>
              <a:gd name="T10" fmla="*/ 1134 w 2086"/>
              <a:gd name="T11" fmla="*/ 2117 h 2200"/>
              <a:gd name="T12" fmla="*/ 1451 w 2086"/>
              <a:gd name="T13" fmla="*/ 121 h 2200"/>
              <a:gd name="T14" fmla="*/ 1678 w 2086"/>
              <a:gd name="T15" fmla="*/ 1391 h 2200"/>
              <a:gd name="T16" fmla="*/ 1950 w 2086"/>
              <a:gd name="T17" fmla="*/ 847 h 2200"/>
              <a:gd name="T18" fmla="*/ 2086 w 2086"/>
              <a:gd name="T19" fmla="*/ 1119 h 2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6" h="2200">
                <a:moveTo>
                  <a:pt x="0" y="1391"/>
                </a:moveTo>
                <a:cubicBezTo>
                  <a:pt x="41" y="1278"/>
                  <a:pt x="83" y="1165"/>
                  <a:pt x="136" y="1074"/>
                </a:cubicBezTo>
                <a:cubicBezTo>
                  <a:pt x="189" y="983"/>
                  <a:pt x="249" y="764"/>
                  <a:pt x="317" y="847"/>
                </a:cubicBezTo>
                <a:cubicBezTo>
                  <a:pt x="385" y="930"/>
                  <a:pt x="453" y="1611"/>
                  <a:pt x="544" y="1573"/>
                </a:cubicBezTo>
                <a:cubicBezTo>
                  <a:pt x="635" y="1535"/>
                  <a:pt x="764" y="529"/>
                  <a:pt x="862" y="620"/>
                </a:cubicBezTo>
                <a:cubicBezTo>
                  <a:pt x="960" y="711"/>
                  <a:pt x="1036" y="2200"/>
                  <a:pt x="1134" y="2117"/>
                </a:cubicBezTo>
                <a:cubicBezTo>
                  <a:pt x="1232" y="2034"/>
                  <a:pt x="1360" y="242"/>
                  <a:pt x="1451" y="121"/>
                </a:cubicBezTo>
                <a:cubicBezTo>
                  <a:pt x="1542" y="0"/>
                  <a:pt x="1595" y="1270"/>
                  <a:pt x="1678" y="1391"/>
                </a:cubicBezTo>
                <a:cubicBezTo>
                  <a:pt x="1761" y="1512"/>
                  <a:pt x="1882" y="892"/>
                  <a:pt x="1950" y="847"/>
                </a:cubicBezTo>
                <a:cubicBezTo>
                  <a:pt x="2018" y="802"/>
                  <a:pt x="2056" y="1051"/>
                  <a:pt x="2086" y="1119"/>
                </a:cubicBezTo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6229" name="Freeform 5"/>
          <p:cNvSpPr>
            <a:spLocks/>
          </p:cNvSpPr>
          <p:nvPr/>
        </p:nvSpPr>
        <p:spPr bwMode="auto">
          <a:xfrm rot="10800000">
            <a:off x="4787900" y="2205038"/>
            <a:ext cx="3924300" cy="3492500"/>
          </a:xfrm>
          <a:custGeom>
            <a:avLst/>
            <a:gdLst>
              <a:gd name="T0" fmla="*/ 0 w 2086"/>
              <a:gd name="T1" fmla="*/ 1391 h 2200"/>
              <a:gd name="T2" fmla="*/ 136 w 2086"/>
              <a:gd name="T3" fmla="*/ 1074 h 2200"/>
              <a:gd name="T4" fmla="*/ 317 w 2086"/>
              <a:gd name="T5" fmla="*/ 847 h 2200"/>
              <a:gd name="T6" fmla="*/ 544 w 2086"/>
              <a:gd name="T7" fmla="*/ 1573 h 2200"/>
              <a:gd name="T8" fmla="*/ 862 w 2086"/>
              <a:gd name="T9" fmla="*/ 620 h 2200"/>
              <a:gd name="T10" fmla="*/ 1134 w 2086"/>
              <a:gd name="T11" fmla="*/ 2117 h 2200"/>
              <a:gd name="T12" fmla="*/ 1451 w 2086"/>
              <a:gd name="T13" fmla="*/ 121 h 2200"/>
              <a:gd name="T14" fmla="*/ 1678 w 2086"/>
              <a:gd name="T15" fmla="*/ 1391 h 2200"/>
              <a:gd name="T16" fmla="*/ 1950 w 2086"/>
              <a:gd name="T17" fmla="*/ 847 h 2200"/>
              <a:gd name="T18" fmla="*/ 2086 w 2086"/>
              <a:gd name="T19" fmla="*/ 1119 h 2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6" h="2200">
                <a:moveTo>
                  <a:pt x="0" y="1391"/>
                </a:moveTo>
                <a:cubicBezTo>
                  <a:pt x="41" y="1278"/>
                  <a:pt x="83" y="1165"/>
                  <a:pt x="136" y="1074"/>
                </a:cubicBezTo>
                <a:cubicBezTo>
                  <a:pt x="189" y="983"/>
                  <a:pt x="249" y="764"/>
                  <a:pt x="317" y="847"/>
                </a:cubicBezTo>
                <a:cubicBezTo>
                  <a:pt x="385" y="930"/>
                  <a:pt x="453" y="1611"/>
                  <a:pt x="544" y="1573"/>
                </a:cubicBezTo>
                <a:cubicBezTo>
                  <a:pt x="635" y="1535"/>
                  <a:pt x="764" y="529"/>
                  <a:pt x="862" y="620"/>
                </a:cubicBezTo>
                <a:cubicBezTo>
                  <a:pt x="960" y="711"/>
                  <a:pt x="1036" y="2200"/>
                  <a:pt x="1134" y="2117"/>
                </a:cubicBezTo>
                <a:cubicBezTo>
                  <a:pt x="1232" y="2034"/>
                  <a:pt x="1360" y="242"/>
                  <a:pt x="1451" y="121"/>
                </a:cubicBezTo>
                <a:cubicBezTo>
                  <a:pt x="1542" y="0"/>
                  <a:pt x="1595" y="1270"/>
                  <a:pt x="1678" y="1391"/>
                </a:cubicBezTo>
                <a:cubicBezTo>
                  <a:pt x="1761" y="1512"/>
                  <a:pt x="1882" y="892"/>
                  <a:pt x="1950" y="847"/>
                </a:cubicBezTo>
                <a:cubicBezTo>
                  <a:pt x="2018" y="802"/>
                  <a:pt x="2056" y="1051"/>
                  <a:pt x="2086" y="1119"/>
                </a:cubicBezTo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6230" name="Line 6"/>
          <p:cNvSpPr>
            <a:spLocks noChangeShapeType="1"/>
          </p:cNvSpPr>
          <p:nvPr/>
        </p:nvSpPr>
        <p:spPr bwMode="auto">
          <a:xfrm>
            <a:off x="250825" y="4078288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6231" name="Text Box 7"/>
          <p:cNvSpPr txBox="1">
            <a:spLocks noChangeArrowheads="1"/>
          </p:cNvSpPr>
          <p:nvPr/>
        </p:nvSpPr>
        <p:spPr bwMode="auto">
          <a:xfrm>
            <a:off x="5010150" y="4005263"/>
            <a:ext cx="439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x</a:t>
            </a:r>
            <a:r>
              <a:rPr lang="en-US" altLang="zh-TW" sz="3200" baseline="-25000">
                <a:latin typeface="Times New Roman" pitchFamily="18" charset="0"/>
              </a:rPr>
              <a:t>i</a:t>
            </a:r>
          </a:p>
        </p:txBody>
      </p:sp>
      <p:sp>
        <p:nvSpPr>
          <p:cNvPr id="436232" name="Text Box 8"/>
          <p:cNvSpPr txBox="1">
            <a:spLocks noChangeArrowheads="1"/>
          </p:cNvSpPr>
          <p:nvPr/>
        </p:nvSpPr>
        <p:spPr bwMode="auto">
          <a:xfrm>
            <a:off x="5586413" y="3933825"/>
            <a:ext cx="723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x</a:t>
            </a:r>
            <a:r>
              <a:rPr lang="en-US" altLang="zh-TW" sz="3200" baseline="-25000">
                <a:latin typeface="Times New Roman" pitchFamily="18" charset="0"/>
              </a:rPr>
              <a:t>i+1</a:t>
            </a:r>
          </a:p>
        </p:txBody>
      </p:sp>
      <p:sp>
        <p:nvSpPr>
          <p:cNvPr id="436233" name="Line 9"/>
          <p:cNvSpPr>
            <a:spLocks noChangeShapeType="1"/>
          </p:cNvSpPr>
          <p:nvPr/>
        </p:nvSpPr>
        <p:spPr bwMode="auto">
          <a:xfrm>
            <a:off x="5003800" y="3430588"/>
            <a:ext cx="108108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6234" name="Line 10"/>
          <p:cNvSpPr>
            <a:spLocks noChangeShapeType="1"/>
          </p:cNvSpPr>
          <p:nvPr/>
        </p:nvSpPr>
        <p:spPr bwMode="auto">
          <a:xfrm>
            <a:off x="4932363" y="4078288"/>
            <a:ext cx="1081087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36235" name="Object 11"/>
          <p:cNvGraphicFramePr>
            <a:graphicFrameLocks noChangeAspect="1"/>
          </p:cNvGraphicFramePr>
          <p:nvPr/>
        </p:nvGraphicFramePr>
        <p:xfrm>
          <a:off x="765175" y="5445125"/>
          <a:ext cx="80248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46" name="方程式" r:id="rId3" imgW="3886200" imgH="431640" progId="Equation.3">
                  <p:embed/>
                </p:oleObj>
              </mc:Choice>
              <mc:Fallback>
                <p:oleObj name="方程式" r:id="rId3" imgW="38862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5445125"/>
                        <a:ext cx="8024813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36" name="Text Box 12"/>
          <p:cNvSpPr txBox="1">
            <a:spLocks noChangeArrowheads="1"/>
          </p:cNvSpPr>
          <p:nvPr/>
        </p:nvSpPr>
        <p:spPr bwMode="auto">
          <a:xfrm>
            <a:off x="5127625" y="3013075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(t)=0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BC56-BECA-47CB-9D4B-24B93C3DE878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Proof (cont.)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419844" name="Object 4"/>
          <p:cNvGraphicFramePr>
            <a:graphicFrameLocks noChangeAspect="1"/>
          </p:cNvGraphicFramePr>
          <p:nvPr/>
        </p:nvGraphicFramePr>
        <p:xfrm>
          <a:off x="468313" y="1557338"/>
          <a:ext cx="20986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1" name="方程式" r:id="rId3" imgW="838080" imgH="228600" progId="Equation.3">
                  <p:embed/>
                </p:oleObj>
              </mc:Choice>
              <mc:Fallback>
                <p:oleObj name="方程式" r:id="rId3" imgW="8380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57338"/>
                        <a:ext cx="2098675" cy="5730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5" name="Object 5"/>
          <p:cNvGraphicFramePr>
            <a:graphicFrameLocks noChangeAspect="1"/>
          </p:cNvGraphicFramePr>
          <p:nvPr/>
        </p:nvGraphicFramePr>
        <p:xfrm>
          <a:off x="939800" y="2276475"/>
          <a:ext cx="82042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2" name="方程式" r:id="rId5" imgW="3276360" imgH="419040" progId="Equation.3">
                  <p:embed/>
                </p:oleObj>
              </mc:Choice>
              <mc:Fallback>
                <p:oleObj name="方程式" r:id="rId5" imgW="32763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276475"/>
                        <a:ext cx="8204200" cy="10493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6" name="Object 6"/>
          <p:cNvGraphicFramePr>
            <a:graphicFrameLocks noChangeAspect="1"/>
          </p:cNvGraphicFramePr>
          <p:nvPr/>
        </p:nvGraphicFramePr>
        <p:xfrm>
          <a:off x="1042988" y="3429000"/>
          <a:ext cx="44529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3" name="方程式" r:id="rId7" imgW="1777680" imgH="228600" progId="Equation.3">
                  <p:embed/>
                </p:oleObj>
              </mc:Choice>
              <mc:Fallback>
                <p:oleObj name="方程式" r:id="rId7" imgW="17776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29000"/>
                        <a:ext cx="4452937" cy="5730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821541"/>
              </p:ext>
            </p:extLst>
          </p:nvPr>
        </p:nvGraphicFramePr>
        <p:xfrm>
          <a:off x="683568" y="5085184"/>
          <a:ext cx="65801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4" name="方程式" r:id="rId9" imgW="2628720" imgH="444240" progId="Equation.3">
                  <p:embed/>
                </p:oleObj>
              </mc:Choice>
              <mc:Fallback>
                <p:oleObj name="方程式" r:id="rId9" imgW="262872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085184"/>
                        <a:ext cx="6580187" cy="1111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3132138" y="1844675"/>
            <a:ext cx="3275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Polynomial of degree n</a:t>
            </a:r>
          </a:p>
        </p:txBody>
      </p:sp>
      <p:sp>
        <p:nvSpPr>
          <p:cNvPr id="419850" name="Line 10"/>
          <p:cNvSpPr>
            <a:spLocks noChangeShapeType="1"/>
          </p:cNvSpPr>
          <p:nvPr/>
        </p:nvSpPr>
        <p:spPr bwMode="auto">
          <a:xfrm flipH="1">
            <a:off x="3635375" y="2205038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34715"/>
              </p:ext>
            </p:extLst>
          </p:nvPr>
        </p:nvGraphicFramePr>
        <p:xfrm>
          <a:off x="611560" y="4509120"/>
          <a:ext cx="7416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5" name="方程式" r:id="rId11" imgW="2712600" imgH="192600" progId="Equation.3">
                  <p:embed/>
                </p:oleObj>
              </mc:Choice>
              <mc:Fallback>
                <p:oleObj name="方程式" r:id="rId11" imgW="2712600" imgH="19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509120"/>
                        <a:ext cx="7416800" cy="5191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9" grpId="0"/>
      <p:bldP spid="4198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AB8F-2640-4A4A-9AD3-DFC2ECBA6336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Interpretation of Error Term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05038"/>
            <a:ext cx="8229600" cy="4103687"/>
          </a:xfrm>
        </p:spPr>
        <p:txBody>
          <a:bodyPr/>
          <a:lstStyle/>
          <a:p>
            <a:r>
              <a:rPr lang="en-US" altLang="zh-TW"/>
              <a:t>Interpolation works better for </a:t>
            </a:r>
            <a:r>
              <a:rPr lang="en-US" altLang="zh-TW" i="1"/>
              <a:t>x</a:t>
            </a:r>
            <a:r>
              <a:rPr lang="en-US" altLang="zh-TW"/>
              <a:t> within </a:t>
            </a:r>
            <a:r>
              <a:rPr lang="en-US" altLang="zh-TW" i="1"/>
              <a:t>x</a:t>
            </a:r>
            <a:r>
              <a:rPr lang="en-US" altLang="zh-TW" i="1" baseline="-25000"/>
              <a:t>i</a:t>
            </a:r>
            <a:r>
              <a:rPr lang="en-US" altLang="zh-TW"/>
              <a:t>‘s</a:t>
            </a:r>
          </a:p>
          <a:p>
            <a:endParaRPr lang="en-US" altLang="zh-TW"/>
          </a:p>
          <a:p>
            <a:r>
              <a:rPr lang="en-US" altLang="zh-TW"/>
              <a:t>Error is smaller if </a:t>
            </a:r>
            <a:r>
              <a:rPr lang="en-US" altLang="zh-TW" i="1"/>
              <a:t>x</a:t>
            </a:r>
            <a:r>
              <a:rPr lang="en-US" altLang="zh-TW"/>
              <a:t> is centered within </a:t>
            </a:r>
            <a:r>
              <a:rPr lang="en-US" altLang="zh-TW" i="1"/>
              <a:t>x</a:t>
            </a:r>
            <a:r>
              <a:rPr lang="en-US" altLang="zh-TW" i="1" baseline="-25000"/>
              <a:t>i</a:t>
            </a:r>
          </a:p>
          <a:p>
            <a:endParaRPr lang="en-US" altLang="zh-TW"/>
          </a:p>
          <a:p>
            <a:r>
              <a:rPr lang="en-US" altLang="zh-TW"/>
              <a:t>“Interpolation” outside (</a:t>
            </a:r>
            <a:r>
              <a:rPr lang="en-US" altLang="zh-TW" i="1"/>
              <a:t>x</a:t>
            </a:r>
            <a:r>
              <a:rPr lang="en-US" altLang="zh-TW" i="1" baseline="-25000"/>
              <a:t>0 </a:t>
            </a:r>
            <a:r>
              <a:rPr lang="en-US" altLang="zh-TW" i="1"/>
              <a:t>,x</a:t>
            </a:r>
            <a:r>
              <a:rPr lang="en-US" altLang="zh-TW" i="1" baseline="-25000"/>
              <a:t>n</a:t>
            </a:r>
            <a:r>
              <a:rPr lang="en-US" altLang="zh-TW"/>
              <a:t>), called </a:t>
            </a:r>
            <a:r>
              <a:rPr lang="en-US" altLang="zh-TW">
                <a:solidFill>
                  <a:srgbClr val="FFFF00"/>
                </a:solidFill>
              </a:rPr>
              <a:t>extrapolation</a:t>
            </a:r>
            <a:r>
              <a:rPr lang="en-US" altLang="zh-TW"/>
              <a:t>, will have large errors than interpolation</a:t>
            </a:r>
          </a:p>
        </p:txBody>
      </p:sp>
      <p:graphicFrame>
        <p:nvGraphicFramePr>
          <p:cNvPr id="398340" name="Object 4"/>
          <p:cNvGraphicFramePr>
            <a:graphicFrameLocks noChangeAspect="1"/>
          </p:cNvGraphicFramePr>
          <p:nvPr/>
        </p:nvGraphicFramePr>
        <p:xfrm>
          <a:off x="1403350" y="1052513"/>
          <a:ext cx="658018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50" name="方程式" r:id="rId3" imgW="2628720" imgH="444240" progId="Equation.3">
                  <p:embed/>
                </p:oleObj>
              </mc:Choice>
              <mc:Fallback>
                <p:oleObj name="方程式" r:id="rId3" imgW="262872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052513"/>
                        <a:ext cx="6580188" cy="1111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F89-A2B2-4DAB-8A82-0409394A1BD6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Disadvantages of Polynomial Interpolation 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Need to re-compute the interpolation function if adding or removing a data point</a:t>
            </a:r>
          </a:p>
          <a:p>
            <a:endParaRPr lang="en-US" altLang="zh-TW"/>
          </a:p>
          <a:p>
            <a:r>
              <a:rPr lang="en-US" altLang="zh-TW"/>
              <a:t>Divided-differences method avoids this problem using fewer arithmetic operations</a:t>
            </a:r>
          </a:p>
          <a:p>
            <a:endParaRPr lang="en-US" altLang="zh-TW"/>
          </a:p>
          <a:p>
            <a:r>
              <a:rPr lang="en-US" altLang="zh-TW"/>
              <a:t>Divided-differences gives the same polynomial as Lagrangian interpolation</a:t>
            </a:r>
          </a:p>
          <a:p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904D-6789-4E31-885F-C6EE3C91E258}" type="slidenum">
              <a:rPr lang="en-US" altLang="zh-TW"/>
              <a:pPr/>
              <a:t>18</a:t>
            </a:fld>
            <a:endParaRPr lang="en-US" altLang="zh-TW"/>
          </a:p>
        </p:txBody>
      </p:sp>
      <p:graphicFrame>
        <p:nvGraphicFramePr>
          <p:cNvPr id="382981" name="Object 5"/>
          <p:cNvGraphicFramePr>
            <a:graphicFrameLocks noChangeAspect="1"/>
          </p:cNvGraphicFramePr>
          <p:nvPr/>
        </p:nvGraphicFramePr>
        <p:xfrm>
          <a:off x="722313" y="2305050"/>
          <a:ext cx="8313737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20" name="方程式" r:id="rId3" imgW="3009600" imgH="431640" progId="Equation.3">
                  <p:embed/>
                </p:oleObj>
              </mc:Choice>
              <mc:Fallback>
                <p:oleObj name="方程式" r:id="rId3" imgW="30096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2305050"/>
                        <a:ext cx="8313737" cy="11953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Divided Differences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/>
              <a:t>Given data points (</a:t>
            </a:r>
            <a:r>
              <a:rPr lang="en-US" altLang="zh-TW" i="1"/>
              <a:t>x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y</a:t>
            </a:r>
            <a:r>
              <a:rPr lang="en-US" altLang="zh-TW" i="1" baseline="-25000"/>
              <a:t>i</a:t>
            </a:r>
            <a:r>
              <a:rPr lang="en-US" altLang="zh-TW"/>
              <a:t>), </a:t>
            </a:r>
            <a:r>
              <a:rPr lang="en-US" altLang="zh-TW" i="1"/>
              <a:t>i</a:t>
            </a:r>
            <a:r>
              <a:rPr lang="en-US" altLang="zh-TW"/>
              <a:t> = 0,…,</a:t>
            </a:r>
            <a:r>
              <a:rPr lang="en-US" altLang="zh-TW" i="1"/>
              <a:t>n</a:t>
            </a:r>
            <a:r>
              <a:rPr lang="en-US" altLang="zh-TW"/>
              <a:t>, divided differences, denoted by </a:t>
            </a:r>
            <a:r>
              <a:rPr lang="en-US" altLang="zh-TW" i="1"/>
              <a:t>f</a:t>
            </a:r>
            <a:r>
              <a:rPr lang="en-US" altLang="zh-TW"/>
              <a:t>[], defined recursively by</a:t>
            </a:r>
          </a:p>
          <a:p>
            <a:endParaRPr lang="en-US" altLang="zh-TW"/>
          </a:p>
          <a:p>
            <a:r>
              <a:rPr lang="en-US" altLang="zh-TW"/>
              <a:t>Some examples: </a:t>
            </a:r>
          </a:p>
        </p:txBody>
      </p:sp>
      <p:graphicFrame>
        <p:nvGraphicFramePr>
          <p:cNvPr id="382980" name="Object 4"/>
          <p:cNvGraphicFramePr>
            <a:graphicFrameLocks noChangeAspect="1"/>
          </p:cNvGraphicFramePr>
          <p:nvPr/>
        </p:nvGraphicFramePr>
        <p:xfrm>
          <a:off x="2025650" y="4365625"/>
          <a:ext cx="5859463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21" name="方程式" r:id="rId5" imgW="2120760" imgH="431640" progId="Equation.3">
                  <p:embed/>
                </p:oleObj>
              </mc:Choice>
              <mc:Fallback>
                <p:oleObj name="方程式" r:id="rId5" imgW="21207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4365625"/>
                        <a:ext cx="5859463" cy="11953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2" name="Object 6"/>
          <p:cNvGraphicFramePr>
            <a:graphicFrameLocks noChangeAspect="1"/>
          </p:cNvGraphicFramePr>
          <p:nvPr/>
        </p:nvGraphicFramePr>
        <p:xfrm>
          <a:off x="2051050" y="3789363"/>
          <a:ext cx="26654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22" name="方程式" r:id="rId7" imgW="965160" imgH="228600" progId="Equation.3">
                  <p:embed/>
                </p:oleObj>
              </mc:Choice>
              <mc:Fallback>
                <p:oleObj name="方程式" r:id="rId7" imgW="9651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789363"/>
                        <a:ext cx="2665413" cy="631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2051050" y="5589588"/>
          <a:ext cx="57880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23" name="方程式" r:id="rId9" imgW="2095200" imgH="431640" progId="Equation.3">
                  <p:embed/>
                </p:oleObj>
              </mc:Choice>
              <mc:Fallback>
                <p:oleObj name="方程式" r:id="rId9" imgW="209520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589588"/>
                        <a:ext cx="5788025" cy="1196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C82-9EB7-4238-AF14-9816C9AF3861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Divided differences (cont.)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492375"/>
            <a:ext cx="8229600" cy="3671888"/>
          </a:xfrm>
        </p:spPr>
        <p:txBody>
          <a:bodyPr/>
          <a:lstStyle/>
          <a:p>
            <a:r>
              <a:rPr lang="en-US" altLang="zh-TW"/>
              <a:t>Let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then</a:t>
            </a:r>
          </a:p>
          <a:p>
            <a:endParaRPr lang="en-US" altLang="zh-TW" sz="1600"/>
          </a:p>
          <a:p>
            <a:r>
              <a:rPr lang="en-US" altLang="zh-TW"/>
              <a:t>Let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then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</p:txBody>
      </p:sp>
      <p:graphicFrame>
        <p:nvGraphicFramePr>
          <p:cNvPr id="372742" name="Object 6"/>
          <p:cNvGraphicFramePr>
            <a:graphicFrameLocks noChangeAspect="1"/>
          </p:cNvGraphicFramePr>
          <p:nvPr/>
        </p:nvGraphicFramePr>
        <p:xfrm>
          <a:off x="611188" y="1125538"/>
          <a:ext cx="7894637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95" name="方程式" r:id="rId3" imgW="2857320" imgH="457200" progId="Equation.3">
                  <p:embed/>
                </p:oleObj>
              </mc:Choice>
              <mc:Fallback>
                <p:oleObj name="方程式" r:id="rId3" imgW="28573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25538"/>
                        <a:ext cx="7894637" cy="1266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3" name="Object 7"/>
          <p:cNvGraphicFramePr>
            <a:graphicFrameLocks noChangeAspect="1"/>
          </p:cNvGraphicFramePr>
          <p:nvPr/>
        </p:nvGraphicFramePr>
        <p:xfrm>
          <a:off x="1870075" y="3155950"/>
          <a:ext cx="27733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96" name="方程式" r:id="rId5" imgW="1002960" imgH="228600" progId="Equation.3">
                  <p:embed/>
                </p:oleObj>
              </mc:Choice>
              <mc:Fallback>
                <p:oleObj name="方程式" r:id="rId5" imgW="10029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3155950"/>
                        <a:ext cx="2773363" cy="6334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664298"/>
              </p:ext>
            </p:extLst>
          </p:nvPr>
        </p:nvGraphicFramePr>
        <p:xfrm>
          <a:off x="1943100" y="4581525"/>
          <a:ext cx="55768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97" name="方程式" r:id="rId7" imgW="2019240" imgH="660240" progId="Equation.3">
                  <p:embed/>
                </p:oleObj>
              </mc:Choice>
              <mc:Fallback>
                <p:oleObj name="方程式" r:id="rId7" imgW="2019240" imgH="660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4581525"/>
                        <a:ext cx="5576888" cy="1828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6" name="Object 10"/>
          <p:cNvGraphicFramePr>
            <a:graphicFrameLocks noChangeAspect="1"/>
          </p:cNvGraphicFramePr>
          <p:nvPr/>
        </p:nvGraphicFramePr>
        <p:xfrm>
          <a:off x="1760538" y="2435225"/>
          <a:ext cx="26670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98" name="方程式" r:id="rId9" imgW="965160" imgH="228600" progId="Equation.3">
                  <p:embed/>
                </p:oleObj>
              </mc:Choice>
              <mc:Fallback>
                <p:oleObj name="方程式" r:id="rId9" imgW="96516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2435225"/>
                        <a:ext cx="2667000" cy="6334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7" name="Object 11"/>
          <p:cNvGraphicFramePr>
            <a:graphicFrameLocks noChangeAspect="1"/>
          </p:cNvGraphicFramePr>
          <p:nvPr/>
        </p:nvGraphicFramePr>
        <p:xfrm>
          <a:off x="1835150" y="3933825"/>
          <a:ext cx="23161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99" name="方程式" r:id="rId11" imgW="838080" imgH="228600" progId="Equation.3">
                  <p:embed/>
                </p:oleObj>
              </mc:Choice>
              <mc:Fallback>
                <p:oleObj name="方程式" r:id="rId11" imgW="8380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933825"/>
                        <a:ext cx="2316163" cy="6334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03A-AA86-4365-A03B-BA768ED141E5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Overview of interpolation problem</a:t>
            </a:r>
          </a:p>
          <a:p>
            <a:r>
              <a:rPr lang="en-US" altLang="zh-TW"/>
              <a:t>Polynomial interpolation</a:t>
            </a:r>
          </a:p>
          <a:p>
            <a:r>
              <a:rPr lang="en-US" altLang="zh-TW"/>
              <a:t>Bezier curves and b-splines</a:t>
            </a:r>
          </a:p>
          <a:p>
            <a:r>
              <a:rPr lang="en-US" altLang="zh-TW"/>
              <a:t>Least square approximation</a:t>
            </a:r>
          </a:p>
          <a:p>
            <a:r>
              <a:rPr lang="en-US" altLang="zh-TW"/>
              <a:t>Robust curve fitting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866-8EB7-4FEE-902E-AFC3068DBAD8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Divided differences (cont.)</a:t>
            </a:r>
          </a:p>
        </p:txBody>
      </p:sp>
      <p:graphicFrame>
        <p:nvGraphicFramePr>
          <p:cNvPr id="385028" name="Object 4"/>
          <p:cNvGraphicFramePr>
            <a:graphicFrameLocks noChangeAspect="1"/>
          </p:cNvGraphicFramePr>
          <p:nvPr/>
        </p:nvGraphicFramePr>
        <p:xfrm>
          <a:off x="2051050" y="1125538"/>
          <a:ext cx="659447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69" name="方程式" r:id="rId3" imgW="2387520" imgH="431640" progId="Equation.3">
                  <p:embed/>
                </p:oleObj>
              </mc:Choice>
              <mc:Fallback>
                <p:oleObj name="方程式" r:id="rId3" imgW="23875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125538"/>
                        <a:ext cx="6594475" cy="1196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29" name="Object 5"/>
          <p:cNvGraphicFramePr>
            <a:graphicFrameLocks noChangeAspect="1"/>
          </p:cNvGraphicFramePr>
          <p:nvPr/>
        </p:nvGraphicFramePr>
        <p:xfrm>
          <a:off x="900113" y="2636838"/>
          <a:ext cx="77200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70" name="方程式" r:id="rId5" imgW="2793960" imgH="228600" progId="Equation.3">
                  <p:embed/>
                </p:oleObj>
              </mc:Choice>
              <mc:Fallback>
                <p:oleObj name="方程式" r:id="rId5" imgW="27939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36838"/>
                        <a:ext cx="7720012" cy="6334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0" name="Object 6"/>
          <p:cNvGraphicFramePr>
            <a:graphicFrameLocks noChangeAspect="1"/>
          </p:cNvGraphicFramePr>
          <p:nvPr/>
        </p:nvGraphicFramePr>
        <p:xfrm>
          <a:off x="2124075" y="3284538"/>
          <a:ext cx="6456363" cy="302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71" name="方程式" r:id="rId7" imgW="2336760" imgH="1091880" progId="Equation.3">
                  <p:embed/>
                </p:oleObj>
              </mc:Choice>
              <mc:Fallback>
                <p:oleObj name="方程式" r:id="rId7" imgW="2336760" imgH="1091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284538"/>
                        <a:ext cx="6456363" cy="30273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1" name="Object 7"/>
          <p:cNvGraphicFramePr>
            <a:graphicFrameLocks noChangeAspect="1"/>
          </p:cNvGraphicFramePr>
          <p:nvPr/>
        </p:nvGraphicFramePr>
        <p:xfrm>
          <a:off x="2179638" y="6092825"/>
          <a:ext cx="80803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72" name="方程式" r:id="rId9" imgW="291960" imgH="215640" progId="Equation.3">
                  <p:embed/>
                </p:oleObj>
              </mc:Choice>
              <mc:Fallback>
                <p:oleObj name="方程式" r:id="rId9" imgW="29196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6092825"/>
                        <a:ext cx="808037" cy="5984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822825"/>
          </a:xfrm>
          <a:noFill/>
          <a:ln/>
        </p:spPr>
        <p:txBody>
          <a:bodyPr/>
          <a:lstStyle/>
          <a:p>
            <a:r>
              <a:rPr lang="en-US" altLang="zh-TW"/>
              <a:t>Let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	then</a:t>
            </a:r>
          </a:p>
          <a:p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764E-5E37-4E46-B66E-6617BEF5B16A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Divided differences (cont.)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One can show in similar fashion that </a:t>
            </a:r>
            <a:br>
              <a:rPr lang="en-US" altLang="zh-TW"/>
            </a:br>
            <a:r>
              <a:rPr lang="en-US" altLang="zh-TW" i="1"/>
              <a:t>P</a:t>
            </a:r>
            <a:r>
              <a:rPr lang="en-US" altLang="zh-TW" i="1" baseline="-25000"/>
              <a:t>n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 i="1" baseline="-25000"/>
              <a:t>i</a:t>
            </a:r>
            <a:r>
              <a:rPr lang="en-US" altLang="zh-TW"/>
              <a:t>) = </a:t>
            </a:r>
            <a:r>
              <a:rPr lang="en-US" altLang="zh-TW" i="1"/>
              <a:t>f</a:t>
            </a:r>
            <a:r>
              <a:rPr lang="en-US" altLang="zh-TW" i="1" baseline="-25000"/>
              <a:t>i</a:t>
            </a:r>
            <a:r>
              <a:rPr lang="en-US" altLang="zh-TW"/>
              <a:t> if </a:t>
            </a:r>
            <a:r>
              <a:rPr lang="en-US" altLang="zh-TW" i="1"/>
              <a:t>a</a:t>
            </a:r>
            <a:r>
              <a:rPr lang="en-US" altLang="zh-TW" i="1" baseline="-25000"/>
              <a:t>i</a:t>
            </a:r>
            <a:r>
              <a:rPr lang="en-US" altLang="zh-TW"/>
              <a:t> = </a:t>
            </a:r>
            <a:r>
              <a:rPr lang="en-US" altLang="zh-TW" i="1"/>
              <a:t>f</a:t>
            </a:r>
            <a:r>
              <a:rPr lang="en-US" altLang="zh-TW"/>
              <a:t>[</a:t>
            </a:r>
            <a:r>
              <a:rPr lang="en-US" altLang="zh-TW" i="1"/>
              <a:t>x</a:t>
            </a:r>
            <a:r>
              <a:rPr lang="en-US" altLang="zh-TW" i="1" baseline="-25000"/>
              <a:t>0</a:t>
            </a:r>
            <a:r>
              <a:rPr lang="en-US" altLang="zh-TW"/>
              <a:t>, </a:t>
            </a:r>
            <a:r>
              <a:rPr lang="en-US" altLang="zh-TW" i="1"/>
              <a:t>x</a:t>
            </a:r>
            <a:r>
              <a:rPr lang="en-US" altLang="zh-TW" i="1" baseline="-25000"/>
              <a:t>1</a:t>
            </a:r>
            <a:r>
              <a:rPr lang="en-US" altLang="zh-TW"/>
              <a:t>, …, </a:t>
            </a:r>
            <a:r>
              <a:rPr lang="en-US" altLang="zh-TW" i="1"/>
              <a:t>x</a:t>
            </a:r>
            <a:r>
              <a:rPr lang="en-US" altLang="zh-TW" i="1" baseline="-25000"/>
              <a:t>i</a:t>
            </a:r>
            <a:r>
              <a:rPr lang="en-US" altLang="zh-TW"/>
              <a:t>]</a:t>
            </a:r>
          </a:p>
          <a:p>
            <a:endParaRPr lang="en-US" altLang="zh-TW" sz="2400"/>
          </a:p>
          <a:p>
            <a:r>
              <a:rPr lang="en-US" altLang="zh-TW"/>
              <a:t>We can then rewrite</a:t>
            </a:r>
          </a:p>
        </p:txBody>
      </p:sp>
      <p:graphicFrame>
        <p:nvGraphicFramePr>
          <p:cNvPr id="389124" name="Object 4"/>
          <p:cNvGraphicFramePr>
            <a:graphicFrameLocks noChangeAspect="1"/>
          </p:cNvGraphicFramePr>
          <p:nvPr/>
        </p:nvGraphicFramePr>
        <p:xfrm>
          <a:off x="684213" y="4581525"/>
          <a:ext cx="7931150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5" name="方程式" r:id="rId3" imgW="2869920" imgH="685800" progId="Equation.3">
                  <p:embed/>
                </p:oleObj>
              </mc:Choice>
              <mc:Fallback>
                <p:oleObj name="方程式" r:id="rId3" imgW="286992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81525"/>
                        <a:ext cx="7931150" cy="19002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6" name="Object 6"/>
          <p:cNvGraphicFramePr>
            <a:graphicFrameLocks noChangeAspect="1"/>
          </p:cNvGraphicFramePr>
          <p:nvPr/>
        </p:nvGraphicFramePr>
        <p:xfrm>
          <a:off x="684213" y="3314700"/>
          <a:ext cx="7894637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6" name="方程式" r:id="rId5" imgW="2857320" imgH="457200" progId="Equation.3">
                  <p:embed/>
                </p:oleObj>
              </mc:Choice>
              <mc:Fallback>
                <p:oleObj name="方程式" r:id="rId5" imgW="28573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14700"/>
                        <a:ext cx="7894637" cy="1266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A57E-999E-4215-A757-6278B0B7A09C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Divided Differences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392196" name="Picture 4" descr="File00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687763"/>
            <a:ext cx="7705725" cy="261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2197" name="Picture 5" descr="File00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052513"/>
            <a:ext cx="7704138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83C8-C8E9-4D2E-88D3-59FCAAD97BDB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Divided Differences (cont.)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394244" name="Picture 4" descr="File0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7705725" cy="261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94245" name="Object 5"/>
          <p:cNvGraphicFramePr>
            <a:graphicFrameLocks noChangeAspect="1"/>
          </p:cNvGraphicFramePr>
          <p:nvPr/>
        </p:nvGraphicFramePr>
        <p:xfrm>
          <a:off x="900113" y="4221163"/>
          <a:ext cx="7931150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55" name="方程式" r:id="rId4" imgW="2869920" imgH="685800" progId="Equation.3">
                  <p:embed/>
                </p:oleObj>
              </mc:Choice>
              <mc:Fallback>
                <p:oleObj name="方程式" r:id="rId4" imgW="286992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21163"/>
                        <a:ext cx="7931150" cy="19002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E1F5-A8F4-439E-9AE7-6C37C3D80911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Divided Differences (cont.)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933825"/>
            <a:ext cx="8229600" cy="2374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/>
              <a:t>If only the first four points are used,</a:t>
            </a:r>
          </a:p>
        </p:txBody>
      </p:sp>
      <p:pic>
        <p:nvPicPr>
          <p:cNvPr id="393220" name="Picture 4" descr="File0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7705725" cy="261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93221" name="Object 5"/>
          <p:cNvGraphicFramePr>
            <a:graphicFrameLocks noChangeAspect="1"/>
          </p:cNvGraphicFramePr>
          <p:nvPr/>
        </p:nvGraphicFramePr>
        <p:xfrm>
          <a:off x="1284288" y="4587875"/>
          <a:ext cx="7161212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33" name="方程式" r:id="rId4" imgW="2590560" imgH="672840" progId="Equation.3">
                  <p:embed/>
                </p:oleObj>
              </mc:Choice>
              <mc:Fallback>
                <p:oleObj name="方程式" r:id="rId4" imgW="2590560" imgH="672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4587875"/>
                        <a:ext cx="7161212" cy="18653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3" name="Freeform 7"/>
          <p:cNvSpPr>
            <a:spLocks/>
          </p:cNvSpPr>
          <p:nvPr/>
        </p:nvSpPr>
        <p:spPr bwMode="auto">
          <a:xfrm>
            <a:off x="1042988" y="2492375"/>
            <a:ext cx="5616575" cy="720725"/>
          </a:xfrm>
          <a:custGeom>
            <a:avLst/>
            <a:gdLst>
              <a:gd name="T0" fmla="*/ 0 w 3538"/>
              <a:gd name="T1" fmla="*/ 454 h 454"/>
              <a:gd name="T2" fmla="*/ 862 w 3538"/>
              <a:gd name="T3" fmla="*/ 454 h 454"/>
              <a:gd name="T4" fmla="*/ 862 w 3538"/>
              <a:gd name="T5" fmla="*/ 363 h 454"/>
              <a:gd name="T6" fmla="*/ 1679 w 3538"/>
              <a:gd name="T7" fmla="*/ 363 h 454"/>
              <a:gd name="T8" fmla="*/ 1679 w 3538"/>
              <a:gd name="T9" fmla="*/ 227 h 454"/>
              <a:gd name="T10" fmla="*/ 2631 w 3538"/>
              <a:gd name="T11" fmla="*/ 227 h 454"/>
              <a:gd name="T12" fmla="*/ 2631 w 3538"/>
              <a:gd name="T13" fmla="*/ 136 h 454"/>
              <a:gd name="T14" fmla="*/ 3538 w 3538"/>
              <a:gd name="T15" fmla="*/ 136 h 454"/>
              <a:gd name="T16" fmla="*/ 3538 w 3538"/>
              <a:gd name="T17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38" h="454">
                <a:moveTo>
                  <a:pt x="0" y="454"/>
                </a:moveTo>
                <a:lnTo>
                  <a:pt x="862" y="454"/>
                </a:lnTo>
                <a:lnTo>
                  <a:pt x="862" y="363"/>
                </a:lnTo>
                <a:lnTo>
                  <a:pt x="1679" y="363"/>
                </a:lnTo>
                <a:lnTo>
                  <a:pt x="1679" y="227"/>
                </a:lnTo>
                <a:lnTo>
                  <a:pt x="2631" y="227"/>
                </a:lnTo>
                <a:lnTo>
                  <a:pt x="2631" y="136"/>
                </a:lnTo>
                <a:lnTo>
                  <a:pt x="3538" y="136"/>
                </a:lnTo>
                <a:lnTo>
                  <a:pt x="3538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524-BF2B-45FB-9A1E-1E6906921D3C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Divided Differences (cont.)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149725"/>
            <a:ext cx="8229600" cy="2159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/>
              <a:t>If the 5th point is added</a:t>
            </a:r>
          </a:p>
        </p:txBody>
      </p:sp>
      <p:pic>
        <p:nvPicPr>
          <p:cNvPr id="395268" name="Picture 4" descr="File0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7705725" cy="261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95269" name="Object 5"/>
          <p:cNvGraphicFramePr>
            <a:graphicFrameLocks noChangeAspect="1"/>
          </p:cNvGraphicFramePr>
          <p:nvPr/>
        </p:nvGraphicFramePr>
        <p:xfrm>
          <a:off x="684213" y="5013325"/>
          <a:ext cx="83534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79" name="方程式" r:id="rId4" imgW="3022560" imgH="431640" progId="Equation.3">
                  <p:embed/>
                </p:oleObj>
              </mc:Choice>
              <mc:Fallback>
                <p:oleObj name="方程式" r:id="rId4" imgW="30225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13325"/>
                        <a:ext cx="8353425" cy="1196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B5F9-E3E4-401C-954E-8A6FA1244480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Identical Polynomials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123950"/>
            <a:ext cx="8999537" cy="5545138"/>
          </a:xfrm>
        </p:spPr>
        <p:txBody>
          <a:bodyPr/>
          <a:lstStyle/>
          <a:p>
            <a:r>
              <a:rPr lang="en-US" altLang="zh-TW"/>
              <a:t>Every polynomial of degree </a:t>
            </a:r>
            <a:r>
              <a:rPr lang="en-US" altLang="zh-TW" i="1"/>
              <a:t>n</a:t>
            </a:r>
            <a:r>
              <a:rPr lang="en-US" altLang="zh-TW"/>
              <a:t> that has the same value at </a:t>
            </a:r>
            <a:r>
              <a:rPr lang="en-US" altLang="zh-TW" i="1"/>
              <a:t>n+1</a:t>
            </a:r>
            <a:r>
              <a:rPr lang="en-US" altLang="zh-TW"/>
              <a:t> distinct points is exactly the same</a:t>
            </a:r>
          </a:p>
          <a:p>
            <a:r>
              <a:rPr lang="en-US" altLang="zh-TW"/>
              <a:t>Proof by contradiction</a:t>
            </a:r>
          </a:p>
          <a:p>
            <a:pPr lvl="1"/>
            <a:r>
              <a:rPr lang="en-US" altLang="zh-TW"/>
              <a:t>Suppose there are two different polynomials</a:t>
            </a:r>
          </a:p>
          <a:p>
            <a:pPr lvl="1"/>
            <a:r>
              <a:rPr lang="en-US" altLang="zh-TW"/>
              <a:t>Their difference </a:t>
            </a:r>
            <a:r>
              <a:rPr lang="en-US" altLang="zh-TW" i="1"/>
              <a:t>D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= </a:t>
            </a:r>
            <a:r>
              <a:rPr lang="en-US" altLang="zh-TW" i="1"/>
              <a:t>P</a:t>
            </a:r>
            <a:r>
              <a:rPr lang="en-US" altLang="zh-TW" i="1" baseline="-25000"/>
              <a:t>n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– </a:t>
            </a:r>
            <a:r>
              <a:rPr lang="en-US" altLang="zh-TW" i="1"/>
              <a:t>Q</a:t>
            </a:r>
            <a:r>
              <a:rPr lang="en-US" altLang="zh-TW" i="1" baseline="-25000"/>
              <a:t>n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is a polynomial of at most degree n</a:t>
            </a:r>
          </a:p>
          <a:p>
            <a:pPr lvl="1"/>
            <a:r>
              <a:rPr lang="en-US" altLang="zh-TW" i="1"/>
              <a:t>P</a:t>
            </a:r>
            <a:r>
              <a:rPr lang="en-US" altLang="zh-TW"/>
              <a:t> and </a:t>
            </a:r>
            <a:r>
              <a:rPr lang="en-US" altLang="zh-TW" i="1"/>
              <a:t>Q</a:t>
            </a:r>
            <a:r>
              <a:rPr lang="en-US" altLang="zh-TW"/>
              <a:t> match at all </a:t>
            </a:r>
            <a:r>
              <a:rPr lang="en-US" altLang="zh-TW" i="1"/>
              <a:t>n</a:t>
            </a:r>
            <a:r>
              <a:rPr lang="en-US" altLang="zh-TW"/>
              <a:t>+1 points</a:t>
            </a:r>
            <a:r>
              <a:rPr lang="en-US" altLang="zh-TW">
                <a:sym typeface="Wingdings" pitchFamily="2" charset="2"/>
              </a:rPr>
              <a:t> </a:t>
            </a:r>
            <a:r>
              <a:rPr lang="en-US" altLang="zh-TW" i="1">
                <a:sym typeface="Wingdings" pitchFamily="2" charset="2"/>
              </a:rPr>
              <a:t>D</a:t>
            </a:r>
            <a:r>
              <a:rPr lang="en-US" altLang="zh-TW">
                <a:sym typeface="Wingdings" pitchFamily="2" charset="2"/>
              </a:rPr>
              <a:t>(</a:t>
            </a:r>
            <a:r>
              <a:rPr lang="en-US" altLang="zh-TW" i="1">
                <a:sym typeface="Wingdings" pitchFamily="2" charset="2"/>
              </a:rPr>
              <a:t>x</a:t>
            </a:r>
            <a:r>
              <a:rPr lang="en-US" altLang="zh-TW">
                <a:sym typeface="Wingdings" pitchFamily="2" charset="2"/>
              </a:rPr>
              <a:t>) = 0 at these </a:t>
            </a:r>
            <a:r>
              <a:rPr lang="en-US" altLang="zh-TW" i="1">
                <a:sym typeface="Wingdings" pitchFamily="2" charset="2"/>
              </a:rPr>
              <a:t>n</a:t>
            </a:r>
            <a:r>
              <a:rPr lang="en-US" altLang="zh-TW">
                <a:sym typeface="Wingdings" pitchFamily="2" charset="2"/>
              </a:rPr>
              <a:t>+1 points, i.e., </a:t>
            </a:r>
            <a:r>
              <a:rPr lang="en-US" altLang="zh-TW" i="1">
                <a:sym typeface="Wingdings" pitchFamily="2" charset="2"/>
              </a:rPr>
              <a:t>D</a:t>
            </a:r>
            <a:r>
              <a:rPr lang="en-US" altLang="zh-TW">
                <a:sym typeface="Wingdings" pitchFamily="2" charset="2"/>
              </a:rPr>
              <a:t>(</a:t>
            </a:r>
            <a:r>
              <a:rPr lang="en-US" altLang="zh-TW" i="1">
                <a:sym typeface="Wingdings" pitchFamily="2" charset="2"/>
              </a:rPr>
              <a:t>x</a:t>
            </a:r>
            <a:r>
              <a:rPr lang="en-US" altLang="zh-TW">
                <a:sym typeface="Wingdings" pitchFamily="2" charset="2"/>
              </a:rPr>
              <a:t>) has </a:t>
            </a:r>
            <a:r>
              <a:rPr lang="en-US" altLang="zh-TW" i="1">
                <a:sym typeface="Wingdings" pitchFamily="2" charset="2"/>
              </a:rPr>
              <a:t>n</a:t>
            </a:r>
            <a:r>
              <a:rPr lang="en-US" altLang="zh-TW">
                <a:sym typeface="Wingdings" pitchFamily="2" charset="2"/>
              </a:rPr>
              <a:t>+1 distinct zeros</a:t>
            </a:r>
          </a:p>
          <a:p>
            <a:pPr lvl="1"/>
            <a:r>
              <a:rPr lang="en-US" altLang="zh-TW">
                <a:sym typeface="Wingdings" pitchFamily="2" charset="2"/>
              </a:rPr>
              <a:t>However, </a:t>
            </a:r>
            <a:r>
              <a:rPr lang="en-US" altLang="zh-TW" i="1">
                <a:sym typeface="Wingdings" pitchFamily="2" charset="2"/>
              </a:rPr>
              <a:t>D</a:t>
            </a:r>
            <a:r>
              <a:rPr lang="en-US" altLang="zh-TW">
                <a:sym typeface="Wingdings" pitchFamily="2" charset="2"/>
              </a:rPr>
              <a:t>(</a:t>
            </a:r>
            <a:r>
              <a:rPr lang="en-US" altLang="zh-TW" i="1">
                <a:sym typeface="Wingdings" pitchFamily="2" charset="2"/>
              </a:rPr>
              <a:t>x</a:t>
            </a:r>
            <a:r>
              <a:rPr lang="en-US" altLang="zh-TW">
                <a:sym typeface="Wingdings" pitchFamily="2" charset="2"/>
              </a:rPr>
              <a:t>) is of at most degree </a:t>
            </a:r>
            <a:r>
              <a:rPr lang="en-US" altLang="zh-TW" i="1">
                <a:sym typeface="Wingdings" pitchFamily="2" charset="2"/>
              </a:rPr>
              <a:t>n</a:t>
            </a:r>
            <a:r>
              <a:rPr lang="en-US" altLang="zh-TW">
                <a:sym typeface="Wingdings" pitchFamily="2" charset="2"/>
              </a:rPr>
              <a:t>  </a:t>
            </a:r>
            <a:r>
              <a:rPr lang="en-US" altLang="zh-TW" i="1">
                <a:sym typeface="Wingdings" pitchFamily="2" charset="2"/>
              </a:rPr>
              <a:t>n</a:t>
            </a:r>
            <a:r>
              <a:rPr lang="en-US" altLang="zh-TW">
                <a:sym typeface="Wingdings" pitchFamily="2" charset="2"/>
              </a:rPr>
              <a:t> zeros at most</a:t>
            </a:r>
          </a:p>
          <a:p>
            <a:pPr lvl="1"/>
            <a:r>
              <a:rPr lang="en-US" altLang="zh-TW">
                <a:sym typeface="Wingdings" pitchFamily="2" charset="2"/>
              </a:rPr>
              <a:t>Contradicts!  </a:t>
            </a:r>
            <a:r>
              <a:rPr lang="en-US" altLang="zh-TW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AB59-AD26-4791-8BD7-35E0D4B38B85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Different Forms of </a:t>
            </a:r>
            <a:br>
              <a:rPr lang="en-US" altLang="zh-TW" sz="3600"/>
            </a:br>
            <a:r>
              <a:rPr lang="en-US" altLang="zh-TW" sz="3600"/>
              <a:t>Polynomial Interpolation 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Polynomials of degree </a:t>
            </a:r>
            <a:r>
              <a:rPr lang="en-US" altLang="zh-TW" i="1"/>
              <a:t>n</a:t>
            </a:r>
            <a:r>
              <a:rPr lang="en-US" altLang="zh-TW"/>
              <a:t> that interpolate </a:t>
            </a:r>
            <a:r>
              <a:rPr lang="en-US" altLang="zh-TW" i="1"/>
              <a:t>n</a:t>
            </a:r>
            <a:r>
              <a:rPr lang="en-US" altLang="zh-TW"/>
              <a:t>+1 data points are identical</a:t>
            </a:r>
          </a:p>
          <a:p>
            <a:endParaRPr lang="en-US" altLang="zh-TW"/>
          </a:p>
          <a:p>
            <a:r>
              <a:rPr lang="en-US" altLang="zh-TW"/>
              <a:t>Their error terms are also identical</a:t>
            </a:r>
          </a:p>
          <a:p>
            <a:endParaRPr lang="en-US" altLang="zh-TW"/>
          </a:p>
          <a:p>
            <a:r>
              <a:rPr lang="en-US" altLang="zh-TW"/>
              <a:t>Only need to derive the error term for one form of interpolating polynomial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CED4-8471-4BC5-B067-FA5A851F6C6C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Error Estimation When </a:t>
            </a:r>
            <a:r>
              <a:rPr lang="en-US" altLang="zh-TW" sz="3600" i="1"/>
              <a:t>f</a:t>
            </a:r>
            <a:r>
              <a:rPr lang="en-US" altLang="zh-TW" sz="3600"/>
              <a:t>(</a:t>
            </a:r>
            <a:r>
              <a:rPr lang="en-US" altLang="zh-TW" sz="3600" i="1"/>
              <a:t>x</a:t>
            </a:r>
            <a:r>
              <a:rPr lang="en-US" altLang="zh-TW" sz="3600"/>
              <a:t>) is unknown—The Next Term Rule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</a:t>
            </a:r>
            <a:r>
              <a:rPr lang="en-US" altLang="zh-TW" i="1"/>
              <a:t>n</a:t>
            </a:r>
            <a:r>
              <a:rPr lang="en-US" altLang="zh-TW"/>
              <a:t>th order divided difference is an approximation for </a:t>
            </a:r>
            <a:r>
              <a:rPr lang="en-US" altLang="zh-TW" i="1"/>
              <a:t>f</a:t>
            </a:r>
            <a:r>
              <a:rPr lang="en-US" altLang="zh-TW" baseline="30000"/>
              <a:t>(</a:t>
            </a:r>
            <a:r>
              <a:rPr lang="en-US" altLang="zh-TW" i="1" baseline="30000"/>
              <a:t>n</a:t>
            </a:r>
            <a:r>
              <a:rPr lang="en-US" altLang="zh-TW" baseline="30000"/>
              <a:t>)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)/</a:t>
            </a:r>
            <a:r>
              <a:rPr lang="en-US" altLang="zh-TW" i="1"/>
              <a:t>n</a:t>
            </a:r>
            <a:r>
              <a:rPr lang="en-US" altLang="zh-TW"/>
              <a:t>!</a:t>
            </a:r>
          </a:p>
          <a:p>
            <a:endParaRPr lang="en-US" altLang="zh-TW"/>
          </a:p>
          <a:p>
            <a:r>
              <a:rPr lang="en-US" altLang="zh-TW"/>
              <a:t>It can be shown in Chap 5 that </a:t>
            </a:r>
          </a:p>
          <a:p>
            <a:pPr>
              <a:buFont typeface="Wingdings" pitchFamily="2" charset="2"/>
              <a:buNone/>
            </a:pPr>
            <a:endParaRPr lang="en-US" altLang="zh-TW" sz="1000" i="1"/>
          </a:p>
          <a:p>
            <a:pPr>
              <a:buFont typeface="Wingdings" pitchFamily="2" charset="2"/>
              <a:buNone/>
            </a:pPr>
            <a:r>
              <a:rPr lang="en-US" altLang="zh-TW" i="1"/>
              <a:t>E</a:t>
            </a:r>
            <a:r>
              <a:rPr lang="en-US" altLang="zh-TW" i="1" baseline="-25000"/>
              <a:t>n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= the value of the next term that would be </a:t>
            </a:r>
            <a:br>
              <a:rPr lang="en-US" altLang="zh-TW"/>
            </a:br>
            <a:r>
              <a:rPr lang="en-US" altLang="zh-TW"/>
              <a:t>         added to </a:t>
            </a:r>
            <a:r>
              <a:rPr lang="en-US" altLang="zh-TW" i="1"/>
              <a:t>P</a:t>
            </a:r>
            <a:r>
              <a:rPr lang="en-US" altLang="zh-TW" i="1" baseline="-25000"/>
              <a:t>n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5271-747E-4EE3-8296-56EC7E9FE188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Function Differences Method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100"/>
              <a:t>If </a:t>
            </a:r>
            <a:r>
              <a:rPr lang="en-US" altLang="zh-TW" sz="3100" i="1"/>
              <a:t>x</a:t>
            </a:r>
            <a:r>
              <a:rPr lang="en-US" altLang="zh-TW" sz="3100"/>
              <a:t>-values of data points are evenly spaced, divided differences method can be expressed as</a:t>
            </a: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852488" y="3594100"/>
          <a:ext cx="8183562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5" name="方程式" r:id="rId3" imgW="3441600" imgH="685800" progId="Equation.3">
                  <p:embed/>
                </p:oleObj>
              </mc:Choice>
              <mc:Fallback>
                <p:oleObj name="方程式" r:id="rId3" imgW="34416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3594100"/>
                        <a:ext cx="8183562" cy="1635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5" name="Object 5"/>
          <p:cNvGraphicFramePr>
            <a:graphicFrameLocks noChangeAspect="1"/>
          </p:cNvGraphicFramePr>
          <p:nvPr/>
        </p:nvGraphicFramePr>
        <p:xfrm>
          <a:off x="179388" y="2997200"/>
          <a:ext cx="12350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6" name="方程式" r:id="rId5" imgW="495000" imgH="228600" progId="Equation.3">
                  <p:embed/>
                </p:oleObj>
              </mc:Choice>
              <mc:Fallback>
                <p:oleObj name="方程式" r:id="rId5" imgW="495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997200"/>
                        <a:ext cx="123507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6508-81D3-4DE0-95BE-90A1A2AF5BC5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Interpolation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040313"/>
          </a:xfrm>
        </p:spPr>
        <p:txBody>
          <a:bodyPr/>
          <a:lstStyle/>
          <a:p>
            <a:r>
              <a:rPr lang="en-US" altLang="zh-TW"/>
              <a:t>Basic problem: for given data</a:t>
            </a:r>
          </a:p>
          <a:p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	with </a:t>
            </a:r>
            <a:r>
              <a:rPr lang="en-US" altLang="zh-TW" i="1"/>
              <a:t>x</a:t>
            </a:r>
            <a:r>
              <a:rPr lang="en-US" altLang="zh-TW" baseline="-25000"/>
              <a:t>1</a:t>
            </a:r>
            <a:r>
              <a:rPr lang="en-US" altLang="zh-TW"/>
              <a:t> &lt; </a:t>
            </a:r>
            <a:r>
              <a:rPr lang="en-US" altLang="zh-TW" i="1"/>
              <a:t>x</a:t>
            </a:r>
            <a:r>
              <a:rPr lang="en-US" altLang="zh-TW" baseline="-25000"/>
              <a:t>2</a:t>
            </a:r>
            <a:r>
              <a:rPr lang="en-US" altLang="zh-TW"/>
              <a:t> &lt; … &lt; </a:t>
            </a:r>
            <a:r>
              <a:rPr lang="en-US" altLang="zh-TW" i="1"/>
              <a:t>x</a:t>
            </a:r>
            <a:r>
              <a:rPr lang="en-US" altLang="zh-TW" baseline="-25000"/>
              <a:t>m</a:t>
            </a:r>
            <a:r>
              <a:rPr lang="en-US" altLang="zh-TW"/>
              <a:t> determine function</a:t>
            </a:r>
            <a:br>
              <a:rPr lang="en-US" altLang="zh-TW"/>
            </a:br>
            <a:r>
              <a:rPr lang="en-US" altLang="zh-TW"/>
              <a:t> </a:t>
            </a:r>
            <a:r>
              <a:rPr lang="en-US" altLang="zh-TW" i="1"/>
              <a:t>f</a:t>
            </a:r>
            <a:r>
              <a:rPr lang="en-US" altLang="zh-TW"/>
              <a:t> : </a:t>
            </a:r>
            <a:r>
              <a:rPr lang="en-US" altLang="zh-TW">
                <a:sym typeface="Wingdings" pitchFamily="2" charset="2"/>
              </a:rPr>
              <a:t>            such that</a:t>
            </a:r>
            <a:endParaRPr lang="en-US" altLang="zh-TW"/>
          </a:p>
          <a:p>
            <a:endParaRPr lang="en-US" altLang="zh-TW" sz="2800"/>
          </a:p>
          <a:p>
            <a:pPr>
              <a:buFont typeface="Wingdings" pitchFamily="2" charset="2"/>
              <a:buNone/>
            </a:pPr>
            <a:r>
              <a:rPr lang="en-US" altLang="zh-TW"/>
              <a:t>	</a:t>
            </a:r>
            <a:r>
              <a:rPr lang="en-US" altLang="zh-TW" i="1"/>
              <a:t>f</a:t>
            </a:r>
            <a:r>
              <a:rPr lang="en-US" altLang="zh-TW"/>
              <a:t> is </a:t>
            </a:r>
            <a:r>
              <a:rPr lang="en-US" altLang="zh-TW">
                <a:solidFill>
                  <a:srgbClr val="FFFF00"/>
                </a:solidFill>
              </a:rPr>
              <a:t>interpolating function</a:t>
            </a:r>
            <a:r>
              <a:rPr lang="en-US" altLang="zh-TW"/>
              <a:t>, or </a:t>
            </a:r>
            <a:r>
              <a:rPr lang="en-US" altLang="zh-TW">
                <a:solidFill>
                  <a:srgbClr val="FFFF00"/>
                </a:solidFill>
              </a:rPr>
              <a:t>interpolant</a:t>
            </a:r>
            <a:r>
              <a:rPr lang="en-US" altLang="zh-TW"/>
              <a:t>, for given data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 </a:t>
            </a:r>
          </a:p>
        </p:txBody>
      </p:sp>
      <p:graphicFrame>
        <p:nvGraphicFramePr>
          <p:cNvPr id="374788" name="Object 4"/>
          <p:cNvGraphicFramePr>
            <a:graphicFrameLocks noChangeAspect="1"/>
          </p:cNvGraphicFramePr>
          <p:nvPr/>
        </p:nvGraphicFramePr>
        <p:xfrm>
          <a:off x="3132138" y="1620838"/>
          <a:ext cx="36004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22" name="方程式" r:id="rId3" imgW="1282680" imgH="228600" progId="Equation.3">
                  <p:embed/>
                </p:oleObj>
              </mc:Choice>
              <mc:Fallback>
                <p:oleObj name="方程式" r:id="rId3" imgW="12826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620838"/>
                        <a:ext cx="3600450" cy="644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47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781300"/>
            <a:ext cx="10525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4790" name="Object 6"/>
          <p:cNvGraphicFramePr>
            <a:graphicFrameLocks noChangeAspect="1"/>
          </p:cNvGraphicFramePr>
          <p:nvPr/>
        </p:nvGraphicFramePr>
        <p:xfrm>
          <a:off x="2843213" y="3143250"/>
          <a:ext cx="422116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23" name="方程式" r:id="rId6" imgW="1498320" imgH="228600" progId="Equation.3">
                  <p:embed/>
                </p:oleObj>
              </mc:Choice>
              <mc:Fallback>
                <p:oleObj name="方程式" r:id="rId6" imgW="149832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143250"/>
                        <a:ext cx="4221162" cy="6461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4803" name="Group 19"/>
          <p:cNvGrpSpPr>
            <a:grpSpLocks/>
          </p:cNvGrpSpPr>
          <p:nvPr/>
        </p:nvGrpSpPr>
        <p:grpSpPr bwMode="auto">
          <a:xfrm>
            <a:off x="5148263" y="4292600"/>
            <a:ext cx="3527425" cy="2159000"/>
            <a:chOff x="3198" y="2750"/>
            <a:chExt cx="2222" cy="1360"/>
          </a:xfrm>
        </p:grpSpPr>
        <p:sp>
          <p:nvSpPr>
            <p:cNvPr id="374792" name="Line 8"/>
            <p:cNvSpPr>
              <a:spLocks noChangeShapeType="1"/>
            </p:cNvSpPr>
            <p:nvPr/>
          </p:nvSpPr>
          <p:spPr bwMode="auto">
            <a:xfrm>
              <a:off x="3198" y="3929"/>
              <a:ext cx="2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4793" name="Line 9"/>
            <p:cNvSpPr>
              <a:spLocks noChangeShapeType="1"/>
            </p:cNvSpPr>
            <p:nvPr/>
          </p:nvSpPr>
          <p:spPr bwMode="auto">
            <a:xfrm flipH="1" flipV="1">
              <a:off x="3424" y="2750"/>
              <a:ext cx="1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4794" name="Oval 10"/>
            <p:cNvSpPr>
              <a:spLocks noChangeArrowheads="1"/>
            </p:cNvSpPr>
            <p:nvPr/>
          </p:nvSpPr>
          <p:spPr bwMode="auto">
            <a:xfrm flipH="1">
              <a:off x="3651" y="3248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4795" name="Oval 11"/>
            <p:cNvSpPr>
              <a:spLocks noChangeArrowheads="1"/>
            </p:cNvSpPr>
            <p:nvPr/>
          </p:nvSpPr>
          <p:spPr bwMode="auto">
            <a:xfrm flipH="1">
              <a:off x="3742" y="3339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4796" name="Oval 12"/>
            <p:cNvSpPr>
              <a:spLocks noChangeArrowheads="1"/>
            </p:cNvSpPr>
            <p:nvPr/>
          </p:nvSpPr>
          <p:spPr bwMode="auto">
            <a:xfrm flipH="1">
              <a:off x="4059" y="3610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4797" name="Oval 13"/>
            <p:cNvSpPr>
              <a:spLocks noChangeArrowheads="1"/>
            </p:cNvSpPr>
            <p:nvPr/>
          </p:nvSpPr>
          <p:spPr bwMode="auto">
            <a:xfrm flipH="1">
              <a:off x="4196" y="3837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4798" name="Oval 14"/>
            <p:cNvSpPr>
              <a:spLocks noChangeArrowheads="1"/>
            </p:cNvSpPr>
            <p:nvPr/>
          </p:nvSpPr>
          <p:spPr bwMode="auto">
            <a:xfrm flipH="1">
              <a:off x="4785" y="2839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4799" name="Oval 15"/>
            <p:cNvSpPr>
              <a:spLocks noChangeArrowheads="1"/>
            </p:cNvSpPr>
            <p:nvPr/>
          </p:nvSpPr>
          <p:spPr bwMode="auto">
            <a:xfrm flipH="1">
              <a:off x="4967" y="2885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4800" name="Freeform 16"/>
            <p:cNvSpPr>
              <a:spLocks/>
            </p:cNvSpPr>
            <p:nvPr/>
          </p:nvSpPr>
          <p:spPr bwMode="auto">
            <a:xfrm>
              <a:off x="3606" y="2794"/>
              <a:ext cx="1587" cy="1157"/>
            </a:xfrm>
            <a:custGeom>
              <a:avLst/>
              <a:gdLst>
                <a:gd name="T0" fmla="*/ 0 w 1587"/>
                <a:gd name="T1" fmla="*/ 61 h 1157"/>
                <a:gd name="T2" fmla="*/ 45 w 1587"/>
                <a:gd name="T3" fmla="*/ 378 h 1157"/>
                <a:gd name="T4" fmla="*/ 136 w 1587"/>
                <a:gd name="T5" fmla="*/ 651 h 1157"/>
                <a:gd name="T6" fmla="*/ 272 w 1587"/>
                <a:gd name="T7" fmla="*/ 242 h 1157"/>
                <a:gd name="T8" fmla="*/ 499 w 1587"/>
                <a:gd name="T9" fmla="*/ 877 h 1157"/>
                <a:gd name="T10" fmla="*/ 680 w 1587"/>
                <a:gd name="T11" fmla="*/ 1013 h 1157"/>
                <a:gd name="T12" fmla="*/ 1270 w 1587"/>
                <a:gd name="T13" fmla="*/ 15 h 1157"/>
                <a:gd name="T14" fmla="*/ 1587 w 1587"/>
                <a:gd name="T15" fmla="*/ 923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7" h="1157">
                  <a:moveTo>
                    <a:pt x="0" y="61"/>
                  </a:moveTo>
                  <a:cubicBezTo>
                    <a:pt x="11" y="170"/>
                    <a:pt x="22" y="280"/>
                    <a:pt x="45" y="378"/>
                  </a:cubicBezTo>
                  <a:cubicBezTo>
                    <a:pt x="68" y="476"/>
                    <a:pt x="98" y="674"/>
                    <a:pt x="136" y="651"/>
                  </a:cubicBezTo>
                  <a:cubicBezTo>
                    <a:pt x="174" y="628"/>
                    <a:pt x="212" y="204"/>
                    <a:pt x="272" y="242"/>
                  </a:cubicBezTo>
                  <a:cubicBezTo>
                    <a:pt x="332" y="280"/>
                    <a:pt x="431" y="749"/>
                    <a:pt x="499" y="877"/>
                  </a:cubicBezTo>
                  <a:cubicBezTo>
                    <a:pt x="567" y="1005"/>
                    <a:pt x="552" y="1157"/>
                    <a:pt x="680" y="1013"/>
                  </a:cubicBezTo>
                  <a:cubicBezTo>
                    <a:pt x="808" y="869"/>
                    <a:pt x="1119" y="30"/>
                    <a:pt x="1270" y="15"/>
                  </a:cubicBezTo>
                  <a:cubicBezTo>
                    <a:pt x="1421" y="0"/>
                    <a:pt x="1504" y="461"/>
                    <a:pt x="1587" y="9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2FF6-6A76-4BC5-A4F3-41216C569AE6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Definition of Function Differences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687887"/>
          </a:xfrm>
        </p:spPr>
        <p:txBody>
          <a:bodyPr/>
          <a:lstStyle/>
          <a:p>
            <a:r>
              <a:rPr lang="en-US" altLang="zh-TW"/>
              <a:t>First-order differences</a:t>
            </a:r>
          </a:p>
          <a:p>
            <a:endParaRPr lang="en-US" altLang="zh-TW"/>
          </a:p>
          <a:p>
            <a:r>
              <a:rPr lang="en-US" altLang="zh-TW"/>
              <a:t>Second-order differences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 i="1"/>
              <a:t>n</a:t>
            </a:r>
            <a:r>
              <a:rPr lang="en-US" altLang="zh-TW"/>
              <a:t>th-order differences</a:t>
            </a:r>
          </a:p>
        </p:txBody>
      </p:sp>
      <p:graphicFrame>
        <p:nvGraphicFramePr>
          <p:cNvPr id="402436" name="Object 4"/>
          <p:cNvGraphicFramePr>
            <a:graphicFrameLocks noChangeAspect="1"/>
          </p:cNvGraphicFramePr>
          <p:nvPr/>
        </p:nvGraphicFramePr>
        <p:xfrm>
          <a:off x="900113" y="1925638"/>
          <a:ext cx="23177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79" name="方程式" r:id="rId3" imgW="838080" imgH="228600" progId="Equation.3">
                  <p:embed/>
                </p:oleObj>
              </mc:Choice>
              <mc:Fallback>
                <p:oleObj name="方程式" r:id="rId3" imgW="8380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25638"/>
                        <a:ext cx="2317750" cy="6334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7" name="Object 5"/>
          <p:cNvGraphicFramePr>
            <a:graphicFrameLocks noChangeAspect="1"/>
          </p:cNvGraphicFramePr>
          <p:nvPr/>
        </p:nvGraphicFramePr>
        <p:xfrm>
          <a:off x="971550" y="3078163"/>
          <a:ext cx="6637338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80" name="方程式" r:id="rId5" imgW="2400120" imgH="457200" progId="Equation.3">
                  <p:embed/>
                </p:oleObj>
              </mc:Choice>
              <mc:Fallback>
                <p:oleObj name="方程式" r:id="rId5" imgW="24001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78163"/>
                        <a:ext cx="6637338" cy="1266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8" name="Object 6"/>
          <p:cNvGraphicFramePr>
            <a:graphicFrameLocks noChangeAspect="1"/>
          </p:cNvGraphicFramePr>
          <p:nvPr/>
        </p:nvGraphicFramePr>
        <p:xfrm>
          <a:off x="900113" y="4794250"/>
          <a:ext cx="7373937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81" name="方程式" r:id="rId7" imgW="2666880" imgH="393480" progId="Equation.3">
                  <p:embed/>
                </p:oleObj>
              </mc:Choice>
              <mc:Fallback>
                <p:oleObj name="方程式" r:id="rId7" imgW="26668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94250"/>
                        <a:ext cx="7373937" cy="1092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9" name="Object 7"/>
          <p:cNvGraphicFramePr>
            <a:graphicFrameLocks noChangeAspect="1"/>
          </p:cNvGraphicFramePr>
          <p:nvPr/>
        </p:nvGraphicFramePr>
        <p:xfrm>
          <a:off x="971550" y="5734050"/>
          <a:ext cx="28432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82" name="方程式" r:id="rId9" imgW="1028520" imgH="203040" progId="Equation.3">
                  <p:embed/>
                </p:oleObj>
              </mc:Choice>
              <mc:Fallback>
                <p:oleObj name="方程式" r:id="rId9" imgW="102852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34050"/>
                        <a:ext cx="2843213" cy="5635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40" name="Text Box 8"/>
          <p:cNvSpPr txBox="1">
            <a:spLocks noChangeArrowheads="1"/>
          </p:cNvSpPr>
          <p:nvPr/>
        </p:nvSpPr>
        <p:spPr bwMode="auto">
          <a:xfrm>
            <a:off x="5795963" y="4149725"/>
            <a:ext cx="281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FF00"/>
                </a:solidFill>
                <a:latin typeface="Times New Roman" pitchFamily="18" charset="0"/>
              </a:rPr>
              <a:t>Binomial coefficients</a:t>
            </a:r>
          </a:p>
        </p:txBody>
      </p:sp>
      <p:sp>
        <p:nvSpPr>
          <p:cNvPr id="402441" name="Line 9"/>
          <p:cNvSpPr>
            <a:spLocks noChangeShapeType="1"/>
          </p:cNvSpPr>
          <p:nvPr/>
        </p:nvSpPr>
        <p:spPr bwMode="auto">
          <a:xfrm flipV="1">
            <a:off x="3203575" y="4581525"/>
            <a:ext cx="2663825" cy="576263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2442" name="Line 10"/>
          <p:cNvSpPr>
            <a:spLocks noChangeShapeType="1"/>
          </p:cNvSpPr>
          <p:nvPr/>
        </p:nvSpPr>
        <p:spPr bwMode="auto">
          <a:xfrm flipV="1">
            <a:off x="5795963" y="4581525"/>
            <a:ext cx="504825" cy="2889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40" grpId="0"/>
      <p:bldP spid="402441" grpId="0" animBg="1"/>
      <p:bldP spid="4024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4C38-5399-4B1D-B7F5-6AF5A3B32F0D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dirty="0"/>
          </a:p>
        </p:txBody>
      </p:sp>
      <p:graphicFrame>
        <p:nvGraphicFramePr>
          <p:cNvPr id="400389" name="Object 5"/>
          <p:cNvGraphicFramePr>
            <a:graphicFrameLocks noChangeAspect="1"/>
          </p:cNvGraphicFramePr>
          <p:nvPr/>
        </p:nvGraphicFramePr>
        <p:xfrm>
          <a:off x="611188" y="44450"/>
          <a:ext cx="484505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0" name="方程式" r:id="rId3" imgW="1752480" imgH="393480" progId="Equation.3">
                  <p:embed/>
                </p:oleObj>
              </mc:Choice>
              <mc:Fallback>
                <p:oleObj name="方程式" r:id="rId3" imgW="17524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450"/>
                        <a:ext cx="4845050" cy="10906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0" name="Object 6"/>
          <p:cNvGraphicFramePr>
            <a:graphicFrameLocks noChangeAspect="1"/>
          </p:cNvGraphicFramePr>
          <p:nvPr/>
        </p:nvGraphicFramePr>
        <p:xfrm>
          <a:off x="395288" y="1338263"/>
          <a:ext cx="842327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1" name="方程式" r:id="rId5" imgW="3047760" imgH="419040" progId="Equation.3">
                  <p:embed/>
                </p:oleObj>
              </mc:Choice>
              <mc:Fallback>
                <p:oleObj name="方程式" r:id="rId5" imgW="30477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38263"/>
                        <a:ext cx="8423275" cy="11604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430206"/>
              </p:ext>
            </p:extLst>
          </p:nvPr>
        </p:nvGraphicFramePr>
        <p:xfrm>
          <a:off x="539750" y="3356992"/>
          <a:ext cx="7673975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2" name="方程式" r:id="rId7" imgW="2971800" imgH="863280" progId="Equation.3">
                  <p:embed/>
                </p:oleObj>
              </mc:Choice>
              <mc:Fallback>
                <p:oleObj name="方程式" r:id="rId7" imgW="2971800" imgH="863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56992"/>
                        <a:ext cx="7673975" cy="2235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3" name="Object 9"/>
          <p:cNvGraphicFramePr>
            <a:graphicFrameLocks noChangeAspect="1"/>
          </p:cNvGraphicFramePr>
          <p:nvPr/>
        </p:nvGraphicFramePr>
        <p:xfrm>
          <a:off x="3943350" y="2562225"/>
          <a:ext cx="129857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3" name="方程式" r:id="rId9" imgW="469800" imgH="419040" progId="Equation.3">
                  <p:embed/>
                </p:oleObj>
              </mc:Choice>
              <mc:Fallback>
                <p:oleObj name="方程式" r:id="rId9" imgW="46980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2562225"/>
                        <a:ext cx="1298575" cy="1162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885859"/>
              </p:ext>
            </p:extLst>
          </p:nvPr>
        </p:nvGraphicFramePr>
        <p:xfrm>
          <a:off x="1093788" y="5589588"/>
          <a:ext cx="4951412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4" name="方程式" r:id="rId11" imgW="1917360" imgH="419040" progId="Equation.3">
                  <p:embed/>
                </p:oleObj>
              </mc:Choice>
              <mc:Fallback>
                <p:oleObj name="方程式" r:id="rId11" imgW="191736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5589588"/>
                        <a:ext cx="4951412" cy="10842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2086-CC6E-4E1A-AA05-E003A98D11CE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Function Differences (cont.)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3100"/>
          </a:p>
        </p:txBody>
      </p:sp>
      <p:graphicFrame>
        <p:nvGraphicFramePr>
          <p:cNvPr id="403461" name="Object 5"/>
          <p:cNvGraphicFramePr>
            <a:graphicFrameLocks noChangeAspect="1"/>
          </p:cNvGraphicFramePr>
          <p:nvPr/>
        </p:nvGraphicFramePr>
        <p:xfrm>
          <a:off x="539750" y="1052513"/>
          <a:ext cx="12350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91" name="方程式" r:id="rId3" imgW="495000" imgH="228600" progId="Equation.3">
                  <p:embed/>
                </p:oleObj>
              </mc:Choice>
              <mc:Fallback>
                <p:oleObj name="方程式" r:id="rId3" imgW="495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052513"/>
                        <a:ext cx="123507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2" name="Object 6"/>
          <p:cNvGraphicFramePr>
            <a:graphicFrameLocks noChangeAspect="1"/>
          </p:cNvGraphicFramePr>
          <p:nvPr/>
        </p:nvGraphicFramePr>
        <p:xfrm>
          <a:off x="1052513" y="3357563"/>
          <a:ext cx="6796087" cy="299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92" name="方程式" r:id="rId5" imgW="2857320" imgH="1257120" progId="Equation.3">
                  <p:embed/>
                </p:oleObj>
              </mc:Choice>
              <mc:Fallback>
                <p:oleObj name="方程式" r:id="rId5" imgW="2857320" imgH="1257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3357563"/>
                        <a:ext cx="6796087" cy="29987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3" name="Object 7"/>
          <p:cNvGraphicFramePr>
            <a:graphicFrameLocks noChangeAspect="1"/>
          </p:cNvGraphicFramePr>
          <p:nvPr/>
        </p:nvGraphicFramePr>
        <p:xfrm>
          <a:off x="960438" y="1700213"/>
          <a:ext cx="8183562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93" name="方程式" r:id="rId7" imgW="3441600" imgH="685800" progId="Equation.3">
                  <p:embed/>
                </p:oleObj>
              </mc:Choice>
              <mc:Fallback>
                <p:oleObj name="方程式" r:id="rId7" imgW="344160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1700213"/>
                        <a:ext cx="8183562" cy="1635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4F1D-B5E7-47D0-9F25-2B117318703C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Function Differences (cont.)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3100"/>
          </a:p>
        </p:txBody>
      </p:sp>
      <p:graphicFrame>
        <p:nvGraphicFramePr>
          <p:cNvPr id="404484" name="Object 4"/>
          <p:cNvGraphicFramePr>
            <a:graphicFrameLocks noChangeAspect="1"/>
          </p:cNvGraphicFramePr>
          <p:nvPr/>
        </p:nvGraphicFramePr>
        <p:xfrm>
          <a:off x="393700" y="1409700"/>
          <a:ext cx="949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27" name="方程式" r:id="rId3" imgW="380880" imgH="228600" progId="Equation.3">
                  <p:embed/>
                </p:oleObj>
              </mc:Choice>
              <mc:Fallback>
                <p:oleObj name="方程式" r:id="rId3" imgW="3808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409700"/>
                        <a:ext cx="94932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5" name="Object 5"/>
          <p:cNvGraphicFramePr>
            <a:graphicFrameLocks noChangeAspect="1"/>
          </p:cNvGraphicFramePr>
          <p:nvPr/>
        </p:nvGraphicFramePr>
        <p:xfrm>
          <a:off x="1376363" y="1193800"/>
          <a:ext cx="6796087" cy="299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28" name="方程式" r:id="rId5" imgW="2857320" imgH="1257120" progId="Equation.3">
                  <p:embed/>
                </p:oleObj>
              </mc:Choice>
              <mc:Fallback>
                <p:oleObj name="方程式" r:id="rId5" imgW="2857320" imgH="1257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193800"/>
                        <a:ext cx="6796087" cy="29987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7" name="Object 7"/>
          <p:cNvGraphicFramePr>
            <a:graphicFrameLocks noChangeAspect="1"/>
          </p:cNvGraphicFramePr>
          <p:nvPr/>
        </p:nvGraphicFramePr>
        <p:xfrm>
          <a:off x="565150" y="5010150"/>
          <a:ext cx="85788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29" name="方程式" r:id="rId7" imgW="3606480" imgH="393480" progId="Equation.3">
                  <p:embed/>
                </p:oleObj>
              </mc:Choice>
              <mc:Fallback>
                <p:oleObj name="方程式" r:id="rId7" imgW="36064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5010150"/>
                        <a:ext cx="8578850" cy="9398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489" name="Freeform 9"/>
          <p:cNvSpPr>
            <a:spLocks/>
          </p:cNvSpPr>
          <p:nvPr/>
        </p:nvSpPr>
        <p:spPr bwMode="auto">
          <a:xfrm>
            <a:off x="4427538" y="4002088"/>
            <a:ext cx="69850" cy="1008062"/>
          </a:xfrm>
          <a:custGeom>
            <a:avLst/>
            <a:gdLst>
              <a:gd name="T0" fmla="*/ 532 w 532"/>
              <a:gd name="T1" fmla="*/ 0 h 707"/>
              <a:gd name="T2" fmla="*/ 380 w 532"/>
              <a:gd name="T3" fmla="*/ 218 h 707"/>
              <a:gd name="T4" fmla="*/ 239 w 532"/>
              <a:gd name="T5" fmla="*/ 402 h 707"/>
              <a:gd name="T6" fmla="*/ 206 w 532"/>
              <a:gd name="T7" fmla="*/ 468 h 707"/>
              <a:gd name="T8" fmla="*/ 141 w 532"/>
              <a:gd name="T9" fmla="*/ 511 h 707"/>
              <a:gd name="T10" fmla="*/ 76 w 532"/>
              <a:gd name="T11" fmla="*/ 598 h 707"/>
              <a:gd name="T12" fmla="*/ 43 w 532"/>
              <a:gd name="T13" fmla="*/ 641 h 707"/>
              <a:gd name="T14" fmla="*/ 0 w 532"/>
              <a:gd name="T15" fmla="*/ 707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2" h="707">
                <a:moveTo>
                  <a:pt x="532" y="0"/>
                </a:moveTo>
                <a:cubicBezTo>
                  <a:pt x="458" y="51"/>
                  <a:pt x="454" y="168"/>
                  <a:pt x="380" y="218"/>
                </a:cubicBezTo>
                <a:cubicBezTo>
                  <a:pt x="335" y="281"/>
                  <a:pt x="282" y="339"/>
                  <a:pt x="239" y="402"/>
                </a:cubicBezTo>
                <a:cubicBezTo>
                  <a:pt x="231" y="426"/>
                  <a:pt x="226" y="450"/>
                  <a:pt x="206" y="468"/>
                </a:cubicBezTo>
                <a:cubicBezTo>
                  <a:pt x="186" y="485"/>
                  <a:pt x="157" y="490"/>
                  <a:pt x="141" y="511"/>
                </a:cubicBezTo>
                <a:cubicBezTo>
                  <a:pt x="119" y="540"/>
                  <a:pt x="98" y="569"/>
                  <a:pt x="76" y="598"/>
                </a:cubicBezTo>
                <a:cubicBezTo>
                  <a:pt x="65" y="612"/>
                  <a:pt x="53" y="626"/>
                  <a:pt x="43" y="641"/>
                </a:cubicBezTo>
                <a:cubicBezTo>
                  <a:pt x="29" y="663"/>
                  <a:pt x="0" y="707"/>
                  <a:pt x="0" y="707"/>
                </a:cubicBezTo>
              </a:path>
            </a:pathLst>
          </a:custGeom>
          <a:noFill/>
          <a:ln w="57150" cmpd="sng">
            <a:solidFill>
              <a:srgbClr val="FFFF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04490" name="Object 10"/>
          <p:cNvGraphicFramePr>
            <a:graphicFrameLocks noChangeAspect="1"/>
          </p:cNvGraphicFramePr>
          <p:nvPr/>
        </p:nvGraphicFramePr>
        <p:xfrm>
          <a:off x="4598988" y="4011613"/>
          <a:ext cx="16144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30" name="方程式" r:id="rId9" imgW="647640" imgH="393480" progId="Equation.3">
                  <p:embed/>
                </p:oleObj>
              </mc:Choice>
              <mc:Fallback>
                <p:oleObj name="方程式" r:id="rId9" imgW="64764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4011613"/>
                        <a:ext cx="1614487" cy="984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FF09-FF0E-4C50-A88B-793FF5078C3E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Function Difference</a:t>
            </a:r>
          </a:p>
        </p:txBody>
      </p:sp>
      <p:pic>
        <p:nvPicPr>
          <p:cNvPr id="405508" name="Picture 4" descr="File00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5774" r="2582" b="12810"/>
          <a:stretch>
            <a:fillRect/>
          </a:stretch>
        </p:blipFill>
        <p:spPr bwMode="auto">
          <a:xfrm>
            <a:off x="142875" y="3357563"/>
            <a:ext cx="9001125" cy="297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5509" name="Object 5"/>
          <p:cNvGraphicFramePr>
            <a:graphicFrameLocks noChangeAspect="1"/>
          </p:cNvGraphicFramePr>
          <p:nvPr/>
        </p:nvGraphicFramePr>
        <p:xfrm>
          <a:off x="250825" y="1484313"/>
          <a:ext cx="67643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29" name="方程式" r:id="rId4" imgW="3200400" imgH="393480" progId="Equation.3">
                  <p:embed/>
                </p:oleObj>
              </mc:Choice>
              <mc:Fallback>
                <p:oleObj name="方程式" r:id="rId4" imgW="32004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84313"/>
                        <a:ext cx="6764338" cy="835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0" name="Object 6"/>
          <p:cNvGraphicFramePr>
            <a:graphicFrameLocks noChangeAspect="1"/>
          </p:cNvGraphicFramePr>
          <p:nvPr/>
        </p:nvGraphicFramePr>
        <p:xfrm>
          <a:off x="820738" y="2349500"/>
          <a:ext cx="8323262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30" name="方程式" r:id="rId6" imgW="3936960" imgH="469800" progId="Equation.3">
                  <p:embed/>
                </p:oleObj>
              </mc:Choice>
              <mc:Fallback>
                <p:oleObj name="方程式" r:id="rId6" imgW="393696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2349500"/>
                        <a:ext cx="8323262" cy="9953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12747-47ED-46D1-854F-24ECC296F27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Interpolation (cont.)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Additional data might be specified, such as slope of interpolation function at given points</a:t>
            </a:r>
          </a:p>
          <a:p>
            <a:endParaRPr lang="en-US" altLang="zh-TW"/>
          </a:p>
          <a:p>
            <a:r>
              <a:rPr lang="en-US" altLang="zh-TW"/>
              <a:t>Additional constraints might be imposed, such as smoothness, monotonicity, or convexity of interpolation function</a:t>
            </a:r>
          </a:p>
          <a:p>
            <a:endParaRPr lang="en-US" altLang="zh-TW"/>
          </a:p>
          <a:p>
            <a:r>
              <a:rPr lang="en-US" altLang="zh-TW" i="1"/>
              <a:t>f</a:t>
            </a:r>
            <a:r>
              <a:rPr lang="en-US" altLang="zh-TW"/>
              <a:t> could be function of more than one variable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D8CA-D3A2-4F74-8D53-5352E9B42AF5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Purposes of Interpolation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Plotting smooth curve through discrete data points</a:t>
            </a:r>
          </a:p>
          <a:p>
            <a:endParaRPr lang="en-US" altLang="zh-TW"/>
          </a:p>
          <a:p>
            <a:r>
              <a:rPr lang="en-US" altLang="zh-TW"/>
              <a:t>Reading between lines of table</a:t>
            </a:r>
          </a:p>
          <a:p>
            <a:endParaRPr lang="en-US" altLang="zh-TW"/>
          </a:p>
          <a:p>
            <a:r>
              <a:rPr lang="en-US" altLang="zh-TW"/>
              <a:t>Differentiating or integrating tabular data</a:t>
            </a:r>
          </a:p>
          <a:p>
            <a:endParaRPr lang="en-US" altLang="zh-TW"/>
          </a:p>
          <a:p>
            <a:r>
              <a:rPr lang="en-US" altLang="zh-TW"/>
              <a:t>Replacing complicated function by simple one</a:t>
            </a:r>
          </a:p>
          <a:p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4BF5-4159-4CDC-98B2-BFC3B62247DF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Interpolation vs Approximation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sz="3000"/>
              <a:t>Interpolation function fits given data points exactly</a:t>
            </a:r>
          </a:p>
          <a:p>
            <a:r>
              <a:rPr lang="en-US" altLang="zh-TW" sz="3000"/>
              <a:t>Interpolation is inappropriate if data points subject to significant errors</a:t>
            </a:r>
          </a:p>
          <a:p>
            <a:r>
              <a:rPr lang="en-US" altLang="zh-TW" sz="3000"/>
              <a:t>Approximation is usually preferable for smoothing noisy data</a:t>
            </a:r>
          </a:p>
        </p:txBody>
      </p:sp>
      <p:grpSp>
        <p:nvGrpSpPr>
          <p:cNvPr id="377860" name="Group 4"/>
          <p:cNvGrpSpPr>
            <a:grpSpLocks/>
          </p:cNvGrpSpPr>
          <p:nvPr/>
        </p:nvGrpSpPr>
        <p:grpSpPr bwMode="auto">
          <a:xfrm>
            <a:off x="1042988" y="4437063"/>
            <a:ext cx="3168650" cy="2014537"/>
            <a:chOff x="3198" y="2750"/>
            <a:chExt cx="2222" cy="1360"/>
          </a:xfrm>
        </p:grpSpPr>
        <p:sp>
          <p:nvSpPr>
            <p:cNvPr id="377861" name="Line 5"/>
            <p:cNvSpPr>
              <a:spLocks noChangeShapeType="1"/>
            </p:cNvSpPr>
            <p:nvPr/>
          </p:nvSpPr>
          <p:spPr bwMode="auto">
            <a:xfrm>
              <a:off x="3198" y="3929"/>
              <a:ext cx="2222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7862" name="Line 6"/>
            <p:cNvSpPr>
              <a:spLocks noChangeShapeType="1"/>
            </p:cNvSpPr>
            <p:nvPr/>
          </p:nvSpPr>
          <p:spPr bwMode="auto">
            <a:xfrm flipH="1" flipV="1">
              <a:off x="3424" y="2750"/>
              <a:ext cx="1" cy="136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7863" name="Oval 7"/>
            <p:cNvSpPr>
              <a:spLocks noChangeArrowheads="1"/>
            </p:cNvSpPr>
            <p:nvPr/>
          </p:nvSpPr>
          <p:spPr bwMode="auto">
            <a:xfrm flipH="1">
              <a:off x="3651" y="3248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64" name="Oval 8"/>
            <p:cNvSpPr>
              <a:spLocks noChangeArrowheads="1"/>
            </p:cNvSpPr>
            <p:nvPr/>
          </p:nvSpPr>
          <p:spPr bwMode="auto">
            <a:xfrm flipH="1">
              <a:off x="3742" y="3339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65" name="Oval 9"/>
            <p:cNvSpPr>
              <a:spLocks noChangeArrowheads="1"/>
            </p:cNvSpPr>
            <p:nvPr/>
          </p:nvSpPr>
          <p:spPr bwMode="auto">
            <a:xfrm flipH="1">
              <a:off x="4059" y="3610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66" name="Oval 10"/>
            <p:cNvSpPr>
              <a:spLocks noChangeArrowheads="1"/>
            </p:cNvSpPr>
            <p:nvPr/>
          </p:nvSpPr>
          <p:spPr bwMode="auto">
            <a:xfrm flipH="1">
              <a:off x="4196" y="3837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67" name="Oval 11"/>
            <p:cNvSpPr>
              <a:spLocks noChangeArrowheads="1"/>
            </p:cNvSpPr>
            <p:nvPr/>
          </p:nvSpPr>
          <p:spPr bwMode="auto">
            <a:xfrm flipH="1">
              <a:off x="4785" y="2839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68" name="Oval 12"/>
            <p:cNvSpPr>
              <a:spLocks noChangeArrowheads="1"/>
            </p:cNvSpPr>
            <p:nvPr/>
          </p:nvSpPr>
          <p:spPr bwMode="auto">
            <a:xfrm flipH="1">
              <a:off x="4967" y="2885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69" name="Freeform 13"/>
            <p:cNvSpPr>
              <a:spLocks/>
            </p:cNvSpPr>
            <p:nvPr/>
          </p:nvSpPr>
          <p:spPr bwMode="auto">
            <a:xfrm>
              <a:off x="3606" y="2794"/>
              <a:ext cx="1587" cy="1157"/>
            </a:xfrm>
            <a:custGeom>
              <a:avLst/>
              <a:gdLst>
                <a:gd name="T0" fmla="*/ 0 w 1587"/>
                <a:gd name="T1" fmla="*/ 61 h 1157"/>
                <a:gd name="T2" fmla="*/ 45 w 1587"/>
                <a:gd name="T3" fmla="*/ 378 h 1157"/>
                <a:gd name="T4" fmla="*/ 136 w 1587"/>
                <a:gd name="T5" fmla="*/ 651 h 1157"/>
                <a:gd name="T6" fmla="*/ 272 w 1587"/>
                <a:gd name="T7" fmla="*/ 242 h 1157"/>
                <a:gd name="T8" fmla="*/ 499 w 1587"/>
                <a:gd name="T9" fmla="*/ 877 h 1157"/>
                <a:gd name="T10" fmla="*/ 680 w 1587"/>
                <a:gd name="T11" fmla="*/ 1013 h 1157"/>
                <a:gd name="T12" fmla="*/ 1270 w 1587"/>
                <a:gd name="T13" fmla="*/ 15 h 1157"/>
                <a:gd name="T14" fmla="*/ 1587 w 1587"/>
                <a:gd name="T15" fmla="*/ 923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7" h="1157">
                  <a:moveTo>
                    <a:pt x="0" y="61"/>
                  </a:moveTo>
                  <a:cubicBezTo>
                    <a:pt x="11" y="170"/>
                    <a:pt x="22" y="280"/>
                    <a:pt x="45" y="378"/>
                  </a:cubicBezTo>
                  <a:cubicBezTo>
                    <a:pt x="68" y="476"/>
                    <a:pt x="98" y="674"/>
                    <a:pt x="136" y="651"/>
                  </a:cubicBezTo>
                  <a:cubicBezTo>
                    <a:pt x="174" y="628"/>
                    <a:pt x="212" y="204"/>
                    <a:pt x="272" y="242"/>
                  </a:cubicBezTo>
                  <a:cubicBezTo>
                    <a:pt x="332" y="280"/>
                    <a:pt x="431" y="749"/>
                    <a:pt x="499" y="877"/>
                  </a:cubicBezTo>
                  <a:cubicBezTo>
                    <a:pt x="567" y="1005"/>
                    <a:pt x="552" y="1157"/>
                    <a:pt x="680" y="1013"/>
                  </a:cubicBezTo>
                  <a:cubicBezTo>
                    <a:pt x="808" y="869"/>
                    <a:pt x="1119" y="30"/>
                    <a:pt x="1270" y="15"/>
                  </a:cubicBezTo>
                  <a:cubicBezTo>
                    <a:pt x="1421" y="0"/>
                    <a:pt x="1504" y="461"/>
                    <a:pt x="1587" y="923"/>
                  </a:cubicBezTo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77870" name="Group 14"/>
          <p:cNvGrpSpPr>
            <a:grpSpLocks/>
          </p:cNvGrpSpPr>
          <p:nvPr/>
        </p:nvGrpSpPr>
        <p:grpSpPr bwMode="auto">
          <a:xfrm>
            <a:off x="5076825" y="4292600"/>
            <a:ext cx="3167063" cy="2016125"/>
            <a:chOff x="567" y="2659"/>
            <a:chExt cx="2222" cy="1542"/>
          </a:xfrm>
        </p:grpSpPr>
        <p:sp>
          <p:nvSpPr>
            <p:cNvPr id="377871" name="Line 15"/>
            <p:cNvSpPr>
              <a:spLocks noChangeShapeType="1"/>
            </p:cNvSpPr>
            <p:nvPr/>
          </p:nvSpPr>
          <p:spPr bwMode="auto">
            <a:xfrm>
              <a:off x="567" y="4020"/>
              <a:ext cx="2222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7872" name="Line 16"/>
            <p:cNvSpPr>
              <a:spLocks noChangeShapeType="1"/>
            </p:cNvSpPr>
            <p:nvPr/>
          </p:nvSpPr>
          <p:spPr bwMode="auto">
            <a:xfrm flipV="1">
              <a:off x="794" y="2659"/>
              <a:ext cx="0" cy="154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7873" name="Oval 17"/>
            <p:cNvSpPr>
              <a:spLocks noChangeArrowheads="1"/>
            </p:cNvSpPr>
            <p:nvPr/>
          </p:nvSpPr>
          <p:spPr bwMode="auto">
            <a:xfrm flipH="1">
              <a:off x="1020" y="3339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74" name="Oval 18"/>
            <p:cNvSpPr>
              <a:spLocks noChangeArrowheads="1"/>
            </p:cNvSpPr>
            <p:nvPr/>
          </p:nvSpPr>
          <p:spPr bwMode="auto">
            <a:xfrm flipH="1">
              <a:off x="1111" y="3430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75" name="Oval 19"/>
            <p:cNvSpPr>
              <a:spLocks noChangeArrowheads="1"/>
            </p:cNvSpPr>
            <p:nvPr/>
          </p:nvSpPr>
          <p:spPr bwMode="auto">
            <a:xfrm flipH="1">
              <a:off x="1428" y="3701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76" name="Oval 20"/>
            <p:cNvSpPr>
              <a:spLocks noChangeArrowheads="1"/>
            </p:cNvSpPr>
            <p:nvPr/>
          </p:nvSpPr>
          <p:spPr bwMode="auto">
            <a:xfrm flipH="1">
              <a:off x="1565" y="3928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77" name="Oval 21"/>
            <p:cNvSpPr>
              <a:spLocks noChangeArrowheads="1"/>
            </p:cNvSpPr>
            <p:nvPr/>
          </p:nvSpPr>
          <p:spPr bwMode="auto">
            <a:xfrm flipH="1">
              <a:off x="2154" y="2930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78" name="Oval 22"/>
            <p:cNvSpPr>
              <a:spLocks noChangeArrowheads="1"/>
            </p:cNvSpPr>
            <p:nvPr/>
          </p:nvSpPr>
          <p:spPr bwMode="auto">
            <a:xfrm flipH="1">
              <a:off x="2336" y="2976"/>
              <a:ext cx="45" cy="45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879" name="Freeform 23"/>
            <p:cNvSpPr>
              <a:spLocks/>
            </p:cNvSpPr>
            <p:nvPr/>
          </p:nvSpPr>
          <p:spPr bwMode="auto">
            <a:xfrm>
              <a:off x="975" y="2674"/>
              <a:ext cx="1406" cy="1255"/>
            </a:xfrm>
            <a:custGeom>
              <a:avLst/>
              <a:gdLst>
                <a:gd name="T0" fmla="*/ 0 w 1406"/>
                <a:gd name="T1" fmla="*/ 91 h 1255"/>
                <a:gd name="T2" fmla="*/ 181 w 1406"/>
                <a:gd name="T3" fmla="*/ 862 h 1255"/>
                <a:gd name="T4" fmla="*/ 544 w 1406"/>
                <a:gd name="T5" fmla="*/ 1225 h 1255"/>
                <a:gd name="T6" fmla="*/ 1089 w 1406"/>
                <a:gd name="T7" fmla="*/ 680 h 1255"/>
                <a:gd name="T8" fmla="*/ 1406 w 1406"/>
                <a:gd name="T9" fmla="*/ 0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255">
                  <a:moveTo>
                    <a:pt x="0" y="91"/>
                  </a:moveTo>
                  <a:cubicBezTo>
                    <a:pt x="45" y="382"/>
                    <a:pt x="90" y="673"/>
                    <a:pt x="181" y="862"/>
                  </a:cubicBezTo>
                  <a:cubicBezTo>
                    <a:pt x="272" y="1051"/>
                    <a:pt x="393" y="1255"/>
                    <a:pt x="544" y="1225"/>
                  </a:cubicBezTo>
                  <a:cubicBezTo>
                    <a:pt x="695" y="1195"/>
                    <a:pt x="945" y="884"/>
                    <a:pt x="1089" y="680"/>
                  </a:cubicBezTo>
                  <a:cubicBezTo>
                    <a:pt x="1233" y="476"/>
                    <a:pt x="1319" y="238"/>
                    <a:pt x="1406" y="0"/>
                  </a:cubicBezTo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2D1E-F163-48B8-833E-B74E1EE98338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Issues in Interpolation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472112"/>
          </a:xfrm>
        </p:spPr>
        <p:txBody>
          <a:bodyPr/>
          <a:lstStyle/>
          <a:p>
            <a:r>
              <a:rPr lang="en-US" altLang="zh-TW"/>
              <a:t>There are arbitrarily many functions interpolating given data points</a:t>
            </a:r>
          </a:p>
          <a:p>
            <a:endParaRPr lang="en-US" altLang="zh-TW" sz="1000"/>
          </a:p>
          <a:p>
            <a:r>
              <a:rPr lang="en-US" altLang="zh-TW"/>
              <a:t>What form should function have?</a:t>
            </a:r>
          </a:p>
          <a:p>
            <a:endParaRPr lang="en-US" altLang="zh-TW" sz="1000"/>
          </a:p>
          <a:p>
            <a:r>
              <a:rPr lang="en-US" altLang="zh-TW" sz="3000"/>
              <a:t>How should function behave between data points</a:t>
            </a:r>
          </a:p>
          <a:p>
            <a:endParaRPr lang="en-US" altLang="zh-TW" sz="1000"/>
          </a:p>
          <a:p>
            <a:r>
              <a:rPr lang="en-US" altLang="zh-TW"/>
              <a:t>Should function inherit properties of data, such as montonicity, convexity, or periodicity?</a:t>
            </a:r>
          </a:p>
          <a:p>
            <a:endParaRPr lang="en-US" altLang="zh-TW" sz="1000"/>
          </a:p>
          <a:p>
            <a:r>
              <a:rPr lang="en-US" altLang="zh-TW"/>
              <a:t>Are parameters that define interpolating function meaningful?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F630-88D4-4EA1-BD1E-853F08FD607D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Choosing Interpolant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51831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/>
              <a:t>Choose function for interpolation based on</a:t>
            </a:r>
          </a:p>
          <a:p>
            <a:endParaRPr lang="en-US" altLang="zh-TW" sz="1600"/>
          </a:p>
          <a:p>
            <a:r>
              <a:rPr lang="en-US" altLang="zh-TW"/>
              <a:t>How easy function is to work with</a:t>
            </a:r>
          </a:p>
          <a:p>
            <a:pPr lvl="1"/>
            <a:r>
              <a:rPr lang="en-US" altLang="zh-TW"/>
              <a:t>determining its parameters</a:t>
            </a:r>
          </a:p>
          <a:p>
            <a:pPr lvl="1"/>
            <a:r>
              <a:rPr lang="en-US" altLang="zh-TW"/>
              <a:t>evaluating function</a:t>
            </a:r>
          </a:p>
          <a:p>
            <a:pPr lvl="1"/>
            <a:r>
              <a:rPr lang="en-US" altLang="zh-TW"/>
              <a:t>differentiating or integrating function</a:t>
            </a:r>
          </a:p>
          <a:p>
            <a:endParaRPr lang="en-US" altLang="zh-TW" sz="1600"/>
          </a:p>
          <a:p>
            <a:r>
              <a:rPr lang="en-US" altLang="zh-TW"/>
              <a:t>How well properties of function match properties of data to be fit (smoothness, monotonicity, convexity, periodicity,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2E46-6348-4E53-AFCB-24249955068D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Functions for Interpolation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Families of functions commonly used for interpolation include</a:t>
            </a:r>
          </a:p>
          <a:p>
            <a:pPr lvl="1">
              <a:lnSpc>
                <a:spcPct val="90000"/>
              </a:lnSpc>
            </a:pPr>
            <a:r>
              <a:rPr lang="en-US" altLang="zh-TW" sz="3000"/>
              <a:t>Polynomials</a:t>
            </a:r>
          </a:p>
          <a:p>
            <a:pPr lvl="1">
              <a:lnSpc>
                <a:spcPct val="90000"/>
              </a:lnSpc>
            </a:pPr>
            <a:r>
              <a:rPr lang="en-US" altLang="zh-TW" sz="3000"/>
              <a:t>Piecewise polynomials</a:t>
            </a:r>
          </a:p>
          <a:p>
            <a:pPr lvl="1">
              <a:lnSpc>
                <a:spcPct val="90000"/>
              </a:lnSpc>
            </a:pPr>
            <a:r>
              <a:rPr lang="en-US" altLang="zh-TW" sz="3000"/>
              <a:t>Trigonometric functions</a:t>
            </a:r>
          </a:p>
          <a:p>
            <a:pPr lvl="1">
              <a:lnSpc>
                <a:spcPct val="90000"/>
              </a:lnSpc>
            </a:pPr>
            <a:r>
              <a:rPr lang="en-US" altLang="zh-TW" sz="3000"/>
              <a:t>Exponential functions</a:t>
            </a:r>
          </a:p>
          <a:p>
            <a:pPr lvl="1">
              <a:lnSpc>
                <a:spcPct val="90000"/>
              </a:lnSpc>
            </a:pPr>
            <a:r>
              <a:rPr lang="en-US" altLang="zh-TW" sz="3000"/>
              <a:t>Rational functions</a:t>
            </a:r>
          </a:p>
          <a:p>
            <a:pPr lvl="1"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We will focus on interpolation by polynomial and piecewise polynomials for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16581</TotalTime>
  <Words>1118</Words>
  <Application>Microsoft Office PowerPoint</Application>
  <PresentationFormat>如螢幕大小 (4:3)</PresentationFormat>
  <Paragraphs>237</Paragraphs>
  <Slides>34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37" baseType="lpstr">
      <vt:lpstr>Textured</vt:lpstr>
      <vt:lpstr>方程式</vt:lpstr>
      <vt:lpstr>Microsoft 方程式編輯器 3.0</vt:lpstr>
      <vt:lpstr>Interpolation and  Curve Fitting</vt:lpstr>
      <vt:lpstr>Outline</vt:lpstr>
      <vt:lpstr>Interpolation</vt:lpstr>
      <vt:lpstr>Interpolation (cont.)</vt:lpstr>
      <vt:lpstr>Purposes of Interpolation</vt:lpstr>
      <vt:lpstr>Interpolation vs Approximation</vt:lpstr>
      <vt:lpstr>Issues in Interpolation</vt:lpstr>
      <vt:lpstr>Choosing Interpolant</vt:lpstr>
      <vt:lpstr>Functions for Interpolation</vt:lpstr>
      <vt:lpstr>Polynomial Interpolation </vt:lpstr>
      <vt:lpstr>Lagrangian Polynomials</vt:lpstr>
      <vt:lpstr>Error of Polynomial Interpolation</vt:lpstr>
      <vt:lpstr>Proof</vt:lpstr>
      <vt:lpstr>Side Note: Mean Value Theorem (MVT)</vt:lpstr>
      <vt:lpstr>Proof (cont.)</vt:lpstr>
      <vt:lpstr>Interpretation of Error Term</vt:lpstr>
      <vt:lpstr>Disadvantages of Polynomial Interpolation </vt:lpstr>
      <vt:lpstr>Divided Differences</vt:lpstr>
      <vt:lpstr>Divided differences (cont.)</vt:lpstr>
      <vt:lpstr>Divided differences (cont.)</vt:lpstr>
      <vt:lpstr>Divided differences (cont.)</vt:lpstr>
      <vt:lpstr>Example: Divided Differences</vt:lpstr>
      <vt:lpstr>Example: Divided Differences (cont.)</vt:lpstr>
      <vt:lpstr>Example: Divided Differences (cont.)</vt:lpstr>
      <vt:lpstr>Example: Divided Differences (cont.)</vt:lpstr>
      <vt:lpstr>Identical Polynomials</vt:lpstr>
      <vt:lpstr>Different Forms of  Polynomial Interpolation </vt:lpstr>
      <vt:lpstr>Error Estimation When f(x) is unknown—The Next Term Rule</vt:lpstr>
      <vt:lpstr>Function Differences Method</vt:lpstr>
      <vt:lpstr>Definition of Function Differences</vt:lpstr>
      <vt:lpstr>PowerPoint 簡報</vt:lpstr>
      <vt:lpstr>Function Differences (cont.)</vt:lpstr>
      <vt:lpstr>Function Differences (cont.)</vt:lpstr>
      <vt:lpstr>Example: Function Difference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</cp:lastModifiedBy>
  <cp:revision>467</cp:revision>
  <dcterms:created xsi:type="dcterms:W3CDTF">2006-09-01T06:13:59Z</dcterms:created>
  <dcterms:modified xsi:type="dcterms:W3CDTF">2017-03-22T10:54:31Z</dcterms:modified>
</cp:coreProperties>
</file>