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429" r:id="rId2"/>
    <p:sldId id="458" r:id="rId3"/>
    <p:sldId id="460" r:id="rId4"/>
    <p:sldId id="461" r:id="rId5"/>
    <p:sldId id="462" r:id="rId6"/>
    <p:sldId id="463" r:id="rId7"/>
    <p:sldId id="464" r:id="rId8"/>
    <p:sldId id="465" r:id="rId9"/>
    <p:sldId id="468" r:id="rId10"/>
    <p:sldId id="456" r:id="rId11"/>
    <p:sldId id="466" r:id="rId12"/>
    <p:sldId id="475" r:id="rId13"/>
    <p:sldId id="476" r:id="rId14"/>
    <p:sldId id="470" r:id="rId15"/>
    <p:sldId id="471" r:id="rId16"/>
    <p:sldId id="469" r:id="rId17"/>
    <p:sldId id="467" r:id="rId18"/>
    <p:sldId id="474" r:id="rId19"/>
  </p:sldIdLst>
  <p:sldSz cx="9144000" cy="6858000" type="screen4x3"/>
  <p:notesSz cx="9775825" cy="66452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FFFFFF"/>
    <a:srgbClr val="FFCC66"/>
    <a:srgbClr val="CC0099"/>
    <a:srgbClr val="CC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7209" autoAdjust="0"/>
  </p:normalViewPr>
  <p:slideViewPr>
    <p:cSldViewPr>
      <p:cViewPr>
        <p:scale>
          <a:sx n="66" d="100"/>
          <a:sy n="66" d="100"/>
        </p:scale>
        <p:origin x="-1212" y="-48"/>
      </p:cViewPr>
      <p:guideLst>
        <p:guide orient="horz" pos="379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57C8DF95-4BF4-4CC9-93F9-79E2EBC105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3740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38788" y="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27388" y="498475"/>
            <a:ext cx="3321050" cy="2490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488" y="3157538"/>
            <a:ext cx="7816850" cy="298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1900"/>
            <a:ext cx="423545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2" tIns="45702" rIns="91402" bIns="4570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853EE34-F2AA-41D6-B853-18B77F9171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9725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4E077-3D50-4A78-B6CF-E155139ED658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A68BE-9BDC-4FFE-AC92-66AE279E446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Note that the Taylor series expansion is 2-D, which is different from the earlier one used for deriving Euler’s method, where x is fixed, so we only need a 1-D expansion!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fld id="{5334108E-27CC-48F5-92B3-10DD02BB218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6FD56-79B4-4329-A3DD-B4ECC505F8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1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115888"/>
            <a:ext cx="2058988" cy="61928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29325" cy="6192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D1707-9D2C-4417-9104-B85967928C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311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E4916-0DA5-4BFE-81B2-9206CA2952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71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0A3AF-41A7-4F81-97D4-13E36E0F11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82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0838"/>
            <a:ext cx="40386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59FD7-78FC-47F7-A563-F6E277A8A0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87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E82E6-2DF4-4DC6-82C9-63D4871E74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5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E336A-4DA1-4236-98AD-5B8F0B6DB0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85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02DFE-CCF0-4E30-B0E7-3220DF3797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49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28910-40B1-4A4E-B42B-EBBFA70D84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8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60039-2A76-4255-A591-EEECF1D729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7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0838"/>
            <a:ext cx="8229600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7175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>
                  <a:outerShdw blurRad="38100" dist="38100" dir="2700000" algn="tl">
                    <a:srgbClr val="003366"/>
                  </a:outerShdw>
                </a:effectLst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5225"/>
            <a:ext cx="57610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r>
              <a:rPr lang="en-US" altLang="zh-TW"/>
              <a:t>Numerical Methods © Wen-Chieh Lin</a:t>
            </a:r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 b="0">
                <a:solidFill>
                  <a:srgbClr val="FFFF00"/>
                </a:solidFill>
                <a:latin typeface="+mn-lt"/>
              </a:defRPr>
            </a:lvl1pPr>
          </a:lstStyle>
          <a:p>
            <a:fld id="{6D9FF274-65D3-4514-82AB-4400B6C41C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FFFF00"/>
          </a:solidFill>
          <a:latin typeface="Times New Roman" pitchFamily="18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41.jpeg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7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10" Type="http://schemas.openxmlformats.org/officeDocument/2006/relationships/image" Target="../media/image32.emf"/><Relationship Id="rId19" Type="http://schemas.openxmlformats.org/officeDocument/2006/relationships/image" Target="../media/image36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llinois.edu/~heath/iem/ode/rungek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952500"/>
            <a:ext cx="8207375" cy="1828800"/>
          </a:xfrm>
        </p:spPr>
        <p:txBody>
          <a:bodyPr/>
          <a:lstStyle/>
          <a:p>
            <a:r>
              <a:rPr lang="en-US" altLang="zh-TW" sz="4800" dirty="0"/>
              <a:t>Numerical Solution of Ordinary Differentiation Equations</a:t>
            </a:r>
          </a:p>
        </p:txBody>
      </p:sp>
      <p:grpSp>
        <p:nvGrpSpPr>
          <p:cNvPr id="406548" name="Group 20"/>
          <p:cNvGrpSpPr>
            <a:grpSpLocks/>
          </p:cNvGrpSpPr>
          <p:nvPr/>
        </p:nvGrpSpPr>
        <p:grpSpPr bwMode="auto">
          <a:xfrm>
            <a:off x="3492500" y="2781300"/>
            <a:ext cx="3465513" cy="3511550"/>
            <a:chOff x="567" y="1626"/>
            <a:chExt cx="2183" cy="2212"/>
          </a:xfrm>
        </p:grpSpPr>
        <p:sp>
          <p:nvSpPr>
            <p:cNvPr id="406549" name="Text Box 21"/>
            <p:cNvSpPr txBox="1">
              <a:spLocks noChangeArrowheads="1"/>
            </p:cNvSpPr>
            <p:nvPr/>
          </p:nvSpPr>
          <p:spPr bwMode="auto">
            <a:xfrm>
              <a:off x="2459" y="3511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6550" name="Text Box 22"/>
            <p:cNvSpPr txBox="1">
              <a:spLocks noChangeArrowheads="1"/>
            </p:cNvSpPr>
            <p:nvPr/>
          </p:nvSpPr>
          <p:spPr bwMode="auto">
            <a:xfrm>
              <a:off x="567" y="1626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0" i="1">
                  <a:latin typeface="Times New Roman" pitchFamily="18" charset="0"/>
                </a:rPr>
                <a:t>x</a:t>
              </a:r>
              <a:r>
                <a:rPr lang="en-US" altLang="zh-TW" sz="2800" b="0" i="1" baseline="-25000">
                  <a:latin typeface="Times New Roman" pitchFamily="18" charset="0"/>
                </a:rPr>
                <a:t>2</a:t>
              </a:r>
            </a:p>
          </p:txBody>
        </p:sp>
        <p:pic>
          <p:nvPicPr>
            <p:cNvPr id="406551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" y="1970"/>
              <a:ext cx="1747" cy="1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6552" name="Line 24"/>
            <p:cNvSpPr>
              <a:spLocks noChangeShapeType="1"/>
            </p:cNvSpPr>
            <p:nvPr/>
          </p:nvSpPr>
          <p:spPr bwMode="auto">
            <a:xfrm>
              <a:off x="703" y="3712"/>
              <a:ext cx="172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6553" name="Line 25"/>
            <p:cNvSpPr>
              <a:spLocks noChangeShapeType="1"/>
            </p:cNvSpPr>
            <p:nvPr/>
          </p:nvSpPr>
          <p:spPr bwMode="auto">
            <a:xfrm flipV="1">
              <a:off x="703" y="1943"/>
              <a:ext cx="0" cy="18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7F4F-200F-4E5A-B88E-0E3372940C2A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4th Order Runge-Kutta Method (cont.)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229600" cy="4248150"/>
          </a:xfrm>
        </p:spPr>
        <p:txBody>
          <a:bodyPr/>
          <a:lstStyle/>
          <a:p>
            <a:r>
              <a:rPr lang="en-US" altLang="zh-TW"/>
              <a:t>Using a weighted average of slopes obtained at four points</a:t>
            </a:r>
          </a:p>
        </p:txBody>
      </p:sp>
      <p:graphicFrame>
        <p:nvGraphicFramePr>
          <p:cNvPr id="602116" name="Object 4"/>
          <p:cNvGraphicFramePr>
            <a:graphicFrameLocks noChangeAspect="1"/>
          </p:cNvGraphicFramePr>
          <p:nvPr/>
        </p:nvGraphicFramePr>
        <p:xfrm>
          <a:off x="814388" y="1125538"/>
          <a:ext cx="7299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5" name="方程式" r:id="rId3" imgW="2958840" imgH="393480" progId="Equation.3">
                  <p:embed/>
                </p:oleObj>
              </mc:Choice>
              <mc:Fallback>
                <p:oleObj name="方程式" r:id="rId3" imgW="2958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125538"/>
                        <a:ext cx="7299325" cy="977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17" name="Object 5"/>
          <p:cNvGraphicFramePr>
            <a:graphicFrameLocks noChangeAspect="1"/>
          </p:cNvGraphicFramePr>
          <p:nvPr/>
        </p:nvGraphicFramePr>
        <p:xfrm>
          <a:off x="884238" y="3211513"/>
          <a:ext cx="21018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6" name="方程式" r:id="rId5" imgW="888840" imgH="228600" progId="Equation.3">
                  <p:embed/>
                </p:oleObj>
              </mc:Choice>
              <mc:Fallback>
                <p:oleObj name="方程式" r:id="rId5" imgW="8888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211513"/>
                        <a:ext cx="2101850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18" name="Object 6"/>
          <p:cNvGraphicFramePr>
            <a:graphicFrameLocks noChangeAspect="1"/>
          </p:cNvGraphicFramePr>
          <p:nvPr/>
        </p:nvGraphicFramePr>
        <p:xfrm>
          <a:off x="885825" y="3787775"/>
          <a:ext cx="34210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7" name="方程式" r:id="rId7" imgW="1447560" imgH="393480" progId="Equation.3">
                  <p:embed/>
                </p:oleObj>
              </mc:Choice>
              <mc:Fallback>
                <p:oleObj name="方程式" r:id="rId7" imgW="14475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787775"/>
                        <a:ext cx="3421063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19" name="Object 7"/>
          <p:cNvGraphicFramePr>
            <a:graphicFrameLocks noChangeAspect="1"/>
          </p:cNvGraphicFramePr>
          <p:nvPr/>
        </p:nvGraphicFramePr>
        <p:xfrm>
          <a:off x="900113" y="4724400"/>
          <a:ext cx="34210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8" name="方程式" r:id="rId9" imgW="1447560" imgH="393480" progId="Equation.3">
                  <p:embed/>
                </p:oleObj>
              </mc:Choice>
              <mc:Fallback>
                <p:oleObj name="方程式" r:id="rId9" imgW="14475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3421062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20" name="Object 8"/>
          <p:cNvGraphicFramePr>
            <a:graphicFrameLocks noChangeAspect="1"/>
          </p:cNvGraphicFramePr>
          <p:nvPr/>
        </p:nvGraphicFramePr>
        <p:xfrm>
          <a:off x="957263" y="5694363"/>
          <a:ext cx="3270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99" name="方程式" r:id="rId11" imgW="1384200" imgH="228600" progId="Equation.3">
                  <p:embed/>
                </p:oleObj>
              </mc:Choice>
              <mc:Fallback>
                <p:oleObj name="方程式" r:id="rId11" imgW="1384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694363"/>
                        <a:ext cx="3270250" cy="542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2121" name="Group 9"/>
          <p:cNvGrpSpPr>
            <a:grpSpLocks/>
          </p:cNvGrpSpPr>
          <p:nvPr/>
        </p:nvGrpSpPr>
        <p:grpSpPr bwMode="auto">
          <a:xfrm>
            <a:off x="4787900" y="2708275"/>
            <a:ext cx="3817938" cy="3673475"/>
            <a:chOff x="3016" y="1706"/>
            <a:chExt cx="2405" cy="2314"/>
          </a:xfrm>
        </p:grpSpPr>
        <p:pic>
          <p:nvPicPr>
            <p:cNvPr id="602122" name="Picture 10" descr="File002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4" t="11209" r="12814" b="14732"/>
            <a:stretch>
              <a:fillRect/>
            </a:stretch>
          </p:blipFill>
          <p:spPr bwMode="auto">
            <a:xfrm>
              <a:off x="3016" y="1706"/>
              <a:ext cx="2404" cy="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02123" name="Object 11"/>
            <p:cNvGraphicFramePr>
              <a:graphicFrameLocks noChangeAspect="1"/>
            </p:cNvGraphicFramePr>
            <p:nvPr/>
          </p:nvGraphicFramePr>
          <p:xfrm>
            <a:off x="3462" y="3611"/>
            <a:ext cx="64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0" name="方程式" r:id="rId14" imgW="571320" imgH="228600" progId="Equation.3">
                    <p:embed/>
                  </p:oleObj>
                </mc:Choice>
                <mc:Fallback>
                  <p:oleObj name="方程式" r:id="rId14" imgW="57132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2" y="3611"/>
                          <a:ext cx="649" cy="2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2124" name="Object 12"/>
            <p:cNvGraphicFramePr>
              <a:graphicFrameLocks noChangeAspect="1"/>
            </p:cNvGraphicFramePr>
            <p:nvPr/>
          </p:nvGraphicFramePr>
          <p:xfrm>
            <a:off x="4165" y="3203"/>
            <a:ext cx="125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1" name="方程式" r:id="rId16" imgW="1104840" imgH="393480" progId="Equation.3">
                    <p:embed/>
                  </p:oleObj>
                </mc:Choice>
                <mc:Fallback>
                  <p:oleObj name="方程式" r:id="rId16" imgW="1104840" imgH="3934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203"/>
                          <a:ext cx="1255" cy="4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2125" name="Object 13"/>
            <p:cNvGraphicFramePr>
              <a:graphicFrameLocks noChangeAspect="1"/>
            </p:cNvGraphicFramePr>
            <p:nvPr/>
          </p:nvGraphicFramePr>
          <p:xfrm>
            <a:off x="5078" y="3747"/>
            <a:ext cx="1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2" name="方程式" r:id="rId18" imgW="88560" imgH="152280" progId="Equation.3">
                    <p:embed/>
                  </p:oleObj>
                </mc:Choice>
                <mc:Fallback>
                  <p:oleObj name="方程式" r:id="rId18" imgW="88560" imgH="152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3747"/>
                          <a:ext cx="158" cy="27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2126" name="Object 14"/>
            <p:cNvGraphicFramePr>
              <a:graphicFrameLocks noChangeAspect="1"/>
            </p:cNvGraphicFramePr>
            <p:nvPr/>
          </p:nvGraphicFramePr>
          <p:xfrm>
            <a:off x="3138" y="2069"/>
            <a:ext cx="1284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3" name="方程式" r:id="rId20" imgW="1130040" imgH="393480" progId="Equation.3">
                    <p:embed/>
                  </p:oleObj>
                </mc:Choice>
                <mc:Fallback>
                  <p:oleObj name="方程式" r:id="rId20" imgW="113004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" y="2069"/>
                          <a:ext cx="1284" cy="45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2127" name="Object 15"/>
            <p:cNvGraphicFramePr>
              <a:graphicFrameLocks noChangeAspect="1"/>
            </p:cNvGraphicFramePr>
            <p:nvPr/>
          </p:nvGraphicFramePr>
          <p:xfrm>
            <a:off x="3599" y="1752"/>
            <a:ext cx="119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4" name="方程式" r:id="rId22" imgW="1054080" imgH="228600" progId="Equation.3">
                    <p:embed/>
                  </p:oleObj>
                </mc:Choice>
                <mc:Fallback>
                  <p:oleObj name="方程式" r:id="rId22" imgW="105408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752"/>
                          <a:ext cx="1197" cy="2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2128" name="Rectangle 16"/>
            <p:cNvSpPr>
              <a:spLocks noChangeArrowheads="1"/>
            </p:cNvSpPr>
            <p:nvPr/>
          </p:nvSpPr>
          <p:spPr bwMode="auto">
            <a:xfrm>
              <a:off x="4876" y="2114"/>
              <a:ext cx="545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2129" name="Rectangle 17"/>
            <p:cNvSpPr>
              <a:spLocks noChangeArrowheads="1"/>
            </p:cNvSpPr>
            <p:nvPr/>
          </p:nvSpPr>
          <p:spPr bwMode="auto">
            <a:xfrm>
              <a:off x="3968" y="2704"/>
              <a:ext cx="92" cy="1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2130" name="Line 18"/>
            <p:cNvSpPr>
              <a:spLocks noChangeShapeType="1"/>
            </p:cNvSpPr>
            <p:nvPr/>
          </p:nvSpPr>
          <p:spPr bwMode="auto">
            <a:xfrm>
              <a:off x="3878" y="2523"/>
              <a:ext cx="247" cy="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02131" name="Object 19"/>
            <p:cNvGraphicFramePr>
              <a:graphicFrameLocks noChangeAspect="1"/>
            </p:cNvGraphicFramePr>
            <p:nvPr/>
          </p:nvGraphicFramePr>
          <p:xfrm>
            <a:off x="3017" y="1706"/>
            <a:ext cx="22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5" name="方程式" r:id="rId24" imgW="126720" imgH="126720" progId="Equation.3">
                    <p:embed/>
                  </p:oleObj>
                </mc:Choice>
                <mc:Fallback>
                  <p:oleObj name="方程式" r:id="rId24" imgW="126720" imgH="126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1706"/>
                          <a:ext cx="226" cy="22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2132" name="Line 20"/>
            <p:cNvSpPr>
              <a:spLocks noChangeShapeType="1"/>
            </p:cNvSpPr>
            <p:nvPr/>
          </p:nvSpPr>
          <p:spPr bwMode="auto">
            <a:xfrm>
              <a:off x="4175" y="3216"/>
              <a:ext cx="66" cy="1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602133" name="Object 21"/>
            <p:cNvGraphicFramePr>
              <a:graphicFrameLocks noChangeAspect="1"/>
            </p:cNvGraphicFramePr>
            <p:nvPr/>
          </p:nvGraphicFramePr>
          <p:xfrm>
            <a:off x="4785" y="2251"/>
            <a:ext cx="63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2206" name="方程式" r:id="rId26" imgW="558720" imgH="228600" progId="Equation.3">
                    <p:embed/>
                  </p:oleObj>
                </mc:Choice>
                <mc:Fallback>
                  <p:oleObj name="方程式" r:id="rId26" imgW="55872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251"/>
                          <a:ext cx="635" cy="2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2134" name="Line 22"/>
            <p:cNvSpPr>
              <a:spLocks noChangeShapeType="1"/>
            </p:cNvSpPr>
            <p:nvPr/>
          </p:nvSpPr>
          <p:spPr bwMode="auto">
            <a:xfrm>
              <a:off x="4896" y="2101"/>
              <a:ext cx="46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2F2D-0D1D-4DD0-BEB3-9D3B26BAD24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Runge-Kutta Method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0838"/>
            <a:ext cx="8496300" cy="4687887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http://www.cs.illinois.edu/~heath/iem/ode/rungekut/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57A8-FF9D-4F6E-8927-D975F84ED38A}" type="slidenum">
              <a:rPr lang="en-US" altLang="zh-TW"/>
              <a:pPr/>
              <a:t>12</a:t>
            </a:fld>
            <a:endParaRPr lang="en-US" altLang="zh-TW"/>
          </a:p>
        </p:txBody>
      </p:sp>
      <p:pic>
        <p:nvPicPr>
          <p:cNvPr id="620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7848600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Error vs. Global Error</a:t>
            </a:r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6156325" y="3789363"/>
            <a:ext cx="154146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>
                <a:solidFill>
                  <a:srgbClr val="000000"/>
                </a:solidFill>
                <a:latin typeface="Arial" charset="0"/>
              </a:rPr>
              <a:t>local error</a:t>
            </a:r>
          </a:p>
        </p:txBody>
      </p:sp>
      <p:sp>
        <p:nvSpPr>
          <p:cNvPr id="620550" name="Line 6"/>
          <p:cNvSpPr>
            <a:spLocks noChangeShapeType="1"/>
          </p:cNvSpPr>
          <p:nvPr/>
        </p:nvSpPr>
        <p:spPr bwMode="auto">
          <a:xfrm flipH="1" flipV="1">
            <a:off x="6443663" y="3068638"/>
            <a:ext cx="144462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0551" name="Line 7"/>
          <p:cNvSpPr>
            <a:spLocks noChangeShapeType="1"/>
          </p:cNvSpPr>
          <p:nvPr/>
        </p:nvSpPr>
        <p:spPr bwMode="auto">
          <a:xfrm flipH="1">
            <a:off x="5148263" y="4005263"/>
            <a:ext cx="936625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0552" name="Text Box 8"/>
          <p:cNvSpPr txBox="1">
            <a:spLocks noChangeArrowheads="1"/>
          </p:cNvSpPr>
          <p:nvPr/>
        </p:nvSpPr>
        <p:spPr bwMode="auto">
          <a:xfrm>
            <a:off x="684213" y="6243638"/>
            <a:ext cx="249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From Michael T. Heath</a:t>
            </a:r>
          </a:p>
        </p:txBody>
      </p:sp>
      <p:sp>
        <p:nvSpPr>
          <p:cNvPr id="620553" name="Text Box 9"/>
          <p:cNvSpPr txBox="1">
            <a:spLocks noChangeArrowheads="1"/>
          </p:cNvSpPr>
          <p:nvPr/>
        </p:nvSpPr>
        <p:spPr bwMode="auto">
          <a:xfrm>
            <a:off x="2484438" y="3068638"/>
            <a:ext cx="957262" cy="5794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3200">
                <a:solidFill>
                  <a:srgbClr val="000000"/>
                </a:solidFill>
                <a:latin typeface="Times New Roman" pitchFamily="18" charset="0"/>
              </a:rPr>
              <a:t>’=</a:t>
            </a:r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20554" name="Text Box 10"/>
          <p:cNvSpPr txBox="1">
            <a:spLocks noChangeArrowheads="1"/>
          </p:cNvSpPr>
          <p:nvPr/>
        </p:nvSpPr>
        <p:spPr bwMode="auto">
          <a:xfrm>
            <a:off x="971550" y="1193800"/>
            <a:ext cx="387350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620555" name="Text Box 11"/>
          <p:cNvSpPr txBox="1">
            <a:spLocks noChangeArrowheads="1"/>
          </p:cNvSpPr>
          <p:nvPr/>
        </p:nvSpPr>
        <p:spPr bwMode="auto">
          <a:xfrm>
            <a:off x="468313" y="5229225"/>
            <a:ext cx="520700" cy="5794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TW" sz="3200" i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graphicFrame>
        <p:nvGraphicFramePr>
          <p:cNvPr id="620556" name="Object 12"/>
          <p:cNvGraphicFramePr>
            <a:graphicFrameLocks noChangeAspect="1"/>
          </p:cNvGraphicFramePr>
          <p:nvPr/>
        </p:nvGraphicFramePr>
        <p:xfrm>
          <a:off x="5364163" y="4221163"/>
          <a:ext cx="24320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24" name="方程式" r:id="rId4" imgW="1028520" imgH="228600" progId="Equation.3">
                  <p:embed/>
                </p:oleObj>
              </mc:Choice>
              <mc:Fallback>
                <p:oleObj name="方程式" r:id="rId4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21163"/>
                        <a:ext cx="24320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7" name="Object 13"/>
          <p:cNvGraphicFramePr>
            <a:graphicFrameLocks noChangeAspect="1"/>
          </p:cNvGraphicFramePr>
          <p:nvPr/>
        </p:nvGraphicFramePr>
        <p:xfrm>
          <a:off x="6804025" y="2663825"/>
          <a:ext cx="17287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25" name="方程式" r:id="rId6" imgW="952200" imgH="457200" progId="Equation.3">
                  <p:embed/>
                </p:oleObj>
              </mc:Choice>
              <mc:Fallback>
                <p:oleObj name="方程式" r:id="rId6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663825"/>
                        <a:ext cx="17287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60" name="Oval 16"/>
          <p:cNvSpPr>
            <a:spLocks noChangeArrowheads="1"/>
          </p:cNvSpPr>
          <p:nvPr/>
        </p:nvSpPr>
        <p:spPr bwMode="auto">
          <a:xfrm>
            <a:off x="5003800" y="4148138"/>
            <a:ext cx="144463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0561" name="Oval 17"/>
          <p:cNvSpPr>
            <a:spLocks noChangeArrowheads="1"/>
          </p:cNvSpPr>
          <p:nvPr/>
        </p:nvSpPr>
        <p:spPr bwMode="auto">
          <a:xfrm>
            <a:off x="6300788" y="3141663"/>
            <a:ext cx="144462" cy="144462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7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8EA5-B436-4124-8456-7CF8E86A0E7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Local Error vs. Global Error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>
                <a:solidFill>
                  <a:schemeClr val="folHlink"/>
                </a:solidFill>
              </a:rPr>
              <a:t>Local error</a:t>
            </a:r>
            <a:r>
              <a:rPr lang="en-US" altLang="zh-TW"/>
              <a:t>: error made in one step of numerical method</a:t>
            </a:r>
          </a:p>
          <a:p>
            <a:endParaRPr lang="en-US" altLang="zh-TW"/>
          </a:p>
          <a:p>
            <a:pPr>
              <a:buFont typeface="Wingdings" pitchFamily="2" charset="2"/>
              <a:buNone/>
            </a:pPr>
            <a:r>
              <a:rPr lang="en-US" altLang="zh-TW"/>
              <a:t>	where </a:t>
            </a:r>
            <a:r>
              <a:rPr lang="en-US" altLang="zh-TW" i="1"/>
              <a:t>u</a:t>
            </a:r>
            <a:r>
              <a:rPr lang="en-US" altLang="zh-TW" i="1" baseline="-25000"/>
              <a:t>n-1</a:t>
            </a:r>
            <a:r>
              <a:rPr lang="en-US" altLang="zh-TW"/>
              <a:t> is the member of the solution curves that passes through (</a:t>
            </a:r>
            <a:r>
              <a:rPr lang="en-US" altLang="zh-TW" b="1"/>
              <a:t>x</a:t>
            </a:r>
            <a:r>
              <a:rPr lang="en-US" altLang="zh-TW" i="1" baseline="-25000"/>
              <a:t>n-1</a:t>
            </a:r>
            <a:r>
              <a:rPr lang="en-US" altLang="zh-TW"/>
              <a:t>,</a:t>
            </a:r>
            <a:r>
              <a:rPr lang="en-US" altLang="zh-TW" i="1"/>
              <a:t>t</a:t>
            </a:r>
            <a:r>
              <a:rPr lang="en-US" altLang="zh-TW" i="1" baseline="-25000"/>
              <a:t>n-1</a:t>
            </a:r>
            <a:r>
              <a:rPr lang="en-US" altLang="zh-TW"/>
              <a:t>)</a:t>
            </a:r>
          </a:p>
          <a:p>
            <a:endParaRPr lang="en-US" altLang="zh-TW" sz="1600"/>
          </a:p>
          <a:p>
            <a:r>
              <a:rPr lang="en-US" altLang="zh-TW">
                <a:solidFill>
                  <a:schemeClr val="folHlink"/>
                </a:solidFill>
              </a:rPr>
              <a:t>Global error</a:t>
            </a:r>
            <a:r>
              <a:rPr lang="en-US" altLang="zh-TW"/>
              <a:t>: difference between computed solution and true solution determined by initial values at </a:t>
            </a:r>
            <a:r>
              <a:rPr lang="en-US" altLang="zh-TW" i="1"/>
              <a:t>t</a:t>
            </a:r>
            <a:r>
              <a:rPr lang="en-US" altLang="zh-TW" i="1" baseline="-25000"/>
              <a:t>0</a:t>
            </a:r>
            <a:endParaRPr lang="en-US" altLang="zh-TW"/>
          </a:p>
          <a:p>
            <a:endParaRPr lang="en-US" altLang="zh-TW"/>
          </a:p>
        </p:txBody>
      </p:sp>
      <p:graphicFrame>
        <p:nvGraphicFramePr>
          <p:cNvPr id="619524" name="Object 4"/>
          <p:cNvGraphicFramePr>
            <a:graphicFrameLocks noChangeAspect="1"/>
          </p:cNvGraphicFramePr>
          <p:nvPr/>
        </p:nvGraphicFramePr>
        <p:xfrm>
          <a:off x="3203575" y="5734050"/>
          <a:ext cx="39941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48" name="方程式" r:id="rId3" imgW="1688760" imgH="228600" progId="Equation.3">
                  <p:embed/>
                </p:oleObj>
              </mc:Choice>
              <mc:Fallback>
                <p:oleObj name="方程式" r:id="rId3" imgW="1688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734050"/>
                        <a:ext cx="39941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5" name="Object 5"/>
          <p:cNvGraphicFramePr>
            <a:graphicFrameLocks noChangeAspect="1"/>
          </p:cNvGraphicFramePr>
          <p:nvPr/>
        </p:nvGraphicFramePr>
        <p:xfrm>
          <a:off x="3924300" y="2349500"/>
          <a:ext cx="24320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49" name="方程式" r:id="rId5" imgW="1028520" imgH="228600" progId="Equation.3">
                  <p:embed/>
                </p:oleObj>
              </mc:Choice>
              <mc:Fallback>
                <p:oleObj name="方程式" r:id="rId5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49500"/>
                        <a:ext cx="24320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82A7D-68BC-4D72-98B3-F3B1E582BC86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 Size Selection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Take large steps to reduce computational cost, but also take into account both stability and accuracy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To yield a meaningful solution, step size must obey any stability restrictions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Local error estimate is needed to ensure that desired accuracy is achieved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1679-617B-4126-B081-212AEB43F07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Step Size Selection (cont.)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r>
              <a:rPr lang="en-US" altLang="zh-TW" sz="3000"/>
              <a:t>With Euler’s method, local error is approximately (</a:t>
            </a:r>
            <a:r>
              <a:rPr lang="en-US" altLang="zh-TW" sz="3000" i="1"/>
              <a:t>h</a:t>
            </a:r>
            <a:r>
              <a:rPr lang="en-US" altLang="zh-TW" sz="3000" i="1" baseline="30000"/>
              <a:t>2</a:t>
            </a:r>
            <a:r>
              <a:rPr lang="en-US" altLang="zh-TW" sz="3000"/>
              <a:t>/2)</a:t>
            </a:r>
            <a:r>
              <a:rPr lang="en-US" altLang="zh-TW" sz="3000" i="1"/>
              <a:t>x</a:t>
            </a:r>
            <a:r>
              <a:rPr lang="en-US" altLang="zh-TW" sz="3000"/>
              <a:t>”, so choose step size to satisfy</a:t>
            </a:r>
          </a:p>
          <a:p>
            <a:endParaRPr lang="en-US" altLang="zh-TW" sz="3000"/>
          </a:p>
          <a:p>
            <a:endParaRPr lang="en-US" altLang="zh-TW" sz="3000"/>
          </a:p>
          <a:p>
            <a:endParaRPr lang="en-US" altLang="zh-TW" sz="3000"/>
          </a:p>
          <a:p>
            <a:r>
              <a:rPr lang="en-US" altLang="zh-TW" sz="3000"/>
              <a:t>Other methods of obtaining error estimate are based on the difference between results obtained using methods of different orders or different step sizes</a:t>
            </a:r>
            <a:r>
              <a:rPr lang="en-US" altLang="zh-TW"/>
              <a:t> </a:t>
            </a:r>
          </a:p>
        </p:txBody>
      </p:sp>
      <p:graphicFrame>
        <p:nvGraphicFramePr>
          <p:cNvPr id="618500" name="Object 4"/>
          <p:cNvGraphicFramePr>
            <a:graphicFrameLocks noChangeAspect="1"/>
          </p:cNvGraphicFramePr>
          <p:nvPr/>
        </p:nvGraphicFramePr>
        <p:xfrm>
          <a:off x="1116013" y="2349500"/>
          <a:ext cx="27305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2" name="方程式" r:id="rId3" imgW="1155600" imgH="495000" progId="Equation.3">
                  <p:embed/>
                </p:oleObj>
              </mc:Choice>
              <mc:Fallback>
                <p:oleObj name="方程式" r:id="rId3" imgW="115560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49500"/>
                        <a:ext cx="2730500" cy="1179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01" name="Object 5"/>
          <p:cNvGraphicFramePr>
            <a:graphicFrameLocks noChangeAspect="1"/>
          </p:cNvGraphicFramePr>
          <p:nvPr/>
        </p:nvGraphicFramePr>
        <p:xfrm>
          <a:off x="5435600" y="2492375"/>
          <a:ext cx="19510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3" name="方程式" r:id="rId5" imgW="825480" imgH="431640" progId="Equation.3">
                  <p:embed/>
                </p:oleObj>
              </mc:Choice>
              <mc:Fallback>
                <p:oleObj name="方程式" r:id="rId5" imgW="8254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492375"/>
                        <a:ext cx="1951038" cy="10271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5507-F737-4FB9-AB3C-35AFB2B0FA2A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Runge-Kutta-Fehlberg method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4th order Runge-Kutta is very popular for its simplicity and good accuracy</a:t>
            </a:r>
          </a:p>
          <a:p>
            <a:endParaRPr lang="en-US" altLang="zh-TW"/>
          </a:p>
          <a:p>
            <a:r>
              <a:rPr lang="en-US" altLang="zh-TW"/>
              <a:t>Classical Runge-Kutta methods provide no error estimate</a:t>
            </a:r>
          </a:p>
          <a:p>
            <a:endParaRPr lang="en-US" altLang="zh-TW"/>
          </a:p>
          <a:p>
            <a:r>
              <a:rPr lang="en-US" altLang="zh-TW"/>
              <a:t>We need an error estimate to adjust the step size</a:t>
            </a:r>
            <a:r>
              <a:rPr lang="en-US" altLang="zh-TW">
                <a:sym typeface="Wingdings" pitchFamily="2" charset="2"/>
              </a:rPr>
              <a:t> </a:t>
            </a:r>
            <a:r>
              <a:rPr lang="en-US" altLang="zh-TW"/>
              <a:t>Runge-Kutta-Fehlberg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3617-407B-472C-9FDC-C9045C7C4AB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Runge-Kutta-Fehlberg method (cont.)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5113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100"/>
              <a:t>Uses 6 function evaluations per step to produce both fifth-order and fourth-order estimate of solution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 sz="3100"/>
              <a:t>The difference of these two estimates provides an error estimate for the computed solution</a:t>
            </a:r>
          </a:p>
          <a:p>
            <a:pPr>
              <a:lnSpc>
                <a:spcPct val="90000"/>
              </a:lnSpc>
            </a:pPr>
            <a:endParaRPr lang="en-US" altLang="zh-TW" sz="1600"/>
          </a:p>
          <a:p>
            <a:pPr>
              <a:lnSpc>
                <a:spcPct val="90000"/>
              </a:lnSpc>
            </a:pPr>
            <a:r>
              <a:rPr lang="en-US" altLang="zh-TW" sz="3100"/>
              <a:t>Adjust </a:t>
            </a:r>
            <a:r>
              <a:rPr lang="en-US" altLang="zh-TW" sz="3100" i="1"/>
              <a:t>h</a:t>
            </a:r>
            <a:r>
              <a:rPr lang="en-US" altLang="zh-TW" sz="3100"/>
              <a:t> based on the value of estimated error</a:t>
            </a:r>
          </a:p>
          <a:p>
            <a:pPr>
              <a:lnSpc>
                <a:spcPct val="90000"/>
              </a:lnSpc>
            </a:pPr>
            <a:endParaRPr lang="en-US" altLang="zh-TW" sz="3100"/>
          </a:p>
          <a:p>
            <a:pPr>
              <a:lnSpc>
                <a:spcPct val="90000"/>
              </a:lnSpc>
            </a:pPr>
            <a:r>
              <a:rPr lang="en-US" altLang="zh-TW" sz="3100"/>
              <a:t>This is implemented in Matlab as ode45</a:t>
            </a:r>
          </a:p>
          <a:p>
            <a:pPr lvl="1">
              <a:lnSpc>
                <a:spcPct val="90000"/>
              </a:lnSpc>
            </a:pPr>
            <a:r>
              <a:rPr lang="en-US" altLang="zh-TW" sz="2700"/>
              <a:t>ode23 is also provided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C454-99C1-4CB3-8A8C-7435AC341843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623620" name="Picture 4" descr="File0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349500"/>
            <a:ext cx="90011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FE24-77A2-4B49-994F-9D73E707F45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Numerical Methods for ODEs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Taylor Series</a:t>
            </a:r>
          </a:p>
          <a:p>
            <a:pPr lvl="1"/>
            <a:r>
              <a:rPr lang="en-US" altLang="zh-TW"/>
              <a:t>Euler’s method: one-term</a:t>
            </a:r>
          </a:p>
          <a:p>
            <a:pPr lvl="1"/>
            <a:r>
              <a:rPr lang="en-US" altLang="zh-TW"/>
              <a:t>Runge-Kutta method: higher-order terms</a:t>
            </a:r>
          </a:p>
          <a:p>
            <a:endParaRPr lang="en-US" altLang="zh-TW"/>
          </a:p>
          <a:p>
            <a:r>
              <a:rPr lang="en-US" altLang="zh-TW"/>
              <a:t>Multistep method</a:t>
            </a:r>
          </a:p>
          <a:p>
            <a:endParaRPr lang="en-US" altLang="zh-TW"/>
          </a:p>
          <a:p>
            <a:r>
              <a:rPr lang="en-US" altLang="zh-TW"/>
              <a:t>Implicit method</a:t>
            </a:r>
          </a:p>
          <a:p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3964-8E62-4B11-88B1-2E39DEDD5EF8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Runge-Kutta Method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Similar to the motivation of Taylor series method but do not require the computation of higher derivatives</a:t>
            </a:r>
          </a:p>
          <a:p>
            <a:endParaRPr lang="en-US" altLang="zh-TW"/>
          </a:p>
          <a:p>
            <a:r>
              <a:rPr lang="en-US" altLang="zh-TW"/>
              <a:t>Simulates the effect of higher derivatives by evaluating </a:t>
            </a:r>
            <a:r>
              <a:rPr lang="en-US" altLang="zh-TW" i="1"/>
              <a:t>f</a:t>
            </a:r>
            <a:r>
              <a:rPr lang="en-US" altLang="zh-TW"/>
              <a:t> several times between </a:t>
            </a:r>
            <a:r>
              <a:rPr lang="en-US" altLang="zh-TW" i="1"/>
              <a:t>t</a:t>
            </a:r>
            <a:r>
              <a:rPr lang="en-US" altLang="zh-TW" i="1" baseline="-25000"/>
              <a:t>n</a:t>
            </a:r>
            <a:r>
              <a:rPr lang="en-US" altLang="zh-TW"/>
              <a:t> and </a:t>
            </a:r>
            <a:r>
              <a:rPr lang="en-US" altLang="zh-TW" i="1"/>
              <a:t>t</a:t>
            </a:r>
            <a:r>
              <a:rPr lang="en-US" altLang="zh-TW" i="1" baseline="-25000"/>
              <a:t>n</a:t>
            </a:r>
            <a:r>
              <a:rPr lang="en-US" altLang="zh-TW"/>
              <a:t>+</a:t>
            </a:r>
            <a:r>
              <a:rPr lang="en-US" altLang="zh-TW" i="1"/>
              <a:t>h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6F3F-3C12-4993-A1C8-CD404B1F5446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2nd Order Runge-Kutta Method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967287"/>
          </a:xfrm>
        </p:spPr>
        <p:txBody>
          <a:bodyPr/>
          <a:lstStyle/>
          <a:p>
            <a:r>
              <a:rPr lang="en-US" altLang="zh-TW"/>
              <a:t>Uses a </a:t>
            </a:r>
            <a:r>
              <a:rPr lang="en-US" altLang="zh-TW">
                <a:solidFill>
                  <a:schemeClr val="folHlink"/>
                </a:solidFill>
              </a:rPr>
              <a:t>weighted average of slopes</a:t>
            </a:r>
            <a:r>
              <a:rPr lang="en-US" altLang="zh-TW"/>
              <a:t> at </a:t>
            </a:r>
            <a:r>
              <a:rPr lang="en-US" altLang="zh-TW" i="1"/>
              <a:t>t</a:t>
            </a:r>
            <a:r>
              <a:rPr lang="en-US" altLang="zh-TW" i="1" baseline="-25000"/>
              <a:t>n</a:t>
            </a:r>
            <a:r>
              <a:rPr lang="en-US" altLang="zh-TW"/>
              <a:t> and a point obtained from computing a Euler step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Chooses parameters to make the solution agree as well as possible with the 2nd order Taylor series expansion:</a:t>
            </a:r>
          </a:p>
        </p:txBody>
      </p:sp>
      <p:graphicFrame>
        <p:nvGraphicFramePr>
          <p:cNvPr id="607236" name="Object 4"/>
          <p:cNvGraphicFramePr>
            <a:graphicFrameLocks noChangeAspect="1"/>
          </p:cNvGraphicFramePr>
          <p:nvPr/>
        </p:nvGraphicFramePr>
        <p:xfrm>
          <a:off x="2627313" y="2779713"/>
          <a:ext cx="21018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60" name="方程式" r:id="rId3" imgW="888840" imgH="228600" progId="Equation.3">
                  <p:embed/>
                </p:oleObj>
              </mc:Choice>
              <mc:Fallback>
                <p:oleObj name="方程式" r:id="rId3" imgW="888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79713"/>
                        <a:ext cx="2101850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7" name="Object 5"/>
          <p:cNvGraphicFramePr>
            <a:graphicFrameLocks noChangeAspect="1"/>
          </p:cNvGraphicFramePr>
          <p:nvPr/>
        </p:nvGraphicFramePr>
        <p:xfrm>
          <a:off x="2627313" y="2132013"/>
          <a:ext cx="29448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61" name="方程式" r:id="rId5" imgW="1244520" imgH="228600" progId="Equation.3">
                  <p:embed/>
                </p:oleObj>
              </mc:Choice>
              <mc:Fallback>
                <p:oleObj name="方程式" r:id="rId5" imgW="1244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132013"/>
                        <a:ext cx="2944812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8" name="Object 6"/>
          <p:cNvGraphicFramePr>
            <a:graphicFrameLocks noChangeAspect="1"/>
          </p:cNvGraphicFramePr>
          <p:nvPr/>
        </p:nvGraphicFramePr>
        <p:xfrm>
          <a:off x="2627313" y="3427413"/>
          <a:ext cx="36639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62" name="方程式" r:id="rId7" imgW="1549080" imgH="228600" progId="Equation.3">
                  <p:embed/>
                </p:oleObj>
              </mc:Choice>
              <mc:Fallback>
                <p:oleObj name="方程式" r:id="rId7" imgW="1549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27413"/>
                        <a:ext cx="3663950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9" name="Object 7"/>
          <p:cNvGraphicFramePr>
            <a:graphicFrameLocks noChangeAspect="1"/>
          </p:cNvGraphicFramePr>
          <p:nvPr/>
        </p:nvGraphicFramePr>
        <p:xfrm>
          <a:off x="684213" y="5373688"/>
          <a:ext cx="81454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63" name="方程式" r:id="rId9" imgW="3441600" imgH="419040" progId="Equation.3">
                  <p:embed/>
                </p:oleObj>
              </mc:Choice>
              <mc:Fallback>
                <p:oleObj name="方程式" r:id="rId9" imgW="34416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8145462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06DB-F724-417B-9738-251327C42B8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Derivation of 2nd Order Runge-Kutta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213100"/>
            <a:ext cx="8229600" cy="3095625"/>
          </a:xfrm>
        </p:spPr>
        <p:txBody>
          <a:bodyPr/>
          <a:lstStyle/>
          <a:p>
            <a:r>
              <a:rPr lang="en-US" altLang="zh-TW"/>
              <a:t>Substitute to get a single expression </a:t>
            </a:r>
          </a:p>
        </p:txBody>
      </p:sp>
      <p:graphicFrame>
        <p:nvGraphicFramePr>
          <p:cNvPr id="608260" name="Object 4"/>
          <p:cNvGraphicFramePr>
            <a:graphicFrameLocks noChangeAspect="1"/>
          </p:cNvGraphicFramePr>
          <p:nvPr/>
        </p:nvGraphicFramePr>
        <p:xfrm>
          <a:off x="971550" y="1844675"/>
          <a:ext cx="21018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3" name="方程式" r:id="rId4" imgW="888840" imgH="228600" progId="Equation.3">
                  <p:embed/>
                </p:oleObj>
              </mc:Choice>
              <mc:Fallback>
                <p:oleObj name="方程式" r:id="rId4" imgW="888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21018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1" name="Object 5"/>
          <p:cNvGraphicFramePr>
            <a:graphicFrameLocks noChangeAspect="1"/>
          </p:cNvGraphicFramePr>
          <p:nvPr/>
        </p:nvGraphicFramePr>
        <p:xfrm>
          <a:off x="971550" y="1196975"/>
          <a:ext cx="29448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4" name="方程式" r:id="rId6" imgW="1244520" imgH="228600" progId="Equation.3">
                  <p:embed/>
                </p:oleObj>
              </mc:Choice>
              <mc:Fallback>
                <p:oleObj name="方程式" r:id="rId6" imgW="12445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2944813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2" name="Object 6"/>
          <p:cNvGraphicFramePr>
            <a:graphicFrameLocks noChangeAspect="1"/>
          </p:cNvGraphicFramePr>
          <p:nvPr/>
        </p:nvGraphicFramePr>
        <p:xfrm>
          <a:off x="971550" y="2492375"/>
          <a:ext cx="36639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5" name="方程式" r:id="rId8" imgW="1549080" imgH="228600" progId="Equation.3">
                  <p:embed/>
                </p:oleObj>
              </mc:Choice>
              <mc:Fallback>
                <p:oleObj name="方程式" r:id="rId8" imgW="1549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3663950" cy="5445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3" name="Object 7"/>
          <p:cNvGraphicFramePr>
            <a:graphicFrameLocks noChangeAspect="1"/>
          </p:cNvGraphicFramePr>
          <p:nvPr/>
        </p:nvGraphicFramePr>
        <p:xfrm>
          <a:off x="722313" y="3821113"/>
          <a:ext cx="78438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6" name="方程式" r:id="rId10" imgW="3314520" imgH="228600" progId="Equation.3">
                  <p:embed/>
                </p:oleObj>
              </mc:Choice>
              <mc:Fallback>
                <p:oleObj name="方程式" r:id="rId10" imgW="33145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821113"/>
                        <a:ext cx="7843837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5" name="Object 9"/>
          <p:cNvGraphicFramePr>
            <a:graphicFrameLocks noChangeAspect="1"/>
          </p:cNvGraphicFramePr>
          <p:nvPr/>
        </p:nvGraphicFramePr>
        <p:xfrm>
          <a:off x="981075" y="5621338"/>
          <a:ext cx="57118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7" name="方程式" r:id="rId12" imgW="2412720" imgH="228600" progId="Equation.3">
                  <p:embed/>
                </p:oleObj>
              </mc:Choice>
              <mc:Fallback>
                <p:oleObj name="方程式" r:id="rId12" imgW="241272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621338"/>
                        <a:ext cx="5711825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66" name="Object 10"/>
          <p:cNvGraphicFramePr>
            <a:graphicFrameLocks noChangeAspect="1"/>
          </p:cNvGraphicFramePr>
          <p:nvPr/>
        </p:nvGraphicFramePr>
        <p:xfrm>
          <a:off x="401638" y="4437063"/>
          <a:ext cx="8562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38" name="方程式" r:id="rId14" imgW="3619440" imgH="469800" progId="Equation.3">
                  <p:embed/>
                </p:oleObj>
              </mc:Choice>
              <mc:Fallback>
                <p:oleObj name="方程式" r:id="rId14" imgW="361944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437063"/>
                        <a:ext cx="8562975" cy="1120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8268" name="AutoShape 12"/>
          <p:cNvSpPr>
            <a:spLocks/>
          </p:cNvSpPr>
          <p:nvPr/>
        </p:nvSpPr>
        <p:spPr bwMode="auto">
          <a:xfrm>
            <a:off x="684213" y="1412875"/>
            <a:ext cx="215900" cy="1584325"/>
          </a:xfrm>
          <a:prstGeom prst="leftBrace">
            <a:avLst>
              <a:gd name="adj1" fmla="val 6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608282" name="Group 26"/>
          <p:cNvGrpSpPr>
            <a:grpSpLocks/>
          </p:cNvGrpSpPr>
          <p:nvPr/>
        </p:nvGrpSpPr>
        <p:grpSpPr bwMode="auto">
          <a:xfrm>
            <a:off x="6732588" y="5583238"/>
            <a:ext cx="2484437" cy="869950"/>
            <a:chOff x="4195" y="3517"/>
            <a:chExt cx="1565" cy="548"/>
          </a:xfrm>
        </p:grpSpPr>
        <p:graphicFrame>
          <p:nvGraphicFramePr>
            <p:cNvPr id="608269" name="Object 13"/>
            <p:cNvGraphicFramePr>
              <a:graphicFrameLocks noChangeAspect="1"/>
            </p:cNvGraphicFramePr>
            <p:nvPr/>
          </p:nvGraphicFramePr>
          <p:xfrm>
            <a:off x="4416" y="3722"/>
            <a:ext cx="134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39" name="方程式" r:id="rId16" imgW="901440" imgH="228600" progId="Equation.3">
                    <p:embed/>
                  </p:oleObj>
                </mc:Choice>
                <mc:Fallback>
                  <p:oleObj name="方程式" r:id="rId16" imgW="90144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722"/>
                          <a:ext cx="1344" cy="343"/>
                        </a:xfrm>
                        <a:prstGeom prst="rect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8270" name="Line 14"/>
            <p:cNvSpPr>
              <a:spLocks noChangeShapeType="1"/>
            </p:cNvSpPr>
            <p:nvPr/>
          </p:nvSpPr>
          <p:spPr bwMode="auto">
            <a:xfrm flipH="1" flipV="1">
              <a:off x="4195" y="3793"/>
              <a:ext cx="227" cy="0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4422" y="3517"/>
              <a:ext cx="1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solidFill>
                    <a:schemeClr val="folHlink"/>
                  </a:solidFill>
                </a:rPr>
                <a:t>Evaluated with</a:t>
              </a:r>
            </a:p>
          </p:txBody>
        </p:sp>
      </p:grpSp>
      <p:grpSp>
        <p:nvGrpSpPr>
          <p:cNvPr id="608275" name="Group 19"/>
          <p:cNvGrpSpPr>
            <a:grpSpLocks/>
          </p:cNvGrpSpPr>
          <p:nvPr/>
        </p:nvGrpSpPr>
        <p:grpSpPr bwMode="auto">
          <a:xfrm>
            <a:off x="287338" y="5586413"/>
            <a:ext cx="539750" cy="579437"/>
            <a:chOff x="-522" y="3385"/>
            <a:chExt cx="340" cy="365"/>
          </a:xfrm>
        </p:grpSpPr>
        <p:sp>
          <p:nvSpPr>
            <p:cNvPr id="608276" name="Text Box 20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8277" name="Oval 21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608278" name="Object 22"/>
          <p:cNvGraphicFramePr>
            <a:graphicFrameLocks noChangeAspect="1"/>
          </p:cNvGraphicFramePr>
          <p:nvPr/>
        </p:nvGraphicFramePr>
        <p:xfrm>
          <a:off x="5292725" y="1370013"/>
          <a:ext cx="20431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40" name="方程式" r:id="rId18" imgW="863280" imgH="228600" progId="Equation.3">
                  <p:embed/>
                </p:oleObj>
              </mc:Choice>
              <mc:Fallback>
                <p:oleObj name="方程式" r:id="rId18" imgW="86328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370013"/>
                        <a:ext cx="2043113" cy="5461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80" name="Object 24"/>
          <p:cNvGraphicFramePr>
            <a:graphicFrameLocks noChangeAspect="1"/>
          </p:cNvGraphicFramePr>
          <p:nvPr/>
        </p:nvGraphicFramePr>
        <p:xfrm>
          <a:off x="4810125" y="2205038"/>
          <a:ext cx="228282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41" name="方程式" r:id="rId20" imgW="965160" imgH="469800" progId="Equation.3">
                  <p:embed/>
                </p:oleObj>
              </mc:Choice>
              <mc:Fallback>
                <p:oleObj name="方程式" r:id="rId20" imgW="96516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205038"/>
                        <a:ext cx="2282825" cy="1120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8281" name="Object 25"/>
          <p:cNvGraphicFramePr>
            <a:graphicFrameLocks noChangeAspect="1"/>
          </p:cNvGraphicFramePr>
          <p:nvPr/>
        </p:nvGraphicFramePr>
        <p:xfrm>
          <a:off x="7011988" y="2205038"/>
          <a:ext cx="2222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42" name="方程式" r:id="rId22" imgW="939600" imgH="469800" progId="Equation.3">
                  <p:embed/>
                </p:oleObj>
              </mc:Choice>
              <mc:Fallback>
                <p:oleObj name="方程式" r:id="rId22" imgW="93960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2205038"/>
                        <a:ext cx="2222500" cy="11207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40-4D06-4D21-B364-5054F6BD1252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Derivation of 2nd Order Runge-Kutta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r>
              <a:rPr lang="en-US" altLang="zh-TW"/>
              <a:t>From the 2nd order Taylor expansion</a:t>
            </a:r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1600200" y="1989138"/>
          <a:ext cx="54403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06" name="方程式" r:id="rId3" imgW="2298600" imgH="419040" progId="Equation.3">
                  <p:embed/>
                </p:oleObj>
              </mc:Choice>
              <mc:Fallback>
                <p:oleObj name="方程式" r:id="rId3" imgW="2298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9138"/>
                        <a:ext cx="5440363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5" name="Object 5"/>
          <p:cNvGraphicFramePr>
            <a:graphicFrameLocks noChangeAspect="1"/>
          </p:cNvGraphicFramePr>
          <p:nvPr/>
        </p:nvGraphicFramePr>
        <p:xfrm>
          <a:off x="2349500" y="4149725"/>
          <a:ext cx="38782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07" name="方程式" r:id="rId5" imgW="1638000" imgH="419040" progId="Equation.3">
                  <p:embed/>
                </p:oleObj>
              </mc:Choice>
              <mc:Fallback>
                <p:oleObj name="方程式" r:id="rId5" imgW="16380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149725"/>
                        <a:ext cx="3878263" cy="9985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6" name="Object 6"/>
          <p:cNvGraphicFramePr>
            <a:graphicFrameLocks noChangeAspect="1"/>
          </p:cNvGraphicFramePr>
          <p:nvPr/>
        </p:nvGraphicFramePr>
        <p:xfrm>
          <a:off x="2308225" y="3068638"/>
          <a:ext cx="45688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08" name="方程式" r:id="rId7" imgW="1930320" imgH="419040" progId="Equation.3">
                  <p:embed/>
                </p:oleObj>
              </mc:Choice>
              <mc:Fallback>
                <p:oleObj name="方程式" r:id="rId7" imgW="19303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068638"/>
                        <a:ext cx="4568825" cy="9985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9288" name="Group 8"/>
          <p:cNvGrpSpPr>
            <a:grpSpLocks/>
          </p:cNvGrpSpPr>
          <p:nvPr/>
        </p:nvGrpSpPr>
        <p:grpSpPr bwMode="auto">
          <a:xfrm>
            <a:off x="827088" y="2205038"/>
            <a:ext cx="539750" cy="579437"/>
            <a:chOff x="-522" y="3385"/>
            <a:chExt cx="340" cy="365"/>
          </a:xfrm>
        </p:grpSpPr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09290" name="Oval 10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A8C-B556-4820-85AD-1740A6FD05B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Determining Parameter by Comparison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789363"/>
            <a:ext cx="8229600" cy="2519362"/>
          </a:xfrm>
        </p:spPr>
        <p:txBody>
          <a:bodyPr/>
          <a:lstStyle/>
          <a:p>
            <a:r>
              <a:rPr lang="en-US" altLang="zh-TW"/>
              <a:t>There are multiple sets of parameters that agree to the Taylor series expansion</a:t>
            </a:r>
          </a:p>
        </p:txBody>
      </p:sp>
      <p:graphicFrame>
        <p:nvGraphicFramePr>
          <p:cNvPr id="610308" name="Object 4"/>
          <p:cNvGraphicFramePr>
            <a:graphicFrameLocks noChangeAspect="1"/>
          </p:cNvGraphicFramePr>
          <p:nvPr/>
        </p:nvGraphicFramePr>
        <p:xfrm>
          <a:off x="1042988" y="1484313"/>
          <a:ext cx="58896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8" name="方程式" r:id="rId3" imgW="2489040" imgH="228600" progId="Equation.3">
                  <p:embed/>
                </p:oleObj>
              </mc:Choice>
              <mc:Fallback>
                <p:oleObj name="方程式" r:id="rId3" imgW="2489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5889625" cy="5445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09" name="Object 5"/>
          <p:cNvGraphicFramePr>
            <a:graphicFrameLocks noChangeAspect="1"/>
          </p:cNvGraphicFramePr>
          <p:nvPr/>
        </p:nvGraphicFramePr>
        <p:xfrm>
          <a:off x="1069975" y="2781300"/>
          <a:ext cx="45100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9" name="方程式" r:id="rId5" imgW="1904760" imgH="419040" progId="Equation.3">
                  <p:embed/>
                </p:oleObj>
              </mc:Choice>
              <mc:Fallback>
                <p:oleObj name="方程式" r:id="rId5" imgW="19047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2781300"/>
                        <a:ext cx="4510088" cy="9985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0" name="Object 6"/>
          <p:cNvGraphicFramePr>
            <a:graphicFrameLocks noChangeAspect="1"/>
          </p:cNvGraphicFramePr>
          <p:nvPr/>
        </p:nvGraphicFramePr>
        <p:xfrm>
          <a:off x="1692275" y="2133600"/>
          <a:ext cx="5378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0" name="方程式" r:id="rId7" imgW="2273040" imgH="241200" progId="Equation.3">
                  <p:embed/>
                </p:oleObj>
              </mc:Choice>
              <mc:Fallback>
                <p:oleObj name="方程式" r:id="rId7" imgW="22730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5378450" cy="574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311" name="Group 7"/>
          <p:cNvGrpSpPr>
            <a:grpSpLocks/>
          </p:cNvGrpSpPr>
          <p:nvPr/>
        </p:nvGrpSpPr>
        <p:grpSpPr bwMode="auto">
          <a:xfrm>
            <a:off x="468313" y="2781300"/>
            <a:ext cx="539750" cy="579438"/>
            <a:chOff x="-522" y="3385"/>
            <a:chExt cx="340" cy="365"/>
          </a:xfrm>
        </p:grpSpPr>
        <p:sp>
          <p:nvSpPr>
            <p:cNvPr id="610312" name="Text Box 8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0313" name="Oval 9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0314" name="Group 10"/>
          <p:cNvGrpSpPr>
            <a:grpSpLocks/>
          </p:cNvGrpSpPr>
          <p:nvPr/>
        </p:nvGrpSpPr>
        <p:grpSpPr bwMode="auto">
          <a:xfrm>
            <a:off x="468313" y="1484313"/>
            <a:ext cx="539750" cy="579437"/>
            <a:chOff x="-522" y="3385"/>
            <a:chExt cx="340" cy="365"/>
          </a:xfrm>
        </p:grpSpPr>
        <p:sp>
          <p:nvSpPr>
            <p:cNvPr id="610315" name="Text Box 11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0316" name="Oval 12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610317" name="Object 13"/>
          <p:cNvGraphicFramePr>
            <a:graphicFrameLocks noChangeAspect="1"/>
          </p:cNvGraphicFramePr>
          <p:nvPr/>
        </p:nvGraphicFramePr>
        <p:xfrm>
          <a:off x="3821113" y="5214938"/>
          <a:ext cx="1384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1" name="方程式" r:id="rId9" imgW="583920" imgH="190440" progId="Equation.3">
                  <p:embed/>
                </p:oleObj>
              </mc:Choice>
              <mc:Fallback>
                <p:oleObj name="方程式" r:id="rId9" imgW="583920" imgH="1904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5214938"/>
                        <a:ext cx="1384300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8" name="Object 14"/>
          <p:cNvGraphicFramePr>
            <a:graphicFrameLocks noChangeAspect="1"/>
          </p:cNvGraphicFramePr>
          <p:nvPr/>
        </p:nvGraphicFramePr>
        <p:xfrm>
          <a:off x="5508625" y="5013325"/>
          <a:ext cx="12636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2" name="方程式" r:id="rId11" imgW="533160" imgH="393480" progId="Equation.3">
                  <p:embed/>
                </p:oleObj>
              </mc:Choice>
              <mc:Fallback>
                <p:oleObj name="方程式" r:id="rId11" imgW="5331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1263650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0319" name="Object 15"/>
          <p:cNvGraphicFramePr>
            <a:graphicFrameLocks noChangeAspect="1"/>
          </p:cNvGraphicFramePr>
          <p:nvPr/>
        </p:nvGraphicFramePr>
        <p:xfrm>
          <a:off x="7092950" y="5013325"/>
          <a:ext cx="12938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63" name="方程式" r:id="rId13" imgW="545760" imgH="393480" progId="Equation.3">
                  <p:embed/>
                </p:oleObj>
              </mc:Choice>
              <mc:Fallback>
                <p:oleObj name="方程式" r:id="rId13" imgW="5457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013325"/>
                        <a:ext cx="1293813" cy="938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320" name="Group 16"/>
          <p:cNvGrpSpPr>
            <a:grpSpLocks/>
          </p:cNvGrpSpPr>
          <p:nvPr/>
        </p:nvGrpSpPr>
        <p:grpSpPr bwMode="auto">
          <a:xfrm>
            <a:off x="2124075" y="5157788"/>
            <a:ext cx="539750" cy="579437"/>
            <a:chOff x="-522" y="3385"/>
            <a:chExt cx="340" cy="365"/>
          </a:xfrm>
        </p:grpSpPr>
        <p:sp>
          <p:nvSpPr>
            <p:cNvPr id="610321" name="Text Box 17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b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10322" name="Oval 18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10323" name="Group 19"/>
          <p:cNvGrpSpPr>
            <a:grpSpLocks/>
          </p:cNvGrpSpPr>
          <p:nvPr/>
        </p:nvGrpSpPr>
        <p:grpSpPr bwMode="auto">
          <a:xfrm>
            <a:off x="1042988" y="5157788"/>
            <a:ext cx="539750" cy="579437"/>
            <a:chOff x="-522" y="3385"/>
            <a:chExt cx="340" cy="365"/>
          </a:xfrm>
        </p:grpSpPr>
        <p:sp>
          <p:nvSpPr>
            <p:cNvPr id="610324" name="Text Box 20"/>
            <p:cNvSpPr txBox="1">
              <a:spLocks noChangeArrowheads="1"/>
            </p:cNvSpPr>
            <p:nvPr/>
          </p:nvSpPr>
          <p:spPr bwMode="auto">
            <a:xfrm>
              <a:off x="-477" y="33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32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10325" name="Oval 21"/>
            <p:cNvSpPr>
              <a:spLocks noChangeArrowheads="1"/>
            </p:cNvSpPr>
            <p:nvPr/>
          </p:nvSpPr>
          <p:spPr bwMode="auto">
            <a:xfrm>
              <a:off x="-522" y="3430"/>
              <a:ext cx="34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1619250" y="5170488"/>
            <a:ext cx="44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0">
                <a:latin typeface="Times New Roman" pitchFamily="18" charset="0"/>
              </a:rPr>
              <a:t>=</a:t>
            </a:r>
          </a:p>
        </p:txBody>
      </p:sp>
      <p:sp>
        <p:nvSpPr>
          <p:cNvPr id="610327" name="Line 23"/>
          <p:cNvSpPr>
            <a:spLocks noChangeShapeType="1"/>
          </p:cNvSpPr>
          <p:nvPr/>
        </p:nvSpPr>
        <p:spPr bwMode="auto">
          <a:xfrm>
            <a:off x="3059113" y="551656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BA58-93B2-435F-9E8F-C297517517CF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2nd-order Runge-Kutta methods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4175125"/>
          </a:xfrm>
        </p:spPr>
        <p:txBody>
          <a:bodyPr/>
          <a:lstStyle/>
          <a:p>
            <a:r>
              <a:rPr lang="en-US" altLang="zh-TW"/>
              <a:t>a=0, b=1, α=β=1/2</a:t>
            </a:r>
            <a:r>
              <a:rPr lang="en-US" altLang="zh-TW">
                <a:sym typeface="Wingdings" pitchFamily="2" charset="2"/>
              </a:rPr>
              <a:t>midpoint method</a:t>
            </a:r>
          </a:p>
          <a:p>
            <a:endParaRPr lang="en-US" altLang="zh-TW">
              <a:sym typeface="Wingdings" pitchFamily="2" charset="2"/>
            </a:endParaRPr>
          </a:p>
          <a:p>
            <a:r>
              <a:rPr lang="en-US" altLang="zh-TW"/>
              <a:t>a=b=1/2, α=β=1</a:t>
            </a:r>
            <a:r>
              <a:rPr lang="en-US" altLang="zh-TW">
                <a:sym typeface="Wingdings" pitchFamily="2" charset="2"/>
              </a:rPr>
              <a:t>modified Euler method</a:t>
            </a:r>
          </a:p>
          <a:p>
            <a:endParaRPr lang="en-US" altLang="zh-TW">
              <a:sym typeface="Wingdings" pitchFamily="2" charset="2"/>
            </a:endParaRPr>
          </a:p>
          <a:p>
            <a:endParaRPr lang="en-US" altLang="zh-TW">
              <a:sym typeface="Wingdings" pitchFamily="2" charset="2"/>
            </a:endParaRPr>
          </a:p>
          <a:p>
            <a:r>
              <a:rPr lang="en-US" altLang="zh-TW"/>
              <a:t>a=1/3, b=2/3, α=β=3/4</a:t>
            </a:r>
            <a:r>
              <a:rPr lang="en-US" altLang="zh-TW">
                <a:sym typeface="Wingdings" pitchFamily="2" charset="2"/>
              </a:rPr>
              <a:t>minimum bound </a:t>
            </a:r>
          </a:p>
        </p:txBody>
      </p:sp>
      <p:graphicFrame>
        <p:nvGraphicFramePr>
          <p:cNvPr id="612356" name="Object 4"/>
          <p:cNvGraphicFramePr>
            <a:graphicFrameLocks noChangeAspect="1"/>
          </p:cNvGraphicFramePr>
          <p:nvPr/>
        </p:nvGraphicFramePr>
        <p:xfrm>
          <a:off x="2163763" y="1254125"/>
          <a:ext cx="1384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80" name="方程式" r:id="rId3" imgW="583920" imgH="190440" progId="Equation.3">
                  <p:embed/>
                </p:oleObj>
              </mc:Choice>
              <mc:Fallback>
                <p:oleObj name="方程式" r:id="rId3" imgW="583920" imgH="190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1254125"/>
                        <a:ext cx="1384300" cy="4540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7" name="Object 5"/>
          <p:cNvGraphicFramePr>
            <a:graphicFrameLocks noChangeAspect="1"/>
          </p:cNvGraphicFramePr>
          <p:nvPr/>
        </p:nvGraphicFramePr>
        <p:xfrm>
          <a:off x="3851275" y="1052513"/>
          <a:ext cx="12636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81" name="方程式" r:id="rId5" imgW="533160" imgH="393480" progId="Equation.3">
                  <p:embed/>
                </p:oleObj>
              </mc:Choice>
              <mc:Fallback>
                <p:oleObj name="方程式" r:id="rId5" imgW="533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052513"/>
                        <a:ext cx="1263650" cy="938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8" name="Object 6"/>
          <p:cNvGraphicFramePr>
            <a:graphicFrameLocks noChangeAspect="1"/>
          </p:cNvGraphicFramePr>
          <p:nvPr/>
        </p:nvGraphicFramePr>
        <p:xfrm>
          <a:off x="5413375" y="1052513"/>
          <a:ext cx="11747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82" name="方程式" r:id="rId7" imgW="495000" imgH="393480" progId="Equation.3">
                  <p:embed/>
                </p:oleObj>
              </mc:Choice>
              <mc:Fallback>
                <p:oleObj name="方程式" r:id="rId7" imgW="4950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052513"/>
                        <a:ext cx="1174750" cy="938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59" name="Object 7"/>
          <p:cNvGraphicFramePr>
            <a:graphicFrameLocks noChangeAspect="1"/>
          </p:cNvGraphicFramePr>
          <p:nvPr/>
        </p:nvGraphicFramePr>
        <p:xfrm>
          <a:off x="827088" y="3933825"/>
          <a:ext cx="7481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83" name="方程式" r:id="rId9" imgW="3162240" imgH="393480" progId="Equation.3">
                  <p:embed/>
                </p:oleObj>
              </mc:Choice>
              <mc:Fallback>
                <p:oleObj name="方程式" r:id="rId9" imgW="31622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33825"/>
                        <a:ext cx="7481887" cy="9366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Numerical Methods © Wen-Chieh Lin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1FC71-9A43-4DC8-AA49-FF0E6905808C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4th Order Runge-Kutta Method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895850"/>
          </a:xfrm>
        </p:spPr>
        <p:txBody>
          <a:bodyPr/>
          <a:lstStyle/>
          <a:p>
            <a:r>
              <a:rPr lang="en-US" altLang="zh-TW"/>
              <a:t>Similarly, we can make the solution agree as well as possible with 4th-order Taylor series expansion</a:t>
            </a:r>
          </a:p>
          <a:p>
            <a:r>
              <a:rPr lang="en-US" altLang="zh-TW"/>
              <a:t>11 equation for 13 unknown parameters</a:t>
            </a:r>
          </a:p>
          <a:p>
            <a:r>
              <a:rPr lang="en-US" altLang="zh-TW"/>
              <a:t>Uses a weighted average of slopes obtained at four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27099</TotalTime>
  <Words>593</Words>
  <Application>Microsoft Office PowerPoint</Application>
  <PresentationFormat>如螢幕大小 (4:3)</PresentationFormat>
  <Paragraphs>127</Paragraphs>
  <Slides>18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Textured</vt:lpstr>
      <vt:lpstr>方程式</vt:lpstr>
      <vt:lpstr>Numerical Solution of Ordinary Differentiation Equations</vt:lpstr>
      <vt:lpstr>Numerical Methods for ODEs</vt:lpstr>
      <vt:lpstr>Runge-Kutta Method</vt:lpstr>
      <vt:lpstr>2nd Order Runge-Kutta Method</vt:lpstr>
      <vt:lpstr>Derivation of 2nd Order Runge-Kutta</vt:lpstr>
      <vt:lpstr>Derivation of 2nd Order Runge-Kutta</vt:lpstr>
      <vt:lpstr>Determining Parameter by Comparison</vt:lpstr>
      <vt:lpstr>2nd-order Runge-Kutta methods</vt:lpstr>
      <vt:lpstr>4th Order Runge-Kutta Method</vt:lpstr>
      <vt:lpstr>4th Order Runge-Kutta Method (cont.)</vt:lpstr>
      <vt:lpstr>Example: Runge-Kutta Method</vt:lpstr>
      <vt:lpstr>Local Error vs. Global Error</vt:lpstr>
      <vt:lpstr>Local Error vs. Global Error</vt:lpstr>
      <vt:lpstr>Step Size Selection</vt:lpstr>
      <vt:lpstr>Step Size Selection (cont.)</vt:lpstr>
      <vt:lpstr>Runge-Kutta-Fehlberg method</vt:lpstr>
      <vt:lpstr>Runge-Kutta-Fehlberg method (cont.)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Animation and Special Effects</dc:title>
  <dc:creator>Ling</dc:creator>
  <cp:lastModifiedBy>Steve</cp:lastModifiedBy>
  <cp:revision>793</cp:revision>
  <dcterms:created xsi:type="dcterms:W3CDTF">2006-09-01T06:13:59Z</dcterms:created>
  <dcterms:modified xsi:type="dcterms:W3CDTF">2017-05-08T06:51:59Z</dcterms:modified>
</cp:coreProperties>
</file>