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4"/>
  </p:notesMasterIdLst>
  <p:handoutMasterIdLst>
    <p:handoutMasterId r:id="rId35"/>
  </p:handoutMasterIdLst>
  <p:sldIdLst>
    <p:sldId id="429" r:id="rId2"/>
    <p:sldId id="526" r:id="rId3"/>
    <p:sldId id="504" r:id="rId4"/>
    <p:sldId id="505" r:id="rId5"/>
    <p:sldId id="506" r:id="rId6"/>
    <p:sldId id="507" r:id="rId7"/>
    <p:sldId id="529" r:id="rId8"/>
    <p:sldId id="508" r:id="rId9"/>
    <p:sldId id="509" r:id="rId10"/>
    <p:sldId id="510" r:id="rId11"/>
    <p:sldId id="511" r:id="rId12"/>
    <p:sldId id="535" r:id="rId13"/>
    <p:sldId id="530" r:id="rId14"/>
    <p:sldId id="532" r:id="rId15"/>
    <p:sldId id="531" r:id="rId16"/>
    <p:sldId id="513" r:id="rId17"/>
    <p:sldId id="515" r:id="rId18"/>
    <p:sldId id="534" r:id="rId19"/>
    <p:sldId id="536" r:id="rId20"/>
    <p:sldId id="516" r:id="rId21"/>
    <p:sldId id="517" r:id="rId22"/>
    <p:sldId id="512" r:id="rId23"/>
    <p:sldId id="518" r:id="rId24"/>
    <p:sldId id="519" r:id="rId25"/>
    <p:sldId id="520" r:id="rId26"/>
    <p:sldId id="522" r:id="rId27"/>
    <p:sldId id="524" r:id="rId28"/>
    <p:sldId id="521" r:id="rId29"/>
    <p:sldId id="525" r:id="rId30"/>
    <p:sldId id="523" r:id="rId31"/>
    <p:sldId id="537" r:id="rId32"/>
    <p:sldId id="538" r:id="rId33"/>
  </p:sldIdLst>
  <p:sldSz cx="9144000" cy="6858000" type="screen4x3"/>
  <p:notesSz cx="6645275" cy="97758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0385" autoAdjust="0"/>
  </p:normalViewPr>
  <p:slideViewPr>
    <p:cSldViewPr>
      <p:cViewPr varScale="1">
        <p:scale>
          <a:sx n="41" d="100"/>
          <a:sy n="41" d="100"/>
        </p:scale>
        <p:origin x="-84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81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5288"/>
            <a:ext cx="28781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C248A82-E3A0-4B00-A4B4-94CF2DDA13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927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81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4738" cy="3663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5288"/>
            <a:ext cx="28781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4263D44-E948-49E5-BEAF-083313743C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217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35786-B639-476A-B813-D2F4ECB4767E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505DA-FE87-4FD7-9F1E-C404AED22A4A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19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6177C465-3E7D-4B81-AC4A-358A50A87D8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576CD-B9B8-447B-A4B3-25DD4C8F61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051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5536F-BA11-451A-BFF6-8C8F6FC242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59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B485E-061D-4B7F-8B17-511D636C9A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89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9CDB6-B184-4E29-A373-0558AA977D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53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1F386-4EDF-43B1-BCF1-72CCC32849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063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79F84-40D2-4E59-B308-AAD7639173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78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48CC0-5C1D-432B-93E4-C40B3ECDAA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901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68C35-E1EA-4AEC-92BC-5ED2A887F4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710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11ECD-B7A4-4545-A2BA-0DA2F069A2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443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1AB18-E0C2-435F-BED2-54E0C0C1D9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95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144C0ABB-C1CC-4771-A6E4-6A6A9D8E94D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illinois.edu/~heath/iem/optimization/GoldenSection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2.bin"/><Relationship Id="rId4" Type="http://schemas.openxmlformats.org/officeDocument/2006/relationships/hyperlink" Target="http://www.cs.illinois.edu/~heath/iem/optimization/Newton_Op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47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52.emf"/><Relationship Id="rId3" Type="http://schemas.openxmlformats.org/officeDocument/2006/relationships/image" Target="../media/image47.png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59.emf"/><Relationship Id="rId4" Type="http://schemas.openxmlformats.org/officeDocument/2006/relationships/image" Target="../media/image60.png"/><Relationship Id="rId9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cs.cmu.edu/~quake-papers/painless-conjugate-gradient-figs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iuc.edu/iem/optimization/SteepestDescent/" TargetMode="Externa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Optimization I</a:t>
            </a:r>
          </a:p>
        </p:txBody>
      </p:sp>
      <p:pic>
        <p:nvPicPr>
          <p:cNvPr id="406545" name="Picture 17" descr="op_main_wl_3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060575"/>
            <a:ext cx="4392613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60-612A-4400-B322-A06F356B558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Hessian Matrix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3100"/>
              <a:t>For </a:t>
            </a:r>
            <a:r>
              <a:rPr lang="en-US" altLang="zh-TW" sz="3100">
                <a:solidFill>
                  <a:srgbClr val="FFFF00"/>
                </a:solidFill>
              </a:rPr>
              <a:t>twice continuously differentiable</a:t>
            </a:r>
            <a:r>
              <a:rPr lang="en-US" altLang="zh-TW" sz="3100"/>
              <a:t> f, we can distinguish among critical points by considering </a:t>
            </a:r>
            <a:r>
              <a:rPr lang="en-US" altLang="zh-TW" sz="3100">
                <a:solidFill>
                  <a:srgbClr val="FF0000"/>
                </a:solidFill>
              </a:rPr>
              <a:t>Hessian matrix</a:t>
            </a:r>
            <a:r>
              <a:rPr lang="en-US" altLang="zh-TW" sz="3100"/>
              <a:t> defined by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which is symmetric  </a:t>
            </a:r>
          </a:p>
        </p:txBody>
      </p:sp>
      <p:graphicFrame>
        <p:nvGraphicFramePr>
          <p:cNvPr id="502788" name="Object 4"/>
          <p:cNvGraphicFramePr>
            <a:graphicFrameLocks noChangeAspect="1"/>
          </p:cNvGraphicFramePr>
          <p:nvPr/>
        </p:nvGraphicFramePr>
        <p:xfrm>
          <a:off x="1979613" y="2708275"/>
          <a:ext cx="5113337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1" name="方程式" r:id="rId3" imgW="2527200" imgH="1396800" progId="Equation.3">
                  <p:embed/>
                </p:oleObj>
              </mc:Choice>
              <mc:Fallback>
                <p:oleObj name="方程式" r:id="rId3" imgW="2527200" imgH="139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275"/>
                        <a:ext cx="5113337" cy="2833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F0D2-C010-4183-A776-9083B755CB4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Hessian Matrix (cont.)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dirty="0"/>
              <a:t>At critical point </a:t>
            </a:r>
            <a:r>
              <a:rPr lang="en-US" altLang="zh-TW" i="1" dirty="0"/>
              <a:t>x*</a:t>
            </a:r>
            <a:r>
              <a:rPr lang="en-US" altLang="zh-TW" dirty="0"/>
              <a:t>, if </a:t>
            </a:r>
            <a:r>
              <a:rPr lang="en-US" altLang="zh-TW" i="1" dirty="0" err="1"/>
              <a:t>H</a:t>
            </a:r>
            <a:r>
              <a:rPr lang="en-US" altLang="zh-TW" i="1" baseline="-25000" dirty="0" err="1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x*</a:t>
            </a:r>
            <a:r>
              <a:rPr lang="en-US" altLang="zh-TW" dirty="0"/>
              <a:t>) is</a:t>
            </a:r>
          </a:p>
          <a:p>
            <a:pPr lvl="1"/>
            <a:r>
              <a:rPr lang="en-US" altLang="zh-TW" dirty="0"/>
              <a:t>Positive definite (</a:t>
            </a:r>
            <a:r>
              <a:rPr lang="en-US" altLang="zh-TW" i="1" dirty="0" err="1"/>
              <a:t>x</a:t>
            </a:r>
            <a:r>
              <a:rPr lang="en-US" altLang="zh-TW" i="1" baseline="30000" dirty="0" err="1"/>
              <a:t>T</a:t>
            </a:r>
            <a:r>
              <a:rPr lang="en-US" altLang="zh-TW" i="1" dirty="0" err="1"/>
              <a:t>Hx</a:t>
            </a:r>
            <a:r>
              <a:rPr lang="en-US" altLang="zh-TW" dirty="0"/>
              <a:t> </a:t>
            </a:r>
            <a:r>
              <a:rPr lang="en-US" altLang="zh-TW" dirty="0">
                <a:cs typeface="Times New Roman" pitchFamily="18" charset="0"/>
              </a:rPr>
              <a:t>&gt; 0 for all vector </a:t>
            </a:r>
            <a:r>
              <a:rPr lang="en-US" altLang="zh-TW" i="1" dirty="0">
                <a:cs typeface="Times New Roman" pitchFamily="18" charset="0"/>
              </a:rPr>
              <a:t>x</a:t>
            </a:r>
            <a:r>
              <a:rPr lang="en-US" altLang="zh-TW" dirty="0">
                <a:cs typeface="Times New Roman" pitchFamily="18" charset="0"/>
              </a:rPr>
              <a:t>)</a:t>
            </a:r>
            <a:r>
              <a:rPr lang="en-US" altLang="zh-TW" dirty="0"/>
              <a:t>, then </a:t>
            </a:r>
            <a:r>
              <a:rPr lang="en-US" altLang="zh-TW" i="1" dirty="0"/>
              <a:t>x* </a:t>
            </a:r>
            <a:r>
              <a:rPr lang="en-US" altLang="zh-TW" dirty="0"/>
              <a:t>is </a:t>
            </a:r>
            <a:r>
              <a:rPr lang="en-US" altLang="zh-TW" dirty="0" smtClean="0"/>
              <a:t>a minimum </a:t>
            </a:r>
            <a:r>
              <a:rPr lang="en-US" altLang="zh-TW" dirty="0"/>
              <a:t>of </a:t>
            </a:r>
            <a:r>
              <a:rPr lang="en-US" altLang="zh-TW" i="1" dirty="0"/>
              <a:t>f</a:t>
            </a:r>
          </a:p>
          <a:p>
            <a:pPr lvl="1"/>
            <a:r>
              <a:rPr lang="en-US" altLang="zh-TW" dirty="0"/>
              <a:t>Negative definite, then </a:t>
            </a:r>
            <a:r>
              <a:rPr lang="en-US" altLang="zh-TW" i="1" dirty="0"/>
              <a:t>x* </a:t>
            </a:r>
            <a:r>
              <a:rPr lang="en-US" altLang="zh-TW" dirty="0"/>
              <a:t>is </a:t>
            </a:r>
            <a:r>
              <a:rPr lang="en-US" altLang="zh-TW" dirty="0" smtClean="0"/>
              <a:t>a maximum </a:t>
            </a:r>
            <a:r>
              <a:rPr lang="en-US" altLang="zh-TW" dirty="0"/>
              <a:t>of </a:t>
            </a:r>
            <a:r>
              <a:rPr lang="en-US" altLang="zh-TW" i="1" dirty="0"/>
              <a:t>f</a:t>
            </a:r>
          </a:p>
          <a:p>
            <a:pPr lvl="1"/>
            <a:r>
              <a:rPr lang="en-US" altLang="zh-TW" dirty="0"/>
              <a:t>Indefinite, then </a:t>
            </a:r>
            <a:r>
              <a:rPr lang="en-US" altLang="zh-TW" i="1" dirty="0"/>
              <a:t>x* </a:t>
            </a:r>
            <a:r>
              <a:rPr lang="en-US" altLang="zh-TW" dirty="0"/>
              <a:t>is </a:t>
            </a:r>
            <a:r>
              <a:rPr lang="en-US" altLang="zh-TW" dirty="0" smtClean="0"/>
              <a:t>a saddle </a:t>
            </a:r>
            <a:r>
              <a:rPr lang="en-US" altLang="zh-TW" dirty="0"/>
              <a:t>point of </a:t>
            </a:r>
            <a:r>
              <a:rPr lang="en-US" altLang="zh-TW" i="1" dirty="0"/>
              <a:t>f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Singular, then various pathological situations exist</a:t>
            </a:r>
          </a:p>
        </p:txBody>
      </p:sp>
      <p:pic>
        <p:nvPicPr>
          <p:cNvPr id="503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149725"/>
            <a:ext cx="2206625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38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4184650"/>
            <a:ext cx="2095500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38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191000"/>
            <a:ext cx="2138362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38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197350"/>
            <a:ext cx="2089150" cy="193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179388" y="6021388"/>
            <a:ext cx="215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positive definite</a:t>
            </a:r>
          </a:p>
        </p:txBody>
      </p:sp>
      <p:sp>
        <p:nvSpPr>
          <p:cNvPr id="503817" name="Text Box 9"/>
          <p:cNvSpPr txBox="1">
            <a:spLocks noChangeArrowheads="1"/>
          </p:cNvSpPr>
          <p:nvPr/>
        </p:nvSpPr>
        <p:spPr bwMode="auto">
          <a:xfrm>
            <a:off x="2490788" y="6021388"/>
            <a:ext cx="221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negative definite</a:t>
            </a:r>
          </a:p>
        </p:txBody>
      </p:sp>
      <p:sp>
        <p:nvSpPr>
          <p:cNvPr id="503818" name="Text Box 10"/>
          <p:cNvSpPr txBox="1">
            <a:spLocks noChangeArrowheads="1"/>
          </p:cNvSpPr>
          <p:nvPr/>
        </p:nvSpPr>
        <p:spPr bwMode="auto">
          <a:xfrm>
            <a:off x="5238750" y="6021388"/>
            <a:ext cx="134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indefinite</a:t>
            </a:r>
          </a:p>
        </p:txBody>
      </p:sp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7583488" y="6021388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singular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31F4-A0C1-449C-BE8C-9B4865D5360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5472112"/>
          </a:xfrm>
        </p:spPr>
        <p:txBody>
          <a:bodyPr/>
          <a:lstStyle/>
          <a:p>
            <a:r>
              <a:rPr lang="en-US" altLang="zh-TW" sz="3600"/>
              <a:t>Overview of optimization problems</a:t>
            </a:r>
          </a:p>
          <a:p>
            <a:r>
              <a:rPr lang="en-US" altLang="zh-TW" sz="3600">
                <a:solidFill>
                  <a:srgbClr val="FFFF00"/>
                </a:solidFill>
              </a:rPr>
              <a:t>1-D unconstrained optimization</a:t>
            </a:r>
          </a:p>
          <a:p>
            <a:pPr lvl="1"/>
            <a:r>
              <a:rPr lang="en-US" altLang="zh-TW" sz="3600"/>
              <a:t>Golden section search</a:t>
            </a:r>
          </a:p>
          <a:p>
            <a:pPr lvl="1"/>
            <a:r>
              <a:rPr lang="en-US" altLang="zh-TW" sz="3600"/>
              <a:t>Newton’s method</a:t>
            </a:r>
          </a:p>
          <a:p>
            <a:r>
              <a:rPr lang="en-US" altLang="zh-TW" sz="3600" i="1"/>
              <a:t>n</a:t>
            </a:r>
            <a:r>
              <a:rPr lang="en-US" altLang="zh-TW" sz="3600"/>
              <a:t>-D unconstrained optimization</a:t>
            </a:r>
          </a:p>
          <a:p>
            <a:pPr lvl="1"/>
            <a:r>
              <a:rPr lang="en-US" altLang="zh-TW" sz="3600"/>
              <a:t>Newton’s method</a:t>
            </a:r>
          </a:p>
          <a:p>
            <a:pPr lvl="1"/>
            <a:r>
              <a:rPr lang="en-US" altLang="zh-TW" sz="3600"/>
              <a:t>Steepest descent method</a:t>
            </a:r>
          </a:p>
          <a:p>
            <a:endParaRPr lang="en-US" altLang="zh-TW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4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B2C8-9B95-4E7E-A739-7A265D12B99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Golden Section Search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5738" y="1052513"/>
            <a:ext cx="4968875" cy="5256212"/>
          </a:xfrm>
        </p:spPr>
        <p:txBody>
          <a:bodyPr/>
          <a:lstStyle/>
          <a:p>
            <a:r>
              <a:rPr lang="en-US" altLang="zh-TW" sz="3000" dirty="0"/>
              <a:t>If </a:t>
            </a:r>
            <a:r>
              <a:rPr lang="en-US" altLang="zh-TW" sz="3000" i="1" dirty="0"/>
              <a:t>f</a:t>
            </a:r>
            <a:r>
              <a:rPr lang="en-US" altLang="zh-TW" sz="3000" dirty="0"/>
              <a:t> is </a:t>
            </a:r>
            <a:r>
              <a:rPr lang="en-US" altLang="zh-TW" sz="3000" dirty="0" err="1"/>
              <a:t>unimodal</a:t>
            </a:r>
            <a:r>
              <a:rPr lang="en-US" altLang="zh-TW" sz="3000" dirty="0"/>
              <a:t> on [a, b]</a:t>
            </a:r>
          </a:p>
          <a:p>
            <a:endParaRPr lang="en-US" altLang="zh-TW" sz="1000" dirty="0"/>
          </a:p>
          <a:p>
            <a:r>
              <a:rPr lang="en-US" altLang="zh-TW" sz="3000" dirty="0"/>
              <a:t>Evaluating and comparing </a:t>
            </a:r>
            <a:r>
              <a:rPr lang="en-US" altLang="zh-TW" sz="3000" i="1" dirty="0"/>
              <a:t>f</a:t>
            </a:r>
            <a:r>
              <a:rPr lang="en-US" altLang="zh-TW" sz="3000" dirty="0"/>
              <a:t>(</a:t>
            </a:r>
            <a:r>
              <a:rPr lang="en-US" altLang="zh-TW" sz="3000" i="1" dirty="0"/>
              <a:t>x</a:t>
            </a:r>
            <a:r>
              <a:rPr lang="en-US" altLang="zh-TW" sz="3000" i="1" baseline="-25000" dirty="0"/>
              <a:t>1</a:t>
            </a:r>
            <a:r>
              <a:rPr lang="en-US" altLang="zh-TW" sz="3000" dirty="0"/>
              <a:t>) and </a:t>
            </a:r>
            <a:r>
              <a:rPr lang="en-US" altLang="zh-TW" sz="3000" i="1" dirty="0"/>
              <a:t>f</a:t>
            </a:r>
            <a:r>
              <a:rPr lang="en-US" altLang="zh-TW" sz="3000" dirty="0"/>
              <a:t>(</a:t>
            </a:r>
            <a:r>
              <a:rPr lang="en-US" altLang="zh-TW" sz="3000" i="1" dirty="0"/>
              <a:t>x</a:t>
            </a:r>
            <a:r>
              <a:rPr lang="en-US" altLang="zh-TW" sz="3000" i="1" baseline="-25000" dirty="0"/>
              <a:t>2</a:t>
            </a:r>
            <a:r>
              <a:rPr lang="en-US" altLang="zh-TW" sz="3000" dirty="0"/>
              <a:t>), we can discard either [</a:t>
            </a:r>
            <a:r>
              <a:rPr lang="en-US" altLang="zh-TW" sz="3000" i="1" dirty="0"/>
              <a:t>a</a:t>
            </a:r>
            <a:r>
              <a:rPr lang="en-US" altLang="zh-TW" sz="3000" dirty="0"/>
              <a:t>,</a:t>
            </a:r>
            <a:r>
              <a:rPr lang="en-US" altLang="zh-TW" sz="3000" i="1" dirty="0"/>
              <a:t>x</a:t>
            </a:r>
            <a:r>
              <a:rPr lang="en-US" altLang="zh-TW" sz="3000" i="1" baseline="-25000" dirty="0"/>
              <a:t>1</a:t>
            </a:r>
            <a:r>
              <a:rPr lang="en-US" altLang="zh-TW" sz="3000" dirty="0"/>
              <a:t>) or (</a:t>
            </a:r>
            <a:r>
              <a:rPr lang="en-US" altLang="zh-TW" sz="3000" i="1" dirty="0"/>
              <a:t>x</a:t>
            </a:r>
            <a:r>
              <a:rPr lang="en-US" altLang="zh-TW" sz="3000" i="1" baseline="-25000" dirty="0"/>
              <a:t>2</a:t>
            </a:r>
            <a:r>
              <a:rPr lang="en-US" altLang="zh-TW" sz="3000" dirty="0"/>
              <a:t>,</a:t>
            </a:r>
            <a:r>
              <a:rPr lang="en-US" altLang="zh-TW" sz="3000" i="1" dirty="0"/>
              <a:t>b</a:t>
            </a:r>
            <a:r>
              <a:rPr lang="en-US" altLang="zh-TW" sz="3000" dirty="0"/>
              <a:t>], with </a:t>
            </a:r>
            <a:r>
              <a:rPr lang="en-US" altLang="zh-TW" sz="3000" dirty="0" smtClean="0"/>
              <a:t>the minimum </a:t>
            </a:r>
            <a:r>
              <a:rPr lang="en-US" altLang="zh-TW" sz="3000" dirty="0"/>
              <a:t>bracketed in </a:t>
            </a:r>
            <a:r>
              <a:rPr lang="en-US" altLang="zh-TW" sz="3000" dirty="0" smtClean="0"/>
              <a:t>the remaining </a:t>
            </a:r>
            <a:r>
              <a:rPr lang="en-US" altLang="zh-TW" sz="3000" dirty="0"/>
              <a:t>subinterval</a:t>
            </a:r>
          </a:p>
          <a:p>
            <a:endParaRPr lang="en-US" altLang="zh-TW" sz="1000" dirty="0"/>
          </a:p>
          <a:p>
            <a:r>
              <a:rPr lang="en-US" altLang="zh-TW" sz="3000" dirty="0"/>
              <a:t>To repeat process, we need only compute one new function evaluation</a:t>
            </a:r>
          </a:p>
        </p:txBody>
      </p:sp>
      <p:sp>
        <p:nvSpPr>
          <p:cNvPr id="524301" name="Line 13"/>
          <p:cNvSpPr>
            <a:spLocks noChangeShapeType="1"/>
          </p:cNvSpPr>
          <p:nvPr/>
        </p:nvSpPr>
        <p:spPr bwMode="auto">
          <a:xfrm>
            <a:off x="1835150" y="3933825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302" name="Line 14"/>
          <p:cNvSpPr>
            <a:spLocks noChangeShapeType="1"/>
          </p:cNvSpPr>
          <p:nvPr/>
        </p:nvSpPr>
        <p:spPr bwMode="auto">
          <a:xfrm>
            <a:off x="971550" y="6021388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304" name="Line 16"/>
          <p:cNvSpPr>
            <a:spLocks noChangeShapeType="1"/>
          </p:cNvSpPr>
          <p:nvPr/>
        </p:nvSpPr>
        <p:spPr bwMode="auto">
          <a:xfrm>
            <a:off x="971550" y="58769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305" name="Line 17"/>
          <p:cNvSpPr>
            <a:spLocks noChangeShapeType="1"/>
          </p:cNvSpPr>
          <p:nvPr/>
        </p:nvSpPr>
        <p:spPr bwMode="auto">
          <a:xfrm>
            <a:off x="2484438" y="58769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308" name="Line 20"/>
          <p:cNvSpPr>
            <a:spLocks noChangeShapeType="1"/>
          </p:cNvSpPr>
          <p:nvPr/>
        </p:nvSpPr>
        <p:spPr bwMode="auto">
          <a:xfrm>
            <a:off x="1835150" y="58769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309" name="Line 21"/>
          <p:cNvSpPr>
            <a:spLocks noChangeShapeType="1"/>
          </p:cNvSpPr>
          <p:nvPr/>
        </p:nvSpPr>
        <p:spPr bwMode="auto">
          <a:xfrm>
            <a:off x="1476375" y="58769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311" name="Line 23"/>
          <p:cNvSpPr>
            <a:spLocks noChangeShapeType="1"/>
          </p:cNvSpPr>
          <p:nvPr/>
        </p:nvSpPr>
        <p:spPr bwMode="auto">
          <a:xfrm>
            <a:off x="1835150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>
            <a:off x="2411413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314" name="Line 26"/>
          <p:cNvSpPr>
            <a:spLocks noChangeShapeType="1"/>
          </p:cNvSpPr>
          <p:nvPr/>
        </p:nvSpPr>
        <p:spPr bwMode="auto">
          <a:xfrm>
            <a:off x="2771775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315" name="Line 27"/>
          <p:cNvSpPr>
            <a:spLocks noChangeShapeType="1"/>
          </p:cNvSpPr>
          <p:nvPr/>
        </p:nvSpPr>
        <p:spPr bwMode="auto">
          <a:xfrm>
            <a:off x="3348038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317" name="Text Box 29"/>
          <p:cNvSpPr txBox="1">
            <a:spLocks noChangeArrowheads="1"/>
          </p:cNvSpPr>
          <p:nvPr/>
        </p:nvSpPr>
        <p:spPr bwMode="auto">
          <a:xfrm>
            <a:off x="1617663" y="39338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a</a:t>
            </a:r>
          </a:p>
        </p:txBody>
      </p:sp>
      <p:grpSp>
        <p:nvGrpSpPr>
          <p:cNvPr id="524329" name="Group 41"/>
          <p:cNvGrpSpPr>
            <a:grpSpLocks/>
          </p:cNvGrpSpPr>
          <p:nvPr/>
        </p:nvGrpSpPr>
        <p:grpSpPr bwMode="auto">
          <a:xfrm>
            <a:off x="611188" y="1196975"/>
            <a:ext cx="3097212" cy="2246313"/>
            <a:chOff x="385" y="754"/>
            <a:chExt cx="1951" cy="1415"/>
          </a:xfrm>
        </p:grpSpPr>
        <p:sp>
          <p:nvSpPr>
            <p:cNvPr id="524295" name="Freeform 7"/>
            <p:cNvSpPr>
              <a:spLocks/>
            </p:cNvSpPr>
            <p:nvPr/>
          </p:nvSpPr>
          <p:spPr bwMode="auto">
            <a:xfrm>
              <a:off x="567" y="754"/>
              <a:ext cx="1497" cy="1066"/>
            </a:xfrm>
            <a:custGeom>
              <a:avLst/>
              <a:gdLst>
                <a:gd name="T0" fmla="*/ 0 w 1497"/>
                <a:gd name="T1" fmla="*/ 45 h 1066"/>
                <a:gd name="T2" fmla="*/ 91 w 1497"/>
                <a:gd name="T3" fmla="*/ 453 h 1066"/>
                <a:gd name="T4" fmla="*/ 227 w 1497"/>
                <a:gd name="T5" fmla="*/ 680 h 1066"/>
                <a:gd name="T6" fmla="*/ 545 w 1497"/>
                <a:gd name="T7" fmla="*/ 862 h 1066"/>
                <a:gd name="T8" fmla="*/ 908 w 1497"/>
                <a:gd name="T9" fmla="*/ 952 h 1066"/>
                <a:gd name="T10" fmla="*/ 1270 w 1497"/>
                <a:gd name="T11" fmla="*/ 907 h 1066"/>
                <a:gd name="T12" fmla="*/ 1497 w 1497"/>
                <a:gd name="T13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1066">
                  <a:moveTo>
                    <a:pt x="0" y="45"/>
                  </a:moveTo>
                  <a:cubicBezTo>
                    <a:pt x="26" y="196"/>
                    <a:pt x="53" y="347"/>
                    <a:pt x="91" y="453"/>
                  </a:cubicBezTo>
                  <a:cubicBezTo>
                    <a:pt x="129" y="559"/>
                    <a:pt x="151" y="612"/>
                    <a:pt x="227" y="680"/>
                  </a:cubicBezTo>
                  <a:cubicBezTo>
                    <a:pt x="303" y="748"/>
                    <a:pt x="431" y="817"/>
                    <a:pt x="545" y="862"/>
                  </a:cubicBezTo>
                  <a:cubicBezTo>
                    <a:pt x="659" y="907"/>
                    <a:pt x="787" y="945"/>
                    <a:pt x="908" y="952"/>
                  </a:cubicBezTo>
                  <a:cubicBezTo>
                    <a:pt x="1029" y="959"/>
                    <a:pt x="1172" y="1066"/>
                    <a:pt x="1270" y="907"/>
                  </a:cubicBezTo>
                  <a:cubicBezTo>
                    <a:pt x="1368" y="748"/>
                    <a:pt x="1432" y="374"/>
                    <a:pt x="1497" y="0"/>
                  </a:cubicBezTo>
                </a:path>
              </a:pathLst>
            </a:custGeom>
            <a:noFill/>
            <a:ln w="38100" cmpd="sng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296" name="Line 8"/>
            <p:cNvSpPr>
              <a:spLocks noChangeShapeType="1"/>
            </p:cNvSpPr>
            <p:nvPr/>
          </p:nvSpPr>
          <p:spPr bwMode="auto">
            <a:xfrm>
              <a:off x="385" y="1888"/>
              <a:ext cx="19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297" name="Line 9"/>
            <p:cNvSpPr>
              <a:spLocks noChangeShapeType="1"/>
            </p:cNvSpPr>
            <p:nvPr/>
          </p:nvSpPr>
          <p:spPr bwMode="auto">
            <a:xfrm>
              <a:off x="567" y="890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298" name="Line 10"/>
            <p:cNvSpPr>
              <a:spLocks noChangeShapeType="1"/>
            </p:cNvSpPr>
            <p:nvPr/>
          </p:nvSpPr>
          <p:spPr bwMode="auto">
            <a:xfrm>
              <a:off x="2064" y="890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299" name="Line 11"/>
            <p:cNvSpPr>
              <a:spLocks noChangeShapeType="1"/>
            </p:cNvSpPr>
            <p:nvPr/>
          </p:nvSpPr>
          <p:spPr bwMode="auto">
            <a:xfrm>
              <a:off x="1111" y="166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300" name="Line 12"/>
            <p:cNvSpPr>
              <a:spLocks noChangeShapeType="1"/>
            </p:cNvSpPr>
            <p:nvPr/>
          </p:nvSpPr>
          <p:spPr bwMode="auto">
            <a:xfrm>
              <a:off x="1519" y="1751"/>
              <a:ext cx="0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316" name="Text Box 28"/>
            <p:cNvSpPr txBox="1">
              <a:spLocks noChangeArrowheads="1"/>
            </p:cNvSpPr>
            <p:nvPr/>
          </p:nvSpPr>
          <p:spPr bwMode="auto">
            <a:xfrm>
              <a:off x="463" y="182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4318" name="Text Box 30"/>
            <p:cNvSpPr txBox="1">
              <a:spLocks noChangeArrowheads="1"/>
            </p:cNvSpPr>
            <p:nvPr/>
          </p:nvSpPr>
          <p:spPr bwMode="auto">
            <a:xfrm>
              <a:off x="956" y="1833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4319" name="Text Box 31"/>
            <p:cNvSpPr txBox="1">
              <a:spLocks noChangeArrowheads="1"/>
            </p:cNvSpPr>
            <p:nvPr/>
          </p:nvSpPr>
          <p:spPr bwMode="auto">
            <a:xfrm>
              <a:off x="1973" y="18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24320" name="Text Box 32"/>
            <p:cNvSpPr txBox="1">
              <a:spLocks noChangeArrowheads="1"/>
            </p:cNvSpPr>
            <p:nvPr/>
          </p:nvSpPr>
          <p:spPr bwMode="auto">
            <a:xfrm>
              <a:off x="1383" y="1842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24321" name="Text Box 33"/>
          <p:cNvSpPr txBox="1">
            <a:spLocks noChangeArrowheads="1"/>
          </p:cNvSpPr>
          <p:nvPr/>
        </p:nvSpPr>
        <p:spPr bwMode="auto">
          <a:xfrm>
            <a:off x="3201988" y="39893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b</a:t>
            </a:r>
          </a:p>
        </p:txBody>
      </p:sp>
      <p:sp>
        <p:nvSpPr>
          <p:cNvPr id="524322" name="Text Box 34"/>
          <p:cNvSpPr txBox="1">
            <a:spLocks noChangeArrowheads="1"/>
          </p:cNvSpPr>
          <p:nvPr/>
        </p:nvSpPr>
        <p:spPr bwMode="auto">
          <a:xfrm>
            <a:off x="2665413" y="3284538"/>
            <a:ext cx="322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r</a:t>
            </a:r>
          </a:p>
        </p:txBody>
      </p:sp>
      <p:sp>
        <p:nvSpPr>
          <p:cNvPr id="524323" name="Text Box 35"/>
          <p:cNvSpPr txBox="1">
            <a:spLocks noChangeArrowheads="1"/>
          </p:cNvSpPr>
          <p:nvPr/>
        </p:nvSpPr>
        <p:spPr bwMode="auto">
          <a:xfrm>
            <a:off x="1547813" y="5300663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1-r</a:t>
            </a:r>
          </a:p>
        </p:txBody>
      </p:sp>
      <p:grpSp>
        <p:nvGrpSpPr>
          <p:cNvPr id="524328" name="Group 40"/>
          <p:cNvGrpSpPr>
            <a:grpSpLocks/>
          </p:cNvGrpSpPr>
          <p:nvPr/>
        </p:nvGrpSpPr>
        <p:grpSpPr bwMode="auto">
          <a:xfrm>
            <a:off x="827088" y="4724400"/>
            <a:ext cx="2665412" cy="663575"/>
            <a:chOff x="521" y="3067"/>
            <a:chExt cx="1679" cy="418"/>
          </a:xfrm>
        </p:grpSpPr>
        <p:sp>
          <p:nvSpPr>
            <p:cNvPr id="524303" name="Line 15"/>
            <p:cNvSpPr>
              <a:spLocks noChangeShapeType="1"/>
            </p:cNvSpPr>
            <p:nvPr/>
          </p:nvSpPr>
          <p:spPr bwMode="auto">
            <a:xfrm>
              <a:off x="612" y="3158"/>
              <a:ext cx="14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306" name="Line 18"/>
            <p:cNvSpPr>
              <a:spLocks noChangeShapeType="1"/>
            </p:cNvSpPr>
            <p:nvPr/>
          </p:nvSpPr>
          <p:spPr bwMode="auto">
            <a:xfrm>
              <a:off x="612" y="306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307" name="Line 19"/>
            <p:cNvSpPr>
              <a:spLocks noChangeShapeType="1"/>
            </p:cNvSpPr>
            <p:nvPr/>
          </p:nvSpPr>
          <p:spPr bwMode="auto">
            <a:xfrm>
              <a:off x="2109" y="306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310" name="Line 22"/>
            <p:cNvSpPr>
              <a:spLocks noChangeShapeType="1"/>
            </p:cNvSpPr>
            <p:nvPr/>
          </p:nvSpPr>
          <p:spPr bwMode="auto">
            <a:xfrm>
              <a:off x="1156" y="306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312" name="Line 24"/>
            <p:cNvSpPr>
              <a:spLocks noChangeShapeType="1"/>
            </p:cNvSpPr>
            <p:nvPr/>
          </p:nvSpPr>
          <p:spPr bwMode="auto">
            <a:xfrm>
              <a:off x="1565" y="306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4324" name="Text Box 36"/>
            <p:cNvSpPr txBox="1">
              <a:spLocks noChangeArrowheads="1"/>
            </p:cNvSpPr>
            <p:nvPr/>
          </p:nvSpPr>
          <p:spPr bwMode="auto">
            <a:xfrm>
              <a:off x="521" y="312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4325" name="Text Box 37"/>
            <p:cNvSpPr txBox="1">
              <a:spLocks noChangeArrowheads="1"/>
            </p:cNvSpPr>
            <p:nvPr/>
          </p:nvSpPr>
          <p:spPr bwMode="auto">
            <a:xfrm>
              <a:off x="1014" y="313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4326" name="Text Box 38"/>
            <p:cNvSpPr txBox="1">
              <a:spLocks noChangeArrowheads="1"/>
            </p:cNvSpPr>
            <p:nvPr/>
          </p:nvSpPr>
          <p:spPr bwMode="auto">
            <a:xfrm>
              <a:off x="1972" y="315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24327" name="Text Box 39"/>
            <p:cNvSpPr txBox="1">
              <a:spLocks noChangeArrowheads="1"/>
            </p:cNvSpPr>
            <p:nvPr/>
          </p:nvSpPr>
          <p:spPr bwMode="auto">
            <a:xfrm>
              <a:off x="1441" y="3148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4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C184-EAF3-4AD5-9C92-5FBBF26E3DEE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Golden Section Search (cont.)</a:t>
            </a:r>
          </a:p>
        </p:txBody>
      </p:sp>
      <p:sp>
        <p:nvSpPr>
          <p:cNvPr id="526340" name="Line 4"/>
          <p:cNvSpPr>
            <a:spLocks noChangeShapeType="1"/>
          </p:cNvSpPr>
          <p:nvPr/>
        </p:nvSpPr>
        <p:spPr bwMode="auto">
          <a:xfrm>
            <a:off x="1835150" y="3933825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41" name="Line 5"/>
          <p:cNvSpPr>
            <a:spLocks noChangeShapeType="1"/>
          </p:cNvSpPr>
          <p:nvPr/>
        </p:nvSpPr>
        <p:spPr bwMode="auto">
          <a:xfrm>
            <a:off x="971550" y="6021388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42" name="Line 6"/>
          <p:cNvSpPr>
            <a:spLocks noChangeShapeType="1"/>
          </p:cNvSpPr>
          <p:nvPr/>
        </p:nvSpPr>
        <p:spPr bwMode="auto">
          <a:xfrm>
            <a:off x="971550" y="58769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43" name="Line 7"/>
          <p:cNvSpPr>
            <a:spLocks noChangeShapeType="1"/>
          </p:cNvSpPr>
          <p:nvPr/>
        </p:nvSpPr>
        <p:spPr bwMode="auto">
          <a:xfrm>
            <a:off x="2484438" y="58769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>
            <a:off x="1835150" y="58769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45" name="Line 9"/>
          <p:cNvSpPr>
            <a:spLocks noChangeShapeType="1"/>
          </p:cNvSpPr>
          <p:nvPr/>
        </p:nvSpPr>
        <p:spPr bwMode="auto">
          <a:xfrm>
            <a:off x="1476375" y="58769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46" name="Line 10"/>
          <p:cNvSpPr>
            <a:spLocks noChangeShapeType="1"/>
          </p:cNvSpPr>
          <p:nvPr/>
        </p:nvSpPr>
        <p:spPr bwMode="auto">
          <a:xfrm>
            <a:off x="1835150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47" name="Line 11"/>
          <p:cNvSpPr>
            <a:spLocks noChangeShapeType="1"/>
          </p:cNvSpPr>
          <p:nvPr/>
        </p:nvSpPr>
        <p:spPr bwMode="auto">
          <a:xfrm>
            <a:off x="2411413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48" name="Line 12"/>
          <p:cNvSpPr>
            <a:spLocks noChangeShapeType="1"/>
          </p:cNvSpPr>
          <p:nvPr/>
        </p:nvSpPr>
        <p:spPr bwMode="auto">
          <a:xfrm>
            <a:off x="2771775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49" name="Line 13"/>
          <p:cNvSpPr>
            <a:spLocks noChangeShapeType="1"/>
          </p:cNvSpPr>
          <p:nvPr/>
        </p:nvSpPr>
        <p:spPr bwMode="auto">
          <a:xfrm>
            <a:off x="3348038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auto">
          <a:xfrm>
            <a:off x="1617663" y="39338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a</a:t>
            </a:r>
          </a:p>
        </p:txBody>
      </p:sp>
      <p:grpSp>
        <p:nvGrpSpPr>
          <p:cNvPr id="526351" name="Group 15"/>
          <p:cNvGrpSpPr>
            <a:grpSpLocks/>
          </p:cNvGrpSpPr>
          <p:nvPr/>
        </p:nvGrpSpPr>
        <p:grpSpPr bwMode="auto">
          <a:xfrm>
            <a:off x="611188" y="1196975"/>
            <a:ext cx="3097212" cy="2246313"/>
            <a:chOff x="385" y="754"/>
            <a:chExt cx="1951" cy="1415"/>
          </a:xfrm>
        </p:grpSpPr>
        <p:sp>
          <p:nvSpPr>
            <p:cNvPr id="526352" name="Freeform 16"/>
            <p:cNvSpPr>
              <a:spLocks/>
            </p:cNvSpPr>
            <p:nvPr/>
          </p:nvSpPr>
          <p:spPr bwMode="auto">
            <a:xfrm>
              <a:off x="567" y="754"/>
              <a:ext cx="1497" cy="1066"/>
            </a:xfrm>
            <a:custGeom>
              <a:avLst/>
              <a:gdLst>
                <a:gd name="T0" fmla="*/ 0 w 1497"/>
                <a:gd name="T1" fmla="*/ 45 h 1066"/>
                <a:gd name="T2" fmla="*/ 91 w 1497"/>
                <a:gd name="T3" fmla="*/ 453 h 1066"/>
                <a:gd name="T4" fmla="*/ 227 w 1497"/>
                <a:gd name="T5" fmla="*/ 680 h 1066"/>
                <a:gd name="T6" fmla="*/ 545 w 1497"/>
                <a:gd name="T7" fmla="*/ 862 h 1066"/>
                <a:gd name="T8" fmla="*/ 908 w 1497"/>
                <a:gd name="T9" fmla="*/ 952 h 1066"/>
                <a:gd name="T10" fmla="*/ 1270 w 1497"/>
                <a:gd name="T11" fmla="*/ 907 h 1066"/>
                <a:gd name="T12" fmla="*/ 1497 w 1497"/>
                <a:gd name="T13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1066">
                  <a:moveTo>
                    <a:pt x="0" y="45"/>
                  </a:moveTo>
                  <a:cubicBezTo>
                    <a:pt x="26" y="196"/>
                    <a:pt x="53" y="347"/>
                    <a:pt x="91" y="453"/>
                  </a:cubicBezTo>
                  <a:cubicBezTo>
                    <a:pt x="129" y="559"/>
                    <a:pt x="151" y="612"/>
                    <a:pt x="227" y="680"/>
                  </a:cubicBezTo>
                  <a:cubicBezTo>
                    <a:pt x="303" y="748"/>
                    <a:pt x="431" y="817"/>
                    <a:pt x="545" y="862"/>
                  </a:cubicBezTo>
                  <a:cubicBezTo>
                    <a:pt x="659" y="907"/>
                    <a:pt x="787" y="945"/>
                    <a:pt x="908" y="952"/>
                  </a:cubicBezTo>
                  <a:cubicBezTo>
                    <a:pt x="1029" y="959"/>
                    <a:pt x="1172" y="1066"/>
                    <a:pt x="1270" y="907"/>
                  </a:cubicBezTo>
                  <a:cubicBezTo>
                    <a:pt x="1368" y="748"/>
                    <a:pt x="1432" y="374"/>
                    <a:pt x="1497" y="0"/>
                  </a:cubicBezTo>
                </a:path>
              </a:pathLst>
            </a:custGeom>
            <a:noFill/>
            <a:ln w="38100" cmpd="sng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53" name="Line 17"/>
            <p:cNvSpPr>
              <a:spLocks noChangeShapeType="1"/>
            </p:cNvSpPr>
            <p:nvPr/>
          </p:nvSpPr>
          <p:spPr bwMode="auto">
            <a:xfrm>
              <a:off x="385" y="1888"/>
              <a:ext cx="19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54" name="Line 18"/>
            <p:cNvSpPr>
              <a:spLocks noChangeShapeType="1"/>
            </p:cNvSpPr>
            <p:nvPr/>
          </p:nvSpPr>
          <p:spPr bwMode="auto">
            <a:xfrm>
              <a:off x="567" y="890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55" name="Line 19"/>
            <p:cNvSpPr>
              <a:spLocks noChangeShapeType="1"/>
            </p:cNvSpPr>
            <p:nvPr/>
          </p:nvSpPr>
          <p:spPr bwMode="auto">
            <a:xfrm>
              <a:off x="2064" y="890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56" name="Line 20"/>
            <p:cNvSpPr>
              <a:spLocks noChangeShapeType="1"/>
            </p:cNvSpPr>
            <p:nvPr/>
          </p:nvSpPr>
          <p:spPr bwMode="auto">
            <a:xfrm>
              <a:off x="1111" y="166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57" name="Line 21"/>
            <p:cNvSpPr>
              <a:spLocks noChangeShapeType="1"/>
            </p:cNvSpPr>
            <p:nvPr/>
          </p:nvSpPr>
          <p:spPr bwMode="auto">
            <a:xfrm>
              <a:off x="1519" y="1751"/>
              <a:ext cx="0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58" name="Text Box 22"/>
            <p:cNvSpPr txBox="1">
              <a:spLocks noChangeArrowheads="1"/>
            </p:cNvSpPr>
            <p:nvPr/>
          </p:nvSpPr>
          <p:spPr bwMode="auto">
            <a:xfrm>
              <a:off x="463" y="182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6359" name="Text Box 23"/>
            <p:cNvSpPr txBox="1">
              <a:spLocks noChangeArrowheads="1"/>
            </p:cNvSpPr>
            <p:nvPr/>
          </p:nvSpPr>
          <p:spPr bwMode="auto">
            <a:xfrm>
              <a:off x="956" y="1833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6360" name="Text Box 24"/>
            <p:cNvSpPr txBox="1">
              <a:spLocks noChangeArrowheads="1"/>
            </p:cNvSpPr>
            <p:nvPr/>
          </p:nvSpPr>
          <p:spPr bwMode="auto">
            <a:xfrm>
              <a:off x="1973" y="18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26361" name="Text Box 25"/>
            <p:cNvSpPr txBox="1">
              <a:spLocks noChangeArrowheads="1"/>
            </p:cNvSpPr>
            <p:nvPr/>
          </p:nvSpPr>
          <p:spPr bwMode="auto">
            <a:xfrm>
              <a:off x="1383" y="1842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26362" name="Text Box 26"/>
          <p:cNvSpPr txBox="1">
            <a:spLocks noChangeArrowheads="1"/>
          </p:cNvSpPr>
          <p:nvPr/>
        </p:nvSpPr>
        <p:spPr bwMode="auto">
          <a:xfrm>
            <a:off x="3201988" y="39893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b</a:t>
            </a:r>
          </a:p>
        </p:txBody>
      </p:sp>
      <p:sp>
        <p:nvSpPr>
          <p:cNvPr id="526363" name="Text Box 27"/>
          <p:cNvSpPr txBox="1">
            <a:spLocks noChangeArrowheads="1"/>
          </p:cNvSpPr>
          <p:nvPr/>
        </p:nvSpPr>
        <p:spPr bwMode="auto">
          <a:xfrm>
            <a:off x="2665413" y="3284538"/>
            <a:ext cx="322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r</a:t>
            </a:r>
          </a:p>
        </p:txBody>
      </p:sp>
      <p:sp>
        <p:nvSpPr>
          <p:cNvPr id="526364" name="Text Box 28"/>
          <p:cNvSpPr txBox="1">
            <a:spLocks noChangeArrowheads="1"/>
          </p:cNvSpPr>
          <p:nvPr/>
        </p:nvSpPr>
        <p:spPr bwMode="auto">
          <a:xfrm>
            <a:off x="1115616" y="5300663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>
                <a:latin typeface="Times New Roman" pitchFamily="18" charset="0"/>
              </a:rPr>
              <a:t>1-r</a:t>
            </a:r>
          </a:p>
        </p:txBody>
      </p:sp>
      <p:grpSp>
        <p:nvGrpSpPr>
          <p:cNvPr id="526365" name="Group 29"/>
          <p:cNvGrpSpPr>
            <a:grpSpLocks/>
          </p:cNvGrpSpPr>
          <p:nvPr/>
        </p:nvGrpSpPr>
        <p:grpSpPr bwMode="auto">
          <a:xfrm>
            <a:off x="827088" y="4724400"/>
            <a:ext cx="2665412" cy="663575"/>
            <a:chOff x="521" y="3067"/>
            <a:chExt cx="1679" cy="418"/>
          </a:xfrm>
        </p:grpSpPr>
        <p:sp>
          <p:nvSpPr>
            <p:cNvPr id="526366" name="Line 30"/>
            <p:cNvSpPr>
              <a:spLocks noChangeShapeType="1"/>
            </p:cNvSpPr>
            <p:nvPr/>
          </p:nvSpPr>
          <p:spPr bwMode="auto">
            <a:xfrm>
              <a:off x="612" y="3158"/>
              <a:ext cx="14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67" name="Line 31"/>
            <p:cNvSpPr>
              <a:spLocks noChangeShapeType="1"/>
            </p:cNvSpPr>
            <p:nvPr/>
          </p:nvSpPr>
          <p:spPr bwMode="auto">
            <a:xfrm>
              <a:off x="612" y="306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68" name="Line 32"/>
            <p:cNvSpPr>
              <a:spLocks noChangeShapeType="1"/>
            </p:cNvSpPr>
            <p:nvPr/>
          </p:nvSpPr>
          <p:spPr bwMode="auto">
            <a:xfrm>
              <a:off x="2109" y="306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69" name="Line 33"/>
            <p:cNvSpPr>
              <a:spLocks noChangeShapeType="1"/>
            </p:cNvSpPr>
            <p:nvPr/>
          </p:nvSpPr>
          <p:spPr bwMode="auto">
            <a:xfrm>
              <a:off x="1156" y="306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70" name="Line 34"/>
            <p:cNvSpPr>
              <a:spLocks noChangeShapeType="1"/>
            </p:cNvSpPr>
            <p:nvPr/>
          </p:nvSpPr>
          <p:spPr bwMode="auto">
            <a:xfrm>
              <a:off x="1565" y="306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6371" name="Text Box 35"/>
            <p:cNvSpPr txBox="1">
              <a:spLocks noChangeArrowheads="1"/>
            </p:cNvSpPr>
            <p:nvPr/>
          </p:nvSpPr>
          <p:spPr bwMode="auto">
            <a:xfrm>
              <a:off x="521" y="312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6372" name="Text Box 36"/>
            <p:cNvSpPr txBox="1">
              <a:spLocks noChangeArrowheads="1"/>
            </p:cNvSpPr>
            <p:nvPr/>
          </p:nvSpPr>
          <p:spPr bwMode="auto">
            <a:xfrm>
              <a:off x="1014" y="313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6373" name="Text Box 37"/>
            <p:cNvSpPr txBox="1">
              <a:spLocks noChangeArrowheads="1"/>
            </p:cNvSpPr>
            <p:nvPr/>
          </p:nvSpPr>
          <p:spPr bwMode="auto">
            <a:xfrm>
              <a:off x="1972" y="315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26374" name="Text Box 38"/>
            <p:cNvSpPr txBox="1">
              <a:spLocks noChangeArrowheads="1"/>
            </p:cNvSpPr>
            <p:nvPr/>
          </p:nvSpPr>
          <p:spPr bwMode="auto">
            <a:xfrm>
              <a:off x="1441" y="3148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</a:rPr>
                <a:t>2</a:t>
              </a:r>
            </a:p>
          </p:txBody>
        </p:sp>
      </p:grpSp>
      <p:pic>
        <p:nvPicPr>
          <p:cNvPr id="526375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981075"/>
            <a:ext cx="403066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3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AD3B-837A-40AC-8490-DA165F9EA965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Golden Section Search (cont.)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5738" y="1052513"/>
            <a:ext cx="4968875" cy="5256212"/>
          </a:xfrm>
        </p:spPr>
        <p:txBody>
          <a:bodyPr/>
          <a:lstStyle/>
          <a:p>
            <a:r>
              <a:rPr lang="en-US" altLang="zh-TW" sz="3000" dirty="0"/>
              <a:t>To reduce </a:t>
            </a:r>
            <a:r>
              <a:rPr lang="en-US" altLang="zh-TW" sz="3000" dirty="0" smtClean="0"/>
              <a:t>the </a:t>
            </a:r>
            <a:r>
              <a:rPr lang="en-US" altLang="zh-TW" sz="3000" dirty="0" smtClean="0"/>
              <a:t>interval </a:t>
            </a:r>
            <a:r>
              <a:rPr lang="en-US" altLang="zh-TW" sz="3000" dirty="0" smtClean="0"/>
              <a:t>length by </a:t>
            </a:r>
            <a:r>
              <a:rPr lang="en-US" altLang="zh-TW" sz="3000" dirty="0"/>
              <a:t>fixed fraction at each iteration, </a:t>
            </a:r>
          </a:p>
        </p:txBody>
      </p:sp>
      <p:graphicFrame>
        <p:nvGraphicFramePr>
          <p:cNvPr id="525317" name="Object 5"/>
          <p:cNvGraphicFramePr>
            <a:graphicFrameLocks noChangeAspect="1"/>
          </p:cNvGraphicFramePr>
          <p:nvPr/>
        </p:nvGraphicFramePr>
        <p:xfrm>
          <a:off x="4587875" y="2565400"/>
          <a:ext cx="3346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2" name="方程式" r:id="rId3" imgW="1320480" imgH="215640" progId="Equation.3">
                  <p:embed/>
                </p:oleObj>
              </mc:Choice>
              <mc:Fallback>
                <p:oleObj name="方程式" r:id="rId3" imgW="13204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2565400"/>
                        <a:ext cx="3346450" cy="54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18" name="Object 6"/>
          <p:cNvGraphicFramePr>
            <a:graphicFrameLocks noChangeAspect="1"/>
          </p:cNvGraphicFramePr>
          <p:nvPr/>
        </p:nvGraphicFramePr>
        <p:xfrm>
          <a:off x="4643438" y="3068638"/>
          <a:ext cx="26400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3" name="方程式" r:id="rId5" imgW="1041120" imgH="215640" progId="Equation.3">
                  <p:embed/>
                </p:oleObj>
              </mc:Choice>
              <mc:Fallback>
                <p:oleObj name="方程式" r:id="rId5" imgW="1041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068638"/>
                        <a:ext cx="2640012" cy="54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19" name="Object 7"/>
          <p:cNvGraphicFramePr>
            <a:graphicFrameLocks noChangeAspect="1"/>
          </p:cNvGraphicFramePr>
          <p:nvPr/>
        </p:nvGraphicFramePr>
        <p:xfrm>
          <a:off x="539750" y="4581525"/>
          <a:ext cx="35718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4" name="方程式" r:id="rId7" imgW="1409400" imgH="253800" progId="Equation.3">
                  <p:embed/>
                </p:oleObj>
              </mc:Choice>
              <mc:Fallback>
                <p:oleObj name="方程式" r:id="rId7" imgW="140940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81525"/>
                        <a:ext cx="3571875" cy="644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20" name="Line 8"/>
          <p:cNvSpPr>
            <a:spLocks noChangeShapeType="1"/>
          </p:cNvSpPr>
          <p:nvPr/>
        </p:nvSpPr>
        <p:spPr bwMode="auto">
          <a:xfrm>
            <a:off x="1978025" y="3933825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326" name="Line 14"/>
          <p:cNvSpPr>
            <a:spLocks noChangeShapeType="1"/>
          </p:cNvSpPr>
          <p:nvPr/>
        </p:nvSpPr>
        <p:spPr bwMode="auto">
          <a:xfrm>
            <a:off x="1978025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327" name="Line 15"/>
          <p:cNvSpPr>
            <a:spLocks noChangeShapeType="1"/>
          </p:cNvSpPr>
          <p:nvPr/>
        </p:nvSpPr>
        <p:spPr bwMode="auto">
          <a:xfrm>
            <a:off x="2554288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328" name="Line 16"/>
          <p:cNvSpPr>
            <a:spLocks noChangeShapeType="1"/>
          </p:cNvSpPr>
          <p:nvPr/>
        </p:nvSpPr>
        <p:spPr bwMode="auto">
          <a:xfrm>
            <a:off x="2914650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329" name="Line 17"/>
          <p:cNvSpPr>
            <a:spLocks noChangeShapeType="1"/>
          </p:cNvSpPr>
          <p:nvPr/>
        </p:nvSpPr>
        <p:spPr bwMode="auto">
          <a:xfrm>
            <a:off x="3490913" y="3789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330" name="Text Box 18"/>
          <p:cNvSpPr txBox="1">
            <a:spLocks noChangeArrowheads="1"/>
          </p:cNvSpPr>
          <p:nvPr/>
        </p:nvSpPr>
        <p:spPr bwMode="auto">
          <a:xfrm>
            <a:off x="1760538" y="4005263"/>
            <a:ext cx="481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a’</a:t>
            </a:r>
          </a:p>
        </p:txBody>
      </p:sp>
      <p:grpSp>
        <p:nvGrpSpPr>
          <p:cNvPr id="525331" name="Group 19"/>
          <p:cNvGrpSpPr>
            <a:grpSpLocks/>
          </p:cNvGrpSpPr>
          <p:nvPr/>
        </p:nvGrpSpPr>
        <p:grpSpPr bwMode="auto">
          <a:xfrm>
            <a:off x="754063" y="1196975"/>
            <a:ext cx="3097212" cy="2246313"/>
            <a:chOff x="385" y="754"/>
            <a:chExt cx="1951" cy="1415"/>
          </a:xfrm>
        </p:grpSpPr>
        <p:sp>
          <p:nvSpPr>
            <p:cNvPr id="525332" name="Freeform 20"/>
            <p:cNvSpPr>
              <a:spLocks/>
            </p:cNvSpPr>
            <p:nvPr/>
          </p:nvSpPr>
          <p:spPr bwMode="auto">
            <a:xfrm>
              <a:off x="567" y="754"/>
              <a:ext cx="1497" cy="1066"/>
            </a:xfrm>
            <a:custGeom>
              <a:avLst/>
              <a:gdLst>
                <a:gd name="T0" fmla="*/ 0 w 1497"/>
                <a:gd name="T1" fmla="*/ 45 h 1066"/>
                <a:gd name="T2" fmla="*/ 91 w 1497"/>
                <a:gd name="T3" fmla="*/ 453 h 1066"/>
                <a:gd name="T4" fmla="*/ 227 w 1497"/>
                <a:gd name="T5" fmla="*/ 680 h 1066"/>
                <a:gd name="T6" fmla="*/ 545 w 1497"/>
                <a:gd name="T7" fmla="*/ 862 h 1066"/>
                <a:gd name="T8" fmla="*/ 908 w 1497"/>
                <a:gd name="T9" fmla="*/ 952 h 1066"/>
                <a:gd name="T10" fmla="*/ 1270 w 1497"/>
                <a:gd name="T11" fmla="*/ 907 h 1066"/>
                <a:gd name="T12" fmla="*/ 1497 w 1497"/>
                <a:gd name="T13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1066">
                  <a:moveTo>
                    <a:pt x="0" y="45"/>
                  </a:moveTo>
                  <a:cubicBezTo>
                    <a:pt x="26" y="196"/>
                    <a:pt x="53" y="347"/>
                    <a:pt x="91" y="453"/>
                  </a:cubicBezTo>
                  <a:cubicBezTo>
                    <a:pt x="129" y="559"/>
                    <a:pt x="151" y="612"/>
                    <a:pt x="227" y="680"/>
                  </a:cubicBezTo>
                  <a:cubicBezTo>
                    <a:pt x="303" y="748"/>
                    <a:pt x="431" y="817"/>
                    <a:pt x="545" y="862"/>
                  </a:cubicBezTo>
                  <a:cubicBezTo>
                    <a:pt x="659" y="907"/>
                    <a:pt x="787" y="945"/>
                    <a:pt x="908" y="952"/>
                  </a:cubicBezTo>
                  <a:cubicBezTo>
                    <a:pt x="1029" y="959"/>
                    <a:pt x="1172" y="1066"/>
                    <a:pt x="1270" y="907"/>
                  </a:cubicBezTo>
                  <a:cubicBezTo>
                    <a:pt x="1368" y="748"/>
                    <a:pt x="1432" y="374"/>
                    <a:pt x="1497" y="0"/>
                  </a:cubicBezTo>
                </a:path>
              </a:pathLst>
            </a:custGeom>
            <a:noFill/>
            <a:ln w="38100" cmpd="sng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333" name="Line 21"/>
            <p:cNvSpPr>
              <a:spLocks noChangeShapeType="1"/>
            </p:cNvSpPr>
            <p:nvPr/>
          </p:nvSpPr>
          <p:spPr bwMode="auto">
            <a:xfrm>
              <a:off x="385" y="1888"/>
              <a:ext cx="19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334" name="Line 22"/>
            <p:cNvSpPr>
              <a:spLocks noChangeShapeType="1"/>
            </p:cNvSpPr>
            <p:nvPr/>
          </p:nvSpPr>
          <p:spPr bwMode="auto">
            <a:xfrm>
              <a:off x="567" y="890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335" name="Line 23"/>
            <p:cNvSpPr>
              <a:spLocks noChangeShapeType="1"/>
            </p:cNvSpPr>
            <p:nvPr/>
          </p:nvSpPr>
          <p:spPr bwMode="auto">
            <a:xfrm>
              <a:off x="2064" y="890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336" name="Line 24"/>
            <p:cNvSpPr>
              <a:spLocks noChangeShapeType="1"/>
            </p:cNvSpPr>
            <p:nvPr/>
          </p:nvSpPr>
          <p:spPr bwMode="auto">
            <a:xfrm>
              <a:off x="1111" y="166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337" name="Line 25"/>
            <p:cNvSpPr>
              <a:spLocks noChangeShapeType="1"/>
            </p:cNvSpPr>
            <p:nvPr/>
          </p:nvSpPr>
          <p:spPr bwMode="auto">
            <a:xfrm>
              <a:off x="1519" y="1751"/>
              <a:ext cx="0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5338" name="Text Box 26"/>
            <p:cNvSpPr txBox="1">
              <a:spLocks noChangeArrowheads="1"/>
            </p:cNvSpPr>
            <p:nvPr/>
          </p:nvSpPr>
          <p:spPr bwMode="auto">
            <a:xfrm>
              <a:off x="463" y="182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5339" name="Text Box 27"/>
            <p:cNvSpPr txBox="1">
              <a:spLocks noChangeArrowheads="1"/>
            </p:cNvSpPr>
            <p:nvPr/>
          </p:nvSpPr>
          <p:spPr bwMode="auto">
            <a:xfrm>
              <a:off x="956" y="1833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5340" name="Text Box 28"/>
            <p:cNvSpPr txBox="1">
              <a:spLocks noChangeArrowheads="1"/>
            </p:cNvSpPr>
            <p:nvPr/>
          </p:nvSpPr>
          <p:spPr bwMode="auto">
            <a:xfrm>
              <a:off x="1973" y="18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25341" name="Text Box 29"/>
            <p:cNvSpPr txBox="1">
              <a:spLocks noChangeArrowheads="1"/>
            </p:cNvSpPr>
            <p:nvPr/>
          </p:nvSpPr>
          <p:spPr bwMode="auto">
            <a:xfrm>
              <a:off x="1383" y="1842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25342" name="Text Box 30"/>
          <p:cNvSpPr txBox="1">
            <a:spLocks noChangeArrowheads="1"/>
          </p:cNvSpPr>
          <p:nvPr/>
        </p:nvSpPr>
        <p:spPr bwMode="auto">
          <a:xfrm>
            <a:off x="3344863" y="3989388"/>
            <a:ext cx="481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b’</a:t>
            </a:r>
          </a:p>
        </p:txBody>
      </p:sp>
      <p:sp>
        <p:nvSpPr>
          <p:cNvPr id="525343" name="Text Box 31"/>
          <p:cNvSpPr txBox="1">
            <a:spLocks noChangeArrowheads="1"/>
          </p:cNvSpPr>
          <p:nvPr/>
        </p:nvSpPr>
        <p:spPr bwMode="auto">
          <a:xfrm>
            <a:off x="2808288" y="3284538"/>
            <a:ext cx="322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r</a:t>
            </a:r>
          </a:p>
        </p:txBody>
      </p:sp>
      <p:graphicFrame>
        <p:nvGraphicFramePr>
          <p:cNvPr id="525355" name="Object 43"/>
          <p:cNvGraphicFramePr>
            <a:graphicFrameLocks noChangeAspect="1"/>
          </p:cNvGraphicFramePr>
          <p:nvPr/>
        </p:nvGraphicFramePr>
        <p:xfrm>
          <a:off x="539750" y="5949950"/>
          <a:ext cx="31511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5" name="方程式" r:id="rId9" imgW="1244520" imgH="253800" progId="Equation.3">
                  <p:embed/>
                </p:oleObj>
              </mc:Choice>
              <mc:Fallback>
                <p:oleObj name="方程式" r:id="rId9" imgW="1244520" imgH="253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949950"/>
                        <a:ext cx="3151188" cy="644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56" name="Object 44"/>
          <p:cNvGraphicFramePr>
            <a:graphicFrameLocks noChangeAspect="1"/>
          </p:cNvGraphicFramePr>
          <p:nvPr/>
        </p:nvGraphicFramePr>
        <p:xfrm>
          <a:off x="539750" y="5229225"/>
          <a:ext cx="28305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6" name="方程式" r:id="rId11" imgW="1117440" imgH="253800" progId="Equation.3">
                  <p:embed/>
                </p:oleObj>
              </mc:Choice>
              <mc:Fallback>
                <p:oleObj name="方程式" r:id="rId11" imgW="1117440" imgH="253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29225"/>
                        <a:ext cx="2830513" cy="644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7" name="Text Box 45"/>
          <p:cNvSpPr txBox="1">
            <a:spLocks noChangeArrowheads="1"/>
          </p:cNvSpPr>
          <p:nvPr/>
        </p:nvSpPr>
        <p:spPr bwMode="auto">
          <a:xfrm>
            <a:off x="2193925" y="4005263"/>
            <a:ext cx="58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x’</a:t>
            </a:r>
            <a:r>
              <a:rPr lang="en-US" altLang="zh-TW" sz="28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25358" name="Text Box 46"/>
          <p:cNvSpPr txBox="1">
            <a:spLocks noChangeArrowheads="1"/>
          </p:cNvSpPr>
          <p:nvPr/>
        </p:nvSpPr>
        <p:spPr bwMode="auto">
          <a:xfrm>
            <a:off x="2698750" y="4005263"/>
            <a:ext cx="58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x’</a:t>
            </a:r>
            <a:r>
              <a:rPr lang="en-US" altLang="zh-TW" sz="2800" i="1" baseline="-2500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25359" name="Object 47"/>
          <p:cNvGraphicFramePr>
            <a:graphicFrameLocks noChangeAspect="1"/>
          </p:cNvGraphicFramePr>
          <p:nvPr/>
        </p:nvGraphicFramePr>
        <p:xfrm>
          <a:off x="4572000" y="3716338"/>
          <a:ext cx="15128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7" name="方程式" r:id="rId13" imgW="596880" imgH="228600" progId="Equation.3">
                  <p:embed/>
                </p:oleObj>
              </mc:Choice>
              <mc:Fallback>
                <p:oleObj name="方程式" r:id="rId13" imgW="59688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16338"/>
                        <a:ext cx="1512888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60" name="Object 48"/>
          <p:cNvGraphicFramePr>
            <a:graphicFrameLocks noChangeAspect="1"/>
          </p:cNvGraphicFramePr>
          <p:nvPr/>
        </p:nvGraphicFramePr>
        <p:xfrm>
          <a:off x="6804025" y="3716338"/>
          <a:ext cx="1512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8" name="方程式" r:id="rId15" imgW="596880" imgH="215640" progId="Equation.3">
                  <p:embed/>
                </p:oleObj>
              </mc:Choice>
              <mc:Fallback>
                <p:oleObj name="方程式" r:id="rId15" imgW="596880" imgH="2156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716338"/>
                        <a:ext cx="1512888" cy="54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61" name="AutoShape 49"/>
          <p:cNvSpPr>
            <a:spLocks/>
          </p:cNvSpPr>
          <p:nvPr/>
        </p:nvSpPr>
        <p:spPr bwMode="auto">
          <a:xfrm>
            <a:off x="3635375" y="5445125"/>
            <a:ext cx="288925" cy="863600"/>
          </a:xfrm>
          <a:prstGeom prst="righ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525362" name="Object 50"/>
          <p:cNvGraphicFramePr>
            <a:graphicFrameLocks noChangeAspect="1"/>
          </p:cNvGraphicFramePr>
          <p:nvPr/>
        </p:nvGraphicFramePr>
        <p:xfrm>
          <a:off x="5116513" y="5413375"/>
          <a:ext cx="15779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9" name="方程式" r:id="rId17" imgW="622080" imgH="215640" progId="Equation.3">
                  <p:embed/>
                </p:oleObj>
              </mc:Choice>
              <mc:Fallback>
                <p:oleObj name="方程式" r:id="rId17" imgW="622080" imgH="2156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5413375"/>
                        <a:ext cx="1577975" cy="547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63" name="Line 51"/>
          <p:cNvSpPr>
            <a:spLocks noChangeShapeType="1"/>
          </p:cNvSpPr>
          <p:nvPr/>
        </p:nvSpPr>
        <p:spPr bwMode="auto">
          <a:xfrm>
            <a:off x="4140200" y="580548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525364" name="Object 52"/>
          <p:cNvGraphicFramePr>
            <a:graphicFrameLocks noChangeAspect="1"/>
          </p:cNvGraphicFramePr>
          <p:nvPr/>
        </p:nvGraphicFramePr>
        <p:xfrm>
          <a:off x="6948488" y="5157788"/>
          <a:ext cx="199548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00" name="方程式" r:id="rId19" imgW="787320" imgH="431640" progId="Equation.3">
                  <p:embed/>
                </p:oleObj>
              </mc:Choice>
              <mc:Fallback>
                <p:oleObj name="方程式" r:id="rId19" imgW="787320" imgH="4316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157788"/>
                        <a:ext cx="1995487" cy="10937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03F4-654B-43B1-ACE1-B6114E0C7283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256212"/>
          </a:xfrm>
        </p:spPr>
        <p:txBody>
          <a:bodyPr/>
          <a:lstStyle/>
          <a:p>
            <a:r>
              <a:rPr lang="en-US" altLang="zh-TW" dirty="0"/>
              <a:t>Function can be locally approximated by a truncated series (a parabola)</a:t>
            </a:r>
          </a:p>
          <a:p>
            <a:endParaRPr lang="en-US" altLang="zh-TW" sz="4000" dirty="0"/>
          </a:p>
          <a:p>
            <a:endParaRPr lang="en-US" altLang="zh-TW" sz="3000" dirty="0"/>
          </a:p>
          <a:p>
            <a:r>
              <a:rPr lang="en-US" altLang="zh-TW" dirty="0" smtClean="0"/>
              <a:t>The minimum </a:t>
            </a:r>
            <a:r>
              <a:rPr lang="en-US" altLang="zh-TW" dirty="0"/>
              <a:t>of this quadratic function of </a:t>
            </a:r>
            <a:r>
              <a:rPr lang="en-US" altLang="zh-TW" i="1" dirty="0"/>
              <a:t>h</a:t>
            </a:r>
            <a:r>
              <a:rPr lang="en-US" altLang="zh-TW" dirty="0"/>
              <a:t> is given by</a:t>
            </a:r>
          </a:p>
          <a:p>
            <a:endParaRPr lang="en-US" altLang="zh-TW" dirty="0"/>
          </a:p>
        </p:txBody>
      </p:sp>
      <p:graphicFrame>
        <p:nvGraphicFramePr>
          <p:cNvPr id="505860" name="Object 4"/>
          <p:cNvGraphicFramePr>
            <a:graphicFrameLocks noChangeAspect="1"/>
          </p:cNvGraphicFramePr>
          <p:nvPr/>
        </p:nvGraphicFramePr>
        <p:xfrm>
          <a:off x="2051050" y="2492375"/>
          <a:ext cx="57610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4" name="方程式" r:id="rId3" imgW="2273040" imgH="393480" progId="Equation.3">
                  <p:embed/>
                </p:oleObj>
              </mc:Choice>
              <mc:Fallback>
                <p:oleObj name="方程式" r:id="rId3" imgW="22730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92375"/>
                        <a:ext cx="5761038" cy="1000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Newton’s Method for 1-D Minimization</a:t>
            </a:r>
          </a:p>
        </p:txBody>
      </p:sp>
      <p:graphicFrame>
        <p:nvGraphicFramePr>
          <p:cNvPr id="505861" name="Object 5"/>
          <p:cNvGraphicFramePr>
            <a:graphicFrameLocks noChangeAspect="1"/>
          </p:cNvGraphicFramePr>
          <p:nvPr/>
        </p:nvGraphicFramePr>
        <p:xfrm>
          <a:off x="2411413" y="4724400"/>
          <a:ext cx="21891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5" name="方程式" r:id="rId5" imgW="863280" imgH="393480" progId="Equation.3">
                  <p:embed/>
                </p:oleObj>
              </mc:Choice>
              <mc:Fallback>
                <p:oleObj name="方程式" r:id="rId5" imgW="8632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24400"/>
                        <a:ext cx="2189162" cy="1000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2" name="Object 6"/>
          <p:cNvGraphicFramePr>
            <a:graphicFrameLocks noChangeAspect="1"/>
          </p:cNvGraphicFramePr>
          <p:nvPr/>
        </p:nvGraphicFramePr>
        <p:xfrm>
          <a:off x="5507038" y="4724400"/>
          <a:ext cx="1993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6" name="方程式" r:id="rId7" imgW="787320" imgH="419040" progId="Equation.3">
                  <p:embed/>
                </p:oleObj>
              </mc:Choice>
              <mc:Fallback>
                <p:oleObj name="方程式" r:id="rId7" imgW="787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4724400"/>
                        <a:ext cx="1993900" cy="1066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4" name="Line 8"/>
          <p:cNvSpPr>
            <a:spLocks noChangeShapeType="1"/>
          </p:cNvSpPr>
          <p:nvPr/>
        </p:nvSpPr>
        <p:spPr bwMode="auto">
          <a:xfrm>
            <a:off x="4859338" y="52292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8BF8-C8F8-40CA-B555-CE297A9D69A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Newton’s Method for 1-D Minimization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805487"/>
          </a:xfrm>
        </p:spPr>
        <p:txBody>
          <a:bodyPr/>
          <a:lstStyle/>
          <a:p>
            <a:r>
              <a:rPr lang="en-US" altLang="zh-TW" sz="3600" dirty="0"/>
              <a:t>Suggests iteration scheme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pPr>
              <a:buFont typeface="Wingdings" pitchFamily="2" charset="2"/>
              <a:buNone/>
            </a:pPr>
            <a:r>
              <a:rPr lang="en-US" altLang="zh-TW" sz="3600" dirty="0"/>
              <a:t>	</a:t>
            </a:r>
            <a:r>
              <a:rPr lang="en-US" altLang="zh-TW" sz="3400" dirty="0"/>
              <a:t>which is Newton’s method for solving nonlinear equation </a:t>
            </a:r>
            <a:r>
              <a:rPr lang="en-US" altLang="zh-TW" sz="3400" i="1" dirty="0"/>
              <a:t>f’</a:t>
            </a:r>
            <a:r>
              <a:rPr lang="en-US" altLang="zh-TW" sz="3400" dirty="0"/>
              <a:t>(</a:t>
            </a:r>
            <a:r>
              <a:rPr lang="en-US" altLang="zh-TW" sz="3400" i="1" dirty="0"/>
              <a:t>x</a:t>
            </a:r>
            <a:r>
              <a:rPr lang="en-US" altLang="zh-TW" sz="3400" dirty="0"/>
              <a:t>)=0</a:t>
            </a:r>
            <a:endParaRPr lang="en-US" altLang="zh-TW" sz="3600" dirty="0"/>
          </a:p>
          <a:p>
            <a:endParaRPr lang="en-US" altLang="zh-TW" sz="2000" dirty="0"/>
          </a:p>
          <a:p>
            <a:r>
              <a:rPr lang="en-US" altLang="zh-TW" sz="3400" dirty="0">
                <a:solidFill>
                  <a:srgbClr val="FFFF00"/>
                </a:solidFill>
              </a:rPr>
              <a:t>Newton’s method must be started close enough to </a:t>
            </a:r>
            <a:r>
              <a:rPr lang="en-US" altLang="zh-TW" sz="3400" dirty="0" smtClean="0">
                <a:solidFill>
                  <a:srgbClr val="FFFF00"/>
                </a:solidFill>
              </a:rPr>
              <a:t>the solution </a:t>
            </a:r>
            <a:r>
              <a:rPr lang="en-US" altLang="zh-TW" sz="3400" dirty="0">
                <a:solidFill>
                  <a:srgbClr val="FFFF00"/>
                </a:solidFill>
              </a:rPr>
              <a:t>to converge since it is a local approximation</a:t>
            </a:r>
          </a:p>
          <a:p>
            <a:endParaRPr lang="en-US" altLang="zh-TW" sz="3600" dirty="0"/>
          </a:p>
        </p:txBody>
      </p:sp>
      <p:graphicFrame>
        <p:nvGraphicFramePr>
          <p:cNvPr id="507908" name="Object 4"/>
          <p:cNvGraphicFramePr>
            <a:graphicFrameLocks noChangeAspect="1"/>
          </p:cNvGraphicFramePr>
          <p:nvPr/>
        </p:nvGraphicFramePr>
        <p:xfrm>
          <a:off x="3203575" y="1773238"/>
          <a:ext cx="302418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2" name="方程式" r:id="rId3" imgW="1155600" imgH="431640" progId="Equation.3">
                  <p:embed/>
                </p:oleObj>
              </mc:Choice>
              <mc:Fallback>
                <p:oleObj name="方程式" r:id="rId3" imgW="11556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73238"/>
                        <a:ext cx="3024188" cy="11318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85FD-4373-4B88-9A3B-82040AA3042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Example: 1-D unconstrained optimization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4175125"/>
          </a:xfrm>
        </p:spPr>
        <p:txBody>
          <a:bodyPr/>
          <a:lstStyle/>
          <a:p>
            <a:r>
              <a:rPr lang="en-US" altLang="zh-TW" dirty="0"/>
              <a:t>Golden section </a:t>
            </a:r>
            <a:r>
              <a:rPr lang="en-US" altLang="zh-TW" dirty="0" smtClean="0"/>
              <a:t>search</a:t>
            </a: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3"/>
              </a:rPr>
              <a:t>http://www.cs.illinois.edu/~heath/iem/optimization/GoldenSection/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Newton’s </a:t>
            </a:r>
            <a:r>
              <a:rPr lang="en-US" altLang="zh-TW" dirty="0" smtClean="0"/>
              <a:t>method</a:t>
            </a:r>
            <a:r>
              <a:rPr lang="en-US" altLang="zh-TW" sz="3000" dirty="0"/>
              <a:t>	</a:t>
            </a:r>
            <a:r>
              <a:rPr lang="en-US" altLang="zh-TW" sz="3000" dirty="0" smtClean="0"/>
              <a:t> </a:t>
            </a:r>
            <a:r>
              <a:rPr lang="en-US" altLang="zh-TW" sz="3000" dirty="0" smtClean="0">
                <a:hlinkClick r:id="rId4"/>
              </a:rPr>
              <a:t>http://www.cs.illinois.edu/~heath/iem/optimization/Newton_Opt/</a:t>
            </a:r>
            <a:endParaRPr lang="en-US" altLang="zh-TW" sz="3000" dirty="0" smtClean="0"/>
          </a:p>
          <a:p>
            <a:pPr>
              <a:buNone/>
            </a:pPr>
            <a:endParaRPr lang="en-US" altLang="zh-TW" sz="3000" dirty="0"/>
          </a:p>
          <a:p>
            <a:endParaRPr lang="en-US" altLang="zh-TW" dirty="0"/>
          </a:p>
        </p:txBody>
      </p:sp>
      <p:graphicFrame>
        <p:nvGraphicFramePr>
          <p:cNvPr id="528388" name="Object 4"/>
          <p:cNvGraphicFramePr>
            <a:graphicFrameLocks noChangeAspect="1"/>
          </p:cNvGraphicFramePr>
          <p:nvPr/>
        </p:nvGraphicFramePr>
        <p:xfrm>
          <a:off x="3113088" y="1406525"/>
          <a:ext cx="39258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92" name="方程式" r:id="rId5" imgW="1549080" imgH="228600" progId="Equation.3">
                  <p:embed/>
                </p:oleObj>
              </mc:Choice>
              <mc:Fallback>
                <p:oleObj name="方程式" r:id="rId5" imgW="1549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406525"/>
                        <a:ext cx="3925887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718-A336-410A-8FB7-FA8296063BEC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5472112"/>
          </a:xfrm>
        </p:spPr>
        <p:txBody>
          <a:bodyPr/>
          <a:lstStyle/>
          <a:p>
            <a:r>
              <a:rPr lang="en-US" altLang="zh-TW" sz="3600"/>
              <a:t>Overview of optimization problems</a:t>
            </a:r>
          </a:p>
          <a:p>
            <a:r>
              <a:rPr lang="en-US" altLang="zh-TW" sz="3600"/>
              <a:t>1-D unconstrained optimization</a:t>
            </a:r>
          </a:p>
          <a:p>
            <a:pPr lvl="1"/>
            <a:r>
              <a:rPr lang="en-US" altLang="zh-TW" sz="3600"/>
              <a:t>Golden section search</a:t>
            </a:r>
          </a:p>
          <a:p>
            <a:pPr lvl="1"/>
            <a:r>
              <a:rPr lang="en-US" altLang="zh-TW" sz="3600"/>
              <a:t>Newton’s method</a:t>
            </a:r>
          </a:p>
          <a:p>
            <a:r>
              <a:rPr lang="en-US" altLang="zh-TW" sz="3600" i="1">
                <a:solidFill>
                  <a:srgbClr val="FFFF00"/>
                </a:solidFill>
              </a:rPr>
              <a:t>n</a:t>
            </a:r>
            <a:r>
              <a:rPr lang="en-US" altLang="zh-TW" sz="3600">
                <a:solidFill>
                  <a:srgbClr val="FFFF00"/>
                </a:solidFill>
              </a:rPr>
              <a:t>-D unconstrained optimization</a:t>
            </a:r>
          </a:p>
          <a:p>
            <a:pPr lvl="1"/>
            <a:r>
              <a:rPr lang="en-US" altLang="zh-TW" sz="3600"/>
              <a:t>Newton’s method</a:t>
            </a:r>
          </a:p>
          <a:p>
            <a:pPr lvl="1"/>
            <a:r>
              <a:rPr lang="en-US" altLang="zh-TW" sz="3600"/>
              <a:t>Steepest descent method</a:t>
            </a:r>
          </a:p>
          <a:p>
            <a:endParaRPr lang="en-US" altLang="zh-TW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D8E-9C33-40B1-8A97-F4EE7891A8C7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5472112"/>
          </a:xfrm>
        </p:spPr>
        <p:txBody>
          <a:bodyPr/>
          <a:lstStyle/>
          <a:p>
            <a:r>
              <a:rPr lang="en-US" altLang="zh-TW" sz="3600">
                <a:solidFill>
                  <a:srgbClr val="FFFF00"/>
                </a:solidFill>
              </a:rPr>
              <a:t>Overview of optimization problems</a:t>
            </a:r>
          </a:p>
          <a:p>
            <a:r>
              <a:rPr lang="en-US" altLang="zh-TW" sz="3600"/>
              <a:t>1-D unconstrained optimization</a:t>
            </a:r>
          </a:p>
          <a:p>
            <a:pPr lvl="1"/>
            <a:r>
              <a:rPr lang="en-US" altLang="zh-TW" sz="3600"/>
              <a:t>Golden section search</a:t>
            </a:r>
          </a:p>
          <a:p>
            <a:pPr lvl="1"/>
            <a:r>
              <a:rPr lang="en-US" altLang="zh-TW" sz="3600"/>
              <a:t>Newton’s method</a:t>
            </a:r>
          </a:p>
          <a:p>
            <a:r>
              <a:rPr lang="en-US" altLang="zh-TW" sz="3600" i="1"/>
              <a:t>n</a:t>
            </a:r>
            <a:r>
              <a:rPr lang="en-US" altLang="zh-TW" sz="3600"/>
              <a:t>-D unconstrained optimization</a:t>
            </a:r>
          </a:p>
          <a:p>
            <a:pPr lvl="1"/>
            <a:r>
              <a:rPr lang="en-US" altLang="zh-TW" sz="3600"/>
              <a:t>Newton’s method</a:t>
            </a:r>
          </a:p>
          <a:p>
            <a:pPr lvl="1"/>
            <a:r>
              <a:rPr lang="en-US" altLang="zh-TW" sz="3600"/>
              <a:t>Steepest descent method</a:t>
            </a:r>
          </a:p>
          <a:p>
            <a:endParaRPr lang="en-US" altLang="zh-TW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29CD-AD9A-4C96-845E-ECB08AA0378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Newton’s Method for </a:t>
            </a:r>
            <a:r>
              <a:rPr lang="en-US" altLang="zh-TW" sz="3600" i="1"/>
              <a:t>n</a:t>
            </a:r>
            <a:r>
              <a:rPr lang="en-US" altLang="zh-TW" sz="3600"/>
              <a:t>-D Minimization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Generalization to multi-dimension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Recall that </a:t>
            </a:r>
            <a:r>
              <a:rPr lang="en-US" altLang="zh-TW" i="1"/>
              <a:t>H</a:t>
            </a:r>
            <a:r>
              <a:rPr lang="en-US" altLang="zh-TW"/>
              <a:t> need be positive definite to assure a global minimum</a:t>
            </a:r>
          </a:p>
          <a:p>
            <a:r>
              <a:rPr lang="en-US" altLang="zh-TW"/>
              <a:t>Drawbacks</a:t>
            </a:r>
          </a:p>
          <a:p>
            <a:pPr lvl="1"/>
            <a:r>
              <a:rPr lang="en-US" altLang="zh-TW"/>
              <a:t>Computation of Hessian is expensive</a:t>
            </a:r>
          </a:p>
          <a:p>
            <a:pPr lvl="1"/>
            <a:r>
              <a:rPr lang="en-US" altLang="zh-TW"/>
              <a:t>Hessian may not be available</a:t>
            </a:r>
          </a:p>
          <a:p>
            <a:pPr lvl="1"/>
            <a:endParaRPr lang="en-US" altLang="zh-TW"/>
          </a:p>
        </p:txBody>
      </p:sp>
      <p:graphicFrame>
        <p:nvGraphicFramePr>
          <p:cNvPr id="508932" name="Object 4"/>
          <p:cNvGraphicFramePr>
            <a:graphicFrameLocks noChangeAspect="1"/>
          </p:cNvGraphicFramePr>
          <p:nvPr/>
        </p:nvGraphicFramePr>
        <p:xfrm>
          <a:off x="2195513" y="1989138"/>
          <a:ext cx="43529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37" name="方程式" r:id="rId3" imgW="1663560" imgH="253800" progId="Equation.3">
                  <p:embed/>
                </p:oleObj>
              </mc:Choice>
              <mc:Fallback>
                <p:oleObj name="方程式" r:id="rId3" imgW="16635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89138"/>
                        <a:ext cx="4352925" cy="6651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4572000" y="2576513"/>
            <a:ext cx="463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</a:rPr>
              <a:t>Erratum on page 426 of the text!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BB73-B7D3-42E2-BF65-97663F280191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Quasi-Newton Method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Quasi-Newton methods construct a new estimate of the Hessian matrix using information from previous iterates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2FF4-5B4C-47D4-BD78-D1E4733B3AB0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Steepest Descent Method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732462"/>
          </a:xfrm>
        </p:spPr>
        <p:txBody>
          <a:bodyPr/>
          <a:lstStyle/>
          <a:p>
            <a:r>
              <a:rPr lang="en-US" altLang="zh-TW" sz="3000" dirty="0"/>
              <a:t>Let </a:t>
            </a:r>
            <a:r>
              <a:rPr lang="en-US" altLang="zh-TW" sz="3000" i="1" dirty="0"/>
              <a:t>f</a:t>
            </a:r>
            <a:r>
              <a:rPr lang="en-US" altLang="zh-TW" sz="3000" dirty="0"/>
              <a:t>(</a:t>
            </a:r>
            <a:r>
              <a:rPr lang="en-US" altLang="zh-TW" sz="3000" b="1" dirty="0"/>
              <a:t>x</a:t>
            </a:r>
            <a:r>
              <a:rPr lang="en-US" altLang="zh-TW" sz="3000" dirty="0"/>
              <a:t>) be a real-valued function of </a:t>
            </a:r>
            <a:r>
              <a:rPr lang="en-US" altLang="zh-TW" sz="3000" i="1" dirty="0"/>
              <a:t>n</a:t>
            </a:r>
            <a:r>
              <a:rPr lang="en-US" altLang="zh-TW" sz="3000" dirty="0"/>
              <a:t> variables</a:t>
            </a:r>
          </a:p>
          <a:p>
            <a:r>
              <a:rPr lang="en-US" altLang="zh-TW" sz="3000" dirty="0"/>
              <a:t>Negative gradient,              , points downhill toward lower values of </a:t>
            </a:r>
            <a:r>
              <a:rPr lang="en-US" altLang="zh-TW" sz="3000" i="1" dirty="0"/>
              <a:t>f</a:t>
            </a:r>
          </a:p>
          <a:p>
            <a:r>
              <a:rPr lang="en-US" altLang="zh-TW" sz="3000" dirty="0"/>
              <a:t>Locally</a:t>
            </a:r>
            <a:r>
              <a:rPr lang="en-US" altLang="zh-TW" sz="3000" i="1" dirty="0"/>
              <a:t>, f </a:t>
            </a:r>
            <a:r>
              <a:rPr lang="en-US" altLang="zh-TW" sz="3000" dirty="0"/>
              <a:t>decreases more rapidly along </a:t>
            </a:r>
            <a:r>
              <a:rPr lang="en-US" altLang="zh-TW" sz="3000" dirty="0" smtClean="0"/>
              <a:t>the direction </a:t>
            </a:r>
            <a:r>
              <a:rPr lang="en-US" altLang="zh-TW" sz="3000" dirty="0"/>
              <a:t>of negative gradient than any other</a:t>
            </a:r>
          </a:p>
          <a:p>
            <a:r>
              <a:rPr lang="en-US" altLang="zh-TW" sz="3000" dirty="0"/>
              <a:t>Steepest descent method: starting from initial guess </a:t>
            </a:r>
            <a:r>
              <a:rPr lang="en-US" altLang="zh-TW" sz="3000" b="1" dirty="0"/>
              <a:t>x</a:t>
            </a:r>
            <a:r>
              <a:rPr lang="en-US" altLang="zh-TW" sz="3000" baseline="-25000" dirty="0"/>
              <a:t>0</a:t>
            </a:r>
            <a:r>
              <a:rPr lang="en-US" altLang="zh-TW" sz="3000" dirty="0"/>
              <a:t>, successive approximate solutions given by</a:t>
            </a:r>
          </a:p>
          <a:p>
            <a:endParaRPr lang="en-US" altLang="zh-TW" sz="1800" dirty="0"/>
          </a:p>
          <a:p>
            <a:pPr>
              <a:buFont typeface="Wingdings" pitchFamily="2" charset="2"/>
              <a:buNone/>
            </a:pPr>
            <a:r>
              <a:rPr lang="en-US" altLang="zh-TW" dirty="0"/>
              <a:t>	</a:t>
            </a:r>
            <a:r>
              <a:rPr lang="en-US" altLang="zh-TW" sz="3000" dirty="0"/>
              <a:t>where α is the line search parameter determining how far to go in given direction</a:t>
            </a:r>
          </a:p>
        </p:txBody>
      </p:sp>
      <p:graphicFrame>
        <p:nvGraphicFramePr>
          <p:cNvPr id="504836" name="Object 4"/>
          <p:cNvGraphicFramePr>
            <a:graphicFrameLocks noChangeAspect="1"/>
          </p:cNvGraphicFramePr>
          <p:nvPr/>
        </p:nvGraphicFramePr>
        <p:xfrm>
          <a:off x="3779838" y="1700213"/>
          <a:ext cx="12969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4" name="方程式" r:id="rId3" imgW="533160" imgH="203040" progId="Equation.3">
                  <p:embed/>
                </p:oleObj>
              </mc:Choice>
              <mc:Fallback>
                <p:oleObj name="方程式" r:id="rId3" imgW="5331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700213"/>
                        <a:ext cx="1296987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7" name="Object 5"/>
          <p:cNvGraphicFramePr>
            <a:graphicFrameLocks noChangeAspect="1"/>
          </p:cNvGraphicFramePr>
          <p:nvPr/>
        </p:nvGraphicFramePr>
        <p:xfrm>
          <a:off x="3203575" y="4868863"/>
          <a:ext cx="30273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5" name="方程式" r:id="rId5" imgW="1244520" imgH="228600" progId="Equation.3">
                  <p:embed/>
                </p:oleObj>
              </mc:Choice>
              <mc:Fallback>
                <p:oleObj name="方程式" r:id="rId5" imgW="12445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868863"/>
                        <a:ext cx="3027363" cy="557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CC-A976-449C-A386-3E008B4F78D8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52525"/>
          </a:xfrm>
        </p:spPr>
        <p:txBody>
          <a:bodyPr/>
          <a:lstStyle/>
          <a:p>
            <a:r>
              <a:rPr lang="en-US" altLang="zh-TW" sz="3600"/>
              <a:t>Interpreting Steepest Descent in Quadratic Form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967287"/>
          </a:xfrm>
        </p:spPr>
        <p:txBody>
          <a:bodyPr/>
          <a:lstStyle/>
          <a:p>
            <a:r>
              <a:rPr lang="en-US" altLang="zh-TW"/>
              <a:t>The steepest descent method can be better understood by considering a quadratic objective function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Important definitions</a:t>
            </a:r>
          </a:p>
          <a:p>
            <a:pPr lvl="1"/>
            <a:r>
              <a:rPr lang="en-US" altLang="zh-TW"/>
              <a:t>error: </a:t>
            </a:r>
            <a:r>
              <a:rPr lang="en-US" altLang="zh-TW" b="1"/>
              <a:t>e</a:t>
            </a:r>
            <a:r>
              <a:rPr lang="en-US" altLang="zh-TW" baseline="-25000"/>
              <a:t>(k)</a:t>
            </a:r>
            <a:r>
              <a:rPr lang="en-US" altLang="zh-TW"/>
              <a:t> = </a:t>
            </a:r>
            <a:r>
              <a:rPr lang="en-US" altLang="zh-TW" b="1"/>
              <a:t>x</a:t>
            </a:r>
            <a:r>
              <a:rPr lang="en-US" altLang="zh-TW" baseline="-25000"/>
              <a:t>(k)</a:t>
            </a:r>
            <a:r>
              <a:rPr lang="en-US" altLang="zh-TW"/>
              <a:t> – </a:t>
            </a:r>
            <a:r>
              <a:rPr lang="en-US" altLang="zh-TW" b="1"/>
              <a:t>x</a:t>
            </a:r>
            <a:r>
              <a:rPr lang="en-US" altLang="zh-TW"/>
              <a:t>*</a:t>
            </a:r>
          </a:p>
          <a:p>
            <a:pPr lvl="1"/>
            <a:r>
              <a:rPr lang="en-US" altLang="zh-TW"/>
              <a:t>residual: </a:t>
            </a:r>
            <a:r>
              <a:rPr lang="en-US" altLang="zh-TW" b="1"/>
              <a:t>r</a:t>
            </a:r>
            <a:r>
              <a:rPr lang="en-US" altLang="zh-TW" baseline="-25000"/>
              <a:t>(k)</a:t>
            </a:r>
            <a:r>
              <a:rPr lang="en-US" altLang="zh-TW"/>
              <a:t> = </a:t>
            </a:r>
            <a:r>
              <a:rPr lang="en-US" altLang="zh-TW" b="1"/>
              <a:t>b</a:t>
            </a:r>
            <a:r>
              <a:rPr lang="en-US" altLang="zh-TW"/>
              <a:t> – </a:t>
            </a:r>
            <a:r>
              <a:rPr lang="en-US" altLang="zh-TW" b="1"/>
              <a:t>Ax</a:t>
            </a:r>
            <a:r>
              <a:rPr lang="en-US" altLang="zh-TW" baseline="-25000"/>
              <a:t>(k)</a:t>
            </a:r>
            <a:r>
              <a:rPr lang="en-US" altLang="zh-TW"/>
              <a:t> = -</a:t>
            </a:r>
            <a:r>
              <a:rPr lang="en-US" altLang="zh-TW" b="1"/>
              <a:t>Ae</a:t>
            </a:r>
            <a:r>
              <a:rPr lang="en-US" altLang="zh-TW" baseline="-25000"/>
              <a:t>(k)</a:t>
            </a:r>
            <a:r>
              <a:rPr lang="en-US" altLang="zh-TW"/>
              <a:t> = -▽f(</a:t>
            </a:r>
            <a:r>
              <a:rPr lang="en-US" altLang="zh-TW" b="1"/>
              <a:t>x</a:t>
            </a:r>
            <a:r>
              <a:rPr lang="en-US" altLang="zh-TW" baseline="-25000"/>
              <a:t>(k)</a:t>
            </a:r>
            <a:r>
              <a:rPr lang="en-US" altLang="zh-TW"/>
              <a:t>)</a:t>
            </a:r>
          </a:p>
          <a:p>
            <a:endParaRPr lang="en-US" altLang="zh-TW"/>
          </a:p>
        </p:txBody>
      </p:sp>
      <p:graphicFrame>
        <p:nvGraphicFramePr>
          <p:cNvPr id="510980" name="Object 4"/>
          <p:cNvGraphicFramePr>
            <a:graphicFrameLocks noChangeAspect="1"/>
          </p:cNvGraphicFramePr>
          <p:nvPr/>
        </p:nvGraphicFramePr>
        <p:xfrm>
          <a:off x="1763713" y="2636838"/>
          <a:ext cx="37385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90" name="方程式" r:id="rId3" imgW="1536480" imgH="393480" progId="Equation.3">
                  <p:embed/>
                </p:oleObj>
              </mc:Choice>
              <mc:Fallback>
                <p:oleObj name="方程式" r:id="rId3" imgW="1536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36838"/>
                        <a:ext cx="3738562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1" name="Object 5"/>
          <p:cNvGraphicFramePr>
            <a:graphicFrameLocks noChangeAspect="1"/>
          </p:cNvGraphicFramePr>
          <p:nvPr/>
        </p:nvGraphicFramePr>
        <p:xfrm>
          <a:off x="1403350" y="3573463"/>
          <a:ext cx="53768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91" name="方程式" r:id="rId5" imgW="2209680" imgH="393480" progId="Equation.3">
                  <p:embed/>
                </p:oleObj>
              </mc:Choice>
              <mc:Fallback>
                <p:oleObj name="方程式" r:id="rId5" imgW="22096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3463"/>
                        <a:ext cx="5376863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2" name="Text Box 6"/>
          <p:cNvSpPr txBox="1">
            <a:spLocks noChangeArrowheads="1"/>
          </p:cNvSpPr>
          <p:nvPr/>
        </p:nvSpPr>
        <p:spPr bwMode="auto">
          <a:xfrm>
            <a:off x="5580063" y="3213100"/>
            <a:ext cx="301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assume </a:t>
            </a:r>
            <a:r>
              <a:rPr lang="en-US" altLang="zh-TW" sz="2400" b="1">
                <a:latin typeface="Times New Roman" pitchFamily="18" charset="0"/>
              </a:rPr>
              <a:t>A</a:t>
            </a:r>
            <a:r>
              <a:rPr lang="en-US" altLang="zh-TW" sz="2400">
                <a:latin typeface="Times New Roman" pitchFamily="18" charset="0"/>
              </a:rPr>
              <a:t> is symmetric</a:t>
            </a:r>
          </a:p>
        </p:txBody>
      </p:sp>
      <p:sp>
        <p:nvSpPr>
          <p:cNvPr id="510983" name="Line 7"/>
          <p:cNvSpPr>
            <a:spLocks noChangeShapeType="1"/>
          </p:cNvSpPr>
          <p:nvPr/>
        </p:nvSpPr>
        <p:spPr bwMode="auto">
          <a:xfrm flipH="1">
            <a:off x="5508625" y="3644900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0984" name="Text Box 8"/>
          <p:cNvSpPr txBox="1">
            <a:spLocks noChangeArrowheads="1"/>
          </p:cNvSpPr>
          <p:nvPr/>
        </p:nvSpPr>
        <p:spPr bwMode="auto">
          <a:xfrm>
            <a:off x="4640263" y="4437063"/>
            <a:ext cx="45037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Think residual as the direction</a:t>
            </a:r>
          </a:p>
          <a:p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of the steepest descent</a:t>
            </a:r>
          </a:p>
        </p:txBody>
      </p:sp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1239838" y="5991225"/>
            <a:ext cx="460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x</a:t>
            </a:r>
            <a:r>
              <a:rPr lang="en-US" altLang="zh-TW" sz="2800" baseline="30000">
                <a:latin typeface="Times New Roman" pitchFamily="18" charset="0"/>
              </a:rPr>
              <a:t>*</a:t>
            </a:r>
            <a:r>
              <a:rPr lang="en-US" altLang="zh-TW" sz="2800">
                <a:latin typeface="Times New Roman" pitchFamily="18" charset="0"/>
              </a:rPr>
              <a:t> is the minimum and Ax</a:t>
            </a:r>
            <a:r>
              <a:rPr lang="en-US" altLang="zh-TW" sz="2800" baseline="30000">
                <a:latin typeface="Times New Roman" pitchFamily="18" charset="0"/>
              </a:rPr>
              <a:t>*</a:t>
            </a:r>
            <a:r>
              <a:rPr lang="en-US" altLang="zh-TW" sz="2800">
                <a:latin typeface="Times New Roman" pitchFamily="18" charset="0"/>
              </a:rPr>
              <a:t> =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4A45-D522-46E1-B359-5AB03CE5CDA5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 Search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How big of a step should we take?</a:t>
            </a:r>
          </a:p>
          <a:p>
            <a:r>
              <a:rPr lang="en-US" altLang="zh-TW"/>
              <a:t>Line search is a procedure that chooses α to minimize </a:t>
            </a:r>
            <a:r>
              <a:rPr lang="en-US" altLang="zh-TW" i="1"/>
              <a:t>f</a:t>
            </a:r>
            <a:r>
              <a:rPr lang="en-US" altLang="zh-TW"/>
              <a:t> along a line</a:t>
            </a:r>
          </a:p>
        </p:txBody>
      </p:sp>
      <p:grpSp>
        <p:nvGrpSpPr>
          <p:cNvPr id="512012" name="Group 12"/>
          <p:cNvGrpSpPr>
            <a:grpSpLocks/>
          </p:cNvGrpSpPr>
          <p:nvPr/>
        </p:nvGrpSpPr>
        <p:grpSpPr bwMode="auto">
          <a:xfrm>
            <a:off x="1547813" y="3141663"/>
            <a:ext cx="3184525" cy="3108325"/>
            <a:chOff x="975" y="1661"/>
            <a:chExt cx="2006" cy="1958"/>
          </a:xfrm>
        </p:grpSpPr>
        <p:pic>
          <p:nvPicPr>
            <p:cNvPr id="51200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661"/>
              <a:ext cx="2006" cy="1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005" name="Line 5"/>
            <p:cNvSpPr>
              <a:spLocks noChangeShapeType="1"/>
            </p:cNvSpPr>
            <p:nvPr/>
          </p:nvSpPr>
          <p:spPr bwMode="auto">
            <a:xfrm flipV="1">
              <a:off x="1429" y="2387"/>
              <a:ext cx="544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06" name="Text Box 6"/>
            <p:cNvSpPr txBox="1">
              <a:spLocks noChangeArrowheads="1"/>
            </p:cNvSpPr>
            <p:nvPr/>
          </p:nvSpPr>
          <p:spPr bwMode="auto">
            <a:xfrm>
              <a:off x="1066" y="2523"/>
              <a:ext cx="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3200" b="1" baseline="-25000">
                  <a:solidFill>
                    <a:srgbClr val="000000"/>
                  </a:solidFill>
                  <a:latin typeface="Times New Roman" pitchFamily="18" charset="0"/>
                </a:rPr>
                <a:t>(0)</a:t>
              </a:r>
            </a:p>
          </p:txBody>
        </p:sp>
        <p:sp>
          <p:nvSpPr>
            <p:cNvPr id="512008" name="Oval 8"/>
            <p:cNvSpPr>
              <a:spLocks noChangeArrowheads="1"/>
            </p:cNvSpPr>
            <p:nvPr/>
          </p:nvSpPr>
          <p:spPr bwMode="auto">
            <a:xfrm>
              <a:off x="1415" y="2900"/>
              <a:ext cx="44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009" name="Oval 9"/>
            <p:cNvSpPr>
              <a:spLocks noChangeArrowheads="1"/>
            </p:cNvSpPr>
            <p:nvPr/>
          </p:nvSpPr>
          <p:spPr bwMode="auto">
            <a:xfrm>
              <a:off x="1979" y="2341"/>
              <a:ext cx="44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1927" y="1933"/>
              <a:ext cx="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3200" b="1" baseline="-25000">
                  <a:solidFill>
                    <a:srgbClr val="000000"/>
                  </a:solidFill>
                  <a:latin typeface="Times New Roman" pitchFamily="18" charset="0"/>
                </a:rPr>
                <a:t>(1)</a:t>
              </a:r>
            </a:p>
          </p:txBody>
        </p:sp>
      </p:grpSp>
      <p:graphicFrame>
        <p:nvGraphicFramePr>
          <p:cNvPr id="512011" name="Object 11"/>
          <p:cNvGraphicFramePr>
            <a:graphicFrameLocks noChangeAspect="1"/>
          </p:cNvGraphicFramePr>
          <p:nvPr/>
        </p:nvGraphicFramePr>
        <p:xfrm>
          <a:off x="5219700" y="3141663"/>
          <a:ext cx="3276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8" name="方程式" r:id="rId4" imgW="1346040" imgH="241200" progId="Equation.3">
                  <p:embed/>
                </p:oleObj>
              </mc:Choice>
              <mc:Fallback>
                <p:oleObj name="方程式" r:id="rId4" imgW="134604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141663"/>
                        <a:ext cx="3276600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3" name="Object 13"/>
          <p:cNvGraphicFramePr>
            <a:graphicFrameLocks noChangeAspect="1"/>
          </p:cNvGraphicFramePr>
          <p:nvPr/>
        </p:nvGraphicFramePr>
        <p:xfrm>
          <a:off x="5924550" y="3933825"/>
          <a:ext cx="19177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9" name="方程式" r:id="rId6" imgW="787320" imgH="241200" progId="Equation.3">
                  <p:embed/>
                </p:oleObj>
              </mc:Choice>
              <mc:Fallback>
                <p:oleObj name="方程式" r:id="rId6" imgW="78732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3933825"/>
                        <a:ext cx="1917700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F9F6-9839-4459-9824-E0015457BB2A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 Search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513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781300"/>
            <a:ext cx="2789238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565400"/>
            <a:ext cx="2484438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2157-17DF-401F-96A8-345112418552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Optimize Step Size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515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3600450" cy="357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5077" name="Object 5"/>
          <p:cNvGraphicFramePr>
            <a:graphicFrameLocks noChangeAspect="1"/>
          </p:cNvGraphicFramePr>
          <p:nvPr/>
        </p:nvGraphicFramePr>
        <p:xfrm>
          <a:off x="4572000" y="2133600"/>
          <a:ext cx="39798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92" name="方程式" r:id="rId4" imgW="1828800" imgH="393480" progId="Equation.3">
                  <p:embed/>
                </p:oleObj>
              </mc:Choice>
              <mc:Fallback>
                <p:oleObj name="方程式" r:id="rId4" imgW="18288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3600"/>
                        <a:ext cx="3979863" cy="857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8" name="Object 6"/>
          <p:cNvGraphicFramePr>
            <a:graphicFrameLocks noChangeAspect="1"/>
          </p:cNvGraphicFramePr>
          <p:nvPr/>
        </p:nvGraphicFramePr>
        <p:xfrm>
          <a:off x="5940425" y="3213100"/>
          <a:ext cx="19065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93" name="方程式" r:id="rId6" imgW="876240" imgH="253800" progId="Equation.3">
                  <p:embed/>
                </p:oleObj>
              </mc:Choice>
              <mc:Fallback>
                <p:oleObj name="方程式" r:id="rId6" imgW="8762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213100"/>
                        <a:ext cx="1906588" cy="552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0" name="Object 8"/>
          <p:cNvGraphicFramePr>
            <a:graphicFrameLocks noChangeAspect="1"/>
          </p:cNvGraphicFramePr>
          <p:nvPr/>
        </p:nvGraphicFramePr>
        <p:xfrm>
          <a:off x="5435600" y="3984625"/>
          <a:ext cx="24733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94" name="方程式" r:id="rId8" imgW="1015920" imgH="241200" progId="Equation.3">
                  <p:embed/>
                </p:oleObj>
              </mc:Choice>
              <mc:Fallback>
                <p:oleObj name="方程式" r:id="rId8" imgW="10159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984625"/>
                        <a:ext cx="2473325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4695825" y="3573463"/>
            <a:ext cx="130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Note that</a:t>
            </a:r>
          </a:p>
        </p:txBody>
      </p:sp>
      <p:graphicFrame>
        <p:nvGraphicFramePr>
          <p:cNvPr id="515082" name="Object 10"/>
          <p:cNvGraphicFramePr>
            <a:graphicFrameLocks noChangeAspect="1"/>
          </p:cNvGraphicFramePr>
          <p:nvPr/>
        </p:nvGraphicFramePr>
        <p:xfrm>
          <a:off x="5364163" y="4581525"/>
          <a:ext cx="16383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95" name="方程式" r:id="rId10" imgW="672840" imgH="406080" progId="Equation.3">
                  <p:embed/>
                </p:oleObj>
              </mc:Choice>
              <mc:Fallback>
                <p:oleObj name="方程式" r:id="rId10" imgW="67284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81525"/>
                        <a:ext cx="1638300" cy="9890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3" name="Text Box 11"/>
          <p:cNvSpPr txBox="1">
            <a:spLocks noChangeArrowheads="1"/>
          </p:cNvSpPr>
          <p:nvPr/>
        </p:nvSpPr>
        <p:spPr bwMode="auto">
          <a:xfrm>
            <a:off x="611188" y="5229225"/>
            <a:ext cx="51482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Minimum occurs at where</a:t>
            </a:r>
          </a:p>
          <a:p>
            <a:r>
              <a:rPr lang="en-US" altLang="zh-TW" sz="3200">
                <a:latin typeface="Times New Roman" pitchFamily="18" charset="0"/>
              </a:rPr>
              <a:t>f’(x</a:t>
            </a:r>
            <a:r>
              <a:rPr lang="en-US" altLang="zh-TW" sz="3200" baseline="-25000">
                <a:latin typeface="Times New Roman" pitchFamily="18" charset="0"/>
              </a:rPr>
              <a:t>(1)</a:t>
            </a:r>
            <a:r>
              <a:rPr lang="en-US" altLang="zh-TW" sz="3200">
                <a:latin typeface="Times New Roman" pitchFamily="18" charset="0"/>
              </a:rPr>
              <a:t>) perpendicular to f’(x</a:t>
            </a:r>
            <a:r>
              <a:rPr lang="en-US" altLang="zh-TW" sz="3200" baseline="-25000">
                <a:latin typeface="Times New Roman" pitchFamily="18" charset="0"/>
              </a:rPr>
              <a:t>(0)</a:t>
            </a:r>
            <a:r>
              <a:rPr lang="en-US" altLang="zh-TW" sz="32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DB67-BB0C-46BE-A588-7CD35A43D435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Optimize Step Size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517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3600450" cy="357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7125" name="Object 5"/>
          <p:cNvGraphicFramePr>
            <a:graphicFrameLocks noChangeAspect="1"/>
          </p:cNvGraphicFramePr>
          <p:nvPr/>
        </p:nvGraphicFramePr>
        <p:xfrm>
          <a:off x="4530725" y="1846263"/>
          <a:ext cx="40624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5" name="方程式" r:id="rId4" imgW="1866600" imgH="393480" progId="Equation.3">
                  <p:embed/>
                </p:oleObj>
              </mc:Choice>
              <mc:Fallback>
                <p:oleObj name="方程式" r:id="rId4" imgW="18666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1846263"/>
                        <a:ext cx="4062413" cy="857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6" name="Object 6"/>
          <p:cNvGraphicFramePr>
            <a:graphicFrameLocks noChangeAspect="1"/>
          </p:cNvGraphicFramePr>
          <p:nvPr/>
        </p:nvGraphicFramePr>
        <p:xfrm>
          <a:off x="611188" y="5805488"/>
          <a:ext cx="11890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6" name="方程式" r:id="rId6" imgW="545760" imgH="241200" progId="Equation.3">
                  <p:embed/>
                </p:oleObj>
              </mc:Choice>
              <mc:Fallback>
                <p:oleObj name="方程式" r:id="rId6" imgW="5457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05488"/>
                        <a:ext cx="1189037" cy="525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4695825" y="3286125"/>
            <a:ext cx="130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Note that</a:t>
            </a: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611188" y="5229225"/>
            <a:ext cx="4464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Minimum occurs at where</a:t>
            </a:r>
          </a:p>
          <a:p>
            <a:r>
              <a:rPr lang="en-US" altLang="zh-TW" sz="3200">
                <a:latin typeface="Times New Roman" pitchFamily="18" charset="0"/>
              </a:rPr>
              <a:t>           perpendicular to </a:t>
            </a:r>
          </a:p>
        </p:txBody>
      </p:sp>
      <p:graphicFrame>
        <p:nvGraphicFramePr>
          <p:cNvPr id="517129" name="Object 9"/>
          <p:cNvGraphicFramePr>
            <a:graphicFrameLocks noChangeAspect="1"/>
          </p:cNvGraphicFramePr>
          <p:nvPr/>
        </p:nvGraphicFramePr>
        <p:xfrm>
          <a:off x="5919788" y="2805113"/>
          <a:ext cx="29003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7" name="方程式" r:id="rId8" imgW="1333440" imgH="253800" progId="Equation.3">
                  <p:embed/>
                </p:oleObj>
              </mc:Choice>
              <mc:Fallback>
                <p:oleObj name="方程式" r:id="rId8" imgW="133344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2805113"/>
                        <a:ext cx="2900362" cy="552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0" name="Object 10"/>
          <p:cNvGraphicFramePr>
            <a:graphicFrameLocks noChangeAspect="1"/>
          </p:cNvGraphicFramePr>
          <p:nvPr/>
        </p:nvGraphicFramePr>
        <p:xfrm>
          <a:off x="4572000" y="5805488"/>
          <a:ext cx="12144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8" name="方程式" r:id="rId10" imgW="558720" imgH="241200" progId="Equation.3">
                  <p:embed/>
                </p:oleObj>
              </mc:Choice>
              <mc:Fallback>
                <p:oleObj name="方程式" r:id="rId10" imgW="55872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805488"/>
                        <a:ext cx="1214438" cy="525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1" name="Object 11"/>
          <p:cNvGraphicFramePr>
            <a:graphicFrameLocks noChangeAspect="1"/>
          </p:cNvGraphicFramePr>
          <p:nvPr/>
        </p:nvGraphicFramePr>
        <p:xfrm>
          <a:off x="5508625" y="4294188"/>
          <a:ext cx="26876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9" name="方程式" r:id="rId12" imgW="1104840" imgH="406080" progId="Equation.3">
                  <p:embed/>
                </p:oleObj>
              </mc:Choice>
              <mc:Fallback>
                <p:oleObj name="方程式" r:id="rId12" imgW="110484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294188"/>
                        <a:ext cx="2687638" cy="9890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2" name="Object 12"/>
          <p:cNvGraphicFramePr>
            <a:graphicFrameLocks noChangeAspect="1"/>
          </p:cNvGraphicFramePr>
          <p:nvPr/>
        </p:nvGraphicFramePr>
        <p:xfrm>
          <a:off x="4932363" y="3717925"/>
          <a:ext cx="3276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50" name="方程式" r:id="rId14" imgW="1346040" imgH="241200" progId="Equation.3">
                  <p:embed/>
                </p:oleObj>
              </mc:Choice>
              <mc:Fallback>
                <p:oleObj name="方程式" r:id="rId14" imgW="134604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17925"/>
                        <a:ext cx="3276600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58DE-4693-42E2-AEFE-B1CE2DB41055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Steepest Descent Method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514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84313"/>
            <a:ext cx="2751137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046538"/>
            <a:ext cx="2773362" cy="281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628775"/>
            <a:ext cx="2789238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283075"/>
            <a:ext cx="2484437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BCC-EF27-43F1-BFB7-16F7F0EBBF74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Geometric Interpretation</a:t>
            </a:r>
          </a:p>
        </p:txBody>
      </p:sp>
      <p:pic>
        <p:nvPicPr>
          <p:cNvPr id="518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3600450" cy="357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8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1125538"/>
            <a:ext cx="2789238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8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38" y="3590925"/>
            <a:ext cx="2484437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8151" name="Text Box 7"/>
          <p:cNvSpPr txBox="1">
            <a:spLocks noChangeArrowheads="1"/>
          </p:cNvSpPr>
          <p:nvPr/>
        </p:nvSpPr>
        <p:spPr bwMode="auto">
          <a:xfrm>
            <a:off x="539750" y="1268413"/>
            <a:ext cx="51847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Projection of the gradient           on the line is zero when it is orthogonal to</a:t>
            </a:r>
            <a:r>
              <a:rPr lang="en-US" altLang="zh-TW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518154" name="Object 10"/>
          <p:cNvGraphicFramePr>
            <a:graphicFrameLocks noChangeAspect="1"/>
          </p:cNvGraphicFramePr>
          <p:nvPr/>
        </p:nvGraphicFramePr>
        <p:xfrm>
          <a:off x="2925763" y="2327275"/>
          <a:ext cx="12144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3" name="方程式" r:id="rId7" imgW="558720" imgH="241200" progId="Equation.3">
                  <p:embed/>
                </p:oleObj>
              </mc:Choice>
              <mc:Fallback>
                <p:oleObj name="方程式" r:id="rId7" imgW="55872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327275"/>
                        <a:ext cx="1214437" cy="525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5" name="Object 11"/>
          <p:cNvGraphicFramePr>
            <a:graphicFrameLocks noChangeAspect="1"/>
          </p:cNvGraphicFramePr>
          <p:nvPr/>
        </p:nvGraphicFramePr>
        <p:xfrm>
          <a:off x="4872038" y="1341438"/>
          <a:ext cx="11874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4" name="方程式" r:id="rId9" imgW="545760" imgH="241200" progId="Equation.3">
                  <p:embed/>
                </p:oleObj>
              </mc:Choice>
              <mc:Fallback>
                <p:oleObj name="方程式" r:id="rId9" imgW="54576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341438"/>
                        <a:ext cx="1187450" cy="525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6" name="Text Box 12"/>
          <p:cNvSpPr txBox="1">
            <a:spLocks noChangeArrowheads="1"/>
          </p:cNvSpPr>
          <p:nvPr/>
        </p:nvSpPr>
        <p:spPr bwMode="auto">
          <a:xfrm>
            <a:off x="4284663" y="4149725"/>
            <a:ext cx="2159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gradient projection = the slope of the curve</a:t>
            </a:r>
            <a:r>
              <a:rPr lang="en-US" altLang="zh-TW" sz="2400">
                <a:latin typeface="Times New Roman" pitchFamily="18" charset="0"/>
              </a:rPr>
              <a:t> </a:t>
            </a:r>
          </a:p>
        </p:txBody>
      </p:sp>
      <p:sp>
        <p:nvSpPr>
          <p:cNvPr id="518157" name="Line 13"/>
          <p:cNvSpPr>
            <a:spLocks noChangeShapeType="1"/>
          </p:cNvSpPr>
          <p:nvPr/>
        </p:nvSpPr>
        <p:spPr bwMode="auto">
          <a:xfrm flipH="1" flipV="1">
            <a:off x="2987675" y="4365625"/>
            <a:ext cx="1225550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8158" name="Line 14"/>
          <p:cNvSpPr>
            <a:spLocks noChangeShapeType="1"/>
          </p:cNvSpPr>
          <p:nvPr/>
        </p:nvSpPr>
        <p:spPr bwMode="auto">
          <a:xfrm>
            <a:off x="6372225" y="5229225"/>
            <a:ext cx="16557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29F-3782-4F78-8703-53264837845C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Optimization—in plain English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dirty="0"/>
              <a:t>Given a single function </a:t>
            </a:r>
            <a:r>
              <a:rPr lang="en-US" altLang="zh-TW" i="1" dirty="0"/>
              <a:t>f</a:t>
            </a:r>
            <a:r>
              <a:rPr lang="en-US" altLang="zh-TW" dirty="0"/>
              <a:t> that depends on one or more independent variables</a:t>
            </a:r>
          </a:p>
          <a:p>
            <a:endParaRPr lang="en-US" altLang="zh-TW" dirty="0"/>
          </a:p>
          <a:p>
            <a:r>
              <a:rPr lang="en-US" altLang="zh-TW" dirty="0"/>
              <a:t>You want to find the value of those variables where </a:t>
            </a:r>
            <a:r>
              <a:rPr lang="en-US" altLang="zh-TW" i="1" dirty="0"/>
              <a:t>f</a:t>
            </a:r>
            <a:r>
              <a:rPr lang="en-US" altLang="zh-TW" dirty="0"/>
              <a:t> takes on a </a:t>
            </a:r>
            <a:r>
              <a:rPr lang="en-US" altLang="zh-TW" dirty="0" smtClean="0"/>
              <a:t>maximal </a:t>
            </a:r>
            <a:r>
              <a:rPr lang="en-US" altLang="zh-TW" dirty="0"/>
              <a:t>or a </a:t>
            </a:r>
            <a:r>
              <a:rPr lang="en-US" altLang="zh-TW" dirty="0" smtClean="0"/>
              <a:t>minimal </a:t>
            </a:r>
            <a:r>
              <a:rPr lang="en-US" altLang="zh-TW" dirty="0"/>
              <a:t>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8A1-B65C-4427-9616-EA3D92B7C0C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Steepest Descent Method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256213"/>
          </a:xfrm>
        </p:spPr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 sz="2800"/>
          </a:p>
          <a:p>
            <a:r>
              <a:rPr lang="en-US" altLang="zh-TW" sz="2800"/>
              <a:t>Read paper in </a:t>
            </a:r>
            <a:r>
              <a:rPr lang="en-US" altLang="zh-TW" sz="2800">
                <a:hlinkClick r:id="rId2"/>
              </a:rPr>
              <a:t>http://www.cs.cmu.edu/~quake-papers/painless-conjugate-gradient-figs.pdf</a:t>
            </a:r>
            <a:endParaRPr lang="en-US" altLang="zh-TW" sz="2800"/>
          </a:p>
          <a:p>
            <a:endParaRPr lang="en-US" altLang="zh-TW"/>
          </a:p>
        </p:txBody>
      </p:sp>
      <p:pic>
        <p:nvPicPr>
          <p:cNvPr id="516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052513"/>
            <a:ext cx="4594225" cy="448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08BC-0224-4873-A049-3EAD5F5EA02A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Steepest Descent Method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 dirty="0"/>
              <a:t>Minimize </a:t>
            </a:r>
          </a:p>
          <a:p>
            <a:r>
              <a:rPr lang="en-US" altLang="zh-TW" dirty="0"/>
              <a:t>Performing line search along negative gradient direction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exact minimum along line is given by α=1/3</a:t>
            </a:r>
          </a:p>
          <a:p>
            <a:r>
              <a:rPr lang="en-US" altLang="zh-TW" dirty="0" smtClean="0">
                <a:hlinkClick r:id="rId3"/>
              </a:rPr>
              <a:t>http://www.cs.illinois.edu/~</a:t>
            </a:r>
            <a:r>
              <a:rPr lang="en-US" altLang="zh-TW" smtClean="0">
                <a:hlinkClick r:id="rId3"/>
              </a:rPr>
              <a:t>heath/iem/optimization/SteepestDescent/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31460" name="Object 4"/>
          <p:cNvGraphicFramePr>
            <a:graphicFrameLocks noChangeAspect="1"/>
          </p:cNvGraphicFramePr>
          <p:nvPr/>
        </p:nvGraphicFramePr>
        <p:xfrm>
          <a:off x="2771775" y="1412875"/>
          <a:ext cx="3155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66" name="方程式" r:id="rId4" imgW="1295280" imgH="228600" progId="Equation.3">
                  <p:embed/>
                </p:oleObj>
              </mc:Choice>
              <mc:Fallback>
                <p:oleObj name="方程式" r:id="rId4" imgW="1295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12875"/>
                        <a:ext cx="3155950" cy="555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1" name="Object 5"/>
          <p:cNvGraphicFramePr>
            <a:graphicFrameLocks noChangeAspect="1"/>
          </p:cNvGraphicFramePr>
          <p:nvPr/>
        </p:nvGraphicFramePr>
        <p:xfrm>
          <a:off x="3289300" y="2890838"/>
          <a:ext cx="331628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67" name="方程式" r:id="rId6" imgW="1523880" imgH="291960" progId="Equation.3">
                  <p:embed/>
                </p:oleObj>
              </mc:Choice>
              <mc:Fallback>
                <p:oleObj name="方程式" r:id="rId6" imgW="152388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890838"/>
                        <a:ext cx="3316288" cy="6365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013C-DA84-4C40-8238-7A3F0A1DDFD7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52526"/>
          </a:xfrm>
        </p:spPr>
        <p:txBody>
          <a:bodyPr/>
          <a:lstStyle/>
          <a:p>
            <a:r>
              <a:rPr lang="en-US" altLang="zh-TW"/>
              <a:t>Steepest Descent Method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327650"/>
          </a:xfrm>
        </p:spPr>
        <p:txBody>
          <a:bodyPr/>
          <a:lstStyle/>
          <a:p>
            <a:r>
              <a:rPr lang="en-US" altLang="zh-TW"/>
              <a:t>Reliable</a:t>
            </a:r>
          </a:p>
          <a:p>
            <a:r>
              <a:rPr lang="en-US" altLang="zh-TW"/>
              <a:t>Poor convergence</a:t>
            </a:r>
          </a:p>
          <a:p>
            <a:pPr lvl="1"/>
            <a:r>
              <a:rPr lang="en-US" altLang="zh-TW"/>
              <a:t>shortsighted in its view of function behavior</a:t>
            </a:r>
          </a:p>
          <a:p>
            <a:pPr lvl="1"/>
            <a:r>
              <a:rPr lang="en-US" altLang="zh-TW"/>
              <a:t>traversing at same directions</a:t>
            </a:r>
          </a:p>
          <a:p>
            <a:pPr lvl="1"/>
            <a:r>
              <a:rPr lang="en-US" altLang="zh-TW"/>
              <a:t>resulting zigzag iterations</a:t>
            </a:r>
          </a:p>
        </p:txBody>
      </p:sp>
      <p:pic>
        <p:nvPicPr>
          <p:cNvPr id="532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3646488"/>
            <a:ext cx="5165725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9EDC-E818-47A5-A37D-5C9CC0D4BB10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Optimization—in formal math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8229600" cy="4392612"/>
          </a:xfrm>
        </p:spPr>
        <p:txBody>
          <a:bodyPr/>
          <a:lstStyle/>
          <a:p>
            <a:r>
              <a:rPr lang="en-US" altLang="zh-TW" sz="3000" i="1" dirty="0">
                <a:sym typeface="Wingdings" pitchFamily="2" charset="2"/>
              </a:rPr>
              <a:t>x*</a:t>
            </a:r>
            <a:r>
              <a:rPr lang="en-US" altLang="zh-TW" sz="3000" dirty="0">
                <a:sym typeface="Wingdings" pitchFamily="2" charset="2"/>
              </a:rPr>
              <a:t> is </a:t>
            </a:r>
            <a:r>
              <a:rPr lang="en-US" altLang="zh-TW" sz="3000" dirty="0" smtClean="0">
                <a:sym typeface="Wingdings" pitchFamily="2" charset="2"/>
              </a:rPr>
              <a:t>called a </a:t>
            </a:r>
            <a:r>
              <a:rPr lang="en-US" altLang="zh-TW" sz="3000" dirty="0" smtClean="0">
                <a:solidFill>
                  <a:srgbClr val="FF0000"/>
                </a:solidFill>
                <a:sym typeface="Wingdings" pitchFamily="2" charset="2"/>
              </a:rPr>
              <a:t>minimum</a:t>
            </a:r>
            <a:r>
              <a:rPr lang="en-US" altLang="zh-TW" sz="3000" dirty="0" smtClean="0">
                <a:sym typeface="Wingdings" pitchFamily="2" charset="2"/>
              </a:rPr>
              <a:t> </a:t>
            </a:r>
            <a:r>
              <a:rPr lang="en-US" altLang="zh-TW" sz="3000" dirty="0">
                <a:sym typeface="Wingdings" pitchFamily="2" charset="2"/>
              </a:rPr>
              <a:t>of </a:t>
            </a:r>
            <a:r>
              <a:rPr lang="en-US" altLang="zh-TW" sz="3000" i="1" dirty="0">
                <a:sym typeface="Wingdings" pitchFamily="2" charset="2"/>
              </a:rPr>
              <a:t>f</a:t>
            </a:r>
          </a:p>
          <a:p>
            <a:r>
              <a:rPr lang="en-US" altLang="zh-TW" sz="3000" dirty="0">
                <a:sym typeface="Wingdings" pitchFamily="2" charset="2"/>
              </a:rPr>
              <a:t>It suffices to </a:t>
            </a:r>
            <a:r>
              <a:rPr lang="en-US" altLang="zh-TW" sz="3000" dirty="0" smtClean="0">
                <a:sym typeface="Wingdings" pitchFamily="2" charset="2"/>
              </a:rPr>
              <a:t>only </a:t>
            </a:r>
            <a:r>
              <a:rPr lang="en-US" altLang="zh-TW" sz="3000" dirty="0" smtClean="0">
                <a:sym typeface="Wingdings" pitchFamily="2" charset="2"/>
              </a:rPr>
              <a:t>consider minimization</a:t>
            </a:r>
            <a:r>
              <a:rPr lang="en-US" altLang="zh-TW" sz="3000" dirty="0">
                <a:sym typeface="Wingdings" pitchFamily="2" charset="2"/>
              </a:rPr>
              <a:t>, since a</a:t>
            </a:r>
            <a:r>
              <a:rPr lang="en-US" altLang="zh-TW" sz="3000" dirty="0" smtClean="0">
                <a:sym typeface="Wingdings" pitchFamily="2" charset="2"/>
              </a:rPr>
              <a:t> maximum </a:t>
            </a:r>
            <a:r>
              <a:rPr lang="en-US" altLang="zh-TW" sz="3000" dirty="0">
                <a:sym typeface="Wingdings" pitchFamily="2" charset="2"/>
              </a:rPr>
              <a:t>of </a:t>
            </a:r>
            <a:r>
              <a:rPr lang="en-US" altLang="zh-TW" sz="3000" i="1" dirty="0">
                <a:sym typeface="Wingdings" pitchFamily="2" charset="2"/>
              </a:rPr>
              <a:t>f</a:t>
            </a:r>
            <a:r>
              <a:rPr lang="en-US" altLang="zh-TW" sz="3000" dirty="0">
                <a:sym typeface="Wingdings" pitchFamily="2" charset="2"/>
              </a:rPr>
              <a:t> is a</a:t>
            </a:r>
            <a:r>
              <a:rPr lang="en-US" altLang="zh-TW" sz="3000" dirty="0" smtClean="0">
                <a:sym typeface="Wingdings" pitchFamily="2" charset="2"/>
              </a:rPr>
              <a:t> minimum </a:t>
            </a:r>
            <a:r>
              <a:rPr lang="en-US" altLang="zh-TW" sz="3000" dirty="0">
                <a:sym typeface="Wingdings" pitchFamily="2" charset="2"/>
              </a:rPr>
              <a:t>of </a:t>
            </a:r>
            <a:r>
              <a:rPr lang="en-US" altLang="zh-TW" sz="3000" i="1" dirty="0">
                <a:sym typeface="Wingdings" pitchFamily="2" charset="2"/>
              </a:rPr>
              <a:t>–f</a:t>
            </a:r>
          </a:p>
          <a:p>
            <a:r>
              <a:rPr lang="en-US" altLang="zh-TW" sz="3000" dirty="0">
                <a:solidFill>
                  <a:srgbClr val="FF0000"/>
                </a:solidFill>
                <a:sym typeface="Wingdings" pitchFamily="2" charset="2"/>
              </a:rPr>
              <a:t>Objective</a:t>
            </a:r>
            <a:r>
              <a:rPr lang="en-US" altLang="zh-TW" sz="3000" dirty="0">
                <a:sym typeface="Wingdings" pitchFamily="2" charset="2"/>
              </a:rPr>
              <a:t> function </a:t>
            </a:r>
            <a:r>
              <a:rPr lang="en-US" altLang="zh-TW" sz="3000" i="1" dirty="0">
                <a:sym typeface="Wingdings" pitchFamily="2" charset="2"/>
              </a:rPr>
              <a:t>f</a:t>
            </a:r>
            <a:r>
              <a:rPr lang="en-US" altLang="zh-TW" sz="3000" dirty="0">
                <a:sym typeface="Wingdings" pitchFamily="2" charset="2"/>
              </a:rPr>
              <a:t> is usually differentiable, and may be linear or nonlinear</a:t>
            </a:r>
          </a:p>
          <a:p>
            <a:r>
              <a:rPr lang="en-US" altLang="zh-TW" sz="3000" dirty="0">
                <a:solidFill>
                  <a:srgbClr val="FF0000"/>
                </a:solidFill>
                <a:sym typeface="Wingdings" pitchFamily="2" charset="2"/>
              </a:rPr>
              <a:t>Constraint</a:t>
            </a:r>
            <a:r>
              <a:rPr lang="en-US" altLang="zh-TW" sz="3000" dirty="0">
                <a:sym typeface="Wingdings" pitchFamily="2" charset="2"/>
              </a:rPr>
              <a:t> set S is defined by system of equations and inequalities, which may be linear or nonlinear</a:t>
            </a:r>
          </a:p>
          <a:p>
            <a:r>
              <a:rPr lang="en-US" altLang="zh-TW" sz="3000" dirty="0">
                <a:sym typeface="Wingdings" pitchFamily="2" charset="2"/>
              </a:rPr>
              <a:t>If </a:t>
            </a:r>
            <a:r>
              <a:rPr lang="en-US" altLang="zh-TW" sz="3000" i="1" dirty="0">
                <a:sym typeface="Wingdings" pitchFamily="2" charset="2"/>
              </a:rPr>
              <a:t>S</a:t>
            </a:r>
            <a:r>
              <a:rPr lang="en-US" altLang="zh-TW" sz="3000" dirty="0">
                <a:sym typeface="Wingdings" pitchFamily="2" charset="2"/>
              </a:rPr>
              <a:t> = R</a:t>
            </a:r>
            <a:r>
              <a:rPr lang="en-US" altLang="zh-TW" sz="3000" baseline="30000" dirty="0">
                <a:sym typeface="Wingdings" pitchFamily="2" charset="2"/>
              </a:rPr>
              <a:t>n</a:t>
            </a:r>
            <a:r>
              <a:rPr lang="en-US" altLang="zh-TW" sz="3000" dirty="0">
                <a:sym typeface="Wingdings" pitchFamily="2" charset="2"/>
              </a:rPr>
              <a:t>, </a:t>
            </a:r>
            <a:r>
              <a:rPr lang="en-US" altLang="zh-TW" sz="3000" dirty="0" smtClean="0">
                <a:sym typeface="Wingdings" pitchFamily="2" charset="2"/>
              </a:rPr>
              <a:t>the problem </a:t>
            </a:r>
            <a:r>
              <a:rPr lang="en-US" altLang="zh-TW" sz="3000" dirty="0">
                <a:sym typeface="Wingdings" pitchFamily="2" charset="2"/>
              </a:rPr>
              <a:t>is </a:t>
            </a:r>
            <a:r>
              <a:rPr lang="en-US" altLang="zh-TW" sz="3000" dirty="0">
                <a:solidFill>
                  <a:srgbClr val="FF0000"/>
                </a:solidFill>
                <a:sym typeface="Wingdings" pitchFamily="2" charset="2"/>
              </a:rPr>
              <a:t>unconstrained</a:t>
            </a:r>
            <a:r>
              <a:rPr lang="en-US" altLang="zh-TW" dirty="0">
                <a:sym typeface="Wingdings" pitchFamily="2" charset="2"/>
              </a:rPr>
              <a:t> </a:t>
            </a:r>
          </a:p>
        </p:txBody>
      </p:sp>
      <p:graphicFrame>
        <p:nvGraphicFramePr>
          <p:cNvPr id="497668" name="Object 4"/>
          <p:cNvGraphicFramePr>
            <a:graphicFrameLocks noChangeAspect="1"/>
          </p:cNvGraphicFramePr>
          <p:nvPr/>
        </p:nvGraphicFramePr>
        <p:xfrm>
          <a:off x="611188" y="1052513"/>
          <a:ext cx="79930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71" name="方程式" r:id="rId3" imgW="3314520" imgH="457200" progId="Equation.3">
                  <p:embed/>
                </p:oleObj>
              </mc:Choice>
              <mc:Fallback>
                <p:oleObj name="方程式" r:id="rId3" imgW="3314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7993062" cy="1101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633-816E-4780-8728-3B49D0A8A5DE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Problems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268413"/>
            <a:ext cx="8675688" cy="5040312"/>
          </a:xfrm>
        </p:spPr>
        <p:txBody>
          <a:bodyPr/>
          <a:lstStyle/>
          <a:p>
            <a:r>
              <a:rPr lang="en-US" altLang="zh-TW" dirty="0"/>
              <a:t>General continuous optimization problem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Example: minimize </a:t>
            </a:r>
            <a:r>
              <a:rPr lang="en-US" altLang="zh-TW" dirty="0" smtClean="0"/>
              <a:t>the surface </a:t>
            </a:r>
            <a:r>
              <a:rPr lang="en-US" altLang="zh-TW" dirty="0"/>
              <a:t>area of </a:t>
            </a:r>
            <a:r>
              <a:rPr lang="en-US" altLang="zh-TW" dirty="0" smtClean="0"/>
              <a:t>a cylinder </a:t>
            </a:r>
            <a:r>
              <a:rPr lang="en-US" altLang="zh-TW" dirty="0"/>
              <a:t>subject to </a:t>
            </a:r>
            <a:r>
              <a:rPr lang="en-US" altLang="zh-TW" dirty="0" smtClean="0"/>
              <a:t>the constraint </a:t>
            </a:r>
            <a:r>
              <a:rPr lang="en-US" altLang="zh-TW" dirty="0"/>
              <a:t>on its volume</a:t>
            </a:r>
          </a:p>
        </p:txBody>
      </p:sp>
      <p:graphicFrame>
        <p:nvGraphicFramePr>
          <p:cNvPr id="498692" name="Object 4"/>
          <p:cNvGraphicFramePr>
            <a:graphicFrameLocks noChangeAspect="1"/>
          </p:cNvGraphicFramePr>
          <p:nvPr/>
        </p:nvGraphicFramePr>
        <p:xfrm>
          <a:off x="971550" y="1916113"/>
          <a:ext cx="68405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04" name="方程式" r:id="rId3" imgW="2666880" imgH="507960" progId="Equation.3">
                  <p:embed/>
                </p:oleObj>
              </mc:Choice>
              <mc:Fallback>
                <p:oleObj name="方程式" r:id="rId3" imgW="266688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6840538" cy="1304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3" name="Object 5"/>
          <p:cNvGraphicFramePr>
            <a:graphicFrameLocks noChangeAspect="1"/>
          </p:cNvGraphicFramePr>
          <p:nvPr/>
        </p:nvGraphicFramePr>
        <p:xfrm>
          <a:off x="1116013" y="4797425"/>
          <a:ext cx="56165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05" name="方程式" r:id="rId5" imgW="2145960" imgH="533160" progId="Equation.3">
                  <p:embed/>
                </p:oleObj>
              </mc:Choice>
              <mc:Fallback>
                <p:oleObj name="方程式" r:id="rId5" imgW="214596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97425"/>
                        <a:ext cx="5616575" cy="13954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4" name="AutoShape 6"/>
          <p:cNvSpPr>
            <a:spLocks noChangeArrowheads="1"/>
          </p:cNvSpPr>
          <p:nvPr/>
        </p:nvSpPr>
        <p:spPr bwMode="auto">
          <a:xfrm>
            <a:off x="7262812" y="4652963"/>
            <a:ext cx="1223962" cy="1511300"/>
          </a:xfrm>
          <a:prstGeom prst="can">
            <a:avLst>
              <a:gd name="adj" fmla="val 308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>
            <a:off x="7910512" y="47974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>
            <a:off x="8631237" y="479742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8697" name="Text Box 9"/>
          <p:cNvSpPr txBox="1">
            <a:spLocks noChangeArrowheads="1"/>
          </p:cNvSpPr>
          <p:nvPr/>
        </p:nvSpPr>
        <p:spPr bwMode="auto">
          <a:xfrm>
            <a:off x="8682037" y="5078413"/>
            <a:ext cx="498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98698" name="Text Box 10"/>
          <p:cNvSpPr txBox="1">
            <a:spLocks noChangeArrowheads="1"/>
          </p:cNvSpPr>
          <p:nvPr/>
        </p:nvSpPr>
        <p:spPr bwMode="auto">
          <a:xfrm>
            <a:off x="7983537" y="4076700"/>
            <a:ext cx="498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98699" name="Text Box 11"/>
          <p:cNvSpPr txBox="1">
            <a:spLocks noChangeArrowheads="1"/>
          </p:cNvSpPr>
          <p:nvPr/>
        </p:nvSpPr>
        <p:spPr bwMode="auto">
          <a:xfrm>
            <a:off x="7694612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V</a:t>
            </a:r>
            <a:endParaRPr lang="en-US" altLang="zh-TW" sz="3200" i="1" baseline="-25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uiExpand="1" build="p"/>
      <p:bldP spid="498694" grpId="0" animBg="1"/>
      <p:bldP spid="498695" grpId="0" animBg="1"/>
      <p:bldP spid="498696" grpId="0" animBg="1"/>
      <p:bldP spid="498697" grpId="0"/>
      <p:bldP spid="498698" grpId="0"/>
      <p:bldP spid="4986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1D4-C72D-4F8D-83F2-EBAFDBAC2B6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Local vs Global Optimization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i="1" dirty="0"/>
              <a:t>x* </a:t>
            </a:r>
            <a:r>
              <a:rPr lang="en-US" altLang="zh-TW" dirty="0"/>
              <a:t>   </a:t>
            </a:r>
            <a:r>
              <a:rPr lang="en-US" altLang="zh-TW" i="1" dirty="0"/>
              <a:t>S</a:t>
            </a:r>
            <a:r>
              <a:rPr lang="en-US" altLang="zh-TW" dirty="0"/>
              <a:t> </a:t>
            </a:r>
            <a:r>
              <a:rPr lang="en-US" altLang="zh-TW" dirty="0" smtClean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global minimum</a:t>
            </a:r>
            <a:r>
              <a:rPr lang="en-US" altLang="zh-TW" dirty="0"/>
              <a:t> if 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x*</a:t>
            </a:r>
            <a:r>
              <a:rPr lang="en-US" altLang="zh-TW" dirty="0"/>
              <a:t>) </a:t>
            </a:r>
            <a:r>
              <a:rPr lang="en-US" altLang="zh-TW" dirty="0">
                <a:cs typeface="Times New Roman" pitchFamily="18" charset="0"/>
              </a:rPr>
              <a:t>≤ </a:t>
            </a:r>
            <a:r>
              <a:rPr lang="en-US" altLang="zh-TW" i="1" dirty="0">
                <a:cs typeface="Times New Roman" pitchFamily="18" charset="0"/>
              </a:rPr>
              <a:t>f</a:t>
            </a:r>
            <a:r>
              <a:rPr lang="en-US" altLang="zh-TW" dirty="0">
                <a:cs typeface="Times New Roman" pitchFamily="18" charset="0"/>
              </a:rPr>
              <a:t>(</a:t>
            </a:r>
            <a:r>
              <a:rPr lang="en-US" altLang="zh-TW" i="1" dirty="0">
                <a:cs typeface="Times New Roman" pitchFamily="18" charset="0"/>
              </a:rPr>
              <a:t>x</a:t>
            </a:r>
            <a:r>
              <a:rPr lang="en-US" altLang="zh-TW" dirty="0">
                <a:cs typeface="Times New Roman" pitchFamily="18" charset="0"/>
              </a:rPr>
              <a:t>)</a:t>
            </a:r>
            <a:r>
              <a:rPr lang="en-US" altLang="zh-TW" dirty="0"/>
              <a:t> for all </a:t>
            </a:r>
            <a:r>
              <a:rPr lang="en-US" altLang="zh-TW" i="1" dirty="0"/>
              <a:t>x</a:t>
            </a:r>
            <a:r>
              <a:rPr lang="en-US" altLang="zh-TW" dirty="0"/>
              <a:t>    </a:t>
            </a:r>
            <a:r>
              <a:rPr lang="en-US" altLang="zh-TW" i="1" dirty="0"/>
              <a:t>S</a:t>
            </a:r>
          </a:p>
          <a:p>
            <a:r>
              <a:rPr lang="en-US" altLang="zh-TW" i="1" dirty="0"/>
              <a:t>x* </a:t>
            </a:r>
            <a:r>
              <a:rPr lang="en-US" altLang="zh-TW" dirty="0"/>
              <a:t>   </a:t>
            </a:r>
            <a:r>
              <a:rPr lang="en-US" altLang="zh-TW" i="1" dirty="0"/>
              <a:t>S</a:t>
            </a:r>
            <a:r>
              <a:rPr lang="en-US" altLang="zh-TW" dirty="0"/>
              <a:t> </a:t>
            </a:r>
            <a:r>
              <a:rPr lang="en-US" altLang="zh-TW" dirty="0" smtClean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local minimum</a:t>
            </a:r>
            <a:r>
              <a:rPr lang="en-US" altLang="zh-TW" dirty="0"/>
              <a:t> if 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x*</a:t>
            </a:r>
            <a:r>
              <a:rPr lang="en-US" altLang="zh-TW" dirty="0"/>
              <a:t>) </a:t>
            </a:r>
            <a:r>
              <a:rPr lang="en-US" altLang="zh-TW" dirty="0">
                <a:cs typeface="Times New Roman" pitchFamily="18" charset="0"/>
              </a:rPr>
              <a:t>≤ </a:t>
            </a:r>
            <a:r>
              <a:rPr lang="en-US" altLang="zh-TW" i="1" dirty="0">
                <a:cs typeface="Times New Roman" pitchFamily="18" charset="0"/>
              </a:rPr>
              <a:t>f</a:t>
            </a:r>
            <a:r>
              <a:rPr lang="en-US" altLang="zh-TW" dirty="0">
                <a:cs typeface="Times New Roman" pitchFamily="18" charset="0"/>
              </a:rPr>
              <a:t>(</a:t>
            </a:r>
            <a:r>
              <a:rPr lang="en-US" altLang="zh-TW" i="1" dirty="0">
                <a:cs typeface="Times New Roman" pitchFamily="18" charset="0"/>
              </a:rPr>
              <a:t>x</a:t>
            </a:r>
            <a:r>
              <a:rPr lang="en-US" altLang="zh-TW" dirty="0">
                <a:cs typeface="Times New Roman" pitchFamily="18" charset="0"/>
              </a:rPr>
              <a:t>)</a:t>
            </a:r>
            <a:r>
              <a:rPr lang="en-US" altLang="zh-TW" dirty="0"/>
              <a:t> for all feasible </a:t>
            </a:r>
            <a:r>
              <a:rPr lang="en-US" altLang="zh-TW" i="1" dirty="0"/>
              <a:t>x</a:t>
            </a:r>
            <a:r>
              <a:rPr lang="en-US" altLang="zh-TW" dirty="0"/>
              <a:t> in some neighborhood of </a:t>
            </a:r>
            <a:r>
              <a:rPr lang="en-US" altLang="zh-TW" i="1" dirty="0"/>
              <a:t>x*</a:t>
            </a:r>
          </a:p>
          <a:p>
            <a:endParaRPr lang="en-US" altLang="zh-TW" i="1" dirty="0"/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/>
        </p:nvGraphicFramePr>
        <p:xfrm>
          <a:off x="1331913" y="1484313"/>
          <a:ext cx="287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4" name="方程式" r:id="rId3" imgW="126720" imgH="126720" progId="Equation.3">
                  <p:embed/>
                </p:oleObj>
              </mc:Choice>
              <mc:Fallback>
                <p:oleObj name="方程式" r:id="rId3" imgW="126720" imgH="126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84313"/>
                        <a:ext cx="287337" cy="2873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36017"/>
              </p:ext>
            </p:extLst>
          </p:nvPr>
        </p:nvGraphicFramePr>
        <p:xfrm>
          <a:off x="1692375" y="1989138"/>
          <a:ext cx="287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5" name="方程式" r:id="rId5" imgW="126720" imgH="126720" progId="Equation.3">
                  <p:embed/>
                </p:oleObj>
              </mc:Choice>
              <mc:Fallback>
                <p:oleObj name="方程式" r:id="rId5" imgW="126720" imgH="126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375" y="1989138"/>
                        <a:ext cx="287337" cy="2873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9" name="Object 7"/>
          <p:cNvGraphicFramePr>
            <a:graphicFrameLocks noChangeAspect="1"/>
          </p:cNvGraphicFramePr>
          <p:nvPr/>
        </p:nvGraphicFramePr>
        <p:xfrm>
          <a:off x="1331913" y="2565400"/>
          <a:ext cx="2873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6" name="方程式" r:id="rId7" imgW="126720" imgH="126720" progId="Equation.3">
                  <p:embed/>
                </p:oleObj>
              </mc:Choice>
              <mc:Fallback>
                <p:oleObj name="方程式" r:id="rId7" imgW="126720" imgH="126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287337" cy="2873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2" name="Freeform 10"/>
          <p:cNvSpPr>
            <a:spLocks/>
          </p:cNvSpPr>
          <p:nvPr/>
        </p:nvSpPr>
        <p:spPr bwMode="auto">
          <a:xfrm>
            <a:off x="3132138" y="3500438"/>
            <a:ext cx="2376487" cy="2759075"/>
          </a:xfrm>
          <a:custGeom>
            <a:avLst/>
            <a:gdLst>
              <a:gd name="T0" fmla="*/ 0 w 1497"/>
              <a:gd name="T1" fmla="*/ 272 h 1738"/>
              <a:gd name="T2" fmla="*/ 136 w 1497"/>
              <a:gd name="T3" fmla="*/ 771 h 1738"/>
              <a:gd name="T4" fmla="*/ 363 w 1497"/>
              <a:gd name="T5" fmla="*/ 1179 h 1738"/>
              <a:gd name="T6" fmla="*/ 680 w 1497"/>
              <a:gd name="T7" fmla="*/ 589 h 1738"/>
              <a:gd name="T8" fmla="*/ 907 w 1497"/>
              <a:gd name="T9" fmla="*/ 408 h 1738"/>
              <a:gd name="T10" fmla="*/ 1088 w 1497"/>
              <a:gd name="T11" fmla="*/ 1179 h 1738"/>
              <a:gd name="T12" fmla="*/ 1270 w 1497"/>
              <a:gd name="T13" fmla="*/ 1542 h 1738"/>
              <a:gd name="T14" fmla="*/ 1497 w 1497"/>
              <a:gd name="T15" fmla="*/ 0 h 1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7" h="1738">
                <a:moveTo>
                  <a:pt x="0" y="272"/>
                </a:moveTo>
                <a:cubicBezTo>
                  <a:pt x="38" y="446"/>
                  <a:pt x="76" y="620"/>
                  <a:pt x="136" y="771"/>
                </a:cubicBezTo>
                <a:cubicBezTo>
                  <a:pt x="196" y="922"/>
                  <a:pt x="272" y="1209"/>
                  <a:pt x="363" y="1179"/>
                </a:cubicBezTo>
                <a:cubicBezTo>
                  <a:pt x="454" y="1149"/>
                  <a:pt x="589" y="718"/>
                  <a:pt x="680" y="589"/>
                </a:cubicBezTo>
                <a:cubicBezTo>
                  <a:pt x="771" y="460"/>
                  <a:pt x="839" y="310"/>
                  <a:pt x="907" y="408"/>
                </a:cubicBezTo>
                <a:cubicBezTo>
                  <a:pt x="975" y="506"/>
                  <a:pt x="1028" y="990"/>
                  <a:pt x="1088" y="1179"/>
                </a:cubicBezTo>
                <a:cubicBezTo>
                  <a:pt x="1148" y="1368"/>
                  <a:pt x="1202" y="1738"/>
                  <a:pt x="1270" y="1542"/>
                </a:cubicBezTo>
                <a:cubicBezTo>
                  <a:pt x="1338" y="1346"/>
                  <a:pt x="1417" y="673"/>
                  <a:pt x="1497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1763713" y="573405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local minimum</a:t>
            </a:r>
          </a:p>
        </p:txBody>
      </p:sp>
      <p:sp>
        <p:nvSpPr>
          <p:cNvPr id="499725" name="Line 13"/>
          <p:cNvSpPr>
            <a:spLocks noChangeShapeType="1"/>
          </p:cNvSpPr>
          <p:nvPr/>
        </p:nvSpPr>
        <p:spPr bwMode="auto">
          <a:xfrm flipV="1">
            <a:off x="3348038" y="5445125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726" name="Text Box 14"/>
          <p:cNvSpPr txBox="1">
            <a:spLocks noChangeArrowheads="1"/>
          </p:cNvSpPr>
          <p:nvPr/>
        </p:nvSpPr>
        <p:spPr bwMode="auto">
          <a:xfrm>
            <a:off x="5508625" y="5789613"/>
            <a:ext cx="2541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global minimum</a:t>
            </a:r>
          </a:p>
        </p:txBody>
      </p:sp>
      <p:sp>
        <p:nvSpPr>
          <p:cNvPr id="499727" name="Line 15"/>
          <p:cNvSpPr>
            <a:spLocks noChangeShapeType="1"/>
          </p:cNvSpPr>
          <p:nvPr/>
        </p:nvSpPr>
        <p:spPr bwMode="auto">
          <a:xfrm flipH="1" flipV="1">
            <a:off x="5148263" y="60928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C633-5A9A-4493-8D17-E00DF2D28936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Unimodality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dirty="0"/>
              <a:t>Real-valued function </a:t>
            </a:r>
            <a:r>
              <a:rPr lang="en-US" altLang="zh-TW" i="1" dirty="0"/>
              <a:t>f</a:t>
            </a:r>
            <a:r>
              <a:rPr lang="en-US" altLang="zh-TW" dirty="0"/>
              <a:t> is </a:t>
            </a:r>
            <a:r>
              <a:rPr lang="en-US" altLang="zh-TW" dirty="0" err="1"/>
              <a:t>unimodal</a:t>
            </a:r>
            <a:r>
              <a:rPr lang="en-US" altLang="zh-TW" dirty="0"/>
              <a:t> on interval [</a:t>
            </a:r>
            <a:r>
              <a:rPr lang="en-US" altLang="zh-TW" i="1" dirty="0"/>
              <a:t>a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dirty="0"/>
              <a:t>] if there is unique </a:t>
            </a:r>
            <a:r>
              <a:rPr lang="en-US" altLang="zh-TW" i="1" dirty="0"/>
              <a:t>x</a:t>
            </a:r>
            <a:r>
              <a:rPr lang="en-US" altLang="zh-TW" dirty="0"/>
              <a:t>* in [</a:t>
            </a:r>
            <a:r>
              <a:rPr lang="en-US" altLang="zh-TW" i="1" dirty="0"/>
              <a:t>a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dirty="0"/>
              <a:t>] such that</a:t>
            </a:r>
          </a:p>
          <a:p>
            <a:pPr lvl="1"/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*) is minimum of </a:t>
            </a:r>
            <a:r>
              <a:rPr lang="en-US" altLang="zh-TW" i="1" dirty="0"/>
              <a:t>f</a:t>
            </a:r>
            <a:r>
              <a:rPr lang="en-US" altLang="zh-TW" dirty="0"/>
              <a:t> on [</a:t>
            </a:r>
            <a:r>
              <a:rPr lang="en-US" altLang="zh-TW" i="1" dirty="0"/>
              <a:t>a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i="1" dirty="0"/>
              <a:t>f</a:t>
            </a:r>
            <a:r>
              <a:rPr lang="en-US" altLang="zh-TW" dirty="0"/>
              <a:t> is strictly increasing for </a:t>
            </a:r>
            <a:r>
              <a:rPr lang="en-US" altLang="zh-TW" i="1" dirty="0"/>
              <a:t>x</a:t>
            </a:r>
            <a:r>
              <a:rPr lang="en-US" altLang="zh-TW" dirty="0"/>
              <a:t> ≦</a:t>
            </a:r>
            <a:r>
              <a:rPr lang="en-US" altLang="zh-TW" i="1" dirty="0"/>
              <a:t> x</a:t>
            </a:r>
            <a:r>
              <a:rPr lang="en-US" altLang="zh-TW" dirty="0"/>
              <a:t>*, strictly decreasing for </a:t>
            </a:r>
            <a:r>
              <a:rPr lang="en-US" altLang="zh-TW" i="1" dirty="0"/>
              <a:t>x</a:t>
            </a:r>
            <a:r>
              <a:rPr lang="en-US" altLang="zh-TW" dirty="0"/>
              <a:t> ≧</a:t>
            </a:r>
            <a:r>
              <a:rPr lang="en-US" altLang="zh-TW" i="1" dirty="0"/>
              <a:t> x*</a:t>
            </a:r>
          </a:p>
          <a:p>
            <a:pPr lvl="1"/>
            <a:endParaRPr lang="en-US" altLang="zh-TW" i="1" dirty="0"/>
          </a:p>
          <a:p>
            <a:r>
              <a:rPr lang="en-US" altLang="zh-TW" dirty="0" err="1"/>
              <a:t>Unimodality</a:t>
            </a:r>
            <a:r>
              <a:rPr lang="en-US" altLang="zh-TW" dirty="0"/>
              <a:t> enables discarding portions of </a:t>
            </a:r>
            <a:r>
              <a:rPr lang="en-US" altLang="zh-TW" dirty="0" smtClean="0"/>
              <a:t>interval </a:t>
            </a:r>
            <a:r>
              <a:rPr lang="en-US" altLang="zh-TW" dirty="0"/>
              <a:t>based on </a:t>
            </a:r>
            <a:r>
              <a:rPr lang="en-US" altLang="zh-TW" dirty="0" smtClean="0"/>
              <a:t>sampled </a:t>
            </a:r>
            <a:r>
              <a:rPr lang="en-US" altLang="zh-TW" dirty="0"/>
              <a:t>function values, analogous to interval bisection</a:t>
            </a:r>
          </a:p>
          <a:p>
            <a:pPr lvl="1"/>
            <a:endParaRPr lang="en-US" altLang="zh-TW" dirty="0"/>
          </a:p>
        </p:txBody>
      </p:sp>
      <p:sp>
        <p:nvSpPr>
          <p:cNvPr id="523272" name="Freeform 8"/>
          <p:cNvSpPr>
            <a:spLocks/>
          </p:cNvSpPr>
          <p:nvPr/>
        </p:nvSpPr>
        <p:spPr bwMode="auto">
          <a:xfrm>
            <a:off x="7451725" y="2205038"/>
            <a:ext cx="1296988" cy="1595437"/>
          </a:xfrm>
          <a:custGeom>
            <a:avLst/>
            <a:gdLst>
              <a:gd name="T0" fmla="*/ 0 w 817"/>
              <a:gd name="T1" fmla="*/ 363 h 1005"/>
              <a:gd name="T2" fmla="*/ 91 w 817"/>
              <a:gd name="T3" fmla="*/ 726 h 1005"/>
              <a:gd name="T4" fmla="*/ 318 w 817"/>
              <a:gd name="T5" fmla="*/ 998 h 1005"/>
              <a:gd name="T6" fmla="*/ 590 w 817"/>
              <a:gd name="T7" fmla="*/ 771 h 1005"/>
              <a:gd name="T8" fmla="*/ 817 w 817"/>
              <a:gd name="T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1005">
                <a:moveTo>
                  <a:pt x="0" y="363"/>
                </a:moveTo>
                <a:cubicBezTo>
                  <a:pt x="19" y="491"/>
                  <a:pt x="38" y="620"/>
                  <a:pt x="91" y="726"/>
                </a:cubicBezTo>
                <a:cubicBezTo>
                  <a:pt x="144" y="832"/>
                  <a:pt x="235" y="991"/>
                  <a:pt x="318" y="998"/>
                </a:cubicBezTo>
                <a:cubicBezTo>
                  <a:pt x="401" y="1005"/>
                  <a:pt x="507" y="937"/>
                  <a:pt x="590" y="771"/>
                </a:cubicBezTo>
                <a:cubicBezTo>
                  <a:pt x="673" y="605"/>
                  <a:pt x="745" y="302"/>
                  <a:pt x="817" y="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05A7-4EC1-4E65-9A4D-DF565E5AC26E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Critical Points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dirty="0"/>
              <a:t>For function of one variable, one can find </a:t>
            </a:r>
            <a:r>
              <a:rPr lang="en-US" altLang="zh-TW" dirty="0" smtClean="0"/>
              <a:t>maxima /minima </a:t>
            </a:r>
            <a:r>
              <a:rPr lang="en-US" altLang="zh-TW" dirty="0"/>
              <a:t>by finding the roots of </a:t>
            </a:r>
            <a:r>
              <a:rPr lang="en-US" altLang="zh-TW" i="1" dirty="0"/>
              <a:t>f’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)=0</a:t>
            </a:r>
          </a:p>
          <a:p>
            <a:r>
              <a:rPr lang="en-US" altLang="zh-TW" dirty="0"/>
              <a:t>Generalization to function of </a:t>
            </a:r>
            <a:r>
              <a:rPr lang="en-US" altLang="zh-TW" i="1" dirty="0"/>
              <a:t>n</a:t>
            </a:r>
            <a:r>
              <a:rPr lang="en-US" altLang="zh-TW" dirty="0"/>
              <a:t> variables is to find </a:t>
            </a:r>
            <a:r>
              <a:rPr lang="en-US" altLang="zh-TW" dirty="0" smtClean="0"/>
              <a:t>a critical </a:t>
            </a:r>
            <a:r>
              <a:rPr lang="en-US" altLang="zh-TW" dirty="0"/>
              <a:t>point, i.e., solution of </a:t>
            </a:r>
            <a:r>
              <a:rPr lang="en-US" altLang="zh-TW" dirty="0" smtClean="0"/>
              <a:t>the nonlinear </a:t>
            </a:r>
            <a:r>
              <a:rPr lang="en-US" altLang="zh-TW" dirty="0"/>
              <a:t>system</a:t>
            </a:r>
          </a:p>
        </p:txBody>
      </p:sp>
      <p:graphicFrame>
        <p:nvGraphicFramePr>
          <p:cNvPr id="500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8875"/>
              </p:ext>
            </p:extLst>
          </p:nvPr>
        </p:nvGraphicFramePr>
        <p:xfrm>
          <a:off x="3564235" y="4103712"/>
          <a:ext cx="24479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47" name="方程式" r:id="rId3" imgW="1168200" imgH="1015920" progId="Equation.3">
                  <p:embed/>
                </p:oleObj>
              </mc:Choice>
              <mc:Fallback>
                <p:oleObj name="方程式" r:id="rId3" imgW="116820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235" y="4103712"/>
                        <a:ext cx="2447925" cy="21336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2" name="Text Box 6"/>
          <p:cNvSpPr txBox="1">
            <a:spLocks noChangeArrowheads="1"/>
          </p:cNvSpPr>
          <p:nvPr/>
        </p:nvSpPr>
        <p:spPr bwMode="auto">
          <a:xfrm>
            <a:off x="923925" y="5734050"/>
            <a:ext cx="328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gradient vector of </a:t>
            </a:r>
            <a:r>
              <a:rPr lang="en-US" altLang="zh-TW" sz="3200" i="1">
                <a:latin typeface="Times New Roman" pitchFamily="18" charset="0"/>
              </a:rPr>
              <a:t>f</a:t>
            </a:r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 flipV="1">
            <a:off x="2843213" y="5373688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EE8F-77F5-4BA8-B117-770A50967DE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Critical Points (cont.)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For continuously differentiable </a:t>
            </a:r>
            <a:r>
              <a:rPr lang="en-US" altLang="zh-TW" i="1" dirty="0"/>
              <a:t>f</a:t>
            </a:r>
            <a:r>
              <a:rPr lang="en-US" altLang="zh-TW" dirty="0"/>
              <a:t>, any interior point </a:t>
            </a:r>
            <a:r>
              <a:rPr lang="en-US" altLang="zh-TW" i="1" dirty="0"/>
              <a:t>x*</a:t>
            </a:r>
            <a:r>
              <a:rPr lang="en-US" altLang="zh-TW" dirty="0"/>
              <a:t> of </a:t>
            </a:r>
            <a:r>
              <a:rPr lang="en-US" altLang="zh-TW" i="1" dirty="0"/>
              <a:t>S</a:t>
            </a:r>
            <a:r>
              <a:rPr lang="en-US" altLang="zh-TW" dirty="0"/>
              <a:t> at which f has </a:t>
            </a:r>
            <a:r>
              <a:rPr lang="en-US" altLang="zh-TW" dirty="0" smtClean="0"/>
              <a:t>a local </a:t>
            </a:r>
            <a:r>
              <a:rPr lang="en-US" altLang="zh-TW" dirty="0"/>
              <a:t>minimum must be </a:t>
            </a:r>
            <a:r>
              <a:rPr lang="en-US" altLang="zh-TW" dirty="0" smtClean="0"/>
              <a:t>a critical </a:t>
            </a:r>
            <a:r>
              <a:rPr lang="en-US" altLang="zh-TW" dirty="0"/>
              <a:t>point of </a:t>
            </a:r>
            <a:r>
              <a:rPr lang="en-US" altLang="zh-TW" i="1" dirty="0"/>
              <a:t>f</a:t>
            </a:r>
          </a:p>
          <a:p>
            <a:r>
              <a:rPr lang="en-US" altLang="zh-TW" dirty="0"/>
              <a:t>But not all critical points are minima: they can also be maxima or saddle points </a:t>
            </a:r>
          </a:p>
        </p:txBody>
      </p:sp>
      <p:pic>
        <p:nvPicPr>
          <p:cNvPr id="501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005263"/>
            <a:ext cx="2206625" cy="197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4040188"/>
            <a:ext cx="20955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4046538"/>
            <a:ext cx="2138362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4052888"/>
            <a:ext cx="2089150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21727</TotalTime>
  <Words>1154</Words>
  <Application>Microsoft Office PowerPoint</Application>
  <PresentationFormat>如螢幕大小 (4:3)</PresentationFormat>
  <Paragraphs>268</Paragraphs>
  <Slides>32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Arial</vt:lpstr>
      <vt:lpstr>新細明體</vt:lpstr>
      <vt:lpstr>Times New Roman</vt:lpstr>
      <vt:lpstr>Wingdings</vt:lpstr>
      <vt:lpstr>Tahoma</vt:lpstr>
      <vt:lpstr>Textured</vt:lpstr>
      <vt:lpstr>Microsoft 方程式編輯器 3.0</vt:lpstr>
      <vt:lpstr>Optimization I</vt:lpstr>
      <vt:lpstr>PowerPoint 簡報</vt:lpstr>
      <vt:lpstr>Optimization—in plain English</vt:lpstr>
      <vt:lpstr>Optimization—in formal math</vt:lpstr>
      <vt:lpstr>Optimization Problems</vt:lpstr>
      <vt:lpstr>Local vs Global Optimization</vt:lpstr>
      <vt:lpstr>Unimodality</vt:lpstr>
      <vt:lpstr>Critical Points</vt:lpstr>
      <vt:lpstr>Critical Points (cont.)</vt:lpstr>
      <vt:lpstr>Hessian Matrix</vt:lpstr>
      <vt:lpstr>Hessian Matrix (cont.)</vt:lpstr>
      <vt:lpstr>PowerPoint 簡報</vt:lpstr>
      <vt:lpstr>Golden Section Search</vt:lpstr>
      <vt:lpstr>Golden Section Search (cont.)</vt:lpstr>
      <vt:lpstr>Golden Section Search (cont.)</vt:lpstr>
      <vt:lpstr>Newton’s Method for 1-D Minimization</vt:lpstr>
      <vt:lpstr>Newton’s Method for 1-D Minimization</vt:lpstr>
      <vt:lpstr>Example: 1-D unconstrained optimization</vt:lpstr>
      <vt:lpstr>PowerPoint 簡報</vt:lpstr>
      <vt:lpstr>Newton’s Method for n-D Minimization</vt:lpstr>
      <vt:lpstr>Quasi-Newton Method</vt:lpstr>
      <vt:lpstr>Steepest Descent Method</vt:lpstr>
      <vt:lpstr>Interpreting Steepest Descent in Quadratic Form</vt:lpstr>
      <vt:lpstr>Line Search</vt:lpstr>
      <vt:lpstr>Line Search</vt:lpstr>
      <vt:lpstr>Optimize Step Size</vt:lpstr>
      <vt:lpstr>Optimize Step Size</vt:lpstr>
      <vt:lpstr>Steepest Descent Method</vt:lpstr>
      <vt:lpstr>Geometric Interpretation</vt:lpstr>
      <vt:lpstr>Steepest Descent Method</vt:lpstr>
      <vt:lpstr>Example: Steepest Descent Method</vt:lpstr>
      <vt:lpstr>Steepest Descent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SteveLin</cp:lastModifiedBy>
  <cp:revision>618</cp:revision>
  <dcterms:created xsi:type="dcterms:W3CDTF">2006-09-01T06:13:59Z</dcterms:created>
  <dcterms:modified xsi:type="dcterms:W3CDTF">2014-05-18T15:53:30Z</dcterms:modified>
</cp:coreProperties>
</file>