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63" r:id="rId6"/>
    <p:sldId id="267" r:id="rId7"/>
    <p:sldId id="259" r:id="rId8"/>
    <p:sldId id="260" r:id="rId9"/>
    <p:sldId id="261" r:id="rId10"/>
    <p:sldId id="262" r:id="rId11"/>
    <p:sldId id="265" r:id="rId12"/>
    <p:sldId id="264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0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0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6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74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B8DAC-B10E-4D17-AED9-303D5C271EDD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0701-B73E-4799-A8A6-EA85DAB19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233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Kinematics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2018/05/17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1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</a:t>
            </a:r>
            <a:r>
              <a:rPr lang="en-US" altLang="zh-TW" dirty="0" err="1" smtClean="0"/>
              <a:t>Jacobian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Take geometric approach to compute it</a:t>
            </a:r>
          </a:p>
          <a:p>
            <a:r>
              <a:rPr lang="en-US" altLang="zh-TW" dirty="0" smtClean="0"/>
              <a:t>You will need result of FK computation</a:t>
            </a:r>
          </a:p>
          <a:p>
            <a:r>
              <a:rPr lang="en-US" altLang="zh-TW" dirty="0" smtClean="0"/>
              <a:t>Review “Kinematics.ppt” from p.40-p.47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3692647">
            <a:off x="2676525" y="4660901"/>
            <a:ext cx="20637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736071">
            <a:off x="4151313" y="3414713"/>
            <a:ext cx="15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88906"/>
              </p:ext>
            </p:extLst>
          </p:nvPr>
        </p:nvGraphicFramePr>
        <p:xfrm>
          <a:off x="2101850" y="6076950"/>
          <a:ext cx="382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120600" imgH="176040" progId="Equation.3">
                  <p:embed/>
                </p:oleObj>
              </mc:Choice>
              <mc:Fallback>
                <p:oleObj name="方程式" r:id="rId3" imgW="120600" imgH="17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6076950"/>
                        <a:ext cx="3825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5"/>
          <p:cNvSpPr>
            <a:spLocks/>
          </p:cNvSpPr>
          <p:nvPr/>
        </p:nvSpPr>
        <p:spPr bwMode="auto">
          <a:xfrm>
            <a:off x="1905000" y="6019800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1752600" y="624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44008" y="314096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140968"/>
                <a:ext cx="64807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9"/>
          <p:cNvSpPr>
            <a:spLocks/>
          </p:cNvSpPr>
          <p:nvPr/>
        </p:nvSpPr>
        <p:spPr bwMode="auto">
          <a:xfrm>
            <a:off x="2779713" y="5929313"/>
            <a:ext cx="177800" cy="457200"/>
          </a:xfrm>
          <a:custGeom>
            <a:avLst/>
            <a:gdLst>
              <a:gd name="T0" fmla="*/ 0 w 112"/>
              <a:gd name="T1" fmla="*/ 0 h 288"/>
              <a:gd name="T2" fmla="*/ 96 w 112"/>
              <a:gd name="T3" fmla="*/ 144 h 288"/>
              <a:gd name="T4" fmla="*/ 96 w 11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0" y="0"/>
                </a:moveTo>
                <a:cubicBezTo>
                  <a:pt x="40" y="48"/>
                  <a:pt x="80" y="96"/>
                  <a:pt x="96" y="144"/>
                </a:cubicBezTo>
                <a:cubicBezTo>
                  <a:pt x="112" y="192"/>
                  <a:pt x="104" y="240"/>
                  <a:pt x="96" y="28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1789113" y="3490913"/>
            <a:ext cx="289560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950913" y="638651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969109" y="5862935"/>
                <a:ext cx="551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09" y="5862935"/>
                <a:ext cx="55136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220072" y="3356992"/>
                <a:ext cx="3824829" cy="1680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356992"/>
                <a:ext cx="3824829" cy="16808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292080" y="5341525"/>
                <a:ext cx="1513876" cy="785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341525"/>
                <a:ext cx="1513876" cy="7852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6876256" y="4714671"/>
            <a:ext cx="203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unit-length rotation</a:t>
            </a:r>
          </a:p>
          <a:p>
            <a:r>
              <a:rPr lang="en-US" altLang="zh-TW" dirty="0" smtClean="0"/>
              <a:t>axis vector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7353984" y="4405313"/>
            <a:ext cx="0" cy="309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Rotational DOFs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   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9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sz="390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sz="39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zh-TW" altLang="en-US" sz="390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3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390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3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sz="39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39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39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39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3900" b="0" i="1" smtClean="0">
                        <a:latin typeface="Cambria Math"/>
                        <a:ea typeface="Cambria Math"/>
                      </a:rPr>
                      <m:t>×(</m:t>
                    </m:r>
                    <m:r>
                      <a:rPr lang="en-US" altLang="zh-TW" sz="39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zh-TW" sz="39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39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39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39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39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ea typeface="新細明體" charset="-120"/>
                  </a:rPr>
                  <a:t> unit length rotation axis in world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: position of joint pivot in world space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end effector position in world space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b="-3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>
            <a:spLocks noChangeArrowheads="1"/>
          </p:cNvSpPr>
          <p:nvPr/>
        </p:nvSpPr>
        <p:spPr bwMode="auto">
          <a:xfrm rot="2176068">
            <a:off x="6553200" y="1751013"/>
            <a:ext cx="1524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 rot="16978382">
            <a:off x="7086600" y="2817813"/>
            <a:ext cx="1295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 rot="18851963">
            <a:off x="6743700" y="3846513"/>
            <a:ext cx="9906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20318428">
            <a:off x="5638800" y="4341813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19291" y="966158"/>
                <a:ext cx="42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291" y="966158"/>
                <a:ext cx="42889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705600" y="1446213"/>
            <a:ext cx="152400" cy="2819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6858000" y="42656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833023" y="2625080"/>
                <a:ext cx="1006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023" y="2625080"/>
                <a:ext cx="100604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715000" y="1370013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36956" y="3916773"/>
                <a:ext cx="4646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56" y="3916773"/>
                <a:ext cx="46467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308306" y="4426270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6" y="4426270"/>
                <a:ext cx="52411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108314" y="1196990"/>
                <a:ext cx="694229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14" y="1196990"/>
                <a:ext cx="694229" cy="8570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9"/>
          <p:cNvGrpSpPr>
            <a:grpSpLocks/>
          </p:cNvGrpSpPr>
          <p:nvPr/>
        </p:nvGrpSpPr>
        <p:grpSpPr bwMode="auto">
          <a:xfrm rot="3804085">
            <a:off x="5838826" y="1955800"/>
            <a:ext cx="931862" cy="1862137"/>
            <a:chOff x="2351" y="2238"/>
            <a:chExt cx="587" cy="1173"/>
          </a:xfrm>
        </p:grpSpPr>
        <p:sp>
          <p:nvSpPr>
            <p:cNvPr id="20" name="Oval 10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12"/>
          <p:cNvGrpSpPr>
            <a:grpSpLocks/>
          </p:cNvGrpSpPr>
          <p:nvPr/>
        </p:nvGrpSpPr>
        <p:grpSpPr bwMode="auto">
          <a:xfrm rot="815373">
            <a:off x="5816600" y="3390900"/>
            <a:ext cx="931863" cy="1862138"/>
            <a:chOff x="2351" y="2238"/>
            <a:chExt cx="587" cy="1173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14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flipV="1">
            <a:off x="5740400" y="5067300"/>
            <a:ext cx="1214438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Iterative IK using Inverse </a:t>
            </a:r>
            <a:r>
              <a:rPr lang="en-US" altLang="zh-TW" dirty="0" err="1" smtClean="0"/>
              <a:t>Jacobian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latin typeface="Cambria Math"/>
                        </a:rPr>
                        <m:t>𝜃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sz="1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/>
                        </a:rPr>
                        <m:t>𝑉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sz="36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altLang="zh-TW" sz="3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TW" altLang="en-US" sz="3600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sz="11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en-US" altLang="zh-TW" sz="105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𝑡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1"/>
          <p:cNvGrpSpPr>
            <a:grpSpLocks/>
          </p:cNvGrpSpPr>
          <p:nvPr/>
        </p:nvGrpSpPr>
        <p:grpSpPr bwMode="auto">
          <a:xfrm rot="3727413">
            <a:off x="7032625" y="1925638"/>
            <a:ext cx="931863" cy="1862137"/>
            <a:chOff x="2351" y="2238"/>
            <a:chExt cx="587" cy="1173"/>
          </a:xfrm>
        </p:grpSpPr>
        <p:sp>
          <p:nvSpPr>
            <p:cNvPr id="7" name="Oval 22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 rot="3304365">
            <a:off x="6300788" y="3521075"/>
            <a:ext cx="931862" cy="1862138"/>
            <a:chOff x="2351" y="2238"/>
            <a:chExt cx="587" cy="1173"/>
          </a:xfrm>
        </p:grpSpPr>
        <p:sp>
          <p:nvSpPr>
            <p:cNvPr id="10" name="Oval 2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 rot="4032841">
            <a:off x="6416676" y="1873250"/>
            <a:ext cx="931862" cy="1862137"/>
            <a:chOff x="2351" y="2238"/>
            <a:chExt cx="587" cy="1173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 rot="1917014">
            <a:off x="6043613" y="3403600"/>
            <a:ext cx="931862" cy="1862138"/>
            <a:chOff x="2351" y="2238"/>
            <a:chExt cx="587" cy="1173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rot="-1946442">
              <a:off x="2650" y="3123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 rot="-1946442">
              <a:off x="2351" y="2238"/>
              <a:ext cx="288" cy="1115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597650" y="182721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7212013" y="18161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659563" y="1846263"/>
            <a:ext cx="12239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7780338" y="17653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26343" y="1506835"/>
                <a:ext cx="451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343" y="1506835"/>
                <a:ext cx="4518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731427" y="1429504"/>
                <a:ext cx="11941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𝑑𝑃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427" y="1429504"/>
                <a:ext cx="119410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771522" y="1382356"/>
                <a:ext cx="92031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𝑔𝑜𝑎𝑙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22" y="1382356"/>
                <a:ext cx="920317" cy="491738"/>
              </a:xfrm>
              <a:prstGeom prst="rect">
                <a:avLst/>
              </a:prstGeom>
              <a:blipFill rotWithShape="1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need to do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Finish the methods in </a:t>
            </a:r>
            <a:r>
              <a:rPr lang="en-US" altLang="zh-TW" dirty="0" smtClean="0"/>
              <a:t>‘kinematics_inverse_jacobian_ik_solver.cpp’</a:t>
            </a:r>
          </a:p>
          <a:p>
            <a:pPr>
              <a:defRPr/>
            </a:pPr>
            <a:r>
              <a:rPr lang="en-US" altLang="zh-TW" sz="3200" dirty="0" smtClean="0"/>
              <a:t>Search “TO DO”</a:t>
            </a:r>
          </a:p>
          <a:p>
            <a:r>
              <a:rPr lang="en-US" altLang="zh-TW" dirty="0"/>
              <a:t>Test &lt;</a:t>
            </a:r>
            <a:r>
              <a:rPr lang="en-US" altLang="zh-TW" dirty="0" err="1"/>
              <a:t>start_bone_idx</a:t>
            </a:r>
            <a:r>
              <a:rPr lang="en-US" altLang="zh-TW" dirty="0" smtClean="0"/>
              <a:t>&gt; with 25(arm) and </a:t>
            </a:r>
            <a:r>
              <a:rPr lang="en-US" altLang="zh-TW" dirty="0" smtClean="0"/>
              <a:t>11(</a:t>
            </a:r>
            <a:r>
              <a:rPr lang="en-US" altLang="zh-TW" dirty="0" err="1" smtClean="0"/>
              <a:t>upperback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Test specified </a:t>
            </a:r>
            <a:r>
              <a:rPr lang="en-US" altLang="zh-TW" dirty="0"/>
              <a:t>target(</a:t>
            </a:r>
            <a:r>
              <a:rPr lang="pl-PL" altLang="zh-TW" dirty="0"/>
              <a:t>x</a:t>
            </a:r>
            <a:r>
              <a:rPr lang="en-US" altLang="zh-TW" dirty="0"/>
              <a:t> </a:t>
            </a:r>
            <a:r>
              <a:rPr lang="pl-PL" altLang="zh-TW" dirty="0"/>
              <a:t>=</a:t>
            </a:r>
            <a:r>
              <a:rPr lang="en-US" altLang="zh-TW" dirty="0"/>
              <a:t> </a:t>
            </a:r>
            <a:r>
              <a:rPr lang="pl-PL" altLang="zh-TW" dirty="0"/>
              <a:t>-1.0</a:t>
            </a:r>
            <a:r>
              <a:rPr lang="en-US" altLang="zh-TW" dirty="0"/>
              <a:t>, </a:t>
            </a:r>
            <a:r>
              <a:rPr lang="pl-PL" altLang="zh-TW" dirty="0"/>
              <a:t> y</a:t>
            </a:r>
            <a:r>
              <a:rPr lang="en-US" altLang="zh-TW" dirty="0"/>
              <a:t> </a:t>
            </a:r>
            <a:r>
              <a:rPr lang="pl-PL" altLang="zh-TW" dirty="0"/>
              <a:t>=</a:t>
            </a:r>
            <a:r>
              <a:rPr lang="en-US" altLang="zh-TW" dirty="0"/>
              <a:t> </a:t>
            </a:r>
            <a:r>
              <a:rPr lang="pl-PL" altLang="zh-TW" dirty="0"/>
              <a:t>1.49</a:t>
            </a:r>
            <a:r>
              <a:rPr lang="en-US" altLang="zh-TW" dirty="0"/>
              <a:t>,</a:t>
            </a:r>
            <a:r>
              <a:rPr lang="pl-PL" altLang="zh-TW" dirty="0"/>
              <a:t> z</a:t>
            </a:r>
            <a:r>
              <a:rPr lang="en-US" altLang="zh-TW" dirty="0"/>
              <a:t> </a:t>
            </a:r>
            <a:r>
              <a:rPr lang="pl-PL" altLang="zh-TW" dirty="0"/>
              <a:t>=</a:t>
            </a:r>
            <a:r>
              <a:rPr lang="en-US" altLang="zh-TW" dirty="0"/>
              <a:t> </a:t>
            </a:r>
            <a:r>
              <a:rPr lang="pl-PL" altLang="zh-TW" dirty="0"/>
              <a:t>-1.</a:t>
            </a:r>
            <a:r>
              <a:rPr lang="en-US" altLang="zh-TW" dirty="0"/>
              <a:t>5)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b="1" dirty="0" err="1"/>
              <a:t>InverseJacobianIkSolver</a:t>
            </a:r>
            <a:r>
              <a:rPr lang="en-US" altLang="zh-TW" sz="3600" b="1" dirty="0"/>
              <a:t>::Solve </a:t>
            </a:r>
            <a:r>
              <a:rPr lang="en-US" altLang="zh-TW" sz="3600" b="1" dirty="0" smtClean="0"/>
              <a:t>Parameters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9227368" cy="5112568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target_pos</a:t>
            </a:r>
            <a:endParaRPr lang="en-US" altLang="zh-TW" dirty="0" smtClean="0"/>
          </a:p>
          <a:p>
            <a:pPr lvl="1"/>
            <a:r>
              <a:rPr lang="en-US" altLang="zh-TW" sz="2400" dirty="0" smtClean="0"/>
              <a:t>the target position of end-effector</a:t>
            </a:r>
          </a:p>
          <a:p>
            <a:r>
              <a:rPr lang="en-US" altLang="zh-TW" dirty="0" err="1" smtClean="0"/>
              <a:t>start_bone_idx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end_bone_idx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specify the bones used to reach target position</a:t>
            </a:r>
          </a:p>
          <a:p>
            <a:pPr lvl="1"/>
            <a:r>
              <a:rPr lang="en-US" altLang="zh-TW" dirty="0" smtClean="0"/>
              <a:t>Default value is </a:t>
            </a:r>
            <a:r>
              <a:rPr lang="en-US" altLang="zh-TW" dirty="0" err="1" smtClean="0"/>
              <a:t>rhumerus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rhand</a:t>
            </a:r>
            <a:endParaRPr lang="en-US" altLang="zh-TW" dirty="0" smtClean="0"/>
          </a:p>
          <a:p>
            <a:r>
              <a:rPr lang="en-US" altLang="zh-TW" dirty="0"/>
              <a:t>original_whole_body_joint_pos6d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motion data of the reference pose</a:t>
            </a:r>
          </a:p>
        </p:txBody>
      </p:sp>
    </p:spTree>
    <p:extLst>
      <p:ext uri="{BB962C8B-B14F-4D97-AF65-F5344CB8AC3E}">
        <p14:creationId xmlns:p14="http://schemas.microsoft.com/office/powerpoint/2010/main" val="727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err="1"/>
              <a:t>InverseJacobianIkSolver</a:t>
            </a:r>
            <a:r>
              <a:rPr lang="en-US" altLang="zh-TW" sz="3600" b="1" dirty="0"/>
              <a:t> </a:t>
            </a:r>
            <a:r>
              <a:rPr lang="en-US" altLang="zh-TW" sz="3600" b="1" dirty="0" smtClean="0"/>
              <a:t>Configuration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skeleton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the loaded skeleton, applied to forward kinematics</a:t>
                </a:r>
              </a:p>
              <a:p>
                <a:r>
                  <a:rPr lang="en-US" altLang="zh-TW" dirty="0" err="1"/>
                  <a:t>linear_system_solver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solver </a:t>
                </a:r>
                <a:r>
                  <a:rPr lang="en-US" altLang="zh-TW" dirty="0" smtClean="0"/>
                  <a:t>of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/>
                  <a:t>applied to solve inverse Jacobian</a:t>
                </a:r>
              </a:p>
              <a:p>
                <a:r>
                  <a:rPr lang="en-US" altLang="zh-TW" dirty="0"/>
                  <a:t>step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linearization step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𝜃</m:t>
                    </m:r>
                    <m:r>
                      <a:rPr lang="en-US" altLang="zh-TW" b="0" i="1" smtClean="0">
                        <a:latin typeface="Cambria Math"/>
                      </a:rPr>
                      <m:t>+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altLang="zh-TW" dirty="0"/>
                  <a:t>p.43)</a:t>
                </a:r>
              </a:p>
              <a:p>
                <a:r>
                  <a:rPr lang="en-US" altLang="zh-TW" dirty="0" err="1"/>
                  <a:t>distance_epsilon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the </a:t>
                </a:r>
                <a:r>
                  <a:rPr lang="en-US" altLang="zh-TW" dirty="0"/>
                  <a:t>desired tolerance of the distance b/t the target position </a:t>
                </a:r>
                <a:r>
                  <a:rPr lang="en-US" altLang="zh-TW" dirty="0" smtClean="0"/>
                  <a:t>&amp;end-effector</a:t>
                </a:r>
                <a:endParaRPr lang="en-US" altLang="zh-TW" dirty="0"/>
              </a:p>
              <a:p>
                <a:r>
                  <a:rPr lang="en-US" altLang="zh-TW" dirty="0" err="1"/>
                  <a:t>max_iteration_num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the maximum allowable iterations to solve IK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5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Pseudoinverse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linear system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r>
                      <a:rPr lang="en-US" altLang="zh-TW" b="0" i="1" smtClean="0">
                        <a:latin typeface="Cambria Math"/>
                      </a:rPr>
                      <m:t> ∆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The 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 set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equal </a:t>
                </a:r>
                <a:r>
                  <a:rPr lang="en-US" altLang="zh-TW" dirty="0" smtClean="0"/>
                  <a:t>to</a:t>
                </a:r>
                <a:br>
                  <a:rPr lang="en-US" altLang="zh-TW" dirty="0" smtClean="0"/>
                </a:b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to Do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Implement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math</a:t>
                </a:r>
                <a:r>
                  <a:rPr lang="en-US" altLang="zh-TW" dirty="0"/>
                  <a:t>::</a:t>
                </a:r>
                <a:r>
                  <a:rPr lang="en-US" altLang="zh-TW" dirty="0" err="1"/>
                  <a:t>PseudoinverseSolver</a:t>
                </a:r>
                <a:r>
                  <a:rPr lang="en-US" altLang="zh-TW" dirty="0"/>
                  <a:t>::</a:t>
                </a:r>
                <a:r>
                  <a:rPr lang="en-US" altLang="zh-TW" dirty="0" smtClean="0"/>
                  <a:t>Solve</a:t>
                </a:r>
                <a:endParaRPr lang="en-US" altLang="zh-TW" dirty="0"/>
              </a:p>
              <a:p>
                <a:r>
                  <a:rPr lang="en-US" altLang="zh-TW" dirty="0"/>
                  <a:t>Input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 err="1"/>
                  <a:t>coef_mat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dirty="0"/>
                  <a:t>p.43)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 err="1"/>
                  <a:t>desired_vector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V </a:t>
                </a:r>
                <a:r>
                  <a:rPr lang="en-US" altLang="zh-TW" dirty="0"/>
                  <a:t>(p.43)</a:t>
                </a:r>
              </a:p>
              <a:p>
                <a:r>
                  <a:rPr lang="en-US" altLang="zh-TW" dirty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𝐽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(p.43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Configuration </a:t>
            </a:r>
            <a:r>
              <a:rPr lang="en-US" altLang="zh-TW" b="1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See inverse_kinematics_config.xml for </a:t>
            </a:r>
            <a:r>
              <a:rPr lang="en-US" altLang="zh-TW" dirty="0" smtClean="0"/>
              <a:t>options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924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Inverse kinematics 80%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Pseudoinverse method </a:t>
            </a:r>
            <a:r>
              <a:rPr lang="en-US" altLang="zh-TW" dirty="0" smtClean="0"/>
              <a:t>20%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related implementations 60%</a:t>
            </a:r>
          </a:p>
          <a:p>
            <a:r>
              <a:rPr lang="en-US" altLang="zh-TW" dirty="0"/>
              <a:t>Report </a:t>
            </a:r>
            <a:r>
              <a:rPr lang="en-US" altLang="zh-TW" dirty="0" smtClean="0"/>
              <a:t>30</a:t>
            </a:r>
            <a:r>
              <a:rPr lang="en-US" altLang="zh-TW" dirty="0"/>
              <a:t>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1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Understand the principle of IK and apply it to satisfy specified constraints</a:t>
            </a:r>
            <a:endParaRPr lang="zh-TW" altLang="en-US" dirty="0" smtClean="0"/>
          </a:p>
          <a:p>
            <a:pPr lvl="1"/>
            <a:r>
              <a:rPr lang="en-US" altLang="zh-TW" dirty="0"/>
              <a:t>mapping from Cartesian space to joint </a:t>
            </a:r>
            <a:r>
              <a:rPr lang="en-US" altLang="zh-TW" dirty="0" smtClean="0"/>
              <a:t>space</a:t>
            </a:r>
          </a:p>
          <a:p>
            <a:pPr lvl="1"/>
            <a:r>
              <a:rPr lang="en-US" altLang="zh-TW" dirty="0"/>
              <a:t>compute joint angles to place the end effector to the </a:t>
            </a:r>
            <a:r>
              <a:rPr lang="en-US" altLang="zh-TW" dirty="0" smtClean="0"/>
              <a:t>desired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positions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4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Suggested Outline of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Introduction/Motivation</a:t>
            </a:r>
          </a:p>
          <a:p>
            <a:r>
              <a:rPr lang="en-US" altLang="zh-TW" dirty="0"/>
              <a:t>Fundamentals</a:t>
            </a:r>
          </a:p>
          <a:p>
            <a:r>
              <a:rPr lang="en-US" altLang="zh-TW" dirty="0"/>
              <a:t>Implementation</a:t>
            </a:r>
          </a:p>
          <a:p>
            <a:r>
              <a:rPr lang="en-US" altLang="zh-TW" dirty="0"/>
              <a:t>Result &amp; Discussion</a:t>
            </a:r>
          </a:p>
          <a:p>
            <a:r>
              <a:rPr lang="en-US" altLang="zh-TW" dirty="0" smtClean="0"/>
              <a:t>Conclusion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65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Report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Discussion of iterative IK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effects of step, </a:t>
            </a:r>
            <a:r>
              <a:rPr lang="en-US" altLang="zh-TW" dirty="0" err="1"/>
              <a:t>distance_epsilon</a:t>
            </a:r>
            <a:r>
              <a:rPr lang="en-US" altLang="zh-TW" dirty="0"/>
              <a:t>, etc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Discussion of </a:t>
            </a:r>
            <a:r>
              <a:rPr lang="en-US" altLang="zh-TW" dirty="0" err="1" smtClean="0"/>
              <a:t>jacobian</a:t>
            </a:r>
            <a:r>
              <a:rPr lang="en-US" altLang="zh-TW" dirty="0" smtClean="0"/>
              <a:t> matrix at specified target(</a:t>
            </a:r>
            <a:r>
              <a:rPr lang="pl-PL" altLang="zh-TW" dirty="0" smtClean="0"/>
              <a:t>x</a:t>
            </a:r>
            <a:r>
              <a:rPr lang="en-US" altLang="zh-TW" dirty="0" smtClean="0"/>
              <a:t> </a:t>
            </a:r>
            <a:r>
              <a:rPr lang="pl-PL" altLang="zh-TW" dirty="0" smtClean="0"/>
              <a:t>=</a:t>
            </a:r>
            <a:r>
              <a:rPr lang="en-US" altLang="zh-TW" dirty="0" smtClean="0"/>
              <a:t> </a:t>
            </a:r>
            <a:r>
              <a:rPr lang="pl-PL" altLang="zh-TW" dirty="0" smtClean="0"/>
              <a:t>-1.0</a:t>
            </a:r>
            <a:r>
              <a:rPr lang="en-US" altLang="zh-TW" dirty="0" smtClean="0"/>
              <a:t>, </a:t>
            </a:r>
            <a:r>
              <a:rPr lang="pl-PL" altLang="zh-TW" dirty="0" smtClean="0"/>
              <a:t> y</a:t>
            </a:r>
            <a:r>
              <a:rPr lang="en-US" altLang="zh-TW" dirty="0" smtClean="0"/>
              <a:t> </a:t>
            </a:r>
            <a:r>
              <a:rPr lang="pl-PL" altLang="zh-TW" dirty="0" smtClean="0"/>
              <a:t>=</a:t>
            </a:r>
            <a:r>
              <a:rPr lang="en-US" altLang="zh-TW" dirty="0" smtClean="0"/>
              <a:t> </a:t>
            </a:r>
            <a:r>
              <a:rPr lang="pl-PL" altLang="zh-TW" dirty="0" smtClean="0"/>
              <a:t>1.49</a:t>
            </a:r>
            <a:r>
              <a:rPr lang="en-US" altLang="zh-TW" dirty="0" smtClean="0"/>
              <a:t>,</a:t>
            </a:r>
            <a:r>
              <a:rPr lang="pl-PL" altLang="zh-TW" dirty="0" smtClean="0"/>
              <a:t> z</a:t>
            </a:r>
            <a:r>
              <a:rPr lang="en-US" altLang="zh-TW" dirty="0" smtClean="0"/>
              <a:t> </a:t>
            </a:r>
            <a:r>
              <a:rPr lang="pl-PL" altLang="zh-TW" dirty="0" smtClean="0"/>
              <a:t>=</a:t>
            </a:r>
            <a:r>
              <a:rPr lang="en-US" altLang="zh-TW" dirty="0" smtClean="0"/>
              <a:t> </a:t>
            </a:r>
            <a:r>
              <a:rPr lang="pl-PL" altLang="zh-TW" dirty="0" smtClean="0"/>
              <a:t>-1.</a:t>
            </a:r>
            <a:r>
              <a:rPr lang="en-US" altLang="zh-TW" dirty="0" smtClean="0"/>
              <a:t>5)</a:t>
            </a:r>
          </a:p>
          <a:p>
            <a:pPr marL="457200" lvl="1" indent="0">
              <a:buNone/>
            </a:pPr>
            <a:r>
              <a:rPr lang="en-US" altLang="zh-TW" dirty="0" smtClean="0"/>
              <a:t>-difference between starting from arm(id = 25) and  </a:t>
            </a:r>
            <a:r>
              <a:rPr lang="en-US" altLang="zh-TW" dirty="0" err="1" smtClean="0"/>
              <a:t>lowerback</a:t>
            </a:r>
            <a:r>
              <a:rPr lang="en-US" altLang="zh-TW" dirty="0" smtClean="0"/>
              <a:t> (id = 11)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939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Compress all materials into a zip file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ensure your solution could be built successfully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naming rule: </a:t>
            </a:r>
            <a:r>
              <a:rPr lang="en-US" altLang="zh-TW" dirty="0" smtClean="0"/>
              <a:t>CA3_ID_Version</a:t>
            </a:r>
            <a:br>
              <a:rPr lang="en-US" altLang="zh-TW" dirty="0" smtClean="0"/>
            </a:br>
            <a:r>
              <a:rPr lang="en-US" altLang="zh-TW" dirty="0" smtClean="0"/>
              <a:t>e.g</a:t>
            </a:r>
            <a:r>
              <a:rPr lang="en-US" altLang="zh-TW" dirty="0"/>
              <a:t>., CA3_1234567_v01.zip</a:t>
            </a:r>
          </a:p>
          <a:p>
            <a:r>
              <a:rPr lang="en-US" altLang="zh-TW" dirty="0"/>
              <a:t>Your zip file shall contain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source code (without boost &amp; Eigen)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report in pdf or MS word format, no more than 10 pages</a:t>
            </a:r>
          </a:p>
          <a:p>
            <a:r>
              <a:rPr lang="en-US" altLang="zh-TW" dirty="0" smtClean="0"/>
              <a:t>Upload </a:t>
            </a:r>
            <a:r>
              <a:rPr lang="en-US" altLang="zh-TW" dirty="0"/>
              <a:t>to E3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no limit to the no. of times you can upload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the latest version is your final </a:t>
            </a:r>
            <a:r>
              <a:rPr lang="en-US" altLang="zh-TW" dirty="0" smtClean="0"/>
              <a:t>submission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536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Sunday, 06/03 ,11:59 PM</a:t>
            </a:r>
          </a:p>
          <a:p>
            <a:r>
              <a:rPr lang="en-US" altLang="zh-TW" dirty="0" smtClean="0"/>
              <a:t>The earlier your start, the more chances you have… </a:t>
            </a:r>
          </a:p>
        </p:txBody>
      </p:sp>
    </p:spTree>
    <p:extLst>
      <p:ext uri="{BB962C8B-B14F-4D97-AF65-F5344CB8AC3E}">
        <p14:creationId xmlns:p14="http://schemas.microsoft.com/office/powerpoint/2010/main" val="109480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Late and Cheating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Late policies</a:t>
            </a:r>
          </a:p>
          <a:p>
            <a:pPr lvl="1"/>
            <a:r>
              <a:rPr lang="en-US" altLang="zh-TW" dirty="0" smtClean="0"/>
              <a:t>Penalty of 10 points of the value of the assignment/day</a:t>
            </a:r>
          </a:p>
          <a:p>
            <a:r>
              <a:rPr lang="en-US" altLang="zh-TW" dirty="0" smtClean="0"/>
              <a:t>Cheating policies</a:t>
            </a:r>
          </a:p>
          <a:p>
            <a:pPr lvl="1"/>
            <a:r>
              <a:rPr lang="en-US" altLang="zh-TW" dirty="0" smtClean="0"/>
              <a:t>0 points for any cheating on assignments</a:t>
            </a:r>
          </a:p>
          <a:p>
            <a:pPr lvl="1"/>
            <a:r>
              <a:rPr lang="en-US" altLang="zh-TW" dirty="0" smtClean="0"/>
              <a:t>Allowing another student to examine your code is also considered as cheating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5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can find TA in…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Email:</a:t>
            </a:r>
          </a:p>
          <a:p>
            <a:pPr lvl="1">
              <a:defRPr/>
            </a:pPr>
            <a:r>
              <a:rPr lang="en-US" altLang="zh-TW" dirty="0" smtClean="0"/>
              <a:t>liou8308@gmail.com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Lab EC229B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Need appointment</a:t>
            </a:r>
          </a:p>
          <a:p>
            <a:pPr lvl="1">
              <a:defRPr/>
            </a:pPr>
            <a:r>
              <a:rPr lang="en-US" altLang="zh-TW" dirty="0"/>
              <a:t>Please briefly mention your question when you contact me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8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Demo</a:t>
            </a:r>
            <a:endParaRPr lang="zh-TW" altLang="en-US" dirty="0"/>
          </a:p>
        </p:txBody>
      </p:sp>
      <p:pic>
        <p:nvPicPr>
          <p:cNvPr id="5" name="demo-1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89125" y="1340768"/>
            <a:ext cx="5364163" cy="4525963"/>
          </a:xfrm>
        </p:spPr>
      </p:pic>
    </p:spTree>
    <p:extLst>
      <p:ext uri="{BB962C8B-B14F-4D97-AF65-F5344CB8AC3E}">
        <p14:creationId xmlns:p14="http://schemas.microsoft.com/office/powerpoint/2010/main" val="2627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smtClean="0"/>
              <a:t>10</a:t>
            </a:r>
          </a:p>
          <a:p>
            <a:endParaRPr lang="en-US" altLang="zh-TW" dirty="0"/>
          </a:p>
          <a:p>
            <a:r>
              <a:rPr lang="en-US" altLang="zh-TW" dirty="0"/>
              <a:t>Microsoft Visual Studio Professional </a:t>
            </a:r>
            <a:r>
              <a:rPr lang="en-US" altLang="zh-TW" dirty="0" smtClean="0"/>
              <a:t>2013</a:t>
            </a:r>
          </a:p>
          <a:p>
            <a:endParaRPr lang="en-US" altLang="zh-TW" dirty="0"/>
          </a:p>
          <a:p>
            <a:r>
              <a:rPr lang="en-US" altLang="zh-TW" dirty="0"/>
              <a:t>Third party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/>
              <a:t>fltk</a:t>
            </a:r>
            <a:r>
              <a:rPr lang="en-US" altLang="zh-TW" dirty="0"/>
              <a:t>: </a:t>
            </a:r>
            <a:r>
              <a:rPr lang="en-US" altLang="zh-TW" dirty="0" err="1"/>
              <a:t>gui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Eigen: matrix operations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/>
              <a:t>boost: useful utilities beyond </a:t>
            </a:r>
            <a:r>
              <a:rPr lang="en-US" altLang="zh-TW" dirty="0" smtClean="0"/>
              <a:t>STL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74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same framework of assignment 2</a:t>
            </a:r>
          </a:p>
          <a:p>
            <a:r>
              <a:rPr lang="en-US" altLang="zh-TW" dirty="0" smtClean="0"/>
              <a:t>Include forward kinematics library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6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math Module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math::</a:t>
                </a:r>
                <a:r>
                  <a:rPr lang="en-US" altLang="zh-TW" dirty="0" err="1"/>
                  <a:t>MatrixN_t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a dynamic-size matrix</a:t>
                </a:r>
              </a:p>
              <a:p>
                <a:r>
                  <a:rPr lang="en-US" altLang="zh-TW" dirty="0"/>
                  <a:t>math::</a:t>
                </a:r>
                <a:r>
                  <a:rPr lang="en-US" altLang="zh-TW" dirty="0" err="1"/>
                  <a:t>VectorNd_t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a dynamic-size column vector</a:t>
                </a:r>
              </a:p>
              <a:p>
                <a:r>
                  <a:rPr lang="en-US" altLang="zh-TW" dirty="0"/>
                  <a:t>dynamic size object need allocation first</a:t>
                </a:r>
              </a:p>
              <a:p>
                <a:pPr lvl="1"/>
                <a:r>
                  <a:rPr lang="en-US" altLang="zh-TW" dirty="0" smtClean="0"/>
                  <a:t> </a:t>
                </a:r>
                <a:r>
                  <a:rPr lang="en-US" altLang="zh-TW" dirty="0"/>
                  <a:t>math::</a:t>
                </a:r>
                <a:r>
                  <a:rPr lang="en-US" altLang="zh-TW" dirty="0" err="1"/>
                  <a:t>MatrixN_t</a:t>
                </a:r>
                <a:r>
                  <a:rPr lang="en-US" altLang="zh-TW" dirty="0"/>
                  <a:t> mat(10, </a:t>
                </a:r>
                <a:r>
                  <a:rPr lang="en-US" altLang="zh-TW" dirty="0" smtClean="0"/>
                  <a:t>15)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mat </a:t>
                </a:r>
                <a:r>
                  <a:rPr lang="en-US" altLang="zh-TW" dirty="0"/>
                  <a:t>is a 10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15 matrix, with allocated but </a:t>
                </a:r>
                <a:r>
                  <a:rPr lang="en-US" altLang="zh-TW" dirty="0" err="1" smtClean="0"/>
                  <a:t>uninitiallized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coefficients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Inverse Kinematics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mapping </a:t>
            </a:r>
            <a:r>
              <a:rPr lang="en-US" altLang="zh-TW" dirty="0"/>
              <a:t>from </a:t>
            </a:r>
            <a:r>
              <a:rPr lang="en-US" altLang="zh-TW" dirty="0" err="1"/>
              <a:t>cartesian</a:t>
            </a:r>
            <a:r>
              <a:rPr lang="en-US" altLang="zh-TW" dirty="0"/>
              <a:t> space to joint space </a:t>
            </a:r>
            <a:endParaRPr lang="en-US" altLang="zh-TW" dirty="0" smtClean="0"/>
          </a:p>
          <a:p>
            <a:r>
              <a:rPr lang="en-US" altLang="zh-TW" dirty="0" smtClean="0"/>
              <a:t>Review “Kinematics.ppt” from p.21-p.58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Solving Inverse Kinematics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Analytic method</a:t>
            </a:r>
          </a:p>
          <a:p>
            <a:r>
              <a:rPr lang="en-US" altLang="zh-TW" dirty="0" smtClean="0">
                <a:solidFill>
                  <a:srgbClr val="FFC000"/>
                </a:solidFill>
              </a:rPr>
              <a:t>Inverse-</a:t>
            </a:r>
            <a:r>
              <a:rPr lang="en-US" altLang="zh-TW" dirty="0" err="1" smtClean="0">
                <a:solidFill>
                  <a:srgbClr val="FFC000"/>
                </a:solidFill>
              </a:rPr>
              <a:t>Jacobian</a:t>
            </a:r>
            <a:r>
              <a:rPr lang="en-US" altLang="zh-TW" dirty="0" smtClean="0">
                <a:solidFill>
                  <a:srgbClr val="FFC000"/>
                </a:solidFill>
              </a:rPr>
              <a:t> method</a:t>
            </a:r>
          </a:p>
          <a:p>
            <a:r>
              <a:rPr lang="en-US" altLang="zh-TW" dirty="0" smtClean="0"/>
              <a:t>Optimization-based method</a:t>
            </a:r>
          </a:p>
          <a:p>
            <a:r>
              <a:rPr lang="en-US" altLang="zh-TW" dirty="0" smtClean="0"/>
              <a:t>Example-based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4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Inverse-</a:t>
            </a:r>
            <a:r>
              <a:rPr lang="en-US" altLang="zh-TW" dirty="0" err="1" smtClean="0"/>
              <a:t>Jacobian</a:t>
            </a:r>
            <a:r>
              <a:rPr lang="en-US" altLang="zh-TW" dirty="0" smtClean="0"/>
              <a:t>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/>
              <a:lstStyle/>
              <a:p>
                <a:r>
                  <a:rPr lang="en-US" altLang="zh-TW" dirty="0" smtClean="0"/>
                  <a:t>Jacobian maps velocities in joint space to velocities in </a:t>
                </a:r>
                <a:r>
                  <a:rPr lang="en-US" altLang="zh-TW" dirty="0" err="1" smtClean="0"/>
                  <a:t>cartesian</a:t>
                </a:r>
                <a:r>
                  <a:rPr lang="en-US" altLang="zh-TW" dirty="0" smtClean="0"/>
                  <a:t> space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altLang="zh-TW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𝑑𝑝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𝜕𝜃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zh-TW" altLang="en-US" b="0" i="1" smtClean="0">
                        <a:latin typeface="Cambria Math"/>
                      </a:rPr>
                      <m:t>𝜃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TW" i="1" dirty="0">
                    <a:latin typeface="Cambria Math"/>
                  </a:rPr>
                  <a:t> </a:t>
                </a:r>
                <a:r>
                  <a:rPr lang="en-US" altLang="zh-TW" i="1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acc>
                      <m:accPr>
                        <m:chr m:val="̇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TW" altLang="en-US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altLang="zh-TW" dirty="0" smtClean="0"/>
              </a:p>
              <a:p>
                <a:pPr marL="400050" lvl="1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1630" t="-1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870</Words>
  <Application>Microsoft Office PowerPoint</Application>
  <PresentationFormat>如螢幕大小 (4:3)</PresentationFormat>
  <Paragraphs>157</Paragraphs>
  <Slides>25</Slides>
  <Notes>0</Notes>
  <HiddenSlides>0</HiddenSlides>
  <MMClips>1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佈景主題</vt:lpstr>
      <vt:lpstr>方程式</vt:lpstr>
      <vt:lpstr>Inverse Kinematics</vt:lpstr>
      <vt:lpstr>PowerPoint 簡報</vt:lpstr>
      <vt:lpstr>Demo</vt:lpstr>
      <vt:lpstr>Environment</vt:lpstr>
      <vt:lpstr>System Overview</vt:lpstr>
      <vt:lpstr>math Module</vt:lpstr>
      <vt:lpstr>Inverse Kinematics</vt:lpstr>
      <vt:lpstr>Solving Inverse Kinematics</vt:lpstr>
      <vt:lpstr>Inverse-Jacobian method</vt:lpstr>
      <vt:lpstr>Computing Jacobian </vt:lpstr>
      <vt:lpstr>Rotational DOFs</vt:lpstr>
      <vt:lpstr>Iterative IK using Inverse Jacobian</vt:lpstr>
      <vt:lpstr>What need to do</vt:lpstr>
      <vt:lpstr>InverseJacobianIkSolver::Solve Parameters</vt:lpstr>
      <vt:lpstr>InverseJacobianIkSolver Configuration</vt:lpstr>
      <vt:lpstr>Pseudoinverse Method</vt:lpstr>
      <vt:lpstr>What to Do</vt:lpstr>
      <vt:lpstr>Configuration File</vt:lpstr>
      <vt:lpstr>Grading</vt:lpstr>
      <vt:lpstr>Suggested Outline of Report</vt:lpstr>
      <vt:lpstr>Report Requirement</vt:lpstr>
      <vt:lpstr>Submission</vt:lpstr>
      <vt:lpstr>Deadline</vt:lpstr>
      <vt:lpstr>Late and Cheating</vt:lpstr>
      <vt:lpstr>You can find TA in…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Kinematics</dc:title>
  <dc:creator>wind</dc:creator>
  <cp:lastModifiedBy>liuyet</cp:lastModifiedBy>
  <cp:revision>20</cp:revision>
  <dcterms:created xsi:type="dcterms:W3CDTF">2018-05-16T12:17:33Z</dcterms:created>
  <dcterms:modified xsi:type="dcterms:W3CDTF">2018-05-20T17:16:50Z</dcterms:modified>
</cp:coreProperties>
</file>